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14"/>
  </p:normalViewPr>
  <p:slideViewPr>
    <p:cSldViewPr snapToGrid="0">
      <p:cViewPr varScale="1">
        <p:scale>
          <a:sx n="76" d="100"/>
          <a:sy n="76" d="100"/>
        </p:scale>
        <p:origin x="21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5B76-437F-FE8A-EE09-B520BC7EB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537" y="0"/>
            <a:ext cx="11701462" cy="600075"/>
          </a:xfrm>
        </p:spPr>
        <p:txBody>
          <a:bodyPr>
            <a:normAutofit/>
          </a:bodyPr>
          <a:lstStyle/>
          <a:p>
            <a:r>
              <a:rPr lang="en-SG" sz="1400" dirty="0"/>
              <a:t>    								</a:t>
            </a:r>
            <a:r>
              <a:rPr lang="en-SG" sz="2000" b="1" dirty="0"/>
              <a:t>Open Coding</a:t>
            </a:r>
            <a:endParaRPr lang="en-US" sz="2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F3C27-97BB-B5D3-A2C9-4602030FC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99" y="600074"/>
            <a:ext cx="11488737" cy="5975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1600" dirty="0"/>
              <a:t>— coding is the process of breaking down data and examining relations so as to discover concepts without which science cant exist</a:t>
            </a:r>
          </a:p>
          <a:p>
            <a:pPr marL="0" indent="0">
              <a:buNone/>
            </a:pPr>
            <a:r>
              <a:rPr lang="en-SG" sz="1600" dirty="0"/>
              <a:t>				</a:t>
            </a:r>
            <a:r>
              <a:rPr lang="en-SG" sz="1800" b="1" dirty="0"/>
              <a:t>the steps in theory building  </a:t>
            </a:r>
          </a:p>
          <a:p>
            <a:pPr marL="0" indent="0">
              <a:buNone/>
            </a:pPr>
            <a:r>
              <a:rPr lang="en-SG" sz="1600" b="1" dirty="0"/>
              <a:t>Conceptualizing</a:t>
            </a:r>
          </a:p>
          <a:p>
            <a:pPr marL="0" indent="0">
              <a:buNone/>
            </a:pPr>
            <a:r>
              <a:rPr lang="en-SG" sz="1600" dirty="0"/>
              <a:t>— The first step in theory building is conceptualization, naming and labelling a phenomena, which leads to classification. </a:t>
            </a:r>
          </a:p>
          <a:p>
            <a:pPr marL="0" indent="0">
              <a:buNone/>
            </a:pPr>
            <a:r>
              <a:rPr lang="en-SG" sz="1600" dirty="0"/>
              <a:t>— In conceptualization, we are abstracting </a:t>
            </a:r>
          </a:p>
          <a:p>
            <a:pPr marL="0" indent="0">
              <a:buNone/>
            </a:pPr>
            <a:r>
              <a:rPr lang="en-SG" sz="1600" b="1" dirty="0"/>
              <a:t>Microanalysis</a:t>
            </a:r>
          </a:p>
          <a:p>
            <a:pPr marL="0" indent="0">
              <a:buNone/>
            </a:pPr>
            <a:r>
              <a:rPr lang="en-SG" sz="1600" dirty="0"/>
              <a:t>— To discovery anything news in the data and gain a deeper understanding </a:t>
            </a:r>
          </a:p>
          <a:p>
            <a:pPr marL="0" indent="0">
              <a:buNone/>
            </a:pPr>
            <a:r>
              <a:rPr lang="en-SG" sz="1600" b="1" dirty="0"/>
              <a:t>MEMOS</a:t>
            </a:r>
          </a:p>
          <a:p>
            <a:pPr marL="0" indent="0">
              <a:buNone/>
            </a:pPr>
            <a:r>
              <a:rPr lang="en-SG" sz="1600" dirty="0"/>
              <a:t>— The researcher must keep record of analysis, thoughts and interpretations</a:t>
            </a:r>
          </a:p>
          <a:p>
            <a:pPr marL="0" indent="0">
              <a:buNone/>
            </a:pPr>
            <a:r>
              <a:rPr lang="en-SG" sz="1600" b="1" dirty="0"/>
              <a:t>Discovering categories</a:t>
            </a:r>
          </a:p>
          <a:p>
            <a:pPr marL="0" indent="0">
              <a:buNone/>
            </a:pPr>
            <a:r>
              <a:rPr lang="en-SG" sz="1600" dirty="0"/>
              <a:t>— Concepts can be classified under a layer of concepts, or classifications.</a:t>
            </a:r>
          </a:p>
          <a:p>
            <a:pPr marL="0" indent="0">
              <a:buNone/>
            </a:pPr>
            <a:r>
              <a:rPr lang="en-SG" sz="1600" b="1" dirty="0"/>
              <a:t>Developing categories in terms of their dimensions and properties</a:t>
            </a:r>
          </a:p>
          <a:p>
            <a:pPr marL="0" indent="0">
              <a:buNone/>
            </a:pPr>
            <a:r>
              <a:rPr lang="en-SG" sz="1600" b="1" dirty="0"/>
              <a:t>— </a:t>
            </a:r>
            <a:r>
              <a:rPr lang="en-SG" sz="1600" dirty="0"/>
              <a:t>Through delineation of properties and dimensions, we differentiate a category from other categories and give it a name.</a:t>
            </a:r>
          </a:p>
          <a:p>
            <a:pPr marL="0" indent="0">
              <a:buNone/>
            </a:pPr>
            <a:r>
              <a:rPr lang="en-SG" sz="1600" dirty="0"/>
              <a:t>Different  ways of open coding: “ line by line, paragraph and the entire document”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8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451B9-66D6-AF49-4ED5-5E834A5E9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9" y="376518"/>
            <a:ext cx="10629899" cy="5414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G" sz="1400" b="1" dirty="0">
                <a:effectLst/>
                <a:latin typeface="Times New Roman" panose="02020603050405020304" pitchFamily="18" charset="0"/>
              </a:rPr>
              <a:t>					                            </a:t>
            </a:r>
            <a:r>
              <a:rPr lang="en-SG" dirty="0">
                <a:effectLst/>
                <a:latin typeface="Times New Roman" panose="02020603050405020304" pitchFamily="18" charset="0"/>
              </a:rPr>
              <a:t>MY PERSPECTIVE</a:t>
            </a:r>
          </a:p>
          <a:p>
            <a:pPr marL="0" indent="0">
              <a:buNone/>
            </a:pPr>
            <a:endParaRPr lang="en-SG" sz="1800" dirty="0"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0" indent="0">
              <a:buNone/>
            </a:pPr>
            <a:r>
              <a:rPr lang="en-SG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— reading though the section, </a:t>
            </a:r>
            <a:r>
              <a:rPr lang="en-SG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</a:t>
            </a:r>
            <a:r>
              <a:rPr lang="en-SG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, among others, digested on essential steps of theory building: “ conceptualization, defining categories, developing categories interims of their properties and dimensions and relating categories through hypothesis and statement of relations, among others”  </a:t>
            </a:r>
          </a:p>
          <a:p>
            <a:pPr marL="0" indent="0" algn="just">
              <a:buNone/>
            </a:pPr>
            <a:r>
              <a:rPr lang="en-SG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for instance, if we take an organizational setting where we apply the aforementioned steps of theory building to support a strategic decision with regard to change, foresight and financial management of the entity, it’s plausible to support a make or break strategic decisions with a grounded theory.  the permissible operational spheres where we can apply this method is limited.</a:t>
            </a:r>
          </a:p>
          <a:p>
            <a:pPr marL="0" indent="0" algn="just">
              <a:buNone/>
            </a:pPr>
            <a:r>
              <a:rPr lang="en-SG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data and theories are the construct of both the researcher and the phenomena under observation(</a:t>
            </a:r>
            <a:r>
              <a:rPr lang="en-SG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SG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interviewee and entity, among others). But, with </a:t>
            </a:r>
            <a:r>
              <a:rPr lang="en-SG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strauss</a:t>
            </a:r>
            <a:r>
              <a:rPr lang="en-SG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 and </a:t>
            </a:r>
            <a:r>
              <a:rPr lang="en-SG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corbin’s</a:t>
            </a:r>
            <a:r>
              <a:rPr lang="en-SG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method, as opposed to co-creation, we are set on discovery.   </a:t>
            </a:r>
          </a:p>
          <a:p>
            <a:pPr marL="0" indent="0" algn="just">
              <a:buNone/>
            </a:pPr>
            <a:r>
              <a:rPr lang="en-SG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But then, the method has an astounding provision for examining, understanding and finding out about the relationship among naturalist, interpretative, data we collected that which can’t be acquired otherwise( </a:t>
            </a:r>
            <a:r>
              <a:rPr lang="en-SG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SG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numerically). </a:t>
            </a:r>
          </a:p>
          <a:p>
            <a:pPr marL="0" indent="0" algn="just">
              <a:buNone/>
            </a:pPr>
            <a:r>
              <a:rPr lang="en-SG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78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4094</TotalTime>
  <Words>368</Words>
  <Application>Microsoft Macintosh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Century Gothic</vt:lpstr>
      <vt:lpstr>Times New Roman</vt:lpstr>
      <vt:lpstr>Mesh</vt:lpstr>
      <vt:lpstr>            Open Coding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Qualitative Research and the Academy of Management Journal </dc:title>
  <dc:creator>Satu Tuori</dc:creator>
  <cp:lastModifiedBy>Satu Tuori</cp:lastModifiedBy>
  <cp:revision>21</cp:revision>
  <dcterms:created xsi:type="dcterms:W3CDTF">2024-05-14T11:01:42Z</dcterms:created>
  <dcterms:modified xsi:type="dcterms:W3CDTF">2024-05-19T17:31:11Z</dcterms:modified>
</cp:coreProperties>
</file>