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snapToGrid="0">
      <p:cViewPr varScale="1">
        <p:scale>
          <a:sx n="77" d="100"/>
          <a:sy n="77" d="100"/>
        </p:scale>
        <p:origin x="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opainen Maria" userId="f4449cb2-93ea-4e22-9fca-f4dac7999466" providerId="ADAL" clId="{4026D796-17AD-4D21-AB36-794B21B05BEA}"/>
    <pc:docChg chg="custSel modSld">
      <pc:chgData name="Holopainen Maria" userId="f4449cb2-93ea-4e22-9fca-f4dac7999466" providerId="ADAL" clId="{4026D796-17AD-4D21-AB36-794B21B05BEA}" dt="2024-05-18T14:17:14.300" v="4794" actId="20577"/>
      <pc:docMkLst>
        <pc:docMk/>
      </pc:docMkLst>
      <pc:sldChg chg="modSp mod">
        <pc:chgData name="Holopainen Maria" userId="f4449cb2-93ea-4e22-9fca-f4dac7999466" providerId="ADAL" clId="{4026D796-17AD-4D21-AB36-794B21B05BEA}" dt="2024-05-18T14:15:22.403" v="4588" actId="20577"/>
        <pc:sldMkLst>
          <pc:docMk/>
          <pc:sldMk cId="2818563204" sldId="256"/>
        </pc:sldMkLst>
        <pc:spChg chg="mod">
          <ac:chgData name="Holopainen Maria" userId="f4449cb2-93ea-4e22-9fca-f4dac7999466" providerId="ADAL" clId="{4026D796-17AD-4D21-AB36-794B21B05BEA}" dt="2024-05-18T14:12:18.731" v="4266" actId="404"/>
          <ac:spMkLst>
            <pc:docMk/>
            <pc:sldMk cId="2818563204" sldId="256"/>
            <ac:spMk id="4" creationId="{F035AA17-6DFC-428D-78A7-6C923399D196}"/>
          </ac:spMkLst>
        </pc:spChg>
        <pc:spChg chg="mod">
          <ac:chgData name="Holopainen Maria" userId="f4449cb2-93ea-4e22-9fca-f4dac7999466" providerId="ADAL" clId="{4026D796-17AD-4D21-AB36-794B21B05BEA}" dt="2024-05-18T14:15:22.403" v="4588" actId="20577"/>
          <ac:spMkLst>
            <pc:docMk/>
            <pc:sldMk cId="2818563204" sldId="256"/>
            <ac:spMk id="5" creationId="{403E750E-2A6A-2048-876D-D6BA7187A752}"/>
          </ac:spMkLst>
        </pc:spChg>
      </pc:sldChg>
      <pc:sldChg chg="modSp mod">
        <pc:chgData name="Holopainen Maria" userId="f4449cb2-93ea-4e22-9fca-f4dac7999466" providerId="ADAL" clId="{4026D796-17AD-4D21-AB36-794B21B05BEA}" dt="2024-05-18T14:17:14.300" v="4794" actId="20577"/>
        <pc:sldMkLst>
          <pc:docMk/>
          <pc:sldMk cId="2516158850" sldId="257"/>
        </pc:sldMkLst>
        <pc:spChg chg="mod">
          <ac:chgData name="Holopainen Maria" userId="f4449cb2-93ea-4e22-9fca-f4dac7999466" providerId="ADAL" clId="{4026D796-17AD-4D21-AB36-794B21B05BEA}" dt="2024-05-18T14:02:17.324" v="3228" actId="20577"/>
          <ac:spMkLst>
            <pc:docMk/>
            <pc:sldMk cId="2516158850" sldId="257"/>
            <ac:spMk id="2" creationId="{7A780928-A786-21B1-16CD-674B69BE5851}"/>
          </ac:spMkLst>
        </pc:spChg>
        <pc:spChg chg="mod">
          <ac:chgData name="Holopainen Maria" userId="f4449cb2-93ea-4e22-9fca-f4dac7999466" providerId="ADAL" clId="{4026D796-17AD-4D21-AB36-794B21B05BEA}" dt="2024-05-18T14:17:14.300" v="4794" actId="20577"/>
          <ac:spMkLst>
            <pc:docMk/>
            <pc:sldMk cId="2516158850" sldId="257"/>
            <ac:spMk id="3" creationId="{0377303C-A67B-4F98-B0B0-7066FADEB5E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67EB5-66AB-6E83-AE8D-19DA8F5C54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I"/>
          </a:p>
        </p:txBody>
      </p:sp>
      <p:sp>
        <p:nvSpPr>
          <p:cNvPr id="3" name="Subtitle 2">
            <a:extLst>
              <a:ext uri="{FF2B5EF4-FFF2-40B4-BE49-F238E27FC236}">
                <a16:creationId xmlns:a16="http://schemas.microsoft.com/office/drawing/2014/main" id="{46989CE4-734C-427C-FE91-C24746E7CD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I"/>
          </a:p>
        </p:txBody>
      </p:sp>
      <p:sp>
        <p:nvSpPr>
          <p:cNvPr id="4" name="Date Placeholder 3">
            <a:extLst>
              <a:ext uri="{FF2B5EF4-FFF2-40B4-BE49-F238E27FC236}">
                <a16:creationId xmlns:a16="http://schemas.microsoft.com/office/drawing/2014/main" id="{9B7527C1-764F-9158-C083-5A034A932929}"/>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A43B90E7-9959-2359-A1BE-3AB6529BA344}"/>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AAA19965-A154-A535-92C7-5B7D1A01F260}"/>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23449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082F-2CF9-78C9-37E0-8CB8065634F7}"/>
              </a:ext>
            </a:extLst>
          </p:cNvPr>
          <p:cNvSpPr>
            <a:spLocks noGrp="1"/>
          </p:cNvSpPr>
          <p:nvPr>
            <p:ph type="title"/>
          </p:nvPr>
        </p:nvSpPr>
        <p:spPr/>
        <p:txBody>
          <a:bodyPr/>
          <a:lstStyle/>
          <a:p>
            <a:r>
              <a:rPr lang="en-US"/>
              <a:t>Click to edit Master title style</a:t>
            </a:r>
            <a:endParaRPr lang="en-FI"/>
          </a:p>
        </p:txBody>
      </p:sp>
      <p:sp>
        <p:nvSpPr>
          <p:cNvPr id="3" name="Vertical Text Placeholder 2">
            <a:extLst>
              <a:ext uri="{FF2B5EF4-FFF2-40B4-BE49-F238E27FC236}">
                <a16:creationId xmlns:a16="http://schemas.microsoft.com/office/drawing/2014/main" id="{41D13327-1769-2A37-E2EF-2363A5231B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04FB2A68-3070-4383-8B21-CB9922D29930}"/>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768F3AA7-3758-BDBA-B5FA-76B20B8E4AF6}"/>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00514465-6989-B231-C16B-13B579FDE122}"/>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2226918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15A956-66E6-A750-7A31-8D210E7379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I"/>
          </a:p>
        </p:txBody>
      </p:sp>
      <p:sp>
        <p:nvSpPr>
          <p:cNvPr id="3" name="Vertical Text Placeholder 2">
            <a:extLst>
              <a:ext uri="{FF2B5EF4-FFF2-40B4-BE49-F238E27FC236}">
                <a16:creationId xmlns:a16="http://schemas.microsoft.com/office/drawing/2014/main" id="{5C50B652-C1C4-325F-5DC7-66C48EC097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860659CD-97C0-98AC-E723-9C44697EF233}"/>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DC0D4946-0843-E247-B1F2-57A4C63404B3}"/>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DC309B49-590E-012B-AF95-2B4BE62A89D8}"/>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33002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00F0C-0781-4E02-2CE7-DF74938F12B3}"/>
              </a:ext>
            </a:extLst>
          </p:cNvPr>
          <p:cNvSpPr>
            <a:spLocks noGrp="1"/>
          </p:cNvSpPr>
          <p:nvPr>
            <p:ph type="title"/>
          </p:nvPr>
        </p:nvSpPr>
        <p:spPr/>
        <p:txBody>
          <a:bodyPr/>
          <a:lstStyle/>
          <a:p>
            <a:r>
              <a:rPr lang="en-US"/>
              <a:t>Click to edit Master title style</a:t>
            </a:r>
            <a:endParaRPr lang="en-FI"/>
          </a:p>
        </p:txBody>
      </p:sp>
      <p:sp>
        <p:nvSpPr>
          <p:cNvPr id="3" name="Content Placeholder 2">
            <a:extLst>
              <a:ext uri="{FF2B5EF4-FFF2-40B4-BE49-F238E27FC236}">
                <a16:creationId xmlns:a16="http://schemas.microsoft.com/office/drawing/2014/main" id="{47C3234B-1B40-259E-F70C-ADF51208A8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53312475-945C-E358-685D-6BA1A9B5774A}"/>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3BBEB2A8-C25E-CA30-A128-7380A0AAF1DB}"/>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FD3BE14B-3F37-4864-BD5D-28F874CD5427}"/>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412835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F8EC-425F-1385-5E6F-808204CADB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I"/>
          </a:p>
        </p:txBody>
      </p:sp>
      <p:sp>
        <p:nvSpPr>
          <p:cNvPr id="3" name="Text Placeholder 2">
            <a:extLst>
              <a:ext uri="{FF2B5EF4-FFF2-40B4-BE49-F238E27FC236}">
                <a16:creationId xmlns:a16="http://schemas.microsoft.com/office/drawing/2014/main" id="{D0AE055B-E6A9-4592-8FE7-3B3B1E036E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288910-0CE0-6739-487D-086BC5711BEB}"/>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4525591A-C1A7-6ACC-67BC-2FB4F0F0B918}"/>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02DDBAFD-3F6E-05A1-4E39-8FAEE88600E2}"/>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61757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D60C-7537-D4B2-5C22-EC47122A4FDF}"/>
              </a:ext>
            </a:extLst>
          </p:cNvPr>
          <p:cNvSpPr>
            <a:spLocks noGrp="1"/>
          </p:cNvSpPr>
          <p:nvPr>
            <p:ph type="title"/>
          </p:nvPr>
        </p:nvSpPr>
        <p:spPr/>
        <p:txBody>
          <a:bodyPr/>
          <a:lstStyle/>
          <a:p>
            <a:r>
              <a:rPr lang="en-US"/>
              <a:t>Click to edit Master title style</a:t>
            </a:r>
            <a:endParaRPr lang="en-FI"/>
          </a:p>
        </p:txBody>
      </p:sp>
      <p:sp>
        <p:nvSpPr>
          <p:cNvPr id="3" name="Content Placeholder 2">
            <a:extLst>
              <a:ext uri="{FF2B5EF4-FFF2-40B4-BE49-F238E27FC236}">
                <a16:creationId xmlns:a16="http://schemas.microsoft.com/office/drawing/2014/main" id="{A67A80A8-59B6-7065-FD50-F6B8726806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Content Placeholder 3">
            <a:extLst>
              <a:ext uri="{FF2B5EF4-FFF2-40B4-BE49-F238E27FC236}">
                <a16:creationId xmlns:a16="http://schemas.microsoft.com/office/drawing/2014/main" id="{10B81BF1-E5AE-BFB7-B54F-1B12175439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5" name="Date Placeholder 4">
            <a:extLst>
              <a:ext uri="{FF2B5EF4-FFF2-40B4-BE49-F238E27FC236}">
                <a16:creationId xmlns:a16="http://schemas.microsoft.com/office/drawing/2014/main" id="{B8CFC413-5541-521C-BB33-923246D897F3}"/>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6" name="Footer Placeholder 5">
            <a:extLst>
              <a:ext uri="{FF2B5EF4-FFF2-40B4-BE49-F238E27FC236}">
                <a16:creationId xmlns:a16="http://schemas.microsoft.com/office/drawing/2014/main" id="{8610E386-A16A-823D-8285-E6FEB5F97D86}"/>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1E53C6EE-1FBC-0EC4-E629-DD7B16C12F72}"/>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7906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0AAE-35A6-BC38-51AA-E697D495431C}"/>
              </a:ext>
            </a:extLst>
          </p:cNvPr>
          <p:cNvSpPr>
            <a:spLocks noGrp="1"/>
          </p:cNvSpPr>
          <p:nvPr>
            <p:ph type="title"/>
          </p:nvPr>
        </p:nvSpPr>
        <p:spPr>
          <a:xfrm>
            <a:off x="839788" y="365125"/>
            <a:ext cx="10515600" cy="1325563"/>
          </a:xfrm>
        </p:spPr>
        <p:txBody>
          <a:bodyPr/>
          <a:lstStyle/>
          <a:p>
            <a:r>
              <a:rPr lang="en-US"/>
              <a:t>Click to edit Master title style</a:t>
            </a:r>
            <a:endParaRPr lang="en-FI"/>
          </a:p>
        </p:txBody>
      </p:sp>
      <p:sp>
        <p:nvSpPr>
          <p:cNvPr id="3" name="Text Placeholder 2">
            <a:extLst>
              <a:ext uri="{FF2B5EF4-FFF2-40B4-BE49-F238E27FC236}">
                <a16:creationId xmlns:a16="http://schemas.microsoft.com/office/drawing/2014/main" id="{CCA4211D-7ACE-144E-A0B2-C80442A689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BFDABB-147F-6227-F56C-7063F7744C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5" name="Text Placeholder 4">
            <a:extLst>
              <a:ext uri="{FF2B5EF4-FFF2-40B4-BE49-F238E27FC236}">
                <a16:creationId xmlns:a16="http://schemas.microsoft.com/office/drawing/2014/main" id="{30CF7FBA-B105-6545-D0AF-1651B33F7F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E1EA1-3228-AA79-96BF-8219A7054B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7" name="Date Placeholder 6">
            <a:extLst>
              <a:ext uri="{FF2B5EF4-FFF2-40B4-BE49-F238E27FC236}">
                <a16:creationId xmlns:a16="http://schemas.microsoft.com/office/drawing/2014/main" id="{80712D21-00BE-7C8D-41ED-A98C2185C2B9}"/>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8" name="Footer Placeholder 7">
            <a:extLst>
              <a:ext uri="{FF2B5EF4-FFF2-40B4-BE49-F238E27FC236}">
                <a16:creationId xmlns:a16="http://schemas.microsoft.com/office/drawing/2014/main" id="{8812F478-2080-7649-228F-E3B2A0278D13}"/>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3A80FEE2-2892-5B89-D011-720A45D63420}"/>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82870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AC397-7A6C-3B4E-2DB7-AFCF6668E504}"/>
              </a:ext>
            </a:extLst>
          </p:cNvPr>
          <p:cNvSpPr>
            <a:spLocks noGrp="1"/>
          </p:cNvSpPr>
          <p:nvPr>
            <p:ph type="title"/>
          </p:nvPr>
        </p:nvSpPr>
        <p:spPr/>
        <p:txBody>
          <a:bodyPr/>
          <a:lstStyle/>
          <a:p>
            <a:r>
              <a:rPr lang="en-US"/>
              <a:t>Click to edit Master title style</a:t>
            </a:r>
            <a:endParaRPr lang="en-FI"/>
          </a:p>
        </p:txBody>
      </p:sp>
      <p:sp>
        <p:nvSpPr>
          <p:cNvPr id="3" name="Date Placeholder 2">
            <a:extLst>
              <a:ext uri="{FF2B5EF4-FFF2-40B4-BE49-F238E27FC236}">
                <a16:creationId xmlns:a16="http://schemas.microsoft.com/office/drawing/2014/main" id="{07D6F849-45DE-F85B-66CB-CD71977897DD}"/>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4" name="Footer Placeholder 3">
            <a:extLst>
              <a:ext uri="{FF2B5EF4-FFF2-40B4-BE49-F238E27FC236}">
                <a16:creationId xmlns:a16="http://schemas.microsoft.com/office/drawing/2014/main" id="{631DD4F8-1306-63EC-EDF9-FDCDAC832102}"/>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92B0747F-69C8-1094-C88D-7F054052CE27}"/>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48045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D2045B-7004-BB04-F30E-AE146B56C716}"/>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3" name="Footer Placeholder 2">
            <a:extLst>
              <a:ext uri="{FF2B5EF4-FFF2-40B4-BE49-F238E27FC236}">
                <a16:creationId xmlns:a16="http://schemas.microsoft.com/office/drawing/2014/main" id="{159E21DD-9456-4B61-00B7-B309A679059E}"/>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664E430A-F6EB-9487-52D0-E22F5771E4A9}"/>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62568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0E0FE-587F-F74F-53AC-10F5DC8FE1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I"/>
          </a:p>
        </p:txBody>
      </p:sp>
      <p:sp>
        <p:nvSpPr>
          <p:cNvPr id="3" name="Content Placeholder 2">
            <a:extLst>
              <a:ext uri="{FF2B5EF4-FFF2-40B4-BE49-F238E27FC236}">
                <a16:creationId xmlns:a16="http://schemas.microsoft.com/office/drawing/2014/main" id="{8A382052-F015-A0D5-5AD4-1DBC2A0FE9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Text Placeholder 3">
            <a:extLst>
              <a:ext uri="{FF2B5EF4-FFF2-40B4-BE49-F238E27FC236}">
                <a16:creationId xmlns:a16="http://schemas.microsoft.com/office/drawing/2014/main" id="{FFFF7AF1-8588-3DF7-2445-DEC89E0F6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24CD34-A906-828E-1960-8A2FBC1E2B18}"/>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6" name="Footer Placeholder 5">
            <a:extLst>
              <a:ext uri="{FF2B5EF4-FFF2-40B4-BE49-F238E27FC236}">
                <a16:creationId xmlns:a16="http://schemas.microsoft.com/office/drawing/2014/main" id="{9B777B25-F687-27D4-EA6C-27CB832D7779}"/>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7C9E6113-B834-13F3-3B64-AE147A5E5E03}"/>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262522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3FA18-96A0-0472-4228-7D76DFAB39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I"/>
          </a:p>
        </p:txBody>
      </p:sp>
      <p:sp>
        <p:nvSpPr>
          <p:cNvPr id="3" name="Picture Placeholder 2">
            <a:extLst>
              <a:ext uri="{FF2B5EF4-FFF2-40B4-BE49-F238E27FC236}">
                <a16:creationId xmlns:a16="http://schemas.microsoft.com/office/drawing/2014/main" id="{26DA2A55-D311-C494-D280-8847E7D81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E4EE7376-6480-4A76-471E-799D0C2FB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16ED84-5F91-ADFD-1A33-4E6C8F151255}"/>
              </a:ext>
            </a:extLst>
          </p:cNvPr>
          <p:cNvSpPr>
            <a:spLocks noGrp="1"/>
          </p:cNvSpPr>
          <p:nvPr>
            <p:ph type="dt" sz="half" idx="10"/>
          </p:nvPr>
        </p:nvSpPr>
        <p:spPr/>
        <p:txBody>
          <a:bodyPr/>
          <a:lstStyle/>
          <a:p>
            <a:fld id="{2DC118CE-9AA8-4115-9E34-EC166646CA37}" type="datetimeFigureOut">
              <a:rPr lang="en-FI" smtClean="0"/>
              <a:t>18/05/2024</a:t>
            </a:fld>
            <a:endParaRPr lang="en-FI"/>
          </a:p>
        </p:txBody>
      </p:sp>
      <p:sp>
        <p:nvSpPr>
          <p:cNvPr id="6" name="Footer Placeholder 5">
            <a:extLst>
              <a:ext uri="{FF2B5EF4-FFF2-40B4-BE49-F238E27FC236}">
                <a16:creationId xmlns:a16="http://schemas.microsoft.com/office/drawing/2014/main" id="{0AE0790C-3349-F876-AD33-3BB82718947D}"/>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A74D3A60-0114-EE7A-C610-659C1AA8199F}"/>
              </a:ext>
            </a:extLst>
          </p:cNvPr>
          <p:cNvSpPr>
            <a:spLocks noGrp="1"/>
          </p:cNvSpPr>
          <p:nvPr>
            <p:ph type="sldNum" sz="quarter" idx="12"/>
          </p:nvPr>
        </p:nvSpPr>
        <p:spPr/>
        <p:txBody>
          <a:bodyPr/>
          <a:lstStyle/>
          <a:p>
            <a:fld id="{1DCF4C8E-095F-44FC-BE12-40E2FA6C6CA9}" type="slidenum">
              <a:rPr lang="en-FI" smtClean="0"/>
              <a:t>‹#›</a:t>
            </a:fld>
            <a:endParaRPr lang="en-FI"/>
          </a:p>
        </p:txBody>
      </p:sp>
    </p:spTree>
    <p:extLst>
      <p:ext uri="{BB962C8B-B14F-4D97-AF65-F5344CB8AC3E}">
        <p14:creationId xmlns:p14="http://schemas.microsoft.com/office/powerpoint/2010/main" val="3235404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36DD4B-51A9-F40C-A780-FE5676B231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I"/>
          </a:p>
        </p:txBody>
      </p:sp>
      <p:sp>
        <p:nvSpPr>
          <p:cNvPr id="3" name="Text Placeholder 2">
            <a:extLst>
              <a:ext uri="{FF2B5EF4-FFF2-40B4-BE49-F238E27FC236}">
                <a16:creationId xmlns:a16="http://schemas.microsoft.com/office/drawing/2014/main" id="{38042603-3CA2-A5F6-9136-C96A866CB5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FC8FFFC6-4DFA-AE98-80BB-ABA7BE62B9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118CE-9AA8-4115-9E34-EC166646CA37}" type="datetimeFigureOut">
              <a:rPr lang="en-FI" smtClean="0"/>
              <a:t>18/05/2024</a:t>
            </a:fld>
            <a:endParaRPr lang="en-FI"/>
          </a:p>
        </p:txBody>
      </p:sp>
      <p:sp>
        <p:nvSpPr>
          <p:cNvPr id="5" name="Footer Placeholder 4">
            <a:extLst>
              <a:ext uri="{FF2B5EF4-FFF2-40B4-BE49-F238E27FC236}">
                <a16:creationId xmlns:a16="http://schemas.microsoft.com/office/drawing/2014/main" id="{ADCD28A8-52B2-3793-97A4-0FD26610B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C90C70BD-84FC-AB87-D826-CE7B7E901F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F4C8E-095F-44FC-BE12-40E2FA6C6CA9}" type="slidenum">
              <a:rPr lang="en-FI" smtClean="0"/>
              <a:t>‹#›</a:t>
            </a:fld>
            <a:endParaRPr lang="en-FI"/>
          </a:p>
        </p:txBody>
      </p:sp>
    </p:spTree>
    <p:extLst>
      <p:ext uri="{BB962C8B-B14F-4D97-AF65-F5344CB8AC3E}">
        <p14:creationId xmlns:p14="http://schemas.microsoft.com/office/powerpoint/2010/main" val="2928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35AA17-6DFC-428D-78A7-6C923399D196}"/>
              </a:ext>
            </a:extLst>
          </p:cNvPr>
          <p:cNvSpPr>
            <a:spLocks noGrp="1"/>
          </p:cNvSpPr>
          <p:nvPr>
            <p:ph type="title"/>
          </p:nvPr>
        </p:nvSpPr>
        <p:spPr/>
        <p:txBody>
          <a:bodyPr>
            <a:normAutofit/>
          </a:bodyPr>
          <a:lstStyle/>
          <a:p>
            <a:r>
              <a:rPr lang="en-US" sz="3200" dirty="0"/>
              <a:t>Summary of the chapter “Axial coding”(Strauss &amp; Corbin, 1998)</a:t>
            </a:r>
            <a:endParaRPr lang="en-FI" sz="3200" dirty="0"/>
          </a:p>
        </p:txBody>
      </p:sp>
      <p:sp>
        <p:nvSpPr>
          <p:cNvPr id="5" name="Content Placeholder 4">
            <a:extLst>
              <a:ext uri="{FF2B5EF4-FFF2-40B4-BE49-F238E27FC236}">
                <a16:creationId xmlns:a16="http://schemas.microsoft.com/office/drawing/2014/main" id="{403E750E-2A6A-2048-876D-D6BA7187A752}"/>
              </a:ext>
            </a:extLst>
          </p:cNvPr>
          <p:cNvSpPr>
            <a:spLocks noGrp="1"/>
          </p:cNvSpPr>
          <p:nvPr>
            <p:ph idx="1"/>
          </p:nvPr>
        </p:nvSpPr>
        <p:spPr>
          <a:xfrm>
            <a:off x="838200" y="1862051"/>
            <a:ext cx="10515600" cy="4314912"/>
          </a:xfrm>
        </p:spPr>
        <p:txBody>
          <a:bodyPr>
            <a:normAutofit fontScale="70000" lnSpcReduction="20000"/>
          </a:bodyPr>
          <a:lstStyle/>
          <a:p>
            <a:pPr lvl="1"/>
            <a:r>
              <a:rPr lang="en-US" dirty="0"/>
              <a:t>Axial coding – key points:</a:t>
            </a:r>
          </a:p>
          <a:p>
            <a:pPr lvl="2"/>
            <a:r>
              <a:rPr lang="en-US" dirty="0"/>
              <a:t>“Relating categories to subcategories along the lines of their properties and dimensions”</a:t>
            </a:r>
          </a:p>
          <a:p>
            <a:pPr lvl="2"/>
            <a:r>
              <a:rPr lang="en-US" dirty="0"/>
              <a:t>Investigates connections between and across categories on the conceptual, not description level, </a:t>
            </a:r>
            <a:r>
              <a:rPr lang="en-US" dirty="0" err="1"/>
              <a:t>i.d.</a:t>
            </a:r>
            <a:r>
              <a:rPr lang="en-US" dirty="0"/>
              <a:t> coding occurs around the axis of a category</a:t>
            </a:r>
          </a:p>
          <a:p>
            <a:pPr lvl="2"/>
            <a:r>
              <a:rPr lang="en-US" dirty="0"/>
              <a:t>Process of reassembling data, e.g. after open coding</a:t>
            </a:r>
          </a:p>
          <a:p>
            <a:pPr lvl="2"/>
            <a:r>
              <a:rPr lang="en-US" dirty="0"/>
              <a:t>Pre-requisite is to have categories (formed by e.g. open coding) that can be axially coded (however, open coding can also happen in parallel with axial coding)</a:t>
            </a:r>
          </a:p>
          <a:p>
            <a:pPr lvl="2"/>
            <a:r>
              <a:rPr lang="en-US" dirty="0"/>
              <a:t>Tools like paradigm can be useful, but the analyst should only see such tools as a support, not the end goal or a rigid process to follow</a:t>
            </a:r>
          </a:p>
          <a:p>
            <a:pPr lvl="2"/>
            <a:r>
              <a:rPr lang="en-US" dirty="0"/>
              <a:t>The purpose is not to look for simplistic causal explanations but to understand the entire complexity of a phenomenon </a:t>
            </a:r>
          </a:p>
          <a:p>
            <a:pPr lvl="1"/>
            <a:r>
              <a:rPr lang="en-US" dirty="0"/>
              <a:t>Other definitions:</a:t>
            </a:r>
          </a:p>
          <a:p>
            <a:pPr lvl="2"/>
            <a:r>
              <a:rPr lang="en-US" dirty="0"/>
              <a:t>Category = phenomenon significant to the respondents, “has the ability to explain what is going on”, consists of repeating patterns, a category is saturated when no new, relevant information emerges from coding (at the beginning of the analysis might be difficult to distinguish category from subcategory)</a:t>
            </a:r>
          </a:p>
          <a:p>
            <a:pPr lvl="2"/>
            <a:r>
              <a:rPr lang="en-US" dirty="0"/>
              <a:t>Subcategory = answers questions about the category</a:t>
            </a:r>
          </a:p>
          <a:p>
            <a:pPr lvl="2"/>
            <a:r>
              <a:rPr lang="en-US" dirty="0"/>
              <a:t>Paradigm = an analytic tool integrating structure (conditions) with process (actions) </a:t>
            </a:r>
            <a:r>
              <a:rPr lang="en-US" dirty="0">
                <a:sym typeface="Wingdings" panose="05000000000000000000" pitchFamily="2" charset="2"/>
              </a:rPr>
              <a:t> it is important to study both structure and process in relation to a phenomenon to understand the complexity</a:t>
            </a:r>
          </a:p>
          <a:p>
            <a:pPr lvl="2"/>
            <a:r>
              <a:rPr lang="en-US" dirty="0">
                <a:sym typeface="Wingdings" panose="05000000000000000000" pitchFamily="2" charset="2"/>
              </a:rPr>
              <a:t>Conditions = sets of events or happenings connected to a phenomenon, potentially explaining why people act in a certain way, can be micro or macro level, causal, intervening or contextual  it is more important to observe and try to understand the complexity of conditions, leading to certain outcomes than to technically label conditions </a:t>
            </a:r>
          </a:p>
          <a:p>
            <a:pPr lvl="2"/>
            <a:r>
              <a:rPr lang="en-US" dirty="0">
                <a:sym typeface="Wingdings" panose="05000000000000000000" pitchFamily="2" charset="2"/>
              </a:rPr>
              <a:t>Actions / interaction = Strategic or routine tactics to handle situations, can be coordinated or uncoordinated among individuals, lead to consequences</a:t>
            </a:r>
            <a:endParaRPr lang="en-US" dirty="0"/>
          </a:p>
          <a:p>
            <a:pPr lvl="2"/>
            <a:endParaRPr lang="en-US" dirty="0"/>
          </a:p>
        </p:txBody>
      </p:sp>
    </p:spTree>
    <p:extLst>
      <p:ext uri="{BB962C8B-B14F-4D97-AF65-F5344CB8AC3E}">
        <p14:creationId xmlns:p14="http://schemas.microsoft.com/office/powerpoint/2010/main" val="281856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0928-A786-21B1-16CD-674B69BE5851}"/>
              </a:ext>
            </a:extLst>
          </p:cNvPr>
          <p:cNvSpPr>
            <a:spLocks noGrp="1"/>
          </p:cNvSpPr>
          <p:nvPr>
            <p:ph type="title"/>
          </p:nvPr>
        </p:nvSpPr>
        <p:spPr/>
        <p:txBody>
          <a:bodyPr/>
          <a:lstStyle/>
          <a:p>
            <a:r>
              <a:rPr lang="en-US" dirty="0"/>
              <a:t>My opinion and reflections</a:t>
            </a:r>
            <a:endParaRPr lang="en-FI" dirty="0"/>
          </a:p>
        </p:txBody>
      </p:sp>
      <p:sp>
        <p:nvSpPr>
          <p:cNvPr id="3" name="Content Placeholder 2">
            <a:extLst>
              <a:ext uri="{FF2B5EF4-FFF2-40B4-BE49-F238E27FC236}">
                <a16:creationId xmlns:a16="http://schemas.microsoft.com/office/drawing/2014/main" id="{0377303C-A67B-4F98-B0B0-7066FADEB5E2}"/>
              </a:ext>
            </a:extLst>
          </p:cNvPr>
          <p:cNvSpPr>
            <a:spLocks noGrp="1"/>
          </p:cNvSpPr>
          <p:nvPr>
            <p:ph idx="1"/>
          </p:nvPr>
        </p:nvSpPr>
        <p:spPr/>
        <p:txBody>
          <a:bodyPr>
            <a:normAutofit fontScale="77500" lnSpcReduction="20000"/>
          </a:bodyPr>
          <a:lstStyle/>
          <a:p>
            <a:r>
              <a:rPr lang="en-US" dirty="0"/>
              <a:t>The chapter was very theoretical, and although it provided examples, I couldn’t quite understand some of the ideas because they remained very abstract</a:t>
            </a:r>
          </a:p>
          <a:p>
            <a:r>
              <a:rPr lang="en-US" dirty="0"/>
              <a:t>It would have been useful to see a figure with all the different elements of axial coding, with definitions and concrete examples</a:t>
            </a:r>
          </a:p>
          <a:p>
            <a:r>
              <a:rPr lang="en-US" dirty="0"/>
              <a:t>Although having too strong assumptions about a phenomenon might steer the analysis too much, I think that the process of axial coding still benefits from some degree of deduction from existing concepts, i.e. having some initial idea of how categories relate to each other and what their subcategories could be when diving into the analysis</a:t>
            </a:r>
          </a:p>
          <a:p>
            <a:r>
              <a:rPr lang="en-US" dirty="0"/>
              <a:t>The process of axial coding seems confusing because (at least on the conceptual level) I find it difficult to define properties, dimensions, conditions, actions and consequences </a:t>
            </a:r>
          </a:p>
          <a:p>
            <a:r>
              <a:rPr lang="en-US" dirty="0"/>
              <a:t>However, as the authors strongly recommend, making mini-frameworks and diagrams along the analysis process seems like a good trick for forming explanations and overcoming the confusion of different definitions</a:t>
            </a:r>
          </a:p>
          <a:p>
            <a:r>
              <a:rPr lang="en-US" dirty="0"/>
              <a:t>Also, as the authors say, the definitions of different aspects of the analysis are of secondary importance and should be viewed as </a:t>
            </a:r>
            <a:r>
              <a:rPr lang="en-US"/>
              <a:t>a support</a:t>
            </a:r>
            <a:endParaRPr lang="en-US" dirty="0"/>
          </a:p>
          <a:p>
            <a:endParaRPr lang="en-US" dirty="0"/>
          </a:p>
        </p:txBody>
      </p:sp>
    </p:spTree>
    <p:extLst>
      <p:ext uri="{BB962C8B-B14F-4D97-AF65-F5344CB8AC3E}">
        <p14:creationId xmlns:p14="http://schemas.microsoft.com/office/powerpoint/2010/main" val="2516158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4E1223CE1C664B8EC9D06DA0BB198B" ma:contentTypeVersion="14" ma:contentTypeDescription="Create a new document." ma:contentTypeScope="" ma:versionID="2a4a6f51fc2050e2d905fe1ade46eccf">
  <xsd:schema xmlns:xsd="http://www.w3.org/2001/XMLSchema" xmlns:xs="http://www.w3.org/2001/XMLSchema" xmlns:p="http://schemas.microsoft.com/office/2006/metadata/properties" xmlns:ns3="e0f7cc89-68b5-4a1f-be4d-74aaa30e8436" xmlns:ns4="90bde461-af6b-4672-9c16-8322c4780d66" targetNamespace="http://schemas.microsoft.com/office/2006/metadata/properties" ma:root="true" ma:fieldsID="f8840dca39f8d5370c5221bdf9e609d5" ns3:_="" ns4:_="">
    <xsd:import namespace="e0f7cc89-68b5-4a1f-be4d-74aaa30e8436"/>
    <xsd:import namespace="90bde461-af6b-4672-9c16-8322c4780d66"/>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f7cc89-68b5-4a1f-be4d-74aaa30e84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ystemTags" ma:index="11" nillable="true" ma:displayName="MediaServiceSystemTags" ma:hidden="true" ma:internalName="MediaServiceSystemTags"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0bde461-af6b-4672-9c16-8322c4780d6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0f7cc89-68b5-4a1f-be4d-74aaa30e8436" xsi:nil="true"/>
  </documentManagement>
</p:properties>
</file>

<file path=customXml/itemProps1.xml><?xml version="1.0" encoding="utf-8"?>
<ds:datastoreItem xmlns:ds="http://schemas.openxmlformats.org/officeDocument/2006/customXml" ds:itemID="{FDC89213-FEA9-4274-9A63-670D5CAA9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f7cc89-68b5-4a1f-be4d-74aaa30e8436"/>
    <ds:schemaRef ds:uri="90bde461-af6b-4672-9c16-8322c4780d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1792CC-80DE-4C14-A8E8-DFEA3B080D17}">
  <ds:schemaRefs>
    <ds:schemaRef ds:uri="http://schemas.microsoft.com/sharepoint/v3/contenttype/forms"/>
  </ds:schemaRefs>
</ds:datastoreItem>
</file>

<file path=customXml/itemProps3.xml><?xml version="1.0" encoding="utf-8"?>
<ds:datastoreItem xmlns:ds="http://schemas.openxmlformats.org/officeDocument/2006/customXml" ds:itemID="{9CDBFC03-A86D-4213-8AE7-26180D8A86A6}">
  <ds:schemaRefs>
    <ds:schemaRef ds:uri="http://schemas.microsoft.com/office/infopath/2007/PartnerControls"/>
    <ds:schemaRef ds:uri="http://purl.org/dc/elements/1.1/"/>
    <ds:schemaRef ds:uri="e0f7cc89-68b5-4a1f-be4d-74aaa30e8436"/>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 ds:uri="http://schemas.microsoft.com/office/2006/metadata/properties"/>
    <ds:schemaRef ds:uri="90bde461-af6b-4672-9c16-8322c4780d66"/>
  </ds:schemaRefs>
</ds:datastoreItem>
</file>

<file path=docProps/app.xml><?xml version="1.0" encoding="utf-8"?>
<Properties xmlns="http://schemas.openxmlformats.org/officeDocument/2006/extended-properties" xmlns:vt="http://schemas.openxmlformats.org/officeDocument/2006/docPropsVTypes">
  <TotalTime>754</TotalTime>
  <Words>533</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Summary of the chapter “Axial coding”(Strauss &amp; Corbin, 1998)</vt:lpstr>
      <vt:lpstr>My opinion and reflections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the article</dc:title>
  <dc:creator>Holopainen Maria</dc:creator>
  <cp:lastModifiedBy>Holopainen Maria</cp:lastModifiedBy>
  <cp:revision>3</cp:revision>
  <dcterms:created xsi:type="dcterms:W3CDTF">2024-05-07T10:53:19Z</dcterms:created>
  <dcterms:modified xsi:type="dcterms:W3CDTF">2024-05-18T14:17:16Z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0x010100B34E1223CE1C664B8EC9D06DA0BB198B</vt:lpwstr>
  </property>
</Properties>
</file>