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0" r:id="rId5"/>
    <p:sldId id="264" r:id="rId6"/>
    <p:sldId id="267" r:id="rId7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1F"/>
    <a:srgbClr val="FFFFFF"/>
    <a:srgbClr val="EF363B"/>
    <a:srgbClr val="00965E"/>
    <a:srgbClr val="EE353B"/>
    <a:srgbClr val="FF0000"/>
    <a:srgbClr val="005EB8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8" autoAdjust="0"/>
    <p:restoredTop sz="78747" autoAdjust="0"/>
  </p:normalViewPr>
  <p:slideViewPr>
    <p:cSldViewPr snapToGrid="0" snapToObjects="1">
      <p:cViewPr varScale="1">
        <p:scale>
          <a:sx n="120" d="100"/>
          <a:sy n="120" d="100"/>
        </p:scale>
        <p:origin x="200" y="2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5/19/24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5/19/24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22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84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0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hyperlink" Target="http://twitter.com/aaltouniversity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s://www.aalto.fi/snapchat/" TargetMode="External"/><Relationship Id="rId2" Type="http://schemas.openxmlformats.org/officeDocument/2006/relationships/hyperlink" Target="http://biz.aalto.fi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instagram.com/aaltouniversity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hyperlink" Target="https://www.youtube.com/user/aaltouniversity" TargetMode="External"/><Relationship Id="rId4" Type="http://schemas.openxmlformats.org/officeDocument/2006/relationships/hyperlink" Target="http://www.facebook.com/aaltouniversity" TargetMode="External"/><Relationship Id="rId9" Type="http://schemas.openxmlformats.org/officeDocument/2006/relationships/image" Target="../media/image6.png"/><Relationship Id="rId14" Type="http://schemas.openxmlformats.org/officeDocument/2006/relationships/hyperlink" Target="https://www.linkedin.com/school/aalto-university/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25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85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85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D334749B-6C8F-4F7B-BDDD-AC3AE8195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006208"/>
            <a:ext cx="1837589" cy="1674001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  <p15:guide id="2" pos="2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215137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98A80A9E-985E-450A-99E9-7993A162A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22714"/>
            <a:ext cx="1947978" cy="856800"/>
          </a:xfrm>
          <a:prstGeom prst="rect">
            <a:avLst/>
          </a:prstGeom>
        </p:spPr>
      </p:pic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459DDE76-47AD-40B2-8F08-107BBA436D8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5200" y="2761199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indent="-80996" algn="l" defTabSz="51438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tx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en-GB" noProof="0"/>
              <a:t>Add text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18792DBD-D102-4329-A0EA-6E2A77009F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997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418F882F-F431-4B11-9FD0-062AD30A86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6700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2014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8000E5C9-4DD7-4EBC-A343-E9D802D50A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51478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2015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0D4494FF-1F9E-4E83-98DB-A959CA46540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3001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2016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127E5AC9-B291-4727-83C9-9D1575EE8C8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27495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2017</a:t>
            </a:r>
          </a:p>
        </p:txBody>
      </p:sp>
      <p:sp>
        <p:nvSpPr>
          <p:cNvPr id="33" name="Text Placeholder 23">
            <a:extLst>
              <a:ext uri="{FF2B5EF4-FFF2-40B4-BE49-F238E27FC236}">
                <a16:creationId xmlns:a16="http://schemas.microsoft.com/office/drawing/2014/main" id="{7E93CA32-470F-40AA-86EB-A6BA473D393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2018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F4951DBE-4312-45F3-95D0-4B9251307F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7150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96E3F144-C3DA-4B2E-A72A-FE58EF1A1EB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1599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D224D107-802A-4AC6-B775-8327B9AEA5F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15768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pic>
        <p:nvPicPr>
          <p:cNvPr id="18" name="Kuva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36452" cy="856800"/>
          </a:xfrm>
          <a:prstGeom prst="rect">
            <a:avLst/>
          </a:prstGeom>
        </p:spPr>
      </p:pic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8D72DB09-5AB2-4EF3-9EE6-20A937F819F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0239"/>
            <a:ext cx="1539000" cy="214446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1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C9D26E6D-DD62-4F27-9F61-20C510CE875A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48379" y="276024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2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E482592B-A5A2-4C44-93A1-43AFE928E4DE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88504" y="2760239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3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877E8562-84C2-4E69-BA8D-D7CC12580360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19300" y="2760239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4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A6021505-F1B7-4090-87FD-31FF2A9C6FEE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0238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E0DE5743-CB72-4A67-9CB9-F6B8713AF63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1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9B3646EA-2A69-4EF0-94A3-0DCA99D820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59879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C218B316-C1E6-4FC9-ACCE-0A4D40F376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0000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3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E4364CDC-5294-4265-88DD-1E9E54BA25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30800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4</a:t>
            </a:r>
          </a:p>
        </p:txBody>
      </p:sp>
      <p:sp>
        <p:nvSpPr>
          <p:cNvPr id="38" name="Text Placeholder 23">
            <a:extLst>
              <a:ext uri="{FF2B5EF4-FFF2-40B4-BE49-F238E27FC236}">
                <a16:creationId xmlns:a16="http://schemas.microsoft.com/office/drawing/2014/main" id="{8CE0214B-D506-4EE4-9A20-C9D355C64B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3999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noProof="0"/>
          </a:p>
        </p:txBody>
      </p:sp>
      <p:sp>
        <p:nvSpPr>
          <p:cNvPr id="12" name="Otsikko 1">
            <a:hlinkClick r:id="rId2"/>
          </p:cNvPr>
          <p:cNvSpPr txBox="1">
            <a:spLocks/>
          </p:cNvSpPr>
          <p:nvPr userDrawn="1"/>
        </p:nvSpPr>
        <p:spPr>
          <a:xfrm>
            <a:off x="3717368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en-GB" sz="1800" spc="0" baseline="0" noProof="0">
                <a:solidFill>
                  <a:schemeClr val="tx1"/>
                </a:solidFill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576400" y="1516282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chemeClr val="tx1"/>
                </a:solidFill>
                <a:latin typeface="+mj-lt"/>
              </a:defRPr>
            </a:lvl1pPr>
            <a:lvl2pPr marL="342866" indent="0">
              <a:buNone/>
              <a:defRPr/>
            </a:lvl2pPr>
          </a:lstStyle>
          <a:p>
            <a:pPr lvl="0"/>
            <a:r>
              <a:rPr lang="en-GB" noProof="0"/>
              <a:t>Add text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60AE35E-B515-473A-BBCB-6611F4315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040999"/>
            <a:ext cx="1837589" cy="1674001"/>
          </a:xfrm>
          <a:prstGeom prst="rect">
            <a:avLst/>
          </a:prstGeom>
        </p:spPr>
      </p:pic>
      <p:pic>
        <p:nvPicPr>
          <p:cNvPr id="13" name="Picture 28">
            <a:hlinkClick r:id="rId4"/>
            <a:extLst>
              <a:ext uri="{FF2B5EF4-FFF2-40B4-BE49-F238E27FC236}">
                <a16:creationId xmlns:a16="http://schemas.microsoft.com/office/drawing/2014/main" id="{FF72789C-AAA5-4F8F-AC3B-1F027ED3ED4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065" y="3012528"/>
            <a:ext cx="419100" cy="419100"/>
          </a:xfrm>
          <a:prstGeom prst="rect">
            <a:avLst/>
          </a:prstGeom>
        </p:spPr>
      </p:pic>
      <p:pic>
        <p:nvPicPr>
          <p:cNvPr id="14" name="Picture 29">
            <a:hlinkClick r:id="rId6"/>
            <a:extLst>
              <a:ext uri="{FF2B5EF4-FFF2-40B4-BE49-F238E27FC236}">
                <a16:creationId xmlns:a16="http://schemas.microsoft.com/office/drawing/2014/main" id="{0FC5D83B-82F2-484E-8DEF-621FCC97025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6316" y="3012528"/>
            <a:ext cx="419100" cy="419100"/>
          </a:xfrm>
          <a:prstGeom prst="rect">
            <a:avLst/>
          </a:prstGeom>
        </p:spPr>
      </p:pic>
      <p:pic>
        <p:nvPicPr>
          <p:cNvPr id="15" name="Picture 30">
            <a:hlinkClick r:id="rId8"/>
            <a:extLst>
              <a:ext uri="{FF2B5EF4-FFF2-40B4-BE49-F238E27FC236}">
                <a16:creationId xmlns:a16="http://schemas.microsoft.com/office/drawing/2014/main" id="{9D4128D8-EEFC-46A2-B7B1-479A62E428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0567" y="3012528"/>
            <a:ext cx="419100" cy="419100"/>
          </a:xfrm>
          <a:prstGeom prst="rect">
            <a:avLst/>
          </a:prstGeom>
        </p:spPr>
      </p:pic>
      <p:pic>
        <p:nvPicPr>
          <p:cNvPr id="17" name="Picture 31">
            <a:hlinkClick r:id="rId10"/>
            <a:extLst>
              <a:ext uri="{FF2B5EF4-FFF2-40B4-BE49-F238E27FC236}">
                <a16:creationId xmlns:a16="http://schemas.microsoft.com/office/drawing/2014/main" id="{AED60B98-F82C-446F-A000-9B4AE111E2D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4818" y="3012528"/>
            <a:ext cx="419100" cy="419100"/>
          </a:xfrm>
          <a:prstGeom prst="rect">
            <a:avLst/>
          </a:prstGeom>
        </p:spPr>
      </p:pic>
      <p:pic>
        <p:nvPicPr>
          <p:cNvPr id="18" name="Picture 32">
            <a:hlinkClick r:id="rId12"/>
            <a:extLst>
              <a:ext uri="{FF2B5EF4-FFF2-40B4-BE49-F238E27FC236}">
                <a16:creationId xmlns:a16="http://schemas.microsoft.com/office/drawing/2014/main" id="{EA708D80-8630-4867-A0CE-4171928650B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9069" y="2995568"/>
            <a:ext cx="419100" cy="419100"/>
          </a:xfrm>
          <a:prstGeom prst="rect">
            <a:avLst/>
          </a:prstGeom>
        </p:spPr>
      </p:pic>
      <p:pic>
        <p:nvPicPr>
          <p:cNvPr id="19" name="Picture 33">
            <a:hlinkClick r:id="rId14"/>
            <a:extLst>
              <a:ext uri="{FF2B5EF4-FFF2-40B4-BE49-F238E27FC236}">
                <a16:creationId xmlns:a16="http://schemas.microsoft.com/office/drawing/2014/main" id="{06FC5271-A5A7-4CB8-82F2-626091A5CA2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3319" y="2995568"/>
            <a:ext cx="419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403" y="996335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403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403" y="3104594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403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</a:p>
          <a:p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E77D84DD-11A0-4C68-BDFB-6CF09157B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040999"/>
            <a:ext cx="1837589" cy="167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9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53" y="215948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53" y="1563761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71437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5" name="Kuv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36452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341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905" y="214300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81893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866" marR="0" indent="-342866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85720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81893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866" marR="0" indent="-342866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85720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9" name="Kuv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36452" cy="8568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410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816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en-GB" noProof="0"/>
              <a:t>Click icon to add image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63" y="1693836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866" indent="0">
              <a:buFontTx/>
              <a:buNone/>
              <a:defRPr sz="2100"/>
            </a:lvl2pPr>
            <a:lvl3pPr marL="628589" indent="0">
              <a:buFontTx/>
              <a:buNone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23017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36452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1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816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7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Lorem ipsum dolor sit amet, consectetur adipiscing elit. Maecenas velit velit, consequat eget ullamcorper a, maximus ac ex.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D9959FAC-CAF2-42F2-829A-6B5C66B73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22714"/>
            <a:ext cx="1947978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62" y="1954930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Divider – Headline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33682CA6-51C7-476C-8ED7-59D953995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66" y="4822714"/>
            <a:ext cx="1947978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00873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63" y="1526921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GB" noProof="0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36452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15946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36452" cy="856800"/>
          </a:xfrm>
          <a:prstGeom prst="rect">
            <a:avLst/>
          </a:prstGeom>
        </p:spPr>
      </p:pic>
      <p:sp>
        <p:nvSpPr>
          <p:cNvPr id="12" name="Chart Placeholder 2">
            <a:extLst>
              <a:ext uri="{FF2B5EF4-FFF2-40B4-BE49-F238E27FC236}">
                <a16:creationId xmlns:a16="http://schemas.microsoft.com/office/drawing/2014/main" id="{B3E13568-A5BA-4F8B-BC1B-D41F6DF139ED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64" y="1526921"/>
            <a:ext cx="8497862" cy="3417429"/>
          </a:xfrm>
          <a:prstGeom prst="rect">
            <a:avLst/>
          </a:prstGeom>
        </p:spPr>
        <p:txBody>
          <a:bodyPr/>
          <a:lstStyle>
            <a:lvl1pPr marL="0" marR="0" indent="0" algn="ctr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en-GB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42412532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15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733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5" indent="-171435" algn="l" defTabSz="685733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5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6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6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3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5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3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2A3F9A-6D8C-2C85-218A-74300778B59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FI" sz="3600" dirty="0"/>
              <a:t>Open Coding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C5EE6-43E2-7D72-34F8-3D73F12A5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Strauss, A., &amp; Corbin, J. (1998). </a:t>
            </a:r>
            <a:r>
              <a:rPr lang="en-GB" sz="18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Basics of Qualitative Research (2. Ed.). </a:t>
            </a:r>
            <a:r>
              <a:rPr lang="en-GB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SAGE. </a:t>
            </a:r>
            <a:endParaRPr lang="en-FI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B4F33-5A07-44E6-1349-CC22D01CA835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en-FI" dirty="0"/>
              <a:t>Lauri Mattila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9A3BA9-8366-6B87-FCB4-79BA34756D35}"/>
              </a:ext>
            </a:extLst>
          </p:cNvPr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FI" dirty="0"/>
              <a:t>20.5.2024</a:t>
            </a:r>
          </a:p>
        </p:txBody>
      </p:sp>
    </p:spTree>
    <p:extLst>
      <p:ext uri="{BB962C8B-B14F-4D97-AF65-F5344CB8AC3E}">
        <p14:creationId xmlns:p14="http://schemas.microsoft.com/office/powerpoint/2010/main" val="258626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57483F-840E-14A8-FA9D-05DC3983055F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FI" dirty="0"/>
              <a:t>Summary of chapter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BEDC49-D0BB-F36F-316E-15DC799CEEF2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FI" dirty="0">
                <a:sym typeface="Wingdings" pitchFamily="2" charset="2"/>
              </a:rPr>
              <a:t>Open coding is ”the analytic process through which concepts are identified and their properties and dimensions are discovered in data” (Strauss &amp; Corbin, 1998, p. 101)</a:t>
            </a:r>
          </a:p>
          <a:p>
            <a:r>
              <a:rPr lang="en-FI" dirty="0">
                <a:sym typeface="Wingdings" pitchFamily="2" charset="2"/>
              </a:rPr>
              <a:t>Labeling and classifying phenomena (conceptualizing)</a:t>
            </a:r>
          </a:p>
          <a:p>
            <a:r>
              <a:rPr lang="en-FI" dirty="0">
                <a:sym typeface="Wingdings" pitchFamily="2" charset="2"/>
              </a:rPr>
              <a:t>	To dig deeper we employ comparative analysis, asking of 	questions, analytic tools, and memo-writing</a:t>
            </a:r>
          </a:p>
          <a:p>
            <a:r>
              <a:rPr lang="en-FI" dirty="0">
                <a:sym typeface="Wingdings" pitchFamily="2" charset="2"/>
              </a:rPr>
              <a:t>Building links between concepts (categorizing and abstracting) </a:t>
            </a:r>
          </a:p>
          <a:p>
            <a:r>
              <a:rPr lang="en-FI" dirty="0">
                <a:sym typeface="Wingdings" pitchFamily="2" charset="2"/>
              </a:rPr>
              <a:t>	Categories can also explain and predict</a:t>
            </a:r>
          </a:p>
          <a:p>
            <a:r>
              <a:rPr lang="en-FI" dirty="0">
                <a:sym typeface="Wingdings" pitchFamily="2" charset="2"/>
              </a:rPr>
              <a:t>	Subcategories further specify categories </a:t>
            </a:r>
          </a:p>
        </p:txBody>
      </p:sp>
    </p:spTree>
    <p:extLst>
      <p:ext uri="{BB962C8B-B14F-4D97-AF65-F5344CB8AC3E}">
        <p14:creationId xmlns:p14="http://schemas.microsoft.com/office/powerpoint/2010/main" val="419267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57483F-840E-14A8-FA9D-05DC3983055F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FI" dirty="0"/>
              <a:t>My opinion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BEDC49-D0BB-F36F-316E-15DC799CEEF2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92353" y="1532069"/>
            <a:ext cx="8492897" cy="3388289"/>
          </a:xfrm>
        </p:spPr>
        <p:txBody>
          <a:bodyPr/>
          <a:lstStyle/>
          <a:p>
            <a:r>
              <a:rPr lang="en-FI" dirty="0"/>
              <a:t>I liked …</a:t>
            </a:r>
          </a:p>
          <a:p>
            <a:r>
              <a:rPr lang="en-FI" dirty="0"/>
              <a:t>	The idea of the flip-flop technique, looking at an opposite 	situation</a:t>
            </a:r>
          </a:p>
          <a:p>
            <a:r>
              <a:rPr lang="en-FI" dirty="0"/>
              <a:t>	Thinking of looking at the phenomena behind the interview 	data (or other) and not the data as such</a:t>
            </a:r>
          </a:p>
          <a:p>
            <a:r>
              <a:rPr lang="en-FI" dirty="0"/>
              <a:t>	The authors emphasizing in-depth detailed analysis already 	from the beginning in the labeling phase</a:t>
            </a:r>
          </a:p>
          <a:p>
            <a:r>
              <a:rPr lang="en-FI" dirty="0"/>
              <a:t>	Having examples of the authors’ actual work</a:t>
            </a:r>
          </a:p>
        </p:txBody>
      </p:sp>
    </p:spTree>
    <p:extLst>
      <p:ext uri="{BB962C8B-B14F-4D97-AF65-F5344CB8AC3E}">
        <p14:creationId xmlns:p14="http://schemas.microsoft.com/office/powerpoint/2010/main" val="355190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5">
      <a:dk1>
        <a:sysClr val="windowText" lastClr="000000"/>
      </a:dk1>
      <a:lt1>
        <a:sysClr val="window" lastClr="FFFFFF"/>
      </a:lt1>
      <a:dk2>
        <a:srgbClr val="FF671F"/>
      </a:dk2>
      <a:lt2>
        <a:srgbClr val="FF854C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SCI_1610_EN.pptx" id="{EC09A7BC-A954-4F74-812A-21B3A8B8F3E2}" vid="{D34F0A85-33E9-4860-91C2-29BE27005B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D8067A49724945B01A3FCDF2E7485D" ma:contentTypeVersion="4" ma:contentTypeDescription="Create a new document." ma:contentTypeScope="" ma:versionID="d8cbf66e851f692858053630a4fd929b">
  <xsd:schema xmlns:xsd="http://www.w3.org/2001/XMLSchema" xmlns:xs="http://www.w3.org/2001/XMLSchema" xmlns:p="http://schemas.microsoft.com/office/2006/metadata/properties" xmlns:ns2="1f75d104-e856-40ea-a1e1-b25d46133343" targetNamespace="http://schemas.microsoft.com/office/2006/metadata/properties" ma:root="true" ma:fieldsID="91c2c2fa05b3920c0388e21b562e0193" ns2:_="">
    <xsd:import namespace="1f75d104-e856-40ea-a1e1-b25d461333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5d104-e856-40ea-a1e1-b25d46133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46C2DA-37D6-40CF-A04C-9CE1E6DA0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75d104-e856-40ea-a1e1-b25d46133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FFD081-31D7-4563-9258-36C81D8831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301FE58-0771-4DB8-A567-83D198E0D2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Office-teema</Template>
  <TotalTime>1514</TotalTime>
  <Words>180</Words>
  <Application>Microsoft Macintosh PowerPoint</Application>
  <PresentationFormat>On-screen Show (16:10)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Arial</vt:lpstr>
      <vt:lpstr>Arial</vt:lpstr>
      <vt:lpstr>Calibri</vt:lpstr>
      <vt:lpstr>Times New Roman</vt:lpstr>
      <vt:lpstr>Wingdings</vt:lpstr>
      <vt:lpstr>Office-teema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Morikawa Merit</dc:creator>
  <cp:lastModifiedBy>Mattila Lauri</cp:lastModifiedBy>
  <cp:revision>103</cp:revision>
  <dcterms:created xsi:type="dcterms:W3CDTF">2024-02-22T08:22:41Z</dcterms:created>
  <dcterms:modified xsi:type="dcterms:W3CDTF">2024-05-19T11:45:29Z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0x01010077D8067A49724945B01A3FCDF2E7485D</vt:lpwstr>
  </property>
</Properties>
</file>