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7"/>
  </p:notesMasterIdLst>
  <p:sldIdLst>
    <p:sldId id="256" r:id="rId2"/>
    <p:sldId id="343" r:id="rId3"/>
    <p:sldId id="257" r:id="rId4"/>
    <p:sldId id="260" r:id="rId5"/>
    <p:sldId id="323" r:id="rId6"/>
    <p:sldId id="338" r:id="rId7"/>
    <p:sldId id="340" r:id="rId8"/>
    <p:sldId id="339" r:id="rId9"/>
    <p:sldId id="341" r:id="rId10"/>
    <p:sldId id="342" r:id="rId11"/>
    <p:sldId id="265" r:id="rId12"/>
    <p:sldId id="328" r:id="rId13"/>
    <p:sldId id="331" r:id="rId14"/>
    <p:sldId id="337" r:id="rId15"/>
    <p:sldId id="34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2" autoAdjust="0"/>
    <p:restoredTop sz="83093" autoAdjust="0"/>
  </p:normalViewPr>
  <p:slideViewPr>
    <p:cSldViewPr>
      <p:cViewPr varScale="1">
        <p:scale>
          <a:sx n="96" d="100"/>
          <a:sy n="96" d="100"/>
        </p:scale>
        <p:origin x="-20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9AF63A98-3AA9-614A-A0D9-85731B81D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393B-41B0-A343-A407-2DA007278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DF3-44D8-B044-B4AE-9B8221CD8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5EB-66B7-7F4E-AA4A-0F9EA8D8D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A5BE-0111-CB43-8A21-9DD591F3F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A338-D029-6C42-AD92-7197D926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B0A0-47C8-DD46-AC92-7F6B40585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257C-58A3-6F4A-807D-39BB9A1AE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3299-3994-374A-97AB-EC4D71BCC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155-5D83-5A46-A91B-B540A3DE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1EBE-5AC9-D742-BAEE-321D33CC7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30AD22-2014-AF4D-9CC0-A71845939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95BEFD-F653-4E4D-BD3E-9C64134DF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PHP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>
                <a:latin typeface="Times" charset="0"/>
              </a:rPr>
              <a:t>Most of this is from the PHP manual online at: </a:t>
            </a:r>
            <a:r>
              <a:rPr lang="en-US">
                <a:latin typeface="Times" charset="0"/>
                <a:hlinkClick r:id=""/>
              </a:rPr>
              <a:t>http://www.php.net/manual/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800" dirty="0" smtClean="0"/>
              <a:t>&lt;form action=“</a:t>
            </a:r>
            <a:r>
              <a:rPr lang="en-US" sz="2800" dirty="0" err="1" smtClean="0"/>
              <a:t>action.php</a:t>
            </a:r>
            <a:r>
              <a:rPr lang="en-US" sz="2800" dirty="0" smtClean="0"/>
              <a:t>” method=“post”&gt;</a:t>
            </a:r>
          </a:p>
          <a:p>
            <a:pPr marL="118872" indent="0">
              <a:buNone/>
            </a:pPr>
            <a:r>
              <a:rPr lang="en-US" sz="2800" dirty="0" smtClean="0"/>
              <a:t>Username: &lt;input type=“text” name=“</a:t>
            </a:r>
            <a:r>
              <a:rPr lang="en-US" sz="2800" dirty="0" err="1" smtClean="0"/>
              <a:t>uname</a:t>
            </a:r>
            <a:r>
              <a:rPr lang="en-US" sz="2800" dirty="0" smtClean="0"/>
              <a:t>”&gt;</a:t>
            </a:r>
          </a:p>
          <a:p>
            <a:pPr marL="118872" indent="0"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br</a:t>
            </a:r>
            <a:r>
              <a:rPr lang="en-US" sz="2800" dirty="0" smtClean="0"/>
              <a:t>&gt;</a:t>
            </a:r>
          </a:p>
          <a:p>
            <a:pPr marL="118872" indent="0">
              <a:buNone/>
            </a:pPr>
            <a:r>
              <a:rPr lang="en-US" sz="2800" dirty="0" smtClean="0"/>
              <a:t>Password: </a:t>
            </a:r>
            <a:r>
              <a:rPr lang="en-US" sz="2800" dirty="0"/>
              <a:t>&lt;input type=“text” name=“</a:t>
            </a:r>
            <a:r>
              <a:rPr lang="en-US" sz="2800" dirty="0" err="1"/>
              <a:t>uname</a:t>
            </a:r>
            <a:r>
              <a:rPr lang="en-US" sz="2800" dirty="0"/>
              <a:t>”&gt;</a:t>
            </a:r>
          </a:p>
          <a:p>
            <a:pPr marL="118872" indent="0">
              <a:buNone/>
            </a:pPr>
            <a:r>
              <a:rPr lang="en-US" sz="2800" dirty="0" smtClean="0"/>
              <a:t>&lt;p&gt;</a:t>
            </a:r>
          </a:p>
          <a:p>
            <a:pPr marL="118872" indent="0">
              <a:buNone/>
            </a:pPr>
            <a:r>
              <a:rPr lang="en-US" sz="2800" dirty="0" smtClean="0"/>
              <a:t>&lt;input type=“submit” name=“submit”&gt;</a:t>
            </a:r>
          </a:p>
          <a:p>
            <a:pPr marL="118872" indent="0">
              <a:buNone/>
            </a:pPr>
            <a:r>
              <a:rPr lang="en-US" sz="2800" dirty="0" smtClean="0"/>
              <a:t>&lt;/form&gt;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r>
              <a:rPr lang="en-US" sz="2800" dirty="0" smtClean="0"/>
              <a:t>Other types: radio buttons, checkboxes, dropdown lists</a:t>
            </a:r>
          </a:p>
          <a:p>
            <a:pPr marL="118872" indent="0">
              <a:buNone/>
            </a:pPr>
            <a:r>
              <a:rPr lang="en-US" sz="2800" dirty="0" smtClean="0"/>
              <a:t>Try it!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53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Variables in PHP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</a:rPr>
              <a:t>No need for formal declaration</a:t>
            </a:r>
          </a:p>
          <a:p>
            <a:pPr lvl="1"/>
            <a:r>
              <a:rPr lang="en-US" dirty="0" smtClean="0">
                <a:latin typeface="Times" charset="0"/>
              </a:rPr>
              <a:t>Just use as needed in the code but be sure to keep your variable names distinct</a:t>
            </a:r>
          </a:p>
          <a:p>
            <a:pPr eaLnBrk="1" hangingPunct="1"/>
            <a:r>
              <a:rPr lang="en-US" dirty="0" smtClean="0">
                <a:latin typeface="Times" charset="0"/>
              </a:rPr>
              <a:t>Typed </a:t>
            </a:r>
            <a:r>
              <a:rPr lang="en-US" dirty="0">
                <a:latin typeface="Times" charset="0"/>
              </a:rPr>
              <a:t>by context (but one can force type), so it's loose</a:t>
            </a:r>
          </a:p>
          <a:p>
            <a:pPr eaLnBrk="1" hangingPunct="1"/>
            <a:r>
              <a:rPr lang="en-US" dirty="0">
                <a:latin typeface="Times" charset="0"/>
              </a:rPr>
              <a:t>Begin with "$" (unlike </a:t>
            </a:r>
            <a:r>
              <a:rPr lang="en-US" dirty="0" err="1">
                <a:latin typeface="Times" charset="0"/>
              </a:rPr>
              <a:t>javascript</a:t>
            </a:r>
            <a:r>
              <a:rPr lang="en-US" dirty="0">
                <a:latin typeface="Times" charset="0"/>
              </a:rPr>
              <a:t>!)</a:t>
            </a:r>
          </a:p>
          <a:p>
            <a:pPr eaLnBrk="1" hangingPunct="1"/>
            <a:r>
              <a:rPr lang="en-US" dirty="0">
                <a:latin typeface="Times" charset="0"/>
              </a:rPr>
              <a:t>Assigned by value </a:t>
            </a:r>
          </a:p>
          <a:p>
            <a:pPr lvl="1" eaLnBrk="1" hangingPunct="1"/>
            <a:r>
              <a:rPr lang="en-US" i="1" dirty="0">
                <a:latin typeface="Courier" charset="0"/>
              </a:rPr>
              <a:t>$foo = "Bob"; $bar = $foo;</a:t>
            </a:r>
            <a:endParaRPr lang="en-US" dirty="0">
              <a:latin typeface="Times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28025" y="6400800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effectLst/>
              </a:rPr>
              <a:t>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Operators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Arithmetic (+, -, *,  /, %) and String (.)</a:t>
            </a:r>
            <a:endParaRPr lang="en-US" sz="30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1" charset="0"/>
              <a:ea typeface="+mn-ea"/>
            </a:endParaRPr>
          </a:p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Assignment (=) and combined assignment</a:t>
            </a:r>
            <a:endParaRPr lang="en-US" sz="2000" dirty="0" smtClean="0">
              <a:ea typeface="+mn-ea"/>
            </a:endParaRPr>
          </a:p>
          <a:p>
            <a:pPr lvl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400" i="1" dirty="0" smtClean="0">
                <a:latin typeface="Courier" pitchFamily="1" charset="0"/>
              </a:rPr>
              <a:t>Quantitative</a:t>
            </a:r>
            <a:r>
              <a:rPr lang="is-IS" sz="2400" i="1" dirty="0" smtClean="0">
                <a:latin typeface="Courier" pitchFamily="1" charset="0"/>
              </a:rPr>
              <a:t>…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000" i="1" dirty="0" smtClean="0">
                <a:latin typeface="Courier" pitchFamily="1" charset="0"/>
                <a:ea typeface="+mn-ea"/>
              </a:rPr>
              <a:t>$a = 3;</a:t>
            </a:r>
            <a:br>
              <a:rPr lang="en-US" sz="2000" i="1" dirty="0" smtClean="0">
                <a:latin typeface="Courier" pitchFamily="1" charset="0"/>
                <a:ea typeface="+mn-ea"/>
              </a:rPr>
            </a:br>
            <a:r>
              <a:rPr lang="en-US" sz="2000" i="1" dirty="0" smtClean="0">
                <a:latin typeface="Courier" pitchFamily="1" charset="0"/>
                <a:ea typeface="+mn-ea"/>
              </a:rPr>
              <a:t>$a += 5; // sets $a to 8;</a:t>
            </a:r>
            <a:br>
              <a:rPr lang="en-US" sz="2000" i="1" dirty="0" smtClean="0">
                <a:latin typeface="Courier" pitchFamily="1" charset="0"/>
                <a:ea typeface="+mn-ea"/>
              </a:rPr>
            </a:br>
            <a:r>
              <a:rPr lang="en-US" sz="2000" i="1" dirty="0" smtClean="0">
                <a:latin typeface="Courier" pitchFamily="1" charset="0"/>
                <a:ea typeface="+mn-ea"/>
              </a:rPr>
              <a:t>$</a:t>
            </a:r>
            <a:r>
              <a:rPr lang="en-US" sz="2000" i="1" dirty="0" err="1" smtClean="0">
                <a:latin typeface="Courier" pitchFamily="1" charset="0"/>
                <a:ea typeface="+mn-ea"/>
              </a:rPr>
              <a:t>var</a:t>
            </a:r>
            <a:r>
              <a:rPr lang="en-US" sz="2000" i="1" dirty="0" smtClean="0">
                <a:latin typeface="Courier" pitchFamily="1" charset="0"/>
                <a:ea typeface="+mn-ea"/>
              </a:rPr>
              <a:t> = $</a:t>
            </a:r>
            <a:r>
              <a:rPr lang="en-US" sz="2000" i="1" dirty="0" err="1" smtClean="0">
                <a:latin typeface="Courier" pitchFamily="1" charset="0"/>
                <a:ea typeface="+mn-ea"/>
              </a:rPr>
              <a:t>var</a:t>
            </a:r>
            <a:r>
              <a:rPr lang="en-US" sz="2000" i="1" dirty="0" smtClean="0">
                <a:latin typeface="Courier" pitchFamily="1" charset="0"/>
                <a:ea typeface="+mn-ea"/>
              </a:rPr>
              <a:t> – 4;</a:t>
            </a:r>
            <a:br>
              <a:rPr lang="en-US" sz="2000" i="1" dirty="0" smtClean="0">
                <a:latin typeface="Courier" pitchFamily="1" charset="0"/>
                <a:ea typeface="+mn-ea"/>
              </a:rPr>
            </a:br>
            <a:r>
              <a:rPr lang="en-US" sz="2000" i="1" dirty="0" smtClean="0">
                <a:latin typeface="Courier" pitchFamily="1" charset="0"/>
                <a:ea typeface="+mn-ea"/>
              </a:rPr>
              <a:t>$blah = $</a:t>
            </a:r>
            <a:r>
              <a:rPr lang="en-US" sz="2000" i="1" dirty="0" err="1" smtClean="0">
                <a:latin typeface="Courier" pitchFamily="1" charset="0"/>
                <a:ea typeface="+mn-ea"/>
              </a:rPr>
              <a:t>var</a:t>
            </a:r>
            <a:r>
              <a:rPr lang="en-US" sz="2000" i="1" dirty="0" smtClean="0">
                <a:latin typeface="Courier" pitchFamily="1" charset="0"/>
                <a:ea typeface="+mn-ea"/>
              </a:rPr>
              <a:t> / 5;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400" i="1" dirty="0">
                <a:latin typeface="Courier" pitchFamily="1" charset="0"/>
              </a:rPr>
              <a:t>Qualitative (strings)</a:t>
            </a:r>
            <a:r>
              <a:rPr lang="is-IS" sz="2400" i="1" dirty="0">
                <a:latin typeface="Courier" pitchFamily="1" charset="0"/>
              </a:rPr>
              <a:t>… </a:t>
            </a:r>
            <a:endParaRPr lang="en-US" sz="2400" i="1" dirty="0">
              <a:latin typeface="Courier" pitchFamily="1" charset="0"/>
            </a:endParaRPr>
          </a:p>
          <a:p>
            <a:pPr lvl="2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000" i="1" dirty="0">
                <a:latin typeface="Courier" pitchFamily="1" charset="0"/>
              </a:rPr>
              <a:t>$b = "Hello </a:t>
            </a:r>
            <a:r>
              <a:rPr lang="en-US" sz="2000" i="1" dirty="0" smtClean="0">
                <a:latin typeface="Courier" pitchFamily="1" charset="0"/>
              </a:rPr>
              <a:t>”;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000" i="1" dirty="0" smtClean="0">
                <a:latin typeface="Courier" pitchFamily="1" charset="0"/>
              </a:rPr>
              <a:t>$</a:t>
            </a:r>
            <a:r>
              <a:rPr lang="en-US" sz="2000" i="1" dirty="0">
                <a:latin typeface="Courier" pitchFamily="1" charset="0"/>
              </a:rPr>
              <a:t>b .= "There!"; // sets $b to "Hello There</a:t>
            </a:r>
            <a:r>
              <a:rPr lang="en-US" sz="2000" i="1" dirty="0" smtClean="0">
                <a:latin typeface="Courier" pitchFamily="1" charset="0"/>
              </a:rPr>
              <a:t>!”;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2000" i="1" dirty="0" smtClean="0">
                <a:latin typeface="Courier" pitchFamily="1" charset="0"/>
              </a:rPr>
              <a:t>$q = “Malcolm, “.$b // sets $q to “Malcolm, Hello There!”</a:t>
            </a:r>
            <a:endParaRPr lang="en-US" sz="2000" i="1" dirty="0">
              <a:latin typeface="Courier" pitchFamily="1" charset="0"/>
            </a:endParaRPr>
          </a:p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Comparison (==, ===, !=, &lt;, &gt;, &lt;=, &gt;=)</a:t>
            </a:r>
            <a:endParaRPr lang="en-US" sz="2800" dirty="0" smtClean="0"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ea typeface="+mj-ea"/>
              </a:rPr>
              <a:t>Control Structures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" charset="0"/>
              </a:rPr>
              <a:t>Wide Variety available</a:t>
            </a:r>
          </a:p>
          <a:p>
            <a:pPr lvl="1" eaLnBrk="1" hangingPunct="1"/>
            <a:r>
              <a:rPr lang="en-US" dirty="0">
                <a:latin typeface="Times" charset="0"/>
              </a:rPr>
              <a:t>if, </a:t>
            </a:r>
            <a:r>
              <a:rPr lang="en-US" dirty="0" smtClean="0">
                <a:latin typeface="Times" charset="0"/>
              </a:rPr>
              <a:t>else</a:t>
            </a:r>
            <a:endParaRPr lang="en-US" dirty="0">
              <a:latin typeface="Times" charset="0"/>
            </a:endParaRPr>
          </a:p>
          <a:p>
            <a:pPr lvl="1" eaLnBrk="1" hangingPunct="1"/>
            <a:r>
              <a:rPr lang="en-US" dirty="0" smtClean="0">
                <a:latin typeface="Times" charset="0"/>
              </a:rPr>
              <a:t>While (test before), </a:t>
            </a:r>
            <a:r>
              <a:rPr lang="en-US" dirty="0">
                <a:latin typeface="Times" charset="0"/>
              </a:rPr>
              <a:t>do-</a:t>
            </a:r>
            <a:r>
              <a:rPr lang="en-US" dirty="0" smtClean="0">
                <a:latin typeface="Times" charset="0"/>
              </a:rPr>
              <a:t>while (test after)</a:t>
            </a:r>
          </a:p>
          <a:p>
            <a:pPr lvl="2"/>
            <a:r>
              <a:rPr lang="en-US" dirty="0" smtClean="0">
                <a:latin typeface="Times" charset="0"/>
              </a:rPr>
              <a:t>Flexible looping</a:t>
            </a:r>
          </a:p>
          <a:p>
            <a:pPr lvl="1" eaLnBrk="1" hangingPunct="1"/>
            <a:r>
              <a:rPr lang="en-US" dirty="0">
                <a:latin typeface="Times" charset="0"/>
              </a:rPr>
              <a:t>f</a:t>
            </a:r>
            <a:r>
              <a:rPr lang="en-US" dirty="0" smtClean="0">
                <a:latin typeface="Times" charset="0"/>
              </a:rPr>
              <a:t>or(set; condition; increment)</a:t>
            </a:r>
          </a:p>
          <a:p>
            <a:pPr lvl="2"/>
            <a:r>
              <a:rPr lang="en-US" dirty="0" smtClean="0">
                <a:latin typeface="Times" charset="0"/>
              </a:rPr>
              <a:t>for auto incrementing loops</a:t>
            </a:r>
          </a:p>
          <a:p>
            <a:pPr lvl="1"/>
            <a:r>
              <a:rPr lang="en-US" dirty="0" smtClean="0">
                <a:latin typeface="Times" charset="0"/>
              </a:rPr>
              <a:t>With all of these structures, </a:t>
            </a:r>
            <a:r>
              <a:rPr lang="is-IS" dirty="0">
                <a:latin typeface="Times" charset="0"/>
              </a:rPr>
              <a:t>one </a:t>
            </a:r>
            <a:r>
              <a:rPr lang="is-IS" dirty="0" smtClean="0">
                <a:latin typeface="Times" charset="0"/>
              </a:rPr>
              <a:t>line of code inside means you don’t need {brackets}. With </a:t>
            </a:r>
            <a:r>
              <a:rPr lang="is-IS" dirty="0">
                <a:latin typeface="Times" charset="0"/>
              </a:rPr>
              <a:t>multiple </a:t>
            </a:r>
            <a:r>
              <a:rPr lang="is-IS" dirty="0" smtClean="0">
                <a:latin typeface="Times" charset="0"/>
              </a:rPr>
              <a:t>lines of code, </a:t>
            </a:r>
            <a:r>
              <a:rPr lang="is-IS" dirty="0">
                <a:latin typeface="Times" charset="0"/>
              </a:rPr>
              <a:t>you need brackets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Webpage Data in PHP</a:t>
            </a:r>
            <a:endParaRPr lang="en-US" dirty="0" smtClean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Special way to use data sent from webpage</a:t>
            </a:r>
            <a:r>
              <a:rPr lang="is-IS" dirty="0" smtClean="0">
                <a:latin typeface="Times" charset="0"/>
              </a:rPr>
              <a:t>…</a:t>
            </a:r>
          </a:p>
          <a:p>
            <a:pPr lvl="1"/>
            <a:r>
              <a:rPr lang="is-IS" dirty="0" smtClean="0">
                <a:latin typeface="Times" charset="0"/>
              </a:rPr>
              <a:t>$_POST[‘variable name’]</a:t>
            </a:r>
          </a:p>
          <a:p>
            <a:pPr lvl="1"/>
            <a:r>
              <a:rPr lang="is-IS" dirty="0" smtClean="0">
                <a:latin typeface="Times" charset="0"/>
              </a:rPr>
              <a:t>The first part ($_POST) must be typed exactly that way with capitalized word and underscore</a:t>
            </a:r>
          </a:p>
          <a:p>
            <a:pPr lvl="1"/>
            <a:r>
              <a:rPr lang="en-US" dirty="0" smtClean="0">
                <a:latin typeface="Times" charset="0"/>
              </a:rPr>
              <a:t>T</a:t>
            </a:r>
            <a:r>
              <a:rPr lang="is-IS" dirty="0" smtClean="0">
                <a:latin typeface="Times" charset="0"/>
              </a:rPr>
              <a:t>he ‘variable name’ inside the brackets is the name of the field you provided in the HTML form.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in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echo command</a:t>
            </a:r>
          </a:p>
          <a:p>
            <a:r>
              <a:rPr lang="en-US" dirty="0" smtClean="0"/>
              <a:t>Can display static strings</a:t>
            </a:r>
            <a:br>
              <a:rPr lang="en-US" dirty="0" smtClean="0"/>
            </a:br>
            <a:r>
              <a:rPr lang="en-US" dirty="0" smtClean="0"/>
              <a:t>   echo “Please enter your name: “</a:t>
            </a:r>
          </a:p>
          <a:p>
            <a:r>
              <a:rPr lang="en-US" dirty="0" smtClean="0"/>
              <a:t>Can also display variables</a:t>
            </a:r>
            <a:br>
              <a:rPr lang="en-US" dirty="0" smtClean="0"/>
            </a:br>
            <a:r>
              <a:rPr lang="en-US" dirty="0" smtClean="0"/>
              <a:t>   echo $</a:t>
            </a:r>
            <a:r>
              <a:rPr lang="en-US" dirty="0" err="1" smtClean="0"/>
              <a:t>mycount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Or both!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/>
              <a:t>e</a:t>
            </a:r>
            <a:r>
              <a:rPr lang="en-US" dirty="0" smtClean="0"/>
              <a:t>cho “Your count is “.$</a:t>
            </a:r>
            <a:r>
              <a:rPr lang="en-US" dirty="0" err="1" smtClean="0"/>
              <a:t>mycount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All “display items” are sent back to the web server so you should use HTML for formatting</a:t>
            </a:r>
          </a:p>
        </p:txBody>
      </p:sp>
    </p:spTree>
    <p:extLst>
      <p:ext uri="{BB962C8B-B14F-4D97-AF65-F5344CB8AC3E}">
        <p14:creationId xmlns:p14="http://schemas.microsoft.com/office/powerpoint/2010/main" val="171860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client-server architecture?</a:t>
            </a:r>
          </a:p>
          <a:p>
            <a:r>
              <a:rPr lang="en-US" dirty="0" smtClean="0"/>
              <a:t>What is client side scripting?</a:t>
            </a:r>
          </a:p>
          <a:p>
            <a:r>
              <a:rPr lang="en-US" dirty="0" smtClean="0"/>
              <a:t>What is server side scripting?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0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</a:rPr>
              <a:t>PHP is server side scripting system</a:t>
            </a:r>
          </a:p>
          <a:p>
            <a:pPr lvl="1" eaLnBrk="1" hangingPunct="1"/>
            <a:r>
              <a:rPr lang="en-US">
                <a:latin typeface="Times" charset="0"/>
              </a:rPr>
              <a:t>PHP stands for "PHP: Hypertext Preprocessor"</a:t>
            </a:r>
          </a:p>
          <a:p>
            <a:pPr lvl="1" eaLnBrk="1" hangingPunct="1"/>
            <a:r>
              <a:rPr lang="en-US">
                <a:latin typeface="Times" charset="0"/>
              </a:rPr>
              <a:t>Syntax based on Perl, Java, and C </a:t>
            </a:r>
          </a:p>
          <a:p>
            <a:pPr lvl="1" eaLnBrk="1" hangingPunct="1"/>
            <a:r>
              <a:rPr lang="en-US">
                <a:latin typeface="Times" charset="0"/>
              </a:rPr>
              <a:t>Very good for creating dynamic content</a:t>
            </a:r>
          </a:p>
          <a:p>
            <a:pPr lvl="1" eaLnBrk="1" hangingPunct="1"/>
            <a:r>
              <a:rPr lang="en-US">
                <a:latin typeface="Times" charset="0"/>
              </a:rPr>
              <a:t>If you want to focus on one system for dynamic content, this is a good one to choose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PHP Scripts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Typically file ends in .php--this is set by the web server configuration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Separated in files with the &lt;?php    ?&gt; tag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php commands can make up an entire file, or can be contained in html--this is a choice….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Program lines end in ";" or you get an error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Server recognizes embedded script and executes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" charset="0"/>
              </a:rPr>
              <a:t>Result is passed to browser, source isn't visible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5257800"/>
            <a:ext cx="443706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effectLst/>
                <a:latin typeface="Courier" charset="0"/>
              </a:rPr>
              <a:t>&lt;P&gt;</a:t>
            </a:r>
          </a:p>
          <a:p>
            <a:r>
              <a:rPr lang="en-US" sz="1800">
                <a:effectLst/>
                <a:latin typeface="Courier" charset="0"/>
              </a:rPr>
              <a:t>&lt;?php $myvar = "Hello World!"; </a:t>
            </a:r>
          </a:p>
          <a:p>
            <a:r>
              <a:rPr lang="en-US" sz="1800">
                <a:effectLst/>
                <a:latin typeface="Courier" charset="0"/>
              </a:rPr>
              <a:t>echo $myvar;</a:t>
            </a:r>
          </a:p>
          <a:p>
            <a:r>
              <a:rPr lang="en-US" sz="1800">
                <a:effectLst/>
                <a:latin typeface="Courier" charset="0"/>
              </a:rPr>
              <a:t>?&gt;</a:t>
            </a:r>
          </a:p>
          <a:p>
            <a:r>
              <a:rPr lang="en-US" sz="1800">
                <a:effectLst/>
                <a:latin typeface="Courier" charset="0"/>
              </a:rPr>
              <a:t>&lt;/P&gt;</a:t>
            </a:r>
            <a:endParaRPr lang="en-US" sz="180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Two Ways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</a:rPr>
              <a:t>You can embed sections of php inside html:</a:t>
            </a:r>
          </a:p>
          <a:p>
            <a:pPr eaLnBrk="1" hangingPunct="1"/>
            <a:endParaRPr lang="en-US">
              <a:latin typeface="Times" charset="0"/>
            </a:endParaRPr>
          </a:p>
          <a:p>
            <a:pPr eaLnBrk="1" hangingPunct="1"/>
            <a:endParaRPr lang="en-US">
              <a:latin typeface="Times" charset="0"/>
            </a:endParaRPr>
          </a:p>
          <a:p>
            <a:pPr eaLnBrk="1" hangingPunct="1"/>
            <a:endParaRPr lang="en-US">
              <a:latin typeface="Times" charset="0"/>
            </a:endParaRPr>
          </a:p>
          <a:p>
            <a:pPr eaLnBrk="1" hangingPunct="1"/>
            <a:r>
              <a:rPr lang="en-US">
                <a:latin typeface="Times" charset="0"/>
              </a:rPr>
              <a:t>Or you can call html from php: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5000" y="2209800"/>
            <a:ext cx="43227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&lt;BODY&gt;</a:t>
            </a:r>
          </a:p>
          <a:p>
            <a:r>
              <a:rPr lang="en-US">
                <a:effectLst/>
              </a:rPr>
              <a:t>&lt;P&gt;</a:t>
            </a:r>
          </a:p>
          <a:p>
            <a:r>
              <a:rPr lang="en-US">
                <a:effectLst/>
              </a:rPr>
              <a:t>&lt;?php $myvar = "Hello World!"; </a:t>
            </a:r>
          </a:p>
          <a:p>
            <a:r>
              <a:rPr lang="en-US">
                <a:effectLst/>
              </a:rPr>
              <a:t>echo $myvar;</a:t>
            </a:r>
          </a:p>
          <a:p>
            <a:r>
              <a:rPr lang="en-US">
                <a:effectLst/>
              </a:rPr>
              <a:t>&lt;/BODY&gt;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81200" y="4800600"/>
            <a:ext cx="53990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&lt;?php</a:t>
            </a:r>
          </a:p>
          <a:p>
            <a:r>
              <a:rPr lang="en-US">
                <a:effectLst/>
              </a:rPr>
              <a:t>echo "&lt;html&gt;&lt;head&gt;&lt;title&gt;Howdy&lt;/title&gt;</a:t>
            </a:r>
          </a:p>
          <a:p>
            <a:r>
              <a:rPr lang="en-US">
                <a:effectLst/>
              </a:rPr>
              <a:t>…</a:t>
            </a:r>
          </a:p>
          <a:p>
            <a:r>
              <a:rPr lang="en-US">
                <a:effectLst/>
              </a:rPr>
              <a:t>?&gt;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of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HTML is the standard markup language for creating Web pages.</a:t>
            </a:r>
          </a:p>
          <a:p>
            <a:pPr lvl="0"/>
            <a:r>
              <a:rPr lang="en-US" dirty="0"/>
              <a:t>HTML stands for Hyper Text Markup Language</a:t>
            </a:r>
          </a:p>
          <a:p>
            <a:pPr lvl="0"/>
            <a:r>
              <a:rPr lang="en-US" dirty="0"/>
              <a:t>HTML describes the structure of Web pages using markup</a:t>
            </a:r>
          </a:p>
          <a:p>
            <a:pPr lvl="0"/>
            <a:r>
              <a:rPr lang="en-US" dirty="0"/>
              <a:t>HTML </a:t>
            </a:r>
            <a:r>
              <a:rPr lang="en-US" dirty="0" smtClean="0"/>
              <a:t>elements (tags) </a:t>
            </a:r>
            <a:r>
              <a:rPr lang="en-US" dirty="0"/>
              <a:t>are the building blocks of HTML pages</a:t>
            </a:r>
          </a:p>
          <a:p>
            <a:pPr lvl="0"/>
            <a:r>
              <a:rPr lang="en-US" dirty="0" smtClean="0"/>
              <a:t>HTML </a:t>
            </a:r>
            <a:r>
              <a:rPr lang="en-US" dirty="0"/>
              <a:t>tags label pieces of content such as "heading", "paragraph", "table", and so on</a:t>
            </a:r>
          </a:p>
          <a:p>
            <a:pPr lvl="0"/>
            <a:r>
              <a:rPr lang="en-US" dirty="0"/>
              <a:t>Browsers do not display the HTML tags, but use them to render the content of the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4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HTML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Tags!</a:t>
            </a:r>
            <a:endParaRPr lang="en-US" dirty="0"/>
          </a:p>
          <a:p>
            <a:pPr lvl="1"/>
            <a:r>
              <a:rPr lang="en-US" dirty="0"/>
              <a:t>&lt;</a:t>
            </a:r>
            <a:r>
              <a:rPr lang="en-US" dirty="0" err="1"/>
              <a:t>tagname</a:t>
            </a:r>
            <a:r>
              <a:rPr lang="en-US" dirty="0"/>
              <a:t>&gt;content goes here...&lt;/</a:t>
            </a:r>
            <a:r>
              <a:rPr lang="en-US" dirty="0" err="1"/>
              <a:t>tagname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HTML tags normally come </a:t>
            </a:r>
            <a:r>
              <a:rPr lang="en-US" b="1" dirty="0"/>
              <a:t>in </a:t>
            </a:r>
            <a:r>
              <a:rPr lang="en-US" b="1" dirty="0" smtClean="0"/>
              <a:t>pairs</a:t>
            </a:r>
            <a:r>
              <a:rPr lang="en-US" dirty="0"/>
              <a:t>: &lt;p&gt; and &lt;/p&gt;</a:t>
            </a:r>
          </a:p>
          <a:p>
            <a:pPr lvl="1"/>
            <a:r>
              <a:rPr lang="en-US" dirty="0"/>
              <a:t>The first tag in a pair is the </a:t>
            </a:r>
            <a:r>
              <a:rPr lang="en-US" b="1" dirty="0"/>
              <a:t>start tag,</a:t>
            </a:r>
            <a:r>
              <a:rPr lang="en-US" dirty="0"/>
              <a:t> the second tag is the </a:t>
            </a:r>
            <a:r>
              <a:rPr lang="en-US" b="1" dirty="0"/>
              <a:t>end tag</a:t>
            </a:r>
            <a:endParaRPr lang="en-US" dirty="0"/>
          </a:p>
          <a:p>
            <a:pPr lvl="1"/>
            <a:r>
              <a:rPr lang="en-US" dirty="0"/>
              <a:t>The end tag is written like the start tag, but with a </a:t>
            </a:r>
            <a:r>
              <a:rPr lang="en-US" b="1" dirty="0"/>
              <a:t>forward slash</a:t>
            </a:r>
            <a:r>
              <a:rPr lang="en-US" dirty="0"/>
              <a:t> inserted before the tag </a:t>
            </a:r>
            <a:r>
              <a:rPr lang="en-US" dirty="0" smtClean="0"/>
              <a:t>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&lt;title&gt;Page Title&lt;/title&gt;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&lt;h1&gt;My First Heading&lt;/h1&gt;</a:t>
            </a:r>
            <a:br>
              <a:rPr lang="en-US" dirty="0"/>
            </a:br>
            <a:r>
              <a:rPr lang="en-US" dirty="0"/>
              <a:t>&lt;p&gt;My first paragraph.&lt;/p&gt;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5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Headings &lt;h1&gt;, &lt;h2&gt;,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New Paragraph &lt;P&gt; and line breaks 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Links 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link.html</a:t>
            </a:r>
            <a:r>
              <a:rPr lang="en-US" dirty="0" smtClean="0"/>
              <a:t>”&gt;My Link&lt;/a&gt;</a:t>
            </a:r>
          </a:p>
          <a:p>
            <a:r>
              <a:rPr lang="en-US" dirty="0" smtClean="0"/>
              <a:t>Images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myimage.jpg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Lists &lt;</a:t>
            </a:r>
            <a:r>
              <a:rPr lang="en-US" dirty="0" err="1" smtClean="0"/>
              <a:t>ul</a:t>
            </a:r>
            <a:r>
              <a:rPr lang="en-US" dirty="0" smtClean="0"/>
              <a:t>&gt;&lt;li&gt;list item 1&lt;li&gt;list item 2&lt;/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Center, bold &lt;b&gt;, italic &lt;</a:t>
            </a:r>
            <a:r>
              <a:rPr lang="en-US" dirty="0" err="1" smtClean="0"/>
              <a:t>i</a:t>
            </a:r>
            <a:r>
              <a:rPr lang="en-US" dirty="0" smtClean="0"/>
              <a:t>&gt;, underline 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Tables &lt;table&gt;&lt;</a:t>
            </a:r>
            <a:r>
              <a:rPr lang="en-US" dirty="0" err="1" smtClean="0"/>
              <a:t>tr</a:t>
            </a:r>
            <a:r>
              <a:rPr lang="en-US" dirty="0" smtClean="0"/>
              <a:t>&gt;&lt;td&gt;table thing</a:t>
            </a:r>
            <a:br>
              <a:rPr lang="en-US" dirty="0" smtClean="0"/>
            </a:br>
            <a:r>
              <a:rPr lang="en-US" dirty="0" smtClean="0"/>
              <a:t>&lt;/td&gt;&lt;td&gt;other thing&lt;/td&gt;&lt;/</a:t>
            </a:r>
            <a:r>
              <a:rPr lang="en-US" dirty="0" err="1" smtClean="0"/>
              <a:t>tr</a:t>
            </a:r>
            <a:r>
              <a:rPr lang="en-US" dirty="0" smtClean="0"/>
              <a:t>&gt;&lt;/table&gt;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90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4111</TotalTime>
  <Words>685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PHP</vt:lpstr>
      <vt:lpstr>Pre-lecture</vt:lpstr>
      <vt:lpstr>Background</vt:lpstr>
      <vt:lpstr>PHP Scripts</vt:lpstr>
      <vt:lpstr>Two Ways</vt:lpstr>
      <vt:lpstr>Speaking of HTML</vt:lpstr>
      <vt:lpstr>How HTML works</vt:lpstr>
      <vt:lpstr>A Simple HTML document</vt:lpstr>
      <vt:lpstr>Some Common Tags</vt:lpstr>
      <vt:lpstr>HTML Forms</vt:lpstr>
      <vt:lpstr>Variables in PHP</vt:lpstr>
      <vt:lpstr>Operators</vt:lpstr>
      <vt:lpstr>Control Structures</vt:lpstr>
      <vt:lpstr>Webpage Data in PHP</vt:lpstr>
      <vt:lpstr>Displaying in PHP</vt:lpstr>
    </vt:vector>
  </TitlesOfParts>
  <Company>bil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php</dc:title>
  <dc:creator>Mike</dc:creator>
  <cp:lastModifiedBy>mike lapke</cp:lastModifiedBy>
  <cp:revision>34</cp:revision>
  <dcterms:modified xsi:type="dcterms:W3CDTF">2019-11-06T15:46:46Z</dcterms:modified>
</cp:coreProperties>
</file>