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4"/>
  </p:notesMasterIdLst>
  <p:sldIdLst>
    <p:sldId id="256" r:id="rId5"/>
    <p:sldId id="280" r:id="rId6"/>
    <p:sldId id="272" r:id="rId7"/>
    <p:sldId id="260" r:id="rId8"/>
    <p:sldId id="259" r:id="rId9"/>
    <p:sldId id="282" r:id="rId10"/>
    <p:sldId id="278" r:id="rId11"/>
    <p:sldId id="283" r:id="rId12"/>
    <p:sldId id="276" r:id="rId13"/>
    <p:sldId id="281" r:id="rId14"/>
    <p:sldId id="263" r:id="rId15"/>
    <p:sldId id="279" r:id="rId16"/>
    <p:sldId id="277" r:id="rId17"/>
    <p:sldId id="284" r:id="rId18"/>
    <p:sldId id="285" r:id="rId19"/>
    <p:sldId id="286" r:id="rId20"/>
    <p:sldId id="287" r:id="rId21"/>
    <p:sldId id="265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B0987-CB20-6D49-AD70-F568F4D1F30B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ECFFB-8DA6-0441-95A9-917D24EB2EB7}">
      <dgm:prSet phldrT="[Text]"/>
      <dgm:spPr/>
      <dgm:t>
        <a:bodyPr/>
        <a:lstStyle/>
        <a:p>
          <a:r>
            <a:rPr lang="en-US" dirty="0" smtClean="0"/>
            <a:t>Access Control</a:t>
          </a:r>
          <a:endParaRPr lang="en-US" dirty="0"/>
        </a:p>
      </dgm:t>
    </dgm:pt>
    <dgm:pt modelId="{60104EA3-307E-844D-A776-F5058D72B54A}" type="parTrans" cxnId="{86E630C8-1A89-6547-972F-A95310363435}">
      <dgm:prSet/>
      <dgm:spPr/>
      <dgm:t>
        <a:bodyPr/>
        <a:lstStyle/>
        <a:p>
          <a:endParaRPr lang="en-US"/>
        </a:p>
      </dgm:t>
    </dgm:pt>
    <dgm:pt modelId="{508FF7E7-7574-694B-AAC4-58550293B715}" type="sibTrans" cxnId="{86E630C8-1A89-6547-972F-A95310363435}">
      <dgm:prSet/>
      <dgm:spPr/>
      <dgm:t>
        <a:bodyPr/>
        <a:lstStyle/>
        <a:p>
          <a:endParaRPr lang="en-US"/>
        </a:p>
      </dgm:t>
    </dgm:pt>
    <dgm:pt modelId="{BC200DBA-8DD5-3243-A812-2C6C39AFBBB2}">
      <dgm:prSet phldrT="[Text]"/>
      <dgm:spPr/>
      <dgm:t>
        <a:bodyPr/>
        <a:lstStyle/>
        <a:p>
          <a:r>
            <a:rPr lang="en-US" dirty="0" smtClean="0"/>
            <a:t>Encryption</a:t>
          </a:r>
          <a:endParaRPr lang="en-US" dirty="0"/>
        </a:p>
      </dgm:t>
    </dgm:pt>
    <dgm:pt modelId="{D326EDEB-8BE7-C44D-89F9-6E789A34E9B2}" type="parTrans" cxnId="{DD0A9A79-1198-8145-84C8-60A8699B7597}">
      <dgm:prSet/>
      <dgm:spPr/>
      <dgm:t>
        <a:bodyPr/>
        <a:lstStyle/>
        <a:p>
          <a:endParaRPr lang="en-US"/>
        </a:p>
      </dgm:t>
    </dgm:pt>
    <dgm:pt modelId="{0BE4B5AF-6419-3242-BDCD-81278070EC7A}" type="sibTrans" cxnId="{DD0A9A79-1198-8145-84C8-60A8699B7597}">
      <dgm:prSet/>
      <dgm:spPr/>
      <dgm:t>
        <a:bodyPr/>
        <a:lstStyle/>
        <a:p>
          <a:endParaRPr lang="en-US"/>
        </a:p>
      </dgm:t>
    </dgm:pt>
    <dgm:pt modelId="{0CAD9B00-7608-1A41-8827-5B1E8BFA5AD0}">
      <dgm:prSet phldrT="[Text]"/>
      <dgm:spPr/>
      <dgm:t>
        <a:bodyPr/>
        <a:lstStyle/>
        <a:p>
          <a:r>
            <a:rPr lang="en-US" dirty="0" smtClean="0"/>
            <a:t>Firewalls</a:t>
          </a:r>
          <a:endParaRPr lang="en-US" dirty="0"/>
        </a:p>
      </dgm:t>
    </dgm:pt>
    <dgm:pt modelId="{64F114C1-0D58-1D41-A9AD-C22D6D8C9B02}" type="parTrans" cxnId="{03C10C8A-F6CA-A646-897B-C7DF8CED41D7}">
      <dgm:prSet/>
      <dgm:spPr/>
      <dgm:t>
        <a:bodyPr/>
        <a:lstStyle/>
        <a:p>
          <a:endParaRPr lang="en-US"/>
        </a:p>
      </dgm:t>
    </dgm:pt>
    <dgm:pt modelId="{1075666B-19C9-044E-A4C1-7EED50600507}" type="sibTrans" cxnId="{03C10C8A-F6CA-A646-897B-C7DF8CED41D7}">
      <dgm:prSet/>
      <dgm:spPr/>
      <dgm:t>
        <a:bodyPr/>
        <a:lstStyle/>
        <a:p>
          <a:endParaRPr lang="en-US"/>
        </a:p>
      </dgm:t>
    </dgm:pt>
    <dgm:pt modelId="{E39F7195-C487-C947-B007-BB6F082FB7F2}">
      <dgm:prSet phldrT="[Text]"/>
      <dgm:spPr/>
      <dgm:t>
        <a:bodyPr/>
        <a:lstStyle/>
        <a:p>
          <a:r>
            <a:rPr lang="en-US" dirty="0" smtClean="0"/>
            <a:t>Technical Core</a:t>
          </a:r>
          <a:endParaRPr lang="en-US" dirty="0"/>
        </a:p>
      </dgm:t>
    </dgm:pt>
    <dgm:pt modelId="{7426D94B-6779-B84C-9B63-5128964DD144}" type="sibTrans" cxnId="{FE21D2FD-BA9D-B440-B778-91370AE50369}">
      <dgm:prSet/>
      <dgm:spPr/>
      <dgm:t>
        <a:bodyPr/>
        <a:lstStyle/>
        <a:p>
          <a:endParaRPr lang="en-US"/>
        </a:p>
      </dgm:t>
    </dgm:pt>
    <dgm:pt modelId="{AD7A52A2-2712-C245-80FE-892E7A876D7D}" type="parTrans" cxnId="{FE21D2FD-BA9D-B440-B778-91370AE50369}">
      <dgm:prSet/>
      <dgm:spPr/>
      <dgm:t>
        <a:bodyPr/>
        <a:lstStyle/>
        <a:p>
          <a:endParaRPr lang="en-US"/>
        </a:p>
      </dgm:t>
    </dgm:pt>
    <dgm:pt modelId="{BF697ACB-9E1E-E04F-9658-089EE925CDDF}">
      <dgm:prSet/>
      <dgm:spPr/>
      <dgm:t>
        <a:bodyPr/>
        <a:lstStyle/>
        <a:p>
          <a:r>
            <a:rPr lang="en-US" dirty="0" smtClean="0"/>
            <a:t>Malware Protection</a:t>
          </a:r>
          <a:endParaRPr lang="en-US" dirty="0"/>
        </a:p>
      </dgm:t>
    </dgm:pt>
    <dgm:pt modelId="{8FFEE7BC-55D1-234D-8B49-0AE514D80882}" type="parTrans" cxnId="{15510B9D-52A5-E243-BD0F-D8CDD38B7D63}">
      <dgm:prSet/>
      <dgm:spPr/>
      <dgm:t>
        <a:bodyPr/>
        <a:lstStyle/>
        <a:p>
          <a:endParaRPr lang="en-US"/>
        </a:p>
      </dgm:t>
    </dgm:pt>
    <dgm:pt modelId="{91474F40-F15F-E948-9C51-90CEBC968FD2}" type="sibTrans" cxnId="{15510B9D-52A5-E243-BD0F-D8CDD38B7D63}">
      <dgm:prSet/>
      <dgm:spPr/>
      <dgm:t>
        <a:bodyPr/>
        <a:lstStyle/>
        <a:p>
          <a:endParaRPr lang="en-US"/>
        </a:p>
      </dgm:t>
    </dgm:pt>
    <dgm:pt modelId="{B4348325-C094-494C-BEBF-28206D80CC3A}">
      <dgm:prSet/>
      <dgm:spPr/>
      <dgm:t>
        <a:bodyPr/>
        <a:lstStyle/>
        <a:p>
          <a:r>
            <a:rPr lang="en-US" dirty="0" smtClean="0"/>
            <a:t>Secure Development Practices</a:t>
          </a:r>
          <a:endParaRPr lang="en-US" dirty="0"/>
        </a:p>
      </dgm:t>
    </dgm:pt>
    <dgm:pt modelId="{30082E60-EE54-8E42-9144-0832252B95E2}" type="parTrans" cxnId="{E3009639-7B99-554D-8A26-F1867716367F}">
      <dgm:prSet/>
      <dgm:spPr/>
      <dgm:t>
        <a:bodyPr/>
        <a:lstStyle/>
        <a:p>
          <a:endParaRPr lang="en-US"/>
        </a:p>
      </dgm:t>
    </dgm:pt>
    <dgm:pt modelId="{CE7FF7FE-E5EC-0F4F-8277-B426530DB2EE}" type="sibTrans" cxnId="{E3009639-7B99-554D-8A26-F1867716367F}">
      <dgm:prSet/>
      <dgm:spPr/>
      <dgm:t>
        <a:bodyPr/>
        <a:lstStyle/>
        <a:p>
          <a:endParaRPr lang="en-US"/>
        </a:p>
      </dgm:t>
    </dgm:pt>
    <dgm:pt modelId="{A2189033-228D-874D-986B-7928D198060F}" type="pres">
      <dgm:prSet presAssocID="{C77B0987-CB20-6D49-AD70-F568F4D1F3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A162C-B16A-904F-957D-4B8B2F13F053}" type="pres">
      <dgm:prSet presAssocID="{E39F7195-C487-C947-B007-BB6F082FB7F2}" presName="centerShape" presStyleLbl="node0" presStyleIdx="0" presStyleCnt="1"/>
      <dgm:spPr/>
      <dgm:t>
        <a:bodyPr/>
        <a:lstStyle/>
        <a:p>
          <a:endParaRPr lang="en-US"/>
        </a:p>
      </dgm:t>
    </dgm:pt>
    <dgm:pt modelId="{B5EFD08D-4EEB-DA45-953B-60EF7990C95D}" type="pres">
      <dgm:prSet presAssocID="{60104EA3-307E-844D-A776-F5058D72B54A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D382EEA8-20FD-C248-97D4-D0D91D7EC86D}" type="pres">
      <dgm:prSet presAssocID="{E73ECFFB-8DA6-0441-95A9-917D24EB2E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0FD2F-F105-A749-9BF6-48CBED0F052F}" type="pres">
      <dgm:prSet presAssocID="{D326EDEB-8BE7-C44D-89F9-6E789A34E9B2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7787D308-050F-0548-BCC0-E03DB3DB5A97}" type="pres">
      <dgm:prSet presAssocID="{BC200DBA-8DD5-3243-A812-2C6C39AFBB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F2648-7452-4B48-A014-FB7B84FBBCF4}" type="pres">
      <dgm:prSet presAssocID="{64F114C1-0D58-1D41-A9AD-C22D6D8C9B02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D4FCAFDC-4D26-CF44-9422-ACD8C8136A1E}" type="pres">
      <dgm:prSet presAssocID="{0CAD9B00-7608-1A41-8827-5B1E8BFA5A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EED50-FF28-3A42-BA2A-C71E983B63FC}" type="pres">
      <dgm:prSet presAssocID="{8FFEE7BC-55D1-234D-8B49-0AE514D80882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D43145B2-82F2-5440-98C4-179D43BC1CE6}" type="pres">
      <dgm:prSet presAssocID="{BF697ACB-9E1E-E04F-9658-089EE925CD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157F6-A4A8-AC44-99A4-47D899C2ED60}" type="pres">
      <dgm:prSet presAssocID="{30082E60-EE54-8E42-9144-0832252B95E2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C57DC39B-FDDD-A94F-9A57-EE7F9E56606B}" type="pres">
      <dgm:prSet presAssocID="{B4348325-C094-494C-BEBF-28206D80CC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C10C8A-F6CA-A646-897B-C7DF8CED41D7}" srcId="{E39F7195-C487-C947-B007-BB6F082FB7F2}" destId="{0CAD9B00-7608-1A41-8827-5B1E8BFA5AD0}" srcOrd="2" destOrd="0" parTransId="{64F114C1-0D58-1D41-A9AD-C22D6D8C9B02}" sibTransId="{1075666B-19C9-044E-A4C1-7EED50600507}"/>
    <dgm:cxn modelId="{E3009639-7B99-554D-8A26-F1867716367F}" srcId="{E39F7195-C487-C947-B007-BB6F082FB7F2}" destId="{B4348325-C094-494C-BEBF-28206D80CC3A}" srcOrd="4" destOrd="0" parTransId="{30082E60-EE54-8E42-9144-0832252B95E2}" sibTransId="{CE7FF7FE-E5EC-0F4F-8277-B426530DB2EE}"/>
    <dgm:cxn modelId="{BE4D44EB-B453-FE40-A6D7-1AC234B3ECE9}" type="presOf" srcId="{E73ECFFB-8DA6-0441-95A9-917D24EB2EB7}" destId="{D382EEA8-20FD-C248-97D4-D0D91D7EC86D}" srcOrd="0" destOrd="0" presId="urn:microsoft.com/office/officeart/2005/8/layout/radial4"/>
    <dgm:cxn modelId="{552B08E5-CD35-C24E-A8B3-18025FF913B6}" type="presOf" srcId="{0CAD9B00-7608-1A41-8827-5B1E8BFA5AD0}" destId="{D4FCAFDC-4D26-CF44-9422-ACD8C8136A1E}" srcOrd="0" destOrd="0" presId="urn:microsoft.com/office/officeart/2005/8/layout/radial4"/>
    <dgm:cxn modelId="{5386463B-FA43-B74D-8871-C9AB9FD14F63}" type="presOf" srcId="{D326EDEB-8BE7-C44D-89F9-6E789A34E9B2}" destId="{B3A0FD2F-F105-A749-9BF6-48CBED0F052F}" srcOrd="0" destOrd="0" presId="urn:microsoft.com/office/officeart/2005/8/layout/radial4"/>
    <dgm:cxn modelId="{0BA0A530-5B06-1C40-809A-0DFC5A5AC397}" type="presOf" srcId="{8FFEE7BC-55D1-234D-8B49-0AE514D80882}" destId="{F0BEED50-FF28-3A42-BA2A-C71E983B63FC}" srcOrd="0" destOrd="0" presId="urn:microsoft.com/office/officeart/2005/8/layout/radial4"/>
    <dgm:cxn modelId="{4B2B6D94-3F89-CE4D-A9C8-B18E77A59050}" type="presOf" srcId="{60104EA3-307E-844D-A776-F5058D72B54A}" destId="{B5EFD08D-4EEB-DA45-953B-60EF7990C95D}" srcOrd="0" destOrd="0" presId="urn:microsoft.com/office/officeart/2005/8/layout/radial4"/>
    <dgm:cxn modelId="{BFFC179A-B9DA-C64D-A810-29C349C8181B}" type="presOf" srcId="{B4348325-C094-494C-BEBF-28206D80CC3A}" destId="{C57DC39B-FDDD-A94F-9A57-EE7F9E56606B}" srcOrd="0" destOrd="0" presId="urn:microsoft.com/office/officeart/2005/8/layout/radial4"/>
    <dgm:cxn modelId="{DD0A9A79-1198-8145-84C8-60A8699B7597}" srcId="{E39F7195-C487-C947-B007-BB6F082FB7F2}" destId="{BC200DBA-8DD5-3243-A812-2C6C39AFBBB2}" srcOrd="1" destOrd="0" parTransId="{D326EDEB-8BE7-C44D-89F9-6E789A34E9B2}" sibTransId="{0BE4B5AF-6419-3242-BDCD-81278070EC7A}"/>
    <dgm:cxn modelId="{D5FBEEA8-8E51-5445-BB9E-174C013926B1}" type="presOf" srcId="{BC200DBA-8DD5-3243-A812-2C6C39AFBBB2}" destId="{7787D308-050F-0548-BCC0-E03DB3DB5A97}" srcOrd="0" destOrd="0" presId="urn:microsoft.com/office/officeart/2005/8/layout/radial4"/>
    <dgm:cxn modelId="{F522A878-E349-714B-A0A7-429F8CE79B61}" type="presOf" srcId="{E39F7195-C487-C947-B007-BB6F082FB7F2}" destId="{836A162C-B16A-904F-957D-4B8B2F13F053}" srcOrd="0" destOrd="0" presId="urn:microsoft.com/office/officeart/2005/8/layout/radial4"/>
    <dgm:cxn modelId="{962494AF-0772-AB47-9E2C-F22A1E605220}" type="presOf" srcId="{BF697ACB-9E1E-E04F-9658-089EE925CDDF}" destId="{D43145B2-82F2-5440-98C4-179D43BC1CE6}" srcOrd="0" destOrd="0" presId="urn:microsoft.com/office/officeart/2005/8/layout/radial4"/>
    <dgm:cxn modelId="{5BE45E4A-9271-9241-B0B2-46CB830DB338}" type="presOf" srcId="{64F114C1-0D58-1D41-A9AD-C22D6D8C9B02}" destId="{8FBF2648-7452-4B48-A014-FB7B84FBBCF4}" srcOrd="0" destOrd="0" presId="urn:microsoft.com/office/officeart/2005/8/layout/radial4"/>
    <dgm:cxn modelId="{39C5E197-A09A-FC4A-84F2-4AB4A45001F6}" type="presOf" srcId="{C77B0987-CB20-6D49-AD70-F568F4D1F30B}" destId="{A2189033-228D-874D-986B-7928D198060F}" srcOrd="0" destOrd="0" presId="urn:microsoft.com/office/officeart/2005/8/layout/radial4"/>
    <dgm:cxn modelId="{72793D18-38B7-8A45-8320-4AB56A266774}" type="presOf" srcId="{30082E60-EE54-8E42-9144-0832252B95E2}" destId="{921157F6-A4A8-AC44-99A4-47D899C2ED60}" srcOrd="0" destOrd="0" presId="urn:microsoft.com/office/officeart/2005/8/layout/radial4"/>
    <dgm:cxn modelId="{15510B9D-52A5-E243-BD0F-D8CDD38B7D63}" srcId="{E39F7195-C487-C947-B007-BB6F082FB7F2}" destId="{BF697ACB-9E1E-E04F-9658-089EE925CDDF}" srcOrd="3" destOrd="0" parTransId="{8FFEE7BC-55D1-234D-8B49-0AE514D80882}" sibTransId="{91474F40-F15F-E948-9C51-90CEBC968FD2}"/>
    <dgm:cxn modelId="{86E630C8-1A89-6547-972F-A95310363435}" srcId="{E39F7195-C487-C947-B007-BB6F082FB7F2}" destId="{E73ECFFB-8DA6-0441-95A9-917D24EB2EB7}" srcOrd="0" destOrd="0" parTransId="{60104EA3-307E-844D-A776-F5058D72B54A}" sibTransId="{508FF7E7-7574-694B-AAC4-58550293B715}"/>
    <dgm:cxn modelId="{FE21D2FD-BA9D-B440-B778-91370AE50369}" srcId="{C77B0987-CB20-6D49-AD70-F568F4D1F30B}" destId="{E39F7195-C487-C947-B007-BB6F082FB7F2}" srcOrd="0" destOrd="0" parTransId="{AD7A52A2-2712-C245-80FE-892E7A876D7D}" sibTransId="{7426D94B-6779-B84C-9B63-5128964DD144}"/>
    <dgm:cxn modelId="{8257262E-5A1B-EE40-838A-81F1C33A2BF0}" type="presParOf" srcId="{A2189033-228D-874D-986B-7928D198060F}" destId="{836A162C-B16A-904F-957D-4B8B2F13F053}" srcOrd="0" destOrd="0" presId="urn:microsoft.com/office/officeart/2005/8/layout/radial4"/>
    <dgm:cxn modelId="{0531E8AF-ACB0-E149-9DED-892239D63F27}" type="presParOf" srcId="{A2189033-228D-874D-986B-7928D198060F}" destId="{B5EFD08D-4EEB-DA45-953B-60EF7990C95D}" srcOrd="1" destOrd="0" presId="urn:microsoft.com/office/officeart/2005/8/layout/radial4"/>
    <dgm:cxn modelId="{D5F4BA89-2797-0C49-A81A-0DFFB54C4196}" type="presParOf" srcId="{A2189033-228D-874D-986B-7928D198060F}" destId="{D382EEA8-20FD-C248-97D4-D0D91D7EC86D}" srcOrd="2" destOrd="0" presId="urn:microsoft.com/office/officeart/2005/8/layout/radial4"/>
    <dgm:cxn modelId="{2467DA02-F2B1-FC4E-81F3-274F5EAA57A6}" type="presParOf" srcId="{A2189033-228D-874D-986B-7928D198060F}" destId="{B3A0FD2F-F105-A749-9BF6-48CBED0F052F}" srcOrd="3" destOrd="0" presId="urn:microsoft.com/office/officeart/2005/8/layout/radial4"/>
    <dgm:cxn modelId="{D7C37D99-5DF0-4E41-A0BA-5D0AE8B994DD}" type="presParOf" srcId="{A2189033-228D-874D-986B-7928D198060F}" destId="{7787D308-050F-0548-BCC0-E03DB3DB5A97}" srcOrd="4" destOrd="0" presId="urn:microsoft.com/office/officeart/2005/8/layout/radial4"/>
    <dgm:cxn modelId="{C4C0CDF8-5174-4C4C-9FF2-99C63E9DB6C9}" type="presParOf" srcId="{A2189033-228D-874D-986B-7928D198060F}" destId="{8FBF2648-7452-4B48-A014-FB7B84FBBCF4}" srcOrd="5" destOrd="0" presId="urn:microsoft.com/office/officeart/2005/8/layout/radial4"/>
    <dgm:cxn modelId="{1265E293-F815-5D4A-BB22-EE01380C25C7}" type="presParOf" srcId="{A2189033-228D-874D-986B-7928D198060F}" destId="{D4FCAFDC-4D26-CF44-9422-ACD8C8136A1E}" srcOrd="6" destOrd="0" presId="urn:microsoft.com/office/officeart/2005/8/layout/radial4"/>
    <dgm:cxn modelId="{47804471-2A13-5842-81E1-1559DF4FE700}" type="presParOf" srcId="{A2189033-228D-874D-986B-7928D198060F}" destId="{F0BEED50-FF28-3A42-BA2A-C71E983B63FC}" srcOrd="7" destOrd="0" presId="urn:microsoft.com/office/officeart/2005/8/layout/radial4"/>
    <dgm:cxn modelId="{062AB9D6-01D0-1042-B5FB-AD0E5E528224}" type="presParOf" srcId="{A2189033-228D-874D-986B-7928D198060F}" destId="{D43145B2-82F2-5440-98C4-179D43BC1CE6}" srcOrd="8" destOrd="0" presId="urn:microsoft.com/office/officeart/2005/8/layout/radial4"/>
    <dgm:cxn modelId="{639516BD-0EAB-C345-B0E2-35484B92E871}" type="presParOf" srcId="{A2189033-228D-874D-986B-7928D198060F}" destId="{921157F6-A4A8-AC44-99A4-47D899C2ED60}" srcOrd="9" destOrd="0" presId="urn:microsoft.com/office/officeart/2005/8/layout/radial4"/>
    <dgm:cxn modelId="{9D15A3C7-FD97-074E-9B89-F65E93AF9747}" type="presParOf" srcId="{A2189033-228D-874D-986B-7928D198060F}" destId="{C57DC39B-FDDD-A94F-9A57-EE7F9E56606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A162C-B16A-904F-957D-4B8B2F13F053}">
      <dsp:nvSpPr>
        <dsp:cNvPr id="0" name=""/>
        <dsp:cNvSpPr/>
      </dsp:nvSpPr>
      <dsp:spPr>
        <a:xfrm>
          <a:off x="2716339" y="2879909"/>
          <a:ext cx="1882521" cy="18825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Technical Core</a:t>
          </a:r>
          <a:endParaRPr lang="en-US" sz="2600" kern="1200" dirty="0"/>
        </a:p>
      </dsp:txBody>
      <dsp:txXfrm>
        <a:off x="2992028" y="3155598"/>
        <a:ext cx="1331143" cy="1331143"/>
      </dsp:txXfrm>
    </dsp:sp>
    <dsp:sp modelId="{B5EFD08D-4EEB-DA45-953B-60EF7990C95D}">
      <dsp:nvSpPr>
        <dsp:cNvPr id="0" name=""/>
        <dsp:cNvSpPr/>
      </dsp:nvSpPr>
      <dsp:spPr>
        <a:xfrm rot="10800000">
          <a:off x="894757" y="3552910"/>
          <a:ext cx="1721394" cy="5365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82EEA8-20FD-C248-97D4-D0D91D7EC86D}">
      <dsp:nvSpPr>
        <dsp:cNvPr id="0" name=""/>
        <dsp:cNvSpPr/>
      </dsp:nvSpPr>
      <dsp:spPr>
        <a:xfrm>
          <a:off x="560" y="3105812"/>
          <a:ext cx="1788394" cy="1430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Access Control</a:t>
          </a:r>
          <a:endParaRPr lang="en-US" sz="2200" kern="1200" dirty="0"/>
        </a:p>
      </dsp:txBody>
      <dsp:txXfrm>
        <a:off x="42464" y="3147716"/>
        <a:ext cx="1704586" cy="1346907"/>
      </dsp:txXfrm>
    </dsp:sp>
    <dsp:sp modelId="{B3A0FD2F-F105-A749-9BF6-48CBED0F052F}">
      <dsp:nvSpPr>
        <dsp:cNvPr id="0" name=""/>
        <dsp:cNvSpPr/>
      </dsp:nvSpPr>
      <dsp:spPr>
        <a:xfrm rot="13500000">
          <a:off x="1451882" y="2207891"/>
          <a:ext cx="1721394" cy="5365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87D308-050F-0548-BCC0-E03DB3DB5A97}">
      <dsp:nvSpPr>
        <dsp:cNvPr id="0" name=""/>
        <dsp:cNvSpPr/>
      </dsp:nvSpPr>
      <dsp:spPr>
        <a:xfrm>
          <a:off x="809777" y="1152187"/>
          <a:ext cx="1788394" cy="1430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Encryption</a:t>
          </a:r>
          <a:endParaRPr lang="en-US" sz="2200" kern="1200" dirty="0"/>
        </a:p>
      </dsp:txBody>
      <dsp:txXfrm>
        <a:off x="851681" y="1194091"/>
        <a:ext cx="1704586" cy="1346907"/>
      </dsp:txXfrm>
    </dsp:sp>
    <dsp:sp modelId="{8FBF2648-7452-4B48-A014-FB7B84FBBCF4}">
      <dsp:nvSpPr>
        <dsp:cNvPr id="0" name=""/>
        <dsp:cNvSpPr/>
      </dsp:nvSpPr>
      <dsp:spPr>
        <a:xfrm rot="16200000">
          <a:off x="2796902" y="1650765"/>
          <a:ext cx="1721394" cy="5365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FCAFDC-4D26-CF44-9422-ACD8C8136A1E}">
      <dsp:nvSpPr>
        <dsp:cNvPr id="0" name=""/>
        <dsp:cNvSpPr/>
      </dsp:nvSpPr>
      <dsp:spPr>
        <a:xfrm>
          <a:off x="2763402" y="342969"/>
          <a:ext cx="1788394" cy="1430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Firewalls</a:t>
          </a:r>
          <a:endParaRPr lang="en-US" sz="2200" kern="1200" dirty="0"/>
        </a:p>
      </dsp:txBody>
      <dsp:txXfrm>
        <a:off x="2805306" y="384873"/>
        <a:ext cx="1704586" cy="1346907"/>
      </dsp:txXfrm>
    </dsp:sp>
    <dsp:sp modelId="{F0BEED50-FF28-3A42-BA2A-C71E983B63FC}">
      <dsp:nvSpPr>
        <dsp:cNvPr id="0" name=""/>
        <dsp:cNvSpPr/>
      </dsp:nvSpPr>
      <dsp:spPr>
        <a:xfrm rot="18900000">
          <a:off x="4141922" y="2207891"/>
          <a:ext cx="1721394" cy="5365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145B2-82F2-5440-98C4-179D43BC1CE6}">
      <dsp:nvSpPr>
        <dsp:cNvPr id="0" name=""/>
        <dsp:cNvSpPr/>
      </dsp:nvSpPr>
      <dsp:spPr>
        <a:xfrm>
          <a:off x="4717027" y="1152187"/>
          <a:ext cx="1788394" cy="1430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Malware Protection</a:t>
          </a:r>
          <a:endParaRPr lang="en-US" sz="2200" kern="1200" dirty="0"/>
        </a:p>
      </dsp:txBody>
      <dsp:txXfrm>
        <a:off x="4758931" y="1194091"/>
        <a:ext cx="1704586" cy="1346907"/>
      </dsp:txXfrm>
    </dsp:sp>
    <dsp:sp modelId="{921157F6-A4A8-AC44-99A4-47D899C2ED60}">
      <dsp:nvSpPr>
        <dsp:cNvPr id="0" name=""/>
        <dsp:cNvSpPr/>
      </dsp:nvSpPr>
      <dsp:spPr>
        <a:xfrm>
          <a:off x="4699047" y="3552910"/>
          <a:ext cx="1721394" cy="5365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DC39B-FDDD-A94F-9A57-EE7F9E56606B}">
      <dsp:nvSpPr>
        <dsp:cNvPr id="0" name=""/>
        <dsp:cNvSpPr/>
      </dsp:nvSpPr>
      <dsp:spPr>
        <a:xfrm>
          <a:off x="5526245" y="3105812"/>
          <a:ext cx="1788394" cy="1430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Secure Development Practices</a:t>
          </a:r>
          <a:endParaRPr lang="en-US" sz="2200" kern="1200" dirty="0"/>
        </a:p>
      </dsp:txBody>
      <dsp:txXfrm>
        <a:off x="5568149" y="3147716"/>
        <a:ext cx="1704586" cy="1346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0D4A6-B1A7-4280-BDBF-F66A11D3DB40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A0A25-BFF8-4E3D-9E4F-2A263628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3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A0A25-BFF8-4E3D-9E4F-2A263628AB8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9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616A-665D-4BDE-8D7C-EE361CD7CA31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0398-927E-426A-8430-6635021FD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616A-665D-4BDE-8D7C-EE361CD7CA31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0398-927E-426A-8430-6635021FD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616A-665D-4BDE-8D7C-EE361CD7CA31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0398-927E-426A-8430-6635021FD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616A-665D-4BDE-8D7C-EE361CD7CA31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0398-927E-426A-8430-6635021FD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616A-665D-4BDE-8D7C-EE361CD7CA31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0398-927E-426A-8430-6635021FD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616A-665D-4BDE-8D7C-EE361CD7CA31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0398-927E-426A-8430-6635021FD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616A-665D-4BDE-8D7C-EE361CD7CA31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0398-927E-426A-8430-6635021FD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616A-665D-4BDE-8D7C-EE361CD7CA31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0398-927E-426A-8430-6635021FD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616A-665D-4BDE-8D7C-EE361CD7CA31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0398-927E-426A-8430-6635021FD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616A-665D-4BDE-8D7C-EE361CD7CA31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0398-927E-426A-8430-6635021FD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BEB616A-665D-4BDE-8D7C-EE361CD7CA31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06E0398-927E-426A-8430-6635021FD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EB616A-665D-4BDE-8D7C-EE361CD7CA31}" type="datetimeFigureOut">
              <a:rPr lang="en-US" smtClean="0"/>
              <a:pPr/>
              <a:t>6/16/19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06E0398-927E-426A-8430-6635021FD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youtube.com/watch?v=8L76gTaReeg" TargetMode="External"/><Relationship Id="rId3" Type="http://schemas.openxmlformats.org/officeDocument/2006/relationships/hyperlink" Target="http://www.hlntv.com/video/2012/09/10/clark-howard-new-bank-url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www.informationisbeautiful.net/visualizations/worlds-biggest-data-breaches-hacks/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openwall.com/joh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r>
              <a:rPr lang="en-US" dirty="0"/>
              <a:t>S</a:t>
            </a:r>
            <a:r>
              <a:rPr lang="en-US" dirty="0" smtClean="0"/>
              <a:t>ystems </a:t>
            </a:r>
            <a:r>
              <a:rPr lang="en-US" dirty="0"/>
              <a:t>S</a:t>
            </a:r>
            <a:r>
              <a:rPr lang="en-US" dirty="0" smtClean="0"/>
              <a:t>ecurity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/>
          <a:lstStyle/>
          <a:p>
            <a:r>
              <a:rPr lang="en-US" dirty="0" smtClean="0"/>
              <a:t>Dr. Michael Lapke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Controlling for Technical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Access Control (Passwords &amp; System permissions)</a:t>
            </a:r>
          </a:p>
          <a:p>
            <a:r>
              <a:rPr lang="en-US" dirty="0" smtClean="0"/>
              <a:t>Firewalls</a:t>
            </a:r>
          </a:p>
          <a:p>
            <a:r>
              <a:rPr lang="en-US" dirty="0" smtClean="0"/>
              <a:t>Malware Protection (Viruses, etc)</a:t>
            </a:r>
          </a:p>
          <a:p>
            <a:r>
              <a:rPr lang="en-US" dirty="0" smtClean="0"/>
              <a:t>Intrusion Detection System</a:t>
            </a:r>
          </a:p>
          <a:p>
            <a:r>
              <a:rPr lang="en-US" dirty="0" smtClean="0"/>
              <a:t>Encryption (stored or over network)</a:t>
            </a:r>
          </a:p>
          <a:p>
            <a:r>
              <a:rPr lang="en-US" dirty="0" smtClean="0"/>
              <a:t>Secure development practices</a:t>
            </a:r>
          </a:p>
          <a:p>
            <a:pPr lvl="1"/>
            <a:r>
              <a:rPr lang="en-US" dirty="0" smtClean="0"/>
              <a:t>A priori – before the software is released</a:t>
            </a:r>
          </a:p>
          <a:p>
            <a:pPr lvl="1"/>
            <a:r>
              <a:rPr lang="en-US" dirty="0" smtClean="0"/>
              <a:t>Post facto – Strict schedule for patching and updating existing programs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bypassing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Firewalls – brute </a:t>
            </a:r>
            <a:r>
              <a:rPr lang="en-US" dirty="0"/>
              <a:t>force </a:t>
            </a:r>
            <a:r>
              <a:rPr lang="en-US" dirty="0" smtClean="0"/>
              <a:t>attacks &amp; malware directly manipulating ports</a:t>
            </a:r>
          </a:p>
          <a:p>
            <a:r>
              <a:rPr lang="en-US" dirty="0" smtClean="0"/>
              <a:t>Malware protection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ZeroDay</a:t>
            </a:r>
            <a:r>
              <a:rPr lang="en-US" dirty="0" smtClean="0"/>
              <a:t> Exploits</a:t>
            </a:r>
          </a:p>
          <a:p>
            <a:r>
              <a:rPr lang="en-US" dirty="0" smtClean="0"/>
              <a:t>Access Control – Social Engineering &amp; Insider Threats</a:t>
            </a:r>
          </a:p>
          <a:p>
            <a:r>
              <a:rPr lang="en-US" dirty="0" smtClean="0"/>
              <a:t>IDS – know the algorithm and move slow</a:t>
            </a:r>
          </a:p>
          <a:p>
            <a:r>
              <a:rPr lang="en-US" dirty="0" smtClean="0"/>
              <a:t>Software </a:t>
            </a:r>
            <a:r>
              <a:rPr lang="en-US" dirty="0" err="1" smtClean="0"/>
              <a:t>Dev</a:t>
            </a:r>
            <a:r>
              <a:rPr lang="en-US" dirty="0" smtClean="0"/>
              <a:t> – throw s*** on the wall and see what sticks</a:t>
            </a:r>
          </a:p>
        </p:txBody>
      </p:sp>
    </p:spTree>
    <p:extLst>
      <p:ext uri="{BB962C8B-B14F-4D97-AF65-F5344CB8AC3E}">
        <p14:creationId xmlns:p14="http://schemas.microsoft.com/office/powerpoint/2010/main" val="13769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Managerial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step away from the </a:t>
            </a:r>
            <a:r>
              <a:rPr lang="en-US" dirty="0" err="1" smtClean="0"/>
              <a:t>technocentric</a:t>
            </a:r>
            <a:r>
              <a:rPr lang="en-US" dirty="0" smtClean="0"/>
              <a:t> perspective of years past, a managerial approach emerged</a:t>
            </a:r>
          </a:p>
          <a:p>
            <a:pPr marL="320040" lvl="1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dirty="0" smtClean="0"/>
              <a:t>Driven by Standards Organizations (ISO, NIST, OECD)</a:t>
            </a:r>
          </a:p>
          <a:p>
            <a:pPr marL="320040" lvl="1" indent="-320040"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Risk Analysis (ID assets, threats, vulnerabilities, impact, and controls)</a:t>
            </a:r>
          </a:p>
          <a:p>
            <a:pPr lvl="1"/>
            <a:r>
              <a:rPr lang="en-US" dirty="0" smtClean="0"/>
              <a:t>Policy </a:t>
            </a:r>
            <a:r>
              <a:rPr lang="en-US" dirty="0" smtClean="0"/>
              <a:t>Formulation (Design)</a:t>
            </a:r>
            <a:endParaRPr lang="en-US" dirty="0" smtClean="0"/>
          </a:p>
          <a:p>
            <a:pPr lvl="2"/>
            <a:r>
              <a:rPr lang="en-US" dirty="0" smtClean="0"/>
              <a:t>Security Development Lifecycle</a:t>
            </a:r>
          </a:p>
          <a:p>
            <a:pPr lvl="2"/>
            <a:r>
              <a:rPr lang="en-US" dirty="0" smtClean="0"/>
              <a:t>Business Continuity</a:t>
            </a:r>
          </a:p>
          <a:p>
            <a:pPr lvl="2"/>
            <a:r>
              <a:rPr lang="en-US" dirty="0" smtClean="0"/>
              <a:t>Regulatory </a:t>
            </a:r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Implementation – security rollout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435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dirty="0" smtClean="0"/>
              <a:t>People based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Social Engineering</a:t>
            </a:r>
            <a:endParaRPr lang="en-US" dirty="0" smtClean="0"/>
          </a:p>
          <a:p>
            <a:pPr lvl="1"/>
            <a:r>
              <a:rPr lang="en-US" dirty="0" smtClean="0"/>
              <a:t>People are inherently helpful</a:t>
            </a:r>
          </a:p>
          <a:p>
            <a:r>
              <a:rPr lang="en-US" dirty="0" smtClean="0">
                <a:hlinkClick r:id="rId3"/>
              </a:rPr>
              <a:t>Phishing</a:t>
            </a:r>
            <a:r>
              <a:rPr lang="en-US" dirty="0" smtClean="0"/>
              <a:t> or spear phishing</a:t>
            </a:r>
          </a:p>
          <a:p>
            <a:pPr lvl="1"/>
            <a:r>
              <a:rPr lang="en-US" dirty="0" err="1" smtClean="0"/>
              <a:t>Footprinting</a:t>
            </a:r>
            <a:r>
              <a:rPr lang="en-US" dirty="0" smtClean="0"/>
              <a:t> – Eavesdropping &amp; Dumpster diving</a:t>
            </a:r>
          </a:p>
          <a:p>
            <a:r>
              <a:rPr lang="en-US" dirty="0" smtClean="0"/>
              <a:t>Insider Attacks</a:t>
            </a:r>
          </a:p>
          <a:p>
            <a:pPr lvl="1"/>
            <a:r>
              <a:rPr lang="en-US" dirty="0" smtClean="0"/>
              <a:t>How to protect against disgruntled employee?</a:t>
            </a:r>
          </a:p>
          <a:p>
            <a:r>
              <a:rPr lang="en-US" dirty="0" smtClean="0"/>
              <a:t>Hardware Theft</a:t>
            </a:r>
          </a:p>
          <a:p>
            <a:pPr lvl="1"/>
            <a:r>
              <a:rPr lang="en-US" dirty="0" smtClean="0"/>
              <a:t>More mobile devices than ever</a:t>
            </a:r>
            <a:r>
              <a:rPr lang="is-IS" dirty="0" smtClean="0"/>
              <a:t>… how to stop malicious theft or carelessness by employees?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4157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Layer to the Technical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 “formal” or managerial layer can provide for planning and strategy to more complicated issues than can be controlled for with the technology alone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62200" y="4267200"/>
            <a:ext cx="3643659" cy="226401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77935" y="4781446"/>
            <a:ext cx="2667000" cy="14177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Technical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4657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0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are good to go</a:t>
            </a:r>
            <a:r>
              <a:rPr lang="is-IS" dirty="0" smtClean="0"/>
              <a:t>…. </a:t>
            </a:r>
            <a:r>
              <a:rPr lang="en-US" dirty="0" smtClean="0"/>
              <a:t>R</a:t>
            </a:r>
            <a:r>
              <a:rPr lang="is-IS" dirty="0" smtClean="0"/>
              <a:t>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Security Breaches exploded as we hit the height of organizations going online</a:t>
            </a:r>
          </a:p>
          <a:p>
            <a:pPr lvl="1"/>
            <a:r>
              <a:rPr lang="en-US" dirty="0" smtClean="0"/>
              <a:t>These were hard hitting breaches that directly cost the average org $3-4 million / year</a:t>
            </a:r>
          </a:p>
          <a:p>
            <a:pPr lvl="1"/>
            <a:r>
              <a:rPr lang="en-US" dirty="0" smtClean="0"/>
              <a:t>The technical layer was quickly instituted in most organizations and major breaches declined</a:t>
            </a:r>
          </a:p>
          <a:p>
            <a:r>
              <a:rPr lang="en-US" dirty="0" smtClean="0"/>
              <a:t>After a 4-6 year lull  (~2002 to ~2008), breaches surged again in 2009</a:t>
            </a:r>
          </a:p>
          <a:p>
            <a:pPr lvl="1"/>
            <a:r>
              <a:rPr lang="en-US" dirty="0" smtClean="0"/>
              <a:t>We responded with the formal layer being broadly implemented across many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have breaches trended since?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771" r="176"/>
          <a:stretch/>
        </p:blipFill>
        <p:spPr>
          <a:xfrm>
            <a:off x="914400" y="2017888"/>
            <a:ext cx="7213600" cy="4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future?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89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2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Might be the Culprit?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period of instability inevitably follows the implementation of an IS Security Policy due the absence of institutionalization of said policy. </a:t>
            </a:r>
          </a:p>
          <a:p>
            <a:pPr lvl="1"/>
            <a:r>
              <a:rPr lang="en-US" dirty="0"/>
              <a:t>immediate effect of resistance to the IS Security measures introduced in the policy. </a:t>
            </a:r>
          </a:p>
          <a:p>
            <a:pPr lvl="1"/>
            <a:r>
              <a:rPr lang="en-US" dirty="0"/>
              <a:t>mid term effect of ad hoc modifications to the policy which may ultimately weaken the policy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7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L</a:t>
            </a:r>
            <a:r>
              <a:rPr lang="en-US" dirty="0" smtClean="0"/>
              <a:t>ayered Model of Security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66800" y="2186616"/>
            <a:ext cx="5698671" cy="3619500"/>
            <a:chOff x="1066800" y="2186616"/>
            <a:chExt cx="5698671" cy="3619500"/>
          </a:xfrm>
        </p:grpSpPr>
        <p:sp>
          <p:nvSpPr>
            <p:cNvPr id="4" name="Oval 3"/>
            <p:cNvSpPr/>
            <p:nvPr/>
          </p:nvSpPr>
          <p:spPr>
            <a:xfrm>
              <a:off x="1066800" y="2186616"/>
              <a:ext cx="5698671" cy="3619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981200" y="2773240"/>
              <a:ext cx="3643659" cy="22640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696935" y="3287486"/>
              <a:ext cx="2667000" cy="141776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Technical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5600" y="29718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Formal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2200" y="240390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Informal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65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smtClean="0"/>
              <a:t>Historical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1000BC  and earlier: protect sensitive data</a:t>
            </a:r>
          </a:p>
          <a:p>
            <a:r>
              <a:rPr lang="en-US" dirty="0" smtClean="0"/>
              <a:t>1950s – Phone </a:t>
            </a:r>
            <a:r>
              <a:rPr lang="en-US" dirty="0" err="1" smtClean="0"/>
              <a:t>Phreakers</a:t>
            </a:r>
            <a:endParaRPr lang="en-US" dirty="0" smtClean="0"/>
          </a:p>
          <a:p>
            <a:pPr lvl="1"/>
            <a:r>
              <a:rPr lang="en-US" dirty="0" smtClean="0"/>
              <a:t>Early Social Engineering and Dumpster Diving</a:t>
            </a:r>
          </a:p>
          <a:p>
            <a:pPr lvl="1"/>
            <a:r>
              <a:rPr lang="en-US" dirty="0" smtClean="0"/>
              <a:t>Technical manipulation – discovering control tones</a:t>
            </a:r>
          </a:p>
          <a:p>
            <a:pPr lvl="2"/>
            <a:r>
              <a:rPr lang="en-US" dirty="0" smtClean="0"/>
              <a:t>AT&amp;T started to use 2600 Hz automatic switches</a:t>
            </a:r>
          </a:p>
          <a:p>
            <a:pPr lvl="2"/>
            <a:r>
              <a:rPr lang="en-US" dirty="0" smtClean="0"/>
              <a:t>Blind people especially good at this (7 year old Joe </a:t>
            </a:r>
            <a:r>
              <a:rPr lang="en-US" dirty="0" err="1" smtClean="0"/>
              <a:t>Engressia</a:t>
            </a:r>
            <a:r>
              <a:rPr lang="en-US" dirty="0" smtClean="0"/>
              <a:t> found this by mistake)</a:t>
            </a:r>
          </a:p>
          <a:p>
            <a:pPr lvl="2"/>
            <a:r>
              <a:rPr lang="en-US" dirty="0" smtClean="0"/>
              <a:t>Automated “Blue Boxes” eventually built</a:t>
            </a:r>
          </a:p>
          <a:p>
            <a:pPr lvl="1"/>
            <a:r>
              <a:rPr lang="en-US" dirty="0" smtClean="0"/>
              <a:t>1980s – PC Revolution + Internet = BBS</a:t>
            </a:r>
          </a:p>
          <a:p>
            <a:pPr lvl="2"/>
            <a:r>
              <a:rPr lang="en-US" dirty="0" smtClean="0"/>
              <a:t>Set up Community of like minded individuals that persists today</a:t>
            </a:r>
          </a:p>
          <a:p>
            <a:pPr lvl="1"/>
            <a:r>
              <a:rPr lang="en-US" dirty="0" smtClean="0"/>
              <a:t>A tale of 3 early hackers – </a:t>
            </a:r>
            <a:r>
              <a:rPr lang="en-US" dirty="0" err="1" smtClean="0"/>
              <a:t>Woz</a:t>
            </a:r>
            <a:r>
              <a:rPr lang="en-US" dirty="0" smtClean="0"/>
              <a:t>, </a:t>
            </a:r>
            <a:r>
              <a:rPr lang="en-US" dirty="0" err="1" smtClean="0"/>
              <a:t>Cpn</a:t>
            </a:r>
            <a:r>
              <a:rPr lang="en-US" dirty="0" smtClean="0"/>
              <a:t>’ Crunch, </a:t>
            </a:r>
            <a:r>
              <a:rPr lang="en-US" dirty="0" err="1" smtClean="0"/>
              <a:t>Mitnick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Contemporary IS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Systems Security refers to security at an organizational level</a:t>
            </a:r>
          </a:p>
          <a:p>
            <a:pPr lvl="1"/>
            <a:r>
              <a:rPr lang="en-US" dirty="0" smtClean="0"/>
              <a:t>When students are first thinking of security, they think of personal security</a:t>
            </a:r>
          </a:p>
          <a:p>
            <a:pPr lvl="1"/>
            <a:r>
              <a:rPr lang="en-US" dirty="0" smtClean="0"/>
              <a:t>What types of threats do individual face?</a:t>
            </a:r>
          </a:p>
          <a:p>
            <a:r>
              <a:rPr lang="en-US" dirty="0" smtClean="0"/>
              <a:t>There is some overlap between organizational and personal but there is a significant difference between the two </a:t>
            </a:r>
          </a:p>
          <a:p>
            <a:pPr lvl="1"/>
            <a:r>
              <a:rPr lang="en-US" dirty="0" smtClean="0"/>
              <a:t>What might those be?</a:t>
            </a:r>
          </a:p>
        </p:txBody>
      </p:sp>
    </p:spTree>
    <p:extLst>
      <p:ext uri="{BB962C8B-B14F-4D97-AF65-F5344CB8AC3E}">
        <p14:creationId xmlns:p14="http://schemas.microsoft.com/office/powerpoint/2010/main" val="428539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76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Contemporary Anecdotes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505200"/>
            <a:ext cx="2247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2014 – Present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500 million records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Phone numbers, addresses, passport numbers, credit card #s and </a:t>
            </a:r>
            <a:r>
              <a:rPr lang="en-US" dirty="0" err="1" smtClean="0"/>
              <a:t>exp</a:t>
            </a:r>
            <a:r>
              <a:rPr lang="en-US" dirty="0" smtClean="0"/>
              <a:t> dates, email addresses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Outside hackers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40386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2017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150 million consumers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SSN, DOB, address, DL’s, CC info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Web vulnerability via Java code weakness within CSS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3429000"/>
            <a:ext cx="3048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2015-present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Unauthorized access of user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Used to influence 2016 US election and </a:t>
            </a:r>
            <a:r>
              <a:rPr lang="en-US" dirty="0" err="1" smtClean="0"/>
              <a:t>Brexit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Technically legal and within company policy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Disbanded and reformed into Data </a:t>
            </a:r>
            <a:r>
              <a:rPr lang="en-US" dirty="0" err="1" smtClean="0"/>
              <a:t>Propria</a:t>
            </a:r>
            <a:r>
              <a:rPr lang="en-US" dirty="0" smtClean="0"/>
              <a:t> – helping Trump for 2020</a:t>
            </a:r>
          </a:p>
        </p:txBody>
      </p:sp>
      <p:sp>
        <p:nvSpPr>
          <p:cNvPr id="18438" name="AutoShape 6" descr="data:image/jpeg;base64,/9j/4AAQSkZJRgABAQAAAQABAAD/2wCEAAkGBxQTEhQUExQVFRQWFxwbGBgYGBgaGRwcHBwaGh0aHBgaHCggHx4lHBwdITEhJSkrLi4uHB8zODMtNygtLisBCgoKDg0OGhAQGiwkHyQsLCwsLCwsLCwsLCwsLCwsLCwsLCwsLCwsLCwsLCwsLCwsLCwsLCwsLCwsLCwsLCwsLP/AABEIAKgBKwMBIgACEQEDEQH/xAAcAAABBQEBAQAAAAAAAAAAAAAFAAIDBAYBBwj/xABCEAACAQIEAwYDBQYEBQUBAAABAhEAAwQSITEFQVEGEyJhcYEykaFCscHR8AcUI1JiknKC4fEWJKKy0jNTY6PCFf/EABgBAQEBAQEAAAAAAAAAAAAAAAABAgME/8QAKhEBAQACAQQBAQcFAAAAAAAAAAECESEDEjFBUTITImFxgbHwBBRCkaH/2gAMAwEAAhEDEQA/AMp2o8WEwtzpK/r+2soBR7G8Wsvgu5DE3FuAr4TBGxhtuZNZ0PViOutcUwQfQ1wvXZqjb8Q8XDv8F4H2IIrIsK1eHObh+IHkjD2IJrJTSDoxDD7TabSZHQ6NI2rWdncbdSwSP4ga2VYMdtSJJjbQa8vTbHMa2XYV5GTr3i/Nf9alixn+NXGvlsqMtxdWXeI06Tz6UHtOdiPmP1Oo+tGsKWcSIzqhRt5IymGMbkbfKq9rAXFS7aZYYAONVO06hhM7Rod+VYyy+UnC9bx1y4ct05cyzOgzEyVHWMoHyipOC3P+YuCAcy7zBUyIZSDoZO9RXhZuYdXFsSgWSGYODzMmZBM6aRPlrD2exsYkaalCsDblI+Q3rzWS4Zah6qLtFhybtxxEZ2GgIG/KeXvWx4TYW3be4rC6ndZkEtp8Cjw+RIbfn61l+MLmLjKwXO2+++xHKtVwRC1m4g0yq752EDRcwXbWPwE1Op4xhl4gr++v3aKWABHiYAcwSJB156cpofx693eIwz2x/DN20TLagh1UwNtSSSB66ULxWKJS3GY+LUAg7xOw5kc61nB8NdxABXuBbUAS45gAwpBGs67VywmUyjE8gnCSLfHTYiA9y8v9y3DWfu3Qbd23ldAtkg+PR2BQCYAhZMxrOxNeoXOH4K3jRiXvf8w9xciAKIcwoQltTJPKN6DYLHYB8UbNi0xvFnPjzEAoCTbJIjKSCCuupr15TbtvjTzLAKwV7Rts9y8FW0qjxEz4fONZiNSBqIo/h+CPhLNy1iVUXLwC2lL+NW8BzFRpJFyIOog0c4PxpsXib7pYSzeNi463d3zqAF02HhLLA61lcHg2xBuNdNy6xRn0MeJRIZpG08tJnrFLGdK1vg7KSbhhFOpGjEH7SrvABB9mqW3iLVm8AU72ys54JlhykwCIeD0PhEdbv7PSXvYu20kvg7w8UnbKRvVTsrhbl681tFzM9u4sFoBgZo98oHqQeVS46NAvGMSL19ruQIHMlVgAactN+ZPMyedVFeNdhVy7gyTCjXp+RqAYZ+6zkHu8w111JkenKPl1rX5onCKyGbhzcgBIjoRyOn1quinSd61A7JX7bCE71DlgqrkRcAYGcunhPsZobZw9vu7jMSXLZbY0iNZLax108h1qSJoKBzEnp5VFfgTGtTYkZdF16/rlUmGyBTmQliCAJOnMN0YcsvvVgHCi3Bok+AtA9RPKYqhiEAIgUV4XfuLPdMQSuUwOR8uvnvTK7hTeIq1u6r22gwGVlIkQYB67jY1d4jdC3k7sGFCSjAAqwOqnLoSYBJHWoBhXRgzSJI8UEmZkyOfMxRng3DRcvl716ysqxOYkEsBMjKNdwelZlmmXOKJZvFTbXumgZ2aTqF99NI+XXSHhlu3nUXJW1OrZQdJ10HvRvEYIBGAe1cgSDnyEADQEkbkctSIHSjXBcBgreHY3e8YEEsDJGWQdCmm+kzTGd3FTbXfspKgYhLb50VhBKkHmAST5RpGlb6sZ+z7EWGfELYTIFy5ttTr5mtnXaTU06Y+CpUy9dyj3io7veT4csec1VfHTggQCYpneH/evUb+Esv8AFZtN6os/OKqNwLCsdbC/5WZf+1hU7jTzk3vKnLfHMH2P+lG+M2cJadkCXcynZW257sD+NAGInYx6yfnH4Vdgzh+PuttrcAKy5TpJII6zoaqLiV61UZgRzohwLgNzFZxaKykSGMbzEb9KbEDOOtaPsjxC3aM3HCgOD5xABMDWNKq3ewuMG1sN6On4moP+FsYgJ/d7vsM3/bNNiOziMt4lDIzEDzE6fhWg4Tf8LzGXNpmHiBJ2yx4Ygbn00FZ3C8OvBh3tu6g/qtsJ12kgb1sXwtp7WUk2ryQEyoQxBEQzjnpsSfurh15MpqpfisnxLA9zeKaZLgI8U+E6SPnUXDoTE2mZfANSAYJgE7jqan4rczeByA6wQdCCI20JynXb7qrWbo7yyTtzgT9PSpJez9Gp4FeLquZ8nw5mIneOntWtud2EfI7McsDWSJHiEKOebQawJmsRi3kgE/ESfmf5h+NHheZmXd1ABcnLlgaGSZ0gAdflXLqTiRM/EEL+Me6huiyB3HdqrKAhytInQdY58/lN+9G5ZtAEnJnDqgIUzcZlOURqB4dN4NT4Cwblu6C4YsngRJE5WEZiBm6/T1ro7N3RbVincX3usGloXIQCpABgEEHpOtY3cpwzyZxfhYfG2cV3iQow5gnxyCumug18+tQ4K13fHCOX7y3/AFgn/wDVEOK8PwYNoX8dYsG3bVWRId3dZl4U6Ez51Hje03CxiGxKJir94sGEDIgZQAIzFSRpOs168JlrlqKXYxMnEu7Oxa9b+j/lTewvCjcugPZZkyOMxQ5Q2UgHNETO1SXu3pVmbDYDDWXJJ7xzneSZJOULz86p4jtlxK8NcSbajlatqo/ugsPnXTtq7gx2E7HY2xeF2+nd2u7dWDMv2lgGATzjpVvgvCsHw+6l25jMMHU6orFyZBB5zz6VhTbuYkk3Lz3NYJvXiRI/pZp+QolhOzGUTmUCR8Kk7mPtZampE3U/HL2DZe6whL7y1xcpY6RkgCB5nnWWw99lwV+yQCA45eNSHRjrG2nXnXotjseqwxW4ZEzmyj/pU6e9Yw4du64giAZUYu0tss6aE+IwCBzrhubtn4LcLDv+I8R3YOZyqIoHiaNAAAV+GNuVZxcQYEagCIPU6k+tFMdi/wDl7aZphNBlA3H3eZ1oXew/hPl+vyqYST9WJFO5eG8b01LvTrUl/DHKrGCDOx2g8+YPPWpLdkqpYqQDoGymJG6zG/vXXhdOI4YgHbyAFFSnduwRpjQHKVY+x1HMb8qEI3OfX050f4QR3mYyxPQ5dPbbxeg15VjJLERzbMxE6HPMDWPv5VNhrai1mzQ+fwruDO7ZhsPI8435S8RAe4SiZcp8C7hjm5ydo5ak0KFwLp9rb0PnOoqzHjhixreF8Sw1soz2Sz+TwsydSASeY1gDcRVq7xC0wzCEzTKqCSASSRmcwdZ2EeQrK28MxKwTJ2jryG+ta3s3cu2rroqWy66MjW4aR1dQYI8jG+la7d8DYfs7uC7i2YG8oS3oCFyNPMkLvB/16+m1iuxGMuvfcXEyQmmhAmQSASdYra10mMxmo3j4DuLvGTXn1qPHY51cgRAjr0HnWc/aZj7lpbPduVnNMRyy84oRw3F3u6UsSzEZiW3JYltZPnWrONtS8vIl4/c+zcL/AOQH67UT4Zxu6XQOqQWjz+Q0obZsCBXL5yiRuCD8iDU05zO7VO24y4ttPiVT9I/CgJetB29xVu5eRrZnwQ2kazP41mxUdEimtb+zjiFu1eu964VTb3M7hhoANzqayFXOEEd4JMAg/n+FLxNj1q721w66IGc8ifCNdt9fpQnFdrcSwlWS0hEiEJbfq0gGNeVZnDG2upUOdZBOkdQQd+lWbYyJ3php2WRpv8Q35dOnWvPl1L6Z2ff7Q3y8m4WB0/iSY6ELoJ0p/wC8zmLssHc58p6A+PQETOh26c6eJxAchspiI0UDWeREz61MllLxAKkgaqr5iPfIBJisXXtNLGKSw1rwJbQZfEy+KSNZZhqdYOnmay905jbg/a1O2lbThnZ+1cS7ZzMLhXMqqpILmTqRPIQNKxaWCLgBEFQZ9eldOnOO7flrCjGAQNfthvhBEz0EmN61eIwoRlZSrE/YAYhvCNQSuhnWI+VYmxf8Rbp5fSiWG4w4Ki3CidZ119emlc+rMreDPbV9nsViST3aORPIZQNxpry8ulScX79wPF3rhSWzakGSNNwR+I+QzAcXYsxdigPIghfOenqKZi+MCyBbV83eElO7aVQ6fza/ptK44Y5d2tMR2x2SfK7sJIgwuWdepY7+gPLrVfBYVST/AA9VaDnZjtH8uWn4Ti5Luj52OhGvlB50Gv8AaEpnyWxDNOp6ALsB5TXsxufjJ0xnDRWgM7iESIjKoB2678qq434jLMfCCJJPPzrOYnjN7Q+Fc0DQcokb+porwwm5lLSxNttuo56fOtc41rWzLSxcU/8Ayg/Mp+RrU3Vyu5GgyqfcMedZ658DaCQytPPmIn5VssTYJzRztOflH50y81J6azhmOPdW/JQPpFeXcZcrd4msLNy13g/woxVtSPigkwN4Fb7Bkqijy3msD22ud263BzF603mHUkD/AKmry446yr05ZbxgLxDhi/uuFuq5JutlI0hYnbrEfUUX4T2afEozsjsiHImQeJvOT4dOpHXQ6Vn8Pif4di1pCF3OvNzz9hyr0LsrxTusMZO1w8+UKZrXX78Onueds9KYZZ6vjQX/AMPWWV0uIyYkFyplslzLIygCZOXSIkb7a0OxnC8lu4ABeUBbgAgIdiXRFG5Qgb8m6Vs7uLtPbu5rqo+cshzDMGGqsvmD+IrFcX4ie6uuo3MOupVGgzHQHOxU/wBf+GrjMrr8jLtm2fs8KzLaYZpuaKAupOUsOe22vmTrFXzwe4mQT3c5TqZMyRJETyO/40Z7PYhXNtgsd3ZCCBALxL684AGvrT+0DnMp1mB95/Otbty7XO4Tt2EYm0ysy6Eq+p6wenMkj61Sw2EBzscwIYabESYI23oli3/i3D/VPz1qLEHxYj/ET/8AYPzr044SRw0fgLhsXQ0BgCR5wC+s8mB1B8q3nZ/EXyjnK3jYtndYLyBDRoBWExJ8Tf43/wC4/wDlW14OcU1q1EBMo3ZR4Y0gBZ+ZrWola/slcuDEDvDIZSBtod+XpW5ivPextq6uKU3GBlSIzMdY8xFbTiNwhQs6lgD1gk/lUvlrHwxX7SQzrhMywzM4KgzzHOOntV6xgcyq2moG51+mlR3MWLqMWhjb70KYjL4o29ANfOobeN0H8Tl1FN7XTwJsQe7Alg2aOgjWdqr3MQftA7aD1B1/Gn4G65zAgktroNZOu/QzNE8Nw0pPeyJiAUDMZJ0A1jUbzWdbcrwEcdWcrAQDHp8ImNOZBPvQtaO8atFcPa6EsBO8qxUj11G1AUqY+HY6p8C+W4pMAA89qhFIbitDS2rqP9rWYgL18xofSqhvEvl6HT2+6rHDjZA1VmuHLlIaAusGVAlpA6iKfhLbtduJbtC4zEGcpZlgz4eQB0BnlXLt9mhjhuDVsHfuS5vW2JEMSpUqCNNtYbzrPYjG3lcDUTy1/HWvSMBg8SuGvtdtCy7MpHw2wWbwyMnwZdOVBjgcViGa47B3XQu1wkyp6sAadvzF1xv0n7B8Su2muPdud00Zf4gIA18IPhJkjnWUx1sm5d1DHO0kbHUmfQ1p8c9y5dvLduTdItwzPmGkbt0igt3CE3L4WGySxK6iOZnprSeNNfd9AdvDsLgnbXaY10py2/4yLyLQfei1y0TdhVZp00E6mIn3q9w7gqtcVri3ZBkZCBsNiGQyZ0+IVuWaSy1HxHhbQVk+Egj5x+NUXwwW/ZDRtrPXKwB+ce4rZ8RtfFmQ23IjK7DXRG3AIGmup8qm4PwK3cJe/eXDupKqrG2+mUHOGXlJYR1BpLjPDMlrO8BC/vDZgTKQIIHnzU9KC47DxccJYLqXMBg7kDTUFMm+vKtpibVvA3g1t1xAdCAQUHikGGzK2XT5+Qq9b7SIc2YqkaAd6SSBrM24B3MeVWzH6rTdk1pkrfBsU3is2LiMyjRVhdgNrhJjQTruRRS5wa9ZtW3xClXJZSRHMEgQnkOlabD9osG1pxculWMeFc52M+FiCZOk+nzHWu0uFCsMneEaqWLMD6gNoR11/GpccLN7WXL4Z79yc238DHMBGnnPOtnw+3cfKCFEoykQzESF3Er+NNwfavCIg7tM95f/AIspI6zBAEGpr3brCBAyI2eIH8MAHmdQZ9zWrJve2bvwemburZzxmtqdABuB1BrHdsMOGs3gSZVgwnyVeQA5SPejtrtFaNtAouEqsTCxC6aHNBPkKzvF+KWrveKTlZ1yjQkCYE9SY5V57L3cPRPp5CuHcPBwwvkgsX7sjmAoDBt+cxtyo7wKwCHYiVEAAiRJkz6wPrQfhFy2LTWspd82jZWnYjQBo3M69K2OH4strDoLWGA+GTLMzt/XbykcuUwefXrlN46cpxdjPZ1AbGJlds2w1+AbViu1uH/5d7iArGRXBHxoYAkaiQ0QdxrWs432sOGtBjh7QNyRkUsoOmpnKNhHXeqHEcfhr/CLlxVCX2UgpnLRDkCJPQTqOdc7LLNuuOstyBXDlCYfDabiNNgSH1NUeMuCoj0+qn8aN4DGYY4KwQPHbB7xQUzEzEwzjb8RVPF4cd21wYdlRcs5bmH1lhBARm6fKpjPvd389pllO3TP4p2u3CygsWj4ROsDkBUeJVg94MCDGoIgjVTtRDheLNl1uW8Pc8LBxmvJBKwQCFQdPvqHi97E4i9dvtaRDd3AYEDQDQAk/Z513+16cn1T/bhJdlZ4ZiLkstowSWB5HMViPlRXBcbazlt3nde7MFVEjKBAXac06zMRVGzxvG21VQAFAVRltkmBtqedaHhPYy1ibaXbt/Ed5cPjXKoIaTrqshdtfPzqY5XL3Nfg3lMZOEPZTtwti4LmKN1oJ+ELEERELHP/AHoD2r7eXLl/+Ez90plA/wAWpJk6nr5wNNNqMdsOx9vC4bvrTXAVfKRcIlhMAqABpOs9K8uvXSzEnc610ZnD1Xh3ethLYs3Ja9muPaHhJLwTbQkw0eZFTpwbHqIRLqqNgHXT/wC3rWP7E4/EFwlplAsjvMrgFTJCnlIOvLcgVuMThMZcYsuIQA9bEbaHT1FZvbtJjebb7YTgePtWhlaSSFB0O4kfajSI386tWuLWbLHu7TwQc0AHMdCDM+vzrJpeYgiuZvzqbqXp40T4lj7d2z3cMIuu4Ok+PKSInqJ96GWuHLBJLCI5DnP5VbXHkLoqDzyJP3Vcw47xQzXIO0C2umkDmOVVrQR3CafERz8Q/wDGpLGCDfZaOXi39stWryRoFEDmNCfYzFQWxm8401JFFaLgnHrmGBS1CiSZ7sO2sE6k+VDDxUpda5bJVm3IJUwTtoahs2mYwoDE7iWn150Vw/Ze8wk6DfRZ/Xzrnn1McfNaxwt8Qz/iHEsGQ3GuBhEPLg+xJ1oxa4RbS2O9VWuRJJ0C6HTTn686rWOzN1DIcqeoTb607/8AguTLXmJmdRPvvXL+76U9/wDK1eh1L6C8VeRQ62UUToxgHQ/7bxUIDgTLAbGDlB10Gkc/rV+7whEMvfy+WX8AapX2UaB3aNtABPlM/Wt49bDLx+1S9LKeVbFYpp8LGBvqRJ0k1CbxMeJiddNfXepbeCzOFUMxP2RqfpV6/wAFuKC/cuFA1LKQPrWtyQ7VUXJEdakCjlB9qrqDz9vlT1nryNZk4a2uBog0keeVQ25jc78/9aguJIMSTUslWWrOIvIJA3gwBrr0qTg2Aa8tzIwBVdjJO07jz096HJw28VUi2xD/AA6fFylRuR6US7Ki8t64toLnCNIefsieQOuka6V1xxkc7larJh7hI0IBo3Z4rbtAWxYQsFGeVD5j1Mz9NKg4LcbESudg2UkD7JMgBZzSCSYGhqXD2lPdMVOreIkgiA2X+UEe81LjL5JlZ4F8VjbqiHZQe7L92y6BBqBljLMR4ZmouH9qwAc1tCx8IK24gmIaRuR0jnzqv2hvM+OuAamWgAGdUjkOhn2q7awue5lLDxHDMBmBPwkE5RtqdyBNYz6WOflrDPLDwAYQ3SbhCkZ3IEkL45iIJ3BYD1NaazxNwgWyRntopViV8eYnMdPnBnahK382I8QIDOLtthqJOVrqn1ifVas2nAZkhV5sCdAHVhbM+Tx/cK3JJzGbbeK72wQ3gCzE5FUIcwbMWidIGUc4Mnz10GcIxP8ABA8MIGC+cksSdd/ETAG0z0PX4taC2y0sw0YDfwAAb7AkfWgFjFhXGTQiSSTIKzosCNfMVjqTeLWGfbdtBiVCA3PiRmAAMTMD8941quUAYwP9DzE7e9V7HFSSLceDmWWDy6HX6aVZGHiBmOh0Hl5jrXl+yyvDPVy7549ugaaDUH9e9FuG4R2YTCg8ufWobSKhVQpLMNFAlzPRdh6mtVwfgRMNf6aWhqJ/rb7Z8tvWu+P9Lj/ly49sP4TZOX+EsgnW5p/0Zj4vXYdTtR2zhAji6ltzcyZZNyCASCRuQJIEwOVW7FkAD9RViQIPn616ZJJqNwF7UYY9y737Ft8lt2UM5uZTlOoUoQDy0r54A+dfSPaAXLlpu6KZjEg+HwT4ojYxXzz2iwHcYm9ZnNkciTuec/WrFvhtv2Q4ScVcu5gAlrKV5tmbf0GX6ivXCx8v1715z+xzhaCzcxDKC5copnZQFkRMat91elZF6getVl8yC3zEVImGJmOlPTD9T6RUyYf18jWGle1YAOpP0++p7Q1GUzGny2o7ZvYJB4sNinH2iXQeuUJGnvXoeD7P4NUV7di2QVBUsMxgiR8U9aDx685MayTy51cwHB71wBrdp2E7gaeeu1XuIcYv3MylkS0TpbRUCwDI2GadudDGuNGjuASYhmA9hP1poHsFwHE2SXOS2uWWZmAygSTJE7VLa4kzHL++WM3L+I0fPLFaLBzdwS5tS9kgzzOUgzXmDqCNNfOud6eOV5jczsbLid3FWBmuSycnRswkjSZggE86E2+0Jgm6lx5/luZABz+yTPvWn7Gv3uDFu54gCyGea8h8jWBuqEdkg6ORvvBipj0sJ6W55X23/E+z9h8Mz2Ehwob4mJ2DFTJ3ymsMxjViBz31rZcH4qUv4dG+G/hbZHQXFzCPcafKsx2s4Z3OIYfYbxIfI7j2Mj5Vrt5TY32IIW7cvGCLVpnnlLeED5tTv2kaYi2TqO605wczSR05fIUP4c3dcOvtsbt62g9F8bD5AUT/AGhsScM3Ihp/6D+JprRsJscJPcG/ec27MwIGZ3PRV0HudBTcHg0vh+4L97bXMbbgSyjcqVOpH8tFe3twLZwdtdFCn5gLJ9yWPvQvsXe/5y0R1YH+3/Smk2KcKeeH4pwlsPbNvI4QFoJGaS8g77xVbE8OFz9xZgA14hbkAKGhgA2UaCZ1gUS4blQcWtMCyKGYKCFJCksADBjTSYNC+0eLPeYe+hJsZV7kD7OWMyt1aRqeftVDO2hP785UGLRUWwPshApAFP7NXzmxd9AScsqI18d1dNOcE1NxsNcxyNaiL/dshhWnMADowI3B5aUuK3MtvGnMpzXbaqMw+FRJAHQGNKsRDiMJ3VzEBPCcpdD/AJ7dxRHlFWuI4lTaS4BIuB2AzQEcgTIHMPJoWeKWAiibjsLHdaDKBroZboNNuQoO94lMmpAYsPItE/cPrVGxsYhHvDEsB3XdSx/rC93kJ65vfWo17QWrTKw8ZFu0PCIkqQWDMY6AaTWRtoToJ15DmfQc6srgY1YhPLdvkDp7kU0bT2eOOiqluFAWJ3J1mddPKNqqlrl05mJM/abQQOX+gqVbaqfCv+ZtT8oyj5E+dFMPwp2GdpUHYtMn0G5+6iKtjCLlIJmR6D51YwnZ24w7xlFu3tmIj5Dc+p086KcOvJbJyWxcaNC2wOo32H31JjLxibjd4Z0QfCDrGnM76malahmHsW7Y/hKCf/ccf9o/XrTLzLbtG4DGvxEeuw/mruFw7s2e6xUCMqDT1np9/pUvGMC+IFq1bEzcGgGgWDJPIAVZKl1FLgNx3xmHADCbZcj7TSXALHmNQY2H1r1HC2su+pqhw3hCWmLgA3GABbyGyjoPKiRatMpC+lS3HjT+UfU/6VU7yAT0pt+8BGup1P6+vvQT97XkPbnhwbibrlJN2yXUDfOtp49fFbGlen/vXmKxnayH4jw9kMMGOY/0qVbX2zD3NVFj9k2KH7vcQaw4bc/aEbcvhred/WE7DWRbxGOQHRbgAEQIlyNY10IFbLNQeJDFqBogHv8AhFcu41jA29Br9ZqjlA3NIv8AWstLr3SwMkxHP/SvWOyV7PgrB3hIPtpXj/eaRy/GvTP2c4icIVn4LjD56igwfEcPku3VJ+G44A8pMVRdfOjvbCzlxd3zhvmon6zQHOPeg9G7I3c2Et+WZfkxrzm5h4Y21Uk5iojXUGIj2rd9hLs4Zx/LcP1ANZjjHHL1q/eS0LdqHPiVBnM6yWadTNQa3DlcBg170w4BYrzLna2OpAAn36V5o18sxY7kyfXenYi9cuMHuMznqx5aSByHtUKyPrSRR7jN/wDgYK4DDBXC+qOIrQ8ay4zBJeA8aDNHP+sfj7VmuItmwdggbXXEdMwzfhRDsVjjbuGy/wALiVB68x7ipSIONnLhMJa/mNy6fUnIp+Qop20bNhMM39Sz7o35UK7QDvMULVsMe7REAGsQM340X4vctrhbdi5eRLipb38UMAMwgSTzEioqvx1jiMDh7q6tbYq/lIj7wPnUfYXD/wDMF2ICWkZ3PTwwNfUigFjHvZZxbcXLb6MrqcrjqVmQfeadd4rcNvugEtWiQWW2D4iNizMSTHSYqo0fA+KWc2Nu3biot5XUKdXOaYhFloA8qDWuJ5EeyV720WzKZKZTzI0JAPShdtQY9/uNOnWF1J+fpFXRtYs8RvIMqOyry2JWR4srESs+RqoNPzq9ZwDR4yFHSZb+2dPeKsjDKDoknq0H5Lt9DRA6xhmbUDSdzovzOk+VXrWFUDxEsei6D5nX6D1qY23JE5vkSY8gfuq3huFO2plF5FhDf2z+NFVUvQIWFHQafM7n3NX8BwW5d1jIv8zaaeQ3P3Vdt2LFoqYzPOmYgk+i7D1+tT3b927z7tNZ/mI5EdKimG3YwzAAd5d2BOp9QNl++u4ku2t5gq8l59dT18qgxGOt2oCQzH7W/kZI56VRUPcYO+0QOuw26D9a1ZETjEZoFoALBnbT35ae9WMOoXzPX8unrUKKAIAgVc4Zw9775UHqeQHU1rSbT4Kw11wiCSfkB1J6Vt+G8MWysDVj8Tdf9Kk4XwtLCZV3O7cyatXBRETUw09jUU0CxDRC8zHz5fn7VRxF2SdKddxUsx6f/qY9soPzqsxH6BpBFeaqAwQLSRrV9nFcWOo+dVE2AthZ1OvWrwNUrbDrUs0R4jcaTrFOVenIU222uwNTASCRpB19+Q9PxrLZitO+81uv2Z4j/wBdP8Lfh+FYVm1rWfs6uxiHHW2foR+dA39o9mMRbb+a3/2k/mKywE1r/wBo95e8sgnUKx+qx9axy3lJAUEknYc/lrQbbsJf8N9ehU/MEfhQLtNbIxVw6Qcp+agfhRjszhGsJcu34tZ4CqxgwJJYg7bjfWhPH8bhLlzOXdzlgi2BBgmDmYQN+VQB3y8z+vem2CHZUUAMxiWIA+ZMVTLCdNp0neOVOY/WqNjj8Tg7eHWwbmcjVmtySX3McgAPDrE6nnWTuXwHD2swAMqWjNPnGlQwK6AIqaVLevs7M7GGYySNPu5VVKipEVmICgk8gASflV+3wrncYJ/SPE3yBge5HpRA9W1q9hMDcfVQQn8zHKv9x09hV1FS3qluT/M8MfYHwj5GnOzN4mJb1YbfOiuWMJbWM03DI0Xwr/cRmI9hXVeNECoOi9PM7n3NNRZO3oBrr0Ao1g+zbnW6e6XoRL/28vc0AZRHnP60ojhOCu3iufwx5/EfRfzijotWrCkqAgG7sQW/uO3tFDbvESxHdiddWaRp5D84qb+F18p0WzYEjQ/zMZb28/QTUD4u5ckKCgn4m3+XKoThQDmc5j1Y7fryqvfxhGg0Eb/lSQ2vG+LQncnTzMCPw3NUcVxJ3MLPWB6c+v3VDal1htpkHn5xU9sAbeXvFa0m3MPZiC2rfMD8z+vOrgeoA1GOz/A3xJn4bYPibz/lXqfu+lVlzg3CrmIaF0UfE3IfmfKvReGcPSwmRBpzJ3J6k9afhMGlpAiKFVf0ST1qWaBMahumnXGqveeqOnWq+PuhVM/oc/pU1s6ignHr+ZggMZ2y+g0LH2FQdw58AJ3Ylj77D0ywfc1ITUT3JPTy6eXtt7Ui1UPNJTURakGoiwIruReg+VQB6dnoPHbSeUzEVuLP7N7/AHIuG4gYiQhB6SAWnf2rzu7dJ5mRr+UV6bwz9p9o2lXEI6uFAJUZlaNJGsg1lp5y93UgCI0161vOyGEGGsPib5yZx4Z0hB9qPMxHWPOs7b4tgbBLWbF2+06G+QFHnlEz7ihXGuO3sU03mkclXRR7fnQO7QcUOJvtcOi7KOijb3Mz71VR4iJBGoIJBB6iOdRq0/LSuK36NA+9dLmXYserEsfma4vSK5OhjnT7VkuYRST0EmPeg5tvuNqTvA30q5Z4b/7jgf0rDN6T8I+Zq3byqB3aAf1N4m+ug9hQD7GAuOAQIX+djlX2PP2mraYO0oGYtdPQSqf+R+lTG4zGWPvP50y5Gh8vOPpRUxxBIKqAi81UQPeNT7zTIjWu2bZYhUEt5T+VGsN2fO95soH2Vgt78h9agD2JYxGvIDUmi+F4Ax1ut3Y/lEFz7cvf5UYw1pbYItKE6ndj6saG4zjiKctsG6/l8I9W5+gms3L4a18i2GS3ZEooTTVzq3ux29oFVsXjyV/hgMTOUnYnTYbnedPOhyYS5fA/eDpMhRIHlC8/U0YTLby6gToJOp5aDoKTH5LfhVt8JZknEsGbNIHTQgAQYA36nzqlj8QlrRdwYgcvU1DxHtE7EhYCQRHMzpM8vahVu0X1Jyr15eg6n9EitspMRiGeN56DUz/tTlsjc6npyHqef3etczACF06nmfU/gP8AWlO9XSbTl66DUINansz2Za9Fy6Mtr7I2L/kv30RH2c7PNiPG0raHPm3kPLqa9GwttVVVUAKBAA0AHkP1+Ncs2QoygAADbaPyFdnb286B+amsa4xqN3qhO1RHUgUiaVvr50DMRcygms5YfNduPuEGQHzbVj8gR7iiXaDFBVY/y6+52+tCsEuS0gO5GY+rQf8Aty1BZD0i3pUWakXqofmroaq+ekLlEWQ9OzVV7yu97QeOMfpXYkjpTRtsP1507NGlZbdZp1rlS4TCvcMKrHzG3uTpVxeHKvxvmP8ALb1+bnT5UA0akDnV5OGsdXhB1bQ+y7/Srttwv/pqEPkJY/5jr8opsa+vXf3oacTD21MQbh6nRfkpk+5qc3SREgLyUCB8hpUAYjY+vnXM2vP9elFSSJ096ctyNJNdsWXcwozHn/vyolZ4Uq/+o0n+Vf8Ay/KgGCwXICgu3lRTC8EAjvWA/pXU+52q0t4KMqAKPL9a1QxXFFQxqzfyj8elZtGgwbKghFC/f7neqWK4xbVsq/xH6LsPVthQdrly4BJyj+VZ+p51ZwmFVdl15gDwjnt+dNKdcS9dbxsAnJVkL782+6rNiylvXQee3yOwqLE47JG5J5bf7ULxOKL6HrtrHyJq6BTE8Xyr4IJP2jrHpQvE4svl1LNEeevL/aq4sk7mFnUnb6bnyFOLgaJoDzPxH8h5D5mqiZYUjNBb+Ubf5jz9B8+VcNwsdTPygeQA2FRKa6tVEhMV1T1pW0kwNSeXMnp61vuy3ZXu4uX4NzdUOoXb4ureWw8zRFbsx2W2u4gabrbPzBfoPL59K3ttY8/1IqJUI16+v6/QqRmB2Jj2+dA9jvt586hzaDpTjpp+vrtVYXKolzbz9KYGptMZ9+lAmO9J7gCg+dRM1V8fcGUDlqT6D8PwmoAHF7vfXUtcmbM56KJPzCAn3FXLknXrrHSeXttQnhTlnuXiPiOQeQ0ZvkAi+j0QNyrC04TTWNMz00tRHc1NzVGWpmaqJs9czVHmpTRHmdrh7kSxFsdW39l3NXbdi2sEL3hjdtF/sB+80qVYbPvYhmEH4eQ2H9o0qNNNDzpUqomzDXYHqK47bbeutKlUU/DYS5cMIvqTt7mjVrhiKBnOc9Bov+tKlREr34EABR0GlDcXxBV0Jlv5RqaVKgHteu3DHwL0G59TV3C2gIBXlyAOvn1pUqKdcxCryP1plrEG4SFMEjw9fTTrSpUDcUmgMido1metRBwkyFJ5Dp6n8BSpUKhe6SZ5dOXoBS2rtKqyeKnwtlnZURSzMYCgamlSoPROzPZtcPDtD3jMkai2OYXq3U/KtMhiNI6b/wC1KlUgkZp/XlvTHX5f77frlSpVoczamNOX31ANP1612lQcLe2/48qjJpUqCJ2gVnuP4zLbOurmB/hG/wCv6hSpVFLDILdtEOjBZP8AibxN8pC/5a5cIO8UqVSXnSa4RMPamsT1NcpVpDCTTS1KlVRzvPb1pZ6VK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xQTEhQUExQVFRQWFxwbGBgYGBgaGRwcHBwaGh0aHBgaHCggHx4lHBwdITEhJSkrLi4uHB8zODMtNygtLisBCgoKDg0OGhAQGiwkHyQsLCwsLCwsLCwsLCwsLCwsLCwsLCwsLCwsLCwsLCwsLCwsLCwsLCwsLCwsLCwsLCwsLP/AABEIAKgBKwMBIgACEQEDEQH/xAAcAAABBQEBAQAAAAAAAAAAAAAFAAIDBAYBBwj/xABCEAACAQIEAwYDBQYEBQUBAAABAhEAAwQSITEFQVEGEyJhcYEykaFCscHR8AcUI1JiknKC4fEWJKKy0jNTY6PCFf/EABgBAQEBAQEAAAAAAAAAAAAAAAABAgME/8QAKhEBAQACAQQBAQcFAAAAAAAAAAECESEDEjFBUTITImFxgbHwBBRCkaH/2gAMAwEAAhEDEQA/AMp2o8WEwtzpK/r+2soBR7G8Wsvgu5DE3FuAr4TBGxhtuZNZ0PViOutcUwQfQ1wvXZqjb8Q8XDv8F4H2IIrIsK1eHObh+IHkjD2IJrJTSDoxDD7TabSZHQ6NI2rWdncbdSwSP4ga2VYMdtSJJjbQa8vTbHMa2XYV5GTr3i/Nf9alixn+NXGvlsqMtxdWXeI06Tz6UHtOdiPmP1Oo+tGsKWcSIzqhRt5IymGMbkbfKq9rAXFS7aZYYAONVO06hhM7Rod+VYyy+UnC9bx1y4ct05cyzOgzEyVHWMoHyipOC3P+YuCAcy7zBUyIZSDoZO9RXhZuYdXFsSgWSGYODzMmZBM6aRPlrD2exsYkaalCsDblI+Q3rzWS4Zah6qLtFhybtxxEZ2GgIG/KeXvWx4TYW3be4rC6ndZkEtp8Cjw+RIbfn61l+MLmLjKwXO2+++xHKtVwRC1m4g0yq752EDRcwXbWPwE1Op4xhl4gr++v3aKWABHiYAcwSJB156cpofx693eIwz2x/DN20TLagh1UwNtSSSB66ULxWKJS3GY+LUAg7xOw5kc61nB8NdxABXuBbUAS45gAwpBGs67VywmUyjE8gnCSLfHTYiA9y8v9y3DWfu3Qbd23ldAtkg+PR2BQCYAhZMxrOxNeoXOH4K3jRiXvf8w9xciAKIcwoQltTJPKN6DYLHYB8UbNi0xvFnPjzEAoCTbJIjKSCCuupr15TbtvjTzLAKwV7Rts9y8FW0qjxEz4fONZiNSBqIo/h+CPhLNy1iVUXLwC2lL+NW8BzFRpJFyIOog0c4PxpsXib7pYSzeNi463d3zqAF02HhLLA61lcHg2xBuNdNy6xRn0MeJRIZpG08tJnrFLGdK1vg7KSbhhFOpGjEH7SrvABB9mqW3iLVm8AU72ys54JlhykwCIeD0PhEdbv7PSXvYu20kvg7w8UnbKRvVTsrhbl681tFzM9u4sFoBgZo98oHqQeVS46NAvGMSL19ruQIHMlVgAactN+ZPMyedVFeNdhVy7gyTCjXp+RqAYZ+6zkHu8w111JkenKPl1rX5onCKyGbhzcgBIjoRyOn1quinSd61A7JX7bCE71DlgqrkRcAYGcunhPsZobZw9vu7jMSXLZbY0iNZLax108h1qSJoKBzEnp5VFfgTGtTYkZdF16/rlUmGyBTmQliCAJOnMN0YcsvvVgHCi3Bok+AtA9RPKYqhiEAIgUV4XfuLPdMQSuUwOR8uvnvTK7hTeIq1u6r22gwGVlIkQYB67jY1d4jdC3k7sGFCSjAAqwOqnLoSYBJHWoBhXRgzSJI8UEmZkyOfMxRng3DRcvl716ysqxOYkEsBMjKNdwelZlmmXOKJZvFTbXumgZ2aTqF99NI+XXSHhlu3nUXJW1OrZQdJ10HvRvEYIBGAe1cgSDnyEADQEkbkctSIHSjXBcBgreHY3e8YEEsDJGWQdCmm+kzTGd3FTbXfspKgYhLb50VhBKkHmAST5RpGlb6sZ+z7EWGfELYTIFy5ttTr5mtnXaTU06Y+CpUy9dyj3io7veT4csec1VfHTggQCYpneH/evUb+Esv8AFZtN6os/OKqNwLCsdbC/5WZf+1hU7jTzk3vKnLfHMH2P+lG+M2cJadkCXcynZW257sD+NAGInYx6yfnH4Vdgzh+PuttrcAKy5TpJII6zoaqLiV61UZgRzohwLgNzFZxaKykSGMbzEb9KbEDOOtaPsjxC3aM3HCgOD5xABMDWNKq3ewuMG1sN6On4moP+FsYgJ/d7vsM3/bNNiOziMt4lDIzEDzE6fhWg4Tf8LzGXNpmHiBJ2yx4Ygbn00FZ3C8OvBh3tu6g/qtsJ12kgb1sXwtp7WUk2ryQEyoQxBEQzjnpsSfurh15MpqpfisnxLA9zeKaZLgI8U+E6SPnUXDoTE2mZfANSAYJgE7jqan4rczeByA6wQdCCI20JynXb7qrWbo7yyTtzgT9PSpJez9Gp4FeLquZ8nw5mIneOntWtud2EfI7McsDWSJHiEKOebQawJmsRi3kgE/ESfmf5h+NHheZmXd1ABcnLlgaGSZ0gAdflXLqTiRM/EEL+Me6huiyB3HdqrKAhytInQdY58/lN+9G5ZtAEnJnDqgIUzcZlOURqB4dN4NT4Cwblu6C4YsngRJE5WEZiBm6/T1ro7N3RbVincX3usGloXIQCpABgEEHpOtY3cpwzyZxfhYfG2cV3iQow5gnxyCumug18+tQ4K13fHCOX7y3/AFgn/wDVEOK8PwYNoX8dYsG3bVWRId3dZl4U6Ez51Hje03CxiGxKJir94sGEDIgZQAIzFSRpOs168JlrlqKXYxMnEu7Oxa9b+j/lTewvCjcugPZZkyOMxQ5Q2UgHNETO1SXu3pVmbDYDDWXJJ7xzneSZJOULz86p4jtlxK8NcSbajlatqo/ugsPnXTtq7gx2E7HY2xeF2+nd2u7dWDMv2lgGATzjpVvgvCsHw+6l25jMMHU6orFyZBB5zz6VhTbuYkk3Lz3NYJvXiRI/pZp+QolhOzGUTmUCR8Kk7mPtZampE3U/HL2DZe6whL7y1xcpY6RkgCB5nnWWw99lwV+yQCA45eNSHRjrG2nXnXotjseqwxW4ZEzmyj/pU6e9Yw4du64giAZUYu0tss6aE+IwCBzrhubtn4LcLDv+I8R3YOZyqIoHiaNAAAV+GNuVZxcQYEagCIPU6k+tFMdi/wDl7aZphNBlA3H3eZ1oXew/hPl+vyqYST9WJFO5eG8b01LvTrUl/DHKrGCDOx2g8+YPPWpLdkqpYqQDoGymJG6zG/vXXhdOI4YgHbyAFFSnduwRpjQHKVY+x1HMb8qEI3OfX050f4QR3mYyxPQ5dPbbxeg15VjJLERzbMxE6HPMDWPv5VNhrai1mzQ+fwruDO7ZhsPI8435S8RAe4SiZcp8C7hjm5ydo5ak0KFwLp9rb0PnOoqzHjhixreF8Sw1soz2Sz+TwsydSASeY1gDcRVq7xC0wzCEzTKqCSASSRmcwdZ2EeQrK28MxKwTJ2jryG+ta3s3cu2rroqWy66MjW4aR1dQYI8jG+la7d8DYfs7uC7i2YG8oS3oCFyNPMkLvB/16+m1iuxGMuvfcXEyQmmhAmQSASdYra10mMxmo3j4DuLvGTXn1qPHY51cgRAjr0HnWc/aZj7lpbPduVnNMRyy84oRw3F3u6UsSzEZiW3JYltZPnWrONtS8vIl4/c+zcL/AOQH67UT4Zxu6XQOqQWjz+Q0obZsCBXL5yiRuCD8iDU05zO7VO24y4ttPiVT9I/CgJetB29xVu5eRrZnwQ2kazP41mxUdEimtb+zjiFu1eu964VTb3M7hhoANzqayFXOEEd4JMAg/n+FLxNj1q721w66IGc8ifCNdt9fpQnFdrcSwlWS0hEiEJbfq0gGNeVZnDG2upUOdZBOkdQQd+lWbYyJ3php2WRpv8Q35dOnWvPl1L6Z2ff7Q3y8m4WB0/iSY6ELoJ0p/wC8zmLssHc58p6A+PQETOh26c6eJxAchspiI0UDWeREz61MllLxAKkgaqr5iPfIBJisXXtNLGKSw1rwJbQZfEy+KSNZZhqdYOnmay905jbg/a1O2lbThnZ+1cS7ZzMLhXMqqpILmTqRPIQNKxaWCLgBEFQZ9eldOnOO7flrCjGAQNfthvhBEz0EmN61eIwoRlZSrE/YAYhvCNQSuhnWI+VYmxf8Rbp5fSiWG4w4Ki3CidZ119emlc+rMreDPbV9nsViST3aORPIZQNxpry8ulScX79wPF3rhSWzakGSNNwR+I+QzAcXYsxdigPIghfOenqKZi+MCyBbV83eElO7aVQ6fza/ptK44Y5d2tMR2x2SfK7sJIgwuWdepY7+gPLrVfBYVST/AA9VaDnZjtH8uWn4Ti5Luj52OhGvlB50Gv8AaEpnyWxDNOp6ALsB5TXsxufjJ0xnDRWgM7iESIjKoB2678qq434jLMfCCJJPPzrOYnjN7Q+Fc0DQcokb+porwwm5lLSxNttuo56fOtc41rWzLSxcU/8Ayg/Mp+RrU3Vyu5GgyqfcMedZ658DaCQytPPmIn5VssTYJzRztOflH50y81J6azhmOPdW/JQPpFeXcZcrd4msLNy13g/woxVtSPigkwN4Fb7Bkqijy3msD22ud263BzF603mHUkD/AKmry446yr05ZbxgLxDhi/uuFuq5JutlI0hYnbrEfUUX4T2afEozsjsiHImQeJvOT4dOpHXQ6Vn8Pif4di1pCF3OvNzz9hyr0LsrxTusMZO1w8+UKZrXX78Onueds9KYZZ6vjQX/AMPWWV0uIyYkFyplslzLIygCZOXSIkb7a0OxnC8lu4ABeUBbgAgIdiXRFG5Qgb8m6Vs7uLtPbu5rqo+cshzDMGGqsvmD+IrFcX4ie6uuo3MOupVGgzHQHOxU/wBf+GrjMrr8jLtm2fs8KzLaYZpuaKAupOUsOe22vmTrFXzwe4mQT3c5TqZMyRJETyO/40Z7PYhXNtgsd3ZCCBALxL684AGvrT+0DnMp1mB95/Otbty7XO4Tt2EYm0ysy6Eq+p6wenMkj61Sw2EBzscwIYabESYI23oli3/i3D/VPz1qLEHxYj/ET/8AYPzr044SRw0fgLhsXQ0BgCR5wC+s8mB1B8q3nZ/EXyjnK3jYtndYLyBDRoBWExJ8Tf43/wC4/wDlW14OcU1q1EBMo3ZR4Y0gBZ+ZrWola/slcuDEDvDIZSBtod+XpW5ivPextq6uKU3GBlSIzMdY8xFbTiNwhQs6lgD1gk/lUvlrHwxX7SQzrhMywzM4KgzzHOOntV6xgcyq2moG51+mlR3MWLqMWhjb70KYjL4o29ANfOobeN0H8Tl1FN7XTwJsQe7Alg2aOgjWdqr3MQftA7aD1B1/Gn4G65zAgktroNZOu/QzNE8Nw0pPeyJiAUDMZJ0A1jUbzWdbcrwEcdWcrAQDHp8ImNOZBPvQtaO8atFcPa6EsBO8qxUj11G1AUqY+HY6p8C+W4pMAA89qhFIbitDS2rqP9rWYgL18xofSqhvEvl6HT2+6rHDjZA1VmuHLlIaAusGVAlpA6iKfhLbtduJbtC4zEGcpZlgz4eQB0BnlXLt9mhjhuDVsHfuS5vW2JEMSpUqCNNtYbzrPYjG3lcDUTy1/HWvSMBg8SuGvtdtCy7MpHw2wWbwyMnwZdOVBjgcViGa47B3XQu1wkyp6sAadvzF1xv0n7B8Su2muPdud00Zf4gIA18IPhJkjnWUx1sm5d1DHO0kbHUmfQ1p8c9y5dvLduTdItwzPmGkbt0igt3CE3L4WGySxK6iOZnprSeNNfd9AdvDsLgnbXaY10py2/4yLyLQfei1y0TdhVZp00E6mIn3q9w7gqtcVri3ZBkZCBsNiGQyZ0+IVuWaSy1HxHhbQVk+Egj5x+NUXwwW/ZDRtrPXKwB+ce4rZ8RtfFmQ23IjK7DXRG3AIGmup8qm4PwK3cJe/eXDupKqrG2+mUHOGXlJYR1BpLjPDMlrO8BC/vDZgTKQIIHnzU9KC47DxccJYLqXMBg7kDTUFMm+vKtpibVvA3g1t1xAdCAQUHikGGzK2XT5+Qq9b7SIc2YqkaAd6SSBrM24B3MeVWzH6rTdk1pkrfBsU3is2LiMyjRVhdgNrhJjQTruRRS5wa9ZtW3xClXJZSRHMEgQnkOlabD9osG1pxculWMeFc52M+FiCZOk+nzHWu0uFCsMneEaqWLMD6gNoR11/GpccLN7WXL4Z79yc238DHMBGnnPOtnw+3cfKCFEoykQzESF3Er+NNwfavCIg7tM95f/AIspI6zBAEGpr3brCBAyI2eIH8MAHmdQZ9zWrJve2bvwemburZzxmtqdABuB1BrHdsMOGs3gSZVgwnyVeQA5SPejtrtFaNtAouEqsTCxC6aHNBPkKzvF+KWrveKTlZ1yjQkCYE9SY5V57L3cPRPp5CuHcPBwwvkgsX7sjmAoDBt+cxtyo7wKwCHYiVEAAiRJkz6wPrQfhFy2LTWspd82jZWnYjQBo3M69K2OH4strDoLWGA+GTLMzt/XbykcuUwefXrlN46cpxdjPZ1AbGJlds2w1+AbViu1uH/5d7iArGRXBHxoYAkaiQ0QdxrWs432sOGtBjh7QNyRkUsoOmpnKNhHXeqHEcfhr/CLlxVCX2UgpnLRDkCJPQTqOdc7LLNuuOstyBXDlCYfDabiNNgSH1NUeMuCoj0+qn8aN4DGYY4KwQPHbB7xQUzEzEwzjb8RVPF4cd21wYdlRcs5bmH1lhBARm6fKpjPvd389pllO3TP4p2u3CygsWj4ROsDkBUeJVg94MCDGoIgjVTtRDheLNl1uW8Pc8LBxmvJBKwQCFQdPvqHi97E4i9dvtaRDd3AYEDQDQAk/Z513+16cn1T/bhJdlZ4ZiLkstowSWB5HMViPlRXBcbazlt3nde7MFVEjKBAXac06zMRVGzxvG21VQAFAVRltkmBtqedaHhPYy1ibaXbt/Ed5cPjXKoIaTrqshdtfPzqY5XL3Nfg3lMZOEPZTtwti4LmKN1oJ+ELEERELHP/AHoD2r7eXLl/+Ez90plA/wAWpJk6nr5wNNNqMdsOx9vC4bvrTXAVfKRcIlhMAqABpOs9K8uvXSzEnc610ZnD1Xh3ethLYs3Ja9muPaHhJLwTbQkw0eZFTpwbHqIRLqqNgHXT/wC3rWP7E4/EFwlplAsjvMrgFTJCnlIOvLcgVuMThMZcYsuIQA9bEbaHT1FZvbtJjebb7YTgePtWhlaSSFB0O4kfajSI386tWuLWbLHu7TwQc0AHMdCDM+vzrJpeYgiuZvzqbqXp40T4lj7d2z3cMIuu4Ok+PKSInqJ96GWuHLBJLCI5DnP5VbXHkLoqDzyJP3Vcw47xQzXIO0C2umkDmOVVrQR3CafERz8Q/wDGpLGCDfZaOXi39stWryRoFEDmNCfYzFQWxm8401JFFaLgnHrmGBS1CiSZ7sO2sE6k+VDDxUpda5bJVm3IJUwTtoahs2mYwoDE7iWn150Vw/Ze8wk6DfRZ/Xzrnn1McfNaxwt8Qz/iHEsGQ3GuBhEPLg+xJ1oxa4RbS2O9VWuRJJ0C6HTTn686rWOzN1DIcqeoTb607/8AguTLXmJmdRPvvXL+76U9/wDK1eh1L6C8VeRQ62UUToxgHQ/7bxUIDgTLAbGDlB10Gkc/rV+7whEMvfy+WX8AapX2UaB3aNtABPlM/Wt49bDLx+1S9LKeVbFYpp8LGBvqRJ0k1CbxMeJiddNfXepbeCzOFUMxP2RqfpV6/wAFuKC/cuFA1LKQPrWtyQ7VUXJEdakCjlB9qrqDz9vlT1nryNZk4a2uBog0keeVQ25jc78/9aguJIMSTUslWWrOIvIJA3gwBrr0qTg2Aa8tzIwBVdjJO07jz096HJw28VUi2xD/AA6fFylRuR6US7Ki8t64toLnCNIefsieQOuka6V1xxkc7larJh7hI0IBo3Z4rbtAWxYQsFGeVD5j1Mz9NKg4LcbESudg2UkD7JMgBZzSCSYGhqXD2lPdMVOreIkgiA2X+UEe81LjL5JlZ4F8VjbqiHZQe7L92y6BBqBljLMR4ZmouH9qwAc1tCx8IK24gmIaRuR0jnzqv2hvM+OuAamWgAGdUjkOhn2q7awue5lLDxHDMBmBPwkE5RtqdyBNYz6WOflrDPLDwAYQ3SbhCkZ3IEkL45iIJ3BYD1NaazxNwgWyRntopViV8eYnMdPnBnahK382I8QIDOLtthqJOVrqn1ifVas2nAZkhV5sCdAHVhbM+Tx/cK3JJzGbbeK72wQ3gCzE5FUIcwbMWidIGUc4Mnz10GcIxP8ABA8MIGC+cksSdd/ETAG0z0PX4taC2y0sw0YDfwAAb7AkfWgFjFhXGTQiSSTIKzosCNfMVjqTeLWGfbdtBiVCA3PiRmAAMTMD8941quUAYwP9DzE7e9V7HFSSLceDmWWDy6HX6aVZGHiBmOh0Hl5jrXl+yyvDPVy7549ugaaDUH9e9FuG4R2YTCg8ufWobSKhVQpLMNFAlzPRdh6mtVwfgRMNf6aWhqJ/rb7Z8tvWu+P9Lj/ly49sP4TZOX+EsgnW5p/0Zj4vXYdTtR2zhAji6ltzcyZZNyCASCRuQJIEwOVW7FkAD9RViQIPn616ZJJqNwF7UYY9y737Ft8lt2UM5uZTlOoUoQDy0r54A+dfSPaAXLlpu6KZjEg+HwT4ojYxXzz2iwHcYm9ZnNkciTuec/WrFvhtv2Q4ScVcu5gAlrKV5tmbf0GX6ivXCx8v1715z+xzhaCzcxDKC5copnZQFkRMat91elZF6getVl8yC3zEVImGJmOlPTD9T6RUyYf18jWGle1YAOpP0++p7Q1GUzGny2o7ZvYJB4sNinH2iXQeuUJGnvXoeD7P4NUV7di2QVBUsMxgiR8U9aDx685MayTy51cwHB71wBrdp2E7gaeeu1XuIcYv3MylkS0TpbRUCwDI2GadudDGuNGjuASYhmA9hP1poHsFwHE2SXOS2uWWZmAygSTJE7VLa4kzHL++WM3L+I0fPLFaLBzdwS5tS9kgzzOUgzXmDqCNNfOud6eOV5jczsbLid3FWBmuSycnRswkjSZggE86E2+0Jgm6lx5/luZABz+yTPvWn7Gv3uDFu54gCyGea8h8jWBuqEdkg6ORvvBipj0sJ6W55X23/E+z9h8Mz2Ehwob4mJ2DFTJ3ymsMxjViBz31rZcH4qUv4dG+G/hbZHQXFzCPcafKsx2s4Z3OIYfYbxIfI7j2Mj5Vrt5TY32IIW7cvGCLVpnnlLeED5tTv2kaYi2TqO605wczSR05fIUP4c3dcOvtsbt62g9F8bD5AUT/AGhsScM3Ihp/6D+JprRsJscJPcG/ec27MwIGZ3PRV0HudBTcHg0vh+4L97bXMbbgSyjcqVOpH8tFe3twLZwdtdFCn5gLJ9yWPvQvsXe/5y0R1YH+3/Smk2KcKeeH4pwlsPbNvI4QFoJGaS8g77xVbE8OFz9xZgA14hbkAKGhgA2UaCZ1gUS4blQcWtMCyKGYKCFJCksADBjTSYNC+0eLPeYe+hJsZV7kD7OWMyt1aRqeftVDO2hP785UGLRUWwPshApAFP7NXzmxd9AScsqI18d1dNOcE1NxsNcxyNaiL/dshhWnMADowI3B5aUuK3MtvGnMpzXbaqMw+FRJAHQGNKsRDiMJ3VzEBPCcpdD/AJ7dxRHlFWuI4lTaS4BIuB2AzQEcgTIHMPJoWeKWAiibjsLHdaDKBroZboNNuQoO94lMmpAYsPItE/cPrVGxsYhHvDEsB3XdSx/rC93kJ65vfWo17QWrTKw8ZFu0PCIkqQWDMY6AaTWRtoToJ15DmfQc6srgY1YhPLdvkDp7kU0bT2eOOiqluFAWJ3J1mddPKNqqlrl05mJM/abQQOX+gqVbaqfCv+ZtT8oyj5E+dFMPwp2GdpUHYtMn0G5+6iKtjCLlIJmR6D51YwnZ24w7xlFu3tmIj5Dc+p086KcOvJbJyWxcaNC2wOo32H31JjLxibjd4Z0QfCDrGnM76malahmHsW7Y/hKCf/ccf9o/XrTLzLbtG4DGvxEeuw/mruFw7s2e6xUCMqDT1np9/pUvGMC+IFq1bEzcGgGgWDJPIAVZKl1FLgNx3xmHADCbZcj7TSXALHmNQY2H1r1HC2su+pqhw3hCWmLgA3GABbyGyjoPKiRatMpC+lS3HjT+UfU/6VU7yAT0pt+8BGup1P6+vvQT97XkPbnhwbibrlJN2yXUDfOtp49fFbGlen/vXmKxnayH4jw9kMMGOY/0qVbX2zD3NVFj9k2KH7vcQaw4bc/aEbcvhred/WE7DWRbxGOQHRbgAEQIlyNY10IFbLNQeJDFqBogHv8AhFcu41jA29Br9ZqjlA3NIv8AWstLr3SwMkxHP/SvWOyV7PgrB3hIPtpXj/eaRy/GvTP2c4icIVn4LjD56igwfEcPku3VJ+G44A8pMVRdfOjvbCzlxd3zhvmon6zQHOPeg9G7I3c2Et+WZfkxrzm5h4Y21Uk5iojXUGIj2rd9hLs4Zx/LcP1ANZjjHHL1q/eS0LdqHPiVBnM6yWadTNQa3DlcBg170w4BYrzLna2OpAAn36V5o18sxY7kyfXenYi9cuMHuMznqx5aSByHtUKyPrSRR7jN/wDgYK4DDBXC+qOIrQ8ay4zBJeA8aDNHP+sfj7VmuItmwdggbXXEdMwzfhRDsVjjbuGy/wALiVB68x7ipSIONnLhMJa/mNy6fUnIp+Qop20bNhMM39Sz7o35UK7QDvMULVsMe7REAGsQM340X4vctrhbdi5eRLipb38UMAMwgSTzEioqvx1jiMDh7q6tbYq/lIj7wPnUfYXD/wDMF2ICWkZ3PTwwNfUigFjHvZZxbcXLb6MrqcrjqVmQfeadd4rcNvugEtWiQWW2D4iNizMSTHSYqo0fA+KWc2Nu3biot5XUKdXOaYhFloA8qDWuJ5EeyV720WzKZKZTzI0JAPShdtQY9/uNOnWF1J+fpFXRtYs8RvIMqOyry2JWR4srESs+RqoNPzq9ZwDR4yFHSZb+2dPeKsjDKDoknq0H5Lt9DRA6xhmbUDSdzovzOk+VXrWFUDxEsei6D5nX6D1qY23JE5vkSY8gfuq3huFO2plF5FhDf2z+NFVUvQIWFHQafM7n3NX8BwW5d1jIv8zaaeQ3P3Vdt2LFoqYzPOmYgk+i7D1+tT3b927z7tNZ/mI5EdKimG3YwzAAd5d2BOp9QNl++u4ku2t5gq8l59dT18qgxGOt2oCQzH7W/kZI56VRUPcYO+0QOuw26D9a1ZETjEZoFoALBnbT35ae9WMOoXzPX8unrUKKAIAgVc4Zw9775UHqeQHU1rSbT4Kw11wiCSfkB1J6Vt+G8MWysDVj8Tdf9Kk4XwtLCZV3O7cyatXBRETUw09jUU0CxDRC8zHz5fn7VRxF2SdKddxUsx6f/qY9soPzqsxH6BpBFeaqAwQLSRrV9nFcWOo+dVE2AthZ1OvWrwNUrbDrUs0R4jcaTrFOVenIU222uwNTASCRpB19+Q9PxrLZitO+81uv2Z4j/wBdP8Lfh+FYVm1rWfs6uxiHHW2foR+dA39o9mMRbb+a3/2k/mKywE1r/wBo95e8sgnUKx+qx9axy3lJAUEknYc/lrQbbsJf8N9ehU/MEfhQLtNbIxVw6Qcp+agfhRjszhGsJcu34tZ4CqxgwJJYg7bjfWhPH8bhLlzOXdzlgi2BBgmDmYQN+VQB3y8z+vem2CHZUUAMxiWIA+ZMVTLCdNp0neOVOY/WqNjj8Tg7eHWwbmcjVmtySX3McgAPDrE6nnWTuXwHD2swAMqWjNPnGlQwK6AIqaVLevs7M7GGYySNPu5VVKipEVmICgk8gASflV+3wrncYJ/SPE3yBge5HpRA9W1q9hMDcfVQQn8zHKv9x09hV1FS3qluT/M8MfYHwj5GnOzN4mJb1YbfOiuWMJbWM03DI0Xwr/cRmI9hXVeNECoOi9PM7n3NNRZO3oBrr0Ao1g+zbnW6e6XoRL/28vc0AZRHnP60ojhOCu3iufwx5/EfRfzijotWrCkqAgG7sQW/uO3tFDbvESxHdiddWaRp5D84qb+F18p0WzYEjQ/zMZb28/QTUD4u5ckKCgn4m3+XKoThQDmc5j1Y7fryqvfxhGg0Eb/lSQ2vG+LQncnTzMCPw3NUcVxJ3MLPWB6c+v3VDal1htpkHn5xU9sAbeXvFa0m3MPZiC2rfMD8z+vOrgeoA1GOz/A3xJn4bYPibz/lXqfu+lVlzg3CrmIaF0UfE3IfmfKvReGcPSwmRBpzJ3J6k9afhMGlpAiKFVf0ST1qWaBMahumnXGqveeqOnWq+PuhVM/oc/pU1s6ignHr+ZggMZ2y+g0LH2FQdw58AJ3Ylj77D0ywfc1ITUT3JPTy6eXtt7Ui1UPNJTURakGoiwIruReg+VQB6dnoPHbSeUzEVuLP7N7/AHIuG4gYiQhB6SAWnf2rzu7dJ5mRr+UV6bwz9p9o2lXEI6uFAJUZlaNJGsg1lp5y93UgCI0161vOyGEGGsPib5yZx4Z0hB9qPMxHWPOs7b4tgbBLWbF2+06G+QFHnlEz7ihXGuO3sU03mkclXRR7fnQO7QcUOJvtcOi7KOijb3Mz71VR4iJBGoIJBB6iOdRq0/LSuK36NA+9dLmXYserEsfma4vSK5OhjnT7VkuYRST0EmPeg5tvuNqTvA30q5Z4b/7jgf0rDN6T8I+Zq3byqB3aAf1N4m+ug9hQD7GAuOAQIX+djlX2PP2mraYO0oGYtdPQSqf+R+lTG4zGWPvP50y5Gh8vOPpRUxxBIKqAi81UQPeNT7zTIjWu2bZYhUEt5T+VGsN2fO95soH2Vgt78h9agD2JYxGvIDUmi+F4Ax1ut3Y/lEFz7cvf5UYw1pbYItKE6ndj6saG4zjiKctsG6/l8I9W5+gms3L4a18i2GS3ZEooTTVzq3ux29oFVsXjyV/hgMTOUnYnTYbnedPOhyYS5fA/eDpMhRIHlC8/U0YTLby6gToJOp5aDoKTH5LfhVt8JZknEsGbNIHTQgAQYA36nzqlj8QlrRdwYgcvU1DxHtE7EhYCQRHMzpM8vahVu0X1Jyr15eg6n9EitspMRiGeN56DUz/tTlsjc6npyHqef3etczACF06nmfU/gP8AWlO9XSbTl66DUINansz2Za9Fy6Mtr7I2L/kv30RH2c7PNiPG0raHPm3kPLqa9GwttVVVUAKBAA0AHkP1+Ncs2QoygAADbaPyFdnb286B+amsa4xqN3qhO1RHUgUiaVvr50DMRcygms5YfNduPuEGQHzbVj8gR7iiXaDFBVY/y6+52+tCsEuS0gO5GY+rQf8Aty1BZD0i3pUWakXqofmroaq+ekLlEWQ9OzVV7yu97QeOMfpXYkjpTRtsP1507NGlZbdZp1rlS4TCvcMKrHzG3uTpVxeHKvxvmP8ALb1+bnT5UA0akDnV5OGsdXhB1bQ+y7/Srttwv/pqEPkJY/5jr8opsa+vXf3oacTD21MQbh6nRfkpk+5qc3SREgLyUCB8hpUAYjY+vnXM2vP9elFSSJ096ctyNJNdsWXcwozHn/vyolZ4Uq/+o0n+Vf8Ay/KgGCwXICgu3lRTC8EAjvWA/pXU+52q0t4KMqAKPL9a1QxXFFQxqzfyj8elZtGgwbKghFC/f7neqWK4xbVsq/xH6LsPVthQdrly4BJyj+VZ+p51ZwmFVdl15gDwjnt+dNKdcS9dbxsAnJVkL782+6rNiylvXQee3yOwqLE47JG5J5bf7ULxOKL6HrtrHyJq6BTE8Xyr4IJP2jrHpQvE4svl1LNEeevL/aq4sk7mFnUnb6bnyFOLgaJoDzPxH8h5D5mqiZYUjNBb+Ubf5jz9B8+VcNwsdTPygeQA2FRKa6tVEhMV1T1pW0kwNSeXMnp61vuy3ZXu4uX4NzdUOoXb4ureWw8zRFbsx2W2u4gabrbPzBfoPL59K3ttY8/1IqJUI16+v6/QqRmB2Jj2+dA9jvt586hzaDpTjpp+vrtVYXKolzbz9KYGptMZ9+lAmO9J7gCg+dRM1V8fcGUDlqT6D8PwmoAHF7vfXUtcmbM56KJPzCAn3FXLknXrrHSeXttQnhTlnuXiPiOQeQ0ZvkAi+j0QNyrC04TTWNMz00tRHc1NzVGWpmaqJs9czVHmpTRHmdrh7kSxFsdW39l3NXbdi2sEL3hjdtF/sB+80qVYbPvYhmEH4eQ2H9o0qNNNDzpUqomzDXYHqK47bbeutKlUU/DYS5cMIvqTt7mjVrhiKBnOc9Bov+tKlREr34EABR0GlDcXxBV0Jlv5RqaVKgHteu3DHwL0G59TV3C2gIBXlyAOvn1pUqKdcxCryP1plrEG4SFMEjw9fTTrSpUDcUmgMido1metRBwkyFJ5Dp6n8BSpUKhe6SZ5dOXoBS2rtKqyeKnwtlnZURSzMYCgamlSoPROzPZtcPDtD3jMkai2OYXq3U/KtMhiNI6b/wC1KlUgkZp/XlvTHX5f77frlSpVoczamNOX31ANP1612lQcLe2/48qjJpUqCJ2gVnuP4zLbOurmB/hG/wCv6hSpVFLDILdtEOjBZP8AibxN8pC/5a5cIO8UqVSXnSa4RMPamsT1NcpVpDCTTS1KlVRzvPb1pZ6VK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524000"/>
            <a:ext cx="1968500" cy="1889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2362200" cy="1040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7526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3342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new data breach 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524500" cy="4143376"/>
          </a:xfrm>
          <a:prstGeom prst="rect">
            <a:avLst/>
          </a:prstGeom>
          <a:noFill/>
        </p:spPr>
      </p:pic>
      <p:pic>
        <p:nvPicPr>
          <p:cNvPr id="1741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9" y="0"/>
            <a:ext cx="7360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2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Public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Security equates security to “hacking”</a:t>
            </a:r>
          </a:p>
          <a:p>
            <a:pPr lvl="1"/>
            <a:r>
              <a:rPr lang="en-US" sz="2400" dirty="0" smtClean="0"/>
              <a:t>Mainstream perspective of </a:t>
            </a:r>
            <a:r>
              <a:rPr lang="en-US" dirty="0"/>
              <a:t>hacking is </a:t>
            </a:r>
            <a:r>
              <a:rPr lang="en-US" dirty="0" smtClean="0"/>
              <a:t>negative</a:t>
            </a:r>
            <a:endParaRPr lang="en-US" sz="2400" dirty="0" smtClean="0"/>
          </a:p>
          <a:p>
            <a:pPr lvl="1"/>
            <a:r>
              <a:rPr lang="en-US" dirty="0" smtClean="0"/>
              <a:t>Truth is more nuanced</a:t>
            </a:r>
            <a:r>
              <a:rPr lang="is-IS" dirty="0" smtClean="0"/>
              <a:t>…</a:t>
            </a:r>
          </a:p>
          <a:p>
            <a:pPr lvl="2"/>
            <a:r>
              <a:rPr lang="en-US" dirty="0" smtClean="0"/>
              <a:t>White Hat </a:t>
            </a:r>
            <a:r>
              <a:rPr lang="en-US" dirty="0" err="1" smtClean="0"/>
              <a:t>vs</a:t>
            </a:r>
            <a:r>
              <a:rPr lang="en-US" dirty="0" smtClean="0"/>
              <a:t> Black Hat </a:t>
            </a:r>
            <a:r>
              <a:rPr lang="en-US" dirty="0" err="1" smtClean="0"/>
              <a:t>vs</a:t>
            </a:r>
            <a:r>
              <a:rPr lang="en-US" dirty="0" smtClean="0"/>
              <a:t> Grey Hat</a:t>
            </a:r>
          </a:p>
          <a:p>
            <a:pPr lvl="1"/>
            <a:r>
              <a:rPr lang="en-US" sz="2400" dirty="0" smtClean="0"/>
              <a:t>Subculture of Hacking has many flavors</a:t>
            </a:r>
          </a:p>
          <a:p>
            <a:pPr lvl="2"/>
            <a:r>
              <a:rPr lang="en-US" sz="2000" dirty="0" smtClean="0"/>
              <a:t>Script Kiddies</a:t>
            </a:r>
          </a:p>
          <a:p>
            <a:pPr lvl="2"/>
            <a:r>
              <a:rPr lang="en-US" dirty="0" smtClean="0"/>
              <a:t>Tinkerers </a:t>
            </a:r>
          </a:p>
          <a:p>
            <a:pPr lvl="2"/>
            <a:r>
              <a:rPr lang="en-US" sz="2000" dirty="0" smtClean="0"/>
              <a:t>Criminals – Financial Theft, CP, intellectual property theft</a:t>
            </a:r>
          </a:p>
          <a:p>
            <a:pPr lvl="2"/>
            <a:r>
              <a:rPr lang="en-US" dirty="0" smtClean="0"/>
              <a:t>State based attacks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/>
          <a:lstStyle/>
          <a:p>
            <a:r>
              <a:rPr lang="en-US" dirty="0" smtClean="0"/>
              <a:t>The Traditional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CIA - Confidentiality, Integrity, Availability</a:t>
            </a:r>
          </a:p>
          <a:p>
            <a:pPr lvl="1"/>
            <a:r>
              <a:rPr lang="en-US" dirty="0" smtClean="0"/>
              <a:t>Confidentiality: Data hidden/protected from those who should not access it</a:t>
            </a:r>
          </a:p>
          <a:p>
            <a:pPr lvl="1"/>
            <a:r>
              <a:rPr lang="en-US" dirty="0" smtClean="0"/>
              <a:t>Integrity: data cannot be modified in an unauthorized or undetected manner</a:t>
            </a:r>
          </a:p>
          <a:p>
            <a:pPr lvl="1"/>
            <a:r>
              <a:rPr lang="en-US" dirty="0" smtClean="0"/>
              <a:t>Availability: computer, systems, communication must function correctly at all times</a:t>
            </a:r>
          </a:p>
          <a:p>
            <a:r>
              <a:rPr lang="en-US" dirty="0" smtClean="0"/>
              <a:t>This is all data centered / </a:t>
            </a:r>
            <a:r>
              <a:rPr lang="en-US" dirty="0" err="1" smtClean="0"/>
              <a:t>technocentric</a:t>
            </a:r>
            <a:endParaRPr lang="en-US" dirty="0" smtClean="0"/>
          </a:p>
          <a:p>
            <a:pPr lvl="1"/>
            <a:r>
              <a:rPr lang="en-US" dirty="0" smtClean="0"/>
              <a:t>Sole guideline for decades – still viewed by many as the sole standard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259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is the Core of CIA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77305640"/>
              </p:ext>
            </p:extLst>
          </p:nvPr>
        </p:nvGraphicFramePr>
        <p:xfrm>
          <a:off x="1004711" y="1447800"/>
          <a:ext cx="7315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84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/>
          <a:lstStyle/>
          <a:p>
            <a:r>
              <a:rPr lang="en-US" dirty="0" smtClean="0"/>
              <a:t>Technical Attack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denial of service attack </a:t>
            </a:r>
            <a:r>
              <a:rPr lang="en-US" sz="2400" dirty="0" smtClean="0"/>
              <a:t>(</a:t>
            </a:r>
            <a:r>
              <a:rPr lang="en-US" sz="2400" b="1" dirty="0" err="1" smtClean="0">
                <a:solidFill>
                  <a:srgbClr val="DB7531"/>
                </a:solidFill>
              </a:rPr>
              <a:t>DoS</a:t>
            </a:r>
            <a:r>
              <a:rPr lang="en-US" sz="2400" b="1" dirty="0" smtClean="0">
                <a:solidFill>
                  <a:srgbClr val="DB7531"/>
                </a:solidFill>
              </a:rPr>
              <a:t> attack</a:t>
            </a:r>
            <a:r>
              <a:rPr lang="en-US" sz="2400" dirty="0" smtClean="0"/>
              <a:t>) disrupts computer access to Networked services – also </a:t>
            </a:r>
            <a:r>
              <a:rPr lang="en-US" sz="2000" dirty="0" smtClean="0"/>
              <a:t>Distributed </a:t>
            </a:r>
            <a:r>
              <a:rPr lang="en-US" sz="2000" dirty="0" err="1" smtClean="0"/>
              <a:t>DoS</a:t>
            </a:r>
            <a:r>
              <a:rPr lang="en-US" sz="2000" dirty="0" smtClean="0"/>
              <a:t> (</a:t>
            </a:r>
            <a:r>
              <a:rPr lang="en-US" sz="2000" dirty="0" err="1" smtClean="0"/>
              <a:t>DDoS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Malicious Software: </a:t>
            </a:r>
          </a:p>
          <a:p>
            <a:pPr lvl="1"/>
            <a:r>
              <a:rPr lang="en-US" sz="2000" dirty="0" smtClean="0"/>
              <a:t>Viruses , Trojan Horses, Worms, Spyware</a:t>
            </a:r>
          </a:p>
          <a:p>
            <a:pPr lvl="1"/>
            <a:r>
              <a:rPr lang="en-US" sz="2000" dirty="0" smtClean="0"/>
              <a:t>Bad faith mobile apps (particularly on Android platform)</a:t>
            </a:r>
          </a:p>
          <a:p>
            <a:r>
              <a:rPr lang="en-US" sz="2400" dirty="0" smtClean="0"/>
              <a:t>Software Vulnerability</a:t>
            </a:r>
          </a:p>
          <a:p>
            <a:pPr lvl="1"/>
            <a:r>
              <a:rPr lang="en-US" sz="2000" dirty="0" smtClean="0"/>
              <a:t>Back door in proprietary software</a:t>
            </a:r>
          </a:p>
          <a:p>
            <a:pPr lvl="1"/>
            <a:r>
              <a:rPr lang="en-US" sz="2000" dirty="0" smtClean="0"/>
              <a:t>SQL Injection in Web Interfaces (server side scripting vulnerability)</a:t>
            </a:r>
          </a:p>
          <a:p>
            <a:pPr lvl="1"/>
            <a:r>
              <a:rPr lang="en-US" sz="2000" dirty="0" smtClean="0"/>
              <a:t>XSS in Web Interfaces (client side scripting vulnerability) </a:t>
            </a:r>
          </a:p>
          <a:p>
            <a:r>
              <a:rPr lang="en-US" sz="2400" dirty="0" smtClean="0"/>
              <a:t>IP Spoofing</a:t>
            </a:r>
          </a:p>
          <a:p>
            <a:r>
              <a:rPr lang="en-US" sz="2400" dirty="0" smtClean="0">
                <a:hlinkClick r:id="rId3"/>
              </a:rPr>
              <a:t>Password Cracking</a:t>
            </a:r>
            <a:r>
              <a:rPr lang="en-US" sz="2400" dirty="0" smtClean="0"/>
              <a:t> – brute force break of encrypted passwords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4" ma:contentTypeDescription="Create a new document." ma:contentTypeScope="" ma:versionID="e4b7918f6d70a6bbd3ae09fdaae93119"/>
</file>

<file path=customXml/itemProps1.xml><?xml version="1.0" encoding="utf-8"?>
<ds:datastoreItem xmlns:ds="http://schemas.openxmlformats.org/officeDocument/2006/customXml" ds:itemID="{92154E96-7540-4E71-866F-107ADBBE99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7760D4-986E-43A4-9911-4AD7BA41A55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1622E0C-7D41-46DD-836C-177020BC5A61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2795</TotalTime>
  <Words>869</Words>
  <Application>Microsoft Macintosh PowerPoint</Application>
  <PresentationFormat>On-screen Show (4:3)</PresentationFormat>
  <Paragraphs>127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Information Systems Security</vt:lpstr>
      <vt:lpstr>Historical Context</vt:lpstr>
      <vt:lpstr>Defining Contemporary IS Security</vt:lpstr>
      <vt:lpstr>Contemporary Anecdotes</vt:lpstr>
      <vt:lpstr>PowerPoint Presentation</vt:lpstr>
      <vt:lpstr>Public Perception</vt:lpstr>
      <vt:lpstr>The Traditional Model</vt:lpstr>
      <vt:lpstr>Technology is the Core of CIA</vt:lpstr>
      <vt:lpstr>Technical Attack Vectors</vt:lpstr>
      <vt:lpstr>Controlling for Technical Attacks</vt:lpstr>
      <vt:lpstr>Examples of bypassing controls</vt:lpstr>
      <vt:lpstr>The Managerial Model</vt:lpstr>
      <vt:lpstr>People based Attacks</vt:lpstr>
      <vt:lpstr>Adding a Layer to the Technical</vt:lpstr>
      <vt:lpstr>So we are good to go…. Right?</vt:lpstr>
      <vt:lpstr>How have breaches trended since? </vt:lpstr>
      <vt:lpstr>What about the future?</vt:lpstr>
      <vt:lpstr>So What Might be the Culprit?</vt:lpstr>
      <vt:lpstr>A Layered Model of Security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systems security</dc:title>
  <dc:creator>Mike</dc:creator>
  <cp:lastModifiedBy>Michael Lapke</cp:lastModifiedBy>
  <cp:revision>122</cp:revision>
  <dcterms:created xsi:type="dcterms:W3CDTF">2011-03-21T01:10:34Z</dcterms:created>
  <dcterms:modified xsi:type="dcterms:W3CDTF">2019-06-16T14:04:09Z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TC300019429990</vt:lpwstr>
  </property>
</Properties>
</file>