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  <p:sldMasterId id="2147483759" r:id="rId2"/>
  </p:sldMasterIdLst>
  <p:notesMasterIdLst>
    <p:notesMasterId r:id="rId18"/>
  </p:notesMasterIdLst>
  <p:sldIdLst>
    <p:sldId id="330" r:id="rId3"/>
    <p:sldId id="305" r:id="rId4"/>
    <p:sldId id="328" r:id="rId5"/>
    <p:sldId id="332" r:id="rId6"/>
    <p:sldId id="302" r:id="rId7"/>
    <p:sldId id="303" r:id="rId8"/>
    <p:sldId id="304" r:id="rId9"/>
    <p:sldId id="308" r:id="rId10"/>
    <p:sldId id="310" r:id="rId11"/>
    <p:sldId id="331" r:id="rId12"/>
    <p:sldId id="315" r:id="rId13"/>
    <p:sldId id="333" r:id="rId14"/>
    <p:sldId id="317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3399"/>
    <a:srgbClr val="FFFF00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98" autoAdjust="0"/>
  </p:normalViewPr>
  <p:slideViewPr>
    <p:cSldViewPr>
      <p:cViewPr>
        <p:scale>
          <a:sx n="90" d="100"/>
          <a:sy n="90" d="100"/>
        </p:scale>
        <p:origin x="-13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7E8DA1-27B1-47DF-A4A4-F2DAD9BAC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3"/>
          <a:stretch/>
        </p:blipFill>
        <p:spPr bwMode="auto">
          <a:xfrm>
            <a:off x="0" y="4343401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Office  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6A711-187E-4F96-A31F-F482945AA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A8138-1120-476E-AF4D-9BAEB0832C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CEEDE-9E72-48D7-8938-5F3FBBBBB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6E04E-70B7-44AF-BEB8-1A36FD257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F6A5-CDCC-49EE-8A55-D3208DE6BF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56BC6-8ACA-4233-BF8B-D99178283B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6C1013F-A5E2-4018-BF8B-B8FE954B5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FD628-0353-441B-B20F-9E650282A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0056-A1B0-491E-A3A0-25147BCDA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006A711-187E-4F96-A31F-F482945AA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229600" cy="1673352"/>
          </a:xfrm>
        </p:spPr>
        <p:txBody>
          <a:bodyPr/>
          <a:lstStyle/>
          <a:p>
            <a:r>
              <a:rPr lang="en-US" dirty="0" smtClean="0"/>
              <a:t>Building Databases with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Michael Lapke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this point, you have completed the build of the core database. To recap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Build tables (with PKs) based on ERD</a:t>
            </a:r>
          </a:p>
          <a:p>
            <a:pPr lvl="2"/>
            <a:r>
              <a:rPr lang="en-US" dirty="0" smtClean="0"/>
              <a:t>FKs are included but implied at this stage</a:t>
            </a:r>
            <a:r>
              <a:rPr lang="is-IS" dirty="0" smtClean="0"/>
              <a:t>… they are not formally declared as FKs</a:t>
            </a:r>
            <a:endParaRPr lang="en-US" dirty="0" smtClean="0"/>
          </a:p>
          <a:p>
            <a:pPr lvl="1"/>
            <a:r>
              <a:rPr lang="en-US" dirty="0" smtClean="0"/>
              <a:t>Establish relationships based on ERD</a:t>
            </a:r>
          </a:p>
          <a:p>
            <a:pPr lvl="2"/>
            <a:r>
              <a:rPr lang="en-US" dirty="0" smtClean="0"/>
              <a:t>This is where you link the FKs to the PKs</a:t>
            </a:r>
          </a:p>
          <a:p>
            <a:pPr lvl="1"/>
            <a:r>
              <a:rPr lang="en-US" dirty="0" smtClean="0"/>
              <a:t>Enter the starting data, starting with the parent tables and ending with the child tables</a:t>
            </a:r>
          </a:p>
          <a:p>
            <a:r>
              <a:rPr lang="en-US" dirty="0" smtClean="0"/>
              <a:t>Time to move to Phase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2/Step 1: Queries</a:t>
            </a:r>
            <a:endParaRPr 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query </a:t>
            </a:r>
            <a:r>
              <a:rPr lang="en-US" dirty="0"/>
              <a:t>is a question you ask about the data stored in a database</a:t>
            </a:r>
          </a:p>
          <a:p>
            <a:r>
              <a:rPr lang="en-US" dirty="0"/>
              <a:t>The </a:t>
            </a:r>
            <a:r>
              <a:rPr lang="en-US" b="1" dirty="0"/>
              <a:t>Simple Query Wizard </a:t>
            </a:r>
            <a:r>
              <a:rPr lang="en-US" dirty="0"/>
              <a:t>allows you to select records and fields </a:t>
            </a:r>
            <a:r>
              <a:rPr lang="en-US" dirty="0" smtClean="0"/>
              <a:t>quickly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D6D75-221E-445F-97E2-E9A8A6DFAF2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6957317" cy="26646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queries designed?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business requirements and need for information</a:t>
            </a:r>
          </a:p>
          <a:p>
            <a:r>
              <a:rPr lang="en-US" dirty="0" smtClean="0"/>
              <a:t>Examples of queries</a:t>
            </a:r>
          </a:p>
          <a:p>
            <a:pPr lvl="1"/>
            <a:r>
              <a:rPr lang="en-US" dirty="0" smtClean="0"/>
              <a:t>Pulling a single customer record </a:t>
            </a:r>
          </a:p>
          <a:p>
            <a:pPr lvl="1"/>
            <a:r>
              <a:rPr lang="en-US" dirty="0" smtClean="0"/>
              <a:t>Total sales over a certain time period</a:t>
            </a:r>
          </a:p>
          <a:p>
            <a:pPr lvl="2"/>
            <a:r>
              <a:rPr lang="en-US" dirty="0" smtClean="0"/>
              <a:t>Different flavors of this such as sales of a given item, within a given region, divided by demographics</a:t>
            </a:r>
          </a:p>
          <a:p>
            <a:pPr lvl="1"/>
            <a:r>
              <a:rPr lang="en-US" dirty="0" smtClean="0"/>
              <a:t>Joining tables by their relationships</a:t>
            </a:r>
          </a:p>
          <a:p>
            <a:pPr lvl="2"/>
            <a:r>
              <a:rPr lang="en-US" dirty="0" smtClean="0"/>
              <a:t>A student and their grades, a customer and their purchases,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Form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form </a:t>
            </a:r>
            <a:r>
              <a:rPr lang="en-US" dirty="0"/>
              <a:t>is an object you use to enter, edit, and view records in a database</a:t>
            </a:r>
          </a:p>
          <a:p>
            <a:r>
              <a:rPr lang="en-US" dirty="0"/>
              <a:t>You can design your own forms, use the Form Wizard, or use the </a:t>
            </a:r>
            <a:r>
              <a:rPr lang="en-US" b="1" dirty="0"/>
              <a:t>Form tool</a:t>
            </a:r>
            <a:r>
              <a:rPr lang="en-US" dirty="0"/>
              <a:t> to create a simple form </a:t>
            </a:r>
            <a:r>
              <a:rPr lang="en-US" dirty="0" smtClean="0"/>
              <a:t>quickly and </a:t>
            </a:r>
            <a:r>
              <a:rPr lang="en-US" dirty="0" smtClean="0"/>
              <a:t>easily</a:t>
            </a:r>
          </a:p>
          <a:p>
            <a:r>
              <a:rPr lang="en-US" dirty="0" smtClean="0"/>
              <a:t>Primarily works with tables for data entry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08741-998E-4280-B39D-B9F5C86E614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Form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26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7EAD2-4DE1-4B43-8D67-070C2D444A5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report </a:t>
            </a:r>
            <a:r>
              <a:rPr lang="en-US" dirty="0"/>
              <a:t>is a formatted printout (or screen display) of the contents of one or more tables in a database</a:t>
            </a:r>
          </a:p>
          <a:p>
            <a:r>
              <a:rPr lang="en-US" dirty="0"/>
              <a:t>The </a:t>
            </a:r>
            <a:r>
              <a:rPr lang="en-US" b="1" dirty="0"/>
              <a:t>Report tool </a:t>
            </a:r>
            <a:r>
              <a:rPr lang="en-US" dirty="0"/>
              <a:t>places all the fields from a selected table </a:t>
            </a:r>
            <a:r>
              <a:rPr lang="en-US" dirty="0" smtClean="0"/>
              <a:t>or </a:t>
            </a:r>
            <a:r>
              <a:rPr lang="en-US" dirty="0" smtClean="0"/>
              <a:t>query</a:t>
            </a:r>
          </a:p>
          <a:p>
            <a:r>
              <a:rPr lang="en-US" dirty="0" smtClean="0"/>
              <a:t>Generally built off of queries as the queries have already transformed the “data” into </a:t>
            </a:r>
            <a:r>
              <a:rPr lang="en-US" dirty="0" smtClean="0"/>
              <a:t>“information”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865A6-371F-4647-887E-01936E8E755B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Relational Database Management Systems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database management system (DBMS) </a:t>
            </a:r>
            <a:r>
              <a:rPr lang="en-US" dirty="0"/>
              <a:t>is a software program that lets you create databases and then manipulate data in them</a:t>
            </a:r>
          </a:p>
          <a:p>
            <a:r>
              <a:rPr lang="en-US" dirty="0"/>
              <a:t>In a </a:t>
            </a:r>
            <a:r>
              <a:rPr lang="en-US" b="1" dirty="0"/>
              <a:t>relational database management system</a:t>
            </a:r>
            <a:r>
              <a:rPr lang="en-US" dirty="0"/>
              <a:t>, data is organized as a collection of </a:t>
            </a:r>
            <a:r>
              <a:rPr lang="en-US" dirty="0" smtClean="0"/>
              <a:t>tables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2745-F1DA-451E-840F-3A42A7A11E00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86200"/>
            <a:ext cx="5764658" cy="2440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Access Window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3539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377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8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Main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Build the DB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Create tables by establishing fields and primary keys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Establish relationships 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Enter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/>
              <a:t>Make DB functional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Transform data to information (queries)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Allow for controlled and user friendly input (forms)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Communicate information in a pleasing format (reports)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CEEDE-9E72-48D7-8938-5F3FBBBBB1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1/Step 1: Build Tables</a:t>
            </a:r>
            <a:endParaRPr lang="en-US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first step in organizing data is </a:t>
            </a:r>
            <a:r>
              <a:rPr lang="en-US" dirty="0" smtClean="0"/>
              <a:t>to build the tables you designed with the ERD</a:t>
            </a:r>
            <a:endParaRPr lang="en-US" b="1" dirty="0"/>
          </a:p>
          <a:p>
            <a:pPr lvl="1"/>
            <a:r>
              <a:rPr lang="en-US" sz="3200" dirty="0" smtClean="0"/>
              <a:t>Change view to “Design View”</a:t>
            </a:r>
          </a:p>
          <a:p>
            <a:pPr lvl="1"/>
            <a:r>
              <a:rPr lang="en-US" sz="3200" dirty="0" smtClean="0"/>
              <a:t>Create fields (including name &amp; </a:t>
            </a:r>
            <a:r>
              <a:rPr lang="en-US" sz="3200" dirty="0" err="1" smtClean="0"/>
              <a:t>datatype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Primary Keys are designated here</a:t>
            </a:r>
          </a:p>
          <a:p>
            <a:pPr lvl="1"/>
            <a:r>
              <a:rPr lang="en-US" sz="3200" dirty="0" smtClean="0"/>
              <a:t>For composite Primary Keys, select all of the fields you will be using and designate</a:t>
            </a:r>
          </a:p>
          <a:p>
            <a:r>
              <a:rPr lang="en-US" sz="3600" dirty="0"/>
              <a:t>“Create” new tables</a:t>
            </a:r>
            <a:r>
              <a:rPr lang="en-US" sz="3600" dirty="0" smtClean="0"/>
              <a:t>, as needed in order to reflect the design</a:t>
            </a: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E2499-05D3-47FA-B3F4-A2D886221D7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1/Step 2: Relationships</a:t>
            </a:r>
            <a:endParaRPr lang="en-US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collection of related tables is called a </a:t>
            </a:r>
            <a:r>
              <a:rPr lang="en-US" sz="2800" b="1" dirty="0"/>
              <a:t>database</a:t>
            </a:r>
            <a:r>
              <a:rPr lang="en-US" sz="2800" dirty="0"/>
              <a:t>, or a </a:t>
            </a:r>
            <a:r>
              <a:rPr lang="en-US" sz="2800" b="1" dirty="0"/>
              <a:t>relational database</a:t>
            </a:r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primary key </a:t>
            </a:r>
            <a:r>
              <a:rPr lang="en-US" sz="2800" dirty="0" smtClean="0"/>
              <a:t>is a field(s) whose value(s) uniquely identify each record in a table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you include the primary key from one table as a field in a second table to form a relationship between the two tables, it is called a </a:t>
            </a:r>
            <a:r>
              <a:rPr lang="en-US" sz="2800" b="1" dirty="0"/>
              <a:t>foreign key </a:t>
            </a:r>
            <a:r>
              <a:rPr lang="en-US" sz="2800" dirty="0"/>
              <a:t>in the second </a:t>
            </a:r>
            <a:r>
              <a:rPr lang="en-US" sz="2800" dirty="0" smtClean="0"/>
              <a:t>table</a:t>
            </a:r>
          </a:p>
          <a:p>
            <a:r>
              <a:rPr lang="en-US" sz="2800" dirty="0"/>
              <a:t>You connect the records in the separate tables through </a:t>
            </a:r>
            <a:r>
              <a:rPr lang="en-US" sz="2800" b="1" dirty="0"/>
              <a:t>common field (PK to FK)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B6CA-4F19-44C7-9DE9-359478253E5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 and Relationships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b="438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3F546-6503-4DB8-A792-50C4E843C27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Phase 1/Step 3: Enter Data</a:t>
            </a:r>
            <a:endParaRPr lang="en-US" sz="4000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first row below the field names, enter the value for each field in the first </a:t>
            </a:r>
            <a:r>
              <a:rPr lang="en-US" sz="2800" dirty="0" smtClean="0"/>
              <a:t>record, pressing </a:t>
            </a:r>
            <a:r>
              <a:rPr lang="en-US" sz="2800" dirty="0"/>
              <a:t>the </a:t>
            </a:r>
            <a:r>
              <a:rPr lang="en-US" sz="2800" dirty="0" smtClean="0"/>
              <a:t>tab </a:t>
            </a:r>
            <a:r>
              <a:rPr lang="en-US" sz="2800" dirty="0"/>
              <a:t>or Enter key to move to the next </a:t>
            </a:r>
            <a:r>
              <a:rPr lang="en-US" sz="2800" dirty="0" smtClean="0"/>
              <a:t>field</a:t>
            </a:r>
            <a:endParaRPr lang="en-US" sz="2800" dirty="0"/>
          </a:p>
          <a:p>
            <a:r>
              <a:rPr lang="en-US" sz="2800" dirty="0" smtClean="0"/>
              <a:t>After </a:t>
            </a:r>
            <a:r>
              <a:rPr lang="en-US" sz="2800" dirty="0"/>
              <a:t>entering the value for the last field in the first record, press the Tab or Enter </a:t>
            </a:r>
            <a:r>
              <a:rPr lang="en-US" sz="2800" dirty="0" smtClean="0"/>
              <a:t>key to </a:t>
            </a:r>
            <a:r>
              <a:rPr lang="en-US" sz="2800" dirty="0"/>
              <a:t>move to the next row, and then enter the values for the next record. Continue </a:t>
            </a:r>
            <a:r>
              <a:rPr lang="en-US" sz="2800" dirty="0" smtClean="0"/>
              <a:t>this process </a:t>
            </a:r>
            <a:r>
              <a:rPr lang="en-US" sz="2800" dirty="0"/>
              <a:t>until you have </a:t>
            </a:r>
            <a:r>
              <a:rPr lang="en-US" sz="2800" dirty="0" smtClean="0"/>
              <a:t>entered all </a:t>
            </a:r>
            <a:r>
              <a:rPr lang="en-US" sz="2800" dirty="0"/>
              <a:t>the records for the </a:t>
            </a:r>
            <a:r>
              <a:rPr lang="en-US" sz="2800" dirty="0" smtClean="0"/>
              <a:t>table</a:t>
            </a:r>
            <a:endParaRPr lang="en-US" sz="2800" dirty="0"/>
          </a:p>
          <a:p>
            <a:r>
              <a:rPr lang="en-US" sz="2800" dirty="0" smtClean="0"/>
              <a:t>Be sure to enter data for parent tables before you enter data into child tables!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8BC-1BD6-4BBD-AFDE-482B7A2E7D3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Records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9" r="2216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1559-2B8B-4C96-A94D-B51CE9629A1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769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4_Office Theme</vt:lpstr>
      <vt:lpstr>Module</vt:lpstr>
      <vt:lpstr>Building Databases with Access</vt:lpstr>
      <vt:lpstr>Relational Database Management Systems</vt:lpstr>
      <vt:lpstr>The Access Window</vt:lpstr>
      <vt:lpstr>2 Main Phases</vt:lpstr>
      <vt:lpstr>Phase 1/Step 1: Build Tables</vt:lpstr>
      <vt:lpstr>Phase 1/Step 2: Relationships</vt:lpstr>
      <vt:lpstr>Databases and Relationships</vt:lpstr>
      <vt:lpstr>Phase 1/Step 3: Enter Data</vt:lpstr>
      <vt:lpstr>Entering Records</vt:lpstr>
      <vt:lpstr>Phase 1 Complete</vt:lpstr>
      <vt:lpstr>Phase 2/Step 1: Queries</vt:lpstr>
      <vt:lpstr>How are queries designed?</vt:lpstr>
      <vt:lpstr>Creating a Simple Form</vt:lpstr>
      <vt:lpstr>Creating a Simple Form</vt:lpstr>
      <vt:lpstr>Creating a Simple Report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Michael Lapke</cp:lastModifiedBy>
  <cp:revision>81</cp:revision>
  <dcterms:created xsi:type="dcterms:W3CDTF">2001-08-29T21:35:42Z</dcterms:created>
  <dcterms:modified xsi:type="dcterms:W3CDTF">2019-06-21T09:27:00Z</dcterms:modified>
</cp:coreProperties>
</file>