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sldIdLst>
    <p:sldId id="322" r:id="rId2"/>
    <p:sldId id="321" r:id="rId3"/>
    <p:sldId id="323" r:id="rId4"/>
    <p:sldId id="349" r:id="rId5"/>
    <p:sldId id="301" r:id="rId6"/>
    <p:sldId id="334" r:id="rId7"/>
    <p:sldId id="335" r:id="rId8"/>
    <p:sldId id="337" r:id="rId9"/>
    <p:sldId id="338" r:id="rId10"/>
    <p:sldId id="339" r:id="rId11"/>
    <p:sldId id="340" r:id="rId12"/>
    <p:sldId id="341" r:id="rId13"/>
    <p:sldId id="350" r:id="rId14"/>
    <p:sldId id="342" r:id="rId15"/>
    <p:sldId id="344" r:id="rId16"/>
    <p:sldId id="275" r:id="rId17"/>
    <p:sldId id="325" r:id="rId18"/>
    <p:sldId id="326" r:id="rId19"/>
    <p:sldId id="327" r:id="rId20"/>
    <p:sldId id="328" r:id="rId21"/>
    <p:sldId id="348" r:id="rId22"/>
    <p:sldId id="347" r:id="rId23"/>
    <p:sldId id="329" r:id="rId24"/>
    <p:sldId id="320" r:id="rId25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8" autoAdjust="0"/>
    <p:restoredTop sz="94660"/>
  </p:normalViewPr>
  <p:slideViewPr>
    <p:cSldViewPr>
      <p:cViewPr varScale="1">
        <p:scale>
          <a:sx n="123" d="100"/>
          <a:sy n="123" d="100"/>
        </p:scale>
        <p:origin x="13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87387B-C319-4508-ACC2-44F4C0BE33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19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D53B0E-7E46-4AA1-AF7C-A74A3CC8E4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0D995-113F-444C-AF51-DB59E33E4E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0BFCD-4027-45B7-9028-1364FCBF07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3B92-1494-4EF2-B7B2-AAF665F09A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F3670-1AD8-4499-881F-54F4469DB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9670-5F29-474A-AD4B-F0779B13D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7D92D-4F17-4F4F-A6D1-4DF3A7F1BA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DC187-4268-45E7-987E-4ACB26D4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63BEE-0710-4FE5-AB1B-E7FEACE62D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43CF-5AE8-49DC-9A5E-583B8EE13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0A9D-B399-41D6-A154-1AF84411FC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6905E71C-125A-4F74-88D7-946775C9C2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BGvPZlucL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a.europa.eu/highlights/soer2020-europes-environment-state-and-outlook-report" TargetMode="External"/><Relationship Id="rId2" Type="http://schemas.openxmlformats.org/officeDocument/2006/relationships/hyperlink" Target="https://www.eea.europa.eu/soer/2020/at-a-glan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ea.europa.eu/soer/2020/soer-2020-video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ldpopulationreview.com/countri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X3Z-P68Ipo&amp;list=PLmSQiOQJmbZ6PecLq0ApCcxsG-RsklYp8&amp;index=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765175"/>
            <a:ext cx="6526212" cy="3311525"/>
          </a:xfrm>
        </p:spPr>
        <p:txBody>
          <a:bodyPr/>
          <a:lstStyle/>
          <a:p>
            <a:pPr eaLnBrk="1" hangingPunct="1"/>
            <a:r>
              <a:rPr lang="en-IE" sz="4100" dirty="0"/>
              <a:t>Key Environment Issues: An Introduction</a:t>
            </a:r>
            <a:endParaRPr lang="en-US" sz="4100" dirty="0"/>
          </a:p>
        </p:txBody>
      </p:sp>
    </p:spTree>
    <p:extLst>
      <p:ext uri="{BB962C8B-B14F-4D97-AF65-F5344CB8AC3E}">
        <p14:creationId xmlns:p14="http://schemas.microsoft.com/office/powerpoint/2010/main" val="1817147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800" b="1"/>
              <a:t>Sources of losses in mean species abundance to 2030</a:t>
            </a:r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486148"/>
              </p:ext>
            </p:extLst>
          </p:nvPr>
        </p:nvGraphicFramePr>
        <p:xfrm>
          <a:off x="2195736" y="1450501"/>
          <a:ext cx="5832647" cy="5172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6667500" imgH="4876800" progId="Excel.Chart.8">
                  <p:embed/>
                </p:oleObj>
              </mc:Choice>
              <mc:Fallback>
                <p:oleObj name="Chart" r:id="rId2" imgW="6667500" imgH="48768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450501"/>
                        <a:ext cx="5832647" cy="51721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601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Water</a:t>
            </a: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dirty="0"/>
              <a:t>Water scarcity will worsen due to unsustainable use and management of the resource as well as climate change; </a:t>
            </a:r>
          </a:p>
          <a:p>
            <a:pPr eaLnBrk="1" hangingPunct="1"/>
            <a:r>
              <a:rPr lang="en-GB" sz="2600" dirty="0"/>
              <a:t>the number of people living in areas affected by severe water stress is expected to increase by another 1 billion to over 3.9 billion</a:t>
            </a:r>
          </a:p>
          <a:p>
            <a:pPr marL="0" indent="0" eaLnBrk="1" hangingPunct="1">
              <a:buNone/>
            </a:pPr>
            <a:endParaRPr lang="en-GB" sz="2600" dirty="0"/>
          </a:p>
          <a:p>
            <a:pPr marL="0" indent="0" eaLnBrk="1" hangingPunct="1">
              <a:buNone/>
            </a:pPr>
            <a:endParaRPr lang="en-GB" sz="2600" dirty="0"/>
          </a:p>
          <a:p>
            <a:pPr eaLnBrk="1" hangingPunct="1">
              <a:buFont typeface="Wingdings" pitchFamily="2" charset="2"/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00338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3188"/>
            <a:ext cx="6696075" cy="1314450"/>
          </a:xfrm>
        </p:spPr>
        <p:txBody>
          <a:bodyPr/>
          <a:lstStyle/>
          <a:p>
            <a:pPr eaLnBrk="1" hangingPunct="1"/>
            <a:r>
              <a:rPr lang="en-IE" sz="3800"/>
              <a:t>People Living in Areas of water stress, by level of stress</a:t>
            </a:r>
            <a:endParaRPr lang="en-GB" sz="3800"/>
          </a:p>
        </p:txBody>
      </p:sp>
      <p:graphicFrame>
        <p:nvGraphicFramePr>
          <p:cNvPr id="15363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72569049"/>
              </p:ext>
            </p:extLst>
          </p:nvPr>
        </p:nvGraphicFramePr>
        <p:xfrm>
          <a:off x="1008062" y="1916832"/>
          <a:ext cx="712787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6067425" imgH="6267450" progId="Excel.Chart.8">
                  <p:embed/>
                </p:oleObj>
              </mc:Choice>
              <mc:Fallback>
                <p:oleObj name="Chart" r:id="rId2" imgW="6067425" imgH="62674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2" y="1916832"/>
                        <a:ext cx="7127875" cy="417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3580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3188"/>
            <a:ext cx="6696075" cy="1314450"/>
          </a:xfrm>
        </p:spPr>
        <p:txBody>
          <a:bodyPr/>
          <a:lstStyle/>
          <a:p>
            <a:pPr eaLnBrk="1" hangingPunct="1"/>
            <a:r>
              <a:rPr lang="en-IE" sz="3800" dirty="0"/>
              <a:t>Water Exploitation Index - EU</a:t>
            </a:r>
            <a:endParaRPr lang="en-GB" sz="3800" dirty="0"/>
          </a:p>
        </p:txBody>
      </p:sp>
      <p:pic>
        <p:nvPicPr>
          <p:cNvPr id="3" name="Picture 2" descr="A map of europe with orange dots&#10;&#10;Description automatically generated with medium confidence">
            <a:extLst>
              <a:ext uri="{FF2B5EF4-FFF2-40B4-BE49-F238E27FC236}">
                <a16:creationId xmlns:a16="http://schemas.microsoft.com/office/drawing/2014/main" id="{80F0B252-FEBE-0542-3313-5E0BBD323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76" y="1094253"/>
            <a:ext cx="6621638" cy="57642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019800-6E1C-0513-7DAD-097A6E3618D8}"/>
              </a:ext>
            </a:extLst>
          </p:cNvPr>
          <p:cNvSpPr txBox="1"/>
          <p:nvPr/>
        </p:nvSpPr>
        <p:spPr>
          <a:xfrm>
            <a:off x="179512" y="1986588"/>
            <a:ext cx="23042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WEI &gt; 20 = Stress</a:t>
            </a:r>
          </a:p>
          <a:p>
            <a:endParaRPr lang="en-US" dirty="0"/>
          </a:p>
          <a:p>
            <a:r>
              <a:rPr lang="en-US" dirty="0"/>
              <a:t>An INDEX aggregates several independent variables to provide some perspective on an overall topic.</a:t>
            </a:r>
          </a:p>
          <a:p>
            <a:endParaRPr lang="en-US" dirty="0"/>
          </a:p>
          <a:p>
            <a:r>
              <a:rPr lang="en-US" dirty="0"/>
              <a:t>Notice that numerous areas facing water stress already conserve.</a:t>
            </a:r>
          </a:p>
        </p:txBody>
      </p:sp>
    </p:spTree>
    <p:extLst>
      <p:ext uri="{BB962C8B-B14F-4D97-AF65-F5344CB8AC3E}">
        <p14:creationId xmlns:p14="http://schemas.microsoft.com/office/powerpoint/2010/main" val="2863493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Air Quality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600" dirty="0">
                <a:hlinkClick r:id="rId2"/>
              </a:rPr>
              <a:t>https://www.youtube.com/watch?v=qBGvPZlucLA</a:t>
            </a:r>
            <a:endParaRPr lang="en-GB" sz="26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600" dirty="0"/>
          </a:p>
          <a:p>
            <a:pPr eaLnBrk="1" hangingPunct="1">
              <a:lnSpc>
                <a:spcPct val="90000"/>
              </a:lnSpc>
            </a:pPr>
            <a:r>
              <a:rPr lang="en-GB" sz="2600" dirty="0"/>
              <a:t>Health impacts of air pollution will increase worldwide, with the number of premature deaths linked to ground-level ozone quadrupling and those linked to particulate matter more than doubling.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/>
              <a:t>International trade exacerbates these problems.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754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hart 3"/>
          <p:cNvSpPr>
            <a:spLocks noRot="1" noChangeArrowheads="1" noChangeShapeType="1" noTextEdit="1"/>
          </p:cNvSpPr>
          <p:nvPr/>
        </p:nvSpPr>
        <p:spPr bwMode="auto">
          <a:xfrm>
            <a:off x="2058988" y="-4030663"/>
            <a:ext cx="5829300" cy="526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406" name="Group 9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53288"/>
              </p:ext>
            </p:extLst>
          </p:nvPr>
        </p:nvGraphicFramePr>
        <p:xfrm>
          <a:off x="755576" y="116632"/>
          <a:ext cx="7807325" cy="6553200"/>
        </p:xfrm>
        <a:graphic>
          <a:graphicData uri="http://schemas.openxmlformats.org/drawingml/2006/table">
            <a:tbl>
              <a:tblPr/>
              <a:tblGrid>
                <a:gridCol w="573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Fig: Annual mean PM10 concentrations, 2000-2030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Source: OECD Environmental Outlook Baseline, 2007.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  <p:graphicFrame>
        <p:nvGraphicFramePr>
          <p:cNvPr id="21407" name="Group 927"/>
          <p:cNvGraphicFramePr>
            <a:graphicFrameLocks noGrp="1"/>
          </p:cNvGraphicFramePr>
          <p:nvPr/>
        </p:nvGraphicFramePr>
        <p:xfrm>
          <a:off x="2058988" y="-4087813"/>
          <a:ext cx="533400" cy="48768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8881" name="Picture 14" descr="clip_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836712"/>
            <a:ext cx="8065591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2033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Drivers of Environmental Change</a:t>
            </a: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IE" dirty="0"/>
              <a:t>Demographic Developments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IE" dirty="0"/>
              <a:t>Urbanisation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IE" dirty="0"/>
              <a:t>Economic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Population and demographic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Population growth is a key driver of local and global environmental change due to</a:t>
            </a:r>
          </a:p>
          <a:p>
            <a:pPr lvl="1"/>
            <a:r>
              <a:rPr lang="en-IE" dirty="0"/>
              <a:t>Increased consumption of natural resources and land use</a:t>
            </a:r>
          </a:p>
          <a:p>
            <a:pPr lvl="1"/>
            <a:r>
              <a:rPr lang="en-IE" dirty="0"/>
              <a:t>Changes in wealth and age structure</a:t>
            </a:r>
          </a:p>
        </p:txBody>
      </p:sp>
    </p:spTree>
    <p:extLst>
      <p:ext uri="{BB962C8B-B14F-4D97-AF65-F5344CB8AC3E}">
        <p14:creationId xmlns:p14="http://schemas.microsoft.com/office/powerpoint/2010/main" val="215954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Urbanisation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05000"/>
            <a:ext cx="7634808" cy="4548336"/>
          </a:xfrm>
        </p:spPr>
        <p:txBody>
          <a:bodyPr/>
          <a:lstStyle/>
          <a:p>
            <a:r>
              <a:rPr lang="en-IE" sz="2500" dirty="0"/>
              <a:t>Worlds population is becoming increasingly urbanised. In 1970 36% of world population lived in urban areas. By 2014 that share had reached 54%</a:t>
            </a:r>
          </a:p>
          <a:p>
            <a:r>
              <a:rPr lang="en-IE" sz="2500" dirty="0"/>
              <a:t>Urbanisation has positive and negative environmental consequences.</a:t>
            </a:r>
          </a:p>
          <a:p>
            <a:r>
              <a:rPr lang="en-IE" sz="2500" dirty="0"/>
              <a:t>On the positive side urbanisation can lead to the concentration of activities and allow for economies of scale and easier access (</a:t>
            </a:r>
            <a:r>
              <a:rPr lang="en-IE" sz="2500" dirty="0" err="1"/>
              <a:t>ie</a:t>
            </a:r>
            <a:r>
              <a:rPr lang="en-IE" sz="2500" dirty="0"/>
              <a:t> water &amp; energy)</a:t>
            </a:r>
          </a:p>
          <a:p>
            <a:r>
              <a:rPr lang="en-IE" sz="2500" dirty="0"/>
              <a:t>On the negative side, a greater concentration of population can cause higher levels of air pollutions</a:t>
            </a:r>
          </a:p>
          <a:p>
            <a:endParaRPr lang="en-IE" sz="24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637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Economic Growth and rising per capita income, if based on the increased use of natural resources exacerbate environmental pressures</a:t>
            </a:r>
          </a:p>
          <a:p>
            <a:r>
              <a:rPr lang="en-IE" dirty="0"/>
              <a:t>However other sources of growth, such as technological progress or improvement in education and human skills can decouple environmental pressures from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63086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Learning Outcomes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E" sz="2100" dirty="0"/>
              <a:t>After this topic you should be able 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IE" sz="2100" dirty="0"/>
          </a:p>
          <a:p>
            <a:pPr lvl="1" eaLnBrk="1" hangingPunct="1">
              <a:lnSpc>
                <a:spcPct val="90000"/>
              </a:lnSpc>
            </a:pPr>
            <a:r>
              <a:rPr lang="en-IE" sz="2000" dirty="0"/>
              <a:t>Understand the economic impact of environment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000" dirty="0"/>
              <a:t>Identify &amp; discuss the key environment issues 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000" dirty="0"/>
              <a:t>Understand the drivers of environmental change</a:t>
            </a:r>
          </a:p>
          <a:p>
            <a:pPr lvl="1" eaLnBrk="1" hangingPunct="1">
              <a:lnSpc>
                <a:spcPct val="9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573783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/>
              <a:t>Links between economic activity and environmental pressures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Energy use is driven by economic activity and technological developments</a:t>
            </a:r>
          </a:p>
          <a:p>
            <a:r>
              <a:rPr lang="en-IE" dirty="0"/>
              <a:t>As GDP is projected to quadruple so will energy use – around 80% increase over global energy consumption in 2016</a:t>
            </a:r>
          </a:p>
        </p:txBody>
      </p:sp>
    </p:spTree>
    <p:extLst>
      <p:ext uri="{BB962C8B-B14F-4D97-AF65-F5344CB8AC3E}">
        <p14:creationId xmlns:p14="http://schemas.microsoft.com/office/powerpoint/2010/main" val="35966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559EA-8B3F-44A3-8F89-C71B979F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 vs Plausibility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21A88-91C7-49BE-8231-088F4E76A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</a:rPr>
              <a:t>Hamburg Climate Futures Outlook</a:t>
            </a:r>
          </a:p>
          <a:p>
            <a:r>
              <a:rPr lang="en-US" sz="2800" dirty="0"/>
              <a:t>Technology dictates possibility</a:t>
            </a:r>
          </a:p>
          <a:p>
            <a:r>
              <a:rPr lang="en-US" sz="2800" dirty="0"/>
              <a:t>Political and social barriers dictates feasibility</a:t>
            </a:r>
          </a:p>
          <a:p>
            <a:r>
              <a:rPr lang="en-US" sz="2800" dirty="0"/>
              <a:t>Socio-economic factors help to define plausibility</a:t>
            </a:r>
          </a:p>
          <a:p>
            <a:r>
              <a:rPr lang="en-US" sz="2800" dirty="0"/>
              <a:t>HCFO: joint analysis of our potential for dealing with climate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00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Summary</a:t>
            </a: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IE" sz="2600"/>
              <a:t>There is global agreement that climate change,  loss of biodiversity, access to fresh water and air pollution are serious issues that need to be addressed through international policy action</a:t>
            </a:r>
          </a:p>
          <a:p>
            <a:pPr eaLnBrk="1" hangingPunct="1">
              <a:lnSpc>
                <a:spcPct val="80000"/>
              </a:lnSpc>
            </a:pPr>
            <a:r>
              <a:rPr lang="en-IE" sz="2600"/>
              <a:t>Global coordination effort is required to find the most effective solutions</a:t>
            </a:r>
          </a:p>
          <a:p>
            <a:pPr eaLnBrk="1" hangingPunct="1">
              <a:lnSpc>
                <a:spcPct val="80000"/>
              </a:lnSpc>
            </a:pPr>
            <a:r>
              <a:rPr lang="en-IE" sz="2600"/>
              <a:t>The type of policy action matters (awareness campaigns, regulation, punitive legislation, carbon taxes, green technology)</a:t>
            </a:r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151985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Scope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774" y="1556792"/>
            <a:ext cx="7274767" cy="4634345"/>
          </a:xfrm>
        </p:spPr>
        <p:txBody>
          <a:bodyPr/>
          <a:lstStyle/>
          <a:p>
            <a:r>
              <a:rPr lang="en-IE" sz="2200" dirty="0"/>
              <a:t>Given the urgent need to address key environmental issues it is important to explore the different policy options available to tackle the problem</a:t>
            </a:r>
          </a:p>
          <a:p>
            <a:r>
              <a:rPr lang="en-IE" sz="2200" dirty="0"/>
              <a:t>The first section of the course expands on basic economic tools used to address environmental issues. </a:t>
            </a:r>
          </a:p>
          <a:p>
            <a:r>
              <a:rPr lang="en-IE" sz="2200" dirty="0"/>
              <a:t>The second section addresses the effectiveness of a variety of policies employed in reducing environmental issues.</a:t>
            </a:r>
          </a:p>
          <a:p>
            <a:r>
              <a:rPr lang="en-IE" sz="2200" dirty="0"/>
              <a:t>The last section is dedicated to examining specific issues including forestry, fisheries, water policy, climate change, energy sources and policy, and attempts to establish global agreements.</a:t>
            </a:r>
          </a:p>
        </p:txBody>
      </p:sp>
    </p:spTree>
    <p:extLst>
      <p:ext uri="{BB962C8B-B14F-4D97-AF65-F5344CB8AC3E}">
        <p14:creationId xmlns:p14="http://schemas.microsoft.com/office/powerpoint/2010/main" val="8909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/>
              <a:t>Required Reading</a:t>
            </a:r>
            <a:endParaRPr lang="en-GB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84784"/>
            <a:ext cx="7010400" cy="453501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Field &amp; Field Ch.1 (before Session 2)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class we will use content from EEA State of the Environment Report for 2020. The Executive Summary is on MyCourses. Also these links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https://www.eea.europa.eu/soer/2020/at-a-glance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https://www.eea.europa.eu/highlights/soer2020-europes-environment-state-and-outlook-report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https://www.eea.europa.eu/soer/2020/soer-2020-videos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20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274768" cy="4246984"/>
          </a:xfrm>
        </p:spPr>
        <p:txBody>
          <a:bodyPr/>
          <a:lstStyle/>
          <a:p>
            <a:r>
              <a:rPr lang="en-IE" sz="2000" dirty="0"/>
              <a:t>Unprecedented global economic growth since 1920 </a:t>
            </a:r>
          </a:p>
          <a:p>
            <a:r>
              <a:rPr lang="en-IE" sz="2000" dirty="0"/>
              <a:t>Growth is unevenly distributed &amp; incurs significant cost to the environment</a:t>
            </a:r>
          </a:p>
          <a:p>
            <a:r>
              <a:rPr lang="en-IE" sz="2000" dirty="0"/>
              <a:t>World pop: 1970: 3bn, 2022: 8bn, 2050: 9.7bn (est.)</a:t>
            </a:r>
          </a:p>
          <a:p>
            <a:r>
              <a:rPr lang="en-IE" sz="2000" dirty="0"/>
              <a:t>Serious economic, social and environmental consequences are a result</a:t>
            </a:r>
          </a:p>
          <a:p>
            <a:r>
              <a:rPr lang="en-IE" sz="2000" dirty="0"/>
              <a:t>Population DENSITY is a concern</a:t>
            </a:r>
          </a:p>
          <a:p>
            <a:r>
              <a:rPr lang="en-US" sz="1600" dirty="0">
                <a:hlinkClick r:id="rId2"/>
              </a:rPr>
              <a:t>Total Population by Country 2023 (worldpopulationreview.com)</a:t>
            </a:r>
            <a:endParaRPr lang="en-US" sz="1600" dirty="0"/>
          </a:p>
          <a:p>
            <a:r>
              <a:rPr lang="en-IE" sz="2000" dirty="0"/>
              <a:t>Pop density: Helsinki 3034 p/km</a:t>
            </a:r>
            <a:r>
              <a:rPr lang="en-IE" sz="2000" baseline="30000" dirty="0"/>
              <a:t>2</a:t>
            </a:r>
            <a:r>
              <a:rPr lang="en-IE" sz="2000" dirty="0"/>
              <a:t>, Bangladesh 1329 p/km</a:t>
            </a:r>
            <a:r>
              <a:rPr lang="en-IE" sz="2000" baseline="30000" dirty="0"/>
              <a:t>2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98494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70B08-58CB-55FB-F85D-11F8C8C8F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65A26C-DAB5-4AAD-7528-FE229AF18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47071"/>
            <a:ext cx="8106906" cy="522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37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Environment and 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905000"/>
            <a:ext cx="7274768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fi-FI" dirty="0"/>
              <a:t>Environment problems will be the biggest challenge to economic growth </a:t>
            </a:r>
            <a:r>
              <a:rPr lang="fi-FI" dirty="0" err="1"/>
              <a:t>by</a:t>
            </a:r>
            <a:r>
              <a:rPr lang="fi-FI" dirty="0"/>
              <a:t> 2030. </a:t>
            </a:r>
            <a:r>
              <a:rPr lang="fi-FI" dirty="0" err="1"/>
              <a:t>Why</a:t>
            </a:r>
            <a:r>
              <a:rPr lang="fi-FI" dirty="0"/>
              <a:t>?</a:t>
            </a:r>
          </a:p>
          <a:p>
            <a:pPr eaLnBrk="1" hangingPunct="1"/>
            <a:r>
              <a:rPr lang="en-IE" dirty="0"/>
              <a:t>Climate Change</a:t>
            </a:r>
          </a:p>
          <a:p>
            <a:pPr eaLnBrk="1" hangingPunct="1"/>
            <a:r>
              <a:rPr lang="en-IE" dirty="0"/>
              <a:t>Biodiversity</a:t>
            </a:r>
          </a:p>
          <a:p>
            <a:pPr eaLnBrk="1" hangingPunct="1"/>
            <a:r>
              <a:rPr lang="en-IE" dirty="0"/>
              <a:t>Water</a:t>
            </a:r>
          </a:p>
          <a:p>
            <a:pPr eaLnBrk="1" hangingPunct="1"/>
            <a:r>
              <a:rPr lang="en-IE" dirty="0"/>
              <a:t>Air Quality</a:t>
            </a:r>
          </a:p>
          <a:p>
            <a:pPr marL="0" indent="0" eaLnBrk="1" hangingPunct="1">
              <a:buNone/>
              <a:defRPr/>
            </a:pPr>
            <a:endParaRPr lang="fi-FI" dirty="0"/>
          </a:p>
          <a:p>
            <a:pPr marL="971550" lvl="1" indent="-514350" eaLnBrk="1" hangingPunct="1">
              <a:buFont typeface="+mj-lt"/>
              <a:buAutoNum type="arabicPeriod"/>
              <a:defRPr/>
            </a:pPr>
            <a:endParaRPr lang="fi-FI" dirty="0"/>
          </a:p>
          <a:p>
            <a:pPr marL="971550" lvl="1" indent="-514350" eaLnBrk="1" hangingPunct="1">
              <a:buFont typeface="+mj-lt"/>
              <a:buAutoNum type="arabicPeriod"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Climate Change: The Cost of Inaction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905000"/>
            <a:ext cx="7202760" cy="4114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dirty="0">
                <a:hlinkClick r:id="rId2"/>
              </a:rPr>
              <a:t>How We Almost Stopped Climate Change 30 Years Ago – YouTube</a:t>
            </a:r>
            <a:endParaRPr lang="en-US" sz="1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21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Why is it so difficult?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900" dirty="0"/>
              <a:t>Who gives up revenue?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900" dirty="0"/>
              <a:t>Who pats the cost?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Without further policies, by 2030 global emissions of greenhouse gases are projected to grow by a further 37%, and 52% to 2050.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This could result in an increase in global temperature over pre-industrial levels in the range of 1.7-2.4° Celsius by 2050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leading to increased heat waves, droughts, storms and floods, resulting in severe damage to key infrastructure and crops.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27348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3188"/>
            <a:ext cx="6696075" cy="1314450"/>
          </a:xfrm>
        </p:spPr>
        <p:txBody>
          <a:bodyPr/>
          <a:lstStyle/>
          <a:p>
            <a:pPr eaLnBrk="1" hangingPunct="1"/>
            <a:r>
              <a:rPr lang="en-IE" sz="2900"/>
              <a:t>Total Greenhouse Gas Emissions (by region) 1970-2050: Policy Inaction</a:t>
            </a:r>
            <a:endParaRPr lang="en-GB" sz="2900"/>
          </a:p>
        </p:txBody>
      </p:sp>
      <p:graphicFrame>
        <p:nvGraphicFramePr>
          <p:cNvPr id="9221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568897"/>
              </p:ext>
            </p:extLst>
          </p:nvPr>
        </p:nvGraphicFramePr>
        <p:xfrm>
          <a:off x="971600" y="1988840"/>
          <a:ext cx="7425399" cy="437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5238750" imgH="4076700" progId="Excel.Chart.8">
                  <p:embed/>
                </p:oleObj>
              </mc:Choice>
              <mc:Fallback>
                <p:oleObj name="Chart" r:id="rId2" imgW="5238750" imgH="407670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988840"/>
                        <a:ext cx="7425399" cy="437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068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889125"/>
            <a:ext cx="8229600" cy="49688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An OECD simulation shows that actions by all countries are needed to achieve a 39% reduction in global greenhouse gas emissions by 2050 relative to 2000 levels.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Such action would reduce GDP by 0.5% and 2.5%  in 2030 and 2050 respectively, equivalent to a reduction in annual GDP growth of about 0.1 percentage points per annum on average.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The more countries and sectors that participate in climate change mitigation action, the cheaper and more effective it will be to curb global greenhouse gas emissions.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However, these costs are not distributed evenly across regions 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While OECD countries should take the lead, further co-operation with a wider group of emerging economies, the “BRIICS” countries (Brazil, Russia, India, Indonesia, China and South Africa) in particular, can achieve common environmental goals at lower costs.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90949F0-4872-4EE9-8D31-17B9A371DCE6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620688"/>
            <a:ext cx="7010400" cy="109698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kern="0" dirty="0"/>
              <a:t>Climate Change Challenges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78639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/>
              <a:t>Biodiversity</a:t>
            </a:r>
            <a:endParaRPr lang="en-GB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A considerable number of today’s known animal and plant species are likely to be extinct, largely due to expanding infrastructure and agriculture, as well as climate change.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Food and bio fuel production together will require a 10% increase in farmland worldwide with a further loss of wildlife habitat.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Continued loss of biodiversity is likely to limit the Earth’s capacity to provide the valuable ecosystem services that support economic growth and human well-being.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We are even having difficulty with commercial crops. Coffee in Costa Rica, Peaches in Georgia (US).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EEA does not focus on biodiversity, but on food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21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892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4365</TotalTime>
  <Words>1161</Words>
  <Application>Microsoft Office PowerPoint</Application>
  <PresentationFormat>On-screen Show (4:3)</PresentationFormat>
  <Paragraphs>103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Symbol</vt:lpstr>
      <vt:lpstr>Times New Roman</vt:lpstr>
      <vt:lpstr>Wingdings</vt:lpstr>
      <vt:lpstr>Echo</vt:lpstr>
      <vt:lpstr>Chart</vt:lpstr>
      <vt:lpstr>Key Environment Issues: An Introduction</vt:lpstr>
      <vt:lpstr>Learning Outcomes</vt:lpstr>
      <vt:lpstr>The Problem</vt:lpstr>
      <vt:lpstr>PowerPoint Presentation</vt:lpstr>
      <vt:lpstr>Environment and Economic Growth</vt:lpstr>
      <vt:lpstr>Climate Change: The Cost of Inaction</vt:lpstr>
      <vt:lpstr>Total Greenhouse Gas Emissions (by region) 1970-2050: Policy Inaction</vt:lpstr>
      <vt:lpstr>PowerPoint Presentation</vt:lpstr>
      <vt:lpstr>Biodiversity</vt:lpstr>
      <vt:lpstr>Sources of losses in mean species abundance to 2030</vt:lpstr>
      <vt:lpstr>Water</vt:lpstr>
      <vt:lpstr>People Living in Areas of water stress, by level of stress</vt:lpstr>
      <vt:lpstr>Water Exploitation Index - EU</vt:lpstr>
      <vt:lpstr>Air Quality</vt:lpstr>
      <vt:lpstr>PowerPoint Presentation</vt:lpstr>
      <vt:lpstr>Drivers of Environmental Change</vt:lpstr>
      <vt:lpstr>Population and demographic developments</vt:lpstr>
      <vt:lpstr>Urbanisation</vt:lpstr>
      <vt:lpstr>Economic Growth</vt:lpstr>
      <vt:lpstr>Links between economic activity and environmental pressures</vt:lpstr>
      <vt:lpstr>Possibility vs Plausibility</vt:lpstr>
      <vt:lpstr>Summary</vt:lpstr>
      <vt:lpstr>Scope of the course</vt:lpstr>
      <vt:lpstr>Required Reading</vt:lpstr>
    </vt:vector>
  </TitlesOfParts>
  <Company>University of Limerick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ULStaff</dc:creator>
  <cp:lastModifiedBy>McGrath Richard</cp:lastModifiedBy>
  <cp:revision>65</cp:revision>
  <cp:lastPrinted>2017-07-27T09:59:58Z</cp:lastPrinted>
  <dcterms:created xsi:type="dcterms:W3CDTF">2009-04-24T09:20:22Z</dcterms:created>
  <dcterms:modified xsi:type="dcterms:W3CDTF">2023-06-25T17:14:02Z</dcterms:modified>
</cp:coreProperties>
</file>