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71" r:id="rId11"/>
    <p:sldId id="272" r:id="rId12"/>
    <p:sldId id="275" r:id="rId13"/>
    <p:sldId id="268" r:id="rId14"/>
    <p:sldId id="276" r:id="rId15"/>
    <p:sldId id="265"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DBBF9BCB-0566-4309-8F0B-58C96A4CD69E}" type="datetimeFigureOut">
              <a:rPr lang="fi-FI" smtClean="0"/>
              <a:t>18.6.2020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2652266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BBF9BCB-0566-4309-8F0B-58C96A4CD69E}" type="datetimeFigureOut">
              <a:rPr lang="fi-FI" smtClean="0"/>
              <a:t>18.6.2020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263782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BBF9BCB-0566-4309-8F0B-58C96A4CD69E}" type="datetimeFigureOut">
              <a:rPr lang="fi-FI" smtClean="0"/>
              <a:t>18.6.2020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290259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9902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BBF9BCB-0566-4309-8F0B-58C96A4CD69E}" type="datetimeFigureOut">
              <a:rPr lang="fi-FI" smtClean="0"/>
              <a:t>18.6.2020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123335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BF9BCB-0566-4309-8F0B-58C96A4CD69E}" type="datetimeFigureOut">
              <a:rPr lang="fi-FI" smtClean="0"/>
              <a:t>18.6.2020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1510976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DBBF9BCB-0566-4309-8F0B-58C96A4CD69E}" type="datetimeFigureOut">
              <a:rPr lang="fi-FI" smtClean="0"/>
              <a:t>18.6.2020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3917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DBBF9BCB-0566-4309-8F0B-58C96A4CD69E}" type="datetimeFigureOut">
              <a:rPr lang="fi-FI" smtClean="0"/>
              <a:t>18.6.2020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396725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DBBF9BCB-0566-4309-8F0B-58C96A4CD69E}" type="datetimeFigureOut">
              <a:rPr lang="fi-FI" smtClean="0"/>
              <a:t>18.6.2020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1982766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F9BCB-0566-4309-8F0B-58C96A4CD69E}" type="datetimeFigureOut">
              <a:rPr lang="fi-FI" smtClean="0"/>
              <a:t>18.6.2020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27701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BF9BCB-0566-4309-8F0B-58C96A4CD69E}" type="datetimeFigureOut">
              <a:rPr lang="fi-FI" smtClean="0"/>
              <a:t>18.6.2020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2339277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BF9BCB-0566-4309-8F0B-58C96A4CD69E}" type="datetimeFigureOut">
              <a:rPr lang="fi-FI" smtClean="0"/>
              <a:t>18.6.2020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CAFD361-9484-4C0A-841B-FD511AD7FA64}" type="slidenum">
              <a:rPr lang="fi-FI" smtClean="0"/>
              <a:t>‹#›</a:t>
            </a:fld>
            <a:endParaRPr lang="fi-FI"/>
          </a:p>
        </p:txBody>
      </p:sp>
    </p:spTree>
    <p:extLst>
      <p:ext uri="{BB962C8B-B14F-4D97-AF65-F5344CB8AC3E}">
        <p14:creationId xmlns:p14="http://schemas.microsoft.com/office/powerpoint/2010/main" val="119778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F9BCB-0566-4309-8F0B-58C96A4CD69E}" type="datetimeFigureOut">
              <a:rPr lang="fi-FI" smtClean="0"/>
              <a:t>18.6.2020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AFD361-9484-4C0A-841B-FD511AD7FA64}" type="slidenum">
              <a:rPr lang="fi-FI" smtClean="0"/>
              <a:t>‹#›</a:t>
            </a:fld>
            <a:endParaRPr lang="fi-FI"/>
          </a:p>
        </p:txBody>
      </p:sp>
    </p:spTree>
    <p:extLst>
      <p:ext uri="{BB962C8B-B14F-4D97-AF65-F5344CB8AC3E}">
        <p14:creationId xmlns:p14="http://schemas.microsoft.com/office/powerpoint/2010/main" val="3670666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Module 2</a:t>
            </a:r>
            <a:endParaRPr lang="fi-FI" dirty="0"/>
          </a:p>
        </p:txBody>
      </p:sp>
      <p:sp>
        <p:nvSpPr>
          <p:cNvPr id="3" name="Subtitle 2"/>
          <p:cNvSpPr>
            <a:spLocks noGrp="1"/>
          </p:cNvSpPr>
          <p:nvPr>
            <p:ph type="subTitle" idx="1"/>
          </p:nvPr>
        </p:nvSpPr>
        <p:spPr/>
        <p:txBody>
          <a:bodyPr/>
          <a:lstStyle/>
          <a:p>
            <a:r>
              <a:rPr lang="fi-FI" dirty="0" smtClean="0"/>
              <a:t>The Economy and the </a:t>
            </a:r>
            <a:r>
              <a:rPr lang="fi-FI" dirty="0" smtClean="0"/>
              <a:t>Environment</a:t>
            </a:r>
          </a:p>
          <a:p>
            <a:r>
              <a:rPr lang="fi-FI" dirty="0" smtClean="0"/>
              <a:t>Field &amp; Field Chapter 2</a:t>
            </a:r>
            <a:endParaRPr lang="fi-FI" dirty="0"/>
          </a:p>
        </p:txBody>
      </p:sp>
    </p:spTree>
    <p:extLst>
      <p:ext uri="{BB962C8B-B14F-4D97-AF65-F5344CB8AC3E}">
        <p14:creationId xmlns:p14="http://schemas.microsoft.com/office/powerpoint/2010/main" val="804935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72528-30FD-4604-80D4-8AEA861A79AF}"/>
              </a:ext>
            </a:extLst>
          </p:cNvPr>
          <p:cNvSpPr>
            <a:spLocks noGrp="1"/>
          </p:cNvSpPr>
          <p:nvPr>
            <p:ph type="title"/>
          </p:nvPr>
        </p:nvSpPr>
        <p:spPr/>
        <p:txBody>
          <a:bodyPr/>
          <a:lstStyle/>
          <a:p>
            <a:r>
              <a:rPr lang="en-US" dirty="0"/>
              <a:t>Renewable Resources</a:t>
            </a:r>
          </a:p>
        </p:txBody>
      </p:sp>
      <p:sp>
        <p:nvSpPr>
          <p:cNvPr id="3" name="Content Placeholder 2">
            <a:extLst>
              <a:ext uri="{FF2B5EF4-FFF2-40B4-BE49-F238E27FC236}">
                <a16:creationId xmlns:a16="http://schemas.microsoft.com/office/drawing/2014/main" xmlns="" id="{C5BA4A23-1DE7-4309-B710-D3181DC783E8}"/>
              </a:ext>
            </a:extLst>
          </p:cNvPr>
          <p:cNvSpPr>
            <a:spLocks noGrp="1"/>
          </p:cNvSpPr>
          <p:nvPr>
            <p:ph idx="1"/>
          </p:nvPr>
        </p:nvSpPr>
        <p:spPr>
          <a:xfrm>
            <a:off x="838200" y="1459865"/>
            <a:ext cx="10674096" cy="4351338"/>
          </a:xfrm>
        </p:spPr>
        <p:txBody>
          <a:bodyPr>
            <a:noAutofit/>
          </a:bodyPr>
          <a:lstStyle/>
          <a:p>
            <a:r>
              <a:rPr lang="en-US" sz="3200" dirty="0"/>
              <a:t>Face a maximum rate of regeneration. Optimal allocation across time is a function of </a:t>
            </a:r>
          </a:p>
          <a:p>
            <a:pPr lvl="1"/>
            <a:r>
              <a:rPr lang="en-US" sz="2800" dirty="0"/>
              <a:t>Sustainability </a:t>
            </a:r>
          </a:p>
          <a:p>
            <a:pPr lvl="1"/>
            <a:r>
              <a:rPr lang="en-US" sz="2800" dirty="0"/>
              <a:t>Cost of capture</a:t>
            </a:r>
          </a:p>
          <a:p>
            <a:pPr lvl="1"/>
            <a:r>
              <a:rPr lang="en-US" sz="2800" dirty="0"/>
              <a:t>Productivity of use</a:t>
            </a:r>
          </a:p>
          <a:p>
            <a:r>
              <a:rPr lang="en-US" sz="3200" dirty="0"/>
              <a:t>Examples</a:t>
            </a:r>
          </a:p>
          <a:p>
            <a:pPr lvl="1"/>
            <a:r>
              <a:rPr lang="en-US" sz="2800" dirty="0"/>
              <a:t>Solar and Wind power</a:t>
            </a:r>
          </a:p>
          <a:p>
            <a:pPr lvl="1"/>
            <a:r>
              <a:rPr lang="en-US" sz="2800" dirty="0"/>
              <a:t>Fisheries (ecological cycles, natural resource </a:t>
            </a:r>
            <a:r>
              <a:rPr lang="en-US" sz="2800" dirty="0" smtClean="0"/>
              <a:t>preservation)</a:t>
            </a:r>
            <a:endParaRPr lang="en-US" sz="2800" dirty="0"/>
          </a:p>
          <a:p>
            <a:pPr lvl="1"/>
            <a:r>
              <a:rPr lang="en-US" sz="2800" dirty="0"/>
              <a:t>Forests</a:t>
            </a:r>
          </a:p>
          <a:p>
            <a:pPr lvl="1"/>
            <a:r>
              <a:rPr lang="en-US" sz="2800" dirty="0"/>
              <a:t>Ozone &amp; GHG absorptive capacity</a:t>
            </a:r>
          </a:p>
        </p:txBody>
      </p:sp>
    </p:spTree>
    <p:extLst>
      <p:ext uri="{BB962C8B-B14F-4D97-AF65-F5344CB8AC3E}">
        <p14:creationId xmlns:p14="http://schemas.microsoft.com/office/powerpoint/2010/main" val="3502216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922322-5E36-4C1F-82D6-2C28D1647FC4}"/>
              </a:ext>
            </a:extLst>
          </p:cNvPr>
          <p:cNvSpPr>
            <a:spLocks noGrp="1"/>
          </p:cNvSpPr>
          <p:nvPr>
            <p:ph type="title"/>
          </p:nvPr>
        </p:nvSpPr>
        <p:spPr/>
        <p:txBody>
          <a:bodyPr/>
          <a:lstStyle/>
          <a:p>
            <a:r>
              <a:rPr lang="en-US" dirty="0"/>
              <a:t>Non-Renewable Resources</a:t>
            </a:r>
          </a:p>
        </p:txBody>
      </p:sp>
      <p:sp>
        <p:nvSpPr>
          <p:cNvPr id="3" name="Content Placeholder 2">
            <a:extLst>
              <a:ext uri="{FF2B5EF4-FFF2-40B4-BE49-F238E27FC236}">
                <a16:creationId xmlns:a16="http://schemas.microsoft.com/office/drawing/2014/main" xmlns="" id="{206DD2DA-A02B-471E-AF3F-3888A8544563}"/>
              </a:ext>
            </a:extLst>
          </p:cNvPr>
          <p:cNvSpPr>
            <a:spLocks noGrp="1"/>
          </p:cNvSpPr>
          <p:nvPr>
            <p:ph idx="1"/>
          </p:nvPr>
        </p:nvSpPr>
        <p:spPr>
          <a:xfrm>
            <a:off x="838200" y="1569592"/>
            <a:ext cx="10515600" cy="4840352"/>
          </a:xfrm>
        </p:spPr>
        <p:txBody>
          <a:bodyPr>
            <a:normAutofit/>
          </a:bodyPr>
          <a:lstStyle/>
          <a:p>
            <a:r>
              <a:rPr lang="en-US" sz="3200" dirty="0"/>
              <a:t>Will eventually be depleted or severely limited in availability. Optimal allocation across time is a function of</a:t>
            </a:r>
          </a:p>
          <a:p>
            <a:pPr lvl="1"/>
            <a:r>
              <a:rPr lang="en-US" sz="2800" dirty="0"/>
              <a:t>Availability of close substitutes</a:t>
            </a:r>
          </a:p>
          <a:p>
            <a:pPr lvl="1"/>
            <a:r>
              <a:rPr lang="en-US" sz="2800" dirty="0"/>
              <a:t>Cost of extraction</a:t>
            </a:r>
          </a:p>
          <a:p>
            <a:pPr lvl="1"/>
            <a:r>
              <a:rPr lang="en-US" sz="2800" dirty="0"/>
              <a:t>Value in the production </a:t>
            </a:r>
            <a:r>
              <a:rPr lang="en-US" sz="2800" dirty="0" smtClean="0"/>
              <a:t>process</a:t>
            </a:r>
          </a:p>
          <a:p>
            <a:pPr lvl="1"/>
            <a:r>
              <a:rPr lang="en-US" sz="2800" dirty="0" smtClean="0"/>
              <a:t>Works like a finance problem</a:t>
            </a:r>
            <a:endParaRPr lang="en-US" sz="2800" dirty="0"/>
          </a:p>
          <a:p>
            <a:r>
              <a:rPr lang="en-US" sz="3200" dirty="0"/>
              <a:t>Examples</a:t>
            </a:r>
          </a:p>
          <a:p>
            <a:pPr lvl="1"/>
            <a:r>
              <a:rPr lang="en-US" sz="2800" dirty="0"/>
              <a:t>Oil</a:t>
            </a:r>
          </a:p>
          <a:p>
            <a:pPr lvl="1"/>
            <a:r>
              <a:rPr lang="en-US" sz="2800" dirty="0"/>
              <a:t>Natural Gas</a:t>
            </a:r>
          </a:p>
          <a:p>
            <a:pPr lvl="1"/>
            <a:r>
              <a:rPr lang="en-US" sz="2800" dirty="0"/>
              <a:t>Minerals</a:t>
            </a:r>
          </a:p>
        </p:txBody>
      </p:sp>
    </p:spTree>
    <p:extLst>
      <p:ext uri="{BB962C8B-B14F-4D97-AF65-F5344CB8AC3E}">
        <p14:creationId xmlns:p14="http://schemas.microsoft.com/office/powerpoint/2010/main" val="2961282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B29B08-0E81-4560-BA0A-A62332C115E6}"/>
              </a:ext>
            </a:extLst>
          </p:cNvPr>
          <p:cNvSpPr>
            <a:spLocks noGrp="1"/>
          </p:cNvSpPr>
          <p:nvPr>
            <p:ph type="title"/>
          </p:nvPr>
        </p:nvSpPr>
        <p:spPr/>
        <p:txBody>
          <a:bodyPr/>
          <a:lstStyle/>
          <a:p>
            <a:r>
              <a:rPr lang="en-US" dirty="0"/>
              <a:t>Emissions, ambient quality, &amp; damages, fig2.3</a:t>
            </a:r>
          </a:p>
        </p:txBody>
      </p:sp>
      <p:sp>
        <p:nvSpPr>
          <p:cNvPr id="3" name="Content Placeholder 2">
            <a:extLst>
              <a:ext uri="{FF2B5EF4-FFF2-40B4-BE49-F238E27FC236}">
                <a16:creationId xmlns:a16="http://schemas.microsoft.com/office/drawing/2014/main" xmlns="" id="{718E4532-5F21-4577-8058-23CF2B1D864F}"/>
              </a:ext>
            </a:extLst>
          </p:cNvPr>
          <p:cNvSpPr>
            <a:spLocks noGrp="1"/>
          </p:cNvSpPr>
          <p:nvPr>
            <p:ph idx="1"/>
          </p:nvPr>
        </p:nvSpPr>
        <p:spPr/>
        <p:txBody>
          <a:bodyPr/>
          <a:lstStyle/>
          <a:p>
            <a:pPr marL="0" indent="0">
              <a:buNone/>
            </a:pPr>
            <a:r>
              <a:rPr lang="en-US" sz="3200" dirty="0"/>
              <a:t>We need to consider the source of our concern. </a:t>
            </a:r>
          </a:p>
          <a:p>
            <a:r>
              <a:rPr lang="en-US" dirty="0"/>
              <a:t>Are we concerned only about the effect on humans?</a:t>
            </a:r>
          </a:p>
          <a:p>
            <a:r>
              <a:rPr lang="en-US" dirty="0"/>
              <a:t>Is there also concern for the environment itself?  </a:t>
            </a:r>
          </a:p>
          <a:p>
            <a:pPr marL="0" indent="0">
              <a:buNone/>
            </a:pPr>
            <a:r>
              <a:rPr lang="en-US" sz="3200" dirty="0"/>
              <a:t>If we are concerned only about humans, the discussion turns rapidly to elasticities and substitution.</a:t>
            </a:r>
          </a:p>
          <a:p>
            <a:pPr marL="0" indent="0">
              <a:buNone/>
            </a:pPr>
            <a:r>
              <a:rPr lang="en-US" sz="3200" dirty="0"/>
              <a:t>This is both a philosophical and a practical question. </a:t>
            </a:r>
          </a:p>
          <a:p>
            <a:r>
              <a:rPr lang="en-US" dirty="0"/>
              <a:t>Mechanistic view of society</a:t>
            </a:r>
          </a:p>
          <a:p>
            <a:r>
              <a:rPr lang="en-US" dirty="0"/>
              <a:t>Organic view of society</a:t>
            </a:r>
          </a:p>
          <a:p>
            <a:endParaRPr lang="en-US" dirty="0"/>
          </a:p>
        </p:txBody>
      </p:sp>
    </p:spTree>
    <p:extLst>
      <p:ext uri="{BB962C8B-B14F-4D97-AF65-F5344CB8AC3E}">
        <p14:creationId xmlns:p14="http://schemas.microsoft.com/office/powerpoint/2010/main" val="1953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fie1148X_02_03">
            <a:extLst>
              <a:ext uri="{FF2B5EF4-FFF2-40B4-BE49-F238E27FC236}">
                <a16:creationId xmlns:a16="http://schemas.microsoft.com/office/drawing/2014/main" xmlns="" id="{53FAFFA8-E9EA-42F5-A62B-5DF724AD4B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2289" y="209550"/>
            <a:ext cx="3711575" cy="573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768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CCDA4A-65FF-4D9E-A166-C5B53D23B048}"/>
              </a:ext>
            </a:extLst>
          </p:cNvPr>
          <p:cNvSpPr>
            <a:spLocks noGrp="1"/>
          </p:cNvSpPr>
          <p:nvPr>
            <p:ph type="title"/>
          </p:nvPr>
        </p:nvSpPr>
        <p:spPr/>
        <p:txBody>
          <a:bodyPr/>
          <a:lstStyle/>
          <a:p>
            <a:r>
              <a:rPr lang="en-US" dirty="0"/>
              <a:t>Types of pollutants</a:t>
            </a:r>
            <a:br>
              <a:rPr lang="en-US" dirty="0"/>
            </a:br>
            <a:endParaRPr lang="en-US" dirty="0"/>
          </a:p>
        </p:txBody>
      </p:sp>
      <p:sp>
        <p:nvSpPr>
          <p:cNvPr id="3" name="Content Placeholder 2">
            <a:extLst>
              <a:ext uri="{FF2B5EF4-FFF2-40B4-BE49-F238E27FC236}">
                <a16:creationId xmlns:a16="http://schemas.microsoft.com/office/drawing/2014/main" xmlns="" id="{01C96752-7636-4D7F-824C-2783978FC790}"/>
              </a:ext>
            </a:extLst>
          </p:cNvPr>
          <p:cNvSpPr>
            <a:spLocks noGrp="1"/>
          </p:cNvSpPr>
          <p:nvPr>
            <p:ph idx="1"/>
          </p:nvPr>
        </p:nvSpPr>
        <p:spPr/>
        <p:txBody>
          <a:bodyPr/>
          <a:lstStyle/>
          <a:p>
            <a:r>
              <a:rPr lang="en-US" dirty="0"/>
              <a:t>Cumulative vs. non-cumulative</a:t>
            </a:r>
          </a:p>
          <a:p>
            <a:r>
              <a:rPr lang="en-US" dirty="0"/>
              <a:t>Local, regional, global</a:t>
            </a:r>
          </a:p>
          <a:p>
            <a:r>
              <a:rPr lang="en-US" dirty="0"/>
              <a:t>Point source vs. non-point (mobile) source</a:t>
            </a:r>
          </a:p>
          <a:p>
            <a:r>
              <a:rPr lang="en-US" dirty="0"/>
              <a:t>Continuous vs episodic (discharge rates)</a:t>
            </a:r>
          </a:p>
          <a:p>
            <a:r>
              <a:rPr lang="en-US" dirty="0"/>
              <a:t>Non-emission damage: strip mining, habitat destruction, etc.</a:t>
            </a:r>
          </a:p>
          <a:p>
            <a:endParaRPr lang="en-US" dirty="0"/>
          </a:p>
        </p:txBody>
      </p:sp>
    </p:spTree>
    <p:extLst>
      <p:ext uri="{BB962C8B-B14F-4D97-AF65-F5344CB8AC3E}">
        <p14:creationId xmlns:p14="http://schemas.microsoft.com/office/powerpoint/2010/main" val="3951486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IE"/>
              <a:t>Summary</a:t>
            </a:r>
            <a:endParaRPr lang="en-GB"/>
          </a:p>
        </p:txBody>
      </p:sp>
      <p:sp>
        <p:nvSpPr>
          <p:cNvPr id="12291" name="Rectangle 3"/>
          <p:cNvSpPr>
            <a:spLocks noGrp="1" noChangeArrowheads="1"/>
          </p:cNvSpPr>
          <p:nvPr>
            <p:ph type="body" idx="1"/>
          </p:nvPr>
        </p:nvSpPr>
        <p:spPr/>
        <p:txBody>
          <a:bodyPr/>
          <a:lstStyle/>
          <a:p>
            <a:pPr eaLnBrk="1" hangingPunct="1"/>
            <a:r>
              <a:rPr lang="en-IE" sz="2600"/>
              <a:t>The topic explored some basic linkages between the economy and the environment</a:t>
            </a:r>
          </a:p>
          <a:p>
            <a:pPr eaLnBrk="1" hangingPunct="1"/>
            <a:r>
              <a:rPr lang="en-IE" sz="2600"/>
              <a:t>Discussed the trade-offs  between conventional economic goods and environmental quality between current and future generations using the PPF</a:t>
            </a:r>
          </a:p>
          <a:p>
            <a:pPr eaLnBrk="1" hangingPunct="1"/>
            <a:r>
              <a:rPr lang="en-IE" sz="2600"/>
              <a:t>Introduced the fundamental balance phenomenon and how we might reduce residuals from production and consumption</a:t>
            </a:r>
            <a:endParaRPr lang="en-GB" sz="2600"/>
          </a:p>
        </p:txBody>
      </p:sp>
    </p:spTree>
    <p:extLst>
      <p:ext uri="{BB962C8B-B14F-4D97-AF65-F5344CB8AC3E}">
        <p14:creationId xmlns:p14="http://schemas.microsoft.com/office/powerpoint/2010/main" val="6201798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IE"/>
              <a:t>Defining Environmental Economics</a:t>
            </a:r>
            <a:endParaRPr lang="en-GB"/>
          </a:p>
        </p:txBody>
      </p:sp>
      <p:sp>
        <p:nvSpPr>
          <p:cNvPr id="5123" name="Rectangle 3"/>
          <p:cNvSpPr>
            <a:spLocks noGrp="1" noChangeArrowheads="1"/>
          </p:cNvSpPr>
          <p:nvPr>
            <p:ph type="body" idx="1"/>
          </p:nvPr>
        </p:nvSpPr>
        <p:spPr/>
        <p:txBody>
          <a:bodyPr>
            <a:normAutofit/>
          </a:bodyPr>
          <a:lstStyle/>
          <a:p>
            <a:pPr eaLnBrk="1" hangingPunct="1">
              <a:lnSpc>
                <a:spcPct val="90000"/>
              </a:lnSpc>
            </a:pPr>
            <a:r>
              <a:rPr lang="en-IE" sz="2600" dirty="0"/>
              <a:t>Environmental economics is the application of the principles of economics to the study of how environmental resources are managed</a:t>
            </a:r>
          </a:p>
          <a:p>
            <a:pPr eaLnBrk="1" hangingPunct="1">
              <a:lnSpc>
                <a:spcPct val="90000"/>
              </a:lnSpc>
            </a:pPr>
            <a:r>
              <a:rPr lang="en-IE" sz="2600" dirty="0"/>
              <a:t>It focuses primarily on how and why people make decisions that have consequences for the natural environment</a:t>
            </a:r>
          </a:p>
          <a:p>
            <a:pPr eaLnBrk="1" hangingPunct="1">
              <a:lnSpc>
                <a:spcPct val="90000"/>
              </a:lnSpc>
            </a:pPr>
            <a:r>
              <a:rPr lang="en-IE" sz="2600" dirty="0"/>
              <a:t>Also concerned with how economic institutions and policies can be changed to consider environmental </a:t>
            </a:r>
            <a:r>
              <a:rPr lang="en-IE" sz="2600" dirty="0" smtClean="0"/>
              <a:t>quality</a:t>
            </a:r>
          </a:p>
          <a:p>
            <a:pPr eaLnBrk="1" hangingPunct="1">
              <a:lnSpc>
                <a:spcPct val="90000"/>
              </a:lnSpc>
            </a:pPr>
            <a:r>
              <a:rPr lang="en-IE" sz="2600" dirty="0" smtClean="0"/>
              <a:t>Related fields: </a:t>
            </a:r>
          </a:p>
          <a:p>
            <a:pPr lvl="1"/>
            <a:r>
              <a:rPr lang="en-US" sz="2000" dirty="0"/>
              <a:t>Mineral </a:t>
            </a:r>
            <a:r>
              <a:rPr lang="en-US" sz="2000" dirty="0" smtClean="0"/>
              <a:t>Economic	 </a:t>
            </a:r>
            <a:r>
              <a:rPr lang="en-US" sz="2000" dirty="0"/>
              <a:t>Energy Economics</a:t>
            </a:r>
          </a:p>
          <a:p>
            <a:pPr lvl="1"/>
            <a:r>
              <a:rPr lang="en-US" sz="2000" dirty="0"/>
              <a:t>Water Economics	 Marine Economics </a:t>
            </a:r>
            <a:endParaRPr lang="en-US" sz="2000" dirty="0" smtClean="0"/>
          </a:p>
          <a:p>
            <a:pPr lvl="1"/>
            <a:r>
              <a:rPr lang="en-US" sz="2000" dirty="0" smtClean="0"/>
              <a:t>Forest Economics	</a:t>
            </a:r>
            <a:r>
              <a:rPr lang="en-US" sz="2000" dirty="0"/>
              <a:t> Agricultural </a:t>
            </a:r>
            <a:r>
              <a:rPr lang="en-US" sz="2000" dirty="0" smtClean="0"/>
              <a:t>Economics	Land Economics		</a:t>
            </a:r>
            <a:r>
              <a:rPr lang="en-US" sz="2400" dirty="0" smtClean="0"/>
              <a:t>	</a:t>
            </a:r>
            <a:endParaRPr lang="en-US" sz="2400" dirty="0"/>
          </a:p>
          <a:p>
            <a:pPr eaLnBrk="1" hangingPunct="1">
              <a:lnSpc>
                <a:spcPct val="90000"/>
              </a:lnSpc>
            </a:pPr>
            <a:endParaRPr lang="en-GB" sz="2600" dirty="0"/>
          </a:p>
        </p:txBody>
      </p:sp>
    </p:spTree>
    <p:extLst>
      <p:ext uri="{BB962C8B-B14F-4D97-AF65-F5344CB8AC3E}">
        <p14:creationId xmlns:p14="http://schemas.microsoft.com/office/powerpoint/2010/main" val="9734670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3">
                                            <p:txEl>
                                              <p:pRg st="4" end="4"/>
                                            </p:txEl>
                                          </p:spTgt>
                                        </p:tgtEl>
                                        <p:attrNameLst>
                                          <p:attrName>style.visibility</p:attrName>
                                        </p:attrNameLst>
                                      </p:cBhvr>
                                      <p:to>
                                        <p:strVal val="visible"/>
                                      </p:to>
                                    </p:set>
                                    <p:anim calcmode="lin" valueType="num">
                                      <p:cBhvr additive="base">
                                        <p:cTn id="29"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12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3">
                                            <p:txEl>
                                              <p:pRg st="5" end="5"/>
                                            </p:txEl>
                                          </p:spTgt>
                                        </p:tgtEl>
                                        <p:attrNameLst>
                                          <p:attrName>style.visibility</p:attrName>
                                        </p:attrNameLst>
                                      </p:cBhvr>
                                      <p:to>
                                        <p:strVal val="visible"/>
                                      </p:to>
                                    </p:set>
                                    <p:anim calcmode="lin" valueType="num">
                                      <p:cBhvr additive="base">
                                        <p:cTn id="33"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2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23">
                                            <p:txEl>
                                              <p:pRg st="6" end="6"/>
                                            </p:txEl>
                                          </p:spTgt>
                                        </p:tgtEl>
                                        <p:attrNameLst>
                                          <p:attrName>style.visibility</p:attrName>
                                        </p:attrNameLst>
                                      </p:cBhvr>
                                      <p:to>
                                        <p:strVal val="visible"/>
                                      </p:to>
                                    </p:set>
                                    <p:anim calcmode="lin" valueType="num">
                                      <p:cBhvr additive="base">
                                        <p:cTn id="37"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IE"/>
              <a:t>The Economy and the Environment</a:t>
            </a:r>
            <a:endParaRPr lang="en-GB"/>
          </a:p>
        </p:txBody>
      </p:sp>
      <p:sp>
        <p:nvSpPr>
          <p:cNvPr id="6147" name="Rectangle 3"/>
          <p:cNvSpPr>
            <a:spLocks noGrp="1" noChangeArrowheads="1"/>
          </p:cNvSpPr>
          <p:nvPr>
            <p:ph type="body" sz="half" idx="1"/>
          </p:nvPr>
        </p:nvSpPr>
        <p:spPr>
          <a:xfrm>
            <a:off x="3998120" y="1748536"/>
            <a:ext cx="3440113" cy="4114800"/>
          </a:xfrm>
        </p:spPr>
        <p:txBody>
          <a:bodyPr>
            <a:normAutofit/>
          </a:bodyPr>
          <a:lstStyle/>
          <a:p>
            <a:pPr eaLnBrk="1" hangingPunct="1">
              <a:lnSpc>
                <a:spcPct val="80000"/>
              </a:lnSpc>
            </a:pPr>
            <a:r>
              <a:rPr lang="en-IE" sz="2000" dirty="0" smtClean="0"/>
              <a:t>The </a:t>
            </a:r>
            <a:r>
              <a:rPr lang="en-IE" sz="2000" dirty="0"/>
              <a:t>economic </a:t>
            </a:r>
            <a:r>
              <a:rPr lang="en-IE" sz="2000" dirty="0" smtClean="0"/>
              <a:t>functions of </a:t>
            </a:r>
            <a:r>
              <a:rPr lang="en-IE" sz="2000" dirty="0"/>
              <a:t>production and </a:t>
            </a:r>
            <a:r>
              <a:rPr lang="en-IE" sz="2000" dirty="0" smtClean="0"/>
              <a:t>consumption occur within the natural environment.</a:t>
            </a:r>
            <a:endParaRPr lang="en-IE" sz="2000" dirty="0"/>
          </a:p>
          <a:p>
            <a:pPr>
              <a:lnSpc>
                <a:spcPct val="80000"/>
              </a:lnSpc>
            </a:pPr>
            <a:r>
              <a:rPr lang="en-IE" sz="2000" dirty="0" smtClean="0"/>
              <a:t>Natural resource economics is the study of nature as the provider </a:t>
            </a:r>
            <a:r>
              <a:rPr lang="en-IE" sz="2000" dirty="0"/>
              <a:t>of raw materials and energy </a:t>
            </a:r>
            <a:r>
              <a:rPr lang="en-IE" sz="2000" dirty="0"/>
              <a:t>inputs (a)</a:t>
            </a:r>
            <a:endParaRPr lang="en-IE" sz="2000" dirty="0"/>
          </a:p>
          <a:p>
            <a:pPr eaLnBrk="1" hangingPunct="1">
              <a:lnSpc>
                <a:spcPct val="80000"/>
              </a:lnSpc>
            </a:pPr>
            <a:r>
              <a:rPr lang="en-IE" sz="2000" dirty="0" smtClean="0"/>
              <a:t>The </a:t>
            </a:r>
            <a:r>
              <a:rPr lang="en-IE" sz="2000" dirty="0"/>
              <a:t>impact of economic activity on the quality of the natural environment is called environmental economics (b)</a:t>
            </a:r>
            <a:endParaRPr lang="en-GB" sz="2000" dirty="0"/>
          </a:p>
        </p:txBody>
      </p:sp>
      <p:sp>
        <p:nvSpPr>
          <p:cNvPr id="16387" name="Rectangle 4"/>
          <p:cNvSpPr>
            <a:spLocks noGrp="1" noChangeArrowheads="1"/>
          </p:cNvSpPr>
          <p:nvPr>
            <p:ph type="body" sz="half" idx="2"/>
          </p:nvPr>
        </p:nvSpPr>
        <p:spPr>
          <a:xfrm>
            <a:off x="7751764" y="1693736"/>
            <a:ext cx="3440112" cy="4114800"/>
          </a:xfrm>
        </p:spPr>
        <p:txBody>
          <a:bodyPr/>
          <a:lstStyle/>
          <a:p>
            <a:pPr eaLnBrk="1" hangingPunct="1">
              <a:lnSpc>
                <a:spcPct val="80000"/>
              </a:lnSpc>
            </a:pPr>
            <a:r>
              <a:rPr lang="en-IE" sz="2200" dirty="0"/>
              <a:t>Fig 1: The economy and the environment</a:t>
            </a:r>
            <a:endParaRPr lang="en-GB" sz="2200" dirty="0"/>
          </a:p>
        </p:txBody>
      </p:sp>
      <p:sp>
        <p:nvSpPr>
          <p:cNvPr id="16391" name="Text Box 8"/>
          <p:cNvSpPr txBox="1">
            <a:spLocks noChangeArrowheads="1"/>
          </p:cNvSpPr>
          <p:nvPr/>
        </p:nvSpPr>
        <p:spPr bwMode="auto">
          <a:xfrm>
            <a:off x="7751764" y="3933826"/>
            <a:ext cx="1296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endParaRPr lang="en-US">
              <a:latin typeface="Verdana" pitchFamily="34" charset="0"/>
            </a:endParaRPr>
          </a:p>
        </p:txBody>
      </p:sp>
      <p:sp>
        <p:nvSpPr>
          <p:cNvPr id="16394" name="Line 11"/>
          <p:cNvSpPr>
            <a:spLocks noChangeShapeType="1"/>
          </p:cNvSpPr>
          <p:nvPr/>
        </p:nvSpPr>
        <p:spPr bwMode="auto">
          <a:xfrm>
            <a:off x="9191626" y="4149725"/>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grpSp>
        <p:nvGrpSpPr>
          <p:cNvPr id="2" name="Group 1"/>
          <p:cNvGrpSpPr/>
          <p:nvPr/>
        </p:nvGrpSpPr>
        <p:grpSpPr>
          <a:xfrm>
            <a:off x="7751764" y="2374013"/>
            <a:ext cx="3168650" cy="2975228"/>
            <a:chOff x="6737923" y="2428877"/>
            <a:chExt cx="3168650" cy="2975228"/>
          </a:xfrm>
        </p:grpSpPr>
        <p:sp>
          <p:nvSpPr>
            <p:cNvPr id="16388" name="Rectangle 5"/>
            <p:cNvSpPr>
              <a:spLocks noChangeArrowheads="1"/>
            </p:cNvSpPr>
            <p:nvPr/>
          </p:nvSpPr>
          <p:spPr bwMode="auto">
            <a:xfrm>
              <a:off x="6737923" y="2428877"/>
              <a:ext cx="3168650" cy="2975228"/>
            </a:xfrm>
            <a:prstGeom prst="rect">
              <a:avLst/>
            </a:prstGeom>
            <a:solidFill>
              <a:schemeClr val="accent1"/>
            </a:solidFill>
            <a:ln w="9525">
              <a:solidFill>
                <a:schemeClr val="tx1"/>
              </a:solidFill>
              <a:miter lim="800000"/>
              <a:headEnd/>
              <a:tailEnd/>
            </a:ln>
          </p:spPr>
          <p:txBody>
            <a:bodyPr wrap="none" anchor="ctr"/>
            <a:lstStyle/>
            <a:p>
              <a:pPr algn="ctr"/>
              <a:endParaRPr lang="en-US">
                <a:latin typeface="Verdana" pitchFamily="34" charset="0"/>
              </a:endParaRPr>
            </a:p>
          </p:txBody>
        </p:sp>
        <p:sp>
          <p:nvSpPr>
            <p:cNvPr id="16389" name="Oval 6"/>
            <p:cNvSpPr>
              <a:spLocks noChangeArrowheads="1"/>
            </p:cNvSpPr>
            <p:nvPr/>
          </p:nvSpPr>
          <p:spPr bwMode="auto">
            <a:xfrm>
              <a:off x="7032626" y="3284539"/>
              <a:ext cx="2735263" cy="1800225"/>
            </a:xfrm>
            <a:prstGeom prst="ellipse">
              <a:avLst/>
            </a:prstGeom>
            <a:solidFill>
              <a:schemeClr val="accent1"/>
            </a:solidFill>
            <a:ln w="9525">
              <a:solidFill>
                <a:schemeClr val="tx1"/>
              </a:solidFill>
              <a:round/>
              <a:headEnd/>
              <a:tailEnd/>
            </a:ln>
          </p:spPr>
          <p:txBody>
            <a:bodyPr wrap="none" anchor="ctr"/>
            <a:lstStyle/>
            <a:p>
              <a:endParaRPr lang="fi-FI"/>
            </a:p>
          </p:txBody>
        </p:sp>
        <p:sp>
          <p:nvSpPr>
            <p:cNvPr id="16390" name="Text Box 7"/>
            <p:cNvSpPr txBox="1">
              <a:spLocks noChangeArrowheads="1"/>
            </p:cNvSpPr>
            <p:nvPr/>
          </p:nvSpPr>
          <p:spPr bwMode="auto">
            <a:xfrm>
              <a:off x="7824788" y="2708276"/>
              <a:ext cx="1511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IE">
                  <a:latin typeface="Verdana" pitchFamily="34" charset="0"/>
                </a:rPr>
                <a:t>Nature</a:t>
              </a:r>
              <a:endParaRPr lang="en-GB">
                <a:latin typeface="Verdana" pitchFamily="34" charset="0"/>
              </a:endParaRPr>
            </a:p>
          </p:txBody>
        </p:sp>
        <p:sp>
          <p:nvSpPr>
            <p:cNvPr id="16392" name="Text Box 9"/>
            <p:cNvSpPr txBox="1">
              <a:spLocks noChangeArrowheads="1"/>
            </p:cNvSpPr>
            <p:nvPr/>
          </p:nvSpPr>
          <p:spPr bwMode="auto">
            <a:xfrm>
              <a:off x="7659688" y="3860800"/>
              <a:ext cx="14605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Economy</a:t>
              </a:r>
              <a:endParaRPr lang="en-GB">
                <a:latin typeface="Verdana" pitchFamily="34" charset="0"/>
              </a:endParaRPr>
            </a:p>
          </p:txBody>
        </p:sp>
        <p:sp>
          <p:nvSpPr>
            <p:cNvPr id="16393" name="Line 10"/>
            <p:cNvSpPr>
              <a:spLocks noChangeShapeType="1"/>
            </p:cNvSpPr>
            <p:nvPr/>
          </p:nvSpPr>
          <p:spPr bwMode="auto">
            <a:xfrm>
              <a:off x="7032625" y="4149725"/>
              <a:ext cx="5032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16395" name="Text Box 12"/>
            <p:cNvSpPr txBox="1">
              <a:spLocks noChangeArrowheads="1"/>
            </p:cNvSpPr>
            <p:nvPr/>
          </p:nvSpPr>
          <p:spPr bwMode="auto">
            <a:xfrm>
              <a:off x="7227889" y="3803651"/>
              <a:ext cx="320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a</a:t>
              </a:r>
              <a:endParaRPr lang="en-GB">
                <a:latin typeface="Verdana" pitchFamily="34" charset="0"/>
              </a:endParaRPr>
            </a:p>
          </p:txBody>
        </p:sp>
        <p:sp>
          <p:nvSpPr>
            <p:cNvPr id="16396" name="Text Box 13"/>
            <p:cNvSpPr txBox="1">
              <a:spLocks noChangeArrowheads="1"/>
            </p:cNvSpPr>
            <p:nvPr/>
          </p:nvSpPr>
          <p:spPr bwMode="auto">
            <a:xfrm>
              <a:off x="9388476" y="3803651"/>
              <a:ext cx="327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b</a:t>
              </a:r>
              <a:endParaRPr lang="en-GB">
                <a:latin typeface="Verdana" pitchFamily="34" charset="0"/>
              </a:endParaRPr>
            </a:p>
          </p:txBody>
        </p:sp>
      </p:grpSp>
    </p:spTree>
    <p:extLst>
      <p:ext uri="{BB962C8B-B14F-4D97-AF65-F5344CB8AC3E}">
        <p14:creationId xmlns:p14="http://schemas.microsoft.com/office/powerpoint/2010/main" val="33210659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IE"/>
              <a:t>The Environment: An Economic and Social Asset</a:t>
            </a:r>
            <a:endParaRPr lang="en-GB"/>
          </a:p>
        </p:txBody>
      </p:sp>
      <p:sp>
        <p:nvSpPr>
          <p:cNvPr id="7171" name="Rectangle 3"/>
          <p:cNvSpPr>
            <a:spLocks noGrp="1" noChangeArrowheads="1"/>
          </p:cNvSpPr>
          <p:nvPr>
            <p:ph type="body" idx="1"/>
          </p:nvPr>
        </p:nvSpPr>
        <p:spPr/>
        <p:txBody>
          <a:bodyPr/>
          <a:lstStyle/>
          <a:p>
            <a:pPr eaLnBrk="1" hangingPunct="1">
              <a:lnSpc>
                <a:spcPct val="90000"/>
              </a:lnSpc>
            </a:pPr>
            <a:r>
              <a:rPr lang="en-IE" sz="2100" dirty="0"/>
              <a:t>Inputs of natural resources  are important in economic production</a:t>
            </a:r>
          </a:p>
          <a:p>
            <a:pPr eaLnBrk="1" hangingPunct="1">
              <a:lnSpc>
                <a:spcPct val="90000"/>
              </a:lnSpc>
            </a:pPr>
            <a:r>
              <a:rPr lang="en-IE" sz="2100" dirty="0"/>
              <a:t>Environment quality can be thought of as a productive asset for a society</a:t>
            </a:r>
          </a:p>
          <a:p>
            <a:pPr eaLnBrk="1" hangingPunct="1">
              <a:lnSpc>
                <a:spcPct val="90000"/>
              </a:lnSpc>
            </a:pPr>
            <a:r>
              <a:rPr lang="en-IE" sz="2100" dirty="0"/>
              <a:t>In other words, there is </a:t>
            </a:r>
            <a:r>
              <a:rPr lang="en-IE" sz="2100" b="1" dirty="0"/>
              <a:t>a trade off</a:t>
            </a:r>
            <a:r>
              <a:rPr lang="en-IE" sz="2100" dirty="0"/>
              <a:t> between conventional economic output and environmental quality</a:t>
            </a:r>
          </a:p>
          <a:p>
            <a:pPr eaLnBrk="1" hangingPunct="1">
              <a:lnSpc>
                <a:spcPct val="90000"/>
              </a:lnSpc>
            </a:pPr>
            <a:r>
              <a:rPr lang="en-IE" sz="2100" dirty="0"/>
              <a:t>Fig 2 shows a PPF which is a curve showing the different combinations of two things a society can produce at any given time, given its resources and technological capabilities</a:t>
            </a:r>
          </a:p>
          <a:p>
            <a:pPr eaLnBrk="1" hangingPunct="1">
              <a:lnSpc>
                <a:spcPct val="90000"/>
              </a:lnSpc>
            </a:pPr>
            <a:r>
              <a:rPr lang="en-IE" sz="2100" dirty="0"/>
              <a:t>This is nearly identical to a PPF model of producing capital goods and consumer goods.</a:t>
            </a:r>
            <a:endParaRPr lang="en-GB" sz="2100" dirty="0"/>
          </a:p>
        </p:txBody>
      </p:sp>
    </p:spTree>
    <p:extLst>
      <p:ext uri="{BB962C8B-B14F-4D97-AF65-F5344CB8AC3E}">
        <p14:creationId xmlns:p14="http://schemas.microsoft.com/office/powerpoint/2010/main" val="110028404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IE" sz="2900"/>
              <a:t>The PPF: Trade-off between environmental quality and market goods</a:t>
            </a:r>
            <a:endParaRPr lang="en-GB" sz="2900"/>
          </a:p>
        </p:txBody>
      </p:sp>
      <p:sp>
        <p:nvSpPr>
          <p:cNvPr id="18434" name="Rectangle 3"/>
          <p:cNvSpPr>
            <a:spLocks noGrp="1" noChangeArrowheads="1"/>
          </p:cNvSpPr>
          <p:nvPr>
            <p:ph type="body" sz="half" idx="1"/>
          </p:nvPr>
        </p:nvSpPr>
        <p:spPr>
          <a:xfrm>
            <a:off x="3048001" y="1905000"/>
            <a:ext cx="3440113" cy="4114800"/>
          </a:xfrm>
        </p:spPr>
        <p:txBody>
          <a:bodyPr/>
          <a:lstStyle/>
          <a:p>
            <a:pPr eaLnBrk="1" hangingPunct="1"/>
            <a:r>
              <a:rPr lang="en-IE" sz="2000"/>
              <a:t>Fig 2 (a) PPF today</a:t>
            </a:r>
            <a:endParaRPr lang="en-GB" sz="2000"/>
          </a:p>
        </p:txBody>
      </p:sp>
      <p:sp>
        <p:nvSpPr>
          <p:cNvPr id="18435" name="Rectangle 4"/>
          <p:cNvSpPr>
            <a:spLocks noGrp="1" noChangeArrowheads="1"/>
          </p:cNvSpPr>
          <p:nvPr>
            <p:ph type="body" sz="half" idx="2"/>
          </p:nvPr>
        </p:nvSpPr>
        <p:spPr>
          <a:xfrm>
            <a:off x="6618288" y="1905000"/>
            <a:ext cx="3440112" cy="4114800"/>
          </a:xfrm>
        </p:spPr>
        <p:txBody>
          <a:bodyPr/>
          <a:lstStyle/>
          <a:p>
            <a:pPr eaLnBrk="1" hangingPunct="1"/>
            <a:r>
              <a:rPr lang="en-IE" sz="2000" dirty="0"/>
              <a:t>Fig 2 (b): PPF in 60 years</a:t>
            </a:r>
            <a:endParaRPr lang="en-GB" sz="2000" dirty="0"/>
          </a:p>
        </p:txBody>
      </p:sp>
      <p:sp>
        <p:nvSpPr>
          <p:cNvPr id="18436" name="Line 5"/>
          <p:cNvSpPr>
            <a:spLocks noChangeShapeType="1"/>
          </p:cNvSpPr>
          <p:nvPr/>
        </p:nvSpPr>
        <p:spPr bwMode="auto">
          <a:xfrm>
            <a:off x="6527800" y="2205038"/>
            <a:ext cx="0" cy="3600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18437" name="Line 6"/>
          <p:cNvSpPr>
            <a:spLocks noChangeShapeType="1"/>
          </p:cNvSpPr>
          <p:nvPr/>
        </p:nvSpPr>
        <p:spPr bwMode="auto">
          <a:xfrm>
            <a:off x="6527800" y="5805488"/>
            <a:ext cx="3384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18438" name="Arc 7"/>
          <p:cNvSpPr>
            <a:spLocks/>
          </p:cNvSpPr>
          <p:nvPr/>
        </p:nvSpPr>
        <p:spPr bwMode="auto">
          <a:xfrm>
            <a:off x="6527801" y="2492376"/>
            <a:ext cx="2447925" cy="3313113"/>
          </a:xfrm>
          <a:custGeom>
            <a:avLst/>
            <a:gdLst>
              <a:gd name="T0" fmla="*/ 0 w 21600"/>
              <a:gd name="T1" fmla="*/ 0 h 21600"/>
              <a:gd name="T2" fmla="*/ 277422900 w 21600"/>
              <a:gd name="T3" fmla="*/ 508181194 h 21600"/>
              <a:gd name="T4" fmla="*/ 0 w 21600"/>
              <a:gd name="T5" fmla="*/ 50818119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i-FI"/>
          </a:p>
        </p:txBody>
      </p:sp>
      <p:sp>
        <p:nvSpPr>
          <p:cNvPr id="18439" name="Text Box 8"/>
          <p:cNvSpPr txBox="1">
            <a:spLocks noChangeArrowheads="1"/>
          </p:cNvSpPr>
          <p:nvPr/>
        </p:nvSpPr>
        <p:spPr bwMode="auto">
          <a:xfrm>
            <a:off x="5646738" y="2329117"/>
            <a:ext cx="9715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sz="1600" dirty="0">
                <a:latin typeface="Verdana" pitchFamily="34" charset="0"/>
              </a:rPr>
              <a:t>Market</a:t>
            </a:r>
          </a:p>
          <a:p>
            <a:r>
              <a:rPr lang="en-IE" sz="1600" dirty="0">
                <a:latin typeface="Verdana" pitchFamily="34" charset="0"/>
              </a:rPr>
              <a:t>goods</a:t>
            </a:r>
            <a:endParaRPr lang="en-GB" sz="1600" dirty="0">
              <a:latin typeface="Verdana" pitchFamily="34" charset="0"/>
            </a:endParaRPr>
          </a:p>
        </p:txBody>
      </p:sp>
      <p:sp>
        <p:nvSpPr>
          <p:cNvPr id="18440" name="Text Box 9"/>
          <p:cNvSpPr txBox="1">
            <a:spLocks noChangeArrowheads="1"/>
          </p:cNvSpPr>
          <p:nvPr/>
        </p:nvSpPr>
        <p:spPr bwMode="auto">
          <a:xfrm>
            <a:off x="9099551" y="6061076"/>
            <a:ext cx="16621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sz="1600">
                <a:latin typeface="Verdana" pitchFamily="34" charset="0"/>
              </a:rPr>
              <a:t>Environmental</a:t>
            </a:r>
          </a:p>
          <a:p>
            <a:r>
              <a:rPr lang="en-IE" sz="1600">
                <a:latin typeface="Verdana" pitchFamily="34" charset="0"/>
              </a:rPr>
              <a:t>Quality</a:t>
            </a:r>
            <a:endParaRPr lang="en-GB" sz="1600">
              <a:latin typeface="Verdana" pitchFamily="34" charset="0"/>
            </a:endParaRPr>
          </a:p>
        </p:txBody>
      </p:sp>
      <p:sp>
        <p:nvSpPr>
          <p:cNvPr id="18441" name="Arc 10"/>
          <p:cNvSpPr>
            <a:spLocks/>
          </p:cNvSpPr>
          <p:nvPr/>
        </p:nvSpPr>
        <p:spPr bwMode="auto">
          <a:xfrm>
            <a:off x="6527800" y="2781300"/>
            <a:ext cx="2089150" cy="3024188"/>
          </a:xfrm>
          <a:custGeom>
            <a:avLst/>
            <a:gdLst>
              <a:gd name="T0" fmla="*/ 0 w 21600"/>
              <a:gd name="T1" fmla="*/ 0 h 21600"/>
              <a:gd name="T2" fmla="*/ 202062370 w 21600"/>
              <a:gd name="T3" fmla="*/ 423412629 h 21600"/>
              <a:gd name="T4" fmla="*/ 0 w 21600"/>
              <a:gd name="T5" fmla="*/ 42341262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i-FI"/>
          </a:p>
        </p:txBody>
      </p:sp>
      <p:sp>
        <p:nvSpPr>
          <p:cNvPr id="18442" name="Line 11"/>
          <p:cNvSpPr>
            <a:spLocks noChangeShapeType="1"/>
          </p:cNvSpPr>
          <p:nvPr/>
        </p:nvSpPr>
        <p:spPr bwMode="auto">
          <a:xfrm>
            <a:off x="2351088" y="2349500"/>
            <a:ext cx="0" cy="34559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18443" name="Line 12"/>
          <p:cNvSpPr>
            <a:spLocks noChangeShapeType="1"/>
          </p:cNvSpPr>
          <p:nvPr/>
        </p:nvSpPr>
        <p:spPr bwMode="auto">
          <a:xfrm>
            <a:off x="2351089" y="5805488"/>
            <a:ext cx="3457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18444" name="Arc 13"/>
          <p:cNvSpPr>
            <a:spLocks/>
          </p:cNvSpPr>
          <p:nvPr/>
        </p:nvSpPr>
        <p:spPr bwMode="auto">
          <a:xfrm>
            <a:off x="2351088" y="2565400"/>
            <a:ext cx="2520950" cy="3240088"/>
          </a:xfrm>
          <a:custGeom>
            <a:avLst/>
            <a:gdLst>
              <a:gd name="T0" fmla="*/ 0 w 21600"/>
              <a:gd name="T1" fmla="*/ 0 h 21600"/>
              <a:gd name="T2" fmla="*/ 294221719 w 21600"/>
              <a:gd name="T3" fmla="*/ 486026375 h 21600"/>
              <a:gd name="T4" fmla="*/ 0 w 21600"/>
              <a:gd name="T5" fmla="*/ 48602637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i-FI"/>
          </a:p>
        </p:txBody>
      </p:sp>
      <p:sp>
        <p:nvSpPr>
          <p:cNvPr id="18445" name="Text Box 14"/>
          <p:cNvSpPr txBox="1">
            <a:spLocks noChangeArrowheads="1"/>
          </p:cNvSpPr>
          <p:nvPr/>
        </p:nvSpPr>
        <p:spPr bwMode="auto">
          <a:xfrm>
            <a:off x="1480155" y="2298701"/>
            <a:ext cx="104152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IE" sz="1600" dirty="0">
                <a:latin typeface="Verdana" pitchFamily="34" charset="0"/>
              </a:rPr>
              <a:t>Market goods</a:t>
            </a:r>
            <a:endParaRPr lang="en-GB" sz="1600" dirty="0">
              <a:latin typeface="Verdana" pitchFamily="34" charset="0"/>
            </a:endParaRPr>
          </a:p>
        </p:txBody>
      </p:sp>
      <p:sp>
        <p:nvSpPr>
          <p:cNvPr id="18446" name="Text Box 15"/>
          <p:cNvSpPr txBox="1">
            <a:spLocks noChangeArrowheads="1"/>
          </p:cNvSpPr>
          <p:nvPr/>
        </p:nvSpPr>
        <p:spPr bwMode="auto">
          <a:xfrm>
            <a:off x="4924426" y="5989639"/>
            <a:ext cx="16621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sz="1600">
                <a:latin typeface="Verdana" pitchFamily="34" charset="0"/>
              </a:rPr>
              <a:t>Environmental</a:t>
            </a:r>
          </a:p>
          <a:p>
            <a:r>
              <a:rPr lang="en-IE" sz="1600">
                <a:latin typeface="Verdana" pitchFamily="34" charset="0"/>
              </a:rPr>
              <a:t>Quality</a:t>
            </a:r>
            <a:endParaRPr lang="en-GB" sz="1600">
              <a:latin typeface="Verdana" pitchFamily="34" charset="0"/>
            </a:endParaRPr>
          </a:p>
        </p:txBody>
      </p:sp>
      <p:sp>
        <p:nvSpPr>
          <p:cNvPr id="18447" name="Line 16"/>
          <p:cNvSpPr>
            <a:spLocks noChangeShapeType="1"/>
          </p:cNvSpPr>
          <p:nvPr/>
        </p:nvSpPr>
        <p:spPr bwMode="auto">
          <a:xfrm flipH="1">
            <a:off x="7319963" y="2781301"/>
            <a:ext cx="144462"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18448" name="Line 17"/>
          <p:cNvSpPr>
            <a:spLocks noChangeShapeType="1"/>
          </p:cNvSpPr>
          <p:nvPr/>
        </p:nvSpPr>
        <p:spPr bwMode="auto">
          <a:xfrm flipH="1">
            <a:off x="8328025" y="4149725"/>
            <a:ext cx="21590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18449" name="Line 18"/>
          <p:cNvSpPr>
            <a:spLocks noChangeShapeType="1"/>
          </p:cNvSpPr>
          <p:nvPr/>
        </p:nvSpPr>
        <p:spPr bwMode="auto">
          <a:xfrm flipH="1">
            <a:off x="7967664" y="3284539"/>
            <a:ext cx="142875"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18450" name="Line 19"/>
          <p:cNvSpPr>
            <a:spLocks noChangeShapeType="1"/>
          </p:cNvSpPr>
          <p:nvPr/>
        </p:nvSpPr>
        <p:spPr bwMode="auto">
          <a:xfrm>
            <a:off x="2351089" y="3500438"/>
            <a:ext cx="1800225"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i-FI"/>
          </a:p>
        </p:txBody>
      </p:sp>
      <p:sp>
        <p:nvSpPr>
          <p:cNvPr id="18451" name="Line 20"/>
          <p:cNvSpPr>
            <a:spLocks noChangeShapeType="1"/>
          </p:cNvSpPr>
          <p:nvPr/>
        </p:nvSpPr>
        <p:spPr bwMode="auto">
          <a:xfrm>
            <a:off x="4151313" y="3500438"/>
            <a:ext cx="0" cy="2305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i-FI"/>
          </a:p>
        </p:txBody>
      </p:sp>
      <p:sp>
        <p:nvSpPr>
          <p:cNvPr id="18452" name="Line 21"/>
          <p:cNvSpPr>
            <a:spLocks noChangeShapeType="1"/>
          </p:cNvSpPr>
          <p:nvPr/>
        </p:nvSpPr>
        <p:spPr bwMode="auto">
          <a:xfrm>
            <a:off x="2351089" y="4724400"/>
            <a:ext cx="237648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i-FI"/>
          </a:p>
        </p:txBody>
      </p:sp>
      <p:sp>
        <p:nvSpPr>
          <p:cNvPr id="18453" name="Line 22"/>
          <p:cNvSpPr>
            <a:spLocks noChangeShapeType="1"/>
          </p:cNvSpPr>
          <p:nvPr/>
        </p:nvSpPr>
        <p:spPr bwMode="auto">
          <a:xfrm>
            <a:off x="4727575" y="4724400"/>
            <a:ext cx="0" cy="1081088"/>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i-FI"/>
          </a:p>
        </p:txBody>
      </p:sp>
      <p:sp>
        <p:nvSpPr>
          <p:cNvPr id="18454" name="Line 23"/>
          <p:cNvSpPr>
            <a:spLocks noChangeShapeType="1"/>
          </p:cNvSpPr>
          <p:nvPr/>
        </p:nvSpPr>
        <p:spPr bwMode="auto">
          <a:xfrm>
            <a:off x="6527801" y="3500438"/>
            <a:ext cx="18002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i-FI"/>
          </a:p>
        </p:txBody>
      </p:sp>
      <p:sp>
        <p:nvSpPr>
          <p:cNvPr id="18455" name="Line 24"/>
          <p:cNvSpPr>
            <a:spLocks noChangeShapeType="1"/>
          </p:cNvSpPr>
          <p:nvPr/>
        </p:nvSpPr>
        <p:spPr bwMode="auto">
          <a:xfrm>
            <a:off x="8328025" y="3500438"/>
            <a:ext cx="0" cy="230505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i-FI"/>
          </a:p>
        </p:txBody>
      </p:sp>
      <p:sp>
        <p:nvSpPr>
          <p:cNvPr id="18456" name="Line 25"/>
          <p:cNvSpPr>
            <a:spLocks noChangeShapeType="1"/>
          </p:cNvSpPr>
          <p:nvPr/>
        </p:nvSpPr>
        <p:spPr bwMode="auto">
          <a:xfrm>
            <a:off x="7896225" y="3500438"/>
            <a:ext cx="0" cy="2305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i-FI"/>
          </a:p>
        </p:txBody>
      </p:sp>
      <p:sp>
        <p:nvSpPr>
          <p:cNvPr id="18457" name="Line 26"/>
          <p:cNvSpPr>
            <a:spLocks noChangeShapeType="1"/>
          </p:cNvSpPr>
          <p:nvPr/>
        </p:nvSpPr>
        <p:spPr bwMode="auto">
          <a:xfrm>
            <a:off x="6527801" y="4005263"/>
            <a:ext cx="1655763"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i-FI"/>
          </a:p>
        </p:txBody>
      </p:sp>
      <p:sp>
        <p:nvSpPr>
          <p:cNvPr id="18458" name="Line 27"/>
          <p:cNvSpPr>
            <a:spLocks noChangeShapeType="1"/>
          </p:cNvSpPr>
          <p:nvPr/>
        </p:nvSpPr>
        <p:spPr bwMode="auto">
          <a:xfrm>
            <a:off x="8183563" y="4005264"/>
            <a:ext cx="0" cy="1800225"/>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i-FI"/>
          </a:p>
        </p:txBody>
      </p:sp>
      <p:sp>
        <p:nvSpPr>
          <p:cNvPr id="18459" name="Text Box 28"/>
          <p:cNvSpPr txBox="1">
            <a:spLocks noChangeArrowheads="1"/>
          </p:cNvSpPr>
          <p:nvPr/>
        </p:nvSpPr>
        <p:spPr bwMode="auto">
          <a:xfrm>
            <a:off x="1847851" y="3213101"/>
            <a:ext cx="441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C</a:t>
            </a:r>
            <a:r>
              <a:rPr lang="en-IE" baseline="-25000">
                <a:latin typeface="Verdana" pitchFamily="34" charset="0"/>
              </a:rPr>
              <a:t>2</a:t>
            </a:r>
            <a:endParaRPr lang="en-GB" baseline="-25000">
              <a:latin typeface="Verdana" pitchFamily="34" charset="0"/>
            </a:endParaRPr>
          </a:p>
        </p:txBody>
      </p:sp>
      <p:sp>
        <p:nvSpPr>
          <p:cNvPr id="18460" name="Text Box 29"/>
          <p:cNvSpPr txBox="1">
            <a:spLocks noChangeArrowheads="1"/>
          </p:cNvSpPr>
          <p:nvPr/>
        </p:nvSpPr>
        <p:spPr bwMode="auto">
          <a:xfrm>
            <a:off x="4059238" y="5819776"/>
            <a:ext cx="4175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e</a:t>
            </a:r>
            <a:r>
              <a:rPr lang="en-IE" baseline="-25000">
                <a:latin typeface="Verdana" pitchFamily="34" charset="0"/>
              </a:rPr>
              <a:t>2</a:t>
            </a:r>
            <a:endParaRPr lang="en-GB" baseline="-25000">
              <a:latin typeface="Verdana" pitchFamily="34" charset="0"/>
            </a:endParaRPr>
          </a:p>
        </p:txBody>
      </p:sp>
      <p:sp>
        <p:nvSpPr>
          <p:cNvPr id="18461" name="Text Box 30"/>
          <p:cNvSpPr txBox="1">
            <a:spLocks noChangeArrowheads="1"/>
          </p:cNvSpPr>
          <p:nvPr/>
        </p:nvSpPr>
        <p:spPr bwMode="auto">
          <a:xfrm>
            <a:off x="1847851" y="4437063"/>
            <a:ext cx="441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C</a:t>
            </a:r>
            <a:r>
              <a:rPr lang="en-IE" baseline="-25000">
                <a:latin typeface="Verdana" pitchFamily="34" charset="0"/>
              </a:rPr>
              <a:t>1</a:t>
            </a:r>
            <a:endParaRPr lang="en-GB" baseline="-25000">
              <a:latin typeface="Verdana" pitchFamily="34" charset="0"/>
            </a:endParaRPr>
          </a:p>
        </p:txBody>
      </p:sp>
      <p:sp>
        <p:nvSpPr>
          <p:cNvPr id="18462" name="Text Box 31"/>
          <p:cNvSpPr txBox="1">
            <a:spLocks noChangeArrowheads="1"/>
          </p:cNvSpPr>
          <p:nvPr/>
        </p:nvSpPr>
        <p:spPr bwMode="auto">
          <a:xfrm>
            <a:off x="6148389" y="3227388"/>
            <a:ext cx="441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C</a:t>
            </a:r>
            <a:r>
              <a:rPr lang="en-IE" baseline="-25000">
                <a:latin typeface="Verdana" pitchFamily="34" charset="0"/>
              </a:rPr>
              <a:t>4</a:t>
            </a:r>
            <a:endParaRPr lang="en-GB" baseline="-25000">
              <a:latin typeface="Verdana" pitchFamily="34" charset="0"/>
            </a:endParaRPr>
          </a:p>
        </p:txBody>
      </p:sp>
      <p:sp>
        <p:nvSpPr>
          <p:cNvPr id="18463" name="Text Box 32"/>
          <p:cNvSpPr txBox="1">
            <a:spLocks noChangeArrowheads="1"/>
          </p:cNvSpPr>
          <p:nvPr/>
        </p:nvSpPr>
        <p:spPr bwMode="auto">
          <a:xfrm>
            <a:off x="6075364" y="3803651"/>
            <a:ext cx="441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C</a:t>
            </a:r>
            <a:r>
              <a:rPr lang="en-IE" baseline="-25000">
                <a:latin typeface="Verdana" pitchFamily="34" charset="0"/>
              </a:rPr>
              <a:t>3</a:t>
            </a:r>
            <a:endParaRPr lang="en-GB" baseline="-25000">
              <a:latin typeface="Verdana" pitchFamily="34" charset="0"/>
            </a:endParaRPr>
          </a:p>
        </p:txBody>
      </p:sp>
      <p:sp>
        <p:nvSpPr>
          <p:cNvPr id="18464" name="Text Box 33"/>
          <p:cNvSpPr txBox="1">
            <a:spLocks noChangeArrowheads="1"/>
          </p:cNvSpPr>
          <p:nvPr/>
        </p:nvSpPr>
        <p:spPr bwMode="auto">
          <a:xfrm>
            <a:off x="7896225" y="5876926"/>
            <a:ext cx="86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IE">
                <a:latin typeface="Verdana" pitchFamily="34" charset="0"/>
              </a:rPr>
              <a:t>e</a:t>
            </a:r>
            <a:r>
              <a:rPr lang="en-IE" baseline="-25000">
                <a:latin typeface="Verdana" pitchFamily="34" charset="0"/>
              </a:rPr>
              <a:t>3</a:t>
            </a:r>
            <a:endParaRPr lang="en-GB" baseline="-25000">
              <a:latin typeface="Verdana" pitchFamily="34" charset="0"/>
            </a:endParaRPr>
          </a:p>
        </p:txBody>
      </p:sp>
      <p:sp>
        <p:nvSpPr>
          <p:cNvPr id="18465" name="Text Box 34"/>
          <p:cNvSpPr txBox="1">
            <a:spLocks noChangeArrowheads="1"/>
          </p:cNvSpPr>
          <p:nvPr/>
        </p:nvSpPr>
        <p:spPr bwMode="auto">
          <a:xfrm>
            <a:off x="4635501" y="5819776"/>
            <a:ext cx="4175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e</a:t>
            </a:r>
            <a:r>
              <a:rPr lang="en-IE" baseline="-25000">
                <a:latin typeface="Verdana" pitchFamily="34" charset="0"/>
              </a:rPr>
              <a:t>1</a:t>
            </a:r>
            <a:endParaRPr lang="en-GB" baseline="-25000">
              <a:latin typeface="Verdana" pitchFamily="34" charset="0"/>
            </a:endParaRPr>
          </a:p>
        </p:txBody>
      </p:sp>
      <p:sp>
        <p:nvSpPr>
          <p:cNvPr id="18466" name="Text Box 35"/>
          <p:cNvSpPr txBox="1">
            <a:spLocks noChangeArrowheads="1"/>
          </p:cNvSpPr>
          <p:nvPr/>
        </p:nvSpPr>
        <p:spPr bwMode="auto">
          <a:xfrm>
            <a:off x="7535864" y="5876926"/>
            <a:ext cx="466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IE">
                <a:latin typeface="Verdana" pitchFamily="34" charset="0"/>
              </a:rPr>
              <a:t>e</a:t>
            </a:r>
            <a:r>
              <a:rPr lang="en-IE" baseline="-25000">
                <a:latin typeface="Verdana" pitchFamily="34" charset="0"/>
              </a:rPr>
              <a:t>4</a:t>
            </a:r>
            <a:endParaRPr lang="en-GB" baseline="-25000">
              <a:latin typeface="Verdana" pitchFamily="34" charset="0"/>
            </a:endParaRPr>
          </a:p>
        </p:txBody>
      </p:sp>
    </p:spTree>
    <p:extLst>
      <p:ext uri="{BB962C8B-B14F-4D97-AF65-F5344CB8AC3E}">
        <p14:creationId xmlns:p14="http://schemas.microsoft.com/office/powerpoint/2010/main" val="33642943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1024128" y="196216"/>
            <a:ext cx="10094976" cy="1223963"/>
          </a:xfrm>
        </p:spPr>
        <p:txBody>
          <a:bodyPr>
            <a:normAutofit/>
          </a:bodyPr>
          <a:lstStyle/>
          <a:p>
            <a:pPr eaLnBrk="1" hangingPunct="1"/>
            <a:r>
              <a:rPr lang="en-IE" sz="3600" dirty="0"/>
              <a:t>The </a:t>
            </a:r>
            <a:r>
              <a:rPr lang="en-IE" sz="3600" dirty="0" smtClean="0"/>
              <a:t>PPF for Market Goods and Environmental Quality</a:t>
            </a:r>
            <a:endParaRPr lang="en-GB" sz="3600" dirty="0"/>
          </a:p>
        </p:txBody>
      </p:sp>
      <p:sp>
        <p:nvSpPr>
          <p:cNvPr id="9219" name="Rectangle 3"/>
          <p:cNvSpPr>
            <a:spLocks noGrp="1" noChangeArrowheads="1"/>
          </p:cNvSpPr>
          <p:nvPr>
            <p:ph type="body" idx="1"/>
          </p:nvPr>
        </p:nvSpPr>
        <p:spPr>
          <a:xfrm>
            <a:off x="1024128" y="1468758"/>
            <a:ext cx="9939527" cy="4589145"/>
          </a:xfrm>
        </p:spPr>
        <p:txBody>
          <a:bodyPr>
            <a:noAutofit/>
          </a:bodyPr>
          <a:lstStyle/>
          <a:p>
            <a:pPr eaLnBrk="1" hangingPunct="1">
              <a:lnSpc>
                <a:spcPct val="90000"/>
              </a:lnSpc>
            </a:pPr>
            <a:r>
              <a:rPr lang="en-IE" dirty="0"/>
              <a:t>The PPF shows the different combinations of market output and environmental quality that are available to a group of people who have a fixed endowment of resources and technology</a:t>
            </a:r>
          </a:p>
          <a:p>
            <a:pPr eaLnBrk="1" hangingPunct="1">
              <a:lnSpc>
                <a:spcPct val="90000"/>
              </a:lnSpc>
            </a:pPr>
            <a:r>
              <a:rPr lang="en-IE" dirty="0"/>
              <a:t>In fig 2 (a) If the current level of economic output is C1, and increase to C2 can be obtained only at the cost of a decrease in environmental quality</a:t>
            </a:r>
          </a:p>
          <a:p>
            <a:pPr eaLnBrk="1" hangingPunct="1">
              <a:lnSpc>
                <a:spcPct val="90000"/>
              </a:lnSpc>
            </a:pPr>
            <a:r>
              <a:rPr lang="en-IE" dirty="0"/>
              <a:t>Where society chooses to locate itself on the PPF is a matter of social choice</a:t>
            </a:r>
          </a:p>
          <a:p>
            <a:pPr eaLnBrk="1" hangingPunct="1">
              <a:lnSpc>
                <a:spcPct val="90000"/>
              </a:lnSpc>
            </a:pPr>
            <a:r>
              <a:rPr lang="en-IE" dirty="0"/>
              <a:t>In fig 2 (b) shows that degrading the environment too  much today will affect future possibilities and PPF will shift inwards. Future generations can have the same level of output  as  present generation but only at a lower level of environmental </a:t>
            </a:r>
            <a:r>
              <a:rPr lang="en-IE" dirty="0" smtClean="0"/>
              <a:t>quality</a:t>
            </a:r>
            <a:endParaRPr lang="en-IE" dirty="0"/>
          </a:p>
        </p:txBody>
      </p:sp>
    </p:spTree>
    <p:extLst>
      <p:ext uri="{BB962C8B-B14F-4D97-AF65-F5344CB8AC3E}">
        <p14:creationId xmlns:p14="http://schemas.microsoft.com/office/powerpoint/2010/main" val="23362284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711708" y="374269"/>
            <a:ext cx="10515600" cy="1325563"/>
          </a:xfrm>
        </p:spPr>
        <p:txBody>
          <a:bodyPr/>
          <a:lstStyle/>
          <a:p>
            <a:pPr algn="ctr" eaLnBrk="1" hangingPunct="1"/>
            <a:r>
              <a:rPr lang="en-IE" dirty="0"/>
              <a:t>The Fundamental </a:t>
            </a:r>
            <a:r>
              <a:rPr lang="en-IE" dirty="0" smtClean="0"/>
              <a:t>Balance of Materials</a:t>
            </a:r>
            <a:endParaRPr lang="en-GB" dirty="0"/>
          </a:p>
        </p:txBody>
      </p:sp>
      <p:sp>
        <p:nvSpPr>
          <p:cNvPr id="10243" name="Rectangle 3"/>
          <p:cNvSpPr>
            <a:spLocks noGrp="1" noChangeArrowheads="1"/>
          </p:cNvSpPr>
          <p:nvPr>
            <p:ph type="body" idx="1"/>
          </p:nvPr>
        </p:nvSpPr>
        <p:spPr>
          <a:xfrm>
            <a:off x="585216" y="1514729"/>
            <a:ext cx="10768584" cy="4351338"/>
          </a:xfrm>
        </p:spPr>
        <p:txBody>
          <a:bodyPr>
            <a:noAutofit/>
          </a:bodyPr>
          <a:lstStyle/>
          <a:p>
            <a:pPr eaLnBrk="1" hangingPunct="1">
              <a:lnSpc>
                <a:spcPct val="80000"/>
              </a:lnSpc>
            </a:pPr>
            <a:r>
              <a:rPr lang="en-IE" sz="2400" b="1" dirty="0"/>
              <a:t>The Fundamental Balance Phenomenon says that in the long run all materials taken out of the natural system by human beings must eventually end up back in the system</a:t>
            </a:r>
            <a:r>
              <a:rPr lang="en-IE" sz="2400" dirty="0"/>
              <a:t>.</a:t>
            </a:r>
          </a:p>
          <a:p>
            <a:pPr eaLnBrk="1" hangingPunct="1">
              <a:lnSpc>
                <a:spcPct val="80000"/>
              </a:lnSpc>
            </a:pPr>
            <a:r>
              <a:rPr lang="en-IE" sz="2400" b="1" dirty="0"/>
              <a:t>M = </a:t>
            </a:r>
            <a:r>
              <a:rPr lang="en-IE" sz="2400" b="1" dirty="0" err="1"/>
              <a:t>R</a:t>
            </a:r>
            <a:r>
              <a:rPr lang="en-IE" sz="2400" b="1" baseline="30000" dirty="0" err="1"/>
              <a:t>d</a:t>
            </a:r>
            <a:r>
              <a:rPr lang="en-IE" sz="2400" b="1" baseline="-25000" dirty="0" err="1"/>
              <a:t>p</a:t>
            </a:r>
            <a:r>
              <a:rPr lang="en-IE" sz="2400" b="1" dirty="0"/>
              <a:t> + </a:t>
            </a:r>
            <a:r>
              <a:rPr lang="en-IE" sz="2400" b="1" dirty="0" err="1"/>
              <a:t>R</a:t>
            </a:r>
            <a:r>
              <a:rPr lang="en-IE" sz="2400" b="1" baseline="30000" dirty="0" err="1"/>
              <a:t>d</a:t>
            </a:r>
            <a:r>
              <a:rPr lang="en-IE" sz="2400" b="1" baseline="-25000" dirty="0" err="1"/>
              <a:t>c</a:t>
            </a:r>
            <a:endParaRPr lang="en-IE" sz="2400" b="1" baseline="-25000" dirty="0"/>
          </a:p>
          <a:p>
            <a:pPr lvl="1" eaLnBrk="1" hangingPunct="1">
              <a:lnSpc>
                <a:spcPct val="80000"/>
              </a:lnSpc>
            </a:pPr>
            <a:r>
              <a:rPr lang="en-IE" sz="2800" dirty="0"/>
              <a:t>Where M = Raw materials extracted</a:t>
            </a:r>
          </a:p>
          <a:p>
            <a:pPr lvl="1" eaLnBrk="1" hangingPunct="1">
              <a:lnSpc>
                <a:spcPct val="80000"/>
              </a:lnSpc>
            </a:pPr>
            <a:r>
              <a:rPr lang="en-IE" sz="2800" dirty="0" err="1"/>
              <a:t>R</a:t>
            </a:r>
            <a:r>
              <a:rPr lang="en-IE" sz="2800" baseline="30000" dirty="0" err="1"/>
              <a:t>d</a:t>
            </a:r>
            <a:r>
              <a:rPr lang="en-IE" sz="2800" baseline="-25000" dirty="0" err="1"/>
              <a:t>p</a:t>
            </a:r>
            <a:r>
              <a:rPr lang="en-IE" sz="2800" baseline="-25000" dirty="0"/>
              <a:t> </a:t>
            </a:r>
            <a:r>
              <a:rPr lang="en-IE" sz="2800" dirty="0"/>
              <a:t>= discharged producer residuals</a:t>
            </a:r>
          </a:p>
          <a:p>
            <a:pPr lvl="1" eaLnBrk="1" hangingPunct="1">
              <a:lnSpc>
                <a:spcPct val="80000"/>
              </a:lnSpc>
            </a:pPr>
            <a:r>
              <a:rPr lang="en-IE" sz="2800" dirty="0" err="1"/>
              <a:t>R</a:t>
            </a:r>
            <a:r>
              <a:rPr lang="en-IE" sz="2800" baseline="30000" dirty="0" err="1"/>
              <a:t>d</a:t>
            </a:r>
            <a:r>
              <a:rPr lang="en-IE" sz="2800" baseline="-25000" dirty="0" err="1"/>
              <a:t>c</a:t>
            </a:r>
            <a:r>
              <a:rPr lang="en-IE" sz="2800" dirty="0"/>
              <a:t>= discharged consumer residuals</a:t>
            </a:r>
          </a:p>
          <a:p>
            <a:pPr eaLnBrk="1" hangingPunct="1">
              <a:lnSpc>
                <a:spcPct val="80000"/>
              </a:lnSpc>
            </a:pPr>
            <a:r>
              <a:rPr lang="en-IE" sz="2400" dirty="0" smtClean="0"/>
              <a:t>Economy </a:t>
            </a:r>
            <a:r>
              <a:rPr lang="en-IE" sz="2400" dirty="0"/>
              <a:t>is divided into two broad segments (producers and consumers)</a:t>
            </a:r>
          </a:p>
          <a:p>
            <a:pPr eaLnBrk="1" hangingPunct="1">
              <a:lnSpc>
                <a:spcPct val="80000"/>
              </a:lnSpc>
            </a:pPr>
            <a:r>
              <a:rPr lang="en-IE" sz="2400" dirty="0"/>
              <a:t>Production and consumption create ‘residuals’ which may be emitted into the air or water or land</a:t>
            </a:r>
          </a:p>
          <a:p>
            <a:pPr eaLnBrk="1" hangingPunct="1">
              <a:lnSpc>
                <a:spcPct val="80000"/>
              </a:lnSpc>
            </a:pPr>
            <a:r>
              <a:rPr lang="en-IE" sz="2400" dirty="0"/>
              <a:t>The implication is that </a:t>
            </a:r>
            <a:r>
              <a:rPr lang="en-IE" sz="2400" b="1" u="sng" dirty="0"/>
              <a:t>to reduce the mass of residuals disposed into the environments, it is necessary to reduce the level of raw materials into the system</a:t>
            </a:r>
          </a:p>
          <a:p>
            <a:pPr eaLnBrk="1" hangingPunct="1">
              <a:lnSpc>
                <a:spcPct val="80000"/>
              </a:lnSpc>
            </a:pPr>
            <a:endParaRPr lang="en-GB" sz="2400" b="1" u="sng" dirty="0"/>
          </a:p>
        </p:txBody>
      </p:sp>
    </p:spTree>
    <p:extLst>
      <p:ext uri="{BB962C8B-B14F-4D97-AF65-F5344CB8AC3E}">
        <p14:creationId xmlns:p14="http://schemas.microsoft.com/office/powerpoint/2010/main" val="35079005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algn="ctr" eaLnBrk="1" hangingPunct="1"/>
            <a:r>
              <a:rPr lang="en-IE" dirty="0"/>
              <a:t>The Fundamental Balance 2</a:t>
            </a:r>
            <a:endParaRPr lang="en-GB" dirty="0"/>
          </a:p>
        </p:txBody>
      </p:sp>
      <p:sp>
        <p:nvSpPr>
          <p:cNvPr id="11267" name="Rectangle 3"/>
          <p:cNvSpPr>
            <a:spLocks noGrp="1" noChangeArrowheads="1"/>
          </p:cNvSpPr>
          <p:nvPr>
            <p:ph type="body" idx="1"/>
          </p:nvPr>
        </p:nvSpPr>
        <p:spPr>
          <a:xfrm>
            <a:off x="838200" y="1690688"/>
            <a:ext cx="10515600" cy="4794631"/>
          </a:xfrm>
        </p:spPr>
        <p:txBody>
          <a:bodyPr>
            <a:noAutofit/>
          </a:bodyPr>
          <a:lstStyle/>
          <a:p>
            <a:pPr marL="0" indent="0" algn="ctr">
              <a:buNone/>
            </a:pPr>
            <a:r>
              <a:rPr lang="en-IE" sz="4000" b="1" dirty="0" err="1"/>
              <a:t>R</a:t>
            </a:r>
            <a:r>
              <a:rPr lang="en-IE" sz="4000" b="1" baseline="30000" dirty="0" err="1"/>
              <a:t>d</a:t>
            </a:r>
            <a:r>
              <a:rPr lang="en-IE" sz="4000" b="1" baseline="-25000" dirty="0" err="1"/>
              <a:t>p</a:t>
            </a:r>
            <a:r>
              <a:rPr lang="en-IE" sz="4000" b="1" dirty="0"/>
              <a:t> + </a:t>
            </a:r>
            <a:r>
              <a:rPr lang="en-IE" sz="4000" b="1" dirty="0" err="1" smtClean="0"/>
              <a:t>R</a:t>
            </a:r>
            <a:r>
              <a:rPr lang="en-IE" sz="4000" b="1" baseline="30000" dirty="0" err="1" smtClean="0"/>
              <a:t>d</a:t>
            </a:r>
            <a:r>
              <a:rPr lang="en-IE" sz="4000" b="1" baseline="-25000" dirty="0" err="1" smtClean="0"/>
              <a:t>c</a:t>
            </a:r>
            <a:r>
              <a:rPr lang="en-IE" sz="4000" b="1" baseline="-25000" dirty="0" smtClean="0"/>
              <a:t> </a:t>
            </a:r>
            <a:r>
              <a:rPr lang="en-IE" sz="4000" b="1" dirty="0" smtClean="0"/>
              <a:t>=  M  = G </a:t>
            </a:r>
            <a:r>
              <a:rPr lang="en-IE" sz="4000" b="1" dirty="0"/>
              <a:t>+ </a:t>
            </a:r>
            <a:r>
              <a:rPr lang="en-IE" sz="4000" b="1" dirty="0" err="1" smtClean="0"/>
              <a:t>R</a:t>
            </a:r>
            <a:r>
              <a:rPr lang="en-IE" sz="4000" b="1" baseline="-25000" dirty="0" err="1" smtClean="0"/>
              <a:t>p</a:t>
            </a:r>
            <a:r>
              <a:rPr lang="en-IE" sz="4000" b="1" dirty="0"/>
              <a:t> – </a:t>
            </a:r>
            <a:r>
              <a:rPr lang="en-IE" sz="4000" b="1" dirty="0" err="1" smtClean="0"/>
              <a:t>R</a:t>
            </a:r>
            <a:r>
              <a:rPr lang="en-IE" sz="4000" b="1" baseline="30000" dirty="0" err="1" smtClean="0"/>
              <a:t>r</a:t>
            </a:r>
            <a:r>
              <a:rPr lang="en-IE" sz="4000" b="1" baseline="-25000" dirty="0" err="1" smtClean="0"/>
              <a:t>p</a:t>
            </a:r>
            <a:r>
              <a:rPr lang="en-IE" sz="4000" b="1" dirty="0" smtClean="0"/>
              <a:t> – </a:t>
            </a:r>
            <a:r>
              <a:rPr lang="en-IE" sz="4000" b="1" dirty="0" err="1" smtClean="0"/>
              <a:t>R</a:t>
            </a:r>
            <a:r>
              <a:rPr lang="en-IE" sz="4000" b="1" baseline="30000" dirty="0" err="1" smtClean="0"/>
              <a:t>r</a:t>
            </a:r>
            <a:r>
              <a:rPr lang="en-IE" sz="4000" b="1" baseline="-25000" dirty="0" err="1" smtClean="0"/>
              <a:t>c</a:t>
            </a:r>
            <a:endParaRPr lang="en-IE" sz="4000" b="1" baseline="-25000" dirty="0"/>
          </a:p>
          <a:p>
            <a:pPr eaLnBrk="1" hangingPunct="1"/>
            <a:r>
              <a:rPr lang="en-IE" sz="3200" dirty="0"/>
              <a:t>This says that the quantity of raw materials (M) is equal to  the output of goods and services (G) plus production residuals (</a:t>
            </a:r>
            <a:r>
              <a:rPr lang="en-IE" sz="3200" dirty="0" err="1"/>
              <a:t>R</a:t>
            </a:r>
            <a:r>
              <a:rPr lang="en-IE" sz="3200" baseline="-25000" dirty="0" err="1"/>
              <a:t>p</a:t>
            </a:r>
            <a:r>
              <a:rPr lang="en-IE" sz="3200" dirty="0"/>
              <a:t>) minus the amounts that are recycled from producers (</a:t>
            </a:r>
            <a:r>
              <a:rPr lang="en-IE" sz="3200" dirty="0" err="1"/>
              <a:t>R</a:t>
            </a:r>
            <a:r>
              <a:rPr lang="en-IE" sz="3200" baseline="30000" dirty="0" err="1"/>
              <a:t>r</a:t>
            </a:r>
            <a:r>
              <a:rPr lang="en-IE" sz="3200" baseline="-25000" dirty="0" err="1"/>
              <a:t>p</a:t>
            </a:r>
            <a:r>
              <a:rPr lang="en-IE" sz="3200" dirty="0"/>
              <a:t>) and consumers (</a:t>
            </a:r>
            <a:r>
              <a:rPr lang="en-IE" sz="3200" dirty="0" err="1"/>
              <a:t>R</a:t>
            </a:r>
            <a:r>
              <a:rPr lang="en-IE" sz="3200" baseline="30000" dirty="0" err="1"/>
              <a:t>r</a:t>
            </a:r>
            <a:r>
              <a:rPr lang="en-IE" sz="3200" baseline="-25000" dirty="0" err="1"/>
              <a:t>c</a:t>
            </a:r>
            <a:r>
              <a:rPr lang="en-IE" sz="3200" dirty="0"/>
              <a:t>)</a:t>
            </a:r>
          </a:p>
          <a:p>
            <a:pPr eaLnBrk="1" hangingPunct="1"/>
            <a:r>
              <a:rPr lang="en-IE" sz="3200" dirty="0" smtClean="0"/>
              <a:t>This leaves us </a:t>
            </a:r>
            <a:r>
              <a:rPr lang="en-IE" sz="3200" dirty="0"/>
              <a:t>three ways of reducing M</a:t>
            </a:r>
          </a:p>
          <a:p>
            <a:pPr lvl="1" eaLnBrk="1" hangingPunct="1"/>
            <a:r>
              <a:rPr lang="en-IE" sz="3200" dirty="0"/>
              <a:t>Reduce G</a:t>
            </a:r>
          </a:p>
          <a:p>
            <a:pPr lvl="1" eaLnBrk="1" hangingPunct="1"/>
            <a:r>
              <a:rPr lang="en-IE" sz="3200" dirty="0"/>
              <a:t>Reduce R</a:t>
            </a:r>
            <a:r>
              <a:rPr lang="en-IE" sz="3200" baseline="-25000" dirty="0"/>
              <a:t>P</a:t>
            </a:r>
          </a:p>
          <a:p>
            <a:pPr lvl="1" eaLnBrk="1" hangingPunct="1"/>
            <a:r>
              <a:rPr lang="en-IE" sz="3200" dirty="0"/>
              <a:t>Increase </a:t>
            </a:r>
            <a:r>
              <a:rPr lang="en-IE" sz="3200" dirty="0" err="1"/>
              <a:t>R</a:t>
            </a:r>
            <a:r>
              <a:rPr lang="en-IE" sz="3200" baseline="30000" dirty="0" err="1"/>
              <a:t>r</a:t>
            </a:r>
            <a:r>
              <a:rPr lang="en-IE" sz="3200" baseline="-25000" dirty="0" err="1"/>
              <a:t>p</a:t>
            </a:r>
            <a:r>
              <a:rPr lang="en-IE" sz="3200" dirty="0"/>
              <a:t> </a:t>
            </a:r>
            <a:r>
              <a:rPr lang="en-IE" sz="3200" dirty="0" err="1"/>
              <a:t>R</a:t>
            </a:r>
            <a:r>
              <a:rPr lang="en-IE" sz="3200" baseline="30000" dirty="0" err="1"/>
              <a:t>r</a:t>
            </a:r>
            <a:r>
              <a:rPr lang="en-IE" sz="3200" baseline="-25000" dirty="0" err="1"/>
              <a:t>c</a:t>
            </a:r>
            <a:endParaRPr lang="en-GB" sz="3200" baseline="-25000" dirty="0"/>
          </a:p>
        </p:txBody>
      </p:sp>
    </p:spTree>
    <p:extLst>
      <p:ext uri="{BB962C8B-B14F-4D97-AF65-F5344CB8AC3E}">
        <p14:creationId xmlns:p14="http://schemas.microsoft.com/office/powerpoint/2010/main" val="36934778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fie1148X_02_01">
            <a:extLst>
              <a:ext uri="{FF2B5EF4-FFF2-40B4-BE49-F238E27FC236}">
                <a16:creationId xmlns:a16="http://schemas.microsoft.com/office/drawing/2014/main" xmlns="" id="{16A0FA56-F70A-4B26-8370-4CFA1055AB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745" y="652272"/>
            <a:ext cx="6677025" cy="541655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1">
            <a:extLst>
              <a:ext uri="{FF2B5EF4-FFF2-40B4-BE49-F238E27FC236}">
                <a16:creationId xmlns:a16="http://schemas.microsoft.com/office/drawing/2014/main" xmlns="" id="{F661BEAF-4A72-4084-830D-D3A96A95E1AD}"/>
              </a:ext>
            </a:extLst>
          </p:cNvPr>
          <p:cNvSpPr>
            <a:spLocks noGrp="1"/>
          </p:cNvSpPr>
          <p:nvPr>
            <p:ph/>
          </p:nvPr>
        </p:nvSpPr>
        <p:spPr>
          <a:xfrm>
            <a:off x="7205472" y="816865"/>
            <a:ext cx="4376928" cy="5538216"/>
          </a:xfrm>
        </p:spPr>
        <p:txBody>
          <a:bodyPr/>
          <a:lstStyle/>
          <a:p>
            <a:pPr marL="0" indent="0">
              <a:buNone/>
            </a:pPr>
            <a:r>
              <a:rPr lang="en-US" dirty="0"/>
              <a:t>The natural environment cycle gets more complex when we consider </a:t>
            </a:r>
            <a:r>
              <a:rPr lang="en-US" dirty="0" smtClean="0"/>
              <a:t>and economy with many producers with different</a:t>
            </a:r>
            <a:endParaRPr lang="en-US" dirty="0"/>
          </a:p>
          <a:p>
            <a:r>
              <a:rPr lang="en-US" dirty="0"/>
              <a:t>R</a:t>
            </a:r>
            <a:r>
              <a:rPr lang="en-US" dirty="0" smtClean="0"/>
              <a:t>esource </a:t>
            </a:r>
            <a:r>
              <a:rPr lang="en-US" dirty="0"/>
              <a:t>needs</a:t>
            </a:r>
          </a:p>
          <a:p>
            <a:r>
              <a:rPr lang="en-US" dirty="0" smtClean="0"/>
              <a:t>Production processes</a:t>
            </a:r>
          </a:p>
          <a:p>
            <a:r>
              <a:rPr lang="en-US" dirty="0" smtClean="0"/>
              <a:t>Outputs</a:t>
            </a:r>
            <a:endParaRPr lang="en-US" dirty="0"/>
          </a:p>
          <a:p>
            <a:r>
              <a:rPr lang="en-US" dirty="0" smtClean="0"/>
              <a:t>Abilities </a:t>
            </a:r>
            <a:r>
              <a:rPr lang="en-US" dirty="0"/>
              <a:t>to reuse/recycle</a:t>
            </a:r>
          </a:p>
          <a:p>
            <a:r>
              <a:rPr lang="en-US" dirty="0" smtClean="0"/>
              <a:t>Residual </a:t>
            </a:r>
            <a:r>
              <a:rPr lang="en-US" dirty="0"/>
              <a:t>streams</a:t>
            </a:r>
          </a:p>
          <a:p>
            <a:r>
              <a:rPr lang="en-US" dirty="0" smtClean="0"/>
              <a:t>Effluent streams</a:t>
            </a:r>
            <a:endParaRPr lang="en-US" dirty="0"/>
          </a:p>
        </p:txBody>
      </p:sp>
    </p:spTree>
    <p:extLst>
      <p:ext uri="{BB962C8B-B14F-4D97-AF65-F5344CB8AC3E}">
        <p14:creationId xmlns:p14="http://schemas.microsoft.com/office/powerpoint/2010/main" val="2862579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869</Words>
  <Application>Microsoft Office PowerPoint</Application>
  <PresentationFormat>Widescreen</PresentationFormat>
  <Paragraphs>110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Verdana</vt:lpstr>
      <vt:lpstr>Office Theme</vt:lpstr>
      <vt:lpstr>Module 2</vt:lpstr>
      <vt:lpstr>Defining Environmental Economics</vt:lpstr>
      <vt:lpstr>The Economy and the Environment</vt:lpstr>
      <vt:lpstr>The Environment: An Economic and Social Asset</vt:lpstr>
      <vt:lpstr>The PPF: Trade-off between environmental quality and market goods</vt:lpstr>
      <vt:lpstr>The PPF for Market Goods and Environmental Quality</vt:lpstr>
      <vt:lpstr>The Fundamental Balance of Materials</vt:lpstr>
      <vt:lpstr>The Fundamental Balance 2</vt:lpstr>
      <vt:lpstr>PowerPoint Presentation</vt:lpstr>
      <vt:lpstr>Renewable Resources</vt:lpstr>
      <vt:lpstr>Non-Renewable Resources</vt:lpstr>
      <vt:lpstr>Emissions, ambient quality, &amp; damages, fig2.3</vt:lpstr>
      <vt:lpstr>PowerPoint Presentation</vt:lpstr>
      <vt:lpstr>Types of pollutants </vt:lpstr>
      <vt:lpstr>Summary</vt:lpstr>
    </vt:vector>
  </TitlesOfParts>
  <Company>Aalto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dc:title>
  <dc:creator>Buckley Rita</dc:creator>
  <cp:lastModifiedBy>Richard Mcgrath</cp:lastModifiedBy>
  <cp:revision>18</cp:revision>
  <dcterms:created xsi:type="dcterms:W3CDTF">2017-07-31T08:26:32Z</dcterms:created>
  <dcterms:modified xsi:type="dcterms:W3CDTF">2020-06-19T13:56:26Z</dcterms:modified>
</cp:coreProperties>
</file>