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9" r:id="rId4"/>
    <p:sldId id="263" r:id="rId5"/>
    <p:sldId id="262" r:id="rId6"/>
    <p:sldId id="265" r:id="rId7"/>
    <p:sldId id="257" r:id="rId8"/>
    <p:sldId id="264" r:id="rId9"/>
    <p:sldId id="260" r:id="rId10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E6"/>
          </a:solidFill>
        </a:fill>
      </a:tcStyle>
    </a:wholeTbl>
    <a:band2H>
      <a:tcTxStyle/>
      <a:tcStyle>
        <a:tcBdr/>
        <a:fill>
          <a:solidFill>
            <a:srgbClr val="E6E9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D1"/>
          </a:solidFill>
        </a:fill>
      </a:tcStyle>
    </a:wholeTbl>
    <a:band2H>
      <a:tcTxStyle/>
      <a:tcStyle>
        <a:tcBdr/>
        <a:fill>
          <a:solidFill>
            <a:srgbClr val="E6EE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864" autoAdjust="0"/>
  </p:normalViewPr>
  <p:slideViewPr>
    <p:cSldViewPr snapToGrid="0">
      <p:cViewPr varScale="1">
        <p:scale>
          <a:sx n="48" d="100"/>
          <a:sy n="48" d="100"/>
        </p:scale>
        <p:origin x="18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Vertailevat</a:t>
            </a:r>
            <a:r>
              <a:rPr lang="en-US" b="0" dirty="0"/>
              <a:t> </a:t>
            </a:r>
            <a:r>
              <a:rPr lang="en-US" b="0" dirty="0" err="1"/>
              <a:t>ajatukset</a:t>
            </a:r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Pettymyksen</a:t>
            </a:r>
            <a:r>
              <a:rPr lang="en-US" b="0" dirty="0"/>
              <a:t> tai </a:t>
            </a:r>
            <a:r>
              <a:rPr lang="en-US" b="0" dirty="0" err="1"/>
              <a:t>epäonnistumisen</a:t>
            </a:r>
            <a:r>
              <a:rPr lang="en-US" b="0" dirty="0"/>
              <a:t> </a:t>
            </a:r>
            <a:r>
              <a:rPr lang="en-US" b="0" dirty="0" err="1"/>
              <a:t>tunne</a:t>
            </a:r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/>
              <a:t>Olisi </a:t>
            </a:r>
            <a:r>
              <a:rPr lang="en-US" b="0" dirty="0" err="1"/>
              <a:t>pitänyt</a:t>
            </a:r>
            <a:r>
              <a:rPr lang="en-US" b="0" dirty="0"/>
              <a:t>….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Kirimisen</a:t>
            </a:r>
            <a:r>
              <a:rPr lang="en-US" b="0" dirty="0"/>
              <a:t> </a:t>
            </a:r>
            <a:r>
              <a:rPr lang="en-US" b="0" dirty="0" err="1"/>
              <a:t>tunne</a:t>
            </a:r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Rationaalinen</a:t>
            </a:r>
            <a:r>
              <a:rPr lang="en-US" b="0" dirty="0"/>
              <a:t> </a:t>
            </a:r>
            <a:r>
              <a:rPr lang="en-US" b="0" dirty="0" err="1"/>
              <a:t>valinta</a:t>
            </a:r>
            <a:r>
              <a:rPr lang="en-US" b="0" dirty="0"/>
              <a:t>, </a:t>
            </a:r>
            <a:r>
              <a:rPr lang="en-US" b="0" dirty="0" err="1"/>
              <a:t>priorisointi</a:t>
            </a:r>
            <a:endParaRPr lang="en-US" b="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728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5137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638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Title Text"/>
          <p:cNvSpPr>
            <a:spLocks noGrp="1"/>
          </p:cNvSpPr>
          <p:nvPr>
            <p:ph type="title"/>
          </p:nvPr>
        </p:nvSpPr>
        <p:spPr>
          <a:xfrm>
            <a:off x="468312" y="1633364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07364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91" y="4732370"/>
            <a:ext cx="197987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5" y="4730906"/>
            <a:ext cx="2071506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9" y="4726799"/>
            <a:ext cx="1975106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1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>
            <a:spLocks noGrp="1"/>
          </p:cNvSpPr>
          <p:nvPr>
            <p:ph type="title"/>
          </p:nvPr>
        </p:nvSpPr>
        <p:spPr>
          <a:xfrm>
            <a:off x="463308" y="265113"/>
            <a:ext cx="8212381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Body Level One…"/>
          <p:cNvSpPr>
            <a:spLocks noGrp="1"/>
          </p:cNvSpPr>
          <p:nvPr>
            <p:ph type="body" sz="half" idx="1"/>
          </p:nvPr>
        </p:nvSpPr>
        <p:spPr>
          <a:xfrm>
            <a:off x="463308" y="1261610"/>
            <a:ext cx="3988080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6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lide Number"/>
          <p:cNvSpPr>
            <a:spLocks noGrp="1"/>
          </p:cNvSpPr>
          <p:nvPr>
            <p:ph type="sldNum" sz="quarter" idx="2"/>
          </p:nvPr>
        </p:nvSpPr>
        <p:spPr>
          <a:xfrm>
            <a:off x="9666920" y="53214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3" name="Straight Connector 4"/>
          <p:cNvSpPr/>
          <p:nvPr/>
        </p:nvSpPr>
        <p:spPr>
          <a:xfrm>
            <a:off x="468312" y="4847606"/>
            <a:ext cx="5014622" cy="1"/>
          </a:xfrm>
          <a:prstGeom prst="line">
            <a:avLst/>
          </a:prstGeom>
          <a:ln w="12700">
            <a:solidFill>
              <a:srgbClr val="A7DBD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817" y="3348582"/>
            <a:ext cx="3538294" cy="2119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8" y="4902200"/>
            <a:ext cx="732155" cy="60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">
    <p:bg>
      <p:bgPr>
        <a:solidFill>
          <a:srgbClr val="A7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01" y="320476"/>
            <a:ext cx="6698231" cy="461675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8" y="293721"/>
            <a:ext cx="1019827" cy="8379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2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3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79423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68312" y="1593554"/>
            <a:ext cx="8207376" cy="2196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4457" y="4729707"/>
            <a:ext cx="203916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Body Level One…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4419600" y="5144558"/>
            <a:ext cx="2133600" cy="304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ransition spd="med"/>
  <p:txStyles>
    <p:titleStyle>
      <a:lvl1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3"/>
          <p:cNvSpPr>
            <a:spLocks noGrp="1"/>
          </p:cNvSpPr>
          <p:nvPr>
            <p:ph type="title"/>
          </p:nvPr>
        </p:nvSpPr>
        <p:spPr>
          <a:xfrm>
            <a:off x="468312" y="1480840"/>
            <a:ext cx="8207376" cy="2952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 err="1"/>
              <a:t>Miten</a:t>
            </a:r>
            <a:r>
              <a:rPr lang="en-US" sz="3600" dirty="0"/>
              <a:t> </a:t>
            </a:r>
            <a:r>
              <a:rPr lang="en-US" sz="3600" dirty="0" err="1"/>
              <a:t>löytää</a:t>
            </a:r>
            <a:r>
              <a:rPr lang="en-US" sz="3600" dirty="0"/>
              <a:t> </a:t>
            </a:r>
            <a:r>
              <a:rPr lang="en-US" sz="3600" dirty="0" err="1"/>
              <a:t>suhtautua</a:t>
            </a:r>
            <a:r>
              <a:rPr lang="en-US" sz="3600" dirty="0"/>
              <a:t> </a:t>
            </a:r>
            <a:r>
              <a:rPr lang="en-US" sz="3600" dirty="0" err="1"/>
              <a:t>itseen</a:t>
            </a:r>
            <a:r>
              <a:rPr lang="en-US" sz="3600" dirty="0"/>
              <a:t> </a:t>
            </a:r>
            <a:r>
              <a:rPr lang="en-US" sz="3600" dirty="0" err="1"/>
              <a:t>lempeästi</a:t>
            </a:r>
            <a:r>
              <a:rPr lang="en-US" sz="3600" dirty="0"/>
              <a:t>, </a:t>
            </a:r>
            <a:r>
              <a:rPr lang="en-US" sz="3600" dirty="0" err="1"/>
              <a:t>kun</a:t>
            </a:r>
            <a:r>
              <a:rPr lang="en-US" sz="3600" dirty="0"/>
              <a:t> </a:t>
            </a:r>
            <a:r>
              <a:rPr lang="en-US" sz="3600" dirty="0" err="1"/>
              <a:t>opinnot</a:t>
            </a:r>
            <a:r>
              <a:rPr lang="en-US" sz="3600" dirty="0"/>
              <a:t> </a:t>
            </a:r>
            <a:r>
              <a:rPr lang="en-US" sz="3600" dirty="0" err="1"/>
              <a:t>venyy</a:t>
            </a:r>
            <a:r>
              <a:rPr lang="en-US" sz="3600" dirty="0"/>
              <a:t>?</a:t>
            </a:r>
            <a:br>
              <a:rPr lang="en-US" sz="4400" dirty="0"/>
            </a:br>
            <a:br>
              <a:rPr lang="en-US" sz="4400" dirty="0"/>
            </a:br>
            <a:endParaRPr sz="4400" dirty="0"/>
          </a:p>
        </p:txBody>
      </p:sp>
      <p:sp>
        <p:nvSpPr>
          <p:cNvPr id="235" name="Subtitle 4"/>
          <p:cNvSpPr>
            <a:spLocks noGrp="1"/>
          </p:cNvSpPr>
          <p:nvPr>
            <p:ph type="body" sz="quarter" idx="1"/>
          </p:nvPr>
        </p:nvSpPr>
        <p:spPr>
          <a:xfrm>
            <a:off x="468314" y="4467847"/>
            <a:ext cx="5495420" cy="660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/>
              <a:t>Kemia</a:t>
            </a:r>
            <a:r>
              <a:rPr lang="en-US" dirty="0"/>
              <a:t> ja </a:t>
            </a:r>
            <a:r>
              <a:rPr lang="en-US" dirty="0" err="1"/>
              <a:t>materiaalitiede</a:t>
            </a:r>
            <a:r>
              <a:rPr lang="en-US" dirty="0"/>
              <a:t> </a:t>
            </a:r>
            <a:r>
              <a:rPr lang="en-US" dirty="0" err="1"/>
              <a:t>paalutetilaisuus</a:t>
            </a:r>
            <a:r>
              <a:rPr lang="en-US" dirty="0"/>
              <a:t> 3 </a:t>
            </a:r>
            <a:r>
              <a:rPr lang="en-US" dirty="0" err="1"/>
              <a:t>vsk</a:t>
            </a:r>
            <a:r>
              <a:rPr lang="en-US" dirty="0"/>
              <a:t>. 14.5.2024</a:t>
            </a:r>
          </a:p>
          <a:p>
            <a:r>
              <a:rPr lang="en-US" dirty="0"/>
              <a:t>Henna Niiva, </a:t>
            </a:r>
            <a:r>
              <a:rPr lang="en-US" dirty="0" err="1"/>
              <a:t>opintopsykologi</a:t>
            </a:r>
            <a:endParaRPr lang="en-US" dirty="0"/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412B-7C39-AB35-A848-E23942A3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opinnot</a:t>
            </a:r>
            <a:r>
              <a:rPr lang="en-US" dirty="0"/>
              <a:t> </a:t>
            </a:r>
            <a:r>
              <a:rPr lang="en-US" dirty="0" err="1"/>
              <a:t>venyy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F534B-3E82-908A-C033-CDC4A99EA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b="0" dirty="0"/>
              <a:t>Työmäärä on iso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b="0" dirty="0"/>
              <a:t>Opiskelutaidot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b="0" dirty="0"/>
              <a:t>Mielenterveyden ja jaksamisen haasteet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b="0" dirty="0"/>
              <a:t>Oppimisvaikeudet, keskittymisen haasteet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b="0" dirty="0"/>
              <a:t>Työt, toiset opinnot, perhetilanne, elämäntilannekriisit, vapaaehtoistyöt….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Yli</a:t>
            </a:r>
            <a:r>
              <a:rPr lang="en-US" b="0" dirty="0"/>
              <a:t> </a:t>
            </a:r>
            <a:r>
              <a:rPr lang="en-US" b="0" dirty="0" err="1"/>
              <a:t>neljännes</a:t>
            </a:r>
            <a:r>
              <a:rPr lang="en-US" b="0" dirty="0"/>
              <a:t> CHEM </a:t>
            </a:r>
            <a:r>
              <a:rPr lang="en-US" b="0" dirty="0" err="1"/>
              <a:t>kandeista</a:t>
            </a:r>
            <a:r>
              <a:rPr lang="en-US" b="0" dirty="0"/>
              <a:t> </a:t>
            </a:r>
            <a:r>
              <a:rPr lang="en-US" b="0" dirty="0" err="1"/>
              <a:t>kokee</a:t>
            </a:r>
            <a:r>
              <a:rPr lang="en-US" b="0" dirty="0"/>
              <a:t> </a:t>
            </a:r>
            <a:r>
              <a:rPr lang="en-US" b="0" dirty="0" err="1"/>
              <a:t>oman</a:t>
            </a:r>
            <a:r>
              <a:rPr lang="en-US" b="0" dirty="0"/>
              <a:t> </a:t>
            </a:r>
            <a:r>
              <a:rPr lang="en-US" b="0" dirty="0" err="1"/>
              <a:t>elämäntilanteen</a:t>
            </a:r>
            <a:r>
              <a:rPr lang="en-US" b="0" dirty="0"/>
              <a:t> </a:t>
            </a:r>
            <a:r>
              <a:rPr lang="en-US" b="0" dirty="0" err="1"/>
              <a:t>vaikeuttavan</a:t>
            </a:r>
            <a:r>
              <a:rPr lang="en-US" b="0" dirty="0"/>
              <a:t> </a:t>
            </a:r>
            <a:r>
              <a:rPr lang="en-US" b="0" dirty="0" err="1"/>
              <a:t>opiskelua</a:t>
            </a:r>
            <a:r>
              <a:rPr lang="en-US" b="0" dirty="0"/>
              <a:t> </a:t>
            </a:r>
            <a:endParaRPr lang="fi-FI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2244071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Keskustele</a:t>
            </a:r>
            <a:r>
              <a:rPr lang="en-US" dirty="0"/>
              <a:t> </a:t>
            </a:r>
            <a:r>
              <a:rPr lang="en-US" dirty="0" err="1"/>
              <a:t>vieruskaverin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: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1" y="1524000"/>
            <a:ext cx="7869353" cy="307369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err="1"/>
              <a:t>Millaisia</a:t>
            </a:r>
            <a:r>
              <a:rPr lang="en-US" sz="2400" b="0" dirty="0"/>
              <a:t> </a:t>
            </a:r>
            <a:r>
              <a:rPr lang="en-US" sz="2400" b="0" dirty="0" err="1"/>
              <a:t>ajatuksia</a:t>
            </a:r>
            <a:r>
              <a:rPr lang="en-US" sz="2400" b="0" dirty="0"/>
              <a:t> ja </a:t>
            </a:r>
            <a:r>
              <a:rPr lang="en-US" sz="2400" b="0" dirty="0" err="1"/>
              <a:t>tunteita</a:t>
            </a:r>
            <a:r>
              <a:rPr lang="en-US" sz="2400" b="0" dirty="0"/>
              <a:t> </a:t>
            </a:r>
            <a:r>
              <a:rPr lang="en-US" sz="2400" b="0" dirty="0" err="1"/>
              <a:t>sinä</a:t>
            </a:r>
            <a:r>
              <a:rPr lang="en-US" sz="2400" b="0" dirty="0"/>
              <a:t> </a:t>
            </a:r>
            <a:r>
              <a:rPr lang="en-US" sz="2400" b="0" dirty="0" err="1"/>
              <a:t>tunnistat</a:t>
            </a:r>
            <a:r>
              <a:rPr lang="en-US" sz="2400" b="0" dirty="0"/>
              <a:t> </a:t>
            </a:r>
            <a:r>
              <a:rPr lang="en-US" sz="2400" b="0" dirty="0" err="1"/>
              <a:t>liittyen</a:t>
            </a:r>
            <a:r>
              <a:rPr lang="en-US" sz="2400" b="0" dirty="0"/>
              <a:t> </a:t>
            </a:r>
            <a:r>
              <a:rPr lang="en-US" sz="2400" b="0" dirty="0" err="1"/>
              <a:t>opintojen</a:t>
            </a:r>
            <a:r>
              <a:rPr lang="en-US" sz="2400" b="0" dirty="0"/>
              <a:t> </a:t>
            </a:r>
            <a:r>
              <a:rPr lang="en-US" sz="2400" b="0" dirty="0" err="1"/>
              <a:t>venymiseen</a:t>
            </a:r>
            <a:r>
              <a:rPr lang="en-US" sz="2400" b="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626910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12AF-71BD-2318-8BBE-DEA4410B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Yleisiä</a:t>
            </a:r>
            <a:r>
              <a:rPr lang="en-US" dirty="0"/>
              <a:t> </a:t>
            </a:r>
            <a:r>
              <a:rPr lang="en-US" dirty="0" err="1"/>
              <a:t>ajatuksia</a:t>
            </a:r>
            <a:r>
              <a:rPr lang="en-US" dirty="0"/>
              <a:t> ja </a:t>
            </a:r>
            <a:r>
              <a:rPr lang="en-US" dirty="0" err="1"/>
              <a:t>tunteita</a:t>
            </a:r>
            <a:r>
              <a:rPr lang="en-US" dirty="0"/>
              <a:t> </a:t>
            </a:r>
            <a:r>
              <a:rPr lang="en-US" dirty="0" err="1"/>
              <a:t>opintojen</a:t>
            </a:r>
            <a:r>
              <a:rPr lang="en-US" dirty="0"/>
              <a:t> </a:t>
            </a:r>
            <a:r>
              <a:rPr lang="en-US" dirty="0" err="1"/>
              <a:t>venyessä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727D3-4E19-7411-449C-685323F8E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4" y="1603513"/>
            <a:ext cx="8207375" cy="299418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Vertailevat</a:t>
            </a:r>
            <a:r>
              <a:rPr lang="en-US" b="0" dirty="0"/>
              <a:t> </a:t>
            </a:r>
            <a:r>
              <a:rPr lang="en-US" b="0" dirty="0" err="1"/>
              <a:t>ajatukset</a:t>
            </a:r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Pettymyksen</a:t>
            </a:r>
            <a:r>
              <a:rPr lang="en-US" b="0" dirty="0"/>
              <a:t> tai </a:t>
            </a:r>
            <a:r>
              <a:rPr lang="en-US" b="0" dirty="0" err="1"/>
              <a:t>epäonnistumisen</a:t>
            </a:r>
            <a:r>
              <a:rPr lang="en-US" b="0" dirty="0"/>
              <a:t> </a:t>
            </a:r>
            <a:r>
              <a:rPr lang="en-US" b="0" dirty="0" err="1"/>
              <a:t>tunne</a:t>
            </a:r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Ankaria</a:t>
            </a:r>
            <a:r>
              <a:rPr lang="en-US" b="0" dirty="0"/>
              <a:t> </a:t>
            </a:r>
            <a:r>
              <a:rPr lang="en-US" b="0" dirty="0" err="1"/>
              <a:t>ajatuksia</a:t>
            </a:r>
            <a:r>
              <a:rPr lang="en-US" b="0" dirty="0"/>
              <a:t>: Olisi </a:t>
            </a:r>
            <a:r>
              <a:rPr lang="en-US" b="0" dirty="0" err="1"/>
              <a:t>pitänyt</a:t>
            </a:r>
            <a:r>
              <a:rPr lang="en-US" b="0" dirty="0"/>
              <a:t> </a:t>
            </a:r>
            <a:r>
              <a:rPr lang="en-US" b="0" dirty="0" err="1"/>
              <a:t>tehdä</a:t>
            </a:r>
            <a:r>
              <a:rPr lang="en-US" b="0" dirty="0"/>
              <a:t> </a:t>
            </a:r>
            <a:r>
              <a:rPr lang="en-US" b="0" dirty="0" err="1"/>
              <a:t>toisin</a:t>
            </a:r>
            <a:r>
              <a:rPr lang="en-US" b="0" dirty="0"/>
              <a:t>/ olla </a:t>
            </a:r>
            <a:r>
              <a:rPr lang="en-US" b="0" dirty="0" err="1"/>
              <a:t>nopeampi</a:t>
            </a:r>
            <a:r>
              <a:rPr lang="en-US" b="0" dirty="0"/>
              <a:t>…..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Kirimisen</a:t>
            </a:r>
            <a:r>
              <a:rPr lang="en-US" b="0" dirty="0"/>
              <a:t> </a:t>
            </a:r>
            <a:r>
              <a:rPr lang="en-US" b="0" dirty="0" err="1"/>
              <a:t>tunne</a:t>
            </a:r>
            <a:r>
              <a:rPr lang="en-US" b="0" dirty="0"/>
              <a:t> – </a:t>
            </a:r>
            <a:r>
              <a:rPr lang="en-US" b="0" dirty="0" err="1"/>
              <a:t>nyt</a:t>
            </a:r>
            <a:r>
              <a:rPr lang="en-US" b="0" dirty="0"/>
              <a:t> teen </a:t>
            </a:r>
            <a:r>
              <a:rPr lang="en-US" b="0" dirty="0" err="1"/>
              <a:t>puolta</a:t>
            </a:r>
            <a:r>
              <a:rPr lang="en-US" b="0" dirty="0"/>
              <a:t> </a:t>
            </a:r>
            <a:r>
              <a:rPr lang="en-US" b="0" dirty="0" err="1"/>
              <a:t>nopeammin</a:t>
            </a:r>
            <a:r>
              <a:rPr lang="en-US" b="0" dirty="0"/>
              <a:t> ja </a:t>
            </a:r>
            <a:r>
              <a:rPr lang="en-US" b="0" dirty="0" err="1"/>
              <a:t>otan</a:t>
            </a:r>
            <a:r>
              <a:rPr lang="en-US" b="0" dirty="0"/>
              <a:t> </a:t>
            </a:r>
            <a:r>
              <a:rPr lang="en-US" b="0" dirty="0" err="1"/>
              <a:t>muut</a:t>
            </a:r>
            <a:r>
              <a:rPr lang="en-US" b="0" dirty="0"/>
              <a:t> </a:t>
            </a:r>
            <a:r>
              <a:rPr lang="en-US" b="0" dirty="0" err="1"/>
              <a:t>kiinni</a:t>
            </a:r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Rationaalinen</a:t>
            </a:r>
            <a:r>
              <a:rPr lang="en-US" b="0" dirty="0"/>
              <a:t> </a:t>
            </a:r>
            <a:r>
              <a:rPr lang="en-US" b="0" dirty="0" err="1"/>
              <a:t>valinta</a:t>
            </a:r>
            <a:r>
              <a:rPr lang="en-US" b="0" dirty="0"/>
              <a:t>, </a:t>
            </a:r>
            <a:r>
              <a:rPr lang="en-US" b="0" dirty="0" err="1"/>
              <a:t>priorisointi</a:t>
            </a:r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Osa</a:t>
            </a:r>
            <a:r>
              <a:rPr lang="en-US" b="0" dirty="0"/>
              <a:t> </a:t>
            </a:r>
            <a:r>
              <a:rPr lang="en-US" b="0" dirty="0" err="1"/>
              <a:t>elämää</a:t>
            </a:r>
            <a:endParaRPr lang="en-US" b="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99126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BF5C-1123-7860-B8CB-10877E88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suhtautua</a:t>
            </a:r>
            <a:r>
              <a:rPr lang="en-US" dirty="0"/>
              <a:t> </a:t>
            </a:r>
            <a:r>
              <a:rPr lang="en-US" dirty="0" err="1"/>
              <a:t>itseen</a:t>
            </a:r>
            <a:r>
              <a:rPr lang="en-US" dirty="0"/>
              <a:t> </a:t>
            </a:r>
            <a:r>
              <a:rPr lang="en-US" dirty="0" err="1"/>
              <a:t>myötätunnolla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F5C7E-416A-1A42-B6D3-07234981C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Itsemyötätunto: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sz="2400" b="0" dirty="0" err="1"/>
              <a:t>Huomaaminen</a:t>
            </a:r>
            <a:r>
              <a:rPr lang="en-US" sz="2400" b="0" dirty="0"/>
              <a:t>: “</a:t>
            </a:r>
            <a:r>
              <a:rPr lang="en-US" sz="2400" b="0" dirty="0" err="1"/>
              <a:t>Huomaan</a:t>
            </a:r>
            <a:r>
              <a:rPr lang="en-US" sz="2400" b="0" dirty="0"/>
              <a:t>, </a:t>
            </a:r>
            <a:r>
              <a:rPr lang="en-US" sz="2400" b="0" dirty="0" err="1"/>
              <a:t>että</a:t>
            </a:r>
            <a:r>
              <a:rPr lang="en-US" sz="2400" b="0" dirty="0"/>
              <a:t> </a:t>
            </a:r>
            <a:r>
              <a:rPr lang="en-US" sz="2400" b="0" dirty="0" err="1"/>
              <a:t>nyt</a:t>
            </a:r>
            <a:r>
              <a:rPr lang="en-US" sz="2400" b="0" dirty="0"/>
              <a:t> on </a:t>
            </a:r>
            <a:r>
              <a:rPr lang="en-US" sz="2400" b="0" dirty="0" err="1"/>
              <a:t>vaikeaa</a:t>
            </a:r>
            <a:r>
              <a:rPr lang="en-US" sz="2400" b="0" dirty="0"/>
              <a:t>”</a:t>
            </a:r>
          </a:p>
          <a:p>
            <a:pPr marL="457200" indent="-457200">
              <a:buAutoNum type="arabicPeriod"/>
            </a:pPr>
            <a:r>
              <a:rPr lang="en-US" sz="2400" b="0" dirty="0" err="1"/>
              <a:t>Yleinen</a:t>
            </a:r>
            <a:r>
              <a:rPr lang="en-US" sz="2400" b="0" dirty="0"/>
              <a:t> </a:t>
            </a:r>
            <a:r>
              <a:rPr lang="en-US" sz="2400" b="0" dirty="0" err="1"/>
              <a:t>ihmisyys</a:t>
            </a:r>
            <a:r>
              <a:rPr lang="en-US" sz="2400" b="0" dirty="0"/>
              <a:t>: “On </a:t>
            </a:r>
            <a:r>
              <a:rPr lang="en-US" sz="2400" b="0" dirty="0" err="1"/>
              <a:t>ymmärrettävää</a:t>
            </a:r>
            <a:r>
              <a:rPr lang="en-US" sz="2400" b="0" dirty="0"/>
              <a:t> </a:t>
            </a:r>
            <a:r>
              <a:rPr lang="en-US" sz="2400" b="0" dirty="0" err="1"/>
              <a:t>kokea</a:t>
            </a:r>
            <a:r>
              <a:rPr lang="en-US" sz="2400" b="0" dirty="0"/>
              <a:t> </a:t>
            </a:r>
            <a:r>
              <a:rPr lang="en-US" sz="2400" b="0" dirty="0" err="1"/>
              <a:t>näitä</a:t>
            </a:r>
            <a:r>
              <a:rPr lang="en-US" sz="2400" b="0" dirty="0"/>
              <a:t> </a:t>
            </a:r>
            <a:r>
              <a:rPr lang="en-US" sz="2400" b="0" dirty="0" err="1"/>
              <a:t>tunteita</a:t>
            </a:r>
            <a:r>
              <a:rPr lang="en-US" sz="2400" b="0" dirty="0"/>
              <a:t>, </a:t>
            </a:r>
            <a:r>
              <a:rPr lang="en-US" sz="2400" b="0" dirty="0" err="1"/>
              <a:t>koska</a:t>
            </a:r>
            <a:r>
              <a:rPr lang="en-US" sz="2400" b="0" dirty="0"/>
              <a:t> </a:t>
            </a:r>
            <a:r>
              <a:rPr lang="en-US" sz="2400" b="0" dirty="0" err="1"/>
              <a:t>tässä</a:t>
            </a:r>
            <a:r>
              <a:rPr lang="en-US" sz="2400" b="0" dirty="0"/>
              <a:t> </a:t>
            </a:r>
            <a:r>
              <a:rPr lang="en-US" sz="2400" b="0" dirty="0" err="1"/>
              <a:t>tilanteessa</a:t>
            </a:r>
            <a:r>
              <a:rPr lang="en-US" sz="2400" b="0" dirty="0"/>
              <a:t>….”</a:t>
            </a:r>
          </a:p>
          <a:p>
            <a:pPr marL="457200" indent="-457200">
              <a:buAutoNum type="arabicPeriod"/>
            </a:pPr>
            <a:r>
              <a:rPr lang="en-US" sz="2400" b="0" dirty="0" err="1"/>
              <a:t>Ystävällisyys</a:t>
            </a:r>
            <a:r>
              <a:rPr lang="en-US" sz="2400" b="0" dirty="0"/>
              <a:t> </a:t>
            </a:r>
            <a:r>
              <a:rPr lang="en-US" sz="2400" b="0" dirty="0" err="1"/>
              <a:t>itselle</a:t>
            </a:r>
            <a:r>
              <a:rPr lang="en-US" sz="2400" b="0" dirty="0"/>
              <a:t>: “</a:t>
            </a:r>
            <a:r>
              <a:rPr lang="en-US" sz="2400" b="0" dirty="0" err="1"/>
              <a:t>Onpa</a:t>
            </a:r>
            <a:r>
              <a:rPr lang="en-US" sz="2400" b="0" dirty="0"/>
              <a:t> </a:t>
            </a:r>
            <a:r>
              <a:rPr lang="en-US" sz="2400" b="0" dirty="0" err="1"/>
              <a:t>kurjaa</a:t>
            </a:r>
            <a:r>
              <a:rPr lang="en-US" sz="2400" b="0" dirty="0"/>
              <a:t>, </a:t>
            </a:r>
            <a:r>
              <a:rPr lang="en-US" sz="2400" b="0" dirty="0" err="1"/>
              <a:t>että</a:t>
            </a:r>
            <a:r>
              <a:rPr lang="en-US" sz="2400" b="0" dirty="0"/>
              <a:t> </a:t>
            </a:r>
            <a:r>
              <a:rPr lang="en-US" sz="2400" b="0" dirty="0" err="1"/>
              <a:t>minulla</a:t>
            </a:r>
            <a:r>
              <a:rPr lang="en-US" sz="2400" b="0" dirty="0"/>
              <a:t> on </a:t>
            </a:r>
            <a:r>
              <a:rPr lang="en-US" sz="2400" b="0" dirty="0" err="1"/>
              <a:t>hankala</a:t>
            </a:r>
            <a:r>
              <a:rPr lang="en-US" sz="2400" b="0" dirty="0"/>
              <a:t> </a:t>
            </a:r>
            <a:r>
              <a:rPr lang="en-US" sz="2400" b="0" dirty="0" err="1"/>
              <a:t>olo</a:t>
            </a:r>
            <a:r>
              <a:rPr lang="en-US" sz="2400" b="0" dirty="0"/>
              <a:t> ja </a:t>
            </a:r>
            <a:r>
              <a:rPr lang="en-US" sz="2400" b="0" dirty="0" err="1"/>
              <a:t>toivottavasti</a:t>
            </a:r>
            <a:r>
              <a:rPr lang="en-US" sz="2400" b="0" dirty="0"/>
              <a:t> </a:t>
            </a:r>
            <a:r>
              <a:rPr lang="en-US" sz="2400" b="0" dirty="0" err="1"/>
              <a:t>olo</a:t>
            </a:r>
            <a:r>
              <a:rPr lang="en-US" sz="2400" b="0" dirty="0"/>
              <a:t> </a:t>
            </a:r>
            <a:r>
              <a:rPr lang="en-US" sz="2400" b="0" dirty="0" err="1"/>
              <a:t>helpottaa</a:t>
            </a:r>
            <a:r>
              <a:rPr lang="en-US" sz="2400" b="0" dirty="0"/>
              <a:t>”</a:t>
            </a:r>
          </a:p>
          <a:p>
            <a:pPr marL="457200" indent="-45720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92852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7C68-45C7-5D7E-6689-8268EF93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C766A-06C4-798F-9502-E50741CD9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Picture 4" descr="A group of plants with purple flowers&#10;&#10;Description automatically generated">
            <a:extLst>
              <a:ext uri="{FF2B5EF4-FFF2-40B4-BE49-F238E27FC236}">
                <a16:creationId xmlns:a16="http://schemas.microsoft.com/office/drawing/2014/main" id="{FF1ACF9D-11FE-35BF-F832-1A7934258A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774D68-9425-C5C3-0B2A-DEDE8F08BA57}"/>
              </a:ext>
            </a:extLst>
          </p:cNvPr>
          <p:cNvSpPr txBox="1"/>
          <p:nvPr/>
        </p:nvSpPr>
        <p:spPr>
          <a:xfrm>
            <a:off x="172278" y="1007165"/>
            <a:ext cx="6387548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Harjoitus</a:t>
            </a:r>
            <a:endParaRPr kumimoji="0" lang="fi-FI" sz="54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8282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tukee</a:t>
            </a:r>
            <a:r>
              <a:rPr lang="en-US" dirty="0"/>
              <a:t> </a:t>
            </a:r>
            <a:r>
              <a:rPr lang="en-US" dirty="0" err="1"/>
              <a:t>motivaatiota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opinnot</a:t>
            </a:r>
            <a:r>
              <a:rPr lang="en-US" dirty="0"/>
              <a:t> </a:t>
            </a:r>
            <a:r>
              <a:rPr lang="en-US" dirty="0" err="1"/>
              <a:t>venyy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38" name="Content Placeholder 4"/>
          <p:cNvSpPr>
            <a:spLocks noGrp="1"/>
          </p:cNvSpPr>
          <p:nvPr>
            <p:ph type="body" sz="half" idx="1"/>
          </p:nvPr>
        </p:nvSpPr>
        <p:spPr>
          <a:xfrm>
            <a:off x="468310" y="1630017"/>
            <a:ext cx="8092594" cy="29676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defTabSz="434340">
              <a:spcBef>
                <a:spcPts val="400"/>
              </a:spcBef>
              <a:buFont typeface="Wingdings" panose="05000000000000000000" pitchFamily="2" charset="2"/>
              <a:buChar char="Ø"/>
              <a:defRPr sz="1710"/>
            </a:pPr>
            <a:r>
              <a:rPr lang="en-US" sz="2000" b="0" dirty="0" err="1"/>
              <a:t>Kokemus</a:t>
            </a:r>
            <a:r>
              <a:rPr lang="en-US" sz="2000" b="0" dirty="0"/>
              <a:t>, </a:t>
            </a:r>
            <a:r>
              <a:rPr lang="en-US" sz="2000" b="0" dirty="0" err="1"/>
              <a:t>että</a:t>
            </a:r>
            <a:r>
              <a:rPr lang="en-US" sz="2000" b="0" dirty="0"/>
              <a:t> </a:t>
            </a:r>
            <a:r>
              <a:rPr lang="en-US" sz="2000" b="0" dirty="0" err="1"/>
              <a:t>osaa</a:t>
            </a:r>
            <a:r>
              <a:rPr lang="en-US" sz="2000" b="0" dirty="0"/>
              <a:t> ja </a:t>
            </a:r>
            <a:r>
              <a:rPr lang="en-US" sz="2000" b="0" dirty="0" err="1"/>
              <a:t>oppimisen</a:t>
            </a:r>
            <a:r>
              <a:rPr lang="en-US" sz="2000" b="0" dirty="0"/>
              <a:t> </a:t>
            </a:r>
            <a:r>
              <a:rPr lang="en-US" sz="2000" b="0" dirty="0" err="1"/>
              <a:t>ilo</a:t>
            </a:r>
            <a:endParaRPr lang="en-US" sz="2000" b="0" dirty="0"/>
          </a:p>
          <a:p>
            <a:pPr marL="285750" indent="-285750" defTabSz="434340">
              <a:spcBef>
                <a:spcPts val="400"/>
              </a:spcBef>
              <a:buFont typeface="Wingdings" panose="05000000000000000000" pitchFamily="2" charset="2"/>
              <a:buChar char="Ø"/>
              <a:defRPr sz="1710"/>
            </a:pPr>
            <a:r>
              <a:rPr lang="en-US" sz="2000" b="0" dirty="0" err="1"/>
              <a:t>Sujuva</a:t>
            </a:r>
            <a:r>
              <a:rPr lang="en-US" sz="2000" b="0" dirty="0"/>
              <a:t> </a:t>
            </a:r>
            <a:r>
              <a:rPr lang="en-US" sz="2000" b="0" dirty="0" err="1"/>
              <a:t>opiskelukokemus</a:t>
            </a:r>
            <a:endParaRPr lang="en-US" sz="2000" b="0" dirty="0"/>
          </a:p>
          <a:p>
            <a:pPr marL="285750" indent="-285750" defTabSz="434340">
              <a:spcBef>
                <a:spcPts val="400"/>
              </a:spcBef>
              <a:buFont typeface="Wingdings" panose="05000000000000000000" pitchFamily="2" charset="2"/>
              <a:buChar char="Ø"/>
              <a:defRPr sz="1710"/>
            </a:pPr>
            <a:r>
              <a:rPr lang="en-US" sz="2000" b="0" dirty="0" err="1"/>
              <a:t>Kiinnostavat</a:t>
            </a:r>
            <a:r>
              <a:rPr lang="en-US" sz="2000" b="0" dirty="0"/>
              <a:t> </a:t>
            </a:r>
            <a:r>
              <a:rPr lang="en-US" sz="2000" b="0" dirty="0" err="1"/>
              <a:t>sisällöt</a:t>
            </a:r>
            <a:endParaRPr lang="en-US" sz="2000" b="0" dirty="0"/>
          </a:p>
          <a:p>
            <a:pPr marL="285750" indent="-285750" defTabSz="434340">
              <a:spcBef>
                <a:spcPts val="400"/>
              </a:spcBef>
              <a:buFont typeface="Wingdings" panose="05000000000000000000" pitchFamily="2" charset="2"/>
              <a:buChar char="Ø"/>
              <a:defRPr sz="1710"/>
            </a:pPr>
            <a:r>
              <a:rPr lang="en-US" sz="2000" b="0" dirty="0" err="1"/>
              <a:t>Vertaistuki</a:t>
            </a:r>
            <a:endParaRPr lang="en-US" sz="2000" b="0" dirty="0"/>
          </a:p>
          <a:p>
            <a:pPr marL="285750" indent="-285750" defTabSz="434340">
              <a:spcBef>
                <a:spcPts val="400"/>
              </a:spcBef>
              <a:buFont typeface="Wingdings" panose="05000000000000000000" pitchFamily="2" charset="2"/>
              <a:buChar char="Ø"/>
              <a:defRPr sz="1710"/>
            </a:pPr>
            <a:r>
              <a:rPr lang="en-US" sz="2000" b="0" dirty="0"/>
              <a:t>Oma ala </a:t>
            </a:r>
            <a:r>
              <a:rPr lang="en-US" sz="2000" b="0" dirty="0" err="1"/>
              <a:t>kiinnostaa</a:t>
            </a:r>
            <a:endParaRPr sz="20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934D3-1236-3405-1A34-27B6F6A57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060064"/>
            <a:ext cx="4010025" cy="46549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7A2D-BA1D-151E-BC6D-5B0E1523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Keskustele</a:t>
            </a:r>
            <a:r>
              <a:rPr lang="en-US" dirty="0"/>
              <a:t> </a:t>
            </a:r>
            <a:r>
              <a:rPr lang="en-US" dirty="0" err="1"/>
              <a:t>vieruskaverin</a:t>
            </a:r>
            <a:r>
              <a:rPr lang="en-US" dirty="0"/>
              <a:t> </a:t>
            </a:r>
            <a:r>
              <a:rPr lang="en-US" dirty="0" err="1"/>
              <a:t>kanssa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C3879-99F4-8CA6-4025-0BC41E97E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 err="1"/>
              <a:t>Mikä</a:t>
            </a:r>
            <a:r>
              <a:rPr lang="en-US" sz="2400" b="0" dirty="0"/>
              <a:t> </a:t>
            </a:r>
            <a:r>
              <a:rPr lang="en-US" sz="2400" b="0" dirty="0" err="1"/>
              <a:t>voisi</a:t>
            </a:r>
            <a:r>
              <a:rPr lang="en-US" sz="2400" b="0" dirty="0"/>
              <a:t> </a:t>
            </a:r>
            <a:r>
              <a:rPr lang="en-US" sz="2400" b="0" dirty="0" err="1"/>
              <a:t>auttaa</a:t>
            </a:r>
            <a:r>
              <a:rPr lang="en-US" sz="2400" b="0" dirty="0"/>
              <a:t> </a:t>
            </a:r>
            <a:r>
              <a:rPr lang="en-US" sz="2400" b="0" dirty="0" err="1"/>
              <a:t>sinua</a:t>
            </a:r>
            <a:r>
              <a:rPr lang="en-US" sz="2400" b="0" dirty="0"/>
              <a:t> </a:t>
            </a:r>
            <a:r>
              <a:rPr lang="en-US" sz="2400" b="0" dirty="0" err="1"/>
              <a:t>edistämään</a:t>
            </a:r>
            <a:r>
              <a:rPr lang="en-US" sz="2400" b="0" dirty="0"/>
              <a:t> </a:t>
            </a:r>
            <a:r>
              <a:rPr lang="en-US" sz="2400" b="0" dirty="0" err="1"/>
              <a:t>opintoja</a:t>
            </a:r>
            <a:r>
              <a:rPr lang="en-US" sz="2400" b="0" dirty="0"/>
              <a:t> </a:t>
            </a:r>
            <a:r>
              <a:rPr lang="en-US" sz="2400" b="0" dirty="0" err="1"/>
              <a:t>mielekkäästi</a:t>
            </a:r>
            <a:r>
              <a:rPr lang="en-US" sz="2400" b="0" dirty="0"/>
              <a:t>? </a:t>
            </a:r>
            <a:r>
              <a:rPr lang="en-US" sz="2400" b="0" dirty="0" err="1"/>
              <a:t>Mitä</a:t>
            </a:r>
            <a:r>
              <a:rPr lang="en-US" sz="2400" b="0" dirty="0"/>
              <a:t> </a:t>
            </a:r>
            <a:r>
              <a:rPr lang="en-US" sz="2400" b="0" dirty="0" err="1"/>
              <a:t>voit</a:t>
            </a:r>
            <a:r>
              <a:rPr lang="en-US" sz="2400" b="0" dirty="0"/>
              <a:t> </a:t>
            </a:r>
            <a:r>
              <a:rPr lang="en-US" sz="2400" b="0" dirty="0" err="1"/>
              <a:t>itse</a:t>
            </a:r>
            <a:r>
              <a:rPr lang="en-US" sz="2400" b="0" dirty="0"/>
              <a:t> </a:t>
            </a:r>
            <a:r>
              <a:rPr lang="en-US" sz="2400" b="0" dirty="0" err="1"/>
              <a:t>tehdä</a:t>
            </a:r>
            <a:r>
              <a:rPr lang="en-US" sz="2400" b="0" dirty="0"/>
              <a:t>? </a:t>
            </a:r>
            <a:r>
              <a:rPr lang="en-US" sz="2400" b="0" dirty="0" err="1"/>
              <a:t>Miten</a:t>
            </a:r>
            <a:r>
              <a:rPr lang="en-US" sz="2400" b="0" dirty="0"/>
              <a:t> </a:t>
            </a:r>
            <a:r>
              <a:rPr lang="en-US" sz="2400" b="0" dirty="0" err="1"/>
              <a:t>muut</a:t>
            </a:r>
            <a:r>
              <a:rPr lang="en-US" sz="2400" b="0" dirty="0"/>
              <a:t> </a:t>
            </a:r>
            <a:r>
              <a:rPr lang="en-US" sz="2400" b="0" dirty="0" err="1"/>
              <a:t>voivat</a:t>
            </a:r>
            <a:r>
              <a:rPr lang="en-US" sz="2400" b="0" dirty="0"/>
              <a:t> </a:t>
            </a:r>
            <a:r>
              <a:rPr lang="en-US" sz="2400" b="0" dirty="0" err="1"/>
              <a:t>tukea</a:t>
            </a:r>
            <a:r>
              <a:rPr lang="en-US" sz="2400" b="0" dirty="0"/>
              <a:t> </a:t>
            </a:r>
            <a:r>
              <a:rPr lang="en-US" sz="2400" b="0" dirty="0" err="1"/>
              <a:t>sinua</a:t>
            </a:r>
            <a:r>
              <a:rPr lang="en-US" sz="2400" b="0" dirty="0"/>
              <a:t>? </a:t>
            </a:r>
            <a:r>
              <a:rPr lang="en-US" sz="2400" b="0" dirty="0" err="1"/>
              <a:t>Mitä</a:t>
            </a:r>
            <a:r>
              <a:rPr lang="en-US" sz="2400" b="0" dirty="0"/>
              <a:t> </a:t>
            </a:r>
            <a:r>
              <a:rPr lang="en-US" sz="2400" b="0" dirty="0" err="1"/>
              <a:t>toivot</a:t>
            </a:r>
            <a:r>
              <a:rPr lang="en-US" sz="2400" b="0" dirty="0"/>
              <a:t> </a:t>
            </a:r>
            <a:r>
              <a:rPr lang="en-US" sz="2400" b="0" dirty="0" err="1"/>
              <a:t>opettajilta</a:t>
            </a:r>
            <a:r>
              <a:rPr lang="en-US" sz="2400" b="0" dirty="0"/>
              <a:t>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14322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0C64E-B6B8-FF5D-1E59-870AB950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heikentää</a:t>
            </a:r>
            <a:r>
              <a:rPr lang="en-US" dirty="0"/>
              <a:t> </a:t>
            </a:r>
            <a:r>
              <a:rPr lang="en-US" dirty="0" err="1"/>
              <a:t>opiskelumotivaatiota</a:t>
            </a:r>
            <a:r>
              <a:rPr lang="en-US" dirty="0"/>
              <a:t> </a:t>
            </a:r>
            <a:r>
              <a:rPr lang="en-US" dirty="0" err="1"/>
              <a:t>opiskelijoilla</a:t>
            </a:r>
            <a:r>
              <a:rPr lang="en-US" dirty="0"/>
              <a:t>, </a:t>
            </a:r>
            <a:r>
              <a:rPr lang="en-US" dirty="0" err="1"/>
              <a:t>joiden</a:t>
            </a:r>
            <a:r>
              <a:rPr lang="en-US" dirty="0"/>
              <a:t> </a:t>
            </a:r>
            <a:r>
              <a:rPr lang="en-US" dirty="0" err="1"/>
              <a:t>opinnot</a:t>
            </a:r>
            <a:r>
              <a:rPr lang="en-US" dirty="0"/>
              <a:t> </a:t>
            </a:r>
            <a:r>
              <a:rPr lang="en-US" dirty="0" err="1"/>
              <a:t>venyy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FFC9E-681B-5B23-0684-E5D1C2F46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4" y="1484243"/>
            <a:ext cx="8207375" cy="31134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Korkea</a:t>
            </a:r>
            <a:r>
              <a:rPr lang="en-US" b="0" dirty="0"/>
              <a:t> </a:t>
            </a:r>
            <a:r>
              <a:rPr lang="en-US" b="0" dirty="0" err="1"/>
              <a:t>työmäärä</a:t>
            </a:r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Pettymys</a:t>
            </a:r>
            <a:r>
              <a:rPr lang="en-US" b="0" dirty="0"/>
              <a:t> </a:t>
            </a:r>
            <a:r>
              <a:rPr lang="en-US" b="0" dirty="0" err="1"/>
              <a:t>opetuksen</a:t>
            </a:r>
            <a:r>
              <a:rPr lang="en-US" b="0" dirty="0"/>
              <a:t> </a:t>
            </a:r>
            <a:r>
              <a:rPr lang="en-US" b="0" dirty="0" err="1"/>
              <a:t>laatuun</a:t>
            </a:r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Pettymys</a:t>
            </a:r>
            <a:r>
              <a:rPr lang="en-US" b="0" dirty="0"/>
              <a:t> </a:t>
            </a:r>
            <a:r>
              <a:rPr lang="en-US" b="0" dirty="0" err="1"/>
              <a:t>opintojen</a:t>
            </a:r>
            <a:r>
              <a:rPr lang="en-US" b="0" dirty="0"/>
              <a:t> </a:t>
            </a:r>
            <a:r>
              <a:rPr lang="en-US" b="0" dirty="0" err="1"/>
              <a:t>sisältöön</a:t>
            </a:r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Sosiaalisten</a:t>
            </a:r>
            <a:r>
              <a:rPr lang="en-US" b="0" dirty="0"/>
              <a:t> </a:t>
            </a:r>
            <a:r>
              <a:rPr lang="en-US" b="0" dirty="0" err="1"/>
              <a:t>suhteiden</a:t>
            </a:r>
            <a:r>
              <a:rPr lang="en-US" b="0" dirty="0"/>
              <a:t> </a:t>
            </a:r>
            <a:r>
              <a:rPr lang="en-US" b="0" dirty="0" err="1"/>
              <a:t>puute</a:t>
            </a:r>
            <a:endParaRPr lang="fi-FI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8853B-2202-99BA-2643-72E296AB0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357" y="1261610"/>
            <a:ext cx="3760718" cy="42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471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EF3340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246</Words>
  <Application>Microsoft Office PowerPoint</Application>
  <PresentationFormat>On-screen Show (16:10)</PresentationFormat>
  <Paragraphs>47</Paragraphs>
  <Slides>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Wingdings</vt:lpstr>
      <vt:lpstr>Aalto University</vt:lpstr>
      <vt:lpstr>Miten löytää suhtautua itseen lempeästi, kun opinnot venyy?  </vt:lpstr>
      <vt:lpstr>Miksi opinnot venyy?</vt:lpstr>
      <vt:lpstr>Keskustele vieruskaverin kanssa:</vt:lpstr>
      <vt:lpstr>Yleisiä ajatuksia ja tunteita opintojen venyessä</vt:lpstr>
      <vt:lpstr>Miten suhtautua itseen myötätunnolla?</vt:lpstr>
      <vt:lpstr>PowerPoint Presentation</vt:lpstr>
      <vt:lpstr>Mikä tukee motivaatiota, kun opinnot venyy?</vt:lpstr>
      <vt:lpstr>Keskustele vieruskaverin kanssa</vt:lpstr>
      <vt:lpstr>Mikä heikentää opiskelumotivaatiota opiskelijoilla, joiden opinnot venyy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pohja</dc:title>
  <dc:creator>Niiva Henna</dc:creator>
  <cp:lastModifiedBy>Niiva Henna</cp:lastModifiedBy>
  <cp:revision>29</cp:revision>
  <dcterms:modified xsi:type="dcterms:W3CDTF">2024-05-14T10:54:59Z</dcterms:modified>
</cp:coreProperties>
</file>