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8" r:id="rId8"/>
    <p:sldId id="269" r:id="rId9"/>
    <p:sldId id="270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F6DEB-017B-4BAC-88F0-EFA9A38C9B1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532F13B-7C0E-4E8E-94E4-0CBFE7E5A291}">
      <dgm:prSet phldrT="[Texte]"/>
      <dgm:spPr/>
      <dgm:t>
        <a:bodyPr/>
        <a:lstStyle/>
        <a:p>
          <a:r>
            <a:rPr lang="en-GB" dirty="0"/>
            <a:t>service elements</a:t>
          </a:r>
          <a:endParaRPr lang="fr-FR" dirty="0"/>
        </a:p>
      </dgm:t>
    </dgm:pt>
    <dgm:pt modelId="{0CD91C73-748F-4DB3-8025-9184DFD6805C}" type="parTrans" cxnId="{0B87FB60-9968-4542-8893-485980E56D41}">
      <dgm:prSet/>
      <dgm:spPr/>
      <dgm:t>
        <a:bodyPr/>
        <a:lstStyle/>
        <a:p>
          <a:endParaRPr lang="fr-FR"/>
        </a:p>
      </dgm:t>
    </dgm:pt>
    <dgm:pt modelId="{181828B5-B0A4-4B85-B256-5A5B1B740DBC}" type="sibTrans" cxnId="{0B87FB60-9968-4542-8893-485980E56D41}">
      <dgm:prSet/>
      <dgm:spPr/>
      <dgm:t>
        <a:bodyPr/>
        <a:lstStyle/>
        <a:p>
          <a:endParaRPr lang="fr-FR"/>
        </a:p>
      </dgm:t>
    </dgm:pt>
    <dgm:pt modelId="{C9DAA8FE-A7EC-4008-B85B-212651466788}">
      <dgm:prSet phldrT="[Texte]"/>
      <dgm:spPr/>
      <dgm:t>
        <a:bodyPr/>
        <a:lstStyle/>
        <a:p>
          <a:r>
            <a:rPr lang="en-GB" dirty="0"/>
            <a:t>physical attributes</a:t>
          </a:r>
          <a:endParaRPr lang="fr-FR" dirty="0"/>
        </a:p>
      </dgm:t>
    </dgm:pt>
    <dgm:pt modelId="{21FBF0DC-6BDE-4248-9EEF-4E61C6905B4B}" type="parTrans" cxnId="{FCF23FC8-2211-4FCA-AA61-D73E69BAB25F}">
      <dgm:prSet/>
      <dgm:spPr/>
      <dgm:t>
        <a:bodyPr/>
        <a:lstStyle/>
        <a:p>
          <a:endParaRPr lang="fr-FR"/>
        </a:p>
      </dgm:t>
    </dgm:pt>
    <dgm:pt modelId="{2ECA7636-13EC-44AE-B474-9F963BF65F12}" type="sibTrans" cxnId="{FCF23FC8-2211-4FCA-AA61-D73E69BAB25F}">
      <dgm:prSet/>
      <dgm:spPr/>
      <dgm:t>
        <a:bodyPr/>
        <a:lstStyle/>
        <a:p>
          <a:endParaRPr lang="fr-FR"/>
        </a:p>
      </dgm:t>
    </dgm:pt>
    <dgm:pt modelId="{90952D4D-1A3B-4BCA-A46C-19F0FAB5BFB4}">
      <dgm:prSet phldrT="[Texte]"/>
      <dgm:spPr/>
      <dgm:t>
        <a:bodyPr/>
        <a:lstStyle/>
        <a:p>
          <a:r>
            <a:rPr lang="en-GB" dirty="0"/>
            <a:t>advice giving</a:t>
          </a:r>
          <a:endParaRPr lang="fr-FR" dirty="0"/>
        </a:p>
      </dgm:t>
    </dgm:pt>
    <dgm:pt modelId="{476803E4-D5FB-470E-B78F-B200F69E881A}" type="parTrans" cxnId="{878FEDA1-6F0B-40C3-B074-F8DA4CDD1918}">
      <dgm:prSet/>
      <dgm:spPr/>
      <dgm:t>
        <a:bodyPr/>
        <a:lstStyle/>
        <a:p>
          <a:endParaRPr lang="fr-FR"/>
        </a:p>
      </dgm:t>
    </dgm:pt>
    <dgm:pt modelId="{650CBFFE-1FE5-4935-8C3C-C4708D7A734E}" type="sibTrans" cxnId="{878FEDA1-6F0B-40C3-B074-F8DA4CDD1918}">
      <dgm:prSet/>
      <dgm:spPr/>
      <dgm:t>
        <a:bodyPr/>
        <a:lstStyle/>
        <a:p>
          <a:endParaRPr lang="fr-FR"/>
        </a:p>
      </dgm:t>
    </dgm:pt>
    <dgm:pt modelId="{D2E1034E-8D0B-4B59-9E92-73BE84B1F09F}">
      <dgm:prSet phldrT="[Texte]" custT="1"/>
      <dgm:spPr/>
      <dgm:t>
        <a:bodyPr/>
        <a:lstStyle/>
        <a:p>
          <a:r>
            <a:rPr lang="en-GB" sz="1400" dirty="0"/>
            <a:t>core benefit</a:t>
          </a:r>
          <a:endParaRPr lang="fr-FR" sz="1400" dirty="0"/>
        </a:p>
      </dgm:t>
    </dgm:pt>
    <dgm:pt modelId="{B55BEE46-6B0D-4C18-91BA-5D1377D475B7}" type="parTrans" cxnId="{527F3EFB-CE10-46E8-B137-D69A264B72EF}">
      <dgm:prSet/>
      <dgm:spPr/>
      <dgm:t>
        <a:bodyPr/>
        <a:lstStyle/>
        <a:p>
          <a:endParaRPr lang="fr-FR"/>
        </a:p>
      </dgm:t>
    </dgm:pt>
    <dgm:pt modelId="{51E4281B-C7BB-4233-87B2-B9E02390665A}" type="sibTrans" cxnId="{527F3EFB-CE10-46E8-B137-D69A264B72EF}">
      <dgm:prSet/>
      <dgm:spPr/>
      <dgm:t>
        <a:bodyPr/>
        <a:lstStyle/>
        <a:p>
          <a:endParaRPr lang="fr-FR"/>
        </a:p>
      </dgm:t>
    </dgm:pt>
    <dgm:pt modelId="{17751200-1D78-4DD7-8E77-9E5287C7E484}" type="pres">
      <dgm:prSet presAssocID="{F70F6DEB-017B-4BAC-88F0-EFA9A38C9B1E}" presName="Name0" presStyleCnt="0">
        <dgm:presLayoutVars>
          <dgm:chMax val="4"/>
          <dgm:resizeHandles val="exact"/>
        </dgm:presLayoutVars>
      </dgm:prSet>
      <dgm:spPr/>
    </dgm:pt>
    <dgm:pt modelId="{7A7EB81D-2BDE-486B-8CE2-7A88ED133DB2}" type="pres">
      <dgm:prSet presAssocID="{F70F6DEB-017B-4BAC-88F0-EFA9A38C9B1E}" presName="ellipse" presStyleLbl="trBgShp" presStyleIdx="0" presStyleCnt="1" custScaleX="132950" custLinFactNeighborX="-1113" custLinFactNeighborY="361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BD914C-4A2F-436C-A8DD-7F613DF6A206}" type="pres">
      <dgm:prSet presAssocID="{F70F6DEB-017B-4BAC-88F0-EFA9A38C9B1E}" presName="arrow1" presStyleLbl="fgShp" presStyleIdx="0" presStyleCnt="1" custLinFactX="256566" custLinFactY="154579" custLinFactNeighborX="300000" custLinFactNeighborY="200000"/>
      <dgm:spPr>
        <a:noFill/>
        <a:ln>
          <a:solidFill>
            <a:schemeClr val="bg1"/>
          </a:solidFill>
        </a:ln>
      </dgm:spPr>
    </dgm:pt>
    <dgm:pt modelId="{6D32BD18-A2AA-40B0-96C7-91C9172F7409}" type="pres">
      <dgm:prSet presAssocID="{F70F6DEB-017B-4BAC-88F0-EFA9A38C9B1E}" presName="rectangle" presStyleLbl="revTx" presStyleIdx="0" presStyleCnt="1" custLinFactY="-8704" custLinFactNeighborX="-2751" custLinFactNeighborY="-100000">
        <dgm:presLayoutVars>
          <dgm:bulletEnabled val="1"/>
        </dgm:presLayoutVars>
      </dgm:prSet>
      <dgm:spPr/>
    </dgm:pt>
    <dgm:pt modelId="{580EAFC8-513A-4D7A-9A99-4C328809E7C9}" type="pres">
      <dgm:prSet presAssocID="{C9DAA8FE-A7EC-4008-B85B-212651466788}" presName="item1" presStyleLbl="node1" presStyleIdx="0" presStyleCnt="3" custLinFactNeighborX="-18415" custLinFactNeighborY="-64990">
        <dgm:presLayoutVars>
          <dgm:bulletEnabled val="1"/>
        </dgm:presLayoutVars>
      </dgm:prSet>
      <dgm:spPr/>
    </dgm:pt>
    <dgm:pt modelId="{2D424623-0AF4-49A0-B64C-C8B1DDCBBFBD}" type="pres">
      <dgm:prSet presAssocID="{90952D4D-1A3B-4BCA-A46C-19F0FAB5BFB4}" presName="item2" presStyleLbl="node1" presStyleIdx="1" presStyleCnt="3" custLinFactNeighborX="-29557" custLinFactNeighborY="28932">
        <dgm:presLayoutVars>
          <dgm:bulletEnabled val="1"/>
        </dgm:presLayoutVars>
      </dgm:prSet>
      <dgm:spPr/>
    </dgm:pt>
    <dgm:pt modelId="{ECA6E8D4-F98A-4B5C-A11B-36A47E06CC59}" type="pres">
      <dgm:prSet presAssocID="{D2E1034E-8D0B-4B59-9E92-73BE84B1F09F}" presName="item3" presStyleLbl="node1" presStyleIdx="2" presStyleCnt="3" custLinFactNeighborX="38318" custLinFactNeighborY="53110">
        <dgm:presLayoutVars>
          <dgm:bulletEnabled val="1"/>
        </dgm:presLayoutVars>
      </dgm:prSet>
      <dgm:spPr/>
    </dgm:pt>
    <dgm:pt modelId="{8302067D-6404-44D4-8056-CDECE4C53C25}" type="pres">
      <dgm:prSet presAssocID="{F70F6DEB-017B-4BAC-88F0-EFA9A38C9B1E}" presName="funnel" presStyleLbl="trAlignAcc1" presStyleIdx="0" presStyleCnt="1" custScaleX="132399" custLinFactNeighborX="-1290" custLinFactNeighborY="14294"/>
      <dgm:spPr/>
    </dgm:pt>
  </dgm:ptLst>
  <dgm:cxnLst>
    <dgm:cxn modelId="{DD341C24-16A6-466C-8388-7228DD45AF11}" type="presOf" srcId="{D2E1034E-8D0B-4B59-9E92-73BE84B1F09F}" destId="{6D32BD18-A2AA-40B0-96C7-91C9172F7409}" srcOrd="0" destOrd="0" presId="urn:microsoft.com/office/officeart/2005/8/layout/funnel1"/>
    <dgm:cxn modelId="{758CF93E-4C6C-4822-B3B0-E64701B2A099}" type="presOf" srcId="{F532F13B-7C0E-4E8E-94E4-0CBFE7E5A291}" destId="{ECA6E8D4-F98A-4B5C-A11B-36A47E06CC59}" srcOrd="0" destOrd="0" presId="urn:microsoft.com/office/officeart/2005/8/layout/funnel1"/>
    <dgm:cxn modelId="{163B174A-D18F-440E-9D35-E36EA663AA0E}" type="presOf" srcId="{C9DAA8FE-A7EC-4008-B85B-212651466788}" destId="{2D424623-0AF4-49A0-B64C-C8B1DDCBBFBD}" srcOrd="0" destOrd="0" presId="urn:microsoft.com/office/officeart/2005/8/layout/funnel1"/>
    <dgm:cxn modelId="{0B87FB60-9968-4542-8893-485980E56D41}" srcId="{F70F6DEB-017B-4BAC-88F0-EFA9A38C9B1E}" destId="{F532F13B-7C0E-4E8E-94E4-0CBFE7E5A291}" srcOrd="0" destOrd="0" parTransId="{0CD91C73-748F-4DB3-8025-9184DFD6805C}" sibTransId="{181828B5-B0A4-4B85-B256-5A5B1B740DBC}"/>
    <dgm:cxn modelId="{73530994-F5C7-4C77-BAE7-A06DE24B796E}" type="presOf" srcId="{F70F6DEB-017B-4BAC-88F0-EFA9A38C9B1E}" destId="{17751200-1D78-4DD7-8E77-9E5287C7E484}" srcOrd="0" destOrd="0" presId="urn:microsoft.com/office/officeart/2005/8/layout/funnel1"/>
    <dgm:cxn modelId="{878FEDA1-6F0B-40C3-B074-F8DA4CDD1918}" srcId="{F70F6DEB-017B-4BAC-88F0-EFA9A38C9B1E}" destId="{90952D4D-1A3B-4BCA-A46C-19F0FAB5BFB4}" srcOrd="2" destOrd="0" parTransId="{476803E4-D5FB-470E-B78F-B200F69E881A}" sibTransId="{650CBFFE-1FE5-4935-8C3C-C4708D7A734E}"/>
    <dgm:cxn modelId="{FCF23FC8-2211-4FCA-AA61-D73E69BAB25F}" srcId="{F70F6DEB-017B-4BAC-88F0-EFA9A38C9B1E}" destId="{C9DAA8FE-A7EC-4008-B85B-212651466788}" srcOrd="1" destOrd="0" parTransId="{21FBF0DC-6BDE-4248-9EEF-4E61C6905B4B}" sibTransId="{2ECA7636-13EC-44AE-B474-9F963BF65F12}"/>
    <dgm:cxn modelId="{110462D0-50B1-4FF6-8F15-BDF23FF4905B}" type="presOf" srcId="{90952D4D-1A3B-4BCA-A46C-19F0FAB5BFB4}" destId="{580EAFC8-513A-4D7A-9A99-4C328809E7C9}" srcOrd="0" destOrd="0" presId="urn:microsoft.com/office/officeart/2005/8/layout/funnel1"/>
    <dgm:cxn modelId="{527F3EFB-CE10-46E8-B137-D69A264B72EF}" srcId="{F70F6DEB-017B-4BAC-88F0-EFA9A38C9B1E}" destId="{D2E1034E-8D0B-4B59-9E92-73BE84B1F09F}" srcOrd="3" destOrd="0" parTransId="{B55BEE46-6B0D-4C18-91BA-5D1377D475B7}" sibTransId="{51E4281B-C7BB-4233-87B2-B9E02390665A}"/>
    <dgm:cxn modelId="{2AC1FC5E-D590-4DD7-BC54-C3C08D10431A}" type="presParOf" srcId="{17751200-1D78-4DD7-8E77-9E5287C7E484}" destId="{7A7EB81D-2BDE-486B-8CE2-7A88ED133DB2}" srcOrd="0" destOrd="0" presId="urn:microsoft.com/office/officeart/2005/8/layout/funnel1"/>
    <dgm:cxn modelId="{5F11871A-661C-464F-A317-BDE1996A7CBA}" type="presParOf" srcId="{17751200-1D78-4DD7-8E77-9E5287C7E484}" destId="{F4BD914C-4A2F-436C-A8DD-7F613DF6A206}" srcOrd="1" destOrd="0" presId="urn:microsoft.com/office/officeart/2005/8/layout/funnel1"/>
    <dgm:cxn modelId="{3FC2E785-EC57-4C28-90D3-9523E627E7E6}" type="presParOf" srcId="{17751200-1D78-4DD7-8E77-9E5287C7E484}" destId="{6D32BD18-A2AA-40B0-96C7-91C9172F7409}" srcOrd="2" destOrd="0" presId="urn:microsoft.com/office/officeart/2005/8/layout/funnel1"/>
    <dgm:cxn modelId="{B3336C23-C897-49E0-94CE-8D9015CBF2C7}" type="presParOf" srcId="{17751200-1D78-4DD7-8E77-9E5287C7E484}" destId="{580EAFC8-513A-4D7A-9A99-4C328809E7C9}" srcOrd="3" destOrd="0" presId="urn:microsoft.com/office/officeart/2005/8/layout/funnel1"/>
    <dgm:cxn modelId="{1F71AB77-C02B-4400-BA7D-FBB2617CBEAE}" type="presParOf" srcId="{17751200-1D78-4DD7-8E77-9E5287C7E484}" destId="{2D424623-0AF4-49A0-B64C-C8B1DDCBBFBD}" srcOrd="4" destOrd="0" presId="urn:microsoft.com/office/officeart/2005/8/layout/funnel1"/>
    <dgm:cxn modelId="{EAD3DF43-9EFC-41A5-9DAA-28B016B33A05}" type="presParOf" srcId="{17751200-1D78-4DD7-8E77-9E5287C7E484}" destId="{ECA6E8D4-F98A-4B5C-A11B-36A47E06CC59}" srcOrd="5" destOrd="0" presId="urn:microsoft.com/office/officeart/2005/8/layout/funnel1"/>
    <dgm:cxn modelId="{EC843952-D056-42CF-B6BB-6906B34E4690}" type="presParOf" srcId="{17751200-1D78-4DD7-8E77-9E5287C7E484}" destId="{8302067D-6404-44D4-8056-CDECE4C53C2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>
            <a:spcAft>
              <a:spcPts val="600"/>
            </a:spcAft>
          </a:pPr>
          <a:r>
            <a:rPr lang="en-GB" altLang="en-US" sz="2400" dirty="0"/>
            <a:t>Introductory phase:  </a:t>
          </a:r>
          <a:r>
            <a:rPr lang="en-GB" altLang="en-US" sz="2000" dirty="0"/>
            <a:t>product may still be costing more money than it is bringing in since there is a series of marketing tasks to be carried out</a:t>
          </a:r>
          <a:endParaRPr lang="en-GB" sz="20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400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400"/>
        </a:p>
      </dgm:t>
    </dgm:pt>
    <dgm:pt modelId="{19F19F46-5C5D-4794-B527-E144FC0E1CD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en-GB" altLang="en-US" sz="2400" dirty="0">
              <a:solidFill>
                <a:schemeClr val="tx1"/>
              </a:solidFill>
            </a:rPr>
            <a:t>Growth phase: </a:t>
          </a:r>
          <a:r>
            <a:rPr lang="en-GB" altLang="en-US" sz="2000" dirty="0">
              <a:solidFill>
                <a:schemeClr val="tx1"/>
              </a:solidFill>
            </a:rPr>
            <a:t>competition is likely to increase, with consequent pressure on prices and this pressure creates greater demand and thus fuels further growth </a:t>
          </a:r>
        </a:p>
      </dgm:t>
    </dgm:pt>
    <dgm:pt modelId="{5CBAA95A-7129-42C4-8D00-D445B8622074}" type="parTrans" cxnId="{410FE1C2-E429-4BBD-A258-7AF79917B06E}">
      <dgm:prSet/>
      <dgm:spPr/>
      <dgm:t>
        <a:bodyPr/>
        <a:lstStyle/>
        <a:p>
          <a:endParaRPr lang="en-US" sz="2400"/>
        </a:p>
      </dgm:t>
    </dgm:pt>
    <dgm:pt modelId="{6AE40BA0-D40B-421F-BA89-B7EF58532856}" type="sibTrans" cxnId="{410FE1C2-E429-4BBD-A258-7AF79917B06E}">
      <dgm:prSet/>
      <dgm:spPr/>
      <dgm:t>
        <a:bodyPr/>
        <a:lstStyle/>
        <a:p>
          <a:endParaRPr lang="en-US" sz="2400"/>
        </a:p>
      </dgm:t>
    </dgm:pt>
    <dgm:pt modelId="{2F26B56E-D272-498B-BB62-77D9D0DD9FE0}">
      <dgm:prSet custT="1"/>
      <dgm:spPr/>
      <dgm:t>
        <a:bodyPr/>
        <a:lstStyle/>
        <a:p>
          <a:pPr rtl="0"/>
          <a:r>
            <a:rPr lang="en-GB" altLang="en-US" sz="2400" dirty="0">
              <a:solidFill>
                <a:schemeClr val="bg1"/>
              </a:solidFill>
            </a:rPr>
            <a:t>Maturity: </a:t>
          </a:r>
          <a:r>
            <a:rPr lang="en-GB" altLang="en-US" sz="2000" dirty="0"/>
            <a:t>rate of sales growth slows; profits may continue to rise in aftermath of growth phase; to maintain the profit trend requires cost reductions</a:t>
          </a:r>
          <a:endParaRPr lang="en-GB" altLang="en-US" sz="2000" dirty="0">
            <a:solidFill>
              <a:schemeClr val="tx1"/>
            </a:solidFill>
          </a:endParaRPr>
        </a:p>
      </dgm:t>
    </dgm:pt>
    <dgm:pt modelId="{EC3B0A22-884A-4E3D-A6F4-844D5E5D9D3A}" type="parTrans" cxnId="{E0BE7238-50EE-45B9-8EC8-09741ADD77C1}">
      <dgm:prSet/>
      <dgm:spPr/>
      <dgm:t>
        <a:bodyPr/>
        <a:lstStyle/>
        <a:p>
          <a:endParaRPr lang="fr-FR"/>
        </a:p>
      </dgm:t>
    </dgm:pt>
    <dgm:pt modelId="{C6ECDF3D-9D46-4DDA-AD0A-899B31908BC4}" type="sibTrans" cxnId="{E0BE7238-50EE-45B9-8EC8-09741ADD77C1}">
      <dgm:prSet/>
      <dgm:spPr/>
      <dgm:t>
        <a:bodyPr/>
        <a:lstStyle/>
        <a:p>
          <a:endParaRPr lang="fr-FR"/>
        </a:p>
      </dgm:t>
    </dgm:pt>
    <dgm:pt modelId="{39166AC8-A0AD-4930-9BC2-E273C017C9DC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en-GB" altLang="en-US" sz="2400" b="0" dirty="0">
              <a:solidFill>
                <a:schemeClr val="tx1"/>
              </a:solidFill>
            </a:rPr>
            <a:t>Decline: </a:t>
          </a:r>
          <a:r>
            <a:rPr lang="en-GB" altLang="en-US" sz="2000" dirty="0">
              <a:solidFill>
                <a:schemeClr val="tx1"/>
              </a:solidFill>
            </a:rPr>
            <a:t> profit margins will decline and the business marketer must look for ways to extract further value </a:t>
          </a:r>
        </a:p>
      </dgm:t>
    </dgm:pt>
    <dgm:pt modelId="{5DEC10A2-0E8C-4A81-A4BB-0A86044BFD08}" type="parTrans" cxnId="{F9859162-08D2-48E0-98FA-97EE2D04E669}">
      <dgm:prSet/>
      <dgm:spPr/>
      <dgm:t>
        <a:bodyPr/>
        <a:lstStyle/>
        <a:p>
          <a:endParaRPr lang="fr-FR"/>
        </a:p>
      </dgm:t>
    </dgm:pt>
    <dgm:pt modelId="{031E443E-9957-4A4B-BF9F-5970D58E64A1}" type="sibTrans" cxnId="{F9859162-08D2-48E0-98FA-97EE2D04E669}">
      <dgm:prSet/>
      <dgm:spPr/>
      <dgm:t>
        <a:bodyPr/>
        <a:lstStyle/>
        <a:p>
          <a:endParaRPr lang="fr-FR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4" custScaleY="66802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05083743-C7CF-4D88-AC35-807D97C07017}" type="pres">
      <dgm:prSet presAssocID="{57059931-2041-497F-A4AD-4BA4F0271D15}" presName="spacer" presStyleCnt="0"/>
      <dgm:spPr/>
    </dgm:pt>
    <dgm:pt modelId="{7F293918-A3B2-409A-845C-B4A2A7653199}" type="pres">
      <dgm:prSet presAssocID="{19F19F46-5C5D-4794-B527-E144FC0E1CDB}" presName="parentText" presStyleLbl="node1" presStyleIdx="1" presStyleCnt="4" custScaleY="3816">
        <dgm:presLayoutVars>
          <dgm:chMax val="0"/>
          <dgm:bulletEnabled val="1"/>
        </dgm:presLayoutVars>
      </dgm:prSet>
      <dgm:spPr/>
    </dgm:pt>
    <dgm:pt modelId="{D51D8E10-0EE2-4AA2-9B83-03E2A83EE7A2}" type="pres">
      <dgm:prSet presAssocID="{6AE40BA0-D40B-421F-BA89-B7EF58532856}" presName="spacer" presStyleCnt="0"/>
      <dgm:spPr/>
    </dgm:pt>
    <dgm:pt modelId="{0C6B8F76-1ADF-415F-AB22-DE8A51289FA4}" type="pres">
      <dgm:prSet presAssocID="{2F26B56E-D272-498B-BB62-77D9D0DD9FE0}" presName="parentText" presStyleLbl="node1" presStyleIdx="2" presStyleCnt="4" custScaleX="99414" custScaleY="85817" custLinFactY="490" custLinFactNeighborY="100000">
        <dgm:presLayoutVars>
          <dgm:chMax val="0"/>
          <dgm:bulletEnabled val="1"/>
        </dgm:presLayoutVars>
      </dgm:prSet>
      <dgm:spPr/>
    </dgm:pt>
    <dgm:pt modelId="{C5A79FA5-36E0-42E0-A73C-A61DDACC4B94}" type="pres">
      <dgm:prSet presAssocID="{C6ECDF3D-9D46-4DDA-AD0A-899B31908BC4}" presName="spacer" presStyleCnt="0"/>
      <dgm:spPr/>
    </dgm:pt>
    <dgm:pt modelId="{0F48EF6D-986A-4C7C-9879-766FD80FB848}" type="pres">
      <dgm:prSet presAssocID="{39166AC8-A0AD-4930-9BC2-E273C017C9DC}" presName="parentText" presStyleLbl="node1" presStyleIdx="3" presStyleCnt="4" custScaleY="80603">
        <dgm:presLayoutVars>
          <dgm:chMax val="0"/>
          <dgm:bulletEnabled val="1"/>
        </dgm:presLayoutVars>
      </dgm:prSet>
      <dgm:spPr/>
    </dgm:pt>
  </dgm:ptLst>
  <dgm:cxnLst>
    <dgm:cxn modelId="{E0BE7238-50EE-45B9-8EC8-09741ADD77C1}" srcId="{78A95426-A55C-45CE-AF69-9EFACC02D2F6}" destId="{2F26B56E-D272-498B-BB62-77D9D0DD9FE0}" srcOrd="2" destOrd="0" parTransId="{EC3B0A22-884A-4E3D-A6F4-844D5E5D9D3A}" sibTransId="{C6ECDF3D-9D46-4DDA-AD0A-899B31908BC4}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8CEECF56-38CE-405C-9D6D-0EF040C23684}" type="presOf" srcId="{39166AC8-A0AD-4930-9BC2-E273C017C9DC}" destId="{0F48EF6D-986A-4C7C-9879-766FD80FB848}" srcOrd="0" destOrd="0" presId="urn:microsoft.com/office/officeart/2005/8/layout/vList2"/>
    <dgm:cxn modelId="{F9859162-08D2-48E0-98FA-97EE2D04E669}" srcId="{78A95426-A55C-45CE-AF69-9EFACC02D2F6}" destId="{39166AC8-A0AD-4930-9BC2-E273C017C9DC}" srcOrd="3" destOrd="0" parTransId="{5DEC10A2-0E8C-4A81-A4BB-0A86044BFD08}" sibTransId="{031E443E-9957-4A4B-BF9F-5970D58E64A1}"/>
    <dgm:cxn modelId="{410FE1C2-E429-4BBD-A258-7AF79917B06E}" srcId="{78A95426-A55C-45CE-AF69-9EFACC02D2F6}" destId="{19F19F46-5C5D-4794-B527-E144FC0E1CDB}" srcOrd="1" destOrd="0" parTransId="{5CBAA95A-7129-42C4-8D00-D445B8622074}" sibTransId="{6AE40BA0-D40B-421F-BA89-B7EF58532856}"/>
    <dgm:cxn modelId="{2CB0F5D1-4976-4121-B5DE-E9BCD6120336}" type="presOf" srcId="{2F26B56E-D272-498B-BB62-77D9D0DD9FE0}" destId="{0C6B8F76-1ADF-415F-AB22-DE8A51289FA4}" srcOrd="0" destOrd="0" presId="urn:microsoft.com/office/officeart/2005/8/layout/vList2"/>
    <dgm:cxn modelId="{42E23FDB-F84E-477B-BD80-34B5F345E91F}" type="presOf" srcId="{78A95426-A55C-45CE-AF69-9EFACC02D2F6}" destId="{2F4262F2-98C4-4374-82FA-FF7D3E8D7571}" srcOrd="0" destOrd="0" presId="urn:microsoft.com/office/officeart/2005/8/layout/vList2"/>
    <dgm:cxn modelId="{551E39DD-657B-4922-98FE-84AE24ED56E0}" type="presOf" srcId="{DD1160F0-4590-4FEB-83A3-090428D06117}" destId="{9C3247C1-9A7D-4835-923C-BC97730201C0}" srcOrd="0" destOrd="0" presId="urn:microsoft.com/office/officeart/2005/8/layout/vList2"/>
    <dgm:cxn modelId="{CC4EB3E6-1019-4940-89B3-3C3AEF22F260}" type="presOf" srcId="{19F19F46-5C5D-4794-B527-E144FC0E1CDB}" destId="{7F293918-A3B2-409A-845C-B4A2A7653199}" srcOrd="0" destOrd="0" presId="urn:microsoft.com/office/officeart/2005/8/layout/vList2"/>
    <dgm:cxn modelId="{29085A83-8608-4D22-AEF2-4E5B43C99F36}" type="presParOf" srcId="{2F4262F2-98C4-4374-82FA-FF7D3E8D7571}" destId="{9C3247C1-9A7D-4835-923C-BC97730201C0}" srcOrd="0" destOrd="0" presId="urn:microsoft.com/office/officeart/2005/8/layout/vList2"/>
    <dgm:cxn modelId="{48CEDDD7-3733-40B1-AA15-8B235CC1005F}" type="presParOf" srcId="{2F4262F2-98C4-4374-82FA-FF7D3E8D7571}" destId="{05083743-C7CF-4D88-AC35-807D97C07017}" srcOrd="1" destOrd="0" presId="urn:microsoft.com/office/officeart/2005/8/layout/vList2"/>
    <dgm:cxn modelId="{9EF74F49-A4DD-4D6C-AFB3-BF899531BFB9}" type="presParOf" srcId="{2F4262F2-98C4-4374-82FA-FF7D3E8D7571}" destId="{7F293918-A3B2-409A-845C-B4A2A7653199}" srcOrd="2" destOrd="0" presId="urn:microsoft.com/office/officeart/2005/8/layout/vList2"/>
    <dgm:cxn modelId="{F44C255A-E658-49E2-B0C8-6D486F0D8CFB}" type="presParOf" srcId="{2F4262F2-98C4-4374-82FA-FF7D3E8D7571}" destId="{D51D8E10-0EE2-4AA2-9B83-03E2A83EE7A2}" srcOrd="3" destOrd="0" presId="urn:microsoft.com/office/officeart/2005/8/layout/vList2"/>
    <dgm:cxn modelId="{8B5E9420-611B-40CB-B002-17276893F336}" type="presParOf" srcId="{2F4262F2-98C4-4374-82FA-FF7D3E8D7571}" destId="{0C6B8F76-1ADF-415F-AB22-DE8A51289FA4}" srcOrd="4" destOrd="0" presId="urn:microsoft.com/office/officeart/2005/8/layout/vList2"/>
    <dgm:cxn modelId="{746E41E6-4AC6-40AC-BBE9-3CD6A714D4FB}" type="presParOf" srcId="{2F4262F2-98C4-4374-82FA-FF7D3E8D7571}" destId="{C5A79FA5-36E0-42E0-A73C-A61DDACC4B94}" srcOrd="5" destOrd="0" presId="urn:microsoft.com/office/officeart/2005/8/layout/vList2"/>
    <dgm:cxn modelId="{427E36EB-B936-405F-806A-8D1B444BB630}" type="presParOf" srcId="{2F4262F2-98C4-4374-82FA-FF7D3E8D7571}" destId="{0F48EF6D-986A-4C7C-9879-766FD80FB8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F517B5-8BE6-4D61-92CB-431083D0BCA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B8F9A8-A442-4283-A58F-87C62068A485}">
      <dgm:prSet phldrT="[Texte]" custT="1"/>
      <dgm:spPr/>
      <dgm:t>
        <a:bodyPr/>
        <a:lstStyle/>
        <a:p>
          <a:r>
            <a:rPr lang="fr-FR" sz="1200" dirty="0" err="1"/>
            <a:t>idea</a:t>
          </a:r>
          <a:r>
            <a:rPr lang="fr-FR" sz="1200" dirty="0"/>
            <a:t> </a:t>
          </a:r>
          <a:r>
            <a:rPr lang="fr-FR" sz="1200" dirty="0" err="1"/>
            <a:t>generation</a:t>
          </a:r>
          <a:endParaRPr lang="fr-FR" sz="1200" dirty="0"/>
        </a:p>
      </dgm:t>
    </dgm:pt>
    <dgm:pt modelId="{BB004258-62B3-4DFF-9F58-D549F60A7623}" type="parTrans" cxnId="{6FE3482E-BC03-4509-86DE-21BD5C0A73EA}">
      <dgm:prSet/>
      <dgm:spPr/>
      <dgm:t>
        <a:bodyPr/>
        <a:lstStyle/>
        <a:p>
          <a:endParaRPr lang="fr-FR"/>
        </a:p>
      </dgm:t>
    </dgm:pt>
    <dgm:pt modelId="{BEBFEC10-37BE-4207-81DD-8DDB35C96566}" type="sibTrans" cxnId="{6FE3482E-BC03-4509-86DE-21BD5C0A73EA}">
      <dgm:prSet/>
      <dgm:spPr/>
      <dgm:t>
        <a:bodyPr/>
        <a:lstStyle/>
        <a:p>
          <a:endParaRPr lang="fr-FR"/>
        </a:p>
      </dgm:t>
    </dgm:pt>
    <dgm:pt modelId="{832D1EF8-FE99-40BB-9F84-23995EDDAB4F}">
      <dgm:prSet phldrT="[Texte]" phldr="1"/>
      <dgm:spPr/>
      <dgm:t>
        <a:bodyPr/>
        <a:lstStyle/>
        <a:p>
          <a:endParaRPr lang="fr-FR"/>
        </a:p>
      </dgm:t>
    </dgm:pt>
    <dgm:pt modelId="{3E10B6B1-9B61-4EFC-86CC-6D64B7946CDA}" type="parTrans" cxnId="{6F97E4F9-7AB0-4D62-AF23-B112C66BA0BB}">
      <dgm:prSet/>
      <dgm:spPr/>
      <dgm:t>
        <a:bodyPr/>
        <a:lstStyle/>
        <a:p>
          <a:endParaRPr lang="fr-FR"/>
        </a:p>
      </dgm:t>
    </dgm:pt>
    <dgm:pt modelId="{F1DE3C92-551D-4E2B-9F12-DC72076A15A5}" type="sibTrans" cxnId="{6F97E4F9-7AB0-4D62-AF23-B112C66BA0BB}">
      <dgm:prSet/>
      <dgm:spPr/>
      <dgm:t>
        <a:bodyPr/>
        <a:lstStyle/>
        <a:p>
          <a:endParaRPr lang="fr-FR"/>
        </a:p>
      </dgm:t>
    </dgm:pt>
    <dgm:pt modelId="{0352C961-D8E1-4D44-9E01-C651DC873BBC}">
      <dgm:prSet phldrT="[Texte]" custT="1"/>
      <dgm:spPr/>
      <dgm:t>
        <a:bodyPr/>
        <a:lstStyle/>
        <a:p>
          <a:r>
            <a:rPr lang="fr-FR" sz="1200" dirty="0" err="1"/>
            <a:t>idea</a:t>
          </a:r>
          <a:r>
            <a:rPr lang="fr-FR" sz="1200" dirty="0"/>
            <a:t> screening </a:t>
          </a:r>
        </a:p>
        <a:p>
          <a:endParaRPr lang="fr-FR" sz="1200" dirty="0"/>
        </a:p>
      </dgm:t>
    </dgm:pt>
    <dgm:pt modelId="{18B0CF0C-F1B8-451E-A36F-736CC4EA9A1B}" type="parTrans" cxnId="{32D9CCCF-DFB7-412B-9F14-7D83F228FD66}">
      <dgm:prSet/>
      <dgm:spPr/>
      <dgm:t>
        <a:bodyPr/>
        <a:lstStyle/>
        <a:p>
          <a:endParaRPr lang="fr-FR"/>
        </a:p>
      </dgm:t>
    </dgm:pt>
    <dgm:pt modelId="{2A7C28DD-9723-400F-9C81-ED12FA603D2D}" type="sibTrans" cxnId="{32D9CCCF-DFB7-412B-9F14-7D83F228FD66}">
      <dgm:prSet/>
      <dgm:spPr/>
      <dgm:t>
        <a:bodyPr/>
        <a:lstStyle/>
        <a:p>
          <a:endParaRPr lang="fr-FR"/>
        </a:p>
      </dgm:t>
    </dgm:pt>
    <dgm:pt modelId="{CB1419CC-2C19-4900-AFB1-D613E0DD8B1C}">
      <dgm:prSet phldrT="[Texte]" custT="1"/>
      <dgm:spPr/>
      <dgm:t>
        <a:bodyPr/>
        <a:lstStyle/>
        <a:p>
          <a:r>
            <a:rPr lang="fr-FR" sz="1200" dirty="0"/>
            <a:t>business case </a:t>
          </a:r>
          <a:r>
            <a:rPr lang="fr-FR" sz="1200" dirty="0" err="1"/>
            <a:t>analysis</a:t>
          </a:r>
          <a:endParaRPr lang="fr-FR" sz="1200" dirty="0"/>
        </a:p>
      </dgm:t>
    </dgm:pt>
    <dgm:pt modelId="{9D664BB5-8EC3-460F-BEE9-D2DD15BCE925}" type="parTrans" cxnId="{9AFC9AFE-0B66-422C-B905-AC97BB80A645}">
      <dgm:prSet/>
      <dgm:spPr/>
      <dgm:t>
        <a:bodyPr/>
        <a:lstStyle/>
        <a:p>
          <a:endParaRPr lang="fr-FR"/>
        </a:p>
      </dgm:t>
    </dgm:pt>
    <dgm:pt modelId="{3602B4F7-A9E1-45AD-888D-011239DBC3D6}" type="sibTrans" cxnId="{9AFC9AFE-0B66-422C-B905-AC97BB80A645}">
      <dgm:prSet/>
      <dgm:spPr/>
      <dgm:t>
        <a:bodyPr/>
        <a:lstStyle/>
        <a:p>
          <a:endParaRPr lang="fr-FR"/>
        </a:p>
      </dgm:t>
    </dgm:pt>
    <dgm:pt modelId="{8A59F685-605E-4D8D-9896-F0DE3718FFB3}">
      <dgm:prSet phldrT="[Texte]" custT="1"/>
      <dgm:spPr/>
      <dgm:t>
        <a:bodyPr/>
        <a:lstStyle/>
        <a:p>
          <a:r>
            <a:rPr lang="fr-FR" sz="1200" dirty="0"/>
            <a:t>concept </a:t>
          </a:r>
          <a:r>
            <a:rPr lang="fr-FR" sz="1200" dirty="0" err="1"/>
            <a:t>development</a:t>
          </a:r>
          <a:endParaRPr lang="fr-FR" sz="1200" dirty="0"/>
        </a:p>
      </dgm:t>
    </dgm:pt>
    <dgm:pt modelId="{4B7DC624-822B-4EE9-9650-3F652BD47247}" type="parTrans" cxnId="{F9A4D1F0-EFE0-4685-AD30-C07816F54713}">
      <dgm:prSet/>
      <dgm:spPr/>
      <dgm:t>
        <a:bodyPr/>
        <a:lstStyle/>
        <a:p>
          <a:endParaRPr lang="fr-FR"/>
        </a:p>
      </dgm:t>
    </dgm:pt>
    <dgm:pt modelId="{DC4F7EC6-17A5-4113-8447-4683C0705E37}" type="sibTrans" cxnId="{F9A4D1F0-EFE0-4685-AD30-C07816F54713}">
      <dgm:prSet/>
      <dgm:spPr/>
      <dgm:t>
        <a:bodyPr/>
        <a:lstStyle/>
        <a:p>
          <a:endParaRPr lang="fr-FR"/>
        </a:p>
      </dgm:t>
    </dgm:pt>
    <dgm:pt modelId="{8DA6B711-9912-4F3C-A496-581DB48E06AD}">
      <dgm:prSet phldrT="[Texte]" custT="1"/>
      <dgm:spPr/>
      <dgm:t>
        <a:bodyPr/>
        <a:lstStyle/>
        <a:p>
          <a:r>
            <a:rPr lang="fr-FR" sz="1200" dirty="0"/>
            <a:t>prototype  </a:t>
          </a:r>
        </a:p>
        <a:p>
          <a:r>
            <a:rPr lang="fr-FR" sz="1200" dirty="0"/>
            <a:t>and marketing </a:t>
          </a:r>
          <a:r>
            <a:rPr lang="fr-FR" sz="1200" dirty="0" err="1"/>
            <a:t>elaboration</a:t>
          </a:r>
          <a:endParaRPr lang="fr-FR" sz="1200" dirty="0"/>
        </a:p>
      </dgm:t>
    </dgm:pt>
    <dgm:pt modelId="{C449A669-F5DD-47B9-A60D-54F73E06DCC8}" type="parTrans" cxnId="{43D247F8-B889-4A31-A4D1-C16EA40DCAEA}">
      <dgm:prSet/>
      <dgm:spPr/>
      <dgm:t>
        <a:bodyPr/>
        <a:lstStyle/>
        <a:p>
          <a:endParaRPr lang="fr-FR"/>
        </a:p>
      </dgm:t>
    </dgm:pt>
    <dgm:pt modelId="{FBF47247-9CA1-4EC3-8D84-3CD2A556A2B8}" type="sibTrans" cxnId="{43D247F8-B889-4A31-A4D1-C16EA40DCAEA}">
      <dgm:prSet/>
      <dgm:spPr/>
      <dgm:t>
        <a:bodyPr/>
        <a:lstStyle/>
        <a:p>
          <a:endParaRPr lang="fr-FR"/>
        </a:p>
      </dgm:t>
    </dgm:pt>
    <dgm:pt modelId="{38C30BB1-EAC0-4917-87CF-E957FF9C51F5}">
      <dgm:prSet phldrT="[Texte]" custT="1"/>
      <dgm:spPr/>
      <dgm:t>
        <a:bodyPr/>
        <a:lstStyle/>
        <a:p>
          <a:r>
            <a:rPr lang="fr-FR" sz="1200" dirty="0" err="1"/>
            <a:t>market</a:t>
          </a:r>
          <a:r>
            <a:rPr lang="fr-FR" sz="1200" dirty="0"/>
            <a:t> trial</a:t>
          </a:r>
        </a:p>
      </dgm:t>
    </dgm:pt>
    <dgm:pt modelId="{FABC36C0-A7EF-416E-916A-97408B3A7BD3}" type="parTrans" cxnId="{2B1FEA95-535B-4214-9A16-61E84DDD9181}">
      <dgm:prSet/>
      <dgm:spPr/>
      <dgm:t>
        <a:bodyPr/>
        <a:lstStyle/>
        <a:p>
          <a:endParaRPr lang="fr-FR"/>
        </a:p>
      </dgm:t>
    </dgm:pt>
    <dgm:pt modelId="{4B9B04DA-A477-40E3-964E-D0A01833E285}" type="sibTrans" cxnId="{2B1FEA95-535B-4214-9A16-61E84DDD9181}">
      <dgm:prSet/>
      <dgm:spPr/>
      <dgm:t>
        <a:bodyPr/>
        <a:lstStyle/>
        <a:p>
          <a:endParaRPr lang="fr-FR"/>
        </a:p>
      </dgm:t>
    </dgm:pt>
    <dgm:pt modelId="{FF72F59D-5DC0-49CC-A32A-81CB0108EBC1}">
      <dgm:prSet phldrT="[Texte]" custT="1"/>
      <dgm:spPr/>
      <dgm:t>
        <a:bodyPr/>
        <a:lstStyle/>
        <a:p>
          <a:r>
            <a:rPr lang="fr-FR" sz="1200" dirty="0"/>
            <a:t>commercial </a:t>
          </a:r>
          <a:r>
            <a:rPr lang="fr-FR" sz="1200" dirty="0" err="1"/>
            <a:t>launch</a:t>
          </a:r>
          <a:endParaRPr lang="fr-FR" sz="1200" dirty="0"/>
        </a:p>
      </dgm:t>
    </dgm:pt>
    <dgm:pt modelId="{40AAFE02-484D-4999-A6BC-5CCDF1A67398}" type="parTrans" cxnId="{08FC6C6D-22C9-4B8D-8330-66C62C33771F}">
      <dgm:prSet/>
      <dgm:spPr/>
      <dgm:t>
        <a:bodyPr/>
        <a:lstStyle/>
        <a:p>
          <a:endParaRPr lang="fr-FR"/>
        </a:p>
      </dgm:t>
    </dgm:pt>
    <dgm:pt modelId="{97DE46A4-B484-4241-A7C7-A945ACCCBDED}" type="sibTrans" cxnId="{08FC6C6D-22C9-4B8D-8330-66C62C33771F}">
      <dgm:prSet/>
      <dgm:spPr/>
      <dgm:t>
        <a:bodyPr/>
        <a:lstStyle/>
        <a:p>
          <a:endParaRPr lang="fr-FR"/>
        </a:p>
      </dgm:t>
    </dgm:pt>
    <dgm:pt modelId="{0FDE0772-73AA-4001-B617-807F2F4A9A5B}" type="pres">
      <dgm:prSet presAssocID="{A3F517B5-8BE6-4D61-92CB-431083D0BCA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37A7B68-0E36-4025-86A8-E5AC89E832AC}" type="pres">
      <dgm:prSet presAssocID="{7AB8F9A8-A442-4283-A58F-87C62068A485}" presName="Accent1" presStyleCnt="0"/>
      <dgm:spPr/>
    </dgm:pt>
    <dgm:pt modelId="{140BB82D-E36B-4F09-995A-8A6E0DFFF425}" type="pres">
      <dgm:prSet presAssocID="{7AB8F9A8-A442-4283-A58F-87C62068A485}" presName="Accent" presStyleLbl="node1" presStyleIdx="0" presStyleCnt="7"/>
      <dgm:spPr/>
    </dgm:pt>
    <dgm:pt modelId="{CBF39083-F739-4313-AB5A-04E3C3ECC497}" type="pres">
      <dgm:prSet presAssocID="{7AB8F9A8-A442-4283-A58F-87C62068A485}" presName="Parent1" presStyleLbl="revTx" presStyleIdx="0" presStyleCnt="7" custScaleX="90836" custLinFactNeighborX="-3290" custLinFactNeighborY="-29620">
        <dgm:presLayoutVars>
          <dgm:chMax val="1"/>
          <dgm:chPref val="1"/>
          <dgm:bulletEnabled val="1"/>
        </dgm:presLayoutVars>
      </dgm:prSet>
      <dgm:spPr/>
    </dgm:pt>
    <dgm:pt modelId="{73C97E2A-9B2D-46AD-9B47-5E2105880170}" type="pres">
      <dgm:prSet presAssocID="{0352C961-D8E1-4D44-9E01-C651DC873BBC}" presName="Accent2" presStyleCnt="0"/>
      <dgm:spPr/>
    </dgm:pt>
    <dgm:pt modelId="{28B10174-13E8-48AA-B59D-B8B7886FBCE7}" type="pres">
      <dgm:prSet presAssocID="{0352C961-D8E1-4D44-9E01-C651DC873BBC}" presName="Accent" presStyleLbl="node1" presStyleIdx="1" presStyleCnt="7"/>
      <dgm:spPr/>
    </dgm:pt>
    <dgm:pt modelId="{D948A4B3-DEB1-4574-A0F0-F34971555345}" type="pres">
      <dgm:prSet presAssocID="{0352C961-D8E1-4D44-9E01-C651DC873BBC}" presName="Parent2" presStyleLbl="revTx" presStyleIdx="1" presStyleCnt="7" custScaleX="95413" custScaleY="114308" custLinFactNeighborX="-1" custLinFactNeighborY="1">
        <dgm:presLayoutVars>
          <dgm:chMax val="1"/>
          <dgm:chPref val="1"/>
          <dgm:bulletEnabled val="1"/>
        </dgm:presLayoutVars>
      </dgm:prSet>
      <dgm:spPr/>
    </dgm:pt>
    <dgm:pt modelId="{60798160-67B4-4BC4-9FF0-C293C0F30F09}" type="pres">
      <dgm:prSet presAssocID="{CB1419CC-2C19-4900-AFB1-D613E0DD8B1C}" presName="Accent3" presStyleCnt="0"/>
      <dgm:spPr/>
    </dgm:pt>
    <dgm:pt modelId="{15A202D1-8210-4657-984A-AC4C4F3DEC11}" type="pres">
      <dgm:prSet presAssocID="{CB1419CC-2C19-4900-AFB1-D613E0DD8B1C}" presName="Accent" presStyleLbl="node1" presStyleIdx="2" presStyleCnt="7"/>
      <dgm:spPr/>
    </dgm:pt>
    <dgm:pt modelId="{79751F03-FC05-4EF2-9A03-5873EA6A1C8D}" type="pres">
      <dgm:prSet presAssocID="{CB1419CC-2C19-4900-AFB1-D613E0DD8B1C}" presName="Parent3" presStyleLbl="revTx" presStyleIdx="2" presStyleCnt="7" custLinFactNeighborX="8225" custLinFactNeighborY="-6582">
        <dgm:presLayoutVars>
          <dgm:chMax val="1"/>
          <dgm:chPref val="1"/>
          <dgm:bulletEnabled val="1"/>
        </dgm:presLayoutVars>
      </dgm:prSet>
      <dgm:spPr/>
    </dgm:pt>
    <dgm:pt modelId="{93C777A6-0780-475B-9C6D-89CABDD3A152}" type="pres">
      <dgm:prSet presAssocID="{8A59F685-605E-4D8D-9896-F0DE3718FFB3}" presName="Accent4" presStyleCnt="0"/>
      <dgm:spPr/>
    </dgm:pt>
    <dgm:pt modelId="{21D859F9-B2A8-4347-901F-3A5993B01B52}" type="pres">
      <dgm:prSet presAssocID="{8A59F685-605E-4D8D-9896-F0DE3718FFB3}" presName="Accent" presStyleLbl="node1" presStyleIdx="3" presStyleCnt="7"/>
      <dgm:spPr/>
    </dgm:pt>
    <dgm:pt modelId="{BAAA49A0-7AB7-4541-B818-3E2B7CCFADE4}" type="pres">
      <dgm:prSet presAssocID="{8A59F685-605E-4D8D-9896-F0DE3718FFB3}" presName="Parent4" presStyleLbl="revTx" presStyleIdx="3" presStyleCnt="7" custScaleX="148034" custScaleY="246291" custLinFactNeighborX="4934" custLinFactNeighborY="-3291">
        <dgm:presLayoutVars>
          <dgm:chMax val="1"/>
          <dgm:chPref val="1"/>
          <dgm:bulletEnabled val="1"/>
        </dgm:presLayoutVars>
      </dgm:prSet>
      <dgm:spPr/>
    </dgm:pt>
    <dgm:pt modelId="{18758EF5-6277-4D74-8377-12412C982CF4}" type="pres">
      <dgm:prSet presAssocID="{8DA6B711-9912-4F3C-A496-581DB48E06AD}" presName="Accent5" presStyleCnt="0"/>
      <dgm:spPr/>
    </dgm:pt>
    <dgm:pt modelId="{09FEC593-B82C-40A3-87FF-69804E731980}" type="pres">
      <dgm:prSet presAssocID="{8DA6B711-9912-4F3C-A496-581DB48E06AD}" presName="Accent" presStyleLbl="node1" presStyleIdx="4" presStyleCnt="7"/>
      <dgm:spPr/>
    </dgm:pt>
    <dgm:pt modelId="{1E2A7309-614D-4A3A-8ED1-973050384C12}" type="pres">
      <dgm:prSet presAssocID="{8DA6B711-9912-4F3C-A496-581DB48E06AD}" presName="Parent5" presStyleLbl="revTx" presStyleIdx="4" presStyleCnt="7" custScaleX="173082" custScaleY="205448" custLinFactNeighborX="1642" custLinFactNeighborY="-29622">
        <dgm:presLayoutVars>
          <dgm:chMax val="1"/>
          <dgm:chPref val="1"/>
          <dgm:bulletEnabled val="1"/>
        </dgm:presLayoutVars>
      </dgm:prSet>
      <dgm:spPr/>
    </dgm:pt>
    <dgm:pt modelId="{3AE1AF17-D1E1-4868-861D-34FAE4ED5F52}" type="pres">
      <dgm:prSet presAssocID="{38C30BB1-EAC0-4917-87CF-E957FF9C51F5}" presName="Accent6" presStyleCnt="0"/>
      <dgm:spPr/>
    </dgm:pt>
    <dgm:pt modelId="{71ADE9B6-0DC7-4135-AA21-F0F0BF44BE0A}" type="pres">
      <dgm:prSet presAssocID="{38C30BB1-EAC0-4917-87CF-E957FF9C51F5}" presName="Accent" presStyleLbl="node1" presStyleIdx="5" presStyleCnt="7"/>
      <dgm:spPr/>
    </dgm:pt>
    <dgm:pt modelId="{DE486CAE-CBE7-4E96-B406-DC1E8CC8EA83}" type="pres">
      <dgm:prSet presAssocID="{38C30BB1-EAC0-4917-87CF-E957FF9C51F5}" presName="Parent6" presStyleLbl="revTx" presStyleIdx="5" presStyleCnt="7" custLinFactNeighborX="-8225" custLinFactNeighborY="-3290">
        <dgm:presLayoutVars>
          <dgm:chMax val="1"/>
          <dgm:chPref val="1"/>
          <dgm:bulletEnabled val="1"/>
        </dgm:presLayoutVars>
      </dgm:prSet>
      <dgm:spPr/>
    </dgm:pt>
    <dgm:pt modelId="{ECD4C2C0-11D5-41C4-9BEA-77EA6A907186}" type="pres">
      <dgm:prSet presAssocID="{FF72F59D-5DC0-49CC-A32A-81CB0108EBC1}" presName="Accent7" presStyleCnt="0"/>
      <dgm:spPr/>
    </dgm:pt>
    <dgm:pt modelId="{1A442B9B-C5CA-4FAE-9863-4D80924FD4BF}" type="pres">
      <dgm:prSet presAssocID="{FF72F59D-5DC0-49CC-A32A-81CB0108EBC1}" presName="Accent" presStyleLbl="node1" presStyleIdx="6" presStyleCnt="7"/>
      <dgm:spPr/>
    </dgm:pt>
    <dgm:pt modelId="{6DF6D90A-41FC-4DF2-A5CC-FA5DCF02D012}" type="pres">
      <dgm:prSet presAssocID="{FF72F59D-5DC0-49CC-A32A-81CB0108EBC1}" presName="Parent7" presStyleLbl="revTx" presStyleIdx="6" presStyleCnt="7" custScaleX="140183" custScaleY="149177" custLinFactNeighborX="3289" custLinFactNeighborY="3291">
        <dgm:presLayoutVars>
          <dgm:chMax val="1"/>
          <dgm:chPref val="1"/>
          <dgm:bulletEnabled val="1"/>
        </dgm:presLayoutVars>
      </dgm:prSet>
      <dgm:spPr/>
    </dgm:pt>
  </dgm:ptLst>
  <dgm:cxnLst>
    <dgm:cxn modelId="{983F2C1D-E9F5-4786-A7F6-781343C2F90A}" type="presOf" srcId="{8DA6B711-9912-4F3C-A496-581DB48E06AD}" destId="{1E2A7309-614D-4A3A-8ED1-973050384C12}" srcOrd="0" destOrd="0" presId="urn:microsoft.com/office/officeart/2009/layout/CircleArrowProcess"/>
    <dgm:cxn modelId="{6FE3482E-BC03-4509-86DE-21BD5C0A73EA}" srcId="{A3F517B5-8BE6-4D61-92CB-431083D0BCA4}" destId="{7AB8F9A8-A442-4283-A58F-87C62068A485}" srcOrd="0" destOrd="0" parTransId="{BB004258-62B3-4DFF-9F58-D549F60A7623}" sibTransId="{BEBFEC10-37BE-4207-81DD-8DDB35C96566}"/>
    <dgm:cxn modelId="{743B5F2F-77E0-437E-82FC-B5C560E63DA1}" type="presOf" srcId="{38C30BB1-EAC0-4917-87CF-E957FF9C51F5}" destId="{DE486CAE-CBE7-4E96-B406-DC1E8CC8EA83}" srcOrd="0" destOrd="0" presId="urn:microsoft.com/office/officeart/2009/layout/CircleArrowProcess"/>
    <dgm:cxn modelId="{08FC6C6D-22C9-4B8D-8330-66C62C33771F}" srcId="{A3F517B5-8BE6-4D61-92CB-431083D0BCA4}" destId="{FF72F59D-5DC0-49CC-A32A-81CB0108EBC1}" srcOrd="6" destOrd="0" parTransId="{40AAFE02-484D-4999-A6BC-5CCDF1A67398}" sibTransId="{97DE46A4-B484-4241-A7C7-A945ACCCBDED}"/>
    <dgm:cxn modelId="{C97CDE80-B91B-4B83-8AD9-381AED7C07DE}" type="presOf" srcId="{8A59F685-605E-4D8D-9896-F0DE3718FFB3}" destId="{BAAA49A0-7AB7-4541-B818-3E2B7CCFADE4}" srcOrd="0" destOrd="0" presId="urn:microsoft.com/office/officeart/2009/layout/CircleArrowProcess"/>
    <dgm:cxn modelId="{2B1FEA95-535B-4214-9A16-61E84DDD9181}" srcId="{A3F517B5-8BE6-4D61-92CB-431083D0BCA4}" destId="{38C30BB1-EAC0-4917-87CF-E957FF9C51F5}" srcOrd="5" destOrd="0" parTransId="{FABC36C0-A7EF-416E-916A-97408B3A7BD3}" sibTransId="{4B9B04DA-A477-40E3-964E-D0A01833E285}"/>
    <dgm:cxn modelId="{5B13079A-A70B-4D03-8CD0-DAC3991A9D17}" type="presOf" srcId="{A3F517B5-8BE6-4D61-92CB-431083D0BCA4}" destId="{0FDE0772-73AA-4001-B617-807F2F4A9A5B}" srcOrd="0" destOrd="0" presId="urn:microsoft.com/office/officeart/2009/layout/CircleArrowProcess"/>
    <dgm:cxn modelId="{F6E193A3-7BE8-4B0E-A201-3777A99DF27C}" type="presOf" srcId="{7AB8F9A8-A442-4283-A58F-87C62068A485}" destId="{CBF39083-F739-4313-AB5A-04E3C3ECC497}" srcOrd="0" destOrd="0" presId="urn:microsoft.com/office/officeart/2009/layout/CircleArrowProcess"/>
    <dgm:cxn modelId="{7B73FBCA-E2DD-4042-822B-8198E8E61756}" type="presOf" srcId="{CB1419CC-2C19-4900-AFB1-D613E0DD8B1C}" destId="{79751F03-FC05-4EF2-9A03-5873EA6A1C8D}" srcOrd="0" destOrd="0" presId="urn:microsoft.com/office/officeart/2009/layout/CircleArrowProcess"/>
    <dgm:cxn modelId="{BC009BCF-D448-4B18-BBE3-522994046E46}" type="presOf" srcId="{FF72F59D-5DC0-49CC-A32A-81CB0108EBC1}" destId="{6DF6D90A-41FC-4DF2-A5CC-FA5DCF02D012}" srcOrd="0" destOrd="0" presId="urn:microsoft.com/office/officeart/2009/layout/CircleArrowProcess"/>
    <dgm:cxn modelId="{32D9CCCF-DFB7-412B-9F14-7D83F228FD66}" srcId="{A3F517B5-8BE6-4D61-92CB-431083D0BCA4}" destId="{0352C961-D8E1-4D44-9E01-C651DC873BBC}" srcOrd="1" destOrd="0" parTransId="{18B0CF0C-F1B8-451E-A36F-736CC4EA9A1B}" sibTransId="{2A7C28DD-9723-400F-9C81-ED12FA603D2D}"/>
    <dgm:cxn modelId="{C10DCAE6-E2D9-483A-9F4E-F528C98C6C3A}" type="presOf" srcId="{0352C961-D8E1-4D44-9E01-C651DC873BBC}" destId="{D948A4B3-DEB1-4574-A0F0-F34971555345}" srcOrd="0" destOrd="0" presId="urn:microsoft.com/office/officeart/2009/layout/CircleArrowProcess"/>
    <dgm:cxn modelId="{F9A4D1F0-EFE0-4685-AD30-C07816F54713}" srcId="{A3F517B5-8BE6-4D61-92CB-431083D0BCA4}" destId="{8A59F685-605E-4D8D-9896-F0DE3718FFB3}" srcOrd="3" destOrd="0" parTransId="{4B7DC624-822B-4EE9-9650-3F652BD47247}" sibTransId="{DC4F7EC6-17A5-4113-8447-4683C0705E37}"/>
    <dgm:cxn modelId="{43D247F8-B889-4A31-A4D1-C16EA40DCAEA}" srcId="{A3F517B5-8BE6-4D61-92CB-431083D0BCA4}" destId="{8DA6B711-9912-4F3C-A496-581DB48E06AD}" srcOrd="4" destOrd="0" parTransId="{C449A669-F5DD-47B9-A60D-54F73E06DCC8}" sibTransId="{FBF47247-9CA1-4EC3-8D84-3CD2A556A2B8}"/>
    <dgm:cxn modelId="{6F97E4F9-7AB0-4D62-AF23-B112C66BA0BB}" srcId="{A3F517B5-8BE6-4D61-92CB-431083D0BCA4}" destId="{832D1EF8-FE99-40BB-9F84-23995EDDAB4F}" srcOrd="7" destOrd="0" parTransId="{3E10B6B1-9B61-4EFC-86CC-6D64B7946CDA}" sibTransId="{F1DE3C92-551D-4E2B-9F12-DC72076A15A5}"/>
    <dgm:cxn modelId="{9AFC9AFE-0B66-422C-B905-AC97BB80A645}" srcId="{A3F517B5-8BE6-4D61-92CB-431083D0BCA4}" destId="{CB1419CC-2C19-4900-AFB1-D613E0DD8B1C}" srcOrd="2" destOrd="0" parTransId="{9D664BB5-8EC3-460F-BEE9-D2DD15BCE925}" sibTransId="{3602B4F7-A9E1-45AD-888D-011239DBC3D6}"/>
    <dgm:cxn modelId="{4C3C3215-DB08-4F04-8B7E-4A9F85FD6FEE}" type="presParOf" srcId="{0FDE0772-73AA-4001-B617-807F2F4A9A5B}" destId="{A37A7B68-0E36-4025-86A8-E5AC89E832AC}" srcOrd="0" destOrd="0" presId="urn:microsoft.com/office/officeart/2009/layout/CircleArrowProcess"/>
    <dgm:cxn modelId="{F913AC94-049B-482C-B530-8387EF108FA1}" type="presParOf" srcId="{A37A7B68-0E36-4025-86A8-E5AC89E832AC}" destId="{140BB82D-E36B-4F09-995A-8A6E0DFFF425}" srcOrd="0" destOrd="0" presId="urn:microsoft.com/office/officeart/2009/layout/CircleArrowProcess"/>
    <dgm:cxn modelId="{B153D2A1-39ED-404E-A91B-89BC879A9466}" type="presParOf" srcId="{0FDE0772-73AA-4001-B617-807F2F4A9A5B}" destId="{CBF39083-F739-4313-AB5A-04E3C3ECC497}" srcOrd="1" destOrd="0" presId="urn:microsoft.com/office/officeart/2009/layout/CircleArrowProcess"/>
    <dgm:cxn modelId="{1912B2CA-10D6-49EA-860B-EB37E7CF8CC4}" type="presParOf" srcId="{0FDE0772-73AA-4001-B617-807F2F4A9A5B}" destId="{73C97E2A-9B2D-46AD-9B47-5E2105880170}" srcOrd="2" destOrd="0" presId="urn:microsoft.com/office/officeart/2009/layout/CircleArrowProcess"/>
    <dgm:cxn modelId="{A1418D43-FBDA-4E39-8D0D-A46447CEF3B2}" type="presParOf" srcId="{73C97E2A-9B2D-46AD-9B47-5E2105880170}" destId="{28B10174-13E8-48AA-B59D-B8B7886FBCE7}" srcOrd="0" destOrd="0" presId="urn:microsoft.com/office/officeart/2009/layout/CircleArrowProcess"/>
    <dgm:cxn modelId="{E03F0A89-31C1-42C2-87C1-5ACB2077219F}" type="presParOf" srcId="{0FDE0772-73AA-4001-B617-807F2F4A9A5B}" destId="{D948A4B3-DEB1-4574-A0F0-F34971555345}" srcOrd="3" destOrd="0" presId="urn:microsoft.com/office/officeart/2009/layout/CircleArrowProcess"/>
    <dgm:cxn modelId="{0BDD32EA-3F42-4F2B-9CD2-154E210C8280}" type="presParOf" srcId="{0FDE0772-73AA-4001-B617-807F2F4A9A5B}" destId="{60798160-67B4-4BC4-9FF0-C293C0F30F09}" srcOrd="4" destOrd="0" presId="urn:microsoft.com/office/officeart/2009/layout/CircleArrowProcess"/>
    <dgm:cxn modelId="{7A8D55E0-764A-4138-944D-79310C4F7DB0}" type="presParOf" srcId="{60798160-67B4-4BC4-9FF0-C293C0F30F09}" destId="{15A202D1-8210-4657-984A-AC4C4F3DEC11}" srcOrd="0" destOrd="0" presId="urn:microsoft.com/office/officeart/2009/layout/CircleArrowProcess"/>
    <dgm:cxn modelId="{934B55C9-5D89-4632-AFE7-2A8A256C29B3}" type="presParOf" srcId="{0FDE0772-73AA-4001-B617-807F2F4A9A5B}" destId="{79751F03-FC05-4EF2-9A03-5873EA6A1C8D}" srcOrd="5" destOrd="0" presId="urn:microsoft.com/office/officeart/2009/layout/CircleArrowProcess"/>
    <dgm:cxn modelId="{A7085B7C-D11F-4EB6-A128-9A7BED892F43}" type="presParOf" srcId="{0FDE0772-73AA-4001-B617-807F2F4A9A5B}" destId="{93C777A6-0780-475B-9C6D-89CABDD3A152}" srcOrd="6" destOrd="0" presId="urn:microsoft.com/office/officeart/2009/layout/CircleArrowProcess"/>
    <dgm:cxn modelId="{B0E8C2D5-BF26-44A5-9A21-F430317602E4}" type="presParOf" srcId="{93C777A6-0780-475B-9C6D-89CABDD3A152}" destId="{21D859F9-B2A8-4347-901F-3A5993B01B52}" srcOrd="0" destOrd="0" presId="urn:microsoft.com/office/officeart/2009/layout/CircleArrowProcess"/>
    <dgm:cxn modelId="{E72DEE72-03CF-4086-92CE-9A4D8D5AEF50}" type="presParOf" srcId="{0FDE0772-73AA-4001-B617-807F2F4A9A5B}" destId="{BAAA49A0-7AB7-4541-B818-3E2B7CCFADE4}" srcOrd="7" destOrd="0" presId="urn:microsoft.com/office/officeart/2009/layout/CircleArrowProcess"/>
    <dgm:cxn modelId="{EE3A1B75-AD03-469B-A3BE-62FAA2DFE368}" type="presParOf" srcId="{0FDE0772-73AA-4001-B617-807F2F4A9A5B}" destId="{18758EF5-6277-4D74-8377-12412C982CF4}" srcOrd="8" destOrd="0" presId="urn:microsoft.com/office/officeart/2009/layout/CircleArrowProcess"/>
    <dgm:cxn modelId="{F59DBEDB-1A22-4F52-9C2A-7AC7874380C3}" type="presParOf" srcId="{18758EF5-6277-4D74-8377-12412C982CF4}" destId="{09FEC593-B82C-40A3-87FF-69804E731980}" srcOrd="0" destOrd="0" presId="urn:microsoft.com/office/officeart/2009/layout/CircleArrowProcess"/>
    <dgm:cxn modelId="{9339FE46-928D-4131-B139-007B781369EB}" type="presParOf" srcId="{0FDE0772-73AA-4001-B617-807F2F4A9A5B}" destId="{1E2A7309-614D-4A3A-8ED1-973050384C12}" srcOrd="9" destOrd="0" presId="urn:microsoft.com/office/officeart/2009/layout/CircleArrowProcess"/>
    <dgm:cxn modelId="{A38F48B5-759C-4B4F-92C4-B7743C89513D}" type="presParOf" srcId="{0FDE0772-73AA-4001-B617-807F2F4A9A5B}" destId="{3AE1AF17-D1E1-4868-861D-34FAE4ED5F52}" srcOrd="10" destOrd="0" presId="urn:microsoft.com/office/officeart/2009/layout/CircleArrowProcess"/>
    <dgm:cxn modelId="{0D60BD97-0BDB-4B11-AC0F-0AC29AB1E3E9}" type="presParOf" srcId="{3AE1AF17-D1E1-4868-861D-34FAE4ED5F52}" destId="{71ADE9B6-0DC7-4135-AA21-F0F0BF44BE0A}" srcOrd="0" destOrd="0" presId="urn:microsoft.com/office/officeart/2009/layout/CircleArrowProcess"/>
    <dgm:cxn modelId="{4204AD6C-696E-4A49-9CB4-435674DD3EB5}" type="presParOf" srcId="{0FDE0772-73AA-4001-B617-807F2F4A9A5B}" destId="{DE486CAE-CBE7-4E96-B406-DC1E8CC8EA83}" srcOrd="11" destOrd="0" presId="urn:microsoft.com/office/officeart/2009/layout/CircleArrowProcess"/>
    <dgm:cxn modelId="{D4C635D5-A754-45FD-8A45-9A8F5C1224EC}" type="presParOf" srcId="{0FDE0772-73AA-4001-B617-807F2F4A9A5B}" destId="{ECD4C2C0-11D5-41C4-9BEA-77EA6A907186}" srcOrd="12" destOrd="0" presId="urn:microsoft.com/office/officeart/2009/layout/CircleArrowProcess"/>
    <dgm:cxn modelId="{23623333-E9D6-4286-9295-9DC9B5BE3D17}" type="presParOf" srcId="{ECD4C2C0-11D5-41C4-9BEA-77EA6A907186}" destId="{1A442B9B-C5CA-4FAE-9863-4D80924FD4BF}" srcOrd="0" destOrd="0" presId="urn:microsoft.com/office/officeart/2009/layout/CircleArrowProcess"/>
    <dgm:cxn modelId="{183A0604-2AC7-44AF-B37F-7A3E44579708}" type="presParOf" srcId="{0FDE0772-73AA-4001-B617-807F2F4A9A5B}" destId="{6DF6D90A-41FC-4DF2-A5CC-FA5DCF02D012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GB" altLang="en-US" sz="2400" dirty="0"/>
            <a:t>Clancy and Krieg (2003) estimate that no more than 10% of all new products or services are trading profitably 3 years after launch </a:t>
          </a:r>
          <a:endParaRPr lang="en-GB" sz="24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400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400"/>
        </a:p>
      </dgm:t>
    </dgm:pt>
    <dgm:pt modelId="{4C7D54F6-D85B-4375-A424-E2B69015D2CE}">
      <dgm:prSet custT="1"/>
      <dgm:spPr/>
      <dgm:t>
        <a:bodyPr/>
        <a:lstStyle/>
        <a:p>
          <a:pPr rtl="0"/>
          <a:r>
            <a:rPr lang="en-GB" altLang="en-US" sz="2400"/>
            <a:t>Berggren and Nacher (2001) indicate that the failure rate could be as high as 95% </a:t>
          </a:r>
          <a:endParaRPr lang="en-GB" altLang="en-US" sz="2400" dirty="0"/>
        </a:p>
      </dgm:t>
    </dgm:pt>
    <dgm:pt modelId="{88EB8448-44A3-4F70-9711-789B8C5616BD}" type="parTrans" cxnId="{BA7B816A-03FB-4CC1-8810-2511A509A291}">
      <dgm:prSet/>
      <dgm:spPr/>
      <dgm:t>
        <a:bodyPr/>
        <a:lstStyle/>
        <a:p>
          <a:endParaRPr lang="en-US" sz="2400"/>
        </a:p>
      </dgm:t>
    </dgm:pt>
    <dgm:pt modelId="{657D2B75-1D02-4129-BE9B-C60F05AE166C}" type="sibTrans" cxnId="{BA7B816A-03FB-4CC1-8810-2511A509A291}">
      <dgm:prSet/>
      <dgm:spPr/>
      <dgm:t>
        <a:bodyPr/>
        <a:lstStyle/>
        <a:p>
          <a:endParaRPr lang="en-US" sz="2400"/>
        </a:p>
      </dgm:t>
    </dgm:pt>
    <dgm:pt modelId="{86C4C524-30D1-4D50-9449-5BE87D2E949C}">
      <dgm:prSet custT="1"/>
      <dgm:spPr/>
      <dgm:t>
        <a:bodyPr/>
        <a:lstStyle/>
        <a:p>
          <a:pPr rtl="0"/>
          <a:r>
            <a:rPr lang="en-GB" altLang="en-US" sz="2400"/>
            <a:t>Schilling and Hill (1998) present a much broader band of between 33% and 60% of products not generating an economic return </a:t>
          </a:r>
          <a:endParaRPr lang="en-GB" altLang="en-US" sz="2400" dirty="0"/>
        </a:p>
      </dgm:t>
    </dgm:pt>
    <dgm:pt modelId="{2916E359-1E92-46C7-97B6-D2C538AB8E64}" type="parTrans" cxnId="{80E20B2D-4A02-47D4-AF8A-E668A5068D17}">
      <dgm:prSet/>
      <dgm:spPr/>
      <dgm:t>
        <a:bodyPr/>
        <a:lstStyle/>
        <a:p>
          <a:endParaRPr lang="en-US" sz="2400"/>
        </a:p>
      </dgm:t>
    </dgm:pt>
    <dgm:pt modelId="{BA140421-D08D-4554-8419-137D14FF6295}" type="sibTrans" cxnId="{80E20B2D-4A02-47D4-AF8A-E668A5068D17}">
      <dgm:prSet/>
      <dgm:spPr/>
      <dgm:t>
        <a:bodyPr/>
        <a:lstStyle/>
        <a:p>
          <a:endParaRPr lang="en-US" sz="2400"/>
        </a:p>
      </dgm:t>
    </dgm:pt>
    <dgm:pt modelId="{E91723E2-4B8F-4EED-86C1-581DE3FC1D52}">
      <dgm:prSet custT="1"/>
      <dgm:spPr/>
      <dgm:t>
        <a:bodyPr/>
        <a:lstStyle/>
        <a:p>
          <a:pPr rtl="0"/>
          <a:r>
            <a:rPr lang="en-GB" altLang="en-US" sz="2400"/>
            <a:t>Even an optimistic estimate of failure rates for new industrial products puts it as high as 30% (Armstrong and Kotler, 2005)</a:t>
          </a:r>
          <a:endParaRPr lang="en-GB" altLang="en-US" sz="2400" dirty="0"/>
        </a:p>
      </dgm:t>
    </dgm:pt>
    <dgm:pt modelId="{CCCA1763-3DD1-48CD-B0F3-CB68EB93CF12}" type="parTrans" cxnId="{810B2F4B-4EB1-4517-B23B-F1501DFE459F}">
      <dgm:prSet/>
      <dgm:spPr/>
      <dgm:t>
        <a:bodyPr/>
        <a:lstStyle/>
        <a:p>
          <a:endParaRPr lang="en-US" sz="2400"/>
        </a:p>
      </dgm:t>
    </dgm:pt>
    <dgm:pt modelId="{15E2F05C-FC16-4714-909C-E169DF4035A3}" type="sibTrans" cxnId="{810B2F4B-4EB1-4517-B23B-F1501DFE459F}">
      <dgm:prSet/>
      <dgm:spPr/>
      <dgm:t>
        <a:bodyPr/>
        <a:lstStyle/>
        <a:p>
          <a:endParaRPr lang="en-US" sz="2400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4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80E237F7-CBD3-407C-9AC6-C0CDF2AE3CD6}" type="pres">
      <dgm:prSet presAssocID="{4C7D54F6-D85B-4375-A424-E2B69015D2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1CE38A7-02B5-4CBC-A7C9-C234166EDD95}" type="pres">
      <dgm:prSet presAssocID="{657D2B75-1D02-4129-BE9B-C60F05AE166C}" presName="spacer" presStyleCnt="0"/>
      <dgm:spPr/>
    </dgm:pt>
    <dgm:pt modelId="{444BE609-27E8-4F1B-95EB-F1B69E1A8C02}" type="pres">
      <dgm:prSet presAssocID="{86C4C524-30D1-4D50-9449-5BE87D2E949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0A0B4D-7649-47AE-BA0E-BECF3BF5B191}" type="pres">
      <dgm:prSet presAssocID="{BA140421-D08D-4554-8419-137D14FF6295}" presName="spacer" presStyleCnt="0"/>
      <dgm:spPr/>
    </dgm:pt>
    <dgm:pt modelId="{2351A39D-AC56-4970-A5BA-EA25BE5078B4}" type="pres">
      <dgm:prSet presAssocID="{E91723E2-4B8F-4EED-86C1-581DE3FC1D5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56E402-A476-4312-AEAA-AE3124DE6FBF}" type="presOf" srcId="{86C4C524-30D1-4D50-9449-5BE87D2E949C}" destId="{444BE609-27E8-4F1B-95EB-F1B69E1A8C02}" srcOrd="0" destOrd="0" presId="urn:microsoft.com/office/officeart/2005/8/layout/vList2"/>
    <dgm:cxn modelId="{80E20B2D-4A02-47D4-AF8A-E668A5068D17}" srcId="{78A95426-A55C-45CE-AF69-9EFACC02D2F6}" destId="{86C4C524-30D1-4D50-9449-5BE87D2E949C}" srcOrd="2" destOrd="0" parTransId="{2916E359-1E92-46C7-97B6-D2C538AB8E64}" sibTransId="{BA140421-D08D-4554-8419-137D14FF6295}"/>
    <dgm:cxn modelId="{2DFAB946-2E7B-442E-ACC3-269E3380DFE6}" type="presOf" srcId="{E91723E2-4B8F-4EED-86C1-581DE3FC1D52}" destId="{2351A39D-AC56-4970-A5BA-EA25BE5078B4}" srcOrd="0" destOrd="0" presId="urn:microsoft.com/office/officeart/2005/8/layout/vList2"/>
    <dgm:cxn modelId="{810B2F4B-4EB1-4517-B23B-F1501DFE459F}" srcId="{78A95426-A55C-45CE-AF69-9EFACC02D2F6}" destId="{E91723E2-4B8F-4EED-86C1-581DE3FC1D52}" srcOrd="3" destOrd="0" parTransId="{CCCA1763-3DD1-48CD-B0F3-CB68EB93CF12}" sibTransId="{15E2F05C-FC16-4714-909C-E169DF4035A3}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BA7B816A-03FB-4CC1-8810-2511A509A291}" srcId="{78A95426-A55C-45CE-AF69-9EFACC02D2F6}" destId="{4C7D54F6-D85B-4375-A424-E2B69015D2CE}" srcOrd="1" destOrd="0" parTransId="{88EB8448-44A3-4F70-9711-789B8C5616BD}" sibTransId="{657D2B75-1D02-4129-BE9B-C60F05AE166C}"/>
    <dgm:cxn modelId="{63D25785-A262-4BC0-A927-C9AEBE05903C}" type="presOf" srcId="{DD1160F0-4590-4FEB-83A3-090428D06117}" destId="{9C3247C1-9A7D-4835-923C-BC97730201C0}" srcOrd="0" destOrd="0" presId="urn:microsoft.com/office/officeart/2005/8/layout/vList2"/>
    <dgm:cxn modelId="{E8AD2188-01FA-457C-B8B4-BF1E8F580E51}" type="presOf" srcId="{78A95426-A55C-45CE-AF69-9EFACC02D2F6}" destId="{2F4262F2-98C4-4374-82FA-FF7D3E8D7571}" srcOrd="0" destOrd="0" presId="urn:microsoft.com/office/officeart/2005/8/layout/vList2"/>
    <dgm:cxn modelId="{B38C2BD0-0E48-4BDF-B7FF-E26CFE7ADDF1}" type="presOf" srcId="{4C7D54F6-D85B-4375-A424-E2B69015D2CE}" destId="{80E237F7-CBD3-407C-9AC6-C0CDF2AE3CD6}" srcOrd="0" destOrd="0" presId="urn:microsoft.com/office/officeart/2005/8/layout/vList2"/>
    <dgm:cxn modelId="{A20AD379-FE42-474D-83F3-5596D84E8223}" type="presParOf" srcId="{2F4262F2-98C4-4374-82FA-FF7D3E8D7571}" destId="{9C3247C1-9A7D-4835-923C-BC97730201C0}" srcOrd="0" destOrd="0" presId="urn:microsoft.com/office/officeart/2005/8/layout/vList2"/>
    <dgm:cxn modelId="{974827B7-D585-4522-B9D5-328CD19173A0}" type="presParOf" srcId="{2F4262F2-98C4-4374-82FA-FF7D3E8D7571}" destId="{273B4FF6-090F-48A3-A472-2155D9DF2EC0}" srcOrd="1" destOrd="0" presId="urn:microsoft.com/office/officeart/2005/8/layout/vList2"/>
    <dgm:cxn modelId="{7333D39D-5B72-443D-B1A1-6EEAA88BBA42}" type="presParOf" srcId="{2F4262F2-98C4-4374-82FA-FF7D3E8D7571}" destId="{80E237F7-CBD3-407C-9AC6-C0CDF2AE3CD6}" srcOrd="2" destOrd="0" presId="urn:microsoft.com/office/officeart/2005/8/layout/vList2"/>
    <dgm:cxn modelId="{1F4AF21D-B323-4056-8897-A6FD7FB060F7}" type="presParOf" srcId="{2F4262F2-98C4-4374-82FA-FF7D3E8D7571}" destId="{21CE38A7-02B5-4CBC-A7C9-C234166EDD95}" srcOrd="3" destOrd="0" presId="urn:microsoft.com/office/officeart/2005/8/layout/vList2"/>
    <dgm:cxn modelId="{6A94A48A-4469-4CB7-8EA6-0C0618AF44AC}" type="presParOf" srcId="{2F4262F2-98C4-4374-82FA-FF7D3E8D7571}" destId="{444BE609-27E8-4F1B-95EB-F1B69E1A8C02}" srcOrd="4" destOrd="0" presId="urn:microsoft.com/office/officeart/2005/8/layout/vList2"/>
    <dgm:cxn modelId="{983DCF6D-BEC9-4D03-94E8-D9D54A392B67}" type="presParOf" srcId="{2F4262F2-98C4-4374-82FA-FF7D3E8D7571}" destId="{D40A0B4D-7649-47AE-BA0E-BECF3BF5B191}" srcOrd="5" destOrd="0" presId="urn:microsoft.com/office/officeart/2005/8/layout/vList2"/>
    <dgm:cxn modelId="{929E794A-5872-45AB-B8FE-423128C59807}" type="presParOf" srcId="{2F4262F2-98C4-4374-82FA-FF7D3E8D7571}" destId="{2351A39D-AC56-4970-A5BA-EA25BE5078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EB81D-2BDE-486B-8CE2-7A88ED133DB2}">
      <dsp:nvSpPr>
        <dsp:cNvPr id="0" name=""/>
        <dsp:cNvSpPr/>
      </dsp:nvSpPr>
      <dsp:spPr>
        <a:xfrm>
          <a:off x="828331" y="576059"/>
          <a:ext cx="4356239" cy="11379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D914C-4A2F-436C-A8DD-7F613DF6A206}">
      <dsp:nvSpPr>
        <dsp:cNvPr id="0" name=""/>
        <dsp:cNvSpPr/>
      </dsp:nvSpPr>
      <dsp:spPr>
        <a:xfrm>
          <a:off x="5461000" y="3657600"/>
          <a:ext cx="635000" cy="406400"/>
        </a:xfrm>
        <a:prstGeom prst="downArrow">
          <a:avLst/>
        </a:pr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2BD18-A2AA-40B0-96C7-91C9172F7409}">
      <dsp:nvSpPr>
        <dsp:cNvPr id="0" name=""/>
        <dsp:cNvSpPr/>
      </dsp:nvSpPr>
      <dsp:spPr>
        <a:xfrm>
          <a:off x="1440149" y="2448275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core benefit</a:t>
          </a:r>
          <a:endParaRPr lang="fr-FR" sz="1400" kern="1200" dirty="0"/>
        </a:p>
      </dsp:txBody>
      <dsp:txXfrm>
        <a:off x="1440149" y="2448275"/>
        <a:ext cx="3048000" cy="762000"/>
      </dsp:txXfrm>
    </dsp:sp>
    <dsp:sp modelId="{580EAFC8-513A-4D7A-9A99-4C328809E7C9}">
      <dsp:nvSpPr>
        <dsp:cNvPr id="0" name=""/>
        <dsp:cNvSpPr/>
      </dsp:nvSpPr>
      <dsp:spPr>
        <a:xfrm>
          <a:off x="2385396" y="648068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advice giving</a:t>
          </a:r>
          <a:endParaRPr lang="fr-FR" sz="1500" kern="1200" dirty="0"/>
        </a:p>
      </dsp:txBody>
      <dsp:txXfrm>
        <a:off x="2552784" y="815456"/>
        <a:ext cx="808224" cy="808224"/>
      </dsp:txXfrm>
    </dsp:sp>
    <dsp:sp modelId="{2D424623-0AF4-49A0-B64C-C8B1DDCBBFBD}">
      <dsp:nvSpPr>
        <dsp:cNvPr id="0" name=""/>
        <dsp:cNvSpPr/>
      </dsp:nvSpPr>
      <dsp:spPr>
        <a:xfrm>
          <a:off x="1440163" y="864092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physical attributes</a:t>
          </a:r>
          <a:endParaRPr lang="fr-FR" sz="1500" kern="1200" dirty="0"/>
        </a:p>
      </dsp:txBody>
      <dsp:txXfrm>
        <a:off x="1607551" y="1031480"/>
        <a:ext cx="808224" cy="808224"/>
      </dsp:txXfrm>
    </dsp:sp>
    <dsp:sp modelId="{ECA6E8D4-F98A-4B5C-A11B-36A47E06CC59}">
      <dsp:nvSpPr>
        <dsp:cNvPr id="0" name=""/>
        <dsp:cNvSpPr/>
      </dsp:nvSpPr>
      <dsp:spPr>
        <a:xfrm>
          <a:off x="3384374" y="864095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service elements</a:t>
          </a:r>
          <a:endParaRPr lang="fr-FR" sz="1500" kern="1200" dirty="0"/>
        </a:p>
      </dsp:txBody>
      <dsp:txXfrm>
        <a:off x="3551762" y="1031483"/>
        <a:ext cx="808224" cy="808224"/>
      </dsp:txXfrm>
    </dsp:sp>
    <dsp:sp modelId="{8302067D-6404-44D4-8056-CDECE4C53C25}">
      <dsp:nvSpPr>
        <dsp:cNvPr id="0" name=""/>
        <dsp:cNvSpPr/>
      </dsp:nvSpPr>
      <dsp:spPr>
        <a:xfrm>
          <a:off x="648073" y="432035"/>
          <a:ext cx="4708108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118495"/>
          <a:ext cx="10802587" cy="799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GB" altLang="en-US" sz="2400" kern="1200" dirty="0"/>
            <a:t>Introductory phase:  </a:t>
          </a:r>
          <a:r>
            <a:rPr lang="en-GB" altLang="en-US" sz="2000" kern="1200" dirty="0"/>
            <a:t>product may still be costing more money than it is bringing in since there is a series of marketing tasks to be carried out</a:t>
          </a:r>
          <a:endParaRPr lang="en-GB" sz="2000" kern="1200" dirty="0"/>
        </a:p>
      </dsp:txBody>
      <dsp:txXfrm>
        <a:off x="39031" y="157526"/>
        <a:ext cx="10724525" cy="721497"/>
      </dsp:txXfrm>
    </dsp:sp>
    <dsp:sp modelId="{7F293918-A3B2-409A-845C-B4A2A7653199}">
      <dsp:nvSpPr>
        <dsp:cNvPr id="0" name=""/>
        <dsp:cNvSpPr/>
      </dsp:nvSpPr>
      <dsp:spPr>
        <a:xfrm>
          <a:off x="0" y="1485860"/>
          <a:ext cx="10802587" cy="4567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 dirty="0">
              <a:solidFill>
                <a:schemeClr val="tx1"/>
              </a:solidFill>
            </a:rPr>
            <a:t>Growth phase: </a:t>
          </a:r>
          <a:r>
            <a:rPr lang="en-GB" altLang="en-US" sz="2000" kern="1200" dirty="0">
              <a:solidFill>
                <a:schemeClr val="tx1"/>
              </a:solidFill>
            </a:rPr>
            <a:t>competition is likely to increase, with consequent pressure on prices and this pressure creates greater demand and thus fuels further growth </a:t>
          </a:r>
        </a:p>
      </dsp:txBody>
      <dsp:txXfrm>
        <a:off x="2230" y="1488090"/>
        <a:ext cx="10798127" cy="41214"/>
      </dsp:txXfrm>
    </dsp:sp>
    <dsp:sp modelId="{0C6B8F76-1ADF-415F-AB22-DE8A51289FA4}">
      <dsp:nvSpPr>
        <dsp:cNvPr id="0" name=""/>
        <dsp:cNvSpPr/>
      </dsp:nvSpPr>
      <dsp:spPr>
        <a:xfrm>
          <a:off x="31651" y="1905678"/>
          <a:ext cx="10739283" cy="1027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 dirty="0">
              <a:solidFill>
                <a:schemeClr val="bg1"/>
              </a:solidFill>
            </a:rPr>
            <a:t>Maturity: </a:t>
          </a:r>
          <a:r>
            <a:rPr lang="en-GB" altLang="en-US" sz="2000" kern="1200" dirty="0"/>
            <a:t>rate of sales growth slows; profits may continue to rise in aftermath of growth phase; to maintain the profit trend requires cost reductions</a:t>
          </a:r>
          <a:endParaRPr lang="en-GB" altLang="en-US" sz="2000" kern="1200" dirty="0">
            <a:solidFill>
              <a:schemeClr val="tx1"/>
            </a:solidFill>
          </a:endParaRPr>
        </a:p>
      </dsp:txBody>
      <dsp:txXfrm>
        <a:off x="81792" y="1955819"/>
        <a:ext cx="10639001" cy="926870"/>
      </dsp:txXfrm>
    </dsp:sp>
    <dsp:sp modelId="{0F48EF6D-986A-4C7C-9879-766FD80FB848}">
      <dsp:nvSpPr>
        <dsp:cNvPr id="0" name=""/>
        <dsp:cNvSpPr/>
      </dsp:nvSpPr>
      <dsp:spPr>
        <a:xfrm>
          <a:off x="0" y="2926966"/>
          <a:ext cx="10802587" cy="96474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b="0" kern="1200" dirty="0">
              <a:solidFill>
                <a:schemeClr val="tx1"/>
              </a:solidFill>
            </a:rPr>
            <a:t>Decline: </a:t>
          </a:r>
          <a:r>
            <a:rPr lang="en-GB" altLang="en-US" sz="2000" kern="1200" dirty="0">
              <a:solidFill>
                <a:schemeClr val="tx1"/>
              </a:solidFill>
            </a:rPr>
            <a:t> profit margins will decline and the business marketer must look for ways to extract further value </a:t>
          </a:r>
        </a:p>
      </dsp:txBody>
      <dsp:txXfrm>
        <a:off x="47095" y="2974061"/>
        <a:ext cx="10708397" cy="870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BB82D-E36B-4F09-995A-8A6E0DFFF425}">
      <dsp:nvSpPr>
        <dsp:cNvPr id="0" name=""/>
        <dsp:cNvSpPr/>
      </dsp:nvSpPr>
      <dsp:spPr>
        <a:xfrm>
          <a:off x="4929733" y="0"/>
          <a:ext cx="1423031" cy="142315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39083-F739-4313-AB5A-04E3C3ECC497}">
      <dsp:nvSpPr>
        <dsp:cNvPr id="0" name=""/>
        <dsp:cNvSpPr/>
      </dsp:nvSpPr>
      <dsp:spPr>
        <a:xfrm>
          <a:off x="5254176" y="397736"/>
          <a:ext cx="721358" cy="396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 err="1"/>
            <a:t>idea</a:t>
          </a:r>
          <a:r>
            <a:rPr lang="fr-FR" sz="1200" kern="1200" dirty="0"/>
            <a:t> </a:t>
          </a:r>
          <a:r>
            <a:rPr lang="fr-FR" sz="1200" kern="1200" dirty="0" err="1"/>
            <a:t>generation</a:t>
          </a:r>
          <a:endParaRPr lang="fr-FR" sz="1200" kern="1200" dirty="0"/>
        </a:p>
      </dsp:txBody>
      <dsp:txXfrm>
        <a:off x="5254176" y="397736"/>
        <a:ext cx="721358" cy="396913"/>
      </dsp:txXfrm>
    </dsp:sp>
    <dsp:sp modelId="{28B10174-13E8-48AA-B59D-B8B7886FBCE7}">
      <dsp:nvSpPr>
        <dsp:cNvPr id="0" name=""/>
        <dsp:cNvSpPr/>
      </dsp:nvSpPr>
      <dsp:spPr>
        <a:xfrm>
          <a:off x="4534401" y="817504"/>
          <a:ext cx="1423031" cy="14231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8A4B3-DEB1-4574-A0F0-F34971555345}">
      <dsp:nvSpPr>
        <dsp:cNvPr id="0" name=""/>
        <dsp:cNvSpPr/>
      </dsp:nvSpPr>
      <dsp:spPr>
        <a:xfrm>
          <a:off x="4865188" y="1306285"/>
          <a:ext cx="757705" cy="453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 err="1"/>
            <a:t>idea</a:t>
          </a:r>
          <a:r>
            <a:rPr lang="fr-FR" sz="1200" kern="1200" dirty="0"/>
            <a:t> screening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4865188" y="1306285"/>
        <a:ext cx="757705" cy="453703"/>
      </dsp:txXfrm>
    </dsp:sp>
    <dsp:sp modelId="{15A202D1-8210-4657-984A-AC4C4F3DEC11}">
      <dsp:nvSpPr>
        <dsp:cNvPr id="0" name=""/>
        <dsp:cNvSpPr/>
      </dsp:nvSpPr>
      <dsp:spPr>
        <a:xfrm>
          <a:off x="4929733" y="1638748"/>
          <a:ext cx="1423031" cy="142315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51F03-FC05-4EF2-9A03-5873EA6A1C8D}">
      <dsp:nvSpPr>
        <dsp:cNvPr id="0" name=""/>
        <dsp:cNvSpPr/>
      </dsp:nvSpPr>
      <dsp:spPr>
        <a:xfrm>
          <a:off x="5309233" y="2127925"/>
          <a:ext cx="794132" cy="396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business case </a:t>
          </a:r>
          <a:r>
            <a:rPr lang="fr-FR" sz="1200" kern="1200" dirty="0" err="1"/>
            <a:t>analysis</a:t>
          </a:r>
          <a:endParaRPr lang="fr-FR" sz="1200" kern="1200" dirty="0"/>
        </a:p>
      </dsp:txBody>
      <dsp:txXfrm>
        <a:off x="5309233" y="2127925"/>
        <a:ext cx="794132" cy="396913"/>
      </dsp:txXfrm>
    </dsp:sp>
    <dsp:sp modelId="{21D859F9-B2A8-4347-901F-3A5993B01B52}">
      <dsp:nvSpPr>
        <dsp:cNvPr id="0" name=""/>
        <dsp:cNvSpPr/>
      </dsp:nvSpPr>
      <dsp:spPr>
        <a:xfrm>
          <a:off x="4534401" y="2458122"/>
          <a:ext cx="1423031" cy="14231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A49A0-7AB7-4541-B818-3E2B7CCFADE4}">
      <dsp:nvSpPr>
        <dsp:cNvPr id="0" name=""/>
        <dsp:cNvSpPr/>
      </dsp:nvSpPr>
      <dsp:spPr>
        <a:xfrm>
          <a:off x="4695438" y="2670037"/>
          <a:ext cx="1175585" cy="977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concept </a:t>
          </a:r>
          <a:r>
            <a:rPr lang="fr-FR" sz="1200" kern="1200" dirty="0" err="1"/>
            <a:t>development</a:t>
          </a:r>
          <a:endParaRPr lang="fr-FR" sz="1200" kern="1200" dirty="0"/>
        </a:p>
      </dsp:txBody>
      <dsp:txXfrm>
        <a:off x="4695438" y="2670037"/>
        <a:ext cx="1175585" cy="977562"/>
      </dsp:txXfrm>
    </dsp:sp>
    <dsp:sp modelId="{09FEC593-B82C-40A3-87FF-69804E731980}">
      <dsp:nvSpPr>
        <dsp:cNvPr id="0" name=""/>
        <dsp:cNvSpPr/>
      </dsp:nvSpPr>
      <dsp:spPr>
        <a:xfrm>
          <a:off x="4929733" y="3276250"/>
          <a:ext cx="1423031" cy="142315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A7309-614D-4A3A-8ED1-973050384C12}">
      <dsp:nvSpPr>
        <dsp:cNvPr id="0" name=""/>
        <dsp:cNvSpPr/>
      </dsp:nvSpPr>
      <dsp:spPr>
        <a:xfrm>
          <a:off x="4966771" y="3464710"/>
          <a:ext cx="1374500" cy="815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prototype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and marketing </a:t>
          </a:r>
          <a:r>
            <a:rPr lang="fr-FR" sz="1200" kern="1200" dirty="0" err="1"/>
            <a:t>elaboration</a:t>
          </a:r>
          <a:endParaRPr lang="fr-FR" sz="1200" kern="1200" dirty="0"/>
        </a:p>
      </dsp:txBody>
      <dsp:txXfrm>
        <a:off x="4966771" y="3464710"/>
        <a:ext cx="1374500" cy="815450"/>
      </dsp:txXfrm>
    </dsp:sp>
    <dsp:sp modelId="{71ADE9B6-0DC7-4135-AA21-F0F0BF44BE0A}">
      <dsp:nvSpPr>
        <dsp:cNvPr id="0" name=""/>
        <dsp:cNvSpPr/>
      </dsp:nvSpPr>
      <dsp:spPr>
        <a:xfrm>
          <a:off x="4534401" y="4095624"/>
          <a:ext cx="1423031" cy="14231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86CAE-CBE7-4E96-B406-DC1E8CC8EA83}">
      <dsp:nvSpPr>
        <dsp:cNvPr id="0" name=""/>
        <dsp:cNvSpPr/>
      </dsp:nvSpPr>
      <dsp:spPr>
        <a:xfrm>
          <a:off x="4781665" y="4597868"/>
          <a:ext cx="794132" cy="396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 err="1"/>
            <a:t>market</a:t>
          </a:r>
          <a:r>
            <a:rPr lang="fr-FR" sz="1200" kern="1200" dirty="0"/>
            <a:t> trial</a:t>
          </a:r>
        </a:p>
      </dsp:txBody>
      <dsp:txXfrm>
        <a:off x="4781665" y="4597868"/>
        <a:ext cx="794132" cy="396913"/>
      </dsp:txXfrm>
    </dsp:sp>
    <dsp:sp modelId="{1A442B9B-C5CA-4FAE-9863-4D80924FD4BF}">
      <dsp:nvSpPr>
        <dsp:cNvPr id="0" name=""/>
        <dsp:cNvSpPr/>
      </dsp:nvSpPr>
      <dsp:spPr>
        <a:xfrm>
          <a:off x="5030901" y="5007840"/>
          <a:ext cx="1222563" cy="122314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6D90A-41FC-4DF2-A5CC-FA5DCF02D012}">
      <dsp:nvSpPr>
        <dsp:cNvPr id="0" name=""/>
        <dsp:cNvSpPr/>
      </dsp:nvSpPr>
      <dsp:spPr>
        <a:xfrm>
          <a:off x="5110481" y="5345768"/>
          <a:ext cx="1113238" cy="592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commercial </a:t>
          </a:r>
          <a:r>
            <a:rPr lang="fr-FR" sz="1200" kern="1200" dirty="0" err="1"/>
            <a:t>launch</a:t>
          </a:r>
          <a:endParaRPr lang="fr-FR" sz="1200" kern="1200" dirty="0"/>
        </a:p>
      </dsp:txBody>
      <dsp:txXfrm>
        <a:off x="5110481" y="5345768"/>
        <a:ext cx="1113238" cy="592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10382944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 dirty="0"/>
            <a:t>Clancy and Krieg (2003) estimate that no more than 10% of all new products or services are trading profitably 3 years after launch </a:t>
          </a:r>
          <a:endParaRPr lang="en-GB" sz="2400" kern="1200" dirty="0"/>
        </a:p>
      </dsp:txBody>
      <dsp:txXfrm>
        <a:off x="51175" y="51175"/>
        <a:ext cx="10280594" cy="945970"/>
      </dsp:txXfrm>
    </dsp:sp>
    <dsp:sp modelId="{80E237F7-CBD3-407C-9AC6-C0CDF2AE3CD6}">
      <dsp:nvSpPr>
        <dsp:cNvPr id="0" name=""/>
        <dsp:cNvSpPr/>
      </dsp:nvSpPr>
      <dsp:spPr>
        <a:xfrm>
          <a:off x="0" y="1220055"/>
          <a:ext cx="10382944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/>
            <a:t>Berggren and Nacher (2001) indicate that the failure rate could be as high as 95% </a:t>
          </a:r>
          <a:endParaRPr lang="en-GB" altLang="en-US" sz="2400" kern="1200" dirty="0"/>
        </a:p>
      </dsp:txBody>
      <dsp:txXfrm>
        <a:off x="51175" y="1271230"/>
        <a:ext cx="10280594" cy="945970"/>
      </dsp:txXfrm>
    </dsp:sp>
    <dsp:sp modelId="{444BE609-27E8-4F1B-95EB-F1B69E1A8C02}">
      <dsp:nvSpPr>
        <dsp:cNvPr id="0" name=""/>
        <dsp:cNvSpPr/>
      </dsp:nvSpPr>
      <dsp:spPr>
        <a:xfrm>
          <a:off x="0" y="2429655"/>
          <a:ext cx="10382944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/>
            <a:t>Schilling and Hill (1998) present a much broader band of between 33% and 60% of products not generating an economic return </a:t>
          </a:r>
          <a:endParaRPr lang="en-GB" altLang="en-US" sz="2400" kern="1200" dirty="0"/>
        </a:p>
      </dsp:txBody>
      <dsp:txXfrm>
        <a:off x="51175" y="2480830"/>
        <a:ext cx="10280594" cy="945970"/>
      </dsp:txXfrm>
    </dsp:sp>
    <dsp:sp modelId="{2351A39D-AC56-4970-A5BA-EA25BE5078B4}">
      <dsp:nvSpPr>
        <dsp:cNvPr id="0" name=""/>
        <dsp:cNvSpPr/>
      </dsp:nvSpPr>
      <dsp:spPr>
        <a:xfrm>
          <a:off x="0" y="3639256"/>
          <a:ext cx="10382944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/>
            <a:t>Even an optimistic estimate of failure rates for new industrial products puts it as high as 30% (Armstrong and Kotler, 2005)</a:t>
          </a:r>
          <a:endParaRPr lang="en-GB" altLang="en-US" sz="2400" kern="1200" dirty="0"/>
        </a:p>
      </dsp:txBody>
      <dsp:txXfrm>
        <a:off x="51175" y="3690431"/>
        <a:ext cx="10280594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74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41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30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30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58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8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81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82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53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B6C6-BB91-4784-B178-E42297060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A63C-848F-4901-B72D-4EB3B6D98F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Chapter 10</a:t>
            </a:r>
          </a:p>
          <a:p>
            <a:r>
              <a:rPr lang="en-US" dirty="0">
                <a:latin typeface="+mn-lt"/>
              </a:rPr>
              <a:t>Managing product offerings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815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4944533" y="3110500"/>
            <a:ext cx="2878667" cy="20637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2339" name="Title 1"/>
          <p:cNvSpPr>
            <a:spLocks noGrp="1"/>
          </p:cNvSpPr>
          <p:nvPr>
            <p:ph type="title"/>
          </p:nvPr>
        </p:nvSpPr>
        <p:spPr>
          <a:xfrm>
            <a:off x="239184" y="304174"/>
            <a:ext cx="11808883" cy="647700"/>
          </a:xfrm>
        </p:spPr>
        <p:txBody>
          <a:bodyPr>
            <a:noAutofit/>
          </a:bodyPr>
          <a:lstStyle/>
          <a:p>
            <a:pPr marL="1163638" indent="-1163638" algn="l">
              <a:tabLst>
                <a:tab pos="1163638" algn="l"/>
              </a:tabLst>
            </a:pPr>
            <a:r>
              <a:rPr lang="en-GB" altLang="en-US" sz="4400" dirty="0">
                <a:solidFill>
                  <a:schemeClr val="tx1"/>
                </a:solidFill>
                <a:latin typeface="+mn-lt"/>
                <a:cs typeface="Arial" pitchFamily="34" charset="0"/>
              </a:rPr>
              <a:t>Figure 10.6 Joint problem solving as value co-creation in knowledge intensive services</a:t>
            </a:r>
          </a:p>
        </p:txBody>
      </p:sp>
      <p:sp>
        <p:nvSpPr>
          <p:cNvPr id="22" name="Oval 21"/>
          <p:cNvSpPr/>
          <p:nvPr/>
        </p:nvSpPr>
        <p:spPr>
          <a:xfrm>
            <a:off x="5408084" y="3423238"/>
            <a:ext cx="1936749" cy="1343025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/>
          </a:p>
        </p:txBody>
      </p:sp>
      <p:sp>
        <p:nvSpPr>
          <p:cNvPr id="142341" name="TextBox 20"/>
          <p:cNvSpPr txBox="1">
            <a:spLocks noChangeArrowheads="1"/>
          </p:cNvSpPr>
          <p:nvPr/>
        </p:nvSpPr>
        <p:spPr bwMode="auto">
          <a:xfrm>
            <a:off x="5704417" y="3685176"/>
            <a:ext cx="1447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i="1"/>
              <a:t>Value-in-use</a:t>
            </a:r>
          </a:p>
        </p:txBody>
      </p:sp>
      <p:grpSp>
        <p:nvGrpSpPr>
          <p:cNvPr id="142342" name="Group 37"/>
          <p:cNvGrpSpPr>
            <a:grpSpLocks/>
          </p:cNvGrpSpPr>
          <p:nvPr/>
        </p:nvGrpSpPr>
        <p:grpSpPr bwMode="auto">
          <a:xfrm>
            <a:off x="5666318" y="2812051"/>
            <a:ext cx="1536700" cy="665163"/>
            <a:chOff x="4249695" y="2051482"/>
            <a:chExt cx="1152127" cy="665330"/>
          </a:xfrm>
        </p:grpSpPr>
        <p:sp>
          <p:nvSpPr>
            <p:cNvPr id="37" name="Rounded Rectangle 36"/>
            <p:cNvSpPr/>
            <p:nvPr/>
          </p:nvSpPr>
          <p:spPr>
            <a:xfrm>
              <a:off x="4249695" y="2051482"/>
              <a:ext cx="1152127" cy="66533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sp>
          <p:nvSpPr>
            <p:cNvPr id="142370" name="TextBox 4"/>
            <p:cNvSpPr txBox="1">
              <a:spLocks noChangeArrowheads="1"/>
            </p:cNvSpPr>
            <p:nvPr/>
          </p:nvSpPr>
          <p:spPr bwMode="auto">
            <a:xfrm>
              <a:off x="4354312" y="2153315"/>
              <a:ext cx="9428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altLang="en-US" sz="1200"/>
                <a:t>Diagnosing needs</a:t>
              </a:r>
            </a:p>
          </p:txBody>
        </p:sp>
      </p:grpSp>
      <p:grpSp>
        <p:nvGrpSpPr>
          <p:cNvPr id="142343" name="Group 39"/>
          <p:cNvGrpSpPr>
            <a:grpSpLocks/>
          </p:cNvGrpSpPr>
          <p:nvPr/>
        </p:nvGrpSpPr>
        <p:grpSpPr bwMode="auto">
          <a:xfrm>
            <a:off x="4271434" y="3685175"/>
            <a:ext cx="1536700" cy="666750"/>
            <a:chOff x="3097568" y="2962437"/>
            <a:chExt cx="1152127" cy="665330"/>
          </a:xfrm>
        </p:grpSpPr>
        <p:sp>
          <p:nvSpPr>
            <p:cNvPr id="39" name="Rounded Rectangle 38"/>
            <p:cNvSpPr/>
            <p:nvPr/>
          </p:nvSpPr>
          <p:spPr>
            <a:xfrm>
              <a:off x="3097568" y="2962437"/>
              <a:ext cx="1152127" cy="66533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sp>
          <p:nvSpPr>
            <p:cNvPr id="142368" name="TextBox 8"/>
            <p:cNvSpPr txBox="1">
              <a:spLocks noChangeArrowheads="1"/>
            </p:cNvSpPr>
            <p:nvPr/>
          </p:nvSpPr>
          <p:spPr bwMode="auto">
            <a:xfrm>
              <a:off x="3168537" y="3064761"/>
              <a:ext cx="1010189" cy="46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altLang="en-US" sz="1200"/>
                <a:t>Organizing process and resources</a:t>
              </a:r>
            </a:p>
          </p:txBody>
        </p:sp>
      </p:grpSp>
      <p:grpSp>
        <p:nvGrpSpPr>
          <p:cNvPr id="142344" name="Group 41"/>
          <p:cNvGrpSpPr>
            <a:grpSpLocks/>
          </p:cNvGrpSpPr>
          <p:nvPr/>
        </p:nvGrpSpPr>
        <p:grpSpPr bwMode="auto">
          <a:xfrm>
            <a:off x="6769100" y="4677363"/>
            <a:ext cx="1534584" cy="665162"/>
            <a:chOff x="5220070" y="4060119"/>
            <a:chExt cx="1152127" cy="665330"/>
          </a:xfrm>
        </p:grpSpPr>
        <p:sp>
          <p:nvSpPr>
            <p:cNvPr id="41" name="Rounded Rectangle 40"/>
            <p:cNvSpPr/>
            <p:nvPr/>
          </p:nvSpPr>
          <p:spPr>
            <a:xfrm>
              <a:off x="5220070" y="4060119"/>
              <a:ext cx="1152127" cy="66533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sp>
          <p:nvSpPr>
            <p:cNvPr id="142366" name="TextBox 6"/>
            <p:cNvSpPr txBox="1">
              <a:spLocks noChangeArrowheads="1"/>
            </p:cNvSpPr>
            <p:nvPr/>
          </p:nvSpPr>
          <p:spPr bwMode="auto">
            <a:xfrm>
              <a:off x="5237033" y="4161952"/>
              <a:ext cx="11182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altLang="en-US" sz="1200"/>
                <a:t>Implementing</a:t>
              </a:r>
              <a:br>
                <a:rPr lang="en-GB" altLang="en-US" sz="1200"/>
              </a:br>
              <a:r>
                <a:rPr lang="en-GB" altLang="en-US" sz="1200"/>
                <a:t>the solution</a:t>
              </a:r>
            </a:p>
          </p:txBody>
        </p:sp>
      </p:grpSp>
      <p:grpSp>
        <p:nvGrpSpPr>
          <p:cNvPr id="142345" name="Group 43"/>
          <p:cNvGrpSpPr>
            <a:grpSpLocks/>
          </p:cNvGrpSpPr>
          <p:nvPr/>
        </p:nvGrpSpPr>
        <p:grpSpPr bwMode="auto">
          <a:xfrm>
            <a:off x="4464051" y="4677363"/>
            <a:ext cx="1631949" cy="665162"/>
            <a:chOff x="3275855" y="4060119"/>
            <a:chExt cx="1224136" cy="665330"/>
          </a:xfrm>
        </p:grpSpPr>
        <p:sp>
          <p:nvSpPr>
            <p:cNvPr id="43" name="Rounded Rectangle 42"/>
            <p:cNvSpPr/>
            <p:nvPr/>
          </p:nvSpPr>
          <p:spPr>
            <a:xfrm>
              <a:off x="3312372" y="4060119"/>
              <a:ext cx="1151102" cy="66533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sp>
          <p:nvSpPr>
            <p:cNvPr id="142364" name="TextBox 7"/>
            <p:cNvSpPr txBox="1">
              <a:spLocks noChangeArrowheads="1"/>
            </p:cNvSpPr>
            <p:nvPr/>
          </p:nvSpPr>
          <p:spPr bwMode="auto">
            <a:xfrm>
              <a:off x="3275855" y="4161952"/>
              <a:ext cx="12241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altLang="en-US" sz="1200"/>
                <a:t>Managing</a:t>
              </a:r>
              <a:br>
                <a:rPr lang="en-GB" altLang="en-US" sz="1200"/>
              </a:br>
              <a:r>
                <a:rPr lang="en-GB" altLang="en-US" sz="1200"/>
                <a:t>value conflicts</a:t>
              </a:r>
            </a:p>
          </p:txBody>
        </p:sp>
      </p:grpSp>
      <p:sp>
        <p:nvSpPr>
          <p:cNvPr id="142346" name="TextBox 33"/>
          <p:cNvSpPr txBox="1">
            <a:spLocks noChangeArrowheads="1"/>
          </p:cNvSpPr>
          <p:nvPr/>
        </p:nvSpPr>
        <p:spPr bwMode="auto">
          <a:xfrm>
            <a:off x="239185" y="1505538"/>
            <a:ext cx="2400300" cy="4339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200" b="1" dirty="0"/>
              <a:t>Supplier resources</a:t>
            </a:r>
          </a:p>
          <a:p>
            <a:endParaRPr lang="en-GB" altLang="en-US" sz="1100" b="1" dirty="0"/>
          </a:p>
          <a:p>
            <a:r>
              <a:rPr lang="en-GB" altLang="en-US" sz="1100" b="1" dirty="0"/>
              <a:t>Expert knowledge</a:t>
            </a:r>
          </a:p>
          <a:p>
            <a:r>
              <a:rPr lang="en-GB" altLang="en-US" sz="1100" dirty="0"/>
              <a:t>Specialist skills &amp; techniques</a:t>
            </a:r>
          </a:p>
          <a:p>
            <a:r>
              <a:rPr lang="en-GB" altLang="en-US" sz="1100" dirty="0"/>
              <a:t>Project management skills</a:t>
            </a:r>
          </a:p>
          <a:p>
            <a:r>
              <a:rPr lang="en-GB" altLang="en-US" sz="1100" dirty="0"/>
              <a:t>Customer understanding</a:t>
            </a:r>
          </a:p>
          <a:p>
            <a:endParaRPr lang="en-GB" altLang="en-US" sz="1100" dirty="0"/>
          </a:p>
          <a:p>
            <a:r>
              <a:rPr lang="en-GB" altLang="en-US" sz="1100" b="1" dirty="0"/>
              <a:t>Diagnosis skills</a:t>
            </a:r>
          </a:p>
          <a:p>
            <a:r>
              <a:rPr lang="en-GB" altLang="en-US" sz="1100" dirty="0"/>
              <a:t>Proactive attitude</a:t>
            </a:r>
          </a:p>
          <a:p>
            <a:r>
              <a:rPr lang="en-GB" altLang="en-US" sz="1100" dirty="0"/>
              <a:t>Reaction ability &amp; willingness</a:t>
            </a:r>
          </a:p>
          <a:p>
            <a:r>
              <a:rPr lang="en-GB" altLang="en-US" sz="1100" dirty="0"/>
              <a:t>Confidence</a:t>
            </a:r>
          </a:p>
          <a:p>
            <a:r>
              <a:rPr lang="en-GB" altLang="en-US" sz="1100" dirty="0"/>
              <a:t>Ability to foresee risks</a:t>
            </a:r>
          </a:p>
          <a:p>
            <a:endParaRPr lang="en-GB" altLang="en-US" sz="1100" dirty="0"/>
          </a:p>
          <a:p>
            <a:r>
              <a:rPr lang="en-GB" altLang="en-US" sz="1100" b="1" dirty="0"/>
              <a:t>Facilities &amp; professional equipment</a:t>
            </a:r>
          </a:p>
          <a:p>
            <a:endParaRPr lang="en-GB" altLang="en-US" sz="1100" dirty="0"/>
          </a:p>
          <a:p>
            <a:r>
              <a:rPr lang="en-GB" altLang="en-US" sz="1100" b="1" dirty="0"/>
              <a:t>Experience</a:t>
            </a:r>
          </a:p>
          <a:p>
            <a:r>
              <a:rPr lang="en-GB" altLang="en-US" sz="1100" dirty="0"/>
              <a:t>Accumulated knowledge</a:t>
            </a:r>
          </a:p>
          <a:p>
            <a:r>
              <a:rPr lang="en-GB" altLang="en-US" sz="1100" dirty="0"/>
              <a:t>Ability to see larger patterns</a:t>
            </a:r>
          </a:p>
          <a:p>
            <a:r>
              <a:rPr lang="en-GB" altLang="en-US" sz="1100" dirty="0"/>
              <a:t>Ability to structure the process</a:t>
            </a:r>
          </a:p>
          <a:p>
            <a:endParaRPr lang="en-GB" altLang="en-US" sz="1100" dirty="0"/>
          </a:p>
          <a:p>
            <a:r>
              <a:rPr lang="en-GB" altLang="en-US" sz="1100" b="1" dirty="0"/>
              <a:t>Objectivity &amp; integrity, ethical codes</a:t>
            </a:r>
          </a:p>
          <a:p>
            <a:endParaRPr lang="en-GB" altLang="en-US" sz="1100" b="1" dirty="0"/>
          </a:p>
          <a:p>
            <a:r>
              <a:rPr lang="en-GB" altLang="en-US" sz="1100" b="1" dirty="0"/>
              <a:t>Relational capital</a:t>
            </a:r>
          </a:p>
          <a:p>
            <a:r>
              <a:rPr lang="en-GB" altLang="en-US" sz="1100" dirty="0"/>
              <a:t>Relations to actors with complementary skills</a:t>
            </a:r>
          </a:p>
        </p:txBody>
      </p:sp>
      <p:sp>
        <p:nvSpPr>
          <p:cNvPr id="142347" name="TextBox 46"/>
          <p:cNvSpPr txBox="1">
            <a:spLocks noChangeArrowheads="1"/>
          </p:cNvSpPr>
          <p:nvPr/>
        </p:nvSpPr>
        <p:spPr bwMode="auto">
          <a:xfrm>
            <a:off x="9874251" y="1505538"/>
            <a:ext cx="2173816" cy="450892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200" b="1"/>
              <a:t>Customer resources</a:t>
            </a:r>
          </a:p>
          <a:p>
            <a:endParaRPr lang="en-GB" altLang="en-US" sz="1100" b="1"/>
          </a:p>
          <a:p>
            <a:r>
              <a:rPr lang="en-GB" altLang="en-US" sz="1100" b="1"/>
              <a:t>Information on needs</a:t>
            </a:r>
          </a:p>
          <a:p>
            <a:r>
              <a:rPr lang="en-GB" altLang="en-US" sz="1100"/>
              <a:t>Requirements</a:t>
            </a:r>
          </a:p>
          <a:p>
            <a:r>
              <a:rPr lang="en-GB" altLang="en-US" sz="1100"/>
              <a:t>Goals</a:t>
            </a:r>
          </a:p>
          <a:p>
            <a:r>
              <a:rPr lang="en-GB" altLang="en-US" sz="1100"/>
              <a:t>Schedule</a:t>
            </a:r>
          </a:p>
          <a:p>
            <a:r>
              <a:rPr lang="en-GB" altLang="en-US" sz="1100"/>
              <a:t>Budget</a:t>
            </a:r>
          </a:p>
          <a:p>
            <a:endParaRPr lang="en-GB" altLang="en-US" sz="1100"/>
          </a:p>
          <a:p>
            <a:r>
              <a:rPr lang="en-GB" altLang="en-US" sz="1100" b="1"/>
              <a:t>Information on context</a:t>
            </a:r>
          </a:p>
          <a:p>
            <a:r>
              <a:rPr lang="en-GB" altLang="en-US" sz="1100"/>
              <a:t>Operational environment</a:t>
            </a:r>
          </a:p>
          <a:p>
            <a:r>
              <a:rPr lang="en-GB" altLang="en-US" sz="1100"/>
              <a:t>Previous solutions</a:t>
            </a:r>
          </a:p>
          <a:p>
            <a:endParaRPr lang="en-GB" altLang="en-US" sz="1100"/>
          </a:p>
          <a:p>
            <a:r>
              <a:rPr lang="en-GB" altLang="en-US" sz="1100" b="1"/>
              <a:t>Industry expertise</a:t>
            </a:r>
          </a:p>
          <a:p>
            <a:r>
              <a:rPr lang="en-GB" altLang="en-US" sz="1100"/>
              <a:t>Specialist knowledge of industry</a:t>
            </a:r>
          </a:p>
          <a:p>
            <a:r>
              <a:rPr lang="en-GB" altLang="en-US" sz="1100"/>
              <a:t>Conventions</a:t>
            </a:r>
          </a:p>
          <a:p>
            <a:r>
              <a:rPr lang="en-GB" altLang="en-US" sz="1100"/>
              <a:t>Regulations</a:t>
            </a:r>
          </a:p>
          <a:p>
            <a:endParaRPr lang="en-GB" altLang="en-US" sz="1100"/>
          </a:p>
          <a:p>
            <a:r>
              <a:rPr lang="en-GB" altLang="en-US" sz="1100" b="1"/>
              <a:t>Production material</a:t>
            </a:r>
          </a:p>
          <a:p>
            <a:r>
              <a:rPr lang="en-GB" altLang="en-US" sz="1100"/>
              <a:t>Existing solutions &amp; materials</a:t>
            </a:r>
          </a:p>
          <a:p>
            <a:endParaRPr lang="en-GB" altLang="en-US" sz="1100"/>
          </a:p>
          <a:p>
            <a:r>
              <a:rPr lang="en-GB" altLang="en-US" sz="1100" b="1"/>
              <a:t>Effort &amp; time</a:t>
            </a:r>
          </a:p>
          <a:p>
            <a:endParaRPr lang="en-GB" altLang="en-US" sz="1100" b="1"/>
          </a:p>
          <a:p>
            <a:r>
              <a:rPr lang="en-GB" altLang="en-US" sz="1100" b="1"/>
              <a:t>Financial resources</a:t>
            </a:r>
          </a:p>
          <a:p>
            <a:endParaRPr lang="en-GB" altLang="en-US" sz="1100" b="1"/>
          </a:p>
          <a:p>
            <a:endParaRPr lang="en-GB" altLang="en-US" sz="1100" b="1"/>
          </a:p>
          <a:p>
            <a:endParaRPr lang="en-GB" altLang="en-US" sz="1100" b="1"/>
          </a:p>
        </p:txBody>
      </p:sp>
      <p:grpSp>
        <p:nvGrpSpPr>
          <p:cNvPr id="142348" name="Group 2"/>
          <p:cNvGrpSpPr>
            <a:grpSpLocks/>
          </p:cNvGrpSpPr>
          <p:nvPr/>
        </p:nvGrpSpPr>
        <p:grpSpPr bwMode="auto">
          <a:xfrm>
            <a:off x="7056967" y="3669301"/>
            <a:ext cx="1534584" cy="665163"/>
            <a:chOff x="5292080" y="2924944"/>
            <a:chExt cx="1152127" cy="665330"/>
          </a:xfrm>
        </p:grpSpPr>
        <p:sp>
          <p:nvSpPr>
            <p:cNvPr id="13" name="Rounded Rectangle 12"/>
            <p:cNvSpPr/>
            <p:nvPr/>
          </p:nvSpPr>
          <p:spPr>
            <a:xfrm>
              <a:off x="5292080" y="2924944"/>
              <a:ext cx="1152127" cy="66533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3592" y="2924944"/>
              <a:ext cx="1009103" cy="646275"/>
            </a:xfrm>
            <a:prstGeom prst="rect">
              <a:avLst/>
            </a:prstGeom>
            <a:ln w="19050" cap="rnd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GB" sz="1200" dirty="0"/>
                <a:t>Designing &amp; producing the solution</a:t>
              </a:r>
            </a:p>
          </p:txBody>
        </p:sp>
      </p:grpSp>
      <p:sp>
        <p:nvSpPr>
          <p:cNvPr id="142349" name="TextBox 47"/>
          <p:cNvSpPr txBox="1">
            <a:spLocks noChangeArrowheads="1"/>
          </p:cNvSpPr>
          <p:nvPr/>
        </p:nvSpPr>
        <p:spPr bwMode="auto">
          <a:xfrm>
            <a:off x="2734734" y="1973850"/>
            <a:ext cx="15367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b="1"/>
              <a:t>Supplier roles</a:t>
            </a:r>
          </a:p>
          <a:p>
            <a:pPr algn="ctr"/>
            <a:endParaRPr lang="en-GB" altLang="en-US" sz="1200"/>
          </a:p>
          <a:p>
            <a:pPr algn="ctr"/>
            <a:r>
              <a:rPr lang="en-GB" altLang="en-US" sz="1200"/>
              <a:t>Value option</a:t>
            </a:r>
            <a:br>
              <a:rPr lang="en-GB" altLang="en-US" sz="1200"/>
            </a:br>
            <a:r>
              <a:rPr lang="en-GB" altLang="en-US" sz="1200"/>
              <a:t>advisor</a:t>
            </a:r>
          </a:p>
          <a:p>
            <a:pPr algn="ctr"/>
            <a:endParaRPr lang="en-GB" altLang="en-US" sz="1200"/>
          </a:p>
          <a:p>
            <a:pPr algn="ctr"/>
            <a:endParaRPr lang="en-GB" altLang="en-US" sz="1200"/>
          </a:p>
          <a:p>
            <a:pPr algn="ctr"/>
            <a:r>
              <a:rPr lang="en-GB" altLang="en-US" sz="1200"/>
              <a:t>Value process</a:t>
            </a:r>
            <a:br>
              <a:rPr lang="en-GB" altLang="en-US" sz="1200"/>
            </a:br>
            <a:r>
              <a:rPr lang="en-GB" altLang="en-US" sz="1200"/>
              <a:t>organizer</a:t>
            </a:r>
          </a:p>
          <a:p>
            <a:pPr algn="ctr"/>
            <a:endParaRPr lang="en-GB" altLang="en-US" sz="1200"/>
          </a:p>
          <a:p>
            <a:pPr algn="ctr"/>
            <a:endParaRPr lang="en-GB" altLang="en-US" sz="1200"/>
          </a:p>
          <a:p>
            <a:pPr algn="ctr"/>
            <a:endParaRPr lang="en-GB" altLang="en-US" sz="1200"/>
          </a:p>
          <a:p>
            <a:pPr algn="ctr"/>
            <a:r>
              <a:rPr lang="en-GB" altLang="en-US" sz="1200"/>
              <a:t>Value</a:t>
            </a:r>
            <a:br>
              <a:rPr lang="en-GB" altLang="en-US" sz="1200"/>
            </a:br>
            <a:r>
              <a:rPr lang="en-GB" altLang="en-US" sz="1200"/>
              <a:t>amplifier</a:t>
            </a:r>
          </a:p>
          <a:p>
            <a:pPr algn="ctr"/>
            <a:endParaRPr lang="en-GB" altLang="en-US" sz="1200"/>
          </a:p>
          <a:p>
            <a:pPr algn="ctr"/>
            <a:endParaRPr lang="en-GB" altLang="en-US" sz="1200"/>
          </a:p>
          <a:p>
            <a:pPr algn="ctr"/>
            <a:endParaRPr lang="en-GB" altLang="en-US" sz="1200"/>
          </a:p>
          <a:p>
            <a:pPr algn="ctr"/>
            <a:r>
              <a:rPr lang="en-GB" altLang="en-US" sz="1200"/>
              <a:t>Value</a:t>
            </a:r>
            <a:br>
              <a:rPr lang="en-GB" altLang="en-US" sz="1200"/>
            </a:br>
            <a:r>
              <a:rPr lang="en-GB" altLang="en-US" sz="1200"/>
              <a:t>experience</a:t>
            </a:r>
            <a:br>
              <a:rPr lang="en-GB" altLang="en-US" sz="1200"/>
            </a:br>
            <a:r>
              <a:rPr lang="en-GB" altLang="en-US" sz="1200"/>
              <a:t>support</a:t>
            </a:r>
          </a:p>
        </p:txBody>
      </p:sp>
      <p:sp>
        <p:nvSpPr>
          <p:cNvPr id="142350" name="TextBox 48"/>
          <p:cNvSpPr txBox="1">
            <a:spLocks noChangeArrowheads="1"/>
          </p:cNvSpPr>
          <p:nvPr/>
        </p:nvSpPr>
        <p:spPr bwMode="auto">
          <a:xfrm>
            <a:off x="8496301" y="2106125"/>
            <a:ext cx="15367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b="1" dirty="0"/>
              <a:t>Customer roles</a:t>
            </a:r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</a:t>
            </a:r>
            <a:r>
              <a:rPr lang="en-GB" altLang="en-US" sz="1200" dirty="0" err="1"/>
              <a:t>diagnoser</a:t>
            </a:r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Co-designer</a:t>
            </a:r>
          </a:p>
          <a:p>
            <a:pPr algn="ctr"/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Co-producer</a:t>
            </a:r>
          </a:p>
          <a:p>
            <a:pPr algn="ctr"/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</a:t>
            </a:r>
            <a:r>
              <a:rPr lang="en-GB" altLang="en-US" sz="1200" dirty="0" err="1"/>
              <a:t>implementor</a:t>
            </a:r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Co-marketer</a:t>
            </a:r>
          </a:p>
          <a:p>
            <a:pPr algn="ctr"/>
            <a:endParaRPr lang="en-GB" altLang="en-US" sz="1200" dirty="0"/>
          </a:p>
          <a:p>
            <a:pPr algn="ctr"/>
            <a:endParaRPr lang="en-GB" altLang="en-US" sz="1200" dirty="0"/>
          </a:p>
          <a:p>
            <a:pPr algn="ctr"/>
            <a:r>
              <a:rPr lang="en-GB" altLang="en-US" sz="1200" dirty="0"/>
              <a:t>Co-developer</a:t>
            </a:r>
          </a:p>
          <a:p>
            <a:pPr algn="ctr"/>
            <a:endParaRPr lang="en-GB" alt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878668" y="2940638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78668" y="3732800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78668" y="4596400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78668" y="5748925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737601" y="2821575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737601" y="3397838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737601" y="3902663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737601" y="4693238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37601" y="5198063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737601" y="5774325"/>
            <a:ext cx="105621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779554" y="6097504"/>
            <a:ext cx="7234767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63638" indent="-1163638" algn="r">
              <a:tabLst>
                <a:tab pos="1163638" algn="l"/>
              </a:tabLst>
            </a:pPr>
            <a:r>
              <a:rPr lang="en-GB" altLang="en-US" sz="1400" dirty="0">
                <a:solidFill>
                  <a:schemeClr val="tx1"/>
                </a:solidFill>
                <a:latin typeface="+mn-lt"/>
                <a:cs typeface="Arial" pitchFamily="34" charset="0"/>
              </a:rPr>
              <a:t>(reproduced from </a:t>
            </a:r>
            <a:r>
              <a:rPr lang="en-GB" altLang="en-US" sz="140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Aarikka-Stenroos</a:t>
            </a:r>
            <a:r>
              <a:rPr lang="en-GB" altLang="en-US" sz="1400" dirty="0">
                <a:solidFill>
                  <a:schemeClr val="tx1"/>
                </a:solidFill>
                <a:latin typeface="+mn-lt"/>
                <a:cs typeface="Arial" pitchFamily="34" charset="0"/>
              </a:rPr>
              <a:t> &amp; </a:t>
            </a:r>
            <a:r>
              <a:rPr lang="en-GB" altLang="en-US" sz="140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Jaakkola</a:t>
            </a:r>
            <a:r>
              <a:rPr lang="en-GB" altLang="en-US" sz="1400" dirty="0">
                <a:solidFill>
                  <a:schemeClr val="tx1"/>
                </a:solidFill>
                <a:latin typeface="+mn-lt"/>
                <a:cs typeface="Arial" pitchFamily="34" charset="0"/>
              </a:rPr>
              <a:t> (2012), Fig. 3, p. 22)</a:t>
            </a:r>
          </a:p>
        </p:txBody>
      </p:sp>
    </p:spTree>
    <p:extLst>
      <p:ext uri="{BB962C8B-B14F-4D97-AF65-F5344CB8AC3E}">
        <p14:creationId xmlns:p14="http://schemas.microsoft.com/office/powerpoint/2010/main" val="282667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73536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  <a:latin typeface="Calibri" panose="020F0502020204030204" pitchFamily="34" charset="0"/>
              </a:rPr>
              <a:t>Characteristics required to be innovative firm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53279" y="5916187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(</a:t>
            </a:r>
            <a:r>
              <a:rPr lang="en-GB" sz="1400" dirty="0" err="1"/>
              <a:t>Trott</a:t>
            </a:r>
            <a:r>
              <a:rPr lang="en-GB" sz="1400" dirty="0"/>
              <a:t>, 2012)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6039" y="1823245"/>
            <a:ext cx="110955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commitment to long-term growth rather than short-term profit;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general acceptance within the firm of the value of innovation;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ability to be aware of its threats and opportunities;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willingness to invest in the long-term development of technology;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willingness to include risky opportunities within a balanced portfolio of activities;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mutual respect amongst individuals and a willingness to work together across functions;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ability both to become aware of and take effective advantage of externally developed technology;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ability both to manage the tension between the need for stability within the firm and the need for</a:t>
            </a:r>
          </a:p>
          <a:p>
            <a:pPr lvl="0">
              <a:spcAft>
                <a:spcPts val="600"/>
              </a:spcAft>
            </a:pPr>
            <a:r>
              <a:rPr lang="en-GB" sz="2000" dirty="0"/>
              <a:t>      creativity, and to provide room for creativity;</a:t>
            </a:r>
          </a:p>
          <a:p>
            <a:pPr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readiness to accept change; and</a:t>
            </a:r>
          </a:p>
          <a:p>
            <a:pPr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combination of suitable specialization as well as diversity of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33418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5"/>
          <p:cNvSpPr txBox="1">
            <a:spLocks noChangeArrowheads="1"/>
          </p:cNvSpPr>
          <p:nvPr/>
        </p:nvSpPr>
        <p:spPr bwMode="auto">
          <a:xfrm>
            <a:off x="352698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 dirty="0"/>
              <a:t>Figure 10.7  The new offering development process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99266730"/>
              </p:ext>
            </p:extLst>
          </p:nvPr>
        </p:nvGraphicFramePr>
        <p:xfrm>
          <a:off x="130786" y="627018"/>
          <a:ext cx="10887167" cy="6230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9405530" y="6321136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(adapted from </a:t>
            </a:r>
            <a:r>
              <a:rPr lang="en-GB" sz="1400" dirty="0" err="1"/>
              <a:t>Trott</a:t>
            </a:r>
            <a:r>
              <a:rPr lang="en-GB" sz="1400" dirty="0"/>
              <a:t>, 2005)</a:t>
            </a:r>
          </a:p>
        </p:txBody>
      </p:sp>
    </p:spTree>
    <p:extLst>
      <p:ext uri="{BB962C8B-B14F-4D97-AF65-F5344CB8AC3E}">
        <p14:creationId xmlns:p14="http://schemas.microsoft.com/office/powerpoint/2010/main" val="376387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789"/>
            <a:ext cx="12192000" cy="990600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New product development</a:t>
            </a:r>
            <a:endParaRPr lang="en-GB" altLang="fr-FR" sz="4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609600" y="1395264"/>
          <a:ext cx="10382944" cy="469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66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3"/>
          <p:cNvSpPr>
            <a:spLocks noChangeArrowheads="1"/>
          </p:cNvSpPr>
          <p:nvPr/>
        </p:nvSpPr>
        <p:spPr bwMode="auto">
          <a:xfrm>
            <a:off x="-1520000" y="1621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47757" y="23751"/>
            <a:ext cx="10507092" cy="8445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4400" dirty="0">
                <a:latin typeface="+mn-lt"/>
              </a:rPr>
              <a:t>Business product</a:t>
            </a:r>
          </a:p>
        </p:txBody>
      </p:sp>
      <p:sp>
        <p:nvSpPr>
          <p:cNvPr id="10" name="Ellipse 9"/>
          <p:cNvSpPr/>
          <p:nvPr/>
        </p:nvSpPr>
        <p:spPr>
          <a:xfrm>
            <a:off x="5532772" y="4049093"/>
            <a:ext cx="1440160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184908" y="15625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graphicFrame>
        <p:nvGraphicFramePr>
          <p:cNvPr id="12" name="Diagramme 11"/>
          <p:cNvGraphicFramePr/>
          <p:nvPr/>
        </p:nvGraphicFramePr>
        <p:xfrm>
          <a:off x="3216641" y="145680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66306" y="2199863"/>
            <a:ext cx="18102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+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           </a:t>
            </a:r>
          </a:p>
          <a:p>
            <a:pPr algn="ctr"/>
            <a:r>
              <a:rPr lang="en-GB" dirty="0"/>
              <a:t>adapted/ augmented</a:t>
            </a:r>
          </a:p>
          <a:p>
            <a:pPr algn="ctr"/>
            <a:r>
              <a:rPr lang="en-GB" dirty="0"/>
              <a:t>offering</a:t>
            </a:r>
          </a:p>
          <a:p>
            <a:pPr algn="ctr"/>
            <a:endParaRPr lang="en-GB" dirty="0"/>
          </a:p>
          <a:p>
            <a:pPr algn="ctr"/>
            <a:r>
              <a:rPr lang="en-GB" b="1" dirty="0"/>
              <a:t>-</a:t>
            </a:r>
          </a:p>
          <a:p>
            <a:pPr algn="ctr"/>
            <a:r>
              <a:rPr lang="en-GB" dirty="0"/>
              <a:t>                                          </a:t>
            </a:r>
          </a:p>
          <a:p>
            <a:pPr algn="ctr"/>
            <a:endParaRPr lang="en-GB" dirty="0"/>
          </a:p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42099" y="2395266"/>
            <a:ext cx="18102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maximum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           </a:t>
            </a:r>
          </a:p>
          <a:p>
            <a:pPr algn="ctr"/>
            <a:r>
              <a:rPr lang="en-GB" dirty="0"/>
              <a:t>value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 err="1"/>
              <a:t>threshhold</a:t>
            </a:r>
            <a:endParaRPr lang="en-GB" dirty="0"/>
          </a:p>
          <a:p>
            <a:pPr algn="ctr"/>
            <a:r>
              <a:rPr lang="en-GB" dirty="0"/>
              <a:t>                                          </a:t>
            </a:r>
          </a:p>
          <a:p>
            <a:pPr algn="ctr"/>
            <a:endParaRPr lang="en-GB" dirty="0"/>
          </a:p>
          <a:p>
            <a:pPr algn="ctr"/>
            <a:endParaRPr lang="fr-FR" dirty="0"/>
          </a:p>
        </p:txBody>
      </p:sp>
      <p:sp>
        <p:nvSpPr>
          <p:cNvPr id="15" name="Double flèche verticale 14"/>
          <p:cNvSpPr/>
          <p:nvPr/>
        </p:nvSpPr>
        <p:spPr>
          <a:xfrm rot="19086021">
            <a:off x="4275781" y="2611855"/>
            <a:ext cx="158236" cy="162593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ouble flèche verticale 15"/>
          <p:cNvSpPr/>
          <p:nvPr/>
        </p:nvSpPr>
        <p:spPr>
          <a:xfrm rot="2570534" flipH="1">
            <a:off x="8022157" y="2585903"/>
            <a:ext cx="172186" cy="16567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751749" y="5629799"/>
            <a:ext cx="6779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Figure 10.1 </a:t>
            </a:r>
            <a:r>
              <a:rPr lang="fr-F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Elements</a:t>
            </a:r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of business to business </a:t>
            </a:r>
            <a:r>
              <a:rPr lang="fr-F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offering</a:t>
            </a:r>
            <a:endParaRPr lang="fr-F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2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615044" y="1899651"/>
          <a:ext cx="9417132" cy="399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7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installation, maintenance, training, warranty 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operations assistance, trouble-shooting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automated ordering, logistics management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shared resource planning, information sharing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process engineering and redesign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cost reduction programmes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advice and consulting, joint product development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joint market research, co-promotion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1740" y="0"/>
            <a:ext cx="97656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Table 10.1 Sample augmenting elements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               for adapted product offer</a:t>
            </a:r>
            <a:endParaRPr kumimoji="0" lang="fr-FR" altLang="fr-FR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93809" y="5906776"/>
            <a:ext cx="3406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80975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400" dirty="0">
                <a:ea typeface="Times New Roman" pitchFamily="18" charset="0"/>
                <a:cs typeface="Arial" pitchFamily="34" charset="0"/>
              </a:rPr>
              <a:t>(adapted from Anderson and </a:t>
            </a:r>
            <a:r>
              <a:rPr lang="en-GB" altLang="fr-FR" sz="1400" dirty="0" err="1">
                <a:ea typeface="Times New Roman" pitchFamily="18" charset="0"/>
                <a:cs typeface="Arial" pitchFamily="34" charset="0"/>
              </a:rPr>
              <a:t>Narus</a:t>
            </a:r>
            <a:r>
              <a:rPr lang="en-GB" altLang="fr-FR" sz="1400" dirty="0">
                <a:ea typeface="Times New Roman" pitchFamily="18" charset="0"/>
                <a:cs typeface="Arial" pitchFamily="34" charset="0"/>
              </a:rPr>
              <a:t> 1991)</a:t>
            </a:r>
            <a:endParaRPr lang="en-GB" altLang="fr-FR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5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806180" y="5087914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7510780" y="5087914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341030" y="5073846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45630" y="5073846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672636" y="5059778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349100" y="5059778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1500356" y="5362991"/>
            <a:ext cx="8001000" cy="10868"/>
          </a:xfrm>
          <a:prstGeom prst="line">
            <a:avLst/>
          </a:prstGeom>
          <a:noFill/>
          <a:ln w="127000">
            <a:solidFill>
              <a:srgbClr val="CC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501356" y="3916778"/>
            <a:ext cx="0" cy="228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00356" y="3891683"/>
            <a:ext cx="0" cy="228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5028168" y="4845246"/>
            <a:ext cx="1370012" cy="150813"/>
            <a:chOff x="2485" y="2305"/>
            <a:chExt cx="863" cy="95"/>
          </a:xfrm>
        </p:grpSpPr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2485" y="2305"/>
              <a:ext cx="431" cy="95"/>
              <a:chOff x="2485" y="2305"/>
              <a:chExt cx="431" cy="95"/>
            </a:xfrm>
          </p:grpSpPr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2533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2869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2485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2917" y="2305"/>
              <a:ext cx="431" cy="95"/>
              <a:chOff x="2917" y="2305"/>
              <a:chExt cx="431" cy="95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 flipH="1">
                <a:off x="2965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 flipH="1" flipV="1">
                <a:off x="2917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3301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2331638" y="4831178"/>
            <a:ext cx="1370012" cy="150813"/>
            <a:chOff x="1189" y="2305"/>
            <a:chExt cx="863" cy="95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>
              <a:off x="1189" y="2305"/>
              <a:ext cx="431" cy="95"/>
              <a:chOff x="1189" y="2305"/>
              <a:chExt cx="431" cy="95"/>
            </a:xfrm>
          </p:grpSpPr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1237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 flipV="1">
                <a:off x="1573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 flipH="1">
                <a:off x="1189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2" name="Group 29"/>
            <p:cNvGrpSpPr>
              <a:grpSpLocks/>
            </p:cNvGrpSpPr>
            <p:nvPr/>
          </p:nvGrpSpPr>
          <p:grpSpPr bwMode="auto">
            <a:xfrm>
              <a:off x="1621" y="2305"/>
              <a:ext cx="431" cy="95"/>
              <a:chOff x="1621" y="2305"/>
              <a:chExt cx="431" cy="95"/>
            </a:xfrm>
          </p:grpSpPr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 flipH="1">
                <a:off x="1669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Line 31"/>
              <p:cNvSpPr>
                <a:spLocks noChangeShapeType="1"/>
              </p:cNvSpPr>
              <p:nvPr/>
            </p:nvSpPr>
            <p:spPr bwMode="auto">
              <a:xfrm flipH="1" flipV="1">
                <a:off x="1621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Line 32"/>
              <p:cNvSpPr>
                <a:spLocks noChangeShapeType="1"/>
              </p:cNvSpPr>
              <p:nvPr/>
            </p:nvSpPr>
            <p:spPr bwMode="auto">
              <a:xfrm>
                <a:off x="2005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7493318" y="4859314"/>
            <a:ext cx="1370012" cy="150813"/>
            <a:chOff x="3829" y="2305"/>
            <a:chExt cx="863" cy="95"/>
          </a:xfrm>
        </p:grpSpPr>
        <p:grpSp>
          <p:nvGrpSpPr>
            <p:cNvPr id="30" name="Group 34"/>
            <p:cNvGrpSpPr>
              <a:grpSpLocks/>
            </p:cNvGrpSpPr>
            <p:nvPr/>
          </p:nvGrpSpPr>
          <p:grpSpPr bwMode="auto">
            <a:xfrm>
              <a:off x="3829" y="2305"/>
              <a:ext cx="431" cy="95"/>
              <a:chOff x="3829" y="2305"/>
              <a:chExt cx="431" cy="95"/>
            </a:xfrm>
          </p:grpSpPr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3877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 flipV="1">
                <a:off x="4213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Line 37"/>
              <p:cNvSpPr>
                <a:spLocks noChangeShapeType="1"/>
              </p:cNvSpPr>
              <p:nvPr/>
            </p:nvSpPr>
            <p:spPr bwMode="auto">
              <a:xfrm flipH="1">
                <a:off x="3829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1" name="Group 38"/>
            <p:cNvGrpSpPr>
              <a:grpSpLocks/>
            </p:cNvGrpSpPr>
            <p:nvPr/>
          </p:nvGrpSpPr>
          <p:grpSpPr bwMode="auto">
            <a:xfrm>
              <a:off x="4261" y="2305"/>
              <a:ext cx="431" cy="95"/>
              <a:chOff x="4261" y="2305"/>
              <a:chExt cx="431" cy="95"/>
            </a:xfrm>
          </p:grpSpPr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 flipH="1">
                <a:off x="4309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 flipH="1" flipV="1">
                <a:off x="4261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4645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091232" y="2373284"/>
            <a:ext cx="1870075" cy="101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2000" dirty="0">
                <a:latin typeface="Calibri" pitchFamily="34" charset="0"/>
              </a:rPr>
              <a:t>pure</a:t>
            </a:r>
            <a:br>
              <a:rPr lang="en-GB" altLang="fr-FR" sz="2000" dirty="0">
                <a:latin typeface="Calibri" pitchFamily="34" charset="0"/>
              </a:rPr>
            </a:br>
            <a:r>
              <a:rPr lang="en-GB" altLang="fr-FR" sz="2000" dirty="0">
                <a:latin typeface="Calibri" pitchFamily="34" charset="0"/>
              </a:rPr>
              <a:t>transactional</a:t>
            </a:r>
          </a:p>
          <a:p>
            <a:pPr eaLnBrk="1" hangingPunct="1"/>
            <a:r>
              <a:rPr lang="en-GB" altLang="fr-FR" sz="2000" dirty="0">
                <a:latin typeface="Calibri" pitchFamily="34" charset="0"/>
              </a:rPr>
              <a:t>exchange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8265407" y="2394866"/>
            <a:ext cx="2017713" cy="101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fr-FR" sz="2000" dirty="0">
                <a:latin typeface="Calibri" panose="020F0502020204030204" pitchFamily="34" charset="0"/>
              </a:rPr>
              <a:t>pure collaborative exchange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465533" y="128424"/>
            <a:ext cx="10507092" cy="8445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fr-FR" sz="3200" dirty="0">
              <a:latin typeface="+mn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516476" y="3636890"/>
            <a:ext cx="3108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ingredients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raw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natural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flavours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ctr"/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dioxide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fruit,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sugar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water)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434306" y="3622205"/>
            <a:ext cx="31088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equipment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machinery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processing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filling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&amp; packing)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656187" y="3634514"/>
            <a:ext cx="200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packaging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091232" y="1170284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a. Drinks </a:t>
            </a:r>
            <a:r>
              <a:rPr lang="fr-FR" sz="3200" dirty="0" err="1"/>
              <a:t>Industry</a:t>
            </a:r>
            <a:endParaRPr lang="fr-FR" sz="3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93724" y="149885"/>
            <a:ext cx="12009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Figure 10.2 Product </a:t>
            </a:r>
            <a:r>
              <a:rPr lang="fr-FR" sz="4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4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 exchange</a:t>
            </a:r>
          </a:p>
        </p:txBody>
      </p:sp>
    </p:spTree>
    <p:extLst>
      <p:ext uri="{BB962C8B-B14F-4D97-AF65-F5344CB8AC3E}">
        <p14:creationId xmlns:p14="http://schemas.microsoft.com/office/powerpoint/2010/main" val="346922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6588170" y="4570882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3672636" y="4556814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349100" y="4556814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1500356" y="4860027"/>
            <a:ext cx="8001000" cy="10868"/>
          </a:xfrm>
          <a:prstGeom prst="line">
            <a:avLst/>
          </a:prstGeom>
          <a:noFill/>
          <a:ln w="127000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9501356" y="3413814"/>
            <a:ext cx="0" cy="228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500356" y="3388719"/>
            <a:ext cx="0" cy="228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latin typeface="Calibri" panose="020F0502020204030204" pitchFamily="34" charset="0"/>
            </a:endParaRP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331638" y="4328214"/>
            <a:ext cx="1370012" cy="150813"/>
            <a:chOff x="1189" y="2305"/>
            <a:chExt cx="863" cy="95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1189" y="2305"/>
              <a:ext cx="431" cy="95"/>
              <a:chOff x="1189" y="2305"/>
              <a:chExt cx="431" cy="95"/>
            </a:xfrm>
          </p:grpSpPr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1237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 flipV="1">
                <a:off x="1573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 flipH="1">
                <a:off x="1189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1621" y="2305"/>
              <a:ext cx="431" cy="95"/>
              <a:chOff x="1621" y="2305"/>
              <a:chExt cx="431" cy="95"/>
            </a:xfrm>
          </p:grpSpPr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 flipH="1">
                <a:off x="1669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 flipH="1" flipV="1">
                <a:off x="1621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Line 32"/>
              <p:cNvSpPr>
                <a:spLocks noChangeShapeType="1"/>
              </p:cNvSpPr>
              <p:nvPr/>
            </p:nvSpPr>
            <p:spPr bwMode="auto">
              <a:xfrm>
                <a:off x="2005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091232" y="1870320"/>
            <a:ext cx="1870075" cy="101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2000" dirty="0">
                <a:latin typeface="Calibri" pitchFamily="34" charset="0"/>
              </a:rPr>
              <a:t>pure</a:t>
            </a:r>
            <a:br>
              <a:rPr lang="en-GB" altLang="fr-FR" sz="2000" dirty="0">
                <a:latin typeface="Calibri" pitchFamily="34" charset="0"/>
              </a:rPr>
            </a:br>
            <a:r>
              <a:rPr lang="en-GB" altLang="fr-FR" sz="2000" dirty="0">
                <a:latin typeface="Calibri" pitchFamily="34" charset="0"/>
              </a:rPr>
              <a:t>transactional</a:t>
            </a:r>
          </a:p>
          <a:p>
            <a:pPr eaLnBrk="1" hangingPunct="1"/>
            <a:r>
              <a:rPr lang="en-GB" altLang="fr-FR" sz="2000" dirty="0">
                <a:latin typeface="Calibri" pitchFamily="34" charset="0"/>
              </a:rPr>
              <a:t>exchange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265407" y="1891902"/>
            <a:ext cx="2017713" cy="101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fr-FR" sz="2000" dirty="0">
                <a:latin typeface="Calibri" panose="020F0502020204030204" pitchFamily="34" charset="0"/>
              </a:rPr>
              <a:t>pure collaborative exchange</a:t>
            </a:r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>
            <a:off x="9143634" y="6044477"/>
            <a:ext cx="2801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1200" dirty="0">
                <a:latin typeface="Calibri" panose="020F0502020204030204" pitchFamily="34" charset="0"/>
              </a:rPr>
              <a:t>Adapted from Anderson and </a:t>
            </a:r>
            <a:r>
              <a:rPr lang="en-GB" altLang="fr-FR" sz="1200" dirty="0" err="1">
                <a:latin typeface="Calibri" pitchFamily="34" charset="0"/>
              </a:rPr>
              <a:t>Narus</a:t>
            </a:r>
            <a:r>
              <a:rPr lang="en-GB" altLang="fr-FR" sz="1200" dirty="0">
                <a:latin typeface="Calibri" pitchFamily="34" charset="0"/>
              </a:rPr>
              <a:t> (1991)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303581" y="872756"/>
            <a:ext cx="10908370" cy="8445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3200" dirty="0">
                <a:latin typeface="+mn-lt"/>
              </a:rPr>
              <a:t>b. Flaring out on relationship spectrum: ingredients suppliers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516476" y="3133926"/>
            <a:ext cx="31088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ingredients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natural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flavours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2406250" y="4086545"/>
            <a:ext cx="4181920" cy="94901"/>
            <a:chOff x="1189" y="2305"/>
            <a:chExt cx="863" cy="95"/>
          </a:xfrm>
        </p:grpSpPr>
        <p:grpSp>
          <p:nvGrpSpPr>
            <p:cNvPr id="23" name="Group 25"/>
            <p:cNvGrpSpPr>
              <a:grpSpLocks/>
            </p:cNvGrpSpPr>
            <p:nvPr/>
          </p:nvGrpSpPr>
          <p:grpSpPr bwMode="auto">
            <a:xfrm>
              <a:off x="1189" y="2305"/>
              <a:ext cx="431" cy="95"/>
              <a:chOff x="1189" y="2305"/>
              <a:chExt cx="431" cy="95"/>
            </a:xfrm>
          </p:grpSpPr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1237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V="1">
                <a:off x="1573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H="1">
                <a:off x="1189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1621" y="2305"/>
              <a:ext cx="431" cy="95"/>
              <a:chOff x="1621" y="2305"/>
              <a:chExt cx="431" cy="95"/>
            </a:xfrm>
          </p:grpSpPr>
          <p:sp>
            <p:nvSpPr>
              <p:cNvPr id="25" name="Line 30"/>
              <p:cNvSpPr>
                <a:spLocks noChangeShapeType="1"/>
              </p:cNvSpPr>
              <p:nvPr/>
            </p:nvSpPr>
            <p:spPr bwMode="auto">
              <a:xfrm flipH="1">
                <a:off x="1669" y="2352"/>
                <a:ext cx="3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Line 31"/>
              <p:cNvSpPr>
                <a:spLocks noChangeShapeType="1"/>
              </p:cNvSpPr>
              <p:nvPr/>
            </p:nvSpPr>
            <p:spPr bwMode="auto">
              <a:xfrm flipH="1" flipV="1">
                <a:off x="1621" y="2305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Line 32"/>
              <p:cNvSpPr>
                <a:spLocks noChangeShapeType="1"/>
              </p:cNvSpPr>
              <p:nvPr/>
            </p:nvSpPr>
            <p:spPr bwMode="auto">
              <a:xfrm>
                <a:off x="2005" y="2353"/>
                <a:ext cx="47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504220" y="-11140"/>
            <a:ext cx="10507092" cy="8445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fr-FR" sz="3200" dirty="0">
              <a:latin typeface="+mn-lt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3724" y="149885"/>
            <a:ext cx="12009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Figure 10.2 Product </a:t>
            </a:r>
            <a:r>
              <a:rPr lang="fr-FR" sz="4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4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 exchange</a:t>
            </a:r>
          </a:p>
        </p:txBody>
      </p:sp>
    </p:spTree>
    <p:extLst>
      <p:ext uri="{BB962C8B-B14F-4D97-AF65-F5344CB8AC3E}">
        <p14:creationId xmlns:p14="http://schemas.microsoft.com/office/powerpoint/2010/main" val="87380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528" y="1297473"/>
            <a:ext cx="1359243" cy="1779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value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mainly in (physical)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product content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4805" y="1297472"/>
            <a:ext cx="1359243" cy="1779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838306" y="1592307"/>
            <a:ext cx="1635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value </a:t>
            </a:r>
          </a:p>
          <a:p>
            <a:pPr algn="ctr"/>
            <a:r>
              <a:rPr lang="en-GB" dirty="0"/>
              <a:t>mainly in</a:t>
            </a:r>
          </a:p>
          <a:p>
            <a:pPr algn="ctr"/>
            <a:r>
              <a:rPr lang="en-GB" dirty="0"/>
              <a:t>service</a:t>
            </a:r>
          </a:p>
          <a:p>
            <a:pPr algn="ctr"/>
            <a:r>
              <a:rPr lang="en-GB" dirty="0"/>
              <a:t> content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59892" y="1297473"/>
            <a:ext cx="4378414" cy="5807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84000">
                <a:schemeClr val="bg1"/>
              </a:gs>
              <a:gs pos="41000">
                <a:schemeClr val="accent1">
                  <a:tint val="44500"/>
                  <a:satMod val="160000"/>
                </a:schemeClr>
              </a:gs>
              <a:gs pos="69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product-service system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8885" y="3159225"/>
            <a:ext cx="1359243" cy="889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pure (physical)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product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4628" y="3159225"/>
            <a:ext cx="1359243" cy="889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product oriented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8011" y="3171582"/>
            <a:ext cx="1359243" cy="889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use oriented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9063" y="3171582"/>
            <a:ext cx="1359243" cy="889686"/>
          </a:xfrm>
          <a:prstGeom prst="rect">
            <a:avLst/>
          </a:prstGeom>
          <a:gradFill>
            <a:gsLst>
              <a:gs pos="40000">
                <a:schemeClr val="accent1">
                  <a:lumMod val="40000"/>
                  <a:lumOff val="60000"/>
                </a:schemeClr>
              </a:gs>
              <a:gs pos="83000">
                <a:schemeClr val="bg1"/>
              </a:gs>
              <a:gs pos="22000">
                <a:schemeClr val="accent1">
                  <a:tint val="44500"/>
                  <a:satMod val="160000"/>
                </a:schemeClr>
              </a:gs>
              <a:gs pos="59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result oriented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26865" y="3171582"/>
            <a:ext cx="1359243" cy="889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pure service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Triangle rectangle 10"/>
          <p:cNvSpPr/>
          <p:nvPr/>
        </p:nvSpPr>
        <p:spPr>
          <a:xfrm>
            <a:off x="3482546" y="2051235"/>
            <a:ext cx="4355760" cy="102561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3499019" y="1981209"/>
            <a:ext cx="4355760" cy="102561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985818" y="2124681"/>
            <a:ext cx="16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service content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541285" y="2407514"/>
            <a:ext cx="1699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(physical) </a:t>
            </a:r>
          </a:p>
          <a:p>
            <a:pPr algn="ctr"/>
            <a:r>
              <a:rPr lang="en-GB" dirty="0"/>
              <a:t>product content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571101" y="4197199"/>
            <a:ext cx="1359243" cy="889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product advice,  installation, maintenance, disposal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8606" y="4213682"/>
            <a:ext cx="1359243" cy="889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product lease, sharing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24371" y="4209571"/>
            <a:ext cx="1359243" cy="889686"/>
          </a:xfrm>
          <a:prstGeom prst="rect">
            <a:avLst/>
          </a:prstGeom>
          <a:gradFill>
            <a:gsLst>
              <a:gs pos="40000">
                <a:schemeClr val="accent1">
                  <a:lumMod val="40000"/>
                  <a:lumOff val="60000"/>
                </a:schemeClr>
              </a:gs>
              <a:gs pos="83000">
                <a:schemeClr val="bg1"/>
              </a:gs>
              <a:gs pos="22000">
                <a:schemeClr val="accent1">
                  <a:tint val="44500"/>
                  <a:satMod val="160000"/>
                </a:schemeClr>
              </a:gs>
              <a:gs pos="59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activity management; functional performance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64160" y="274319"/>
            <a:ext cx="81156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Figure 10.3 Product service system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340278" y="5845030"/>
            <a:ext cx="1180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Tukker</a:t>
            </a:r>
            <a:r>
              <a:rPr lang="fr-FR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109446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1"/>
          <p:cNvSpPr>
            <a:spLocks noChangeArrowheads="1"/>
          </p:cNvSpPr>
          <p:nvPr/>
        </p:nvSpPr>
        <p:spPr bwMode="auto">
          <a:xfrm>
            <a:off x="0" y="305844"/>
            <a:ext cx="1219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altLang="en-US" sz="4400" dirty="0"/>
              <a:t>Figure 10.4    Stages in the life cycle of an offering</a:t>
            </a:r>
          </a:p>
        </p:txBody>
      </p:sp>
      <p:pic>
        <p:nvPicPr>
          <p:cNvPr id="136195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917" y="1628775"/>
            <a:ext cx="1056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683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783"/>
            <a:ext cx="12192000" cy="747242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Product life cycle</a:t>
            </a:r>
            <a:endParaRPr lang="en-GB" altLang="fr-FR" sz="4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609599" y="1258783"/>
          <a:ext cx="10802587" cy="439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77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1"/>
          <p:cNvSpPr>
            <a:spLocks noChangeArrowheads="1"/>
          </p:cNvSpPr>
          <p:nvPr/>
        </p:nvSpPr>
        <p:spPr bwMode="auto">
          <a:xfrm>
            <a:off x="0" y="210691"/>
            <a:ext cx="121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altLang="en-US" sz="3200" dirty="0"/>
              <a:t>Figure 10.5	Boston Consulting Group </a:t>
            </a:r>
          </a:p>
          <a:p>
            <a:r>
              <a:rPr lang="en-GB" altLang="en-US" sz="3200" dirty="0"/>
              <a:t>			market share/market growth matrix</a:t>
            </a:r>
          </a:p>
        </p:txBody>
      </p:sp>
      <p:sp>
        <p:nvSpPr>
          <p:cNvPr id="4" name="Rectangle 3"/>
          <p:cNvSpPr/>
          <p:nvPr/>
        </p:nvSpPr>
        <p:spPr>
          <a:xfrm rot="2790880">
            <a:off x="4131434" y="2741063"/>
            <a:ext cx="3600400" cy="3456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014968" y="2597046"/>
            <a:ext cx="1872210" cy="180020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star</a:t>
            </a:r>
            <a:endParaRPr lang="fr-FR" sz="2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959182" y="2597046"/>
            <a:ext cx="1872210" cy="180020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question mark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014966" y="4469254"/>
            <a:ext cx="1872210" cy="180020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cash cow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959182" y="4469254"/>
            <a:ext cx="1872210" cy="180020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dog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4780560" y="1604498"/>
            <a:ext cx="221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relative market share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1410974" y="3990054"/>
            <a:ext cx="201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market growth rate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18370" y="2117846"/>
            <a:ext cx="2581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		    low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 rot="16200000">
            <a:off x="2316241" y="4281347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low		    high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4958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799</Words>
  <Application>Microsoft Macintosh PowerPoint</Application>
  <PresentationFormat>Widescreen</PresentationFormat>
  <Paragraphs>212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Thème Office</vt:lpstr>
      <vt:lpstr>Business to Business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 life cycle</vt:lpstr>
      <vt:lpstr>PowerPoint Presentation</vt:lpstr>
      <vt:lpstr>Figure 10.6 Joint problem solving as value co-creation in knowledge intensive services</vt:lpstr>
      <vt:lpstr>Characteristics required to be innovative firm</vt:lpstr>
      <vt:lpstr>PowerPoint Presentation</vt:lpstr>
      <vt:lpstr>New product development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Canning Louise</dc:creator>
  <cp:lastModifiedBy>Sanjit Sengupta</cp:lastModifiedBy>
  <cp:revision>3</cp:revision>
  <dcterms:created xsi:type="dcterms:W3CDTF">2019-12-14T19:47:18Z</dcterms:created>
  <dcterms:modified xsi:type="dcterms:W3CDTF">2020-08-05T00:13:51Z</dcterms:modified>
</cp:coreProperties>
</file>