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8" r:id="rId4"/>
    <p:sldId id="269" r:id="rId5"/>
    <p:sldId id="270" r:id="rId6"/>
    <p:sldId id="260" r:id="rId7"/>
    <p:sldId id="261" r:id="rId8"/>
    <p:sldId id="262" r:id="rId9"/>
    <p:sldId id="263" r:id="rId10"/>
    <p:sldId id="264" r:id="rId11"/>
    <p:sldId id="265"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17"/>
  </p:normalViewPr>
  <p:slideViewPr>
    <p:cSldViewPr>
      <p:cViewPr varScale="1">
        <p:scale>
          <a:sx n="85" d="100"/>
          <a:sy n="85" d="100"/>
        </p:scale>
        <p:origin x="1864"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50F6D3-0471-4EAB-A06D-4872AF8371B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4DD263C8-0AA8-4333-8304-484DD98D34FF}">
      <dgm:prSet/>
      <dgm:spPr>
        <a:solidFill>
          <a:srgbClr val="0070C0"/>
        </a:solidFill>
      </dgm:spPr>
      <dgm:t>
        <a:bodyPr/>
        <a:lstStyle/>
        <a:p>
          <a:pPr rtl="0"/>
          <a:r>
            <a:rPr lang="en-GB" dirty="0"/>
            <a:t>Be able to explain why accuracy, timeliness, relevance and uniqueness are valuable characteristics of marketing information</a:t>
          </a:r>
        </a:p>
      </dgm:t>
    </dgm:pt>
    <dgm:pt modelId="{BA819427-2194-461C-8813-F612B0ACA8AD}" type="parTrans" cxnId="{44567330-8DDC-4ECB-A8A9-B6EAF944841C}">
      <dgm:prSet/>
      <dgm:spPr/>
      <dgm:t>
        <a:bodyPr/>
        <a:lstStyle/>
        <a:p>
          <a:endParaRPr lang="en-GB"/>
        </a:p>
      </dgm:t>
    </dgm:pt>
    <dgm:pt modelId="{747F4619-8E2B-4D2B-A8BB-438E2981FB91}" type="sibTrans" cxnId="{44567330-8DDC-4ECB-A8A9-B6EAF944841C}">
      <dgm:prSet/>
      <dgm:spPr/>
      <dgm:t>
        <a:bodyPr/>
        <a:lstStyle/>
        <a:p>
          <a:endParaRPr lang="en-GB"/>
        </a:p>
      </dgm:t>
    </dgm:pt>
    <dgm:pt modelId="{FF57DD23-6CFC-4D08-B782-7FA49A8C5BA3}">
      <dgm:prSet/>
      <dgm:spPr>
        <a:solidFill>
          <a:srgbClr val="0070C0"/>
        </a:solidFill>
      </dgm:spPr>
      <dgm:t>
        <a:bodyPr/>
        <a:lstStyle/>
        <a:p>
          <a:pPr rtl="0"/>
          <a:r>
            <a:rPr lang="en-GB"/>
            <a:t>Understand how the fundamental characteristics of business to business markets affect the market research process</a:t>
          </a:r>
        </a:p>
      </dgm:t>
    </dgm:pt>
    <dgm:pt modelId="{371E6309-2C9C-454E-808D-A99B01460788}" type="parTrans" cxnId="{52088C31-007E-45AD-B376-66AF0D320B1B}">
      <dgm:prSet/>
      <dgm:spPr/>
      <dgm:t>
        <a:bodyPr/>
        <a:lstStyle/>
        <a:p>
          <a:endParaRPr lang="en-GB"/>
        </a:p>
      </dgm:t>
    </dgm:pt>
    <dgm:pt modelId="{171FF87F-0A86-469C-AADA-7A05E6EF56D2}" type="sibTrans" cxnId="{52088C31-007E-45AD-B376-66AF0D320B1B}">
      <dgm:prSet/>
      <dgm:spPr/>
      <dgm:t>
        <a:bodyPr/>
        <a:lstStyle/>
        <a:p>
          <a:endParaRPr lang="en-GB"/>
        </a:p>
      </dgm:t>
    </dgm:pt>
    <dgm:pt modelId="{264903C4-8723-4584-B73C-C632FC784016}">
      <dgm:prSet/>
      <dgm:spPr>
        <a:solidFill>
          <a:srgbClr val="0070C0"/>
        </a:solidFill>
      </dgm:spPr>
      <dgm:t>
        <a:bodyPr/>
        <a:lstStyle/>
        <a:p>
          <a:pPr rtl="0"/>
          <a:r>
            <a:rPr lang="en-GB"/>
            <a:t>Know how to apply market research sampling techniques in business markets</a:t>
          </a:r>
        </a:p>
      </dgm:t>
    </dgm:pt>
    <dgm:pt modelId="{992440B3-FC2B-4CC5-B9A7-D5A758C619EC}" type="parTrans" cxnId="{B47265F3-AF84-4647-941E-63558D17845B}">
      <dgm:prSet/>
      <dgm:spPr/>
      <dgm:t>
        <a:bodyPr/>
        <a:lstStyle/>
        <a:p>
          <a:endParaRPr lang="en-GB"/>
        </a:p>
      </dgm:t>
    </dgm:pt>
    <dgm:pt modelId="{7231AC08-811C-403D-9C76-6F6D578812A9}" type="sibTrans" cxnId="{B47265F3-AF84-4647-941E-63558D17845B}">
      <dgm:prSet/>
      <dgm:spPr/>
      <dgm:t>
        <a:bodyPr/>
        <a:lstStyle/>
        <a:p>
          <a:endParaRPr lang="en-GB"/>
        </a:p>
      </dgm:t>
    </dgm:pt>
    <dgm:pt modelId="{343D209B-38B9-4C78-A3C5-6DD5A53F72EB}">
      <dgm:prSet/>
      <dgm:spPr>
        <a:solidFill>
          <a:srgbClr val="0070C0"/>
        </a:solidFill>
      </dgm:spPr>
      <dgm:t>
        <a:bodyPr/>
        <a:lstStyle/>
        <a:p>
          <a:pPr rtl="0"/>
          <a:r>
            <a:rPr lang="en-GB"/>
            <a:t>Know why survey response rates tend to be low in business to business market surveys, and what techniques can be used to improve response rates</a:t>
          </a:r>
        </a:p>
      </dgm:t>
    </dgm:pt>
    <dgm:pt modelId="{F4E97FAC-A525-43DA-A3D3-4309357DBEB8}" type="parTrans" cxnId="{06302423-F6E4-4AB7-90F9-2A51EC170284}">
      <dgm:prSet/>
      <dgm:spPr/>
      <dgm:t>
        <a:bodyPr/>
        <a:lstStyle/>
        <a:p>
          <a:endParaRPr lang="en-GB"/>
        </a:p>
      </dgm:t>
    </dgm:pt>
    <dgm:pt modelId="{951CC88C-6799-40F1-B5DA-C1D24B58FAFD}" type="sibTrans" cxnId="{06302423-F6E4-4AB7-90F9-2A51EC170284}">
      <dgm:prSet/>
      <dgm:spPr/>
      <dgm:t>
        <a:bodyPr/>
        <a:lstStyle/>
        <a:p>
          <a:endParaRPr lang="en-GB"/>
        </a:p>
      </dgm:t>
    </dgm:pt>
    <dgm:pt modelId="{17A108FA-B33E-4F1E-88B8-45F6C70C36A4}">
      <dgm:prSet/>
      <dgm:spPr>
        <a:solidFill>
          <a:srgbClr val="0070C0"/>
        </a:solidFill>
      </dgm:spPr>
      <dgm:t>
        <a:bodyPr/>
        <a:lstStyle/>
        <a:p>
          <a:pPr rtl="0"/>
          <a:r>
            <a:rPr lang="en-GB"/>
            <a:t>Be able to use a standard industrial classification as a basis for sample selection in business markets</a:t>
          </a:r>
        </a:p>
      </dgm:t>
    </dgm:pt>
    <dgm:pt modelId="{56EB8E14-55EA-479F-AC14-028404C90BA8}" type="parTrans" cxnId="{4F6F21FD-9E04-4518-A551-9832AF77430E}">
      <dgm:prSet/>
      <dgm:spPr/>
      <dgm:t>
        <a:bodyPr/>
        <a:lstStyle/>
        <a:p>
          <a:endParaRPr lang="en-GB"/>
        </a:p>
      </dgm:t>
    </dgm:pt>
    <dgm:pt modelId="{C55DCAD8-7B09-4D82-9556-002E8878EEC3}" type="sibTrans" cxnId="{4F6F21FD-9E04-4518-A551-9832AF77430E}">
      <dgm:prSet/>
      <dgm:spPr/>
      <dgm:t>
        <a:bodyPr/>
        <a:lstStyle/>
        <a:p>
          <a:endParaRPr lang="en-GB"/>
        </a:p>
      </dgm:t>
    </dgm:pt>
    <dgm:pt modelId="{D8523044-32CC-40DE-91DF-0D97C52E5FF6}">
      <dgm:prSet/>
      <dgm:spPr>
        <a:solidFill>
          <a:srgbClr val="0070C0"/>
        </a:solidFill>
      </dgm:spPr>
      <dgm:t>
        <a:bodyPr/>
        <a:lstStyle/>
        <a:p>
          <a:pPr rtl="0"/>
          <a:r>
            <a:rPr lang="en-GB"/>
            <a:t>Understand how the relationship between a market research agency and a business to business client organization can affect the success of a research project</a:t>
          </a:r>
        </a:p>
      </dgm:t>
    </dgm:pt>
    <dgm:pt modelId="{A45D9122-2BD7-4095-9EBD-7BABCCEE2037}" type="parTrans" cxnId="{772A3E9A-F72B-4DD1-8DBA-5B78DE264BCC}">
      <dgm:prSet/>
      <dgm:spPr/>
      <dgm:t>
        <a:bodyPr/>
        <a:lstStyle/>
        <a:p>
          <a:endParaRPr lang="en-GB"/>
        </a:p>
      </dgm:t>
    </dgm:pt>
    <dgm:pt modelId="{EDE3C418-3C36-4F58-9A77-C914B40408B4}" type="sibTrans" cxnId="{772A3E9A-F72B-4DD1-8DBA-5B78DE264BCC}">
      <dgm:prSet/>
      <dgm:spPr/>
      <dgm:t>
        <a:bodyPr/>
        <a:lstStyle/>
        <a:p>
          <a:endParaRPr lang="en-GB"/>
        </a:p>
      </dgm:t>
    </dgm:pt>
    <dgm:pt modelId="{E5CC1039-B7A2-4BC5-8766-2D789C0C9B5C}" type="pres">
      <dgm:prSet presAssocID="{D150F6D3-0471-4EAB-A06D-4872AF8371BD}" presName="linear" presStyleCnt="0">
        <dgm:presLayoutVars>
          <dgm:animLvl val="lvl"/>
          <dgm:resizeHandles val="exact"/>
        </dgm:presLayoutVars>
      </dgm:prSet>
      <dgm:spPr/>
    </dgm:pt>
    <dgm:pt modelId="{E75B21BC-479B-47ED-8DE3-520FD80CEB3E}" type="pres">
      <dgm:prSet presAssocID="{4DD263C8-0AA8-4333-8304-484DD98D34FF}" presName="parentText" presStyleLbl="node1" presStyleIdx="0" presStyleCnt="6">
        <dgm:presLayoutVars>
          <dgm:chMax val="0"/>
          <dgm:bulletEnabled val="1"/>
        </dgm:presLayoutVars>
      </dgm:prSet>
      <dgm:spPr/>
    </dgm:pt>
    <dgm:pt modelId="{3C78612D-B5CC-4824-95B7-9956C34036C1}" type="pres">
      <dgm:prSet presAssocID="{747F4619-8E2B-4D2B-A8BB-438E2981FB91}" presName="spacer" presStyleCnt="0"/>
      <dgm:spPr/>
    </dgm:pt>
    <dgm:pt modelId="{5CA33235-D8EC-4064-9224-FE9851690658}" type="pres">
      <dgm:prSet presAssocID="{FF57DD23-6CFC-4D08-B782-7FA49A8C5BA3}" presName="parentText" presStyleLbl="node1" presStyleIdx="1" presStyleCnt="6">
        <dgm:presLayoutVars>
          <dgm:chMax val="0"/>
          <dgm:bulletEnabled val="1"/>
        </dgm:presLayoutVars>
      </dgm:prSet>
      <dgm:spPr/>
    </dgm:pt>
    <dgm:pt modelId="{147A6769-9965-43B0-8B37-82BBC168E6F4}" type="pres">
      <dgm:prSet presAssocID="{171FF87F-0A86-469C-AADA-7A05E6EF56D2}" presName="spacer" presStyleCnt="0"/>
      <dgm:spPr/>
    </dgm:pt>
    <dgm:pt modelId="{AAE4B2AD-1DFB-41F0-B82F-58CF6C92D352}" type="pres">
      <dgm:prSet presAssocID="{264903C4-8723-4584-B73C-C632FC784016}" presName="parentText" presStyleLbl="node1" presStyleIdx="2" presStyleCnt="6">
        <dgm:presLayoutVars>
          <dgm:chMax val="0"/>
          <dgm:bulletEnabled val="1"/>
        </dgm:presLayoutVars>
      </dgm:prSet>
      <dgm:spPr/>
    </dgm:pt>
    <dgm:pt modelId="{2958CD36-7E7C-498C-A411-7CF84DD0CFB9}" type="pres">
      <dgm:prSet presAssocID="{7231AC08-811C-403D-9C76-6F6D578812A9}" presName="spacer" presStyleCnt="0"/>
      <dgm:spPr/>
    </dgm:pt>
    <dgm:pt modelId="{0BCF312A-7194-42A7-99DB-02ECEE9ABD1F}" type="pres">
      <dgm:prSet presAssocID="{343D209B-38B9-4C78-A3C5-6DD5A53F72EB}" presName="parentText" presStyleLbl="node1" presStyleIdx="3" presStyleCnt="6">
        <dgm:presLayoutVars>
          <dgm:chMax val="0"/>
          <dgm:bulletEnabled val="1"/>
        </dgm:presLayoutVars>
      </dgm:prSet>
      <dgm:spPr/>
    </dgm:pt>
    <dgm:pt modelId="{7BD6393B-EE11-41E3-8C45-0762342742F6}" type="pres">
      <dgm:prSet presAssocID="{951CC88C-6799-40F1-B5DA-C1D24B58FAFD}" presName="spacer" presStyleCnt="0"/>
      <dgm:spPr/>
    </dgm:pt>
    <dgm:pt modelId="{ED13D9F9-B4C3-4DEE-A3C5-949AF30D8E08}" type="pres">
      <dgm:prSet presAssocID="{17A108FA-B33E-4F1E-88B8-45F6C70C36A4}" presName="parentText" presStyleLbl="node1" presStyleIdx="4" presStyleCnt="6">
        <dgm:presLayoutVars>
          <dgm:chMax val="0"/>
          <dgm:bulletEnabled val="1"/>
        </dgm:presLayoutVars>
      </dgm:prSet>
      <dgm:spPr/>
    </dgm:pt>
    <dgm:pt modelId="{B048BDE1-03E2-44A5-A542-A38329130A0D}" type="pres">
      <dgm:prSet presAssocID="{C55DCAD8-7B09-4D82-9556-002E8878EEC3}" presName="spacer" presStyleCnt="0"/>
      <dgm:spPr/>
    </dgm:pt>
    <dgm:pt modelId="{75623D11-756D-4AAA-ACFE-78760B319A1E}" type="pres">
      <dgm:prSet presAssocID="{D8523044-32CC-40DE-91DF-0D97C52E5FF6}" presName="parentText" presStyleLbl="node1" presStyleIdx="5" presStyleCnt="6">
        <dgm:presLayoutVars>
          <dgm:chMax val="0"/>
          <dgm:bulletEnabled val="1"/>
        </dgm:presLayoutVars>
      </dgm:prSet>
      <dgm:spPr/>
    </dgm:pt>
  </dgm:ptLst>
  <dgm:cxnLst>
    <dgm:cxn modelId="{C41BA406-4376-4AD6-BCAF-24C7B9EB5148}" type="presOf" srcId="{FF57DD23-6CFC-4D08-B782-7FA49A8C5BA3}" destId="{5CA33235-D8EC-4064-9224-FE9851690658}" srcOrd="0" destOrd="0" presId="urn:microsoft.com/office/officeart/2005/8/layout/vList2"/>
    <dgm:cxn modelId="{06302423-F6E4-4AB7-90F9-2A51EC170284}" srcId="{D150F6D3-0471-4EAB-A06D-4872AF8371BD}" destId="{343D209B-38B9-4C78-A3C5-6DD5A53F72EB}" srcOrd="3" destOrd="0" parTransId="{F4E97FAC-A525-43DA-A3D3-4309357DBEB8}" sibTransId="{951CC88C-6799-40F1-B5DA-C1D24B58FAFD}"/>
    <dgm:cxn modelId="{46674523-E291-4655-847B-CC98A484A4F6}" type="presOf" srcId="{343D209B-38B9-4C78-A3C5-6DD5A53F72EB}" destId="{0BCF312A-7194-42A7-99DB-02ECEE9ABD1F}" srcOrd="0" destOrd="0" presId="urn:microsoft.com/office/officeart/2005/8/layout/vList2"/>
    <dgm:cxn modelId="{44567330-8DDC-4ECB-A8A9-B6EAF944841C}" srcId="{D150F6D3-0471-4EAB-A06D-4872AF8371BD}" destId="{4DD263C8-0AA8-4333-8304-484DD98D34FF}" srcOrd="0" destOrd="0" parTransId="{BA819427-2194-461C-8813-F612B0ACA8AD}" sibTransId="{747F4619-8E2B-4D2B-A8BB-438E2981FB91}"/>
    <dgm:cxn modelId="{52088C31-007E-45AD-B376-66AF0D320B1B}" srcId="{D150F6D3-0471-4EAB-A06D-4872AF8371BD}" destId="{FF57DD23-6CFC-4D08-B782-7FA49A8C5BA3}" srcOrd="1" destOrd="0" parTransId="{371E6309-2C9C-454E-808D-A99B01460788}" sibTransId="{171FF87F-0A86-469C-AADA-7A05E6EF56D2}"/>
    <dgm:cxn modelId="{EE7B307A-0AAD-404F-9A9B-C408D36C84BC}" type="presOf" srcId="{17A108FA-B33E-4F1E-88B8-45F6C70C36A4}" destId="{ED13D9F9-B4C3-4DEE-A3C5-949AF30D8E08}" srcOrd="0" destOrd="0" presId="urn:microsoft.com/office/officeart/2005/8/layout/vList2"/>
    <dgm:cxn modelId="{772A3E9A-F72B-4DD1-8DBA-5B78DE264BCC}" srcId="{D150F6D3-0471-4EAB-A06D-4872AF8371BD}" destId="{D8523044-32CC-40DE-91DF-0D97C52E5FF6}" srcOrd="5" destOrd="0" parTransId="{A45D9122-2BD7-4095-9EBD-7BABCCEE2037}" sibTransId="{EDE3C418-3C36-4F58-9A77-C914B40408B4}"/>
    <dgm:cxn modelId="{B1CE72D5-1794-4062-A2AB-F16C9D2820F1}" type="presOf" srcId="{D8523044-32CC-40DE-91DF-0D97C52E5FF6}" destId="{75623D11-756D-4AAA-ACFE-78760B319A1E}" srcOrd="0" destOrd="0" presId="urn:microsoft.com/office/officeart/2005/8/layout/vList2"/>
    <dgm:cxn modelId="{FAFA21D9-F54B-407D-8896-3A7DD777B4CD}" type="presOf" srcId="{4DD263C8-0AA8-4333-8304-484DD98D34FF}" destId="{E75B21BC-479B-47ED-8DE3-520FD80CEB3E}" srcOrd="0" destOrd="0" presId="urn:microsoft.com/office/officeart/2005/8/layout/vList2"/>
    <dgm:cxn modelId="{E11752E9-7D50-4483-9061-4AA25C77D285}" type="presOf" srcId="{264903C4-8723-4584-B73C-C632FC784016}" destId="{AAE4B2AD-1DFB-41F0-B82F-58CF6C92D352}" srcOrd="0" destOrd="0" presId="urn:microsoft.com/office/officeart/2005/8/layout/vList2"/>
    <dgm:cxn modelId="{B47265F3-AF84-4647-941E-63558D17845B}" srcId="{D150F6D3-0471-4EAB-A06D-4872AF8371BD}" destId="{264903C4-8723-4584-B73C-C632FC784016}" srcOrd="2" destOrd="0" parTransId="{992440B3-FC2B-4CC5-B9A7-D5A758C619EC}" sibTransId="{7231AC08-811C-403D-9C76-6F6D578812A9}"/>
    <dgm:cxn modelId="{4F6F21FD-9E04-4518-A551-9832AF77430E}" srcId="{D150F6D3-0471-4EAB-A06D-4872AF8371BD}" destId="{17A108FA-B33E-4F1E-88B8-45F6C70C36A4}" srcOrd="4" destOrd="0" parTransId="{56EB8E14-55EA-479F-AC14-028404C90BA8}" sibTransId="{C55DCAD8-7B09-4D82-9556-002E8878EEC3}"/>
    <dgm:cxn modelId="{21DFACFE-73EB-4C58-A693-873EFE6E54B7}" type="presOf" srcId="{D150F6D3-0471-4EAB-A06D-4872AF8371BD}" destId="{E5CC1039-B7A2-4BC5-8766-2D789C0C9B5C}" srcOrd="0" destOrd="0" presId="urn:microsoft.com/office/officeart/2005/8/layout/vList2"/>
    <dgm:cxn modelId="{2603C199-BD6F-4561-947E-AAF95A947ADA}" type="presParOf" srcId="{E5CC1039-B7A2-4BC5-8766-2D789C0C9B5C}" destId="{E75B21BC-479B-47ED-8DE3-520FD80CEB3E}" srcOrd="0" destOrd="0" presId="urn:microsoft.com/office/officeart/2005/8/layout/vList2"/>
    <dgm:cxn modelId="{C5C087C1-6755-4671-B2A6-AC381895A9F0}" type="presParOf" srcId="{E5CC1039-B7A2-4BC5-8766-2D789C0C9B5C}" destId="{3C78612D-B5CC-4824-95B7-9956C34036C1}" srcOrd="1" destOrd="0" presId="urn:microsoft.com/office/officeart/2005/8/layout/vList2"/>
    <dgm:cxn modelId="{4A2CE4A6-1F41-4887-9CE4-FB2A2473E457}" type="presParOf" srcId="{E5CC1039-B7A2-4BC5-8766-2D789C0C9B5C}" destId="{5CA33235-D8EC-4064-9224-FE9851690658}" srcOrd="2" destOrd="0" presId="urn:microsoft.com/office/officeart/2005/8/layout/vList2"/>
    <dgm:cxn modelId="{E436FB29-C516-4397-9E81-1FACB5BBF984}" type="presParOf" srcId="{E5CC1039-B7A2-4BC5-8766-2D789C0C9B5C}" destId="{147A6769-9965-43B0-8B37-82BBC168E6F4}" srcOrd="3" destOrd="0" presId="urn:microsoft.com/office/officeart/2005/8/layout/vList2"/>
    <dgm:cxn modelId="{838E316B-BAF4-4510-B024-99D8255A5C38}" type="presParOf" srcId="{E5CC1039-B7A2-4BC5-8766-2D789C0C9B5C}" destId="{AAE4B2AD-1DFB-41F0-B82F-58CF6C92D352}" srcOrd="4" destOrd="0" presId="urn:microsoft.com/office/officeart/2005/8/layout/vList2"/>
    <dgm:cxn modelId="{CB3DBA2D-8813-49BA-BBEA-14A2EC1C35E6}" type="presParOf" srcId="{E5CC1039-B7A2-4BC5-8766-2D789C0C9B5C}" destId="{2958CD36-7E7C-498C-A411-7CF84DD0CFB9}" srcOrd="5" destOrd="0" presId="urn:microsoft.com/office/officeart/2005/8/layout/vList2"/>
    <dgm:cxn modelId="{5918EA71-1CDA-4C4E-B2F2-5ABA522C4B76}" type="presParOf" srcId="{E5CC1039-B7A2-4BC5-8766-2D789C0C9B5C}" destId="{0BCF312A-7194-42A7-99DB-02ECEE9ABD1F}" srcOrd="6" destOrd="0" presId="urn:microsoft.com/office/officeart/2005/8/layout/vList2"/>
    <dgm:cxn modelId="{771E558D-7CAD-455E-8061-E22845719B2C}" type="presParOf" srcId="{E5CC1039-B7A2-4BC5-8766-2D789C0C9B5C}" destId="{7BD6393B-EE11-41E3-8C45-0762342742F6}" srcOrd="7" destOrd="0" presId="urn:microsoft.com/office/officeart/2005/8/layout/vList2"/>
    <dgm:cxn modelId="{6E594ED0-260A-4FD4-8A3C-91D640FA8938}" type="presParOf" srcId="{E5CC1039-B7A2-4BC5-8766-2D789C0C9B5C}" destId="{ED13D9F9-B4C3-4DEE-A3C5-949AF30D8E08}" srcOrd="8" destOrd="0" presId="urn:microsoft.com/office/officeart/2005/8/layout/vList2"/>
    <dgm:cxn modelId="{9F57F10D-3935-4CF5-81D8-73281FED8CDE}" type="presParOf" srcId="{E5CC1039-B7A2-4BC5-8766-2D789C0C9B5C}" destId="{B048BDE1-03E2-44A5-A542-A38329130A0D}" srcOrd="9" destOrd="0" presId="urn:microsoft.com/office/officeart/2005/8/layout/vList2"/>
    <dgm:cxn modelId="{0BB2207D-3199-466E-B485-47C158FD2DAC}" type="presParOf" srcId="{E5CC1039-B7A2-4BC5-8766-2D789C0C9B5C}" destId="{75623D11-756D-4AAA-ACFE-78760B319A1E}"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1D5048-92BB-4F1C-8B13-3A4CF8DD3EE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F13CA839-5535-487C-B01D-986BA7D60CB3}">
      <dgm:prSet/>
      <dgm:spPr>
        <a:solidFill>
          <a:srgbClr val="0070C0"/>
        </a:solidFill>
      </dgm:spPr>
      <dgm:t>
        <a:bodyPr/>
        <a:lstStyle/>
        <a:p>
          <a:pPr rtl="0"/>
          <a:r>
            <a:rPr lang="en-GB"/>
            <a:t>Accuracy</a:t>
          </a:r>
        </a:p>
      </dgm:t>
    </dgm:pt>
    <dgm:pt modelId="{0639EB95-22A2-4EE1-84D5-B9775B7EB336}" type="parTrans" cxnId="{1AC4705A-F441-4127-A06B-1FA25DE09387}">
      <dgm:prSet/>
      <dgm:spPr/>
      <dgm:t>
        <a:bodyPr/>
        <a:lstStyle/>
        <a:p>
          <a:endParaRPr lang="en-GB"/>
        </a:p>
      </dgm:t>
    </dgm:pt>
    <dgm:pt modelId="{DA2B75B6-932F-4005-966D-1963E1DF1879}" type="sibTrans" cxnId="{1AC4705A-F441-4127-A06B-1FA25DE09387}">
      <dgm:prSet/>
      <dgm:spPr/>
      <dgm:t>
        <a:bodyPr/>
        <a:lstStyle/>
        <a:p>
          <a:endParaRPr lang="en-GB"/>
        </a:p>
      </dgm:t>
    </dgm:pt>
    <dgm:pt modelId="{C8413D09-3E46-47E4-B34D-227EE4621570}">
      <dgm:prSet/>
      <dgm:spPr>
        <a:solidFill>
          <a:srgbClr val="0070C0"/>
        </a:solidFill>
      </dgm:spPr>
      <dgm:t>
        <a:bodyPr/>
        <a:lstStyle/>
        <a:p>
          <a:pPr rtl="0"/>
          <a:r>
            <a:rPr lang="en-GB"/>
            <a:t>Timeliness</a:t>
          </a:r>
        </a:p>
      </dgm:t>
    </dgm:pt>
    <dgm:pt modelId="{EECB8CCA-5443-43A7-8548-FD8166AACBF0}" type="parTrans" cxnId="{B8E12CBC-EB37-4A05-9B4A-549FA28C497A}">
      <dgm:prSet/>
      <dgm:spPr/>
      <dgm:t>
        <a:bodyPr/>
        <a:lstStyle/>
        <a:p>
          <a:endParaRPr lang="en-GB"/>
        </a:p>
      </dgm:t>
    </dgm:pt>
    <dgm:pt modelId="{E775D284-CDB6-4702-825D-19A1CE11FE64}" type="sibTrans" cxnId="{B8E12CBC-EB37-4A05-9B4A-549FA28C497A}">
      <dgm:prSet/>
      <dgm:spPr/>
      <dgm:t>
        <a:bodyPr/>
        <a:lstStyle/>
        <a:p>
          <a:endParaRPr lang="en-GB"/>
        </a:p>
      </dgm:t>
    </dgm:pt>
    <dgm:pt modelId="{025A8E3C-12A0-44F5-A38E-D3B7D3218C28}">
      <dgm:prSet/>
      <dgm:spPr>
        <a:solidFill>
          <a:srgbClr val="0070C0"/>
        </a:solidFill>
      </dgm:spPr>
      <dgm:t>
        <a:bodyPr/>
        <a:lstStyle/>
        <a:p>
          <a:pPr rtl="0"/>
          <a:r>
            <a:rPr lang="en-GB"/>
            <a:t>Relevance</a:t>
          </a:r>
        </a:p>
      </dgm:t>
    </dgm:pt>
    <dgm:pt modelId="{956C1669-340C-4B14-96EF-C69C36D8B721}" type="parTrans" cxnId="{BE68AA29-FA42-4C86-BFAF-93953E375DD7}">
      <dgm:prSet/>
      <dgm:spPr/>
      <dgm:t>
        <a:bodyPr/>
        <a:lstStyle/>
        <a:p>
          <a:endParaRPr lang="en-GB"/>
        </a:p>
      </dgm:t>
    </dgm:pt>
    <dgm:pt modelId="{56C254FB-7CCA-4077-8DA8-4D3674FABAFA}" type="sibTrans" cxnId="{BE68AA29-FA42-4C86-BFAF-93953E375DD7}">
      <dgm:prSet/>
      <dgm:spPr/>
      <dgm:t>
        <a:bodyPr/>
        <a:lstStyle/>
        <a:p>
          <a:endParaRPr lang="en-GB"/>
        </a:p>
      </dgm:t>
    </dgm:pt>
    <dgm:pt modelId="{033F9476-AB77-4BBA-A7C1-41C38A647044}">
      <dgm:prSet/>
      <dgm:spPr>
        <a:solidFill>
          <a:srgbClr val="0070C0"/>
        </a:solidFill>
      </dgm:spPr>
      <dgm:t>
        <a:bodyPr/>
        <a:lstStyle/>
        <a:p>
          <a:pPr rtl="0"/>
          <a:r>
            <a:rPr lang="en-GB"/>
            <a:t>Uniqueness</a:t>
          </a:r>
        </a:p>
      </dgm:t>
    </dgm:pt>
    <dgm:pt modelId="{82A9378B-17F0-405A-916F-18596BB07977}" type="parTrans" cxnId="{AB848ECA-C0E5-47B6-9984-B1BB598888D9}">
      <dgm:prSet/>
      <dgm:spPr/>
      <dgm:t>
        <a:bodyPr/>
        <a:lstStyle/>
        <a:p>
          <a:endParaRPr lang="en-GB"/>
        </a:p>
      </dgm:t>
    </dgm:pt>
    <dgm:pt modelId="{8DDB2594-E8E8-4EC1-9C30-39E3EC730C3E}" type="sibTrans" cxnId="{AB848ECA-C0E5-47B6-9984-B1BB598888D9}">
      <dgm:prSet/>
      <dgm:spPr/>
      <dgm:t>
        <a:bodyPr/>
        <a:lstStyle/>
        <a:p>
          <a:endParaRPr lang="en-GB"/>
        </a:p>
      </dgm:t>
    </dgm:pt>
    <dgm:pt modelId="{D203C475-6575-4DD4-8DCF-CD08F54E9F63}" type="pres">
      <dgm:prSet presAssocID="{3E1D5048-92BB-4F1C-8B13-3A4CF8DD3EEB}" presName="diagram" presStyleCnt="0">
        <dgm:presLayoutVars>
          <dgm:dir/>
          <dgm:resizeHandles val="exact"/>
        </dgm:presLayoutVars>
      </dgm:prSet>
      <dgm:spPr/>
    </dgm:pt>
    <dgm:pt modelId="{CC76F6B0-A3C0-4D32-94F7-C8BEBA98C0C1}" type="pres">
      <dgm:prSet presAssocID="{F13CA839-5535-487C-B01D-986BA7D60CB3}" presName="node" presStyleLbl="node1" presStyleIdx="0" presStyleCnt="4">
        <dgm:presLayoutVars>
          <dgm:bulletEnabled val="1"/>
        </dgm:presLayoutVars>
      </dgm:prSet>
      <dgm:spPr/>
    </dgm:pt>
    <dgm:pt modelId="{52E1BCAC-F57B-4C6E-8ED2-2B0294CF1354}" type="pres">
      <dgm:prSet presAssocID="{DA2B75B6-932F-4005-966D-1963E1DF1879}" presName="sibTrans" presStyleCnt="0"/>
      <dgm:spPr/>
    </dgm:pt>
    <dgm:pt modelId="{A9C81F59-5A7F-47C7-9AAD-5754C984EA2A}" type="pres">
      <dgm:prSet presAssocID="{C8413D09-3E46-47E4-B34D-227EE4621570}" presName="node" presStyleLbl="node1" presStyleIdx="1" presStyleCnt="4">
        <dgm:presLayoutVars>
          <dgm:bulletEnabled val="1"/>
        </dgm:presLayoutVars>
      </dgm:prSet>
      <dgm:spPr/>
    </dgm:pt>
    <dgm:pt modelId="{155E90A2-7E00-45DF-B603-B59EBDFA0F00}" type="pres">
      <dgm:prSet presAssocID="{E775D284-CDB6-4702-825D-19A1CE11FE64}" presName="sibTrans" presStyleCnt="0"/>
      <dgm:spPr/>
    </dgm:pt>
    <dgm:pt modelId="{0E5B7186-317B-457F-A46F-E3AD3B98B3C3}" type="pres">
      <dgm:prSet presAssocID="{025A8E3C-12A0-44F5-A38E-D3B7D3218C28}" presName="node" presStyleLbl="node1" presStyleIdx="2" presStyleCnt="4">
        <dgm:presLayoutVars>
          <dgm:bulletEnabled val="1"/>
        </dgm:presLayoutVars>
      </dgm:prSet>
      <dgm:spPr/>
    </dgm:pt>
    <dgm:pt modelId="{FBC300E7-58B9-4051-B16F-A8C1918546DC}" type="pres">
      <dgm:prSet presAssocID="{56C254FB-7CCA-4077-8DA8-4D3674FABAFA}" presName="sibTrans" presStyleCnt="0"/>
      <dgm:spPr/>
    </dgm:pt>
    <dgm:pt modelId="{FB9632B1-17BE-4FD2-B65E-C7BD58BF5B3D}" type="pres">
      <dgm:prSet presAssocID="{033F9476-AB77-4BBA-A7C1-41C38A647044}" presName="node" presStyleLbl="node1" presStyleIdx="3" presStyleCnt="4">
        <dgm:presLayoutVars>
          <dgm:bulletEnabled val="1"/>
        </dgm:presLayoutVars>
      </dgm:prSet>
      <dgm:spPr/>
    </dgm:pt>
  </dgm:ptLst>
  <dgm:cxnLst>
    <dgm:cxn modelId="{43908B07-3559-4A9C-8B9C-0B56A08F8E7C}" type="presOf" srcId="{025A8E3C-12A0-44F5-A38E-D3B7D3218C28}" destId="{0E5B7186-317B-457F-A46F-E3AD3B98B3C3}" srcOrd="0" destOrd="0" presId="urn:microsoft.com/office/officeart/2005/8/layout/default"/>
    <dgm:cxn modelId="{B9B01C22-A054-4ADE-B570-7BBA5215A863}" type="presOf" srcId="{F13CA839-5535-487C-B01D-986BA7D60CB3}" destId="{CC76F6B0-A3C0-4D32-94F7-C8BEBA98C0C1}" srcOrd="0" destOrd="0" presId="urn:microsoft.com/office/officeart/2005/8/layout/default"/>
    <dgm:cxn modelId="{BE68AA29-FA42-4C86-BFAF-93953E375DD7}" srcId="{3E1D5048-92BB-4F1C-8B13-3A4CF8DD3EEB}" destId="{025A8E3C-12A0-44F5-A38E-D3B7D3218C28}" srcOrd="2" destOrd="0" parTransId="{956C1669-340C-4B14-96EF-C69C36D8B721}" sibTransId="{56C254FB-7CCA-4077-8DA8-4D3674FABAFA}"/>
    <dgm:cxn modelId="{251A625A-E2CE-49EB-8B64-B8FD7FFDD104}" type="presOf" srcId="{3E1D5048-92BB-4F1C-8B13-3A4CF8DD3EEB}" destId="{D203C475-6575-4DD4-8DCF-CD08F54E9F63}" srcOrd="0" destOrd="0" presId="urn:microsoft.com/office/officeart/2005/8/layout/default"/>
    <dgm:cxn modelId="{1AC4705A-F441-4127-A06B-1FA25DE09387}" srcId="{3E1D5048-92BB-4F1C-8B13-3A4CF8DD3EEB}" destId="{F13CA839-5535-487C-B01D-986BA7D60CB3}" srcOrd="0" destOrd="0" parTransId="{0639EB95-22A2-4EE1-84D5-B9775B7EB336}" sibTransId="{DA2B75B6-932F-4005-966D-1963E1DF1879}"/>
    <dgm:cxn modelId="{B8E12CBC-EB37-4A05-9B4A-549FA28C497A}" srcId="{3E1D5048-92BB-4F1C-8B13-3A4CF8DD3EEB}" destId="{C8413D09-3E46-47E4-B34D-227EE4621570}" srcOrd="1" destOrd="0" parTransId="{EECB8CCA-5443-43A7-8548-FD8166AACBF0}" sibTransId="{E775D284-CDB6-4702-825D-19A1CE11FE64}"/>
    <dgm:cxn modelId="{AB848ECA-C0E5-47B6-9984-B1BB598888D9}" srcId="{3E1D5048-92BB-4F1C-8B13-3A4CF8DD3EEB}" destId="{033F9476-AB77-4BBA-A7C1-41C38A647044}" srcOrd="3" destOrd="0" parTransId="{82A9378B-17F0-405A-916F-18596BB07977}" sibTransId="{8DDB2594-E8E8-4EC1-9C30-39E3EC730C3E}"/>
    <dgm:cxn modelId="{7B5349D9-D11F-4920-BA95-4F0D5C75E27C}" type="presOf" srcId="{C8413D09-3E46-47E4-B34D-227EE4621570}" destId="{A9C81F59-5A7F-47C7-9AAD-5754C984EA2A}" srcOrd="0" destOrd="0" presId="urn:microsoft.com/office/officeart/2005/8/layout/default"/>
    <dgm:cxn modelId="{A59342F0-9E2E-4261-9F6A-A51763C55309}" type="presOf" srcId="{033F9476-AB77-4BBA-A7C1-41C38A647044}" destId="{FB9632B1-17BE-4FD2-B65E-C7BD58BF5B3D}" srcOrd="0" destOrd="0" presId="urn:microsoft.com/office/officeart/2005/8/layout/default"/>
    <dgm:cxn modelId="{0A453CCF-A039-4A4E-8A24-891A1160F39D}" type="presParOf" srcId="{D203C475-6575-4DD4-8DCF-CD08F54E9F63}" destId="{CC76F6B0-A3C0-4D32-94F7-C8BEBA98C0C1}" srcOrd="0" destOrd="0" presId="urn:microsoft.com/office/officeart/2005/8/layout/default"/>
    <dgm:cxn modelId="{7EA782C4-66A3-4A25-8AD7-50D1EE2188CA}" type="presParOf" srcId="{D203C475-6575-4DD4-8DCF-CD08F54E9F63}" destId="{52E1BCAC-F57B-4C6E-8ED2-2B0294CF1354}" srcOrd="1" destOrd="0" presId="urn:microsoft.com/office/officeart/2005/8/layout/default"/>
    <dgm:cxn modelId="{F381B8A0-4F73-4781-89C3-A7ABC013142E}" type="presParOf" srcId="{D203C475-6575-4DD4-8DCF-CD08F54E9F63}" destId="{A9C81F59-5A7F-47C7-9AAD-5754C984EA2A}" srcOrd="2" destOrd="0" presId="urn:microsoft.com/office/officeart/2005/8/layout/default"/>
    <dgm:cxn modelId="{8DCCEA91-71FE-4CF4-BEE3-A86BAE29C64B}" type="presParOf" srcId="{D203C475-6575-4DD4-8DCF-CD08F54E9F63}" destId="{155E90A2-7E00-45DF-B603-B59EBDFA0F00}" srcOrd="3" destOrd="0" presId="urn:microsoft.com/office/officeart/2005/8/layout/default"/>
    <dgm:cxn modelId="{2E2A35A3-B342-450C-8C4A-2AD3E8778646}" type="presParOf" srcId="{D203C475-6575-4DD4-8DCF-CD08F54E9F63}" destId="{0E5B7186-317B-457F-A46F-E3AD3B98B3C3}" srcOrd="4" destOrd="0" presId="urn:microsoft.com/office/officeart/2005/8/layout/default"/>
    <dgm:cxn modelId="{FA43DDCE-6F86-4AEB-8198-022C91223176}" type="presParOf" srcId="{D203C475-6575-4DD4-8DCF-CD08F54E9F63}" destId="{FBC300E7-58B9-4051-B16F-A8C1918546DC}" srcOrd="5" destOrd="0" presId="urn:microsoft.com/office/officeart/2005/8/layout/default"/>
    <dgm:cxn modelId="{FDB892DE-3118-47BA-B6DF-BB1E5EE78BAA}" type="presParOf" srcId="{D203C475-6575-4DD4-8DCF-CD08F54E9F63}" destId="{FB9632B1-17BE-4FD2-B65E-C7BD58BF5B3D}"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FB2E07F-B165-4820-A7AB-064920883BA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1CCD8CCA-1361-4E8B-A153-7A38C47552C7}">
      <dgm:prSet/>
      <dgm:spPr>
        <a:solidFill>
          <a:srgbClr val="0070C0"/>
        </a:solidFill>
      </dgm:spPr>
      <dgm:t>
        <a:bodyPr/>
        <a:lstStyle/>
        <a:p>
          <a:pPr rtl="0"/>
          <a:r>
            <a:rPr lang="en-GB" dirty="0"/>
            <a:t>There is good evidence that more successful business to business marketing organizations make more use of formal market research than those that are less successful.</a:t>
          </a:r>
        </a:p>
      </dgm:t>
    </dgm:pt>
    <dgm:pt modelId="{4981B354-61EB-4E46-BA53-D0283D6A6558}" type="parTrans" cxnId="{9DCABC03-42ED-4330-AB60-2C127E5A27C4}">
      <dgm:prSet/>
      <dgm:spPr/>
      <dgm:t>
        <a:bodyPr/>
        <a:lstStyle/>
        <a:p>
          <a:endParaRPr lang="en-GB"/>
        </a:p>
      </dgm:t>
    </dgm:pt>
    <dgm:pt modelId="{478CF077-8BF7-49E5-93F0-148D24314701}" type="sibTrans" cxnId="{9DCABC03-42ED-4330-AB60-2C127E5A27C4}">
      <dgm:prSet/>
      <dgm:spPr/>
      <dgm:t>
        <a:bodyPr/>
        <a:lstStyle/>
        <a:p>
          <a:endParaRPr lang="en-GB"/>
        </a:p>
      </dgm:t>
    </dgm:pt>
    <dgm:pt modelId="{3449C8CC-16BC-4426-B1BF-849A75299BD0}" type="pres">
      <dgm:prSet presAssocID="{1FB2E07F-B165-4820-A7AB-064920883BA5}" presName="linear" presStyleCnt="0">
        <dgm:presLayoutVars>
          <dgm:animLvl val="lvl"/>
          <dgm:resizeHandles val="exact"/>
        </dgm:presLayoutVars>
      </dgm:prSet>
      <dgm:spPr/>
    </dgm:pt>
    <dgm:pt modelId="{378CB07A-1B8F-4EB7-AEB6-6AA75E8E9EFE}" type="pres">
      <dgm:prSet presAssocID="{1CCD8CCA-1361-4E8B-A153-7A38C47552C7}" presName="parentText" presStyleLbl="node1" presStyleIdx="0" presStyleCnt="1">
        <dgm:presLayoutVars>
          <dgm:chMax val="0"/>
          <dgm:bulletEnabled val="1"/>
        </dgm:presLayoutVars>
      </dgm:prSet>
      <dgm:spPr/>
    </dgm:pt>
  </dgm:ptLst>
  <dgm:cxnLst>
    <dgm:cxn modelId="{9DCABC03-42ED-4330-AB60-2C127E5A27C4}" srcId="{1FB2E07F-B165-4820-A7AB-064920883BA5}" destId="{1CCD8CCA-1361-4E8B-A153-7A38C47552C7}" srcOrd="0" destOrd="0" parTransId="{4981B354-61EB-4E46-BA53-D0283D6A6558}" sibTransId="{478CF077-8BF7-49E5-93F0-148D24314701}"/>
    <dgm:cxn modelId="{C3E8B25D-A1DB-418B-A187-DF56C2631A6A}" type="presOf" srcId="{1FB2E07F-B165-4820-A7AB-064920883BA5}" destId="{3449C8CC-16BC-4426-B1BF-849A75299BD0}" srcOrd="0" destOrd="0" presId="urn:microsoft.com/office/officeart/2005/8/layout/vList2"/>
    <dgm:cxn modelId="{7A435FEE-A4EF-413E-8A92-F5B46C2B4E81}" type="presOf" srcId="{1CCD8CCA-1361-4E8B-A153-7A38C47552C7}" destId="{378CB07A-1B8F-4EB7-AEB6-6AA75E8E9EFE}" srcOrd="0" destOrd="0" presId="urn:microsoft.com/office/officeart/2005/8/layout/vList2"/>
    <dgm:cxn modelId="{AA24F46D-CBB2-453F-B2E7-40DEA0095FCE}" type="presParOf" srcId="{3449C8CC-16BC-4426-B1BF-849A75299BD0}" destId="{378CB07A-1B8F-4EB7-AEB6-6AA75E8E9EF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86590A1-6D08-4583-B421-E10E98004C8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BB48AB52-305F-4AEC-9607-C73B5C2E8CF0}">
      <dgm:prSet/>
      <dgm:spPr>
        <a:solidFill>
          <a:srgbClr val="0070C0"/>
        </a:solidFill>
      </dgm:spPr>
      <dgm:t>
        <a:bodyPr/>
        <a:lstStyle/>
        <a:p>
          <a:pPr rtl="0"/>
          <a:r>
            <a:rPr lang="en-GB" dirty="0"/>
            <a:t>Although many aspects of market research are the same in business and consumer markets – such as sampling theory – there are several practical differences that arise from the basic features of business markets. </a:t>
          </a:r>
        </a:p>
      </dgm:t>
    </dgm:pt>
    <dgm:pt modelId="{D39F6183-E502-4F25-AD87-008F4DDBC383}" type="parTrans" cxnId="{EB40E9CA-6588-49C2-8072-A5A7A10EA99E}">
      <dgm:prSet/>
      <dgm:spPr/>
      <dgm:t>
        <a:bodyPr/>
        <a:lstStyle/>
        <a:p>
          <a:endParaRPr lang="en-GB"/>
        </a:p>
      </dgm:t>
    </dgm:pt>
    <dgm:pt modelId="{E0C13DC2-3D82-4862-9D58-2CEE3EC39A7D}" type="sibTrans" cxnId="{EB40E9CA-6588-49C2-8072-A5A7A10EA99E}">
      <dgm:prSet/>
      <dgm:spPr/>
      <dgm:t>
        <a:bodyPr/>
        <a:lstStyle/>
        <a:p>
          <a:endParaRPr lang="en-GB"/>
        </a:p>
      </dgm:t>
    </dgm:pt>
    <dgm:pt modelId="{76771E81-DBE2-4480-BA50-6BB897960186}">
      <dgm:prSet/>
      <dgm:spPr/>
      <dgm:t>
        <a:bodyPr/>
        <a:lstStyle/>
        <a:p>
          <a:pPr rtl="0"/>
          <a:r>
            <a:rPr lang="en-GB"/>
            <a:t>As well as understanding their direct customers, business marketers need to be aware of developments further downstream in the chain of derived demand, at the level of their customer’s customer and perhaps even beyond that. </a:t>
          </a:r>
        </a:p>
      </dgm:t>
    </dgm:pt>
    <dgm:pt modelId="{7E78DEBD-F97A-40D0-A957-44F9160AB374}" type="parTrans" cxnId="{3F7F44DB-9DCF-49D7-8D1B-753D20C5E332}">
      <dgm:prSet/>
      <dgm:spPr/>
      <dgm:t>
        <a:bodyPr/>
        <a:lstStyle/>
        <a:p>
          <a:endParaRPr lang="en-GB"/>
        </a:p>
      </dgm:t>
    </dgm:pt>
    <dgm:pt modelId="{F9B8198D-BB0A-4A48-8668-850CFF51DCA2}" type="sibTrans" cxnId="{3F7F44DB-9DCF-49D7-8D1B-753D20C5E332}">
      <dgm:prSet/>
      <dgm:spPr/>
      <dgm:t>
        <a:bodyPr/>
        <a:lstStyle/>
        <a:p>
          <a:endParaRPr lang="en-GB"/>
        </a:p>
      </dgm:t>
    </dgm:pt>
    <dgm:pt modelId="{83CD9963-D5FA-407D-A9B4-D8DF9EE360DE}" type="pres">
      <dgm:prSet presAssocID="{886590A1-6D08-4583-B421-E10E98004C80}" presName="Name0" presStyleCnt="0">
        <dgm:presLayoutVars>
          <dgm:dir/>
          <dgm:animLvl val="lvl"/>
          <dgm:resizeHandles val="exact"/>
        </dgm:presLayoutVars>
      </dgm:prSet>
      <dgm:spPr/>
    </dgm:pt>
    <dgm:pt modelId="{FF98FA3F-F718-4CFE-8D0D-5EF9689D6D88}" type="pres">
      <dgm:prSet presAssocID="{BB48AB52-305F-4AEC-9607-C73B5C2E8CF0}" presName="linNode" presStyleCnt="0"/>
      <dgm:spPr/>
    </dgm:pt>
    <dgm:pt modelId="{E661FDF9-F744-4944-9E39-7CB0CFC6C8E9}" type="pres">
      <dgm:prSet presAssocID="{BB48AB52-305F-4AEC-9607-C73B5C2E8CF0}" presName="parentText" presStyleLbl="node1" presStyleIdx="0" presStyleCnt="1">
        <dgm:presLayoutVars>
          <dgm:chMax val="1"/>
          <dgm:bulletEnabled val="1"/>
        </dgm:presLayoutVars>
      </dgm:prSet>
      <dgm:spPr/>
    </dgm:pt>
    <dgm:pt modelId="{6D959071-E515-4B36-A1EA-1D10B513DC33}" type="pres">
      <dgm:prSet presAssocID="{BB48AB52-305F-4AEC-9607-C73B5C2E8CF0}" presName="descendantText" presStyleLbl="alignAccFollowNode1" presStyleIdx="0" presStyleCnt="1">
        <dgm:presLayoutVars>
          <dgm:bulletEnabled val="1"/>
        </dgm:presLayoutVars>
      </dgm:prSet>
      <dgm:spPr/>
    </dgm:pt>
  </dgm:ptLst>
  <dgm:cxnLst>
    <dgm:cxn modelId="{8B23F501-CC3A-47C6-B4AC-62E46296BBB2}" type="presOf" srcId="{886590A1-6D08-4583-B421-E10E98004C80}" destId="{83CD9963-D5FA-407D-A9B4-D8DF9EE360DE}" srcOrd="0" destOrd="0" presId="urn:microsoft.com/office/officeart/2005/8/layout/vList5"/>
    <dgm:cxn modelId="{526A413E-CEA7-4136-B5DF-AA1C93D7BF33}" type="presOf" srcId="{76771E81-DBE2-4480-BA50-6BB897960186}" destId="{6D959071-E515-4B36-A1EA-1D10B513DC33}" srcOrd="0" destOrd="0" presId="urn:microsoft.com/office/officeart/2005/8/layout/vList5"/>
    <dgm:cxn modelId="{8F11F979-DAC5-4693-9427-4BC2E89D93D3}" type="presOf" srcId="{BB48AB52-305F-4AEC-9607-C73B5C2E8CF0}" destId="{E661FDF9-F744-4944-9E39-7CB0CFC6C8E9}" srcOrd="0" destOrd="0" presId="urn:microsoft.com/office/officeart/2005/8/layout/vList5"/>
    <dgm:cxn modelId="{EB40E9CA-6588-49C2-8072-A5A7A10EA99E}" srcId="{886590A1-6D08-4583-B421-E10E98004C80}" destId="{BB48AB52-305F-4AEC-9607-C73B5C2E8CF0}" srcOrd="0" destOrd="0" parTransId="{D39F6183-E502-4F25-AD87-008F4DDBC383}" sibTransId="{E0C13DC2-3D82-4862-9D58-2CEE3EC39A7D}"/>
    <dgm:cxn modelId="{3F7F44DB-9DCF-49D7-8D1B-753D20C5E332}" srcId="{BB48AB52-305F-4AEC-9607-C73B5C2E8CF0}" destId="{76771E81-DBE2-4480-BA50-6BB897960186}" srcOrd="0" destOrd="0" parTransId="{7E78DEBD-F97A-40D0-A957-44F9160AB374}" sibTransId="{F9B8198D-BB0A-4A48-8668-850CFF51DCA2}"/>
    <dgm:cxn modelId="{20D030A6-8636-4301-BEC0-7C3AE3BC8B35}" type="presParOf" srcId="{83CD9963-D5FA-407D-A9B4-D8DF9EE360DE}" destId="{FF98FA3F-F718-4CFE-8D0D-5EF9689D6D88}" srcOrd="0" destOrd="0" presId="urn:microsoft.com/office/officeart/2005/8/layout/vList5"/>
    <dgm:cxn modelId="{E0F70D22-8713-442A-933C-FE9F64634C42}" type="presParOf" srcId="{FF98FA3F-F718-4CFE-8D0D-5EF9689D6D88}" destId="{E661FDF9-F744-4944-9E39-7CB0CFC6C8E9}" srcOrd="0" destOrd="0" presId="urn:microsoft.com/office/officeart/2005/8/layout/vList5"/>
    <dgm:cxn modelId="{F0FFD22E-7FB5-4079-9C73-BFE25FB31B36}" type="presParOf" srcId="{FF98FA3F-F718-4CFE-8D0D-5EF9689D6D88}" destId="{6D959071-E515-4B36-A1EA-1D10B513DC3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43FBFA-4F9F-4D64-B869-82C2F22966C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81762DD9-D1D0-406E-9B31-A144F479527E}">
      <dgm:prSet/>
      <dgm:spPr/>
      <dgm:t>
        <a:bodyPr/>
        <a:lstStyle/>
        <a:p>
          <a:pPr rtl="0"/>
          <a:r>
            <a:rPr lang="en-GB" dirty="0">
              <a:solidFill>
                <a:schemeClr val="tx1"/>
              </a:solidFill>
            </a:rPr>
            <a:t>A standard industrial classification (SIC) is a systematic method of classifying economic activity, originally designed by governments, which is useful for specifying business market research samples from list providers and for defining an industry sector unambiguously. </a:t>
          </a:r>
        </a:p>
      </dgm:t>
    </dgm:pt>
    <dgm:pt modelId="{8C4219E1-03F2-49F5-B5F8-A906B7F0BC55}" type="parTrans" cxnId="{2DA9A85C-27D4-47EC-8D50-C4D5B25876E3}">
      <dgm:prSet/>
      <dgm:spPr/>
      <dgm:t>
        <a:bodyPr/>
        <a:lstStyle/>
        <a:p>
          <a:endParaRPr lang="en-GB"/>
        </a:p>
      </dgm:t>
    </dgm:pt>
    <dgm:pt modelId="{E6EB9E47-3023-41F4-9BAE-BBF57C2FCAAD}" type="sibTrans" cxnId="{2DA9A85C-27D4-47EC-8D50-C4D5B25876E3}">
      <dgm:prSet/>
      <dgm:spPr/>
      <dgm:t>
        <a:bodyPr/>
        <a:lstStyle/>
        <a:p>
          <a:endParaRPr lang="en-GB"/>
        </a:p>
      </dgm:t>
    </dgm:pt>
    <dgm:pt modelId="{78F9011B-FD9D-4E3C-82C5-5956A178F1CF}" type="pres">
      <dgm:prSet presAssocID="{4443FBFA-4F9F-4D64-B869-82C2F22966C9}" presName="linear" presStyleCnt="0">
        <dgm:presLayoutVars>
          <dgm:animLvl val="lvl"/>
          <dgm:resizeHandles val="exact"/>
        </dgm:presLayoutVars>
      </dgm:prSet>
      <dgm:spPr/>
    </dgm:pt>
    <dgm:pt modelId="{DC4282B1-4035-4C79-BE87-3995FE1D1F64}" type="pres">
      <dgm:prSet presAssocID="{81762DD9-D1D0-406E-9B31-A144F479527E}" presName="parentText" presStyleLbl="node1" presStyleIdx="0" presStyleCnt="1">
        <dgm:presLayoutVars>
          <dgm:chMax val="0"/>
          <dgm:bulletEnabled val="1"/>
        </dgm:presLayoutVars>
      </dgm:prSet>
      <dgm:spPr/>
    </dgm:pt>
  </dgm:ptLst>
  <dgm:cxnLst>
    <dgm:cxn modelId="{8F7DD221-9FA0-44E5-ABE2-7653C12ED75F}" type="presOf" srcId="{4443FBFA-4F9F-4D64-B869-82C2F22966C9}" destId="{78F9011B-FD9D-4E3C-82C5-5956A178F1CF}" srcOrd="0" destOrd="0" presId="urn:microsoft.com/office/officeart/2005/8/layout/vList2"/>
    <dgm:cxn modelId="{2DA9A85C-27D4-47EC-8D50-C4D5B25876E3}" srcId="{4443FBFA-4F9F-4D64-B869-82C2F22966C9}" destId="{81762DD9-D1D0-406E-9B31-A144F479527E}" srcOrd="0" destOrd="0" parTransId="{8C4219E1-03F2-49F5-B5F8-A906B7F0BC55}" sibTransId="{E6EB9E47-3023-41F4-9BAE-BBF57C2FCAAD}"/>
    <dgm:cxn modelId="{98AFF4FE-8484-4BAA-955B-0C4734F38390}" type="presOf" srcId="{81762DD9-D1D0-406E-9B31-A144F479527E}" destId="{DC4282B1-4035-4C79-BE87-3995FE1D1F64}" srcOrd="0" destOrd="0" presId="urn:microsoft.com/office/officeart/2005/8/layout/vList2"/>
    <dgm:cxn modelId="{C8FD4559-FEEE-4B66-9C8D-8145FF2506FF}" type="presParOf" srcId="{78F9011B-FD9D-4E3C-82C5-5956A178F1CF}" destId="{DC4282B1-4035-4C79-BE87-3995FE1D1F6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5B21BC-479B-47ED-8DE3-520FD80CEB3E}">
      <dsp:nvSpPr>
        <dsp:cNvPr id="0" name=""/>
        <dsp:cNvSpPr/>
      </dsp:nvSpPr>
      <dsp:spPr>
        <a:xfrm>
          <a:off x="0" y="171471"/>
          <a:ext cx="8229600" cy="656370"/>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GB" sz="1700" kern="1200" dirty="0"/>
            <a:t>Be able to explain why accuracy, timeliness, relevance and uniqueness are valuable characteristics of marketing information</a:t>
          </a:r>
        </a:p>
      </dsp:txBody>
      <dsp:txXfrm>
        <a:off x="32041" y="203512"/>
        <a:ext cx="8165518" cy="592288"/>
      </dsp:txXfrm>
    </dsp:sp>
    <dsp:sp modelId="{5CA33235-D8EC-4064-9224-FE9851690658}">
      <dsp:nvSpPr>
        <dsp:cNvPr id="0" name=""/>
        <dsp:cNvSpPr/>
      </dsp:nvSpPr>
      <dsp:spPr>
        <a:xfrm>
          <a:off x="0" y="876801"/>
          <a:ext cx="8229600" cy="656370"/>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GB" sz="1700" kern="1200"/>
            <a:t>Understand how the fundamental characteristics of business to business markets affect the market research process</a:t>
          </a:r>
        </a:p>
      </dsp:txBody>
      <dsp:txXfrm>
        <a:off x="32041" y="908842"/>
        <a:ext cx="8165518" cy="592288"/>
      </dsp:txXfrm>
    </dsp:sp>
    <dsp:sp modelId="{AAE4B2AD-1DFB-41F0-B82F-58CF6C92D352}">
      <dsp:nvSpPr>
        <dsp:cNvPr id="0" name=""/>
        <dsp:cNvSpPr/>
      </dsp:nvSpPr>
      <dsp:spPr>
        <a:xfrm>
          <a:off x="0" y="1582131"/>
          <a:ext cx="8229600" cy="656370"/>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GB" sz="1700" kern="1200"/>
            <a:t>Know how to apply market research sampling techniques in business markets</a:t>
          </a:r>
        </a:p>
      </dsp:txBody>
      <dsp:txXfrm>
        <a:off x="32041" y="1614172"/>
        <a:ext cx="8165518" cy="592288"/>
      </dsp:txXfrm>
    </dsp:sp>
    <dsp:sp modelId="{0BCF312A-7194-42A7-99DB-02ECEE9ABD1F}">
      <dsp:nvSpPr>
        <dsp:cNvPr id="0" name=""/>
        <dsp:cNvSpPr/>
      </dsp:nvSpPr>
      <dsp:spPr>
        <a:xfrm>
          <a:off x="0" y="2287461"/>
          <a:ext cx="8229600" cy="656370"/>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GB" sz="1700" kern="1200"/>
            <a:t>Know why survey response rates tend to be low in business to business market surveys, and what techniques can be used to improve response rates</a:t>
          </a:r>
        </a:p>
      </dsp:txBody>
      <dsp:txXfrm>
        <a:off x="32041" y="2319502"/>
        <a:ext cx="8165518" cy="592288"/>
      </dsp:txXfrm>
    </dsp:sp>
    <dsp:sp modelId="{ED13D9F9-B4C3-4DEE-A3C5-949AF30D8E08}">
      <dsp:nvSpPr>
        <dsp:cNvPr id="0" name=""/>
        <dsp:cNvSpPr/>
      </dsp:nvSpPr>
      <dsp:spPr>
        <a:xfrm>
          <a:off x="0" y="2992791"/>
          <a:ext cx="8229600" cy="656370"/>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GB" sz="1700" kern="1200"/>
            <a:t>Be able to use a standard industrial classification as a basis for sample selection in business markets</a:t>
          </a:r>
        </a:p>
      </dsp:txBody>
      <dsp:txXfrm>
        <a:off x="32041" y="3024832"/>
        <a:ext cx="8165518" cy="592288"/>
      </dsp:txXfrm>
    </dsp:sp>
    <dsp:sp modelId="{75623D11-756D-4AAA-ACFE-78760B319A1E}">
      <dsp:nvSpPr>
        <dsp:cNvPr id="0" name=""/>
        <dsp:cNvSpPr/>
      </dsp:nvSpPr>
      <dsp:spPr>
        <a:xfrm>
          <a:off x="0" y="3698121"/>
          <a:ext cx="8229600" cy="656370"/>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GB" sz="1700" kern="1200"/>
            <a:t>Understand how the relationship between a market research agency and a business to business client organization can affect the success of a research project</a:t>
          </a:r>
        </a:p>
      </dsp:txBody>
      <dsp:txXfrm>
        <a:off x="32041" y="3730162"/>
        <a:ext cx="8165518" cy="5922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76F6B0-A3C0-4D32-94F7-C8BEBA98C0C1}">
      <dsp:nvSpPr>
        <dsp:cNvPr id="0" name=""/>
        <dsp:cNvSpPr/>
      </dsp:nvSpPr>
      <dsp:spPr>
        <a:xfrm>
          <a:off x="460905" y="1047"/>
          <a:ext cx="3479899" cy="2087939"/>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rtl="0">
            <a:lnSpc>
              <a:spcPct val="90000"/>
            </a:lnSpc>
            <a:spcBef>
              <a:spcPct val="0"/>
            </a:spcBef>
            <a:spcAft>
              <a:spcPct val="35000"/>
            </a:spcAft>
            <a:buNone/>
          </a:pPr>
          <a:r>
            <a:rPr lang="en-GB" sz="4600" kern="1200"/>
            <a:t>Accuracy</a:t>
          </a:r>
        </a:p>
      </dsp:txBody>
      <dsp:txXfrm>
        <a:off x="460905" y="1047"/>
        <a:ext cx="3479899" cy="2087939"/>
      </dsp:txXfrm>
    </dsp:sp>
    <dsp:sp modelId="{A9C81F59-5A7F-47C7-9AAD-5754C984EA2A}">
      <dsp:nvSpPr>
        <dsp:cNvPr id="0" name=""/>
        <dsp:cNvSpPr/>
      </dsp:nvSpPr>
      <dsp:spPr>
        <a:xfrm>
          <a:off x="4288794" y="1047"/>
          <a:ext cx="3479899" cy="2087939"/>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rtl="0">
            <a:lnSpc>
              <a:spcPct val="90000"/>
            </a:lnSpc>
            <a:spcBef>
              <a:spcPct val="0"/>
            </a:spcBef>
            <a:spcAft>
              <a:spcPct val="35000"/>
            </a:spcAft>
            <a:buNone/>
          </a:pPr>
          <a:r>
            <a:rPr lang="en-GB" sz="4600" kern="1200"/>
            <a:t>Timeliness</a:t>
          </a:r>
        </a:p>
      </dsp:txBody>
      <dsp:txXfrm>
        <a:off x="4288794" y="1047"/>
        <a:ext cx="3479899" cy="2087939"/>
      </dsp:txXfrm>
    </dsp:sp>
    <dsp:sp modelId="{0E5B7186-317B-457F-A46F-E3AD3B98B3C3}">
      <dsp:nvSpPr>
        <dsp:cNvPr id="0" name=""/>
        <dsp:cNvSpPr/>
      </dsp:nvSpPr>
      <dsp:spPr>
        <a:xfrm>
          <a:off x="460905" y="2436976"/>
          <a:ext cx="3479899" cy="2087939"/>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rtl="0">
            <a:lnSpc>
              <a:spcPct val="90000"/>
            </a:lnSpc>
            <a:spcBef>
              <a:spcPct val="0"/>
            </a:spcBef>
            <a:spcAft>
              <a:spcPct val="35000"/>
            </a:spcAft>
            <a:buNone/>
          </a:pPr>
          <a:r>
            <a:rPr lang="en-GB" sz="4600" kern="1200"/>
            <a:t>Relevance</a:t>
          </a:r>
        </a:p>
      </dsp:txBody>
      <dsp:txXfrm>
        <a:off x="460905" y="2436976"/>
        <a:ext cx="3479899" cy="2087939"/>
      </dsp:txXfrm>
    </dsp:sp>
    <dsp:sp modelId="{FB9632B1-17BE-4FD2-B65E-C7BD58BF5B3D}">
      <dsp:nvSpPr>
        <dsp:cNvPr id="0" name=""/>
        <dsp:cNvSpPr/>
      </dsp:nvSpPr>
      <dsp:spPr>
        <a:xfrm>
          <a:off x="4288794" y="2436976"/>
          <a:ext cx="3479899" cy="2087939"/>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rtl="0">
            <a:lnSpc>
              <a:spcPct val="90000"/>
            </a:lnSpc>
            <a:spcBef>
              <a:spcPct val="0"/>
            </a:spcBef>
            <a:spcAft>
              <a:spcPct val="35000"/>
            </a:spcAft>
            <a:buNone/>
          </a:pPr>
          <a:r>
            <a:rPr lang="en-GB" sz="4600" kern="1200"/>
            <a:t>Uniqueness</a:t>
          </a:r>
        </a:p>
      </dsp:txBody>
      <dsp:txXfrm>
        <a:off x="4288794" y="2436976"/>
        <a:ext cx="3479899" cy="20879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8CB07A-1B8F-4EB7-AEB6-6AA75E8E9EFE}">
      <dsp:nvSpPr>
        <dsp:cNvPr id="0" name=""/>
        <dsp:cNvSpPr/>
      </dsp:nvSpPr>
      <dsp:spPr>
        <a:xfrm>
          <a:off x="0" y="200271"/>
          <a:ext cx="8229600" cy="4125419"/>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rtl="0">
            <a:lnSpc>
              <a:spcPct val="90000"/>
            </a:lnSpc>
            <a:spcBef>
              <a:spcPct val="0"/>
            </a:spcBef>
            <a:spcAft>
              <a:spcPct val="35000"/>
            </a:spcAft>
            <a:buNone/>
          </a:pPr>
          <a:r>
            <a:rPr lang="en-GB" sz="4300" kern="1200" dirty="0"/>
            <a:t>There is good evidence that more successful business to business marketing organizations make more use of formal market research than those that are less successful.</a:t>
          </a:r>
        </a:p>
      </dsp:txBody>
      <dsp:txXfrm>
        <a:off x="201386" y="401657"/>
        <a:ext cx="7826828" cy="37226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959071-E515-4B36-A1EA-1D10B513DC33}">
      <dsp:nvSpPr>
        <dsp:cNvPr id="0" name=""/>
        <dsp:cNvSpPr/>
      </dsp:nvSpPr>
      <dsp:spPr>
        <a:xfrm rot="5400000">
          <a:off x="3785742" y="-370490"/>
          <a:ext cx="3620770"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rtl="0">
            <a:lnSpc>
              <a:spcPct val="90000"/>
            </a:lnSpc>
            <a:spcBef>
              <a:spcPct val="0"/>
            </a:spcBef>
            <a:spcAft>
              <a:spcPct val="15000"/>
            </a:spcAft>
            <a:buChar char="•"/>
          </a:pPr>
          <a:r>
            <a:rPr lang="en-GB" sz="2600" kern="1200"/>
            <a:t>As well as understanding their direct customers, business marketers need to be aware of developments further downstream in the chain of derived demand, at the level of their customer’s customer and perhaps even beyond that. </a:t>
          </a:r>
        </a:p>
      </dsp:txBody>
      <dsp:txXfrm rot="-5400000">
        <a:off x="2962656" y="629347"/>
        <a:ext cx="5090193" cy="3267268"/>
      </dsp:txXfrm>
    </dsp:sp>
    <dsp:sp modelId="{E661FDF9-F744-4944-9E39-7CB0CFC6C8E9}">
      <dsp:nvSpPr>
        <dsp:cNvPr id="0" name=""/>
        <dsp:cNvSpPr/>
      </dsp:nvSpPr>
      <dsp:spPr>
        <a:xfrm>
          <a:off x="0" y="0"/>
          <a:ext cx="2962655" cy="4525963"/>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GB" sz="2400" kern="1200" dirty="0"/>
            <a:t>Although many aspects of market research are the same in business and consumer markets – such as sampling theory – there are several practical differences that arise from the basic features of business markets. </a:t>
          </a:r>
        </a:p>
      </dsp:txBody>
      <dsp:txXfrm>
        <a:off x="144625" y="144625"/>
        <a:ext cx="2673405" cy="42367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4282B1-4035-4C79-BE87-3995FE1D1F64}">
      <dsp:nvSpPr>
        <dsp:cNvPr id="0" name=""/>
        <dsp:cNvSpPr/>
      </dsp:nvSpPr>
      <dsp:spPr>
        <a:xfrm>
          <a:off x="0" y="51681"/>
          <a:ext cx="8229600" cy="4422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en-GB" sz="3500" kern="1200" dirty="0">
              <a:solidFill>
                <a:schemeClr val="tx1"/>
              </a:solidFill>
            </a:rPr>
            <a:t>A standard industrial classification (SIC) is a systematic method of classifying economic activity, originally designed by governments, which is useful for specifying business market research samples from list providers and for defining an industry sector unambiguously. </a:t>
          </a:r>
        </a:p>
      </dsp:txBody>
      <dsp:txXfrm>
        <a:off x="215894" y="267575"/>
        <a:ext cx="7797812" cy="399081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"Business to Business Marketing", 3rd edition, Ross Brennan, Louise Canning &amp; Ray McDowell</a:t>
            </a:r>
          </a:p>
        </p:txBody>
      </p:sp>
      <p:sp>
        <p:nvSpPr>
          <p:cNvPr id="6" name="Rectangle 6"/>
          <p:cNvSpPr>
            <a:spLocks noGrp="1" noChangeArrowheads="1"/>
          </p:cNvSpPr>
          <p:nvPr>
            <p:ph type="sldNum" sz="quarter" idx="12"/>
          </p:nvPr>
        </p:nvSpPr>
        <p:spPr>
          <a:ln/>
        </p:spPr>
        <p:txBody>
          <a:bodyPr/>
          <a:lstStyle>
            <a:lvl1pPr>
              <a:defRPr/>
            </a:lvl1pPr>
          </a:lstStyle>
          <a:p>
            <a:pPr>
              <a:defRPr/>
            </a:pPr>
            <a:fld id="{FCEF11D4-1063-450D-AC7F-C92636ECBCB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87926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"Business to Business Marketing", 3rd edition, Ross Brennan, Louise Canning &amp; Ray McDowell</a:t>
            </a:r>
          </a:p>
        </p:txBody>
      </p:sp>
      <p:sp>
        <p:nvSpPr>
          <p:cNvPr id="6" name="Rectangle 6"/>
          <p:cNvSpPr>
            <a:spLocks noGrp="1" noChangeArrowheads="1"/>
          </p:cNvSpPr>
          <p:nvPr>
            <p:ph type="sldNum" sz="quarter" idx="12"/>
          </p:nvPr>
        </p:nvSpPr>
        <p:spPr>
          <a:ln/>
        </p:spPr>
        <p:txBody>
          <a:bodyPr/>
          <a:lstStyle>
            <a:lvl1pPr>
              <a:defRPr/>
            </a:lvl1pPr>
          </a:lstStyle>
          <a:p>
            <a:pPr>
              <a:defRPr/>
            </a:pPr>
            <a:fld id="{6A44B477-1E33-4ACF-A162-7209E4B28DB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10017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"Business to Business Marketing", 3rd edition, Ross Brennan, Louise Canning &amp; Ray McDowell</a:t>
            </a:r>
          </a:p>
        </p:txBody>
      </p:sp>
      <p:sp>
        <p:nvSpPr>
          <p:cNvPr id="6" name="Rectangle 6"/>
          <p:cNvSpPr>
            <a:spLocks noGrp="1" noChangeArrowheads="1"/>
          </p:cNvSpPr>
          <p:nvPr>
            <p:ph type="sldNum" sz="quarter" idx="12"/>
          </p:nvPr>
        </p:nvSpPr>
        <p:spPr>
          <a:ln/>
        </p:spPr>
        <p:txBody>
          <a:bodyPr/>
          <a:lstStyle>
            <a:lvl1pPr>
              <a:defRPr/>
            </a:lvl1pPr>
          </a:lstStyle>
          <a:p>
            <a:pPr>
              <a:defRPr/>
            </a:pPr>
            <a:fld id="{3231486E-5399-4895-A026-DFBF93E91D7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578547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"Business to Business Marketing", 3rd edition, Ross Brennan, Louise Canning &amp; Ray McDowell</a:t>
            </a:r>
          </a:p>
        </p:txBody>
      </p:sp>
      <p:sp>
        <p:nvSpPr>
          <p:cNvPr id="6" name="Rectangle 6"/>
          <p:cNvSpPr>
            <a:spLocks noGrp="1" noChangeArrowheads="1"/>
          </p:cNvSpPr>
          <p:nvPr>
            <p:ph type="sldNum" sz="quarter" idx="12"/>
          </p:nvPr>
        </p:nvSpPr>
        <p:spPr>
          <a:ln/>
        </p:spPr>
        <p:txBody>
          <a:bodyPr/>
          <a:lstStyle>
            <a:lvl1pPr>
              <a:defRPr/>
            </a:lvl1pPr>
          </a:lstStyle>
          <a:p>
            <a:pPr>
              <a:defRPr/>
            </a:pPr>
            <a:fld id="{7800F452-A53C-422F-BB96-C40EC88175E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210172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"Business to Business Marketing", 3rd edition, Ross Brennan, Louise Canning &amp; Ray McDowell</a:t>
            </a:r>
          </a:p>
        </p:txBody>
      </p:sp>
      <p:sp>
        <p:nvSpPr>
          <p:cNvPr id="6" name="Rectangle 6"/>
          <p:cNvSpPr>
            <a:spLocks noGrp="1" noChangeArrowheads="1"/>
          </p:cNvSpPr>
          <p:nvPr>
            <p:ph type="sldNum" sz="quarter" idx="12"/>
          </p:nvPr>
        </p:nvSpPr>
        <p:spPr>
          <a:ln/>
        </p:spPr>
        <p:txBody>
          <a:bodyPr/>
          <a:lstStyle>
            <a:lvl1pPr>
              <a:defRPr/>
            </a:lvl1pPr>
          </a:lstStyle>
          <a:p>
            <a:pPr>
              <a:defRPr/>
            </a:pPr>
            <a:fld id="{A36D2E05-C71C-4112-85EF-D263A6441CB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979590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"Business to Business Marketing", 3rd edition, Ross Brennan, Louise Canning &amp; Ray McDowell</a:t>
            </a:r>
          </a:p>
        </p:txBody>
      </p:sp>
      <p:sp>
        <p:nvSpPr>
          <p:cNvPr id="7" name="Rectangle 6"/>
          <p:cNvSpPr>
            <a:spLocks noGrp="1" noChangeArrowheads="1"/>
          </p:cNvSpPr>
          <p:nvPr>
            <p:ph type="sldNum" sz="quarter" idx="12"/>
          </p:nvPr>
        </p:nvSpPr>
        <p:spPr>
          <a:ln/>
        </p:spPr>
        <p:txBody>
          <a:bodyPr/>
          <a:lstStyle>
            <a:lvl1pPr>
              <a:defRPr/>
            </a:lvl1pPr>
          </a:lstStyle>
          <a:p>
            <a:pPr>
              <a:defRPr/>
            </a:pPr>
            <a:fld id="{E4E2C284-42A2-4D27-8AB0-807A1A7D9B0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683267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"Business to Business Marketing", 3rd edition, Ross Brennan, Louise Canning &amp; Ray McDowell</a:t>
            </a:r>
          </a:p>
        </p:txBody>
      </p:sp>
      <p:sp>
        <p:nvSpPr>
          <p:cNvPr id="9" name="Rectangle 6"/>
          <p:cNvSpPr>
            <a:spLocks noGrp="1" noChangeArrowheads="1"/>
          </p:cNvSpPr>
          <p:nvPr>
            <p:ph type="sldNum" sz="quarter" idx="12"/>
          </p:nvPr>
        </p:nvSpPr>
        <p:spPr>
          <a:ln/>
        </p:spPr>
        <p:txBody>
          <a:bodyPr/>
          <a:lstStyle>
            <a:lvl1pPr>
              <a:defRPr/>
            </a:lvl1pPr>
          </a:lstStyle>
          <a:p>
            <a:pPr>
              <a:defRPr/>
            </a:pPr>
            <a:fld id="{BA2B43DD-D44E-4190-BF47-492F533CF2F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11611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"Business to Business Marketing", 3rd edition, Ross Brennan, Louise Canning &amp; Ray McDowell</a:t>
            </a:r>
          </a:p>
        </p:txBody>
      </p:sp>
      <p:sp>
        <p:nvSpPr>
          <p:cNvPr id="5" name="Rectangle 6"/>
          <p:cNvSpPr>
            <a:spLocks noGrp="1" noChangeArrowheads="1"/>
          </p:cNvSpPr>
          <p:nvPr>
            <p:ph type="sldNum" sz="quarter" idx="12"/>
          </p:nvPr>
        </p:nvSpPr>
        <p:spPr>
          <a:ln/>
        </p:spPr>
        <p:txBody>
          <a:bodyPr/>
          <a:lstStyle>
            <a:lvl1pPr>
              <a:defRPr/>
            </a:lvl1pPr>
          </a:lstStyle>
          <a:p>
            <a:pPr>
              <a:defRPr/>
            </a:pPr>
            <a:fld id="{289B87E0-6382-49B0-881B-9FA2C0B9E81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129017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"Business to Business Marketing", 3rd edition, Ross Brennan, Louise Canning &amp; Ray McDowell</a:t>
            </a:r>
          </a:p>
        </p:txBody>
      </p:sp>
      <p:sp>
        <p:nvSpPr>
          <p:cNvPr id="4" name="Rectangle 6"/>
          <p:cNvSpPr>
            <a:spLocks noGrp="1" noChangeArrowheads="1"/>
          </p:cNvSpPr>
          <p:nvPr>
            <p:ph type="sldNum" sz="quarter" idx="12"/>
          </p:nvPr>
        </p:nvSpPr>
        <p:spPr>
          <a:ln/>
        </p:spPr>
        <p:txBody>
          <a:bodyPr/>
          <a:lstStyle>
            <a:lvl1pPr>
              <a:defRPr/>
            </a:lvl1pPr>
          </a:lstStyle>
          <a:p>
            <a:pPr>
              <a:defRPr/>
            </a:pPr>
            <a:fld id="{BEA849D6-521C-41A7-8226-19C5A453B64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840473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"Business to Business Marketing", 3rd edition, Ross Brennan, Louise Canning &amp; Ray McDowell</a:t>
            </a:r>
          </a:p>
        </p:txBody>
      </p:sp>
      <p:sp>
        <p:nvSpPr>
          <p:cNvPr id="7" name="Rectangle 6"/>
          <p:cNvSpPr>
            <a:spLocks noGrp="1" noChangeArrowheads="1"/>
          </p:cNvSpPr>
          <p:nvPr>
            <p:ph type="sldNum" sz="quarter" idx="12"/>
          </p:nvPr>
        </p:nvSpPr>
        <p:spPr>
          <a:ln/>
        </p:spPr>
        <p:txBody>
          <a:bodyPr/>
          <a:lstStyle>
            <a:lvl1pPr>
              <a:defRPr/>
            </a:lvl1pPr>
          </a:lstStyle>
          <a:p>
            <a:pPr>
              <a:defRPr/>
            </a:pPr>
            <a:fld id="{CE0AA282-DAAA-42A0-8B23-0DD6077ACDF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98535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"Business to Business Marketing", 3rd edition, Ross Brennan, Louise Canning &amp; Ray McDowell</a:t>
            </a:r>
          </a:p>
        </p:txBody>
      </p:sp>
      <p:sp>
        <p:nvSpPr>
          <p:cNvPr id="7" name="Rectangle 6"/>
          <p:cNvSpPr>
            <a:spLocks noGrp="1" noChangeArrowheads="1"/>
          </p:cNvSpPr>
          <p:nvPr>
            <p:ph type="sldNum" sz="quarter" idx="12"/>
          </p:nvPr>
        </p:nvSpPr>
        <p:spPr>
          <a:ln/>
        </p:spPr>
        <p:txBody>
          <a:bodyPr/>
          <a:lstStyle>
            <a:lvl1pPr>
              <a:defRPr/>
            </a:lvl1pPr>
          </a:lstStyle>
          <a:p>
            <a:pPr>
              <a:defRPr/>
            </a:pPr>
            <a:fld id="{6C8A8B87-FBA4-4048-AAAC-197C9794766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923013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fr-FR"/>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fr-FR"/>
              <a:t>Click to edit Master text styles</a:t>
            </a:r>
          </a:p>
          <a:p>
            <a:pPr lvl="1"/>
            <a:r>
              <a:rPr lang="en-GB" altLang="fr-FR"/>
              <a:t>Second level</a:t>
            </a:r>
          </a:p>
          <a:p>
            <a:pPr lvl="2"/>
            <a:r>
              <a:rPr lang="en-GB" altLang="fr-FR"/>
              <a:t>Third level</a:t>
            </a:r>
          </a:p>
          <a:p>
            <a:pPr lvl="3"/>
            <a:r>
              <a:rPr lang="en-GB" altLang="fr-FR"/>
              <a:t>Fourth level</a:t>
            </a:r>
          </a:p>
          <a:p>
            <a:pPr lvl="4"/>
            <a:r>
              <a:rPr lang="en-GB" altLang="fr-FR"/>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fontAlgn="base">
              <a:spcBef>
                <a:spcPct val="0"/>
              </a:spcBef>
              <a:spcAft>
                <a:spcPct val="0"/>
              </a:spcAft>
              <a:defRPr/>
            </a:pPr>
            <a:r>
              <a:rPr lang="en-GB">
                <a:solidFill>
                  <a:srgbClr val="000000"/>
                </a:solidFill>
              </a:rPr>
              <a:t>"Business to Business Marketing", 3rd edition, Ross Brennan, Louise Canning &amp; Ray McDowell</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EA9025BE-3B85-46EE-BFD3-3ABBFCC9D25F}" type="slidenum">
              <a:rPr lang="en-GB">
                <a:solidFill>
                  <a:srgbClr val="000000"/>
                </a:solidFill>
              </a:rPr>
              <a:pPr fontAlgn="base">
                <a:spcBef>
                  <a:spcPct val="0"/>
                </a:spcBef>
                <a:spcAft>
                  <a:spcPct val="0"/>
                </a:spcAft>
                <a:defRPr/>
              </a:pPr>
              <a:t>‹#›</a:t>
            </a:fld>
            <a:endParaRPr lang="en-GB">
              <a:solidFill>
                <a:srgbClr val="000000"/>
              </a:solidFill>
            </a:endParaRPr>
          </a:p>
        </p:txBody>
      </p:sp>
    </p:spTree>
    <p:extLst>
      <p:ext uri="{BB962C8B-B14F-4D97-AF65-F5344CB8AC3E}">
        <p14:creationId xmlns:p14="http://schemas.microsoft.com/office/powerpoint/2010/main" val="14208913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surveywriter.net/" TargetMode="External"/><Relationship Id="rId2" Type="http://schemas.openxmlformats.org/officeDocument/2006/relationships/hyperlink" Target="http://www.onlinesurveys.ac.uk/" TargetMode="External"/><Relationship Id="rId1" Type="http://schemas.openxmlformats.org/officeDocument/2006/relationships/slideLayout" Target="../slideLayouts/slideLayout2.xml"/><Relationship Id="rId6" Type="http://schemas.openxmlformats.org/officeDocument/2006/relationships/hyperlink" Target="http://www.surveycrafter.com/" TargetMode="External"/><Relationship Id="rId5" Type="http://schemas.openxmlformats.org/officeDocument/2006/relationships/hyperlink" Target="http://www.surveysystem.com/" TargetMode="External"/><Relationship Id="rId4" Type="http://schemas.openxmlformats.org/officeDocument/2006/relationships/hyperlink" Target="http://www.surveymonkey.com/" TargetMode="Externa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p:txBody>
          <a:bodyPr/>
          <a:lstStyle/>
          <a:p>
            <a:pPr eaLnBrk="1" hangingPunct="1"/>
            <a:r>
              <a:rPr lang="en-GB" altLang="fr-FR"/>
              <a:t>Business to Business Marketing</a:t>
            </a:r>
          </a:p>
        </p:txBody>
      </p:sp>
      <p:sp>
        <p:nvSpPr>
          <p:cNvPr id="61443" name="Rectangle 3"/>
          <p:cNvSpPr>
            <a:spLocks noGrp="1" noChangeArrowheads="1"/>
          </p:cNvSpPr>
          <p:nvPr>
            <p:ph type="subTitle" idx="1"/>
          </p:nvPr>
        </p:nvSpPr>
        <p:spPr/>
        <p:txBody>
          <a:bodyPr/>
          <a:lstStyle/>
          <a:p>
            <a:pPr eaLnBrk="1" hangingPunct="1"/>
            <a:r>
              <a:rPr lang="en-GB" altLang="fr-FR"/>
              <a:t>Chapter 5</a:t>
            </a:r>
          </a:p>
          <a:p>
            <a:pPr eaLnBrk="1" hangingPunct="1"/>
            <a:r>
              <a:rPr lang="en-GB" altLang="fr-FR"/>
              <a:t>Researching Business to Business Markets</a:t>
            </a:r>
          </a:p>
        </p:txBody>
      </p:sp>
    </p:spTree>
    <p:extLst>
      <p:ext uri="{BB962C8B-B14F-4D97-AF65-F5344CB8AC3E}">
        <p14:creationId xmlns:p14="http://schemas.microsoft.com/office/powerpoint/2010/main" val="2232657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pPr eaLnBrk="1" hangingPunct="1"/>
            <a:r>
              <a:rPr lang="en-GB" altLang="fr-FR"/>
              <a:t>UK SIC(2007)</a:t>
            </a:r>
          </a:p>
        </p:txBody>
      </p:sp>
      <p:sp>
        <p:nvSpPr>
          <p:cNvPr id="3" name="Content Placeholder 2"/>
          <p:cNvSpPr>
            <a:spLocks noGrp="1"/>
          </p:cNvSpPr>
          <p:nvPr>
            <p:ph idx="1"/>
          </p:nvPr>
        </p:nvSpPr>
        <p:spPr/>
        <p:txBody>
          <a:bodyPr/>
          <a:lstStyle/>
          <a:p>
            <a:pPr eaLnBrk="1" hangingPunct="1">
              <a:defRPr/>
            </a:pPr>
            <a:r>
              <a:rPr lang="en-GB" sz="1800" b="1" dirty="0"/>
              <a:t>Sections of the UK SIC (2007)</a:t>
            </a:r>
            <a:endParaRPr lang="en-GB" sz="1800" dirty="0"/>
          </a:p>
          <a:p>
            <a:pPr lvl="1" eaLnBrk="1" hangingPunct="1">
              <a:spcBef>
                <a:spcPts val="0"/>
              </a:spcBef>
              <a:defRPr/>
            </a:pPr>
            <a:r>
              <a:rPr lang="en-GB" sz="1400" dirty="0">
                <a:ea typeface="+mn-ea"/>
                <a:cs typeface="+mn-cs"/>
              </a:rPr>
              <a:t>A 	Agriculture, forestry and fishing</a:t>
            </a:r>
          </a:p>
          <a:p>
            <a:pPr lvl="1" eaLnBrk="1" hangingPunct="1">
              <a:spcBef>
                <a:spcPts val="0"/>
              </a:spcBef>
              <a:defRPr/>
            </a:pPr>
            <a:r>
              <a:rPr lang="en-GB" sz="1400" dirty="0">
                <a:ea typeface="+mn-ea"/>
                <a:cs typeface="+mn-cs"/>
              </a:rPr>
              <a:t>B 	Mining and quarrying</a:t>
            </a:r>
          </a:p>
          <a:p>
            <a:pPr lvl="1" eaLnBrk="1" hangingPunct="1">
              <a:spcBef>
                <a:spcPts val="0"/>
              </a:spcBef>
              <a:defRPr/>
            </a:pPr>
            <a:r>
              <a:rPr lang="en-GB" sz="1400" dirty="0">
                <a:ea typeface="+mn-ea"/>
                <a:cs typeface="+mn-cs"/>
              </a:rPr>
              <a:t>C Manufacturing</a:t>
            </a:r>
          </a:p>
          <a:p>
            <a:pPr lvl="1" eaLnBrk="1" hangingPunct="1">
              <a:spcBef>
                <a:spcPts val="0"/>
              </a:spcBef>
              <a:defRPr/>
            </a:pPr>
            <a:r>
              <a:rPr lang="en-GB" sz="1400" dirty="0">
                <a:ea typeface="+mn-ea"/>
                <a:cs typeface="+mn-cs"/>
              </a:rPr>
              <a:t>D Electricity, gas, steam and air conditioning supply</a:t>
            </a:r>
          </a:p>
          <a:p>
            <a:pPr lvl="1" eaLnBrk="1" hangingPunct="1">
              <a:spcBef>
                <a:spcPts val="0"/>
              </a:spcBef>
              <a:defRPr/>
            </a:pPr>
            <a:r>
              <a:rPr lang="en-GB" sz="1400" dirty="0">
                <a:ea typeface="+mn-ea"/>
                <a:cs typeface="+mn-cs"/>
              </a:rPr>
              <a:t>E 	Water supply, sewerage, waste management and remediation activities</a:t>
            </a:r>
          </a:p>
          <a:p>
            <a:pPr lvl="1" eaLnBrk="1" hangingPunct="1">
              <a:spcBef>
                <a:spcPts val="0"/>
              </a:spcBef>
              <a:defRPr/>
            </a:pPr>
            <a:r>
              <a:rPr lang="en-GB" sz="1400" dirty="0">
                <a:ea typeface="+mn-ea"/>
                <a:cs typeface="+mn-cs"/>
              </a:rPr>
              <a:t>F 	Construction</a:t>
            </a:r>
          </a:p>
          <a:p>
            <a:pPr lvl="1" eaLnBrk="1" hangingPunct="1">
              <a:spcBef>
                <a:spcPts val="0"/>
              </a:spcBef>
              <a:defRPr/>
            </a:pPr>
            <a:r>
              <a:rPr lang="en-GB" sz="1400" dirty="0">
                <a:ea typeface="+mn-ea"/>
                <a:cs typeface="+mn-cs"/>
              </a:rPr>
              <a:t>G Wholesale and retail trade; repair of motor vehicles and motorcycles</a:t>
            </a:r>
          </a:p>
          <a:p>
            <a:pPr lvl="1" eaLnBrk="1" hangingPunct="1">
              <a:spcBef>
                <a:spcPts val="0"/>
              </a:spcBef>
              <a:defRPr/>
            </a:pPr>
            <a:r>
              <a:rPr lang="en-GB" sz="1400" dirty="0">
                <a:ea typeface="+mn-ea"/>
                <a:cs typeface="+mn-cs"/>
              </a:rPr>
              <a:t>H Transport and storage</a:t>
            </a:r>
          </a:p>
          <a:p>
            <a:pPr lvl="1" eaLnBrk="1" hangingPunct="1">
              <a:spcBef>
                <a:spcPts val="0"/>
              </a:spcBef>
              <a:defRPr/>
            </a:pPr>
            <a:r>
              <a:rPr lang="en-GB" sz="1400" dirty="0">
                <a:ea typeface="+mn-ea"/>
                <a:cs typeface="+mn-cs"/>
              </a:rPr>
              <a:t>I 	Accommodation and food service activities</a:t>
            </a:r>
          </a:p>
          <a:p>
            <a:pPr lvl="1" eaLnBrk="1" hangingPunct="1">
              <a:spcBef>
                <a:spcPts val="0"/>
              </a:spcBef>
              <a:defRPr/>
            </a:pPr>
            <a:r>
              <a:rPr lang="en-GB" sz="1400" dirty="0">
                <a:ea typeface="+mn-ea"/>
                <a:cs typeface="+mn-cs"/>
              </a:rPr>
              <a:t>J 	Information and communication</a:t>
            </a:r>
          </a:p>
          <a:p>
            <a:pPr lvl="1" eaLnBrk="1" hangingPunct="1">
              <a:spcBef>
                <a:spcPts val="0"/>
              </a:spcBef>
              <a:defRPr/>
            </a:pPr>
            <a:r>
              <a:rPr lang="en-GB" sz="1400" dirty="0">
                <a:ea typeface="+mn-ea"/>
                <a:cs typeface="+mn-cs"/>
              </a:rPr>
              <a:t>K 	Financial and insurance activities</a:t>
            </a:r>
          </a:p>
          <a:p>
            <a:pPr lvl="1" eaLnBrk="1" hangingPunct="1">
              <a:spcBef>
                <a:spcPts val="0"/>
              </a:spcBef>
              <a:defRPr/>
            </a:pPr>
            <a:r>
              <a:rPr lang="en-GB" sz="1400" dirty="0">
                <a:ea typeface="+mn-ea"/>
                <a:cs typeface="+mn-cs"/>
              </a:rPr>
              <a:t>L 	Real estate activities</a:t>
            </a:r>
          </a:p>
          <a:p>
            <a:pPr lvl="1" eaLnBrk="1" hangingPunct="1">
              <a:spcBef>
                <a:spcPts val="0"/>
              </a:spcBef>
              <a:defRPr/>
            </a:pPr>
            <a:r>
              <a:rPr lang="en-GB" sz="1400" dirty="0">
                <a:ea typeface="+mn-ea"/>
                <a:cs typeface="+mn-cs"/>
              </a:rPr>
              <a:t>M Professional, scientific and technical activities</a:t>
            </a:r>
          </a:p>
          <a:p>
            <a:pPr lvl="1" eaLnBrk="1" hangingPunct="1">
              <a:spcBef>
                <a:spcPts val="0"/>
              </a:spcBef>
              <a:defRPr/>
            </a:pPr>
            <a:r>
              <a:rPr lang="en-GB" sz="1400" dirty="0">
                <a:ea typeface="+mn-ea"/>
                <a:cs typeface="+mn-cs"/>
              </a:rPr>
              <a:t>N Administrative and support service activities</a:t>
            </a:r>
          </a:p>
          <a:p>
            <a:pPr lvl="1" eaLnBrk="1" hangingPunct="1">
              <a:spcBef>
                <a:spcPts val="0"/>
              </a:spcBef>
              <a:defRPr/>
            </a:pPr>
            <a:r>
              <a:rPr lang="en-GB" sz="1400" dirty="0">
                <a:ea typeface="+mn-ea"/>
                <a:cs typeface="+mn-cs"/>
              </a:rPr>
              <a:t>O Public administration and defence; compulsory social security</a:t>
            </a:r>
          </a:p>
          <a:p>
            <a:pPr lvl="1" eaLnBrk="1" hangingPunct="1">
              <a:spcBef>
                <a:spcPts val="0"/>
              </a:spcBef>
              <a:defRPr/>
            </a:pPr>
            <a:r>
              <a:rPr lang="en-GB" sz="1400" dirty="0">
                <a:ea typeface="+mn-ea"/>
                <a:cs typeface="+mn-cs"/>
              </a:rPr>
              <a:t>P 	Education</a:t>
            </a:r>
          </a:p>
          <a:p>
            <a:pPr lvl="1" eaLnBrk="1" hangingPunct="1">
              <a:spcBef>
                <a:spcPts val="0"/>
              </a:spcBef>
              <a:defRPr/>
            </a:pPr>
            <a:r>
              <a:rPr lang="en-GB" sz="1400" dirty="0">
                <a:ea typeface="+mn-ea"/>
                <a:cs typeface="+mn-cs"/>
              </a:rPr>
              <a:t>Q Human health and social work activities</a:t>
            </a:r>
          </a:p>
          <a:p>
            <a:pPr lvl="1" eaLnBrk="1" hangingPunct="1">
              <a:spcBef>
                <a:spcPts val="0"/>
              </a:spcBef>
              <a:defRPr/>
            </a:pPr>
            <a:r>
              <a:rPr lang="en-GB" sz="1400" dirty="0">
                <a:ea typeface="+mn-ea"/>
                <a:cs typeface="+mn-cs"/>
              </a:rPr>
              <a:t>R	Arts, entertainment and recreation</a:t>
            </a:r>
          </a:p>
          <a:p>
            <a:pPr lvl="1" eaLnBrk="1" hangingPunct="1">
              <a:spcBef>
                <a:spcPts val="0"/>
              </a:spcBef>
              <a:defRPr/>
            </a:pPr>
            <a:r>
              <a:rPr lang="en-GB" sz="1400" dirty="0">
                <a:ea typeface="+mn-ea"/>
                <a:cs typeface="+mn-cs"/>
              </a:rPr>
              <a:t>S	Other service activities</a:t>
            </a:r>
          </a:p>
          <a:p>
            <a:pPr lvl="1" eaLnBrk="1" hangingPunct="1">
              <a:spcBef>
                <a:spcPts val="0"/>
              </a:spcBef>
              <a:defRPr/>
            </a:pPr>
            <a:r>
              <a:rPr lang="en-GB" sz="1400" dirty="0">
                <a:ea typeface="+mn-ea"/>
                <a:cs typeface="+mn-cs"/>
              </a:rPr>
              <a:t>T 	Activities of households as employers; undifferentiated goods and services producing activities of households for own use</a:t>
            </a:r>
          </a:p>
          <a:p>
            <a:pPr lvl="1" eaLnBrk="1" hangingPunct="1">
              <a:spcBef>
                <a:spcPts val="0"/>
              </a:spcBef>
              <a:defRPr/>
            </a:pPr>
            <a:r>
              <a:rPr lang="en-GB" sz="1400" dirty="0">
                <a:ea typeface="+mn-ea"/>
                <a:cs typeface="+mn-cs"/>
              </a:rPr>
              <a:t>U	Activities of extraterritorial organisations and bodies</a:t>
            </a:r>
          </a:p>
        </p:txBody>
      </p:sp>
    </p:spTree>
    <p:extLst>
      <p:ext uri="{BB962C8B-B14F-4D97-AF65-F5344CB8AC3E}">
        <p14:creationId xmlns:p14="http://schemas.microsoft.com/office/powerpoint/2010/main" val="2039682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eaLnBrk="1" hangingPunct="1"/>
            <a:r>
              <a:rPr lang="en-GB" altLang="fr-FR"/>
              <a:t>UK SIC(2007)</a:t>
            </a:r>
          </a:p>
        </p:txBody>
      </p:sp>
      <p:sp>
        <p:nvSpPr>
          <p:cNvPr id="3" name="Content Placeholder 2"/>
          <p:cNvSpPr>
            <a:spLocks noGrp="1"/>
          </p:cNvSpPr>
          <p:nvPr>
            <p:ph idx="1"/>
          </p:nvPr>
        </p:nvSpPr>
        <p:spPr/>
        <p:txBody>
          <a:bodyPr/>
          <a:lstStyle/>
          <a:p>
            <a:pPr eaLnBrk="1" hangingPunct="1">
              <a:defRPr/>
            </a:pPr>
            <a:r>
              <a:rPr lang="en-GB" sz="1400" dirty="0"/>
              <a:t>17 Manufacture of paper and paper products</a:t>
            </a:r>
          </a:p>
          <a:p>
            <a:pPr lvl="1" eaLnBrk="1" hangingPunct="1">
              <a:defRPr/>
            </a:pPr>
            <a:r>
              <a:rPr lang="en-GB" sz="1000" dirty="0">
                <a:ea typeface="+mn-ea"/>
                <a:cs typeface="+mn-cs"/>
              </a:rPr>
              <a:t>17.1 Manufacture of pulp, paper and paperboard</a:t>
            </a:r>
          </a:p>
          <a:p>
            <a:pPr lvl="1" eaLnBrk="1" hangingPunct="1">
              <a:defRPr/>
            </a:pPr>
            <a:r>
              <a:rPr lang="en-GB" sz="1000" dirty="0">
                <a:ea typeface="+mn-ea"/>
                <a:cs typeface="+mn-cs"/>
              </a:rPr>
              <a:t>17.11 Manufacture of pulp</a:t>
            </a:r>
          </a:p>
          <a:p>
            <a:pPr lvl="1" eaLnBrk="1" hangingPunct="1">
              <a:defRPr/>
            </a:pPr>
            <a:r>
              <a:rPr lang="en-GB" sz="1000" dirty="0">
                <a:ea typeface="+mn-ea"/>
                <a:cs typeface="+mn-cs"/>
              </a:rPr>
              <a:t>17.12 Manufacture of paper and paperboard</a:t>
            </a:r>
          </a:p>
          <a:p>
            <a:pPr lvl="1" eaLnBrk="1" hangingPunct="1">
              <a:defRPr/>
            </a:pPr>
            <a:r>
              <a:rPr lang="en-GB" sz="1000" dirty="0">
                <a:ea typeface="+mn-ea"/>
                <a:cs typeface="+mn-cs"/>
              </a:rPr>
              <a:t>17.2 Manufacture of articles of paper and paperboard</a:t>
            </a:r>
          </a:p>
          <a:p>
            <a:pPr lvl="1" eaLnBrk="1" hangingPunct="1">
              <a:defRPr/>
            </a:pPr>
            <a:r>
              <a:rPr lang="en-GB" sz="1000" dirty="0">
                <a:ea typeface="+mn-ea"/>
                <a:cs typeface="+mn-cs"/>
              </a:rPr>
              <a:t>17.21 Manufacture of plastic products</a:t>
            </a:r>
          </a:p>
          <a:p>
            <a:pPr lvl="1" eaLnBrk="1" hangingPunct="1">
              <a:defRPr/>
            </a:pPr>
            <a:r>
              <a:rPr lang="en-GB" sz="1000" dirty="0">
                <a:ea typeface="+mn-ea"/>
                <a:cs typeface="+mn-cs"/>
              </a:rPr>
              <a:t>          17.21/1 Manufacture of corrugated paper and paperboard; manufacture of sacks and bags of paper</a:t>
            </a:r>
          </a:p>
          <a:p>
            <a:pPr lvl="1" eaLnBrk="1" hangingPunct="1">
              <a:defRPr/>
            </a:pPr>
            <a:r>
              <a:rPr lang="en-GB" sz="1000" dirty="0">
                <a:ea typeface="+mn-ea"/>
                <a:cs typeface="+mn-cs"/>
              </a:rPr>
              <a:t>          17.21/9 Manufacture of paper and paperboard containers other than sacks and bags</a:t>
            </a:r>
          </a:p>
          <a:p>
            <a:pPr lvl="1" eaLnBrk="1" hangingPunct="1">
              <a:defRPr/>
            </a:pPr>
            <a:r>
              <a:rPr lang="en-GB" sz="1000" dirty="0">
                <a:ea typeface="+mn-ea"/>
                <a:cs typeface="+mn-cs"/>
              </a:rPr>
              <a:t>17.22 Manufacture of household and sanitary goods and of toilet requisites</a:t>
            </a:r>
          </a:p>
          <a:p>
            <a:pPr lvl="1" eaLnBrk="1" hangingPunct="1">
              <a:defRPr/>
            </a:pPr>
            <a:r>
              <a:rPr lang="en-GB" sz="1000" dirty="0">
                <a:ea typeface="+mn-ea"/>
                <a:cs typeface="+mn-cs"/>
              </a:rPr>
              <a:t>17.23 Manufacture of paper stationery</a:t>
            </a:r>
          </a:p>
          <a:p>
            <a:pPr lvl="1" eaLnBrk="1" hangingPunct="1">
              <a:defRPr/>
            </a:pPr>
            <a:r>
              <a:rPr lang="en-GB" sz="1000" dirty="0">
                <a:ea typeface="+mn-ea"/>
                <a:cs typeface="+mn-cs"/>
              </a:rPr>
              <a:t>17.24 Manufacture of wallpaper</a:t>
            </a:r>
          </a:p>
          <a:p>
            <a:pPr lvl="1" eaLnBrk="1" hangingPunct="1">
              <a:defRPr/>
            </a:pPr>
            <a:r>
              <a:rPr lang="en-GB" sz="1000" dirty="0">
                <a:ea typeface="+mn-ea"/>
                <a:cs typeface="+mn-cs"/>
              </a:rPr>
              <a:t>17.29 Manufacture of other articles of paper and paperboard</a:t>
            </a:r>
          </a:p>
          <a:p>
            <a:pPr eaLnBrk="1" hangingPunct="1">
              <a:defRPr/>
            </a:pPr>
            <a:r>
              <a:rPr lang="en-GB" sz="1400" dirty="0"/>
              <a:t>68 Real estate activities</a:t>
            </a:r>
          </a:p>
          <a:p>
            <a:pPr lvl="1" eaLnBrk="1" hangingPunct="1">
              <a:defRPr/>
            </a:pPr>
            <a:r>
              <a:rPr lang="en-GB" sz="1000" dirty="0">
                <a:ea typeface="+mn-ea"/>
                <a:cs typeface="+mn-cs"/>
              </a:rPr>
              <a:t>68.1 Buying and selling of own real estate</a:t>
            </a:r>
          </a:p>
          <a:p>
            <a:pPr lvl="1" eaLnBrk="1" hangingPunct="1">
              <a:defRPr/>
            </a:pPr>
            <a:r>
              <a:rPr lang="en-GB" sz="1000" dirty="0">
                <a:ea typeface="+mn-ea"/>
                <a:cs typeface="+mn-cs"/>
              </a:rPr>
              <a:t>68.10 Buying and selling of own real estate</a:t>
            </a:r>
          </a:p>
          <a:p>
            <a:pPr lvl="1" eaLnBrk="1" hangingPunct="1">
              <a:defRPr/>
            </a:pPr>
            <a:r>
              <a:rPr lang="en-GB" sz="1000" dirty="0">
                <a:ea typeface="+mn-ea"/>
                <a:cs typeface="+mn-cs"/>
              </a:rPr>
              <a:t>68.2 Renting and operating of own or leased real estate</a:t>
            </a:r>
          </a:p>
          <a:p>
            <a:pPr lvl="1" eaLnBrk="1" hangingPunct="1">
              <a:defRPr/>
            </a:pPr>
            <a:r>
              <a:rPr lang="en-GB" sz="1000" dirty="0">
                <a:ea typeface="+mn-ea"/>
                <a:cs typeface="+mn-cs"/>
              </a:rPr>
              <a:t>68.20 Renting and operating of own or leased real estate</a:t>
            </a:r>
          </a:p>
          <a:p>
            <a:pPr lvl="1" eaLnBrk="1" hangingPunct="1">
              <a:defRPr/>
            </a:pPr>
            <a:r>
              <a:rPr lang="en-GB" sz="1000" dirty="0">
                <a:ea typeface="+mn-ea"/>
                <a:cs typeface="+mn-cs"/>
              </a:rPr>
              <a:t>	68.20/1 Renting and operating of Housing Association real estate</a:t>
            </a:r>
          </a:p>
          <a:p>
            <a:pPr lvl="1" eaLnBrk="1" hangingPunct="1">
              <a:defRPr/>
            </a:pPr>
            <a:r>
              <a:rPr lang="en-GB" sz="1000" dirty="0">
                <a:ea typeface="+mn-ea"/>
                <a:cs typeface="+mn-cs"/>
              </a:rPr>
              <a:t>	68.20/2 Letting and operating of conference and exhibition centres</a:t>
            </a:r>
          </a:p>
          <a:p>
            <a:pPr lvl="1" eaLnBrk="1" hangingPunct="1">
              <a:defRPr/>
            </a:pPr>
            <a:r>
              <a:rPr lang="en-GB" sz="1000" dirty="0">
                <a:ea typeface="+mn-ea"/>
                <a:cs typeface="+mn-cs"/>
              </a:rPr>
              <a:t>     68.20/9 Letting and operating of own or leased real estate (other than Housing Association real estate and conference and exhibition services) </a:t>
            </a:r>
            <a:r>
              <a:rPr lang="en-GB" sz="1000" dirty="0" err="1">
                <a:ea typeface="+mn-ea"/>
                <a:cs typeface="+mn-cs"/>
              </a:rPr>
              <a:t>n.e.c</a:t>
            </a:r>
            <a:r>
              <a:rPr lang="en-GB" sz="1000" dirty="0">
                <a:ea typeface="+mn-ea"/>
                <a:cs typeface="+mn-cs"/>
              </a:rPr>
              <a:t>.</a:t>
            </a:r>
          </a:p>
          <a:p>
            <a:pPr lvl="1" eaLnBrk="1" hangingPunct="1">
              <a:defRPr/>
            </a:pPr>
            <a:r>
              <a:rPr lang="en-GB" sz="1000" dirty="0">
                <a:ea typeface="+mn-ea"/>
                <a:cs typeface="+mn-cs"/>
              </a:rPr>
              <a:t>68.3 Real estate activities on a fee or contract basis</a:t>
            </a:r>
          </a:p>
          <a:p>
            <a:pPr lvl="1" eaLnBrk="1" hangingPunct="1">
              <a:defRPr/>
            </a:pPr>
            <a:r>
              <a:rPr lang="en-GB" sz="1000" dirty="0">
                <a:ea typeface="+mn-ea"/>
                <a:cs typeface="+mn-cs"/>
              </a:rPr>
              <a:t>68.31 Real estate agencies</a:t>
            </a:r>
          </a:p>
          <a:p>
            <a:pPr lvl="1" eaLnBrk="1" hangingPunct="1">
              <a:defRPr/>
            </a:pPr>
            <a:r>
              <a:rPr lang="en-GB" sz="1000" dirty="0">
                <a:ea typeface="+mn-ea"/>
                <a:cs typeface="+mn-cs"/>
              </a:rPr>
              <a:t>68.32 Management of real estate on a fee or contract basis</a:t>
            </a:r>
          </a:p>
          <a:p>
            <a:pPr eaLnBrk="1" hangingPunct="1">
              <a:defRPr/>
            </a:pPr>
            <a:endParaRPr lang="en-GB" dirty="0"/>
          </a:p>
        </p:txBody>
      </p:sp>
    </p:spTree>
    <p:extLst>
      <p:ext uri="{BB962C8B-B14F-4D97-AF65-F5344CB8AC3E}">
        <p14:creationId xmlns:p14="http://schemas.microsoft.com/office/powerpoint/2010/main" val="246379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249811"/>
            <a:ext cx="8689156" cy="5223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07504" y="332656"/>
            <a:ext cx="5688632" cy="369332"/>
          </a:xfrm>
          <a:prstGeom prst="rect">
            <a:avLst/>
          </a:prstGeom>
        </p:spPr>
        <p:txBody>
          <a:bodyPr wrap="square">
            <a:spAutoFit/>
          </a:bodyPr>
          <a:lstStyle/>
          <a:p>
            <a:r>
              <a:rPr lang="en-GB" dirty="0"/>
              <a:t>Figure 5.1: </a:t>
            </a:r>
            <a:r>
              <a:rPr lang="en-GB" dirty="0" err="1"/>
              <a:t>Airco</a:t>
            </a:r>
            <a:r>
              <a:rPr lang="en-GB" dirty="0"/>
              <a:t> Ltd, Market Size &amp; Market Share</a:t>
            </a:r>
          </a:p>
        </p:txBody>
      </p:sp>
    </p:spTree>
    <p:extLst>
      <p:ext uri="{BB962C8B-B14F-4D97-AF65-F5344CB8AC3E}">
        <p14:creationId xmlns:p14="http://schemas.microsoft.com/office/powerpoint/2010/main" val="477246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GB" altLang="fr-FR"/>
              <a:t>Learning outcomes</a:t>
            </a:r>
          </a:p>
        </p:txBody>
      </p:sp>
      <p:graphicFrame>
        <p:nvGraphicFramePr>
          <p:cNvPr id="2" name="Diagram 1"/>
          <p:cNvGraphicFramePr/>
          <p:nvPr>
            <p:extLst>
              <p:ext uri="{D42A27DB-BD31-4B8C-83A1-F6EECF244321}">
                <p14:modId xmlns:p14="http://schemas.microsoft.com/office/powerpoint/2010/main" val="287377411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2273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Value of marketing information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449539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9869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Using market research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251114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3830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B2B market research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750590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1291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4"/>
          <p:cNvSpPr>
            <a:spLocks noChangeArrowheads="1"/>
          </p:cNvSpPr>
          <p:nvPr/>
        </p:nvSpPr>
        <p:spPr bwMode="auto">
          <a:xfrm>
            <a:off x="0" y="26050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fontAlgn="base" hangingPunct="1">
              <a:spcBef>
                <a:spcPct val="0"/>
              </a:spcBef>
              <a:spcAft>
                <a:spcPct val="0"/>
              </a:spcAft>
              <a:buFontTx/>
              <a:buNone/>
            </a:pPr>
            <a:endParaRPr lang="en-US" altLang="fr-FR" sz="2400">
              <a:solidFill>
                <a:srgbClr val="000000"/>
              </a:solidFill>
            </a:endParaRPr>
          </a:p>
        </p:txBody>
      </p:sp>
      <p:graphicFrame>
        <p:nvGraphicFramePr>
          <p:cNvPr id="11333" name="Group 69"/>
          <p:cNvGraphicFramePr>
            <a:graphicFrameLocks noGrp="1"/>
          </p:cNvGraphicFramePr>
          <p:nvPr/>
        </p:nvGraphicFramePr>
        <p:xfrm>
          <a:off x="323850" y="2060575"/>
          <a:ext cx="8280400" cy="3775076"/>
        </p:xfrm>
        <a:graphic>
          <a:graphicData uri="http://schemas.openxmlformats.org/drawingml/2006/table">
            <a:tbl>
              <a:tblPr/>
              <a:tblGrid>
                <a:gridCol w="4140200">
                  <a:extLst>
                    <a:ext uri="{9D8B030D-6E8A-4147-A177-3AD203B41FA5}">
                      <a16:colId xmlns:a16="http://schemas.microsoft.com/office/drawing/2014/main" val="20000"/>
                    </a:ext>
                  </a:extLst>
                </a:gridCol>
                <a:gridCol w="4140200">
                  <a:extLst>
                    <a:ext uri="{9D8B030D-6E8A-4147-A177-3AD203B41FA5}">
                      <a16:colId xmlns:a16="http://schemas.microsoft.com/office/drawing/2014/main" val="20001"/>
                    </a:ext>
                  </a:extLst>
                </a:gridCol>
              </a:tblGrid>
              <a:tr h="6254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dirty="0">
                          <a:ln>
                            <a:noFill/>
                          </a:ln>
                          <a:solidFill>
                            <a:schemeClr val="tx1"/>
                          </a:solidFill>
                          <a:effectLst/>
                          <a:latin typeface="Times New Roman" pitchFamily="18" charset="0"/>
                          <a:cs typeface="Times New Roman" pitchFamily="18" charset="0"/>
                        </a:rPr>
                        <a:t>Probability sampling</a:t>
                      </a:r>
                      <a:endParaRPr kumimoji="0" lang="en-GB" sz="4000" b="0" i="0" u="none" strike="noStrike" cap="none" normalizeH="0" baseline="0" dirty="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a:ln>
                            <a:noFill/>
                          </a:ln>
                          <a:solidFill>
                            <a:schemeClr val="tx1"/>
                          </a:solidFill>
                          <a:effectLst/>
                          <a:latin typeface="Times New Roman" pitchFamily="18" charset="0"/>
                          <a:cs typeface="Times New Roman" pitchFamily="18" charset="0"/>
                        </a:rPr>
                        <a:t>Non-probability sampling</a:t>
                      </a:r>
                      <a:endParaRPr kumimoji="0" lang="en-GB" sz="4000" b="0" i="0" u="none" strike="noStrike" cap="none" normalizeH="0" baseline="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254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a:ln>
                            <a:noFill/>
                          </a:ln>
                          <a:solidFill>
                            <a:schemeClr val="tx1"/>
                          </a:solidFill>
                          <a:effectLst/>
                          <a:latin typeface="Times New Roman" pitchFamily="18" charset="0"/>
                          <a:cs typeface="Times New Roman" pitchFamily="18" charset="0"/>
                        </a:rPr>
                        <a:t>Simple random sampling</a:t>
                      </a:r>
                      <a:endParaRPr kumimoji="0" lang="en-GB" sz="4000" b="0" i="0" u="none" strike="noStrike" cap="none" normalizeH="0" baseline="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a:ln>
                            <a:noFill/>
                          </a:ln>
                          <a:solidFill>
                            <a:schemeClr val="tx1"/>
                          </a:solidFill>
                          <a:effectLst/>
                          <a:latin typeface="Times New Roman" pitchFamily="18" charset="0"/>
                          <a:cs typeface="Times New Roman" pitchFamily="18" charset="0"/>
                        </a:rPr>
                        <a:t>Convenience sampling</a:t>
                      </a:r>
                      <a:endParaRPr kumimoji="0" lang="en-GB" sz="4000" b="0" i="0" u="none" strike="noStrike" cap="none" normalizeH="0" baseline="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539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a:ln>
                            <a:noFill/>
                          </a:ln>
                          <a:solidFill>
                            <a:schemeClr val="tx1"/>
                          </a:solidFill>
                          <a:effectLst/>
                          <a:latin typeface="Times New Roman" pitchFamily="18" charset="0"/>
                          <a:cs typeface="Times New Roman" pitchFamily="18" charset="0"/>
                        </a:rPr>
                        <a:t>Stratified random sampling</a:t>
                      </a:r>
                      <a:endParaRPr kumimoji="0" lang="en-GB" sz="4000" b="0" i="0" u="none" strike="noStrike" cap="none" normalizeH="0" baseline="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a:ln>
                            <a:noFill/>
                          </a:ln>
                          <a:solidFill>
                            <a:schemeClr val="tx1"/>
                          </a:solidFill>
                          <a:effectLst/>
                          <a:latin typeface="Times New Roman" pitchFamily="18" charset="0"/>
                          <a:cs typeface="Times New Roman" pitchFamily="18" charset="0"/>
                        </a:rPr>
                        <a:t>Snowball sampling</a:t>
                      </a:r>
                      <a:endParaRPr kumimoji="0" lang="en-GB" sz="4000" b="0" i="0" u="none" strike="noStrike" cap="none" normalizeH="0" baseline="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254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a:ln>
                            <a:noFill/>
                          </a:ln>
                          <a:solidFill>
                            <a:schemeClr val="tx1"/>
                          </a:solidFill>
                          <a:effectLst/>
                          <a:latin typeface="Times New Roman" pitchFamily="18" charset="0"/>
                          <a:cs typeface="Times New Roman" pitchFamily="18" charset="0"/>
                        </a:rPr>
                        <a:t>Systematic sampling</a:t>
                      </a:r>
                      <a:endParaRPr kumimoji="0" lang="en-GB" sz="4000" b="0" i="0" u="none" strike="noStrike" cap="none" normalizeH="0" baseline="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a:ln>
                            <a:noFill/>
                          </a:ln>
                          <a:solidFill>
                            <a:schemeClr val="tx1"/>
                          </a:solidFill>
                          <a:effectLst/>
                          <a:latin typeface="Times New Roman" pitchFamily="18" charset="0"/>
                          <a:cs typeface="Times New Roman" pitchFamily="18" charset="0"/>
                        </a:rPr>
                        <a:t>Quota sampling</a:t>
                      </a:r>
                      <a:endParaRPr kumimoji="0" lang="en-GB" sz="4000" b="0" i="0" u="none" strike="noStrike" cap="none" normalizeH="0" baseline="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448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a:ln>
                            <a:noFill/>
                          </a:ln>
                          <a:solidFill>
                            <a:schemeClr val="tx1"/>
                          </a:solidFill>
                          <a:effectLst/>
                          <a:latin typeface="Times New Roman" pitchFamily="18" charset="0"/>
                          <a:cs typeface="Times New Roman" pitchFamily="18" charset="0"/>
                        </a:rPr>
                        <a:t>Cluster/multistage sampling</a:t>
                      </a:r>
                      <a:endParaRPr kumimoji="0" lang="en-GB" sz="4000" b="0" i="0" u="none" strike="noStrike" cap="none" normalizeH="0" baseline="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a:ln>
                            <a:noFill/>
                          </a:ln>
                          <a:solidFill>
                            <a:schemeClr val="tx1"/>
                          </a:solidFill>
                          <a:effectLst/>
                          <a:latin typeface="Times New Roman" pitchFamily="18" charset="0"/>
                          <a:cs typeface="Times New Roman" pitchFamily="18" charset="0"/>
                        </a:rPr>
                        <a:t>Focus groups</a:t>
                      </a:r>
                      <a:endParaRPr kumimoji="0" lang="en-GB" sz="4000" b="0" i="0" u="none" strike="noStrike" cap="none" normalizeH="0" baseline="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4535" name="Rectangle 67"/>
          <p:cNvSpPr>
            <a:spLocks noChangeArrowheads="1"/>
          </p:cNvSpPr>
          <p:nvPr/>
        </p:nvSpPr>
        <p:spPr bwMode="auto">
          <a:xfrm>
            <a:off x="1042988" y="6021388"/>
            <a:ext cx="22955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fontAlgn="base" hangingPunct="1">
              <a:spcBef>
                <a:spcPct val="0"/>
              </a:spcBef>
              <a:spcAft>
                <a:spcPct val="0"/>
              </a:spcAft>
              <a:buFontTx/>
              <a:buNone/>
            </a:pPr>
            <a:r>
              <a:rPr lang="en-GB" altLang="fr-FR" sz="1200" b="1">
                <a:solidFill>
                  <a:srgbClr val="000000"/>
                </a:solidFill>
                <a:cs typeface="Times New Roman" pitchFamily="18" charset="0"/>
              </a:rPr>
              <a:t>Table 5.1: Sampling methods</a:t>
            </a:r>
            <a:endParaRPr lang="en-GB" altLang="fr-FR" sz="2400">
              <a:solidFill>
                <a:srgbClr val="000000"/>
              </a:solidFill>
            </a:endParaRPr>
          </a:p>
        </p:txBody>
      </p:sp>
    </p:spTree>
    <p:extLst>
      <p:ext uri="{BB962C8B-B14F-4D97-AF65-F5344CB8AC3E}">
        <p14:creationId xmlns:p14="http://schemas.microsoft.com/office/powerpoint/2010/main" val="1469000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a:spLocks noChangeArrowheads="1"/>
          </p:cNvSpPr>
          <p:nvPr/>
        </p:nvSpPr>
        <p:spPr bwMode="auto">
          <a:xfrm>
            <a:off x="0" y="12239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fontAlgn="base" hangingPunct="1">
              <a:spcBef>
                <a:spcPct val="0"/>
              </a:spcBef>
              <a:spcAft>
                <a:spcPct val="0"/>
              </a:spcAft>
              <a:buFontTx/>
              <a:buNone/>
            </a:pPr>
            <a:endParaRPr lang="en-US" altLang="fr-FR" sz="2400">
              <a:solidFill>
                <a:srgbClr val="000000"/>
              </a:solidFill>
            </a:endParaRPr>
          </a:p>
        </p:txBody>
      </p:sp>
      <p:graphicFrame>
        <p:nvGraphicFramePr>
          <p:cNvPr id="12625" name="Group 337"/>
          <p:cNvGraphicFramePr>
            <a:graphicFrameLocks noGrp="1"/>
          </p:cNvGraphicFramePr>
          <p:nvPr/>
        </p:nvGraphicFramePr>
        <p:xfrm>
          <a:off x="323850" y="333375"/>
          <a:ext cx="8467725" cy="5330825"/>
        </p:xfrm>
        <a:graphic>
          <a:graphicData uri="http://schemas.openxmlformats.org/drawingml/2006/table">
            <a:tbl>
              <a:tblPr/>
              <a:tblGrid>
                <a:gridCol w="1725613">
                  <a:extLst>
                    <a:ext uri="{9D8B030D-6E8A-4147-A177-3AD203B41FA5}">
                      <a16:colId xmlns:a16="http://schemas.microsoft.com/office/drawing/2014/main" val="20000"/>
                    </a:ext>
                  </a:extLst>
                </a:gridCol>
                <a:gridCol w="1168400">
                  <a:extLst>
                    <a:ext uri="{9D8B030D-6E8A-4147-A177-3AD203B41FA5}">
                      <a16:colId xmlns:a16="http://schemas.microsoft.com/office/drawing/2014/main" val="20001"/>
                    </a:ext>
                  </a:extLst>
                </a:gridCol>
                <a:gridCol w="1308100">
                  <a:extLst>
                    <a:ext uri="{9D8B030D-6E8A-4147-A177-3AD203B41FA5}">
                      <a16:colId xmlns:a16="http://schemas.microsoft.com/office/drawing/2014/main" val="20002"/>
                    </a:ext>
                  </a:extLst>
                </a:gridCol>
                <a:gridCol w="1400175">
                  <a:extLst>
                    <a:ext uri="{9D8B030D-6E8A-4147-A177-3AD203B41FA5}">
                      <a16:colId xmlns:a16="http://schemas.microsoft.com/office/drawing/2014/main" val="20003"/>
                    </a:ext>
                  </a:extLst>
                </a:gridCol>
                <a:gridCol w="1400175">
                  <a:extLst>
                    <a:ext uri="{9D8B030D-6E8A-4147-A177-3AD203B41FA5}">
                      <a16:colId xmlns:a16="http://schemas.microsoft.com/office/drawing/2014/main" val="20004"/>
                    </a:ext>
                  </a:extLst>
                </a:gridCol>
                <a:gridCol w="1165225">
                  <a:extLst>
                    <a:ext uri="{9D8B030D-6E8A-4147-A177-3AD203B41FA5}">
                      <a16:colId xmlns:a16="http://schemas.microsoft.com/office/drawing/2014/main" val="20005"/>
                    </a:ext>
                  </a:extLst>
                </a:gridCol>
                <a:gridCol w="300037">
                  <a:extLst>
                    <a:ext uri="{9D8B030D-6E8A-4147-A177-3AD203B41FA5}">
                      <a16:colId xmlns:a16="http://schemas.microsoft.com/office/drawing/2014/main" val="20006"/>
                    </a:ext>
                  </a:extLst>
                </a:gridCol>
              </a:tblGrid>
              <a:tr h="669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4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Company size categories</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chemeClr val="tx1"/>
                          </a:solidFill>
                          <a:effectLst/>
                          <a:latin typeface="Times New Roman" pitchFamily="18" charset="0"/>
                          <a:cs typeface="Times New Roman" pitchFamily="18" charset="0"/>
                        </a:rPr>
                        <a:t> </a:t>
                      </a:r>
                      <a:endParaRPr kumimoji="0" lang="en-GB" sz="1800" b="0"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27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4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4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1 to 9 employees</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10 to 99 employees</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100 or more employees</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Total</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1"/>
                  </a:ext>
                </a:extLst>
              </a:tr>
              <a:tr h="1063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4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cs typeface="Times New Roman" pitchFamily="18" charset="0"/>
                        </a:rPr>
                        <a:t>Proportion in population</a:t>
                      </a:r>
                      <a:endParaRPr kumimoji="0" lang="en-GB" sz="28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85%</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10%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5%</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100%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2"/>
                  </a:ext>
                </a:extLst>
              </a:tr>
              <a:tr h="590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Primary industries</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5%</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425</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50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25</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500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3"/>
                  </a:ext>
                </a:extLst>
              </a:tr>
              <a:tr h="590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Manufacturing industries</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25%</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2125</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250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125</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2500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4"/>
                  </a:ext>
                </a:extLst>
              </a:tr>
              <a:tr h="590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Service industries</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70%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5950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700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350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7000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5"/>
                  </a:ext>
                </a:extLst>
              </a:tr>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Total</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100%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8500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1000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500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10000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6"/>
                  </a:ext>
                </a:extLst>
              </a:tr>
            </a:tbl>
          </a:graphicData>
        </a:graphic>
      </p:graphicFrame>
      <p:sp>
        <p:nvSpPr>
          <p:cNvPr id="65597" name="Rectangle 333"/>
          <p:cNvSpPr>
            <a:spLocks noChangeArrowheads="1"/>
          </p:cNvSpPr>
          <p:nvPr/>
        </p:nvSpPr>
        <p:spPr bwMode="auto">
          <a:xfrm>
            <a:off x="684213" y="6308725"/>
            <a:ext cx="37115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fontAlgn="base" hangingPunct="1">
              <a:spcBef>
                <a:spcPct val="0"/>
              </a:spcBef>
              <a:spcAft>
                <a:spcPct val="0"/>
              </a:spcAft>
              <a:buFontTx/>
              <a:buNone/>
            </a:pPr>
            <a:r>
              <a:rPr lang="en-GB" altLang="fr-FR" sz="1200" b="1">
                <a:solidFill>
                  <a:srgbClr val="000000"/>
                </a:solidFill>
                <a:cs typeface="Times New Roman" pitchFamily="18" charset="0"/>
              </a:rPr>
              <a:t>Table 5.2: Illustrating stratified random sampling</a:t>
            </a:r>
            <a:endParaRPr lang="en-GB" altLang="fr-FR" sz="2400">
              <a:solidFill>
                <a:srgbClr val="000000"/>
              </a:solidFill>
            </a:endParaRPr>
          </a:p>
        </p:txBody>
      </p:sp>
    </p:spTree>
    <p:extLst>
      <p:ext uri="{BB962C8B-B14F-4D97-AF65-F5344CB8AC3E}">
        <p14:creationId xmlns:p14="http://schemas.microsoft.com/office/powerpoint/2010/main" val="3919914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GB" altLang="en-US"/>
              <a:t>Electronic methods of survey delivery</a:t>
            </a:r>
          </a:p>
        </p:txBody>
      </p:sp>
      <p:sp>
        <p:nvSpPr>
          <p:cNvPr id="3" name="Content Placeholder 2"/>
          <p:cNvSpPr>
            <a:spLocks noGrp="1"/>
          </p:cNvSpPr>
          <p:nvPr>
            <p:ph idx="1"/>
          </p:nvPr>
        </p:nvSpPr>
        <p:spPr/>
        <p:txBody>
          <a:bodyPr/>
          <a:lstStyle/>
          <a:p>
            <a:pPr>
              <a:defRPr/>
            </a:pPr>
            <a:r>
              <a:rPr lang="en-GB" u="heavy" dirty="0">
                <a:hlinkClick r:id="rId2"/>
              </a:rPr>
              <a:t>www.onlinesurveys.ac.uk</a:t>
            </a:r>
            <a:endParaRPr lang="en-GB" u="heavy" dirty="0"/>
          </a:p>
          <a:p>
            <a:pPr>
              <a:defRPr/>
            </a:pPr>
            <a:r>
              <a:rPr lang="en-GB" u="heavy" dirty="0">
                <a:hlinkClick r:id="rId3"/>
              </a:rPr>
              <a:t>www.surveywriter.net</a:t>
            </a:r>
            <a:endParaRPr lang="en-GB" u="heavy" dirty="0"/>
          </a:p>
          <a:p>
            <a:pPr>
              <a:defRPr/>
            </a:pPr>
            <a:r>
              <a:rPr lang="en-GB" u="heavy" dirty="0">
                <a:hlinkClick r:id="rId4"/>
              </a:rPr>
              <a:t>www.surveymonkey.com</a:t>
            </a:r>
            <a:endParaRPr lang="en-GB" u="heavy" dirty="0"/>
          </a:p>
          <a:p>
            <a:pPr>
              <a:defRPr/>
            </a:pPr>
            <a:r>
              <a:rPr lang="en-GB" u="heavy" dirty="0">
                <a:hlinkClick r:id="rId5"/>
              </a:rPr>
              <a:t>www.surveysystem.com</a:t>
            </a:r>
            <a:endParaRPr lang="en-GB" u="heavy" dirty="0"/>
          </a:p>
          <a:p>
            <a:pPr>
              <a:defRPr/>
            </a:pPr>
            <a:r>
              <a:rPr lang="en-GB" u="heavy" dirty="0">
                <a:hlinkClick r:id="rId6"/>
              </a:rPr>
              <a:t>www.surveycrafter.com</a:t>
            </a:r>
            <a:endParaRPr lang="en-GB" dirty="0"/>
          </a:p>
        </p:txBody>
      </p:sp>
    </p:spTree>
    <p:extLst>
      <p:ext uri="{BB962C8B-B14F-4D97-AF65-F5344CB8AC3E}">
        <p14:creationId xmlns:p14="http://schemas.microsoft.com/office/powerpoint/2010/main" val="1244781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GB" altLang="fr-FR"/>
              <a:t>SIC</a:t>
            </a:r>
          </a:p>
        </p:txBody>
      </p:sp>
      <p:graphicFrame>
        <p:nvGraphicFramePr>
          <p:cNvPr id="2" name="Diagram 1"/>
          <p:cNvGraphicFramePr/>
          <p:nvPr>
            <p:extLst>
              <p:ext uri="{D42A27DB-BD31-4B8C-83A1-F6EECF244321}">
                <p14:modId xmlns:p14="http://schemas.microsoft.com/office/powerpoint/2010/main" val="197041085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252235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54</TotalTime>
  <Words>795</Words>
  <Application>Microsoft Macintosh PowerPoint</Application>
  <PresentationFormat>On-screen Show (4:3)</PresentationFormat>
  <Paragraphs>123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Default Design</vt:lpstr>
      <vt:lpstr>Business to Business Marketing</vt:lpstr>
      <vt:lpstr>Learning outcomes</vt:lpstr>
      <vt:lpstr>Value of marketing information</vt:lpstr>
      <vt:lpstr>Using market research</vt:lpstr>
      <vt:lpstr>B2B market research</vt:lpstr>
      <vt:lpstr>PowerPoint Presentation</vt:lpstr>
      <vt:lpstr>PowerPoint Presentation</vt:lpstr>
      <vt:lpstr>Electronic methods of survey delivery</vt:lpstr>
      <vt:lpstr>SIC</vt:lpstr>
      <vt:lpstr>UK SIC(2007)</vt:lpstr>
      <vt:lpstr>UK SIC(2007)</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to Business Marketing</dc:title>
  <dc:creator>Ross</dc:creator>
  <cp:lastModifiedBy>Sanjit Sengupta</cp:lastModifiedBy>
  <cp:revision>7</cp:revision>
  <dcterms:created xsi:type="dcterms:W3CDTF">2016-07-13T10:32:41Z</dcterms:created>
  <dcterms:modified xsi:type="dcterms:W3CDTF">2023-07-27T08:01:52Z</dcterms:modified>
</cp:coreProperties>
</file>