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Feuil1!$A$2:$A$8</c:f>
              <c:strCache>
                <c:ptCount val="7"/>
                <c:pt idx="0">
                  <c:v>colleague/friend recommendation</c:v>
                </c:pt>
                <c:pt idx="1">
                  <c:v>sector specific intermediaries</c:v>
                </c:pt>
                <c:pt idx="2">
                  <c:v>supplier website</c:v>
                </c:pt>
                <c:pt idx="3">
                  <c:v>social media platforms</c:v>
                </c:pt>
                <c:pt idx="4">
                  <c:v>via search engines</c:v>
                </c:pt>
                <c:pt idx="5">
                  <c:v>via online display ads</c:v>
                </c:pt>
                <c:pt idx="6">
                  <c:v>via sector specific online communities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8.3000000000000007</c:v>
                </c:pt>
                <c:pt idx="1">
                  <c:v>8</c:v>
                </c:pt>
                <c:pt idx="2">
                  <c:v>7.9</c:v>
                </c:pt>
                <c:pt idx="3">
                  <c:v>7.9</c:v>
                </c:pt>
                <c:pt idx="4">
                  <c:v>7.6</c:v>
                </c:pt>
                <c:pt idx="5">
                  <c:v>7.4</c:v>
                </c:pt>
                <c:pt idx="6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04-4820-9B91-E3B753287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812096"/>
        <c:axId val="77814400"/>
      </c:barChart>
      <c:catAx>
        <c:axId val="7781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14400"/>
        <c:crosses val="autoZero"/>
        <c:auto val="1"/>
        <c:lblAlgn val="ctr"/>
        <c:lblOffset val="100"/>
        <c:noMultiLvlLbl val="0"/>
      </c:catAx>
      <c:valAx>
        <c:axId val="7781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1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 custT="1"/>
      <dgm:spPr/>
      <dgm:t>
        <a:bodyPr/>
        <a:lstStyle/>
        <a:p>
          <a:pPr rtl="0"/>
          <a:r>
            <a:rPr lang="en-GB" sz="2400" dirty="0">
              <a:latin typeface="+mn-lt"/>
            </a:rPr>
            <a:t>understand nature and role of brands in business markets and impact of communication on business brands</a:t>
          </a:r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 sz="2400">
            <a:latin typeface="+mn-lt"/>
          </a:endParaRPr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 sz="2400">
            <a:latin typeface="+mn-lt"/>
          </a:endParaRPr>
        </a:p>
      </dgm:t>
    </dgm:pt>
    <dgm:pt modelId="{857E2290-1C76-4B1F-8DF8-846A6E64731B}">
      <dgm:prSet custT="1"/>
      <dgm:spPr/>
      <dgm:t>
        <a:bodyPr/>
        <a:lstStyle/>
        <a:p>
          <a:pPr rtl="0"/>
          <a:r>
            <a:rPr lang="en-GB" sz="2400" dirty="0">
              <a:latin typeface="+mn-lt"/>
            </a:rPr>
            <a:t>be able to explain meaning and importance of integrated marketing communications</a:t>
          </a:r>
        </a:p>
      </dgm:t>
    </dgm:pt>
    <dgm:pt modelId="{FF6FC35E-0FA5-48D9-A9E0-2D97E0C6BBA8}" type="parTrans" cxnId="{F2EA7DF1-A09F-4D85-9600-15639B2F79D5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CB714489-142F-404B-AEDE-DA7578218E1B}" type="sibTrans" cxnId="{F2EA7DF1-A09F-4D85-9600-15639B2F79D5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0C6B1D55-4ADE-4CBB-98FD-B80F05A9A129}">
      <dgm:prSet custT="1"/>
      <dgm:spPr/>
      <dgm:t>
        <a:bodyPr/>
        <a:lstStyle/>
        <a:p>
          <a:pPr rtl="0"/>
          <a:r>
            <a:rPr lang="en-GB" sz="2400" dirty="0">
              <a:latin typeface="+mn-lt"/>
            </a:rPr>
            <a:t>understand factors affecting composition of the communications mix in business markets;</a:t>
          </a:r>
        </a:p>
      </dgm:t>
    </dgm:pt>
    <dgm:pt modelId="{47384E60-5DD5-45CE-AB03-627863E334D9}" type="parTrans" cxnId="{82D64AD1-87D0-46C2-A4F4-D837DD1670A0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1F0B1A38-5468-4965-BFA9-C83235D38725}" type="sibTrans" cxnId="{82D64AD1-87D0-46C2-A4F4-D837DD1670A0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3" custLinFactY="-5086" custLinFactNeighborY="-100000">
        <dgm:presLayoutVars>
          <dgm:chMax val="0"/>
          <dgm:bulletEnabled val="1"/>
        </dgm:presLayoutVars>
      </dgm:prSet>
      <dgm:spPr/>
    </dgm:pt>
    <dgm:pt modelId="{273B4FF6-090F-48A3-A472-2155D9DF2EC0}" type="pres">
      <dgm:prSet presAssocID="{57059931-2041-497F-A4AD-4BA4F0271D15}" presName="spacer" presStyleCnt="0"/>
      <dgm:spPr/>
    </dgm:pt>
    <dgm:pt modelId="{F967710F-89AC-4436-8457-03E822062AEA}" type="pres">
      <dgm:prSet presAssocID="{857E2290-1C76-4B1F-8DF8-846A6E6473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CDDF8C-EB9D-473A-9436-9150DE9B1965}" type="pres">
      <dgm:prSet presAssocID="{CB714489-142F-404B-AEDE-DA7578218E1B}" presName="spacer" presStyleCnt="0"/>
      <dgm:spPr/>
    </dgm:pt>
    <dgm:pt modelId="{2BE1A3B9-A0F5-4C09-865A-246D523E4924}" type="pres">
      <dgm:prSet presAssocID="{0C6B1D55-4ADE-4CBB-98FD-B80F05A9A12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B92853F-8A16-4626-BC7C-869FA7C6C305}" type="presOf" srcId="{857E2290-1C76-4B1F-8DF8-846A6E64731B}" destId="{F967710F-89AC-4436-8457-03E822062AEA}" srcOrd="0" destOrd="0" presId="urn:microsoft.com/office/officeart/2005/8/layout/vList2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CC1A327C-E17F-4EAE-8DD9-9759EA32E0B0}" type="presOf" srcId="{0C6B1D55-4ADE-4CBB-98FD-B80F05A9A129}" destId="{2BE1A3B9-A0F5-4C09-865A-246D523E4924}" srcOrd="0" destOrd="0" presId="urn:microsoft.com/office/officeart/2005/8/layout/vList2"/>
    <dgm:cxn modelId="{9C3216B1-1152-464D-9041-02DD226365B5}" type="presOf" srcId="{78A95426-A55C-45CE-AF69-9EFACC02D2F6}" destId="{2F4262F2-98C4-4374-82FA-FF7D3E8D7571}" srcOrd="0" destOrd="0" presId="urn:microsoft.com/office/officeart/2005/8/layout/vList2"/>
    <dgm:cxn modelId="{54ED1EB2-CD3C-4328-A28F-67742A456E03}" type="presOf" srcId="{DD1160F0-4590-4FEB-83A3-090428D06117}" destId="{9C3247C1-9A7D-4835-923C-BC97730201C0}" srcOrd="0" destOrd="0" presId="urn:microsoft.com/office/officeart/2005/8/layout/vList2"/>
    <dgm:cxn modelId="{82D64AD1-87D0-46C2-A4F4-D837DD1670A0}" srcId="{78A95426-A55C-45CE-AF69-9EFACC02D2F6}" destId="{0C6B1D55-4ADE-4CBB-98FD-B80F05A9A129}" srcOrd="2" destOrd="0" parTransId="{47384E60-5DD5-45CE-AB03-627863E334D9}" sibTransId="{1F0B1A38-5468-4965-BFA9-C83235D38725}"/>
    <dgm:cxn modelId="{F2EA7DF1-A09F-4D85-9600-15639B2F79D5}" srcId="{78A95426-A55C-45CE-AF69-9EFACC02D2F6}" destId="{857E2290-1C76-4B1F-8DF8-846A6E64731B}" srcOrd="1" destOrd="0" parTransId="{FF6FC35E-0FA5-48D9-A9E0-2D97E0C6BBA8}" sibTransId="{CB714489-142F-404B-AEDE-DA7578218E1B}"/>
    <dgm:cxn modelId="{C433FF34-FEFE-463D-AC64-B21D12D7B0CC}" type="presParOf" srcId="{2F4262F2-98C4-4374-82FA-FF7D3E8D7571}" destId="{9C3247C1-9A7D-4835-923C-BC97730201C0}" srcOrd="0" destOrd="0" presId="urn:microsoft.com/office/officeart/2005/8/layout/vList2"/>
    <dgm:cxn modelId="{84C96FCA-B489-49C3-BD6A-2D02D0092F15}" type="presParOf" srcId="{2F4262F2-98C4-4374-82FA-FF7D3E8D7571}" destId="{273B4FF6-090F-48A3-A472-2155D9DF2EC0}" srcOrd="1" destOrd="0" presId="urn:microsoft.com/office/officeart/2005/8/layout/vList2"/>
    <dgm:cxn modelId="{BBBD95D6-E18D-45D4-AE99-55D778343DCF}" type="presParOf" srcId="{2F4262F2-98C4-4374-82FA-FF7D3E8D7571}" destId="{F967710F-89AC-4436-8457-03E822062AEA}" srcOrd="2" destOrd="0" presId="urn:microsoft.com/office/officeart/2005/8/layout/vList2"/>
    <dgm:cxn modelId="{D974C24D-A5F7-42A5-B144-AFF9CEA35D72}" type="presParOf" srcId="{2F4262F2-98C4-4374-82FA-FF7D3E8D7571}" destId="{9CCDDF8C-EB9D-473A-9436-9150DE9B1965}" srcOrd="3" destOrd="0" presId="urn:microsoft.com/office/officeart/2005/8/layout/vList2"/>
    <dgm:cxn modelId="{EA11E23F-98F8-4351-A3FE-30017B5376F6}" type="presParOf" srcId="{2F4262F2-98C4-4374-82FA-FF7D3E8D7571}" destId="{2BE1A3B9-A0F5-4C09-865A-246D523E49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DDA55A-07A3-492C-9F95-AC6C859F4D6C}">
      <dgm:prSet custT="1"/>
      <dgm:spPr/>
      <dgm:t>
        <a:bodyPr/>
        <a:lstStyle/>
        <a:p>
          <a:r>
            <a:rPr lang="en-GB" sz="2400" dirty="0">
              <a:latin typeface="+mn-lt"/>
            </a:rPr>
            <a:t>be able to explain budgeting methods used for communications programmes</a:t>
          </a:r>
          <a:endParaRPr lang="fr-FR" sz="2400" dirty="0">
            <a:latin typeface="+mn-lt"/>
          </a:endParaRPr>
        </a:p>
      </dgm:t>
    </dgm:pt>
    <dgm:pt modelId="{E49B12C7-6D7A-45FA-86F4-8DD87EB57212}" type="parTrans" cxnId="{BF4FA801-708C-41AE-A8B3-7FDC9ACA4202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5828E837-60C0-451C-99AC-27B1ED233AE7}" type="sibTrans" cxnId="{BF4FA801-708C-41AE-A8B3-7FDC9ACA4202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DED0E4F5-C52B-47E8-B771-30E32E3285A4}">
      <dgm:prSet custT="1"/>
      <dgm:spPr/>
      <dgm:t>
        <a:bodyPr/>
        <a:lstStyle/>
        <a:p>
          <a:r>
            <a:rPr lang="en-GB" sz="2400">
              <a:latin typeface="+mn-lt"/>
            </a:rPr>
            <a:t>be able to explain role of company websites, content and search marketing, advertising, public relations, sales promotion in business communications mix</a:t>
          </a:r>
          <a:endParaRPr lang="fr-FR" sz="2400">
            <a:latin typeface="+mn-lt"/>
          </a:endParaRPr>
        </a:p>
      </dgm:t>
    </dgm:pt>
    <dgm:pt modelId="{B5FA7BCB-EB33-4C30-8CFE-B84B657483CD}" type="parTrans" cxnId="{37C60D7C-BA4D-4E66-8BFE-E23172439771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E3D7EB19-5696-4C79-88D2-DB1D66EA8227}" type="sibTrans" cxnId="{37C60D7C-BA4D-4E66-8BFE-E23172439771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C32AA55B-77CD-4685-B68A-08C624F99B68}">
      <dgm:prSet custT="1"/>
      <dgm:spPr/>
      <dgm:t>
        <a:bodyPr/>
        <a:lstStyle/>
        <a:p>
          <a:r>
            <a:rPr lang="en-GB" sz="2400">
              <a:latin typeface="+mn-lt"/>
            </a:rPr>
            <a:t>be able to explain strategic and tactical decisions made by managers in relation to advertising and trade shows</a:t>
          </a:r>
          <a:endParaRPr lang="fr-FR" sz="2400">
            <a:latin typeface="+mn-lt"/>
          </a:endParaRPr>
        </a:p>
      </dgm:t>
    </dgm:pt>
    <dgm:pt modelId="{79A811B1-7713-444C-A1A3-255F50AFDFFE}" type="parTrans" cxnId="{F487690A-AB37-4299-AEFC-F4C6F8653AD0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23507D38-8E7E-4915-A83C-D94BBDD4278C}" type="sibTrans" cxnId="{F487690A-AB37-4299-AEFC-F4C6F8653AD0}">
      <dgm:prSet/>
      <dgm:spPr/>
      <dgm:t>
        <a:bodyPr/>
        <a:lstStyle/>
        <a:p>
          <a:endParaRPr lang="fr-FR" sz="2400">
            <a:latin typeface="+mn-lt"/>
          </a:endParaRPr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29093A4B-D9DC-4CA9-824A-9081B615515E}" type="pres">
      <dgm:prSet presAssocID="{27DDA55A-07A3-492C-9F95-AC6C859F4D6C}" presName="parentText" presStyleLbl="node1" presStyleIdx="0" presStyleCnt="3" custLinFactNeighborX="247">
        <dgm:presLayoutVars>
          <dgm:chMax val="0"/>
          <dgm:bulletEnabled val="1"/>
        </dgm:presLayoutVars>
      </dgm:prSet>
      <dgm:spPr/>
    </dgm:pt>
    <dgm:pt modelId="{B5450DAA-0077-4E73-B68F-CA6B18D8BDCA}" type="pres">
      <dgm:prSet presAssocID="{5828E837-60C0-451C-99AC-27B1ED233AE7}" presName="spacer" presStyleCnt="0"/>
      <dgm:spPr/>
    </dgm:pt>
    <dgm:pt modelId="{D39974DC-146A-4519-854C-5DFECA8E0772}" type="pres">
      <dgm:prSet presAssocID="{DED0E4F5-C52B-47E8-B771-30E32E3285A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2FD378C-7B67-4B6C-BA06-8C9B57245E15}" type="pres">
      <dgm:prSet presAssocID="{E3D7EB19-5696-4C79-88D2-DB1D66EA8227}" presName="spacer" presStyleCnt="0"/>
      <dgm:spPr/>
    </dgm:pt>
    <dgm:pt modelId="{09F21BF4-5B36-492A-A574-64A9D9399505}" type="pres">
      <dgm:prSet presAssocID="{C32AA55B-77CD-4685-B68A-08C624F99B6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F4FA801-708C-41AE-A8B3-7FDC9ACA4202}" srcId="{78A95426-A55C-45CE-AF69-9EFACC02D2F6}" destId="{27DDA55A-07A3-492C-9F95-AC6C859F4D6C}" srcOrd="0" destOrd="0" parTransId="{E49B12C7-6D7A-45FA-86F4-8DD87EB57212}" sibTransId="{5828E837-60C0-451C-99AC-27B1ED233AE7}"/>
    <dgm:cxn modelId="{F487690A-AB37-4299-AEFC-F4C6F8653AD0}" srcId="{78A95426-A55C-45CE-AF69-9EFACC02D2F6}" destId="{C32AA55B-77CD-4685-B68A-08C624F99B68}" srcOrd="2" destOrd="0" parTransId="{79A811B1-7713-444C-A1A3-255F50AFDFFE}" sibTransId="{23507D38-8E7E-4915-A83C-D94BBDD4278C}"/>
    <dgm:cxn modelId="{0B567224-64EA-4A72-B8EA-D6CCCF138ACF}" type="presOf" srcId="{27DDA55A-07A3-492C-9F95-AC6C859F4D6C}" destId="{29093A4B-D9DC-4CA9-824A-9081B615515E}" srcOrd="0" destOrd="0" presId="urn:microsoft.com/office/officeart/2005/8/layout/vList2"/>
    <dgm:cxn modelId="{37C60D7C-BA4D-4E66-8BFE-E23172439771}" srcId="{78A95426-A55C-45CE-AF69-9EFACC02D2F6}" destId="{DED0E4F5-C52B-47E8-B771-30E32E3285A4}" srcOrd="1" destOrd="0" parTransId="{B5FA7BCB-EB33-4C30-8CFE-B84B657483CD}" sibTransId="{E3D7EB19-5696-4C79-88D2-DB1D66EA8227}"/>
    <dgm:cxn modelId="{FD06BBBC-85F3-4134-8AA5-990490E0F527}" type="presOf" srcId="{C32AA55B-77CD-4685-B68A-08C624F99B68}" destId="{09F21BF4-5B36-492A-A574-64A9D9399505}" srcOrd="0" destOrd="0" presId="urn:microsoft.com/office/officeart/2005/8/layout/vList2"/>
    <dgm:cxn modelId="{ED2DC3BC-5987-4887-BD1F-53D6F10E85A2}" type="presOf" srcId="{DED0E4F5-C52B-47E8-B771-30E32E3285A4}" destId="{D39974DC-146A-4519-854C-5DFECA8E0772}" srcOrd="0" destOrd="0" presId="urn:microsoft.com/office/officeart/2005/8/layout/vList2"/>
    <dgm:cxn modelId="{E35930D2-FE9B-4A2D-8715-2030AE9560E2}" type="presOf" srcId="{78A95426-A55C-45CE-AF69-9EFACC02D2F6}" destId="{2F4262F2-98C4-4374-82FA-FF7D3E8D7571}" srcOrd="0" destOrd="0" presId="urn:microsoft.com/office/officeart/2005/8/layout/vList2"/>
    <dgm:cxn modelId="{1660BF73-E26D-4E5F-83D1-EC4D1A610316}" type="presParOf" srcId="{2F4262F2-98C4-4374-82FA-FF7D3E8D7571}" destId="{29093A4B-D9DC-4CA9-824A-9081B615515E}" srcOrd="0" destOrd="0" presId="urn:microsoft.com/office/officeart/2005/8/layout/vList2"/>
    <dgm:cxn modelId="{D84B51FA-0C48-425F-B976-178D66C3E090}" type="presParOf" srcId="{2F4262F2-98C4-4374-82FA-FF7D3E8D7571}" destId="{B5450DAA-0077-4E73-B68F-CA6B18D8BDCA}" srcOrd="1" destOrd="0" presId="urn:microsoft.com/office/officeart/2005/8/layout/vList2"/>
    <dgm:cxn modelId="{FBB66526-2CB6-419D-BE80-58D1EEB0CD75}" type="presParOf" srcId="{2F4262F2-98C4-4374-82FA-FF7D3E8D7571}" destId="{D39974DC-146A-4519-854C-5DFECA8E0772}" srcOrd="2" destOrd="0" presId="urn:microsoft.com/office/officeart/2005/8/layout/vList2"/>
    <dgm:cxn modelId="{1A4000BF-BFEF-416F-94BF-12AA0AC61265}" type="presParOf" srcId="{2F4262F2-98C4-4374-82FA-FF7D3E8D7571}" destId="{D2FD378C-7B67-4B6C-BA06-8C9B57245E15}" srcOrd="3" destOrd="0" presId="urn:microsoft.com/office/officeart/2005/8/layout/vList2"/>
    <dgm:cxn modelId="{68616F81-5E41-4944-96A4-8FA7F3C3DCC1}" type="presParOf" srcId="{2F4262F2-98C4-4374-82FA-FF7D3E8D7571}" destId="{09F21BF4-5B36-492A-A574-64A9D939950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44834C-E778-4FEB-8CF5-4B9E0B71355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10447F-E60C-476E-9277-61EC2711DD36}">
      <dgm:prSet phldrT="[Texte]" custT="1"/>
      <dgm:spPr/>
      <dgm:t>
        <a:bodyPr/>
        <a:lstStyle/>
        <a:p>
          <a:r>
            <a:rPr lang="en-GB" sz="1200" dirty="0"/>
            <a:t>campaign objectives and target audiences agreed</a:t>
          </a:r>
          <a:endParaRPr lang="fr-FR" sz="1200" dirty="0"/>
        </a:p>
      </dgm:t>
    </dgm:pt>
    <dgm:pt modelId="{44CE44FD-912F-4E68-A4D6-4A9F5A792B43}" type="parTrans" cxnId="{6BEC7A53-657C-49C6-9D1E-964FDDF18C6B}">
      <dgm:prSet/>
      <dgm:spPr/>
      <dgm:t>
        <a:bodyPr/>
        <a:lstStyle/>
        <a:p>
          <a:endParaRPr lang="fr-FR" sz="1200"/>
        </a:p>
      </dgm:t>
    </dgm:pt>
    <dgm:pt modelId="{0DA69B24-38EF-4C3B-A986-515FA49ECAEF}" type="sibTrans" cxnId="{6BEC7A53-657C-49C6-9D1E-964FDDF18C6B}">
      <dgm:prSet custT="1"/>
      <dgm:spPr/>
      <dgm:t>
        <a:bodyPr/>
        <a:lstStyle/>
        <a:p>
          <a:endParaRPr lang="fr-FR" sz="1200"/>
        </a:p>
      </dgm:t>
    </dgm:pt>
    <dgm:pt modelId="{4C710495-A32E-4BAC-BAD9-D2A3E8FB0BCD}">
      <dgm:prSet phldrT="[Texte]" custT="1"/>
      <dgm:spPr/>
      <dgm:t>
        <a:bodyPr/>
        <a:lstStyle/>
        <a:p>
          <a:r>
            <a:rPr lang="en-GB" sz="1200" dirty="0"/>
            <a:t>creative content and campaign tools  decided</a:t>
          </a:r>
          <a:endParaRPr lang="fr-FR" sz="1200" dirty="0"/>
        </a:p>
      </dgm:t>
    </dgm:pt>
    <dgm:pt modelId="{5364E289-B170-4128-989B-C32010BE6644}" type="parTrans" cxnId="{1973607F-3B1C-4547-963C-BE0938F0CA57}">
      <dgm:prSet/>
      <dgm:spPr/>
      <dgm:t>
        <a:bodyPr/>
        <a:lstStyle/>
        <a:p>
          <a:endParaRPr lang="fr-FR" sz="1200"/>
        </a:p>
      </dgm:t>
    </dgm:pt>
    <dgm:pt modelId="{C152B652-30F9-4351-8AB9-0836E178B048}" type="sibTrans" cxnId="{1973607F-3B1C-4547-963C-BE0938F0CA57}">
      <dgm:prSet custT="1"/>
      <dgm:spPr/>
      <dgm:t>
        <a:bodyPr/>
        <a:lstStyle/>
        <a:p>
          <a:endParaRPr lang="fr-FR" sz="1200"/>
        </a:p>
      </dgm:t>
    </dgm:pt>
    <dgm:pt modelId="{63251F7A-9B99-4213-B94A-44FA298042F8}">
      <dgm:prSet phldrT="[Texte]" custT="1"/>
      <dgm:spPr/>
      <dgm:t>
        <a:bodyPr/>
        <a:lstStyle/>
        <a:p>
          <a:r>
            <a:rPr lang="en-GB" sz="1200" dirty="0"/>
            <a:t>target list built using database: contact information, login, cookies or IP addresses</a:t>
          </a:r>
          <a:endParaRPr lang="fr-FR" sz="1200" dirty="0"/>
        </a:p>
      </dgm:t>
    </dgm:pt>
    <dgm:pt modelId="{6246C96D-260A-4D0E-BA76-FDAFA91A188B}" type="parTrans" cxnId="{F4ADB4DF-198D-4F25-BBE3-4BDE926DD543}">
      <dgm:prSet/>
      <dgm:spPr/>
      <dgm:t>
        <a:bodyPr/>
        <a:lstStyle/>
        <a:p>
          <a:endParaRPr lang="fr-FR" sz="1200"/>
        </a:p>
      </dgm:t>
    </dgm:pt>
    <dgm:pt modelId="{4247E605-9B2D-4A57-B9A8-6BFF2D9E2B8E}" type="sibTrans" cxnId="{F4ADB4DF-198D-4F25-BBE3-4BDE926DD543}">
      <dgm:prSet custT="1"/>
      <dgm:spPr/>
      <dgm:t>
        <a:bodyPr/>
        <a:lstStyle/>
        <a:p>
          <a:endParaRPr lang="fr-FR" sz="1200"/>
        </a:p>
      </dgm:t>
    </dgm:pt>
    <dgm:pt modelId="{9A2FC27A-01FC-40B8-92F2-32E2FB025730}">
      <dgm:prSet phldrT="[Texte]" custT="1"/>
      <dgm:spPr/>
      <dgm:t>
        <a:bodyPr/>
        <a:lstStyle/>
        <a:p>
          <a:r>
            <a:rPr lang="en-GB" sz="1200" dirty="0"/>
            <a:t>campaign executed</a:t>
          </a:r>
          <a:endParaRPr lang="fr-FR" sz="1200" dirty="0"/>
        </a:p>
      </dgm:t>
    </dgm:pt>
    <dgm:pt modelId="{500901AE-1A18-42B7-B1D6-0ABC747EF3A8}" type="parTrans" cxnId="{1EABE424-675F-42AF-A365-E1368EFE378B}">
      <dgm:prSet/>
      <dgm:spPr/>
      <dgm:t>
        <a:bodyPr/>
        <a:lstStyle/>
        <a:p>
          <a:endParaRPr lang="fr-FR" sz="1200"/>
        </a:p>
      </dgm:t>
    </dgm:pt>
    <dgm:pt modelId="{E699FA33-897A-4B5D-A1A4-9E9B7F3A68C8}" type="sibTrans" cxnId="{1EABE424-675F-42AF-A365-E1368EFE378B}">
      <dgm:prSet custT="1"/>
      <dgm:spPr/>
      <dgm:t>
        <a:bodyPr/>
        <a:lstStyle/>
        <a:p>
          <a:endParaRPr lang="fr-FR" sz="1200"/>
        </a:p>
      </dgm:t>
    </dgm:pt>
    <dgm:pt modelId="{E62A77F9-19C5-4F2C-9199-CD8625107988}">
      <dgm:prSet phldrT="[Texte]" custT="1"/>
      <dgm:spPr/>
      <dgm:t>
        <a:bodyPr/>
        <a:lstStyle/>
        <a:p>
          <a:r>
            <a:rPr lang="en-GB" sz="1200" dirty="0"/>
            <a:t>  target response monitored: campaign platform, website, email behaviour and activity</a:t>
          </a:r>
        </a:p>
      </dgm:t>
    </dgm:pt>
    <dgm:pt modelId="{1AD1BC54-078E-43DD-994C-393B7DB21111}" type="parTrans" cxnId="{18745A94-B716-402A-BCF2-E2D96C81E217}">
      <dgm:prSet/>
      <dgm:spPr/>
      <dgm:t>
        <a:bodyPr/>
        <a:lstStyle/>
        <a:p>
          <a:endParaRPr lang="fr-FR" sz="1200"/>
        </a:p>
      </dgm:t>
    </dgm:pt>
    <dgm:pt modelId="{3D2E191A-61BB-47C7-8B44-F8A80BDC5A94}" type="sibTrans" cxnId="{18745A94-B716-402A-BCF2-E2D96C81E217}">
      <dgm:prSet custT="1"/>
      <dgm:spPr/>
      <dgm:t>
        <a:bodyPr/>
        <a:lstStyle/>
        <a:p>
          <a:endParaRPr lang="fr-FR" sz="1200"/>
        </a:p>
      </dgm:t>
    </dgm:pt>
    <dgm:pt modelId="{1E670C8C-17D0-4459-89B2-9108E678717A}">
      <dgm:prSet phldrT="[Texte]" custT="1"/>
      <dgm:spPr/>
      <dgm:t>
        <a:bodyPr/>
        <a:lstStyle/>
        <a:p>
          <a:r>
            <a:rPr lang="en-GB" sz="1200" dirty="0"/>
            <a:t>prospects segmented according to activity and scoring criteria</a:t>
          </a:r>
          <a:endParaRPr lang="fr-FR" sz="1200" dirty="0"/>
        </a:p>
      </dgm:t>
    </dgm:pt>
    <dgm:pt modelId="{3EF0322F-8FEB-4CB8-BA03-E7DDEF516811}" type="parTrans" cxnId="{C2FE7BF6-6962-41FC-9DB3-B517C9AE317F}">
      <dgm:prSet/>
      <dgm:spPr/>
      <dgm:t>
        <a:bodyPr/>
        <a:lstStyle/>
        <a:p>
          <a:endParaRPr lang="fr-FR" sz="1200"/>
        </a:p>
      </dgm:t>
    </dgm:pt>
    <dgm:pt modelId="{C1ED1190-75C3-4FC2-BC1F-CD22E7D3037B}" type="sibTrans" cxnId="{C2FE7BF6-6962-41FC-9DB3-B517C9AE317F}">
      <dgm:prSet custT="1"/>
      <dgm:spPr/>
      <dgm:t>
        <a:bodyPr/>
        <a:lstStyle/>
        <a:p>
          <a:endParaRPr lang="fr-FR" sz="1200"/>
        </a:p>
      </dgm:t>
    </dgm:pt>
    <dgm:pt modelId="{9A198CD0-40F2-43AC-A5A6-F30BF215E4AC}">
      <dgm:prSet phldrT="[Texte]" custT="1"/>
      <dgm:spPr/>
      <dgm:t>
        <a:bodyPr/>
        <a:lstStyle/>
        <a:p>
          <a:r>
            <a:rPr lang="en-GB" sz="1200" dirty="0"/>
            <a:t>qualified leads  routed  to sales/</a:t>
          </a:r>
          <a:r>
            <a:rPr lang="en-GB" sz="1200" dirty="0" err="1"/>
            <a:t>crm</a:t>
          </a:r>
          <a:endParaRPr lang="fr-FR" sz="1200" dirty="0"/>
        </a:p>
      </dgm:t>
    </dgm:pt>
    <dgm:pt modelId="{0444E6E4-5887-4606-B5E4-6B79BA8102FB}" type="parTrans" cxnId="{B6FAF4F3-AD13-4156-8E02-849E598B6662}">
      <dgm:prSet/>
      <dgm:spPr/>
      <dgm:t>
        <a:bodyPr/>
        <a:lstStyle/>
        <a:p>
          <a:endParaRPr lang="fr-FR" sz="1200"/>
        </a:p>
      </dgm:t>
    </dgm:pt>
    <dgm:pt modelId="{A07EA303-E74F-48BE-8EED-25074C6C6F22}" type="sibTrans" cxnId="{B6FAF4F3-AD13-4156-8E02-849E598B6662}">
      <dgm:prSet custT="1"/>
      <dgm:spPr/>
      <dgm:t>
        <a:bodyPr/>
        <a:lstStyle/>
        <a:p>
          <a:endParaRPr lang="fr-FR" sz="1200"/>
        </a:p>
      </dgm:t>
    </dgm:pt>
    <dgm:pt modelId="{BF697107-965D-4BF4-B027-7D954971BB25}">
      <dgm:prSet phldrT="[Texte]" custT="1"/>
      <dgm:spPr/>
      <dgm:t>
        <a:bodyPr/>
        <a:lstStyle/>
        <a:p>
          <a:r>
            <a:rPr lang="en-GB" sz="1200" dirty="0"/>
            <a:t>‘warm’ leads nurtured</a:t>
          </a:r>
          <a:endParaRPr lang="fr-FR" sz="1200" dirty="0"/>
        </a:p>
      </dgm:t>
    </dgm:pt>
    <dgm:pt modelId="{66AAA2EE-08E2-4FD6-9B6B-1022E32F3A14}" type="parTrans" cxnId="{DF12D6FD-C5B6-43CD-8F08-ADA59F2EF9C6}">
      <dgm:prSet/>
      <dgm:spPr/>
      <dgm:t>
        <a:bodyPr/>
        <a:lstStyle/>
        <a:p>
          <a:endParaRPr lang="fr-FR" sz="1200"/>
        </a:p>
      </dgm:t>
    </dgm:pt>
    <dgm:pt modelId="{4916B047-A475-4346-8A19-BA5AD31936DA}" type="sibTrans" cxnId="{DF12D6FD-C5B6-43CD-8F08-ADA59F2EF9C6}">
      <dgm:prSet custT="1"/>
      <dgm:spPr/>
      <dgm:t>
        <a:bodyPr/>
        <a:lstStyle/>
        <a:p>
          <a:endParaRPr lang="fr-FR" sz="1200"/>
        </a:p>
      </dgm:t>
    </dgm:pt>
    <dgm:pt modelId="{952FC443-284B-490F-B1BE-C8457B8F1F31}">
      <dgm:prSet phldrT="[Texte]" custT="1"/>
      <dgm:spPr/>
      <dgm:t>
        <a:bodyPr/>
        <a:lstStyle/>
        <a:p>
          <a:r>
            <a:rPr lang="en-GB" sz="1200" dirty="0"/>
            <a:t>marketing and sales performance analysed</a:t>
          </a:r>
          <a:endParaRPr lang="fr-FR" sz="1200" dirty="0"/>
        </a:p>
      </dgm:t>
    </dgm:pt>
    <dgm:pt modelId="{C423DBE7-93CD-4BEE-B8F9-E4A697AB020F}" type="parTrans" cxnId="{94B24560-DCBE-46A7-BE20-440B87247CF7}">
      <dgm:prSet/>
      <dgm:spPr/>
      <dgm:t>
        <a:bodyPr/>
        <a:lstStyle/>
        <a:p>
          <a:endParaRPr lang="fr-FR" sz="1200"/>
        </a:p>
      </dgm:t>
    </dgm:pt>
    <dgm:pt modelId="{AA493598-DDAA-46F8-A8E8-B46D5D04F52F}" type="sibTrans" cxnId="{94B24560-DCBE-46A7-BE20-440B87247CF7}">
      <dgm:prSet custT="1"/>
      <dgm:spPr/>
      <dgm:t>
        <a:bodyPr/>
        <a:lstStyle/>
        <a:p>
          <a:endParaRPr lang="fr-FR" sz="1200"/>
        </a:p>
      </dgm:t>
    </dgm:pt>
    <dgm:pt modelId="{02DE3989-151A-4CA7-8ED4-648C12A55AA6}" type="pres">
      <dgm:prSet presAssocID="{F944834C-E778-4FEB-8CF5-4B9E0B71355F}" presName="cycle" presStyleCnt="0">
        <dgm:presLayoutVars>
          <dgm:dir/>
          <dgm:resizeHandles val="exact"/>
        </dgm:presLayoutVars>
      </dgm:prSet>
      <dgm:spPr/>
    </dgm:pt>
    <dgm:pt modelId="{FD4BFC3E-E217-4E6F-8ACB-4BBC99B58C68}" type="pres">
      <dgm:prSet presAssocID="{EA10447F-E60C-476E-9277-61EC2711DD36}" presName="node" presStyleLbl="node1" presStyleIdx="0" presStyleCnt="9" custScaleX="133603" custScaleY="122457" custRadScaleRad="98815">
        <dgm:presLayoutVars>
          <dgm:bulletEnabled val="1"/>
        </dgm:presLayoutVars>
      </dgm:prSet>
      <dgm:spPr/>
    </dgm:pt>
    <dgm:pt modelId="{FB3C04E5-661F-4B24-B12B-B667013A60FF}" type="pres">
      <dgm:prSet presAssocID="{0DA69B24-38EF-4C3B-A986-515FA49ECAEF}" presName="sibTrans" presStyleLbl="sibTrans2D1" presStyleIdx="0" presStyleCnt="9" custScaleX="344681" custScaleY="111424"/>
      <dgm:spPr/>
    </dgm:pt>
    <dgm:pt modelId="{29232C3F-5FC9-4DF5-9814-60F5843D26A3}" type="pres">
      <dgm:prSet presAssocID="{0DA69B24-38EF-4C3B-A986-515FA49ECAEF}" presName="connectorText" presStyleLbl="sibTrans2D1" presStyleIdx="0" presStyleCnt="9"/>
      <dgm:spPr/>
    </dgm:pt>
    <dgm:pt modelId="{25D58182-0207-4511-894D-84F751939851}" type="pres">
      <dgm:prSet presAssocID="{4C710495-A32E-4BAC-BAD9-D2A3E8FB0BCD}" presName="node" presStyleLbl="node1" presStyleIdx="1" presStyleCnt="9" custScaleX="133603" custScaleY="122457" custRadScaleRad="99095" custRadScaleInc="2203">
        <dgm:presLayoutVars>
          <dgm:bulletEnabled val="1"/>
        </dgm:presLayoutVars>
      </dgm:prSet>
      <dgm:spPr/>
    </dgm:pt>
    <dgm:pt modelId="{B9E21B55-F4AC-428B-879C-B0B14F76A511}" type="pres">
      <dgm:prSet presAssocID="{C152B652-30F9-4351-8AB9-0836E178B048}" presName="sibTrans" presStyleLbl="sibTrans2D1" presStyleIdx="1" presStyleCnt="9" custScaleX="344681" custScaleY="111424"/>
      <dgm:spPr/>
    </dgm:pt>
    <dgm:pt modelId="{380ADD8C-F7E2-40EB-B67B-F23A59B0BC03}" type="pres">
      <dgm:prSet presAssocID="{C152B652-30F9-4351-8AB9-0836E178B048}" presName="connectorText" presStyleLbl="sibTrans2D1" presStyleIdx="1" presStyleCnt="9"/>
      <dgm:spPr/>
    </dgm:pt>
    <dgm:pt modelId="{F47102F1-5FAE-4F5C-B00A-366DD67AAC4F}" type="pres">
      <dgm:prSet presAssocID="{63251F7A-9B99-4213-B94A-44FA298042F8}" presName="node" presStyleLbl="node1" presStyleIdx="2" presStyleCnt="9" custScaleX="133603" custScaleY="122457" custRadScaleRad="99801" custRadScaleInc="3352">
        <dgm:presLayoutVars>
          <dgm:bulletEnabled val="1"/>
        </dgm:presLayoutVars>
      </dgm:prSet>
      <dgm:spPr/>
    </dgm:pt>
    <dgm:pt modelId="{469308A5-8BFA-45E1-B67A-C3E750D2CCDB}" type="pres">
      <dgm:prSet presAssocID="{4247E605-9B2D-4A57-B9A8-6BFF2D9E2B8E}" presName="sibTrans" presStyleLbl="sibTrans2D1" presStyleIdx="2" presStyleCnt="9" custScaleX="344681" custScaleY="111424"/>
      <dgm:spPr/>
    </dgm:pt>
    <dgm:pt modelId="{86C8AD66-D914-432B-AA32-213E2F30874D}" type="pres">
      <dgm:prSet presAssocID="{4247E605-9B2D-4A57-B9A8-6BFF2D9E2B8E}" presName="connectorText" presStyleLbl="sibTrans2D1" presStyleIdx="2" presStyleCnt="9"/>
      <dgm:spPr/>
    </dgm:pt>
    <dgm:pt modelId="{D0E5ABFF-620E-4A3A-A617-FAFB5526AC22}" type="pres">
      <dgm:prSet presAssocID="{9A2FC27A-01FC-40B8-92F2-32E2FB025730}" presName="node" presStyleLbl="node1" presStyleIdx="3" presStyleCnt="9" custScaleX="133603" custScaleY="122457" custRadScaleRad="100598" custRadScaleInc="2925">
        <dgm:presLayoutVars>
          <dgm:bulletEnabled val="1"/>
        </dgm:presLayoutVars>
      </dgm:prSet>
      <dgm:spPr/>
    </dgm:pt>
    <dgm:pt modelId="{081DA879-B6EB-4D9F-9353-DCED9FB5B0BE}" type="pres">
      <dgm:prSet presAssocID="{E699FA33-897A-4B5D-A1A4-9E9B7F3A68C8}" presName="sibTrans" presStyleLbl="sibTrans2D1" presStyleIdx="3" presStyleCnt="9" custScaleX="344681" custScaleY="111424"/>
      <dgm:spPr/>
    </dgm:pt>
    <dgm:pt modelId="{48A5D20B-4AFA-4633-8426-EEF6C2391F7F}" type="pres">
      <dgm:prSet presAssocID="{E699FA33-897A-4B5D-A1A4-9E9B7F3A68C8}" presName="connectorText" presStyleLbl="sibTrans2D1" presStyleIdx="3" presStyleCnt="9"/>
      <dgm:spPr/>
    </dgm:pt>
    <dgm:pt modelId="{C3AC07E6-FF9D-46DF-91E6-98F9E123881C}" type="pres">
      <dgm:prSet presAssocID="{E62A77F9-19C5-4F2C-9199-CD8625107988}" presName="node" presStyleLbl="node1" presStyleIdx="4" presStyleCnt="9" custScaleX="138587" custScaleY="129845" custRadScaleRad="100136" custRadScaleInc="2265">
        <dgm:presLayoutVars>
          <dgm:bulletEnabled val="1"/>
        </dgm:presLayoutVars>
      </dgm:prSet>
      <dgm:spPr/>
    </dgm:pt>
    <dgm:pt modelId="{163D12D9-02B9-4AC4-BD7E-D49A5D20B7B7}" type="pres">
      <dgm:prSet presAssocID="{3D2E191A-61BB-47C7-8B44-F8A80BDC5A94}" presName="sibTrans" presStyleLbl="sibTrans2D1" presStyleIdx="4" presStyleCnt="9" custScaleX="344681" custScaleY="111424"/>
      <dgm:spPr/>
    </dgm:pt>
    <dgm:pt modelId="{618B7691-B410-48D5-95F2-F7175BA713AB}" type="pres">
      <dgm:prSet presAssocID="{3D2E191A-61BB-47C7-8B44-F8A80BDC5A94}" presName="connectorText" presStyleLbl="sibTrans2D1" presStyleIdx="4" presStyleCnt="9"/>
      <dgm:spPr/>
    </dgm:pt>
    <dgm:pt modelId="{CB0258D9-14AA-4B0B-A5A5-B2C30B03A5A3}" type="pres">
      <dgm:prSet presAssocID="{1E670C8C-17D0-4459-89B2-9108E678717A}" presName="node" presStyleLbl="node1" presStyleIdx="5" presStyleCnt="9" custScaleX="133603" custScaleY="122457" custRadScaleRad="100372" custRadScaleInc="-386">
        <dgm:presLayoutVars>
          <dgm:bulletEnabled val="1"/>
        </dgm:presLayoutVars>
      </dgm:prSet>
      <dgm:spPr/>
    </dgm:pt>
    <dgm:pt modelId="{AF086958-A191-4B9C-9863-3FBAAAC4B4B3}" type="pres">
      <dgm:prSet presAssocID="{C1ED1190-75C3-4FC2-BC1F-CD22E7D3037B}" presName="sibTrans" presStyleLbl="sibTrans2D1" presStyleIdx="5" presStyleCnt="9" custScaleX="344681" custScaleY="111424"/>
      <dgm:spPr/>
    </dgm:pt>
    <dgm:pt modelId="{E9E8658A-B16B-4F8C-BA75-78FEF9B73084}" type="pres">
      <dgm:prSet presAssocID="{C1ED1190-75C3-4FC2-BC1F-CD22E7D3037B}" presName="connectorText" presStyleLbl="sibTrans2D1" presStyleIdx="5" presStyleCnt="9"/>
      <dgm:spPr/>
    </dgm:pt>
    <dgm:pt modelId="{42BA1E64-1C89-442B-9430-B3B6AC183053}" type="pres">
      <dgm:prSet presAssocID="{9A198CD0-40F2-43AC-A5A6-F30BF215E4AC}" presName="node" presStyleLbl="node1" presStyleIdx="6" presStyleCnt="9" custScaleX="133603" custScaleY="122457" custRadScaleRad="100598" custRadScaleInc="-2925">
        <dgm:presLayoutVars>
          <dgm:bulletEnabled val="1"/>
        </dgm:presLayoutVars>
      </dgm:prSet>
      <dgm:spPr/>
    </dgm:pt>
    <dgm:pt modelId="{8BA6A9F6-180D-4FAD-AF24-D8A82182062C}" type="pres">
      <dgm:prSet presAssocID="{A07EA303-E74F-48BE-8EED-25074C6C6F22}" presName="sibTrans" presStyleLbl="sibTrans2D1" presStyleIdx="6" presStyleCnt="9" custScaleX="344681" custScaleY="111424"/>
      <dgm:spPr/>
    </dgm:pt>
    <dgm:pt modelId="{CB666CE8-5F25-441A-9C40-3D7078254A13}" type="pres">
      <dgm:prSet presAssocID="{A07EA303-E74F-48BE-8EED-25074C6C6F22}" presName="connectorText" presStyleLbl="sibTrans2D1" presStyleIdx="6" presStyleCnt="9"/>
      <dgm:spPr/>
    </dgm:pt>
    <dgm:pt modelId="{4AAFA10C-3719-4B02-A932-90227981B68E}" type="pres">
      <dgm:prSet presAssocID="{BF697107-965D-4BF4-B027-7D954971BB25}" presName="node" presStyleLbl="node1" presStyleIdx="7" presStyleCnt="9" custScaleX="133603" custScaleY="122457" custRadScaleRad="99801" custRadScaleInc="-3352">
        <dgm:presLayoutVars>
          <dgm:bulletEnabled val="1"/>
        </dgm:presLayoutVars>
      </dgm:prSet>
      <dgm:spPr/>
    </dgm:pt>
    <dgm:pt modelId="{A2400775-400A-4923-B245-14F358E52A69}" type="pres">
      <dgm:prSet presAssocID="{4916B047-A475-4346-8A19-BA5AD31936DA}" presName="sibTrans" presStyleLbl="sibTrans2D1" presStyleIdx="7" presStyleCnt="9" custScaleX="344681" custScaleY="111424"/>
      <dgm:spPr/>
    </dgm:pt>
    <dgm:pt modelId="{9E4D4B34-DCC8-4395-82C0-190479400CA6}" type="pres">
      <dgm:prSet presAssocID="{4916B047-A475-4346-8A19-BA5AD31936DA}" presName="connectorText" presStyleLbl="sibTrans2D1" presStyleIdx="7" presStyleCnt="9"/>
      <dgm:spPr/>
    </dgm:pt>
    <dgm:pt modelId="{298005FA-DA55-48CD-8620-EDF454C43BA9}" type="pres">
      <dgm:prSet presAssocID="{952FC443-284B-490F-B1BE-C8457B8F1F31}" presName="node" presStyleLbl="node1" presStyleIdx="8" presStyleCnt="9" custScaleX="133603" custScaleY="122457" custRadScaleRad="99095" custRadScaleInc="-2203">
        <dgm:presLayoutVars>
          <dgm:bulletEnabled val="1"/>
        </dgm:presLayoutVars>
      </dgm:prSet>
      <dgm:spPr/>
    </dgm:pt>
    <dgm:pt modelId="{DD5127AC-FED3-4BC1-AD83-760E011646E8}" type="pres">
      <dgm:prSet presAssocID="{AA493598-DDAA-46F8-A8E8-B46D5D04F52F}" presName="sibTrans" presStyleLbl="sibTrans2D1" presStyleIdx="8" presStyleCnt="9" custScaleX="344681" custScaleY="111424"/>
      <dgm:spPr/>
    </dgm:pt>
    <dgm:pt modelId="{083C9FEB-6D93-4B11-BABC-C14D2499CE8C}" type="pres">
      <dgm:prSet presAssocID="{AA493598-DDAA-46F8-A8E8-B46D5D04F52F}" presName="connectorText" presStyleLbl="sibTrans2D1" presStyleIdx="8" presStyleCnt="9"/>
      <dgm:spPr/>
    </dgm:pt>
  </dgm:ptLst>
  <dgm:cxnLst>
    <dgm:cxn modelId="{EE235507-C53D-4FDF-9B7D-B6F88FC05E1C}" type="presOf" srcId="{63251F7A-9B99-4213-B94A-44FA298042F8}" destId="{F47102F1-5FAE-4F5C-B00A-366DD67AAC4F}" srcOrd="0" destOrd="0" presId="urn:microsoft.com/office/officeart/2005/8/layout/cycle2"/>
    <dgm:cxn modelId="{CD871C0D-3C34-4D41-B431-9C70E936CD3C}" type="presOf" srcId="{A07EA303-E74F-48BE-8EED-25074C6C6F22}" destId="{CB666CE8-5F25-441A-9C40-3D7078254A13}" srcOrd="1" destOrd="0" presId="urn:microsoft.com/office/officeart/2005/8/layout/cycle2"/>
    <dgm:cxn modelId="{C43D1911-45DF-44AC-AA68-B2CCE258E5B1}" type="presOf" srcId="{0DA69B24-38EF-4C3B-A986-515FA49ECAEF}" destId="{29232C3F-5FC9-4DF5-9814-60F5843D26A3}" srcOrd="1" destOrd="0" presId="urn:microsoft.com/office/officeart/2005/8/layout/cycle2"/>
    <dgm:cxn modelId="{17F56115-8AF6-42DE-9ECE-74614F74F444}" type="presOf" srcId="{4C710495-A32E-4BAC-BAD9-D2A3E8FB0BCD}" destId="{25D58182-0207-4511-894D-84F751939851}" srcOrd="0" destOrd="0" presId="urn:microsoft.com/office/officeart/2005/8/layout/cycle2"/>
    <dgm:cxn modelId="{85739F1C-D9BD-4F78-A1AF-8201579EFC6F}" type="presOf" srcId="{E62A77F9-19C5-4F2C-9199-CD8625107988}" destId="{C3AC07E6-FF9D-46DF-91E6-98F9E123881C}" srcOrd="0" destOrd="0" presId="urn:microsoft.com/office/officeart/2005/8/layout/cycle2"/>
    <dgm:cxn modelId="{F9B83F22-30B5-42C8-B382-A4C008F21A21}" type="presOf" srcId="{4916B047-A475-4346-8A19-BA5AD31936DA}" destId="{9E4D4B34-DCC8-4395-82C0-190479400CA6}" srcOrd="1" destOrd="0" presId="urn:microsoft.com/office/officeart/2005/8/layout/cycle2"/>
    <dgm:cxn modelId="{0617B722-CB6F-4F4D-829A-0E2EE164C98F}" type="presOf" srcId="{4247E605-9B2D-4A57-B9A8-6BFF2D9E2B8E}" destId="{469308A5-8BFA-45E1-B67A-C3E750D2CCDB}" srcOrd="0" destOrd="0" presId="urn:microsoft.com/office/officeart/2005/8/layout/cycle2"/>
    <dgm:cxn modelId="{1EABE424-675F-42AF-A365-E1368EFE378B}" srcId="{F944834C-E778-4FEB-8CF5-4B9E0B71355F}" destId="{9A2FC27A-01FC-40B8-92F2-32E2FB025730}" srcOrd="3" destOrd="0" parTransId="{500901AE-1A18-42B7-B1D6-0ABC747EF3A8}" sibTransId="{E699FA33-897A-4B5D-A1A4-9E9B7F3A68C8}"/>
    <dgm:cxn modelId="{7139F132-4848-4070-AB3B-EF98C2080861}" type="presOf" srcId="{3D2E191A-61BB-47C7-8B44-F8A80BDC5A94}" destId="{618B7691-B410-48D5-95F2-F7175BA713AB}" srcOrd="1" destOrd="0" presId="urn:microsoft.com/office/officeart/2005/8/layout/cycle2"/>
    <dgm:cxn modelId="{DAF34449-9EEB-4EF7-8CD5-0A9BA147F59D}" type="presOf" srcId="{BF697107-965D-4BF4-B027-7D954971BB25}" destId="{4AAFA10C-3719-4B02-A932-90227981B68E}" srcOrd="0" destOrd="0" presId="urn:microsoft.com/office/officeart/2005/8/layout/cycle2"/>
    <dgm:cxn modelId="{0D1C8F49-055A-4112-95BA-6ADD58525392}" type="presOf" srcId="{4247E605-9B2D-4A57-B9A8-6BFF2D9E2B8E}" destId="{86C8AD66-D914-432B-AA32-213E2F30874D}" srcOrd="1" destOrd="0" presId="urn:microsoft.com/office/officeart/2005/8/layout/cycle2"/>
    <dgm:cxn modelId="{6BEC7A53-657C-49C6-9D1E-964FDDF18C6B}" srcId="{F944834C-E778-4FEB-8CF5-4B9E0B71355F}" destId="{EA10447F-E60C-476E-9277-61EC2711DD36}" srcOrd="0" destOrd="0" parTransId="{44CE44FD-912F-4E68-A4D6-4A9F5A792B43}" sibTransId="{0DA69B24-38EF-4C3B-A986-515FA49ECAEF}"/>
    <dgm:cxn modelId="{F7D1C35C-C101-435E-9016-4C4270728309}" type="presOf" srcId="{C1ED1190-75C3-4FC2-BC1F-CD22E7D3037B}" destId="{E9E8658A-B16B-4F8C-BA75-78FEF9B73084}" srcOrd="1" destOrd="0" presId="urn:microsoft.com/office/officeart/2005/8/layout/cycle2"/>
    <dgm:cxn modelId="{94B24560-DCBE-46A7-BE20-440B87247CF7}" srcId="{F944834C-E778-4FEB-8CF5-4B9E0B71355F}" destId="{952FC443-284B-490F-B1BE-C8457B8F1F31}" srcOrd="8" destOrd="0" parTransId="{C423DBE7-93CD-4BEE-B8F9-E4A697AB020F}" sibTransId="{AA493598-DDAA-46F8-A8E8-B46D5D04F52F}"/>
    <dgm:cxn modelId="{CF895662-8EA2-4B1C-AD00-D0BA8BDCC40C}" type="presOf" srcId="{9A198CD0-40F2-43AC-A5A6-F30BF215E4AC}" destId="{42BA1E64-1C89-442B-9430-B3B6AC183053}" srcOrd="0" destOrd="0" presId="urn:microsoft.com/office/officeart/2005/8/layout/cycle2"/>
    <dgm:cxn modelId="{CF562269-4E56-4B82-85AE-B6FFFC9186C5}" type="presOf" srcId="{EA10447F-E60C-476E-9277-61EC2711DD36}" destId="{FD4BFC3E-E217-4E6F-8ACB-4BBC99B58C68}" srcOrd="0" destOrd="0" presId="urn:microsoft.com/office/officeart/2005/8/layout/cycle2"/>
    <dgm:cxn modelId="{29352C73-4A86-4658-AB61-EA3402E0D8AA}" type="presOf" srcId="{AA493598-DDAA-46F8-A8E8-B46D5D04F52F}" destId="{083C9FEB-6D93-4B11-BABC-C14D2499CE8C}" srcOrd="1" destOrd="0" presId="urn:microsoft.com/office/officeart/2005/8/layout/cycle2"/>
    <dgm:cxn modelId="{5C2DD77D-68CE-4568-ACBD-32D74B7F0031}" type="presOf" srcId="{1E670C8C-17D0-4459-89B2-9108E678717A}" destId="{CB0258D9-14AA-4B0B-A5A5-B2C30B03A5A3}" srcOrd="0" destOrd="0" presId="urn:microsoft.com/office/officeart/2005/8/layout/cycle2"/>
    <dgm:cxn modelId="{1973607F-3B1C-4547-963C-BE0938F0CA57}" srcId="{F944834C-E778-4FEB-8CF5-4B9E0B71355F}" destId="{4C710495-A32E-4BAC-BAD9-D2A3E8FB0BCD}" srcOrd="1" destOrd="0" parTransId="{5364E289-B170-4128-989B-C32010BE6644}" sibTransId="{C152B652-30F9-4351-8AB9-0836E178B048}"/>
    <dgm:cxn modelId="{EA2E8D7F-CB31-4F1A-A45B-747D9B21F9BF}" type="presOf" srcId="{A07EA303-E74F-48BE-8EED-25074C6C6F22}" destId="{8BA6A9F6-180D-4FAD-AF24-D8A82182062C}" srcOrd="0" destOrd="0" presId="urn:microsoft.com/office/officeart/2005/8/layout/cycle2"/>
    <dgm:cxn modelId="{9BB0957F-DB17-41B5-88A0-86107C0BC326}" type="presOf" srcId="{4916B047-A475-4346-8A19-BA5AD31936DA}" destId="{A2400775-400A-4923-B245-14F358E52A69}" srcOrd="0" destOrd="0" presId="urn:microsoft.com/office/officeart/2005/8/layout/cycle2"/>
    <dgm:cxn modelId="{18745A94-B716-402A-BCF2-E2D96C81E217}" srcId="{F944834C-E778-4FEB-8CF5-4B9E0B71355F}" destId="{E62A77F9-19C5-4F2C-9199-CD8625107988}" srcOrd="4" destOrd="0" parTransId="{1AD1BC54-078E-43DD-994C-393B7DB21111}" sibTransId="{3D2E191A-61BB-47C7-8B44-F8A80BDC5A94}"/>
    <dgm:cxn modelId="{88CCDCA0-11C2-49C7-A8F7-184B03333AA5}" type="presOf" srcId="{C152B652-30F9-4351-8AB9-0836E178B048}" destId="{380ADD8C-F7E2-40EB-B67B-F23A59B0BC03}" srcOrd="1" destOrd="0" presId="urn:microsoft.com/office/officeart/2005/8/layout/cycle2"/>
    <dgm:cxn modelId="{39689DA6-B885-4C3A-BC4A-5DF9226B7BCA}" type="presOf" srcId="{3D2E191A-61BB-47C7-8B44-F8A80BDC5A94}" destId="{163D12D9-02B9-4AC4-BD7E-D49A5D20B7B7}" srcOrd="0" destOrd="0" presId="urn:microsoft.com/office/officeart/2005/8/layout/cycle2"/>
    <dgm:cxn modelId="{0F41EDA9-00BF-41F3-B170-8812392D3F13}" type="presOf" srcId="{9A2FC27A-01FC-40B8-92F2-32E2FB025730}" destId="{D0E5ABFF-620E-4A3A-A617-FAFB5526AC22}" srcOrd="0" destOrd="0" presId="urn:microsoft.com/office/officeart/2005/8/layout/cycle2"/>
    <dgm:cxn modelId="{CC7B14AE-5844-411E-9027-554097C261FE}" type="presOf" srcId="{F944834C-E778-4FEB-8CF5-4B9E0B71355F}" destId="{02DE3989-151A-4CA7-8ED4-648C12A55AA6}" srcOrd="0" destOrd="0" presId="urn:microsoft.com/office/officeart/2005/8/layout/cycle2"/>
    <dgm:cxn modelId="{CBEB30B7-C600-4D0C-9A6E-1F56DA68DE94}" type="presOf" srcId="{0DA69B24-38EF-4C3B-A986-515FA49ECAEF}" destId="{FB3C04E5-661F-4B24-B12B-B667013A60FF}" srcOrd="0" destOrd="0" presId="urn:microsoft.com/office/officeart/2005/8/layout/cycle2"/>
    <dgm:cxn modelId="{3B58C0B8-6904-45D9-AD51-49223BFD7871}" type="presOf" srcId="{E699FA33-897A-4B5D-A1A4-9E9B7F3A68C8}" destId="{48A5D20B-4AFA-4633-8426-EEF6C2391F7F}" srcOrd="1" destOrd="0" presId="urn:microsoft.com/office/officeart/2005/8/layout/cycle2"/>
    <dgm:cxn modelId="{C9A93CBF-551B-426B-852A-9CBA89E6E88B}" type="presOf" srcId="{AA493598-DDAA-46F8-A8E8-B46D5D04F52F}" destId="{DD5127AC-FED3-4BC1-AD83-760E011646E8}" srcOrd="0" destOrd="0" presId="urn:microsoft.com/office/officeart/2005/8/layout/cycle2"/>
    <dgm:cxn modelId="{4D2757C0-6227-4472-B850-198B8E840EB1}" type="presOf" srcId="{C152B652-30F9-4351-8AB9-0836E178B048}" destId="{B9E21B55-F4AC-428B-879C-B0B14F76A511}" srcOrd="0" destOrd="0" presId="urn:microsoft.com/office/officeart/2005/8/layout/cycle2"/>
    <dgm:cxn modelId="{2DB222D0-A271-4C93-A76F-BA8CAD1DFCBB}" type="presOf" srcId="{C1ED1190-75C3-4FC2-BC1F-CD22E7D3037B}" destId="{AF086958-A191-4B9C-9863-3FBAAAC4B4B3}" srcOrd="0" destOrd="0" presId="urn:microsoft.com/office/officeart/2005/8/layout/cycle2"/>
    <dgm:cxn modelId="{F4ADB4DF-198D-4F25-BBE3-4BDE926DD543}" srcId="{F944834C-E778-4FEB-8CF5-4B9E0B71355F}" destId="{63251F7A-9B99-4213-B94A-44FA298042F8}" srcOrd="2" destOrd="0" parTransId="{6246C96D-260A-4D0E-BA76-FDAFA91A188B}" sibTransId="{4247E605-9B2D-4A57-B9A8-6BFF2D9E2B8E}"/>
    <dgm:cxn modelId="{342B0FEE-8CD3-4BFB-9221-93251C224F71}" type="presOf" srcId="{E699FA33-897A-4B5D-A1A4-9E9B7F3A68C8}" destId="{081DA879-B6EB-4D9F-9353-DCED9FB5B0BE}" srcOrd="0" destOrd="0" presId="urn:microsoft.com/office/officeart/2005/8/layout/cycle2"/>
    <dgm:cxn modelId="{B6FAF4F3-AD13-4156-8E02-849E598B6662}" srcId="{F944834C-E778-4FEB-8CF5-4B9E0B71355F}" destId="{9A198CD0-40F2-43AC-A5A6-F30BF215E4AC}" srcOrd="6" destOrd="0" parTransId="{0444E6E4-5887-4606-B5E4-6B79BA8102FB}" sibTransId="{A07EA303-E74F-48BE-8EED-25074C6C6F22}"/>
    <dgm:cxn modelId="{C2FE7BF6-6962-41FC-9DB3-B517C9AE317F}" srcId="{F944834C-E778-4FEB-8CF5-4B9E0B71355F}" destId="{1E670C8C-17D0-4459-89B2-9108E678717A}" srcOrd="5" destOrd="0" parTransId="{3EF0322F-8FEB-4CB8-BA03-E7DDEF516811}" sibTransId="{C1ED1190-75C3-4FC2-BC1F-CD22E7D3037B}"/>
    <dgm:cxn modelId="{E6D846F9-49AD-4B89-A4F8-34408479A4FD}" type="presOf" srcId="{952FC443-284B-490F-B1BE-C8457B8F1F31}" destId="{298005FA-DA55-48CD-8620-EDF454C43BA9}" srcOrd="0" destOrd="0" presId="urn:microsoft.com/office/officeart/2005/8/layout/cycle2"/>
    <dgm:cxn modelId="{DF12D6FD-C5B6-43CD-8F08-ADA59F2EF9C6}" srcId="{F944834C-E778-4FEB-8CF5-4B9E0B71355F}" destId="{BF697107-965D-4BF4-B027-7D954971BB25}" srcOrd="7" destOrd="0" parTransId="{66AAA2EE-08E2-4FD6-9B6B-1022E32F3A14}" sibTransId="{4916B047-A475-4346-8A19-BA5AD31936DA}"/>
    <dgm:cxn modelId="{59A0D53C-6991-4CCF-A007-963D8D00B78A}" type="presParOf" srcId="{02DE3989-151A-4CA7-8ED4-648C12A55AA6}" destId="{FD4BFC3E-E217-4E6F-8ACB-4BBC99B58C68}" srcOrd="0" destOrd="0" presId="urn:microsoft.com/office/officeart/2005/8/layout/cycle2"/>
    <dgm:cxn modelId="{C6C2EE73-4AB8-4E2C-8454-4731FCDBF415}" type="presParOf" srcId="{02DE3989-151A-4CA7-8ED4-648C12A55AA6}" destId="{FB3C04E5-661F-4B24-B12B-B667013A60FF}" srcOrd="1" destOrd="0" presId="urn:microsoft.com/office/officeart/2005/8/layout/cycle2"/>
    <dgm:cxn modelId="{C0577DF4-755A-45EF-99AA-30633CCA97BF}" type="presParOf" srcId="{FB3C04E5-661F-4B24-B12B-B667013A60FF}" destId="{29232C3F-5FC9-4DF5-9814-60F5843D26A3}" srcOrd="0" destOrd="0" presId="urn:microsoft.com/office/officeart/2005/8/layout/cycle2"/>
    <dgm:cxn modelId="{AB8618EC-F816-46C7-B981-1AEDA69C0DAA}" type="presParOf" srcId="{02DE3989-151A-4CA7-8ED4-648C12A55AA6}" destId="{25D58182-0207-4511-894D-84F751939851}" srcOrd="2" destOrd="0" presId="urn:microsoft.com/office/officeart/2005/8/layout/cycle2"/>
    <dgm:cxn modelId="{9F6D64A3-17E4-4235-ADE4-CFF9ABE071B3}" type="presParOf" srcId="{02DE3989-151A-4CA7-8ED4-648C12A55AA6}" destId="{B9E21B55-F4AC-428B-879C-B0B14F76A511}" srcOrd="3" destOrd="0" presId="urn:microsoft.com/office/officeart/2005/8/layout/cycle2"/>
    <dgm:cxn modelId="{CE45C917-2D65-4E91-B462-8BA67C70CD9F}" type="presParOf" srcId="{B9E21B55-F4AC-428B-879C-B0B14F76A511}" destId="{380ADD8C-F7E2-40EB-B67B-F23A59B0BC03}" srcOrd="0" destOrd="0" presId="urn:microsoft.com/office/officeart/2005/8/layout/cycle2"/>
    <dgm:cxn modelId="{12484C25-CBC6-46F5-B616-53C9AA15B17B}" type="presParOf" srcId="{02DE3989-151A-4CA7-8ED4-648C12A55AA6}" destId="{F47102F1-5FAE-4F5C-B00A-366DD67AAC4F}" srcOrd="4" destOrd="0" presId="urn:microsoft.com/office/officeart/2005/8/layout/cycle2"/>
    <dgm:cxn modelId="{4F32968E-FE50-4BEE-8516-3A515AD7338F}" type="presParOf" srcId="{02DE3989-151A-4CA7-8ED4-648C12A55AA6}" destId="{469308A5-8BFA-45E1-B67A-C3E750D2CCDB}" srcOrd="5" destOrd="0" presId="urn:microsoft.com/office/officeart/2005/8/layout/cycle2"/>
    <dgm:cxn modelId="{F9FA744C-CDE9-4C08-BA7B-54BF99B32F19}" type="presParOf" srcId="{469308A5-8BFA-45E1-B67A-C3E750D2CCDB}" destId="{86C8AD66-D914-432B-AA32-213E2F30874D}" srcOrd="0" destOrd="0" presId="urn:microsoft.com/office/officeart/2005/8/layout/cycle2"/>
    <dgm:cxn modelId="{F579230C-85A4-4DD5-B177-46A63828A6DE}" type="presParOf" srcId="{02DE3989-151A-4CA7-8ED4-648C12A55AA6}" destId="{D0E5ABFF-620E-4A3A-A617-FAFB5526AC22}" srcOrd="6" destOrd="0" presId="urn:microsoft.com/office/officeart/2005/8/layout/cycle2"/>
    <dgm:cxn modelId="{139308E6-4E87-4D1B-91C9-502D1F276AB1}" type="presParOf" srcId="{02DE3989-151A-4CA7-8ED4-648C12A55AA6}" destId="{081DA879-B6EB-4D9F-9353-DCED9FB5B0BE}" srcOrd="7" destOrd="0" presId="urn:microsoft.com/office/officeart/2005/8/layout/cycle2"/>
    <dgm:cxn modelId="{D408E718-AD38-4C64-85C1-8DF83DEB5980}" type="presParOf" srcId="{081DA879-B6EB-4D9F-9353-DCED9FB5B0BE}" destId="{48A5D20B-4AFA-4633-8426-EEF6C2391F7F}" srcOrd="0" destOrd="0" presId="urn:microsoft.com/office/officeart/2005/8/layout/cycle2"/>
    <dgm:cxn modelId="{4C3B4A9E-7426-4AD1-8ED3-CDAB6A80D0DF}" type="presParOf" srcId="{02DE3989-151A-4CA7-8ED4-648C12A55AA6}" destId="{C3AC07E6-FF9D-46DF-91E6-98F9E123881C}" srcOrd="8" destOrd="0" presId="urn:microsoft.com/office/officeart/2005/8/layout/cycle2"/>
    <dgm:cxn modelId="{CB2B8F2E-B7AF-4581-87D5-BC4879443F83}" type="presParOf" srcId="{02DE3989-151A-4CA7-8ED4-648C12A55AA6}" destId="{163D12D9-02B9-4AC4-BD7E-D49A5D20B7B7}" srcOrd="9" destOrd="0" presId="urn:microsoft.com/office/officeart/2005/8/layout/cycle2"/>
    <dgm:cxn modelId="{DE773836-8716-42AE-897E-A9E41244A51C}" type="presParOf" srcId="{163D12D9-02B9-4AC4-BD7E-D49A5D20B7B7}" destId="{618B7691-B410-48D5-95F2-F7175BA713AB}" srcOrd="0" destOrd="0" presId="urn:microsoft.com/office/officeart/2005/8/layout/cycle2"/>
    <dgm:cxn modelId="{A8BBD9A9-5AE4-469A-8580-F519F7B07326}" type="presParOf" srcId="{02DE3989-151A-4CA7-8ED4-648C12A55AA6}" destId="{CB0258D9-14AA-4B0B-A5A5-B2C30B03A5A3}" srcOrd="10" destOrd="0" presId="urn:microsoft.com/office/officeart/2005/8/layout/cycle2"/>
    <dgm:cxn modelId="{8D771BCA-E722-476F-91B4-E8CF6EFAA383}" type="presParOf" srcId="{02DE3989-151A-4CA7-8ED4-648C12A55AA6}" destId="{AF086958-A191-4B9C-9863-3FBAAAC4B4B3}" srcOrd="11" destOrd="0" presId="urn:microsoft.com/office/officeart/2005/8/layout/cycle2"/>
    <dgm:cxn modelId="{F5EB76F0-DD0D-4A85-B2E5-D83A7DFD1157}" type="presParOf" srcId="{AF086958-A191-4B9C-9863-3FBAAAC4B4B3}" destId="{E9E8658A-B16B-4F8C-BA75-78FEF9B73084}" srcOrd="0" destOrd="0" presId="urn:microsoft.com/office/officeart/2005/8/layout/cycle2"/>
    <dgm:cxn modelId="{A728FB31-DFF4-4847-B478-986163E26B84}" type="presParOf" srcId="{02DE3989-151A-4CA7-8ED4-648C12A55AA6}" destId="{42BA1E64-1C89-442B-9430-B3B6AC183053}" srcOrd="12" destOrd="0" presId="urn:microsoft.com/office/officeart/2005/8/layout/cycle2"/>
    <dgm:cxn modelId="{9548CFF1-E265-41FA-8519-078037232B8A}" type="presParOf" srcId="{02DE3989-151A-4CA7-8ED4-648C12A55AA6}" destId="{8BA6A9F6-180D-4FAD-AF24-D8A82182062C}" srcOrd="13" destOrd="0" presId="urn:microsoft.com/office/officeart/2005/8/layout/cycle2"/>
    <dgm:cxn modelId="{DEFAFA48-3872-484B-98F0-C5EDD9FD872D}" type="presParOf" srcId="{8BA6A9F6-180D-4FAD-AF24-D8A82182062C}" destId="{CB666CE8-5F25-441A-9C40-3D7078254A13}" srcOrd="0" destOrd="0" presId="urn:microsoft.com/office/officeart/2005/8/layout/cycle2"/>
    <dgm:cxn modelId="{3BE17D0D-1BA9-4C4E-AF6A-B8E3FF2F2F2A}" type="presParOf" srcId="{02DE3989-151A-4CA7-8ED4-648C12A55AA6}" destId="{4AAFA10C-3719-4B02-A932-90227981B68E}" srcOrd="14" destOrd="0" presId="urn:microsoft.com/office/officeart/2005/8/layout/cycle2"/>
    <dgm:cxn modelId="{2059927B-97A7-480C-8839-E7B3FA646DA5}" type="presParOf" srcId="{02DE3989-151A-4CA7-8ED4-648C12A55AA6}" destId="{A2400775-400A-4923-B245-14F358E52A69}" srcOrd="15" destOrd="0" presId="urn:microsoft.com/office/officeart/2005/8/layout/cycle2"/>
    <dgm:cxn modelId="{C582B4FF-BA67-42BB-AFD3-5DAD4E2FAB11}" type="presParOf" srcId="{A2400775-400A-4923-B245-14F358E52A69}" destId="{9E4D4B34-DCC8-4395-82C0-190479400CA6}" srcOrd="0" destOrd="0" presId="urn:microsoft.com/office/officeart/2005/8/layout/cycle2"/>
    <dgm:cxn modelId="{1B6F1B93-2C00-459D-B0FA-7350167B0B67}" type="presParOf" srcId="{02DE3989-151A-4CA7-8ED4-648C12A55AA6}" destId="{298005FA-DA55-48CD-8620-EDF454C43BA9}" srcOrd="16" destOrd="0" presId="urn:microsoft.com/office/officeart/2005/8/layout/cycle2"/>
    <dgm:cxn modelId="{ADFD58AB-7DD3-4FD0-89D1-8FB66CB1181D}" type="presParOf" srcId="{02DE3989-151A-4CA7-8ED4-648C12A55AA6}" destId="{DD5127AC-FED3-4BC1-AD83-760E011646E8}" srcOrd="17" destOrd="0" presId="urn:microsoft.com/office/officeart/2005/8/layout/cycle2"/>
    <dgm:cxn modelId="{945ECF6D-16CA-4368-A48C-56356AAF1EB7}" type="presParOf" srcId="{DD5127AC-FED3-4BC1-AD83-760E011646E8}" destId="{083C9FEB-6D93-4B11-BABC-C14D2499CE8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176913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+mn-lt"/>
            </a:rPr>
            <a:t>understand nature and role of brands in business markets and impact of communication on business brands</a:t>
          </a:r>
        </a:p>
      </dsp:txBody>
      <dsp:txXfrm>
        <a:off x="59399" y="236312"/>
        <a:ext cx="8110802" cy="1098002"/>
      </dsp:txXfrm>
    </dsp:sp>
    <dsp:sp modelId="{F967710F-89AC-4436-8457-03E822062AEA}">
      <dsp:nvSpPr>
        <dsp:cNvPr id="0" name=""/>
        <dsp:cNvSpPr/>
      </dsp:nvSpPr>
      <dsp:spPr>
        <a:xfrm>
          <a:off x="0" y="1830000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+mn-lt"/>
            </a:rPr>
            <a:t>be able to explain meaning and importance of integrated marketing communications</a:t>
          </a:r>
        </a:p>
      </dsp:txBody>
      <dsp:txXfrm>
        <a:off x="59399" y="1889399"/>
        <a:ext cx="8110802" cy="1098002"/>
      </dsp:txXfrm>
    </dsp:sp>
    <dsp:sp modelId="{2BE1A3B9-A0F5-4C09-865A-246D523E4924}">
      <dsp:nvSpPr>
        <dsp:cNvPr id="0" name=""/>
        <dsp:cNvSpPr/>
      </dsp:nvSpPr>
      <dsp:spPr>
        <a:xfrm>
          <a:off x="0" y="3234000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+mn-lt"/>
            </a:rPr>
            <a:t>understand factors affecting composition of the communications mix in business markets;</a:t>
          </a:r>
        </a:p>
      </dsp:txBody>
      <dsp:txXfrm>
        <a:off x="59399" y="3293399"/>
        <a:ext cx="8110802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93A4B-D9DC-4CA9-824A-9081B615515E}">
      <dsp:nvSpPr>
        <dsp:cNvPr id="0" name=""/>
        <dsp:cNvSpPr/>
      </dsp:nvSpPr>
      <dsp:spPr>
        <a:xfrm>
          <a:off x="0" y="254887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+mn-lt"/>
            </a:rPr>
            <a:t>be able to explain budgeting methods used for communications programmes</a:t>
          </a:r>
          <a:endParaRPr lang="fr-FR" sz="2400" kern="1200" dirty="0">
            <a:latin typeface="+mn-lt"/>
          </a:endParaRPr>
        </a:p>
      </dsp:txBody>
      <dsp:txXfrm>
        <a:off x="64968" y="319855"/>
        <a:ext cx="8099664" cy="1200939"/>
      </dsp:txXfrm>
    </dsp:sp>
    <dsp:sp modelId="{D39974DC-146A-4519-854C-5DFECA8E0772}">
      <dsp:nvSpPr>
        <dsp:cNvPr id="0" name=""/>
        <dsp:cNvSpPr/>
      </dsp:nvSpPr>
      <dsp:spPr>
        <a:xfrm>
          <a:off x="0" y="1772962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+mn-lt"/>
            </a:rPr>
            <a:t>be able to explain role of company websites, content and search marketing, advertising, public relations, sales promotion in business communications mix</a:t>
          </a:r>
          <a:endParaRPr lang="fr-FR" sz="2400" kern="1200">
            <a:latin typeface="+mn-lt"/>
          </a:endParaRPr>
        </a:p>
      </dsp:txBody>
      <dsp:txXfrm>
        <a:off x="64968" y="1837930"/>
        <a:ext cx="8099664" cy="1200939"/>
      </dsp:txXfrm>
    </dsp:sp>
    <dsp:sp modelId="{09F21BF4-5B36-492A-A574-64A9D9399505}">
      <dsp:nvSpPr>
        <dsp:cNvPr id="0" name=""/>
        <dsp:cNvSpPr/>
      </dsp:nvSpPr>
      <dsp:spPr>
        <a:xfrm>
          <a:off x="0" y="3291037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+mn-lt"/>
            </a:rPr>
            <a:t>be able to explain strategic and tactical decisions made by managers in relation to advertising and trade shows</a:t>
          </a:r>
          <a:endParaRPr lang="fr-FR" sz="2400" kern="1200">
            <a:latin typeface="+mn-lt"/>
          </a:endParaRPr>
        </a:p>
      </dsp:txBody>
      <dsp:txXfrm>
        <a:off x="64968" y="3356005"/>
        <a:ext cx="8099664" cy="1200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BFC3E-E217-4E6F-8ACB-4BBC99B58C68}">
      <dsp:nvSpPr>
        <dsp:cNvPr id="0" name=""/>
        <dsp:cNvSpPr/>
      </dsp:nvSpPr>
      <dsp:spPr>
        <a:xfrm>
          <a:off x="3147729" y="-115876"/>
          <a:ext cx="1481404" cy="1357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campaign objectives and target audiences agreed</a:t>
          </a:r>
          <a:endParaRPr lang="fr-FR" sz="1200" kern="1200" dirty="0"/>
        </a:p>
      </dsp:txBody>
      <dsp:txXfrm>
        <a:off x="3364676" y="82972"/>
        <a:ext cx="1047510" cy="960120"/>
      </dsp:txXfrm>
    </dsp:sp>
    <dsp:sp modelId="{FB3C04E5-661F-4B24-B12B-B667013A60FF}">
      <dsp:nvSpPr>
        <dsp:cNvPr id="0" name=""/>
        <dsp:cNvSpPr/>
      </dsp:nvSpPr>
      <dsp:spPr>
        <a:xfrm rot="1200013">
          <a:off x="4485070" y="638371"/>
          <a:ext cx="366322" cy="416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>
        <a:off x="4488384" y="702972"/>
        <a:ext cx="256425" cy="250184"/>
      </dsp:txXfrm>
    </dsp:sp>
    <dsp:sp modelId="{25D58182-0207-4511-894D-84F751939851}">
      <dsp:nvSpPr>
        <dsp:cNvPr id="0" name=""/>
        <dsp:cNvSpPr/>
      </dsp:nvSpPr>
      <dsp:spPr>
        <a:xfrm>
          <a:off x="4712982" y="453835"/>
          <a:ext cx="1481404" cy="1357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creative content and campaign tools  decided</a:t>
          </a:r>
          <a:endParaRPr lang="fr-FR" sz="1200" kern="1200" dirty="0"/>
        </a:p>
      </dsp:txBody>
      <dsp:txXfrm>
        <a:off x="4929929" y="652683"/>
        <a:ext cx="1047510" cy="960120"/>
      </dsp:txXfrm>
    </dsp:sp>
    <dsp:sp modelId="{B9E21B55-F4AC-428B-879C-B0B14F76A511}">
      <dsp:nvSpPr>
        <dsp:cNvPr id="0" name=""/>
        <dsp:cNvSpPr/>
      </dsp:nvSpPr>
      <dsp:spPr>
        <a:xfrm rot="3600013">
          <a:off x="5612334" y="1641895"/>
          <a:ext cx="511351" cy="416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>
        <a:off x="5643607" y="1671123"/>
        <a:ext cx="386259" cy="250184"/>
      </dsp:txXfrm>
    </dsp:sp>
    <dsp:sp modelId="{F47102F1-5FAE-4F5C-B00A-366DD67AAC4F}">
      <dsp:nvSpPr>
        <dsp:cNvPr id="0" name=""/>
        <dsp:cNvSpPr/>
      </dsp:nvSpPr>
      <dsp:spPr>
        <a:xfrm>
          <a:off x="5545832" y="1896386"/>
          <a:ext cx="1481404" cy="1357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target list built using database: contact information, login, cookies or IP addresses</a:t>
          </a:r>
          <a:endParaRPr lang="fr-FR" sz="1200" kern="1200" dirty="0"/>
        </a:p>
      </dsp:txBody>
      <dsp:txXfrm>
        <a:off x="5762779" y="2095234"/>
        <a:ext cx="1047510" cy="960120"/>
      </dsp:txXfrm>
    </dsp:sp>
    <dsp:sp modelId="{469308A5-8BFA-45E1-B67A-C3E750D2CCDB}">
      <dsp:nvSpPr>
        <dsp:cNvPr id="0" name=""/>
        <dsp:cNvSpPr/>
      </dsp:nvSpPr>
      <dsp:spPr>
        <a:xfrm rot="6000012">
          <a:off x="5864472" y="3182508"/>
          <a:ext cx="556458" cy="416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 rot="10800000">
        <a:off x="5937879" y="3204307"/>
        <a:ext cx="431366" cy="250184"/>
      </dsp:txXfrm>
    </dsp:sp>
    <dsp:sp modelId="{D0E5ABFF-620E-4A3A-A617-FAFB5526AC22}">
      <dsp:nvSpPr>
        <dsp:cNvPr id="0" name=""/>
        <dsp:cNvSpPr/>
      </dsp:nvSpPr>
      <dsp:spPr>
        <a:xfrm>
          <a:off x="5256579" y="3536788"/>
          <a:ext cx="1481404" cy="1357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campaign executed</a:t>
          </a:r>
          <a:endParaRPr lang="fr-FR" sz="1200" kern="1200" dirty="0"/>
        </a:p>
      </dsp:txBody>
      <dsp:txXfrm>
        <a:off x="5473526" y="3735636"/>
        <a:ext cx="1047510" cy="960120"/>
      </dsp:txXfrm>
    </dsp:sp>
    <dsp:sp modelId="{081DA879-B6EB-4D9F-9353-DCED9FB5B0BE}">
      <dsp:nvSpPr>
        <dsp:cNvPr id="0" name=""/>
        <dsp:cNvSpPr/>
      </dsp:nvSpPr>
      <dsp:spPr>
        <a:xfrm rot="8468431">
          <a:off x="5185388" y="4515685"/>
          <a:ext cx="361636" cy="416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 rot="10800000">
        <a:off x="5281874" y="4565046"/>
        <a:ext cx="253145" cy="250184"/>
      </dsp:txXfrm>
    </dsp:sp>
    <dsp:sp modelId="{C3AC07E6-FF9D-46DF-91E6-98F9E123881C}">
      <dsp:nvSpPr>
        <dsp:cNvPr id="0" name=""/>
        <dsp:cNvSpPr/>
      </dsp:nvSpPr>
      <dsp:spPr>
        <a:xfrm>
          <a:off x="3935940" y="4537645"/>
          <a:ext cx="1536667" cy="14397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 target response monitored: campaign platform, website, email behaviour and activity</a:t>
          </a:r>
        </a:p>
      </dsp:txBody>
      <dsp:txXfrm>
        <a:off x="4160980" y="4748489"/>
        <a:ext cx="1086587" cy="1018047"/>
      </dsp:txXfrm>
    </dsp:sp>
    <dsp:sp modelId="{163D12D9-02B9-4AC4-BD7E-D49A5D20B7B7}">
      <dsp:nvSpPr>
        <dsp:cNvPr id="0" name=""/>
        <dsp:cNvSpPr/>
      </dsp:nvSpPr>
      <dsp:spPr>
        <a:xfrm rot="10800000">
          <a:off x="3740638" y="5049025"/>
          <a:ext cx="255133" cy="416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 rot="10800000">
        <a:off x="3817178" y="5132420"/>
        <a:ext cx="178593" cy="250184"/>
      </dsp:txXfrm>
    </dsp:sp>
    <dsp:sp modelId="{CB0258D9-14AA-4B0B-A5A5-B2C30B03A5A3}">
      <dsp:nvSpPr>
        <dsp:cNvPr id="0" name=""/>
        <dsp:cNvSpPr/>
      </dsp:nvSpPr>
      <dsp:spPr>
        <a:xfrm>
          <a:off x="2314875" y="4578604"/>
          <a:ext cx="1481404" cy="1357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prospects segmented according to activity and scoring criteria</a:t>
          </a:r>
          <a:endParaRPr lang="fr-FR" sz="1200" kern="1200" dirty="0"/>
        </a:p>
      </dsp:txBody>
      <dsp:txXfrm>
        <a:off x="2531822" y="4777452"/>
        <a:ext cx="1047510" cy="960120"/>
      </dsp:txXfrm>
    </dsp:sp>
    <dsp:sp modelId="{AF086958-A191-4B9C-9863-3FBAAAC4B4B3}">
      <dsp:nvSpPr>
        <dsp:cNvPr id="0" name=""/>
        <dsp:cNvSpPr/>
      </dsp:nvSpPr>
      <dsp:spPr>
        <a:xfrm rot="13153844">
          <a:off x="2219873" y="4530196"/>
          <a:ext cx="400507" cy="416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 rot="10800000">
        <a:off x="2326484" y="4651586"/>
        <a:ext cx="280355" cy="250184"/>
      </dsp:txXfrm>
    </dsp:sp>
    <dsp:sp modelId="{42BA1E64-1C89-442B-9430-B3B6AC183053}">
      <dsp:nvSpPr>
        <dsp:cNvPr id="0" name=""/>
        <dsp:cNvSpPr/>
      </dsp:nvSpPr>
      <dsp:spPr>
        <a:xfrm>
          <a:off x="1038880" y="3536788"/>
          <a:ext cx="1481404" cy="1357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qualified leads  routed  to sales/</a:t>
          </a:r>
          <a:r>
            <a:rPr lang="en-GB" sz="1200" kern="1200" dirty="0" err="1"/>
            <a:t>crm</a:t>
          </a:r>
          <a:endParaRPr lang="fr-FR" sz="1200" kern="1200" dirty="0"/>
        </a:p>
      </dsp:txBody>
      <dsp:txXfrm>
        <a:off x="1255827" y="3735636"/>
        <a:ext cx="1047510" cy="960120"/>
      </dsp:txXfrm>
    </dsp:sp>
    <dsp:sp modelId="{8BA6A9F6-180D-4FAD-AF24-D8A82182062C}">
      <dsp:nvSpPr>
        <dsp:cNvPr id="0" name=""/>
        <dsp:cNvSpPr/>
      </dsp:nvSpPr>
      <dsp:spPr>
        <a:xfrm rot="15599988">
          <a:off x="1357519" y="3191507"/>
          <a:ext cx="556458" cy="416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 rot="10800000">
        <a:off x="1430926" y="3336498"/>
        <a:ext cx="431366" cy="250184"/>
      </dsp:txXfrm>
    </dsp:sp>
    <dsp:sp modelId="{4AAFA10C-3719-4B02-A932-90227981B68E}">
      <dsp:nvSpPr>
        <dsp:cNvPr id="0" name=""/>
        <dsp:cNvSpPr/>
      </dsp:nvSpPr>
      <dsp:spPr>
        <a:xfrm>
          <a:off x="749627" y="1896386"/>
          <a:ext cx="1481404" cy="1357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‘warm’ leads nurtured</a:t>
          </a:r>
          <a:endParaRPr lang="fr-FR" sz="1200" kern="1200" dirty="0"/>
        </a:p>
      </dsp:txBody>
      <dsp:txXfrm>
        <a:off x="966574" y="2095234"/>
        <a:ext cx="1047510" cy="960120"/>
      </dsp:txXfrm>
    </dsp:sp>
    <dsp:sp modelId="{A2400775-400A-4923-B245-14F358E52A69}">
      <dsp:nvSpPr>
        <dsp:cNvPr id="0" name=""/>
        <dsp:cNvSpPr/>
      </dsp:nvSpPr>
      <dsp:spPr>
        <a:xfrm rot="17999987">
          <a:off x="1648979" y="1649168"/>
          <a:ext cx="511351" cy="416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>
        <a:off x="1680252" y="1786730"/>
        <a:ext cx="386259" cy="250184"/>
      </dsp:txXfrm>
    </dsp:sp>
    <dsp:sp modelId="{298005FA-DA55-48CD-8620-EDF454C43BA9}">
      <dsp:nvSpPr>
        <dsp:cNvPr id="0" name=""/>
        <dsp:cNvSpPr/>
      </dsp:nvSpPr>
      <dsp:spPr>
        <a:xfrm>
          <a:off x="1582477" y="453835"/>
          <a:ext cx="1481404" cy="1357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marketing and sales performance analysed</a:t>
          </a:r>
          <a:endParaRPr lang="fr-FR" sz="1200" kern="1200" dirty="0"/>
        </a:p>
      </dsp:txBody>
      <dsp:txXfrm>
        <a:off x="1799424" y="652683"/>
        <a:ext cx="1047510" cy="960120"/>
      </dsp:txXfrm>
    </dsp:sp>
    <dsp:sp modelId="{DD5127AC-FED3-4BC1-AD83-760E011646E8}">
      <dsp:nvSpPr>
        <dsp:cNvPr id="0" name=""/>
        <dsp:cNvSpPr/>
      </dsp:nvSpPr>
      <dsp:spPr>
        <a:xfrm rot="20399987">
          <a:off x="2919817" y="640429"/>
          <a:ext cx="366322" cy="416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>
        <a:off x="2923131" y="742618"/>
        <a:ext cx="256425" cy="250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96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49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40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78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37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82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79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90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19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63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8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A6826-2D1D-457A-A190-134E0861E988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3C88D-9447-464A-BFB6-457EEDA05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91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Business to Business Marketing</a:t>
            </a:r>
            <a:endParaRPr lang="fr-FR" sz="44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Chapter 7</a:t>
            </a:r>
          </a:p>
          <a:p>
            <a:r>
              <a:rPr lang="en-US" dirty="0">
                <a:latin typeface="+mn-lt"/>
              </a:rPr>
              <a:t>Market communication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85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1"/>
          <p:cNvSpPr txBox="1">
            <a:spLocks noChangeArrowheads="1"/>
          </p:cNvSpPr>
          <p:nvPr/>
        </p:nvSpPr>
        <p:spPr bwMode="auto">
          <a:xfrm>
            <a:off x="3370898" y="44450"/>
            <a:ext cx="468288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4400" dirty="0">
                <a:latin typeface="+mn-lt"/>
              </a:rPr>
              <a:t>Content marketing </a:t>
            </a:r>
            <a:endParaRPr lang="fr-FR" altLang="fr-FR" sz="4400" dirty="0">
              <a:latin typeface="+mn-lt"/>
            </a:endParaRPr>
          </a:p>
        </p:txBody>
      </p:sp>
      <p:sp>
        <p:nvSpPr>
          <p:cNvPr id="8195" name="ZoneTexte 2"/>
          <p:cNvSpPr txBox="1">
            <a:spLocks noChangeArrowheads="1"/>
          </p:cNvSpPr>
          <p:nvPr/>
        </p:nvSpPr>
        <p:spPr bwMode="auto">
          <a:xfrm>
            <a:off x="1971041" y="2055814"/>
            <a:ext cx="1089152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2400" dirty="0">
                <a:latin typeface="+mn-lt"/>
              </a:rPr>
              <a:t>Digital formats include:	company blogs</a:t>
            </a:r>
          </a:p>
          <a:p>
            <a:pPr eaLnBrk="1" hangingPunct="1"/>
            <a:r>
              <a:rPr lang="en-US" altLang="fr-FR" sz="2400" dirty="0">
                <a:latin typeface="+mn-lt"/>
              </a:rPr>
              <a:t>				webcasts</a:t>
            </a:r>
          </a:p>
          <a:p>
            <a:pPr eaLnBrk="1" hangingPunct="1"/>
            <a:r>
              <a:rPr lang="en-US" altLang="fr-FR" sz="2400" dirty="0">
                <a:latin typeface="+mn-lt"/>
              </a:rPr>
              <a:t>				podcasts</a:t>
            </a:r>
          </a:p>
          <a:p>
            <a:pPr eaLnBrk="1" hangingPunct="1"/>
            <a:r>
              <a:rPr lang="en-US" altLang="fr-FR" sz="2400" dirty="0">
                <a:latin typeface="+mn-lt"/>
              </a:rPr>
              <a:t>				whitepapers</a:t>
            </a:r>
          </a:p>
          <a:p>
            <a:pPr eaLnBrk="1" hangingPunct="1"/>
            <a:endParaRPr lang="en-US" altLang="fr-FR" sz="2400" dirty="0">
              <a:latin typeface="+mn-lt"/>
            </a:endParaRPr>
          </a:p>
          <a:p>
            <a:pPr eaLnBrk="1" hangingPunct="1"/>
            <a:r>
              <a:rPr lang="en-US" altLang="fr-FR" sz="2400" dirty="0">
                <a:latin typeface="+mn-lt"/>
              </a:rPr>
              <a:t>Accessed via:			company, industry, social media sites</a:t>
            </a:r>
          </a:p>
          <a:p>
            <a:pPr eaLnBrk="1" hangingPunct="1"/>
            <a:endParaRPr lang="en-US" altLang="fr-FR" sz="2400" dirty="0">
              <a:latin typeface="+mn-lt"/>
            </a:endParaRPr>
          </a:p>
          <a:p>
            <a:pPr eaLnBrk="1" hangingPunct="1"/>
            <a:r>
              <a:rPr lang="en-US" altLang="fr-FR" sz="2400" dirty="0">
                <a:latin typeface="+mn-lt"/>
              </a:rPr>
              <a:t>Relies on:			key words for search visibility </a:t>
            </a:r>
            <a:endParaRPr lang="fr-FR" altLang="fr-FR" sz="24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86080" y="921803"/>
            <a:ext cx="124764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fr-FR" sz="2800" dirty="0"/>
              <a:t>PR and information-based material </a:t>
            </a:r>
          </a:p>
          <a:p>
            <a:pPr algn="ctr"/>
            <a:r>
              <a:rPr lang="en-US" altLang="fr-FR" sz="2800" dirty="0"/>
              <a:t>used to signal company expertise to stakeholders</a:t>
            </a:r>
            <a:endParaRPr lang="fr-FR" sz="28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86080" y="1832294"/>
            <a:ext cx="10932160" cy="3877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074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35270" y="260350"/>
            <a:ext cx="31929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Advertising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Creative plan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72601" y="2152015"/>
            <a:ext cx="8649997" cy="302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fr-FR" sz="2800" dirty="0">
                <a:latin typeface="+mn-lt"/>
              </a:rPr>
              <a:t>Effective b2b print ads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fr-FR" sz="2800" dirty="0">
              <a:latin typeface="+mn-lt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GB" altLang="fr-FR" sz="2400" dirty="0">
                <a:latin typeface="+mn-lt"/>
              </a:rPr>
              <a:t>rational approach should be used in creative strategy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en-GB" altLang="fr-FR" sz="2400" dirty="0">
                <a:latin typeface="+mn-lt"/>
              </a:rPr>
              <a:t>information on performance &amp; product quality should be included 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fr-FR" sz="2400" dirty="0">
                <a:latin typeface="+mn-lt"/>
              </a:rPr>
              <a:t>and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en-GB" altLang="fr-FR" sz="2400" dirty="0">
                <a:latin typeface="+mn-lt"/>
              </a:rPr>
              <a:t>presented in logical manner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en-GB" altLang="fr-FR" sz="2400" dirty="0">
                <a:latin typeface="+mn-lt"/>
              </a:rPr>
              <a:t>symbolism and metaphors can be used for selling proposition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919998" y="5806206"/>
            <a:ext cx="1646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 err="1">
                <a:latin typeface="Arial Narrow" panose="020B0606020202030204" pitchFamily="34" charset="0"/>
              </a:rPr>
              <a:t>Lohtia</a:t>
            </a:r>
            <a:r>
              <a:rPr lang="en-GB" altLang="fr-FR" sz="1800" dirty="0">
                <a:latin typeface="Arial Narrow" panose="020B0606020202030204" pitchFamily="34" charset="0"/>
              </a:rPr>
              <a:t> et al 1995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792480" y="2783840"/>
            <a:ext cx="10810240" cy="29899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61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11539" y="39370"/>
            <a:ext cx="573240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Trade shows/exhibitions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332038" y="1109664"/>
            <a:ext cx="8530990" cy="496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fr-FR" sz="2400" i="1" dirty="0">
                <a:latin typeface="+mn-lt"/>
              </a:rPr>
              <a:t>Selling tasks</a:t>
            </a:r>
            <a:r>
              <a:rPr lang="en-GB" altLang="fr-FR" sz="2400" dirty="0">
                <a:latin typeface="+mn-lt"/>
              </a:rPr>
              <a:t>:			identification of prospects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gaining access to key decision makers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disseminating facts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winning orders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account handling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fr-FR" sz="2400" i="1" dirty="0">
                <a:latin typeface="+mn-lt"/>
              </a:rPr>
              <a:t>Non-selling tasks</a:t>
            </a:r>
            <a:r>
              <a:rPr lang="en-GB" altLang="fr-FR" sz="2400" dirty="0">
                <a:latin typeface="+mn-lt"/>
              </a:rPr>
              <a:t>:		building/maintaining company image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gathering competitor intelligence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product testing/evaluation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				maintaining company morale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680036" y="6028949"/>
            <a:ext cx="13628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 dirty="0" err="1">
                <a:latin typeface="+mn-lt"/>
              </a:rPr>
              <a:t>Bonoma</a:t>
            </a:r>
            <a:r>
              <a:rPr lang="en-GB" altLang="fr-FR" sz="1600" dirty="0">
                <a:latin typeface="+mn-lt"/>
              </a:rPr>
              <a:t> 1983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27046" y="991691"/>
            <a:ext cx="10810240" cy="26659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777846" y="3440251"/>
            <a:ext cx="10810240" cy="26659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70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0643" y="249629"/>
            <a:ext cx="1067574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1828800" algn="ctr"/>
                <a:tab pos="3200400" algn="ctr"/>
                <a:tab pos="45720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1828800" algn="ctr"/>
                <a:tab pos="3200400" algn="ctr"/>
                <a:tab pos="45720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1828800" algn="ctr"/>
                <a:tab pos="3200400" algn="ctr"/>
                <a:tab pos="45720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Table 7.2 Exhibition centres worldwide by size</a:t>
            </a:r>
            <a:endParaRPr lang="en-GB" altLang="fr-FR" sz="4400" dirty="0">
              <a:latin typeface="+mn-lt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004300" y="6239574"/>
            <a:ext cx="21128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fr-FR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en-GB" altLang="fr-FR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AUMA, 2018</a:t>
            </a:r>
            <a:endParaRPr lang="fr-FR" altLang="fr-FR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8DA5AE3-142C-4627-8279-548EB5F39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285" y="2230829"/>
            <a:ext cx="1060412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1828800" algn="ctr"/>
                <a:tab pos="3200400" algn="ctr"/>
                <a:tab pos="45720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1828800" algn="ctr"/>
                <a:tab pos="3200400" algn="ctr"/>
                <a:tab pos="45720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1828800" algn="ctr"/>
                <a:tab pos="3200400" algn="ctr"/>
                <a:tab pos="45720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ctr"/>
                <a:tab pos="3200400" algn="ctr"/>
                <a:tab pos="45720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Insert table 7.2 from typeset manuscript here</a:t>
            </a:r>
            <a:endParaRPr lang="en-GB" altLang="fr-FR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7647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44931" y="185739"/>
            <a:ext cx="97704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Visitor reasons for trade show attendance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30986" y="1123951"/>
            <a:ext cx="10945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				Sales &amp;		General	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				Marketing	administration	Design	Engineering    R&amp;D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418138" y="1993900"/>
            <a:ext cx="6773862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19.1		16.6		6.66	7.5	4.16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dirty="0">
              <a:latin typeface="+mn-lt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0.83		4.16		3.33	7.5             5.0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dirty="0">
              <a:latin typeface="+mn-lt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2.5		4.16		3.33	7.5             5.0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dirty="0">
              <a:latin typeface="+mn-lt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2.5		4.16		1.66	0.83          1.66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3.33		0.83		0.0	0.0	 0.83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dirty="0">
              <a:latin typeface="+mn-lt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0.0		0.83		1.66	4.16	1.66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dirty="0">
              <a:latin typeface="+mn-lt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0.83		1.66		0.83	0.0	3.33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22219" y="1993900"/>
            <a:ext cx="9569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2075705" y="6255247"/>
            <a:ext cx="9615552" cy="98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75705" y="1470381"/>
            <a:ext cx="3983783" cy="502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Reasons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see new products/			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developments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obtain product/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technical info.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try new products/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demos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see new companies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see specific company/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product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discuss specific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problems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1800" dirty="0">
                <a:latin typeface="+mn-lt"/>
              </a:rPr>
              <a:t>compare products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dirty="0">
              <a:latin typeface="+mn-lt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848204" y="6432387"/>
            <a:ext cx="11955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 dirty="0">
                <a:latin typeface="+mn-lt"/>
              </a:rPr>
              <a:t>Blythe 2002</a:t>
            </a:r>
          </a:p>
        </p:txBody>
      </p:sp>
    </p:spTree>
    <p:extLst>
      <p:ext uri="{BB962C8B-B14F-4D97-AF65-F5344CB8AC3E}">
        <p14:creationId xmlns:p14="http://schemas.microsoft.com/office/powerpoint/2010/main" val="4017001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1773239" y="1931989"/>
            <a:ext cx="863917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868488" y="1193801"/>
            <a:ext cx="22009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="1">
                <a:latin typeface="Arial Narrow" panose="020B0606020202030204" pitchFamily="34" charset="0"/>
              </a:rPr>
              <a:t>New customer/prospect 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81238" y="1544639"/>
            <a:ext cx="12423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="1">
                <a:latin typeface="Arial Narrow" panose="020B0606020202030204" pitchFamily="34" charset="0"/>
              </a:rPr>
              <a:t>Buying phase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868488" y="2681289"/>
            <a:ext cx="1225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need recognition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868488" y="3106739"/>
            <a:ext cx="14154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developing product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868489" y="3321051"/>
            <a:ext cx="10082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specifications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868489" y="3743326"/>
            <a:ext cx="1743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search and qualification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868489" y="3957639"/>
            <a:ext cx="8576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of suppliers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1868488" y="4383089"/>
            <a:ext cx="755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evaluation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1868488" y="5021264"/>
            <a:ext cx="128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supplier selection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868488" y="5657851"/>
            <a:ext cx="14186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purchase feedback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5638800" y="1082675"/>
            <a:ext cx="88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="1">
                <a:latin typeface="Arial Narrow" panose="020B0606020202030204" pitchFamily="34" charset="0"/>
              </a:rPr>
              <a:t>Key seller</a:t>
            </a: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5375275" y="1406525"/>
            <a:ext cx="15954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="1">
                <a:latin typeface="Arial Narrow" panose="020B0606020202030204" pitchFamily="34" charset="0"/>
              </a:rPr>
              <a:t>communications  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5232400" y="1620839"/>
            <a:ext cx="1733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="1">
                <a:latin typeface="Arial Narrow" panose="020B0606020202030204" pitchFamily="34" charset="0"/>
              </a:rPr>
              <a:t>objective and tasks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4649788" y="2046289"/>
            <a:ext cx="12487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Communications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4787901" y="2257426"/>
            <a:ext cx="739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objectives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6657975" y="2078039"/>
            <a:ext cx="3468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Task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649788" y="2684464"/>
            <a:ext cx="1504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generate awareness</a:t>
            </a: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6478589" y="2684464"/>
            <a:ext cx="8672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prospecting</a:t>
            </a: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4649789" y="3109914"/>
            <a:ext cx="17136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feature comprehension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56364" y="3109914"/>
            <a:ext cx="1482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opening relationship</a:t>
            </a: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478588" y="3321051"/>
            <a:ext cx="1384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qualifying prospect</a:t>
            </a: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4649788" y="3746501"/>
            <a:ext cx="11525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lead generation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6478588" y="3746501"/>
            <a:ext cx="1384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qualifying prospect</a:t>
            </a: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4649788" y="4383089"/>
            <a:ext cx="977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performance 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6478589" y="4383089"/>
            <a:ext cx="1209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presenting sales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4649788" y="4597401"/>
            <a:ext cx="11461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comprehension</a:t>
            </a: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6478589" y="4597401"/>
            <a:ext cx="6812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message</a:t>
            </a:r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4649789" y="5022851"/>
            <a:ext cx="1501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negotiation of terms/</a:t>
            </a: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6478589" y="5022851"/>
            <a:ext cx="8768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closing sale</a:t>
            </a:r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4649789" y="5233989"/>
            <a:ext cx="1393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offer customisation</a:t>
            </a:r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4649789" y="5661026"/>
            <a:ext cx="9249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reassurance</a:t>
            </a: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6478588" y="5661026"/>
            <a:ext cx="1168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account service</a:t>
            </a: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8812214" y="1193801"/>
            <a:ext cx="7806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="1">
                <a:latin typeface="Arial Narrow" panose="020B0606020202030204" pitchFamily="34" charset="0"/>
              </a:rPr>
              <a:t>Relative </a:t>
            </a:r>
          </a:p>
        </p:txBody>
      </p:sp>
      <p:sp>
        <p:nvSpPr>
          <p:cNvPr id="36" name="Rectangle 42"/>
          <p:cNvSpPr>
            <a:spLocks noChangeArrowheads="1"/>
          </p:cNvSpPr>
          <p:nvPr/>
        </p:nvSpPr>
        <p:spPr bwMode="auto">
          <a:xfrm>
            <a:off x="8489950" y="1406525"/>
            <a:ext cx="1385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="1">
                <a:latin typeface="Arial Narrow" panose="020B0606020202030204" pitchFamily="34" charset="0"/>
              </a:rPr>
              <a:t>communication</a:t>
            </a:r>
          </a:p>
        </p:txBody>
      </p:sp>
      <p:sp>
        <p:nvSpPr>
          <p:cNvPr id="37" name="Rectangle 43"/>
          <p:cNvSpPr>
            <a:spLocks noChangeArrowheads="1"/>
          </p:cNvSpPr>
          <p:nvPr/>
        </p:nvSpPr>
        <p:spPr bwMode="auto">
          <a:xfrm>
            <a:off x="8583614" y="1617664"/>
            <a:ext cx="1190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="1">
                <a:latin typeface="Arial Narrow" panose="020B0606020202030204" pitchFamily="34" charset="0"/>
              </a:rPr>
              <a:t>effectiveness</a:t>
            </a:r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8145463" y="6089651"/>
            <a:ext cx="2279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Advertising    Trade    Personal</a:t>
            </a:r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9150351" y="6303964"/>
            <a:ext cx="1135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Shows  Selling </a:t>
            </a:r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8181975" y="2055814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Low</a:t>
            </a:r>
          </a:p>
        </p:txBody>
      </p:sp>
      <p:sp>
        <p:nvSpPr>
          <p:cNvPr id="41" name="Rectangle 47"/>
          <p:cNvSpPr>
            <a:spLocks noChangeArrowheads="1"/>
          </p:cNvSpPr>
          <p:nvPr/>
        </p:nvSpPr>
        <p:spPr bwMode="auto">
          <a:xfrm>
            <a:off x="10009188" y="2055814"/>
            <a:ext cx="3446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>
                <a:latin typeface="Arial Narrow" panose="020B0606020202030204" pitchFamily="34" charset="0"/>
              </a:rPr>
              <a:t>High</a:t>
            </a: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4294189" y="1069975"/>
            <a:ext cx="1587" cy="54689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6988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" name="Line 49"/>
          <p:cNvSpPr>
            <a:spLocks noChangeShapeType="1"/>
          </p:cNvSpPr>
          <p:nvPr/>
        </p:nvSpPr>
        <p:spPr bwMode="auto">
          <a:xfrm>
            <a:off x="7966075" y="1069975"/>
            <a:ext cx="1588" cy="54689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6988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4" name="Line 50"/>
          <p:cNvSpPr>
            <a:spLocks noChangeShapeType="1"/>
          </p:cNvSpPr>
          <p:nvPr/>
        </p:nvSpPr>
        <p:spPr bwMode="auto">
          <a:xfrm>
            <a:off x="4294189" y="2508250"/>
            <a:ext cx="6118225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>
            <a:off x="1773239" y="3009900"/>
            <a:ext cx="619283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6" name="Line 53"/>
          <p:cNvSpPr>
            <a:spLocks noChangeShapeType="1"/>
          </p:cNvSpPr>
          <p:nvPr/>
        </p:nvSpPr>
        <p:spPr bwMode="auto">
          <a:xfrm>
            <a:off x="1773239" y="4378325"/>
            <a:ext cx="619283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7" name="Line 54"/>
          <p:cNvSpPr>
            <a:spLocks noChangeShapeType="1"/>
          </p:cNvSpPr>
          <p:nvPr/>
        </p:nvSpPr>
        <p:spPr bwMode="auto">
          <a:xfrm>
            <a:off x="1773239" y="4954589"/>
            <a:ext cx="619283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8" name="Line 55"/>
          <p:cNvSpPr>
            <a:spLocks noChangeShapeType="1"/>
          </p:cNvSpPr>
          <p:nvPr/>
        </p:nvSpPr>
        <p:spPr bwMode="auto">
          <a:xfrm>
            <a:off x="1773239" y="5529264"/>
            <a:ext cx="619283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9" name="Line 56"/>
          <p:cNvSpPr>
            <a:spLocks noChangeShapeType="1"/>
          </p:cNvSpPr>
          <p:nvPr/>
        </p:nvSpPr>
        <p:spPr bwMode="auto">
          <a:xfrm>
            <a:off x="1773239" y="5962650"/>
            <a:ext cx="619283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0" name="Freeform 57"/>
          <p:cNvSpPr>
            <a:spLocks/>
          </p:cNvSpPr>
          <p:nvPr/>
        </p:nvSpPr>
        <p:spPr bwMode="auto">
          <a:xfrm>
            <a:off x="8397876" y="2651125"/>
            <a:ext cx="1941513" cy="3384550"/>
          </a:xfrm>
          <a:custGeom>
            <a:avLst/>
            <a:gdLst>
              <a:gd name="T0" fmla="*/ 2147483647 w 1223"/>
              <a:gd name="T1" fmla="*/ 168851263 h 2132"/>
              <a:gd name="T2" fmla="*/ 2147483647 w 1223"/>
              <a:gd name="T3" fmla="*/ 415826575 h 2132"/>
              <a:gd name="T4" fmla="*/ 2147483647 w 1223"/>
              <a:gd name="T5" fmla="*/ 579635938 h 2132"/>
              <a:gd name="T6" fmla="*/ 2147483647 w 1223"/>
              <a:gd name="T7" fmla="*/ 738406575 h 2132"/>
              <a:gd name="T8" fmla="*/ 2084170549 w 1223"/>
              <a:gd name="T9" fmla="*/ 899696575 h 2132"/>
              <a:gd name="T10" fmla="*/ 1930440185 w 1223"/>
              <a:gd name="T11" fmla="*/ 1048385000 h 2132"/>
              <a:gd name="T12" fmla="*/ 1789311398 w 1223"/>
              <a:gd name="T13" fmla="*/ 1194554063 h 2132"/>
              <a:gd name="T14" fmla="*/ 1698585750 w 1223"/>
              <a:gd name="T15" fmla="*/ 1300400625 h 2132"/>
              <a:gd name="T16" fmla="*/ 1610381052 w 1223"/>
              <a:gd name="T17" fmla="*/ 1396166563 h 2132"/>
              <a:gd name="T18" fmla="*/ 1519655404 w 1223"/>
              <a:gd name="T19" fmla="*/ 1517134063 h 2132"/>
              <a:gd name="T20" fmla="*/ 1436489432 w 1223"/>
              <a:gd name="T21" fmla="*/ 1633061250 h 2132"/>
              <a:gd name="T22" fmla="*/ 1363405676 w 1223"/>
              <a:gd name="T23" fmla="*/ 1746469075 h 2132"/>
              <a:gd name="T24" fmla="*/ 1295360646 w 1223"/>
              <a:gd name="T25" fmla="*/ 1857355950 h 2132"/>
              <a:gd name="T26" fmla="*/ 1237397831 w 1223"/>
              <a:gd name="T27" fmla="*/ 1968242825 h 2132"/>
              <a:gd name="T28" fmla="*/ 1174393115 w 1223"/>
              <a:gd name="T29" fmla="*/ 2084170013 h 2132"/>
              <a:gd name="T30" fmla="*/ 1108869036 w 1223"/>
              <a:gd name="T31" fmla="*/ 2147483647 h 2132"/>
              <a:gd name="T32" fmla="*/ 977820877 w 1223"/>
              <a:gd name="T33" fmla="*/ 2147483647 h 2132"/>
              <a:gd name="T34" fmla="*/ 856853346 w 1223"/>
              <a:gd name="T35" fmla="*/ 2147483647 h 2132"/>
              <a:gd name="T36" fmla="*/ 735885815 w 1223"/>
              <a:gd name="T37" fmla="*/ 2147483647 h 2132"/>
              <a:gd name="T38" fmla="*/ 614918283 w 1223"/>
              <a:gd name="T39" fmla="*/ 2147483647 h 2132"/>
              <a:gd name="T40" fmla="*/ 551915155 w 1223"/>
              <a:gd name="T41" fmla="*/ 2147483647 h 2132"/>
              <a:gd name="T42" fmla="*/ 483870125 w 1223"/>
              <a:gd name="T43" fmla="*/ 2147483647 h 2132"/>
              <a:gd name="T44" fmla="*/ 415826682 w 1223"/>
              <a:gd name="T45" fmla="*/ 2147483647 h 2132"/>
              <a:gd name="T46" fmla="*/ 315020406 w 1223"/>
              <a:gd name="T47" fmla="*/ 2147483647 h 2132"/>
              <a:gd name="T48" fmla="*/ 252015690 w 1223"/>
              <a:gd name="T49" fmla="*/ 2147483647 h 2132"/>
              <a:gd name="T50" fmla="*/ 194052875 w 1223"/>
              <a:gd name="T51" fmla="*/ 2147483647 h 2132"/>
              <a:gd name="T52" fmla="*/ 168851306 w 1223"/>
              <a:gd name="T53" fmla="*/ 2147483647 h 2132"/>
              <a:gd name="T54" fmla="*/ 146169100 w 1223"/>
              <a:gd name="T55" fmla="*/ 2147483647 h 2132"/>
              <a:gd name="T56" fmla="*/ 126007845 w 1223"/>
              <a:gd name="T57" fmla="*/ 2147483647 h 2132"/>
              <a:gd name="T58" fmla="*/ 93246599 w 1223"/>
              <a:gd name="T59" fmla="*/ 2147483647 h 2132"/>
              <a:gd name="T60" fmla="*/ 63004716 w 1223"/>
              <a:gd name="T61" fmla="*/ 2147483647 h 2132"/>
              <a:gd name="T62" fmla="*/ 42843461 w 1223"/>
              <a:gd name="T63" fmla="*/ 2147483647 h 2132"/>
              <a:gd name="T64" fmla="*/ 30241883 w 1223"/>
              <a:gd name="T65" fmla="*/ 2147483647 h 2132"/>
              <a:gd name="T66" fmla="*/ 20161255 w 1223"/>
              <a:gd name="T67" fmla="*/ 2147483647 h 2132"/>
              <a:gd name="T68" fmla="*/ 15120941 w 1223"/>
              <a:gd name="T69" fmla="*/ 2147483647 h 2132"/>
              <a:gd name="T70" fmla="*/ 5040314 w 1223"/>
              <a:gd name="T71" fmla="*/ 2147483647 h 2132"/>
              <a:gd name="T72" fmla="*/ 0 w 1223"/>
              <a:gd name="T73" fmla="*/ 2147483647 h 213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23"/>
              <a:gd name="T112" fmla="*/ 0 h 2132"/>
              <a:gd name="T113" fmla="*/ 1223 w 1223"/>
              <a:gd name="T114" fmla="*/ 2132 h 213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23" h="2132">
                <a:moveTo>
                  <a:pt x="1223" y="0"/>
                </a:moveTo>
                <a:lnTo>
                  <a:pt x="1148" y="67"/>
                </a:lnTo>
                <a:lnTo>
                  <a:pt x="1071" y="132"/>
                </a:lnTo>
                <a:lnTo>
                  <a:pt x="1035" y="165"/>
                </a:lnTo>
                <a:lnTo>
                  <a:pt x="998" y="197"/>
                </a:lnTo>
                <a:lnTo>
                  <a:pt x="962" y="230"/>
                </a:lnTo>
                <a:lnTo>
                  <a:pt x="927" y="263"/>
                </a:lnTo>
                <a:lnTo>
                  <a:pt x="893" y="293"/>
                </a:lnTo>
                <a:lnTo>
                  <a:pt x="858" y="326"/>
                </a:lnTo>
                <a:lnTo>
                  <a:pt x="827" y="357"/>
                </a:lnTo>
                <a:lnTo>
                  <a:pt x="795" y="387"/>
                </a:lnTo>
                <a:lnTo>
                  <a:pt x="766" y="416"/>
                </a:lnTo>
                <a:lnTo>
                  <a:pt x="737" y="445"/>
                </a:lnTo>
                <a:lnTo>
                  <a:pt x="710" y="474"/>
                </a:lnTo>
                <a:lnTo>
                  <a:pt x="685" y="503"/>
                </a:lnTo>
                <a:lnTo>
                  <a:pt x="674" y="516"/>
                </a:lnTo>
                <a:lnTo>
                  <a:pt x="662" y="529"/>
                </a:lnTo>
                <a:lnTo>
                  <a:pt x="639" y="554"/>
                </a:lnTo>
                <a:lnTo>
                  <a:pt x="620" y="579"/>
                </a:lnTo>
                <a:lnTo>
                  <a:pt x="603" y="602"/>
                </a:lnTo>
                <a:lnTo>
                  <a:pt x="585" y="625"/>
                </a:lnTo>
                <a:lnTo>
                  <a:pt x="570" y="648"/>
                </a:lnTo>
                <a:lnTo>
                  <a:pt x="555" y="670"/>
                </a:lnTo>
                <a:lnTo>
                  <a:pt x="541" y="693"/>
                </a:lnTo>
                <a:lnTo>
                  <a:pt x="528" y="714"/>
                </a:lnTo>
                <a:lnTo>
                  <a:pt x="514" y="737"/>
                </a:lnTo>
                <a:lnTo>
                  <a:pt x="503" y="758"/>
                </a:lnTo>
                <a:lnTo>
                  <a:pt x="491" y="781"/>
                </a:lnTo>
                <a:lnTo>
                  <a:pt x="478" y="804"/>
                </a:lnTo>
                <a:lnTo>
                  <a:pt x="466" y="827"/>
                </a:lnTo>
                <a:lnTo>
                  <a:pt x="453" y="852"/>
                </a:lnTo>
                <a:lnTo>
                  <a:pt x="440" y="877"/>
                </a:lnTo>
                <a:lnTo>
                  <a:pt x="413" y="931"/>
                </a:lnTo>
                <a:lnTo>
                  <a:pt x="388" y="984"/>
                </a:lnTo>
                <a:lnTo>
                  <a:pt x="363" y="1040"/>
                </a:lnTo>
                <a:lnTo>
                  <a:pt x="340" y="1097"/>
                </a:lnTo>
                <a:lnTo>
                  <a:pt x="315" y="1155"/>
                </a:lnTo>
                <a:lnTo>
                  <a:pt x="292" y="1215"/>
                </a:lnTo>
                <a:lnTo>
                  <a:pt x="269" y="1276"/>
                </a:lnTo>
                <a:lnTo>
                  <a:pt x="244" y="1337"/>
                </a:lnTo>
                <a:lnTo>
                  <a:pt x="232" y="1370"/>
                </a:lnTo>
                <a:lnTo>
                  <a:pt x="219" y="1403"/>
                </a:lnTo>
                <a:lnTo>
                  <a:pt x="205" y="1437"/>
                </a:lnTo>
                <a:lnTo>
                  <a:pt x="192" y="1474"/>
                </a:lnTo>
                <a:lnTo>
                  <a:pt x="179" y="1510"/>
                </a:lnTo>
                <a:lnTo>
                  <a:pt x="165" y="1548"/>
                </a:lnTo>
                <a:lnTo>
                  <a:pt x="138" y="1621"/>
                </a:lnTo>
                <a:lnTo>
                  <a:pt x="125" y="1658"/>
                </a:lnTo>
                <a:lnTo>
                  <a:pt x="111" y="1694"/>
                </a:lnTo>
                <a:lnTo>
                  <a:pt x="100" y="1729"/>
                </a:lnTo>
                <a:lnTo>
                  <a:pt x="88" y="1763"/>
                </a:lnTo>
                <a:lnTo>
                  <a:pt x="77" y="1796"/>
                </a:lnTo>
                <a:lnTo>
                  <a:pt x="71" y="1811"/>
                </a:lnTo>
                <a:lnTo>
                  <a:pt x="67" y="1827"/>
                </a:lnTo>
                <a:lnTo>
                  <a:pt x="61" y="1840"/>
                </a:lnTo>
                <a:lnTo>
                  <a:pt x="58" y="1856"/>
                </a:lnTo>
                <a:lnTo>
                  <a:pt x="54" y="1869"/>
                </a:lnTo>
                <a:lnTo>
                  <a:pt x="50" y="1881"/>
                </a:lnTo>
                <a:lnTo>
                  <a:pt x="42" y="1905"/>
                </a:lnTo>
                <a:lnTo>
                  <a:pt x="37" y="1928"/>
                </a:lnTo>
                <a:lnTo>
                  <a:pt x="31" y="1950"/>
                </a:lnTo>
                <a:lnTo>
                  <a:pt x="25" y="1971"/>
                </a:lnTo>
                <a:lnTo>
                  <a:pt x="21" y="1990"/>
                </a:lnTo>
                <a:lnTo>
                  <a:pt x="17" y="2007"/>
                </a:lnTo>
                <a:lnTo>
                  <a:pt x="15" y="2024"/>
                </a:lnTo>
                <a:lnTo>
                  <a:pt x="12" y="2040"/>
                </a:lnTo>
                <a:lnTo>
                  <a:pt x="10" y="2055"/>
                </a:lnTo>
                <a:lnTo>
                  <a:pt x="8" y="2069"/>
                </a:lnTo>
                <a:lnTo>
                  <a:pt x="6" y="2082"/>
                </a:lnTo>
                <a:lnTo>
                  <a:pt x="6" y="2094"/>
                </a:lnTo>
                <a:lnTo>
                  <a:pt x="4" y="2105"/>
                </a:lnTo>
                <a:lnTo>
                  <a:pt x="2" y="2115"/>
                </a:lnTo>
                <a:lnTo>
                  <a:pt x="2" y="2124"/>
                </a:lnTo>
                <a:lnTo>
                  <a:pt x="0" y="2132"/>
                </a:lnTo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" name="Freeform 58"/>
          <p:cNvSpPr>
            <a:spLocks/>
          </p:cNvSpPr>
          <p:nvPr/>
        </p:nvSpPr>
        <p:spPr bwMode="auto">
          <a:xfrm>
            <a:off x="8181976" y="2724151"/>
            <a:ext cx="1939925" cy="3381375"/>
          </a:xfrm>
          <a:custGeom>
            <a:avLst/>
            <a:gdLst>
              <a:gd name="T0" fmla="*/ 189012513 w 1222"/>
              <a:gd name="T1" fmla="*/ 163810950 h 2130"/>
              <a:gd name="T2" fmla="*/ 473789375 w 1222"/>
              <a:gd name="T3" fmla="*/ 415826575 h 2130"/>
              <a:gd name="T4" fmla="*/ 657761575 w 1222"/>
              <a:gd name="T5" fmla="*/ 579635938 h 2130"/>
              <a:gd name="T6" fmla="*/ 831651563 w 1222"/>
              <a:gd name="T7" fmla="*/ 738406575 h 2130"/>
              <a:gd name="T8" fmla="*/ 995462513 w 1222"/>
              <a:gd name="T9" fmla="*/ 894656263 h 2130"/>
              <a:gd name="T10" fmla="*/ 1151712200 w 1222"/>
              <a:gd name="T11" fmla="*/ 1043344688 h 2130"/>
              <a:gd name="T12" fmla="*/ 1290320000 w 1222"/>
              <a:gd name="T13" fmla="*/ 1194554063 h 2130"/>
              <a:gd name="T14" fmla="*/ 1383566575 w 1222"/>
              <a:gd name="T15" fmla="*/ 1295360313 h 2130"/>
              <a:gd name="T16" fmla="*/ 1464211575 w 1222"/>
              <a:gd name="T17" fmla="*/ 1393647200 h 2130"/>
              <a:gd name="T18" fmla="*/ 1562496875 w 1222"/>
              <a:gd name="T19" fmla="*/ 1517134063 h 2130"/>
              <a:gd name="T20" fmla="*/ 1643141875 w 1222"/>
              <a:gd name="T21" fmla="*/ 1630541888 h 2130"/>
              <a:gd name="T22" fmla="*/ 1716227200 w 1222"/>
              <a:gd name="T23" fmla="*/ 1741428763 h 2130"/>
              <a:gd name="T24" fmla="*/ 1779230313 w 1222"/>
              <a:gd name="T25" fmla="*/ 1852315638 h 2130"/>
              <a:gd name="T26" fmla="*/ 1842235013 w 1222"/>
              <a:gd name="T27" fmla="*/ 1963202513 h 2130"/>
              <a:gd name="T28" fmla="*/ 1905238125 w 1222"/>
              <a:gd name="T29" fmla="*/ 2084170013 h 2130"/>
              <a:gd name="T30" fmla="*/ 1973283138 w 1222"/>
              <a:gd name="T31" fmla="*/ 2147483647 h 2130"/>
              <a:gd name="T32" fmla="*/ 2104331263 w 1222"/>
              <a:gd name="T33" fmla="*/ 2147483647 h 2130"/>
              <a:gd name="T34" fmla="*/ 2147483647 w 1222"/>
              <a:gd name="T35" fmla="*/ 2147483647 h 2130"/>
              <a:gd name="T36" fmla="*/ 2147483647 w 1222"/>
              <a:gd name="T37" fmla="*/ 2147483647 h 2130"/>
              <a:gd name="T38" fmla="*/ 2147483647 w 1222"/>
              <a:gd name="T39" fmla="*/ 2147483647 h 2130"/>
              <a:gd name="T40" fmla="*/ 2147483647 w 1222"/>
              <a:gd name="T41" fmla="*/ 2147483647 h 2130"/>
              <a:gd name="T42" fmla="*/ 2147483647 w 1222"/>
              <a:gd name="T43" fmla="*/ 2147483647 h 2130"/>
              <a:gd name="T44" fmla="*/ 2147483647 w 1222"/>
              <a:gd name="T45" fmla="*/ 2147483647 h 2130"/>
              <a:gd name="T46" fmla="*/ 2147483647 w 1222"/>
              <a:gd name="T47" fmla="*/ 2147483647 h 2130"/>
              <a:gd name="T48" fmla="*/ 2147483647 w 1222"/>
              <a:gd name="T49" fmla="*/ 2147483647 h 2130"/>
              <a:gd name="T50" fmla="*/ 2147483647 w 1222"/>
              <a:gd name="T51" fmla="*/ 2147483647 h 2130"/>
              <a:gd name="T52" fmla="*/ 2147483647 w 1222"/>
              <a:gd name="T53" fmla="*/ 2147483647 h 2130"/>
              <a:gd name="T54" fmla="*/ 2147483647 w 1222"/>
              <a:gd name="T55" fmla="*/ 2147483647 h 2130"/>
              <a:gd name="T56" fmla="*/ 2147483647 w 1222"/>
              <a:gd name="T57" fmla="*/ 2147483647 h 2130"/>
              <a:gd name="T58" fmla="*/ 2147483647 w 1222"/>
              <a:gd name="T59" fmla="*/ 2147483647 h 2130"/>
              <a:gd name="T60" fmla="*/ 2147483647 w 1222"/>
              <a:gd name="T61" fmla="*/ 2147483647 h 2130"/>
              <a:gd name="T62" fmla="*/ 2147483647 w 1222"/>
              <a:gd name="T63" fmla="*/ 2147483647 h 2130"/>
              <a:gd name="T64" fmla="*/ 2147483647 w 1222"/>
              <a:gd name="T65" fmla="*/ 2147483647 h 2130"/>
              <a:gd name="T66" fmla="*/ 2147483647 w 1222"/>
              <a:gd name="T67" fmla="*/ 2147483647 h 2130"/>
              <a:gd name="T68" fmla="*/ 2147483647 w 1222"/>
              <a:gd name="T69" fmla="*/ 2147483647 h 2130"/>
              <a:gd name="T70" fmla="*/ 2147483647 w 1222"/>
              <a:gd name="T71" fmla="*/ 2147483647 h 2130"/>
              <a:gd name="T72" fmla="*/ 2147483647 w 1222"/>
              <a:gd name="T73" fmla="*/ 2147483647 h 213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22"/>
              <a:gd name="T112" fmla="*/ 0 h 2130"/>
              <a:gd name="T113" fmla="*/ 1222 w 1222"/>
              <a:gd name="T114" fmla="*/ 2130 h 213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22" h="2130">
                <a:moveTo>
                  <a:pt x="0" y="0"/>
                </a:moveTo>
                <a:lnTo>
                  <a:pt x="75" y="65"/>
                </a:lnTo>
                <a:lnTo>
                  <a:pt x="151" y="132"/>
                </a:lnTo>
                <a:lnTo>
                  <a:pt x="188" y="165"/>
                </a:lnTo>
                <a:lnTo>
                  <a:pt x="224" y="197"/>
                </a:lnTo>
                <a:lnTo>
                  <a:pt x="261" y="230"/>
                </a:lnTo>
                <a:lnTo>
                  <a:pt x="295" y="261"/>
                </a:lnTo>
                <a:lnTo>
                  <a:pt x="330" y="293"/>
                </a:lnTo>
                <a:lnTo>
                  <a:pt x="363" y="324"/>
                </a:lnTo>
                <a:lnTo>
                  <a:pt x="395" y="355"/>
                </a:lnTo>
                <a:lnTo>
                  <a:pt x="426" y="386"/>
                </a:lnTo>
                <a:lnTo>
                  <a:pt x="457" y="414"/>
                </a:lnTo>
                <a:lnTo>
                  <a:pt x="485" y="445"/>
                </a:lnTo>
                <a:lnTo>
                  <a:pt x="512" y="474"/>
                </a:lnTo>
                <a:lnTo>
                  <a:pt x="537" y="501"/>
                </a:lnTo>
                <a:lnTo>
                  <a:pt x="549" y="514"/>
                </a:lnTo>
                <a:lnTo>
                  <a:pt x="560" y="528"/>
                </a:lnTo>
                <a:lnTo>
                  <a:pt x="581" y="553"/>
                </a:lnTo>
                <a:lnTo>
                  <a:pt x="602" y="577"/>
                </a:lnTo>
                <a:lnTo>
                  <a:pt x="620" y="602"/>
                </a:lnTo>
                <a:lnTo>
                  <a:pt x="637" y="625"/>
                </a:lnTo>
                <a:lnTo>
                  <a:pt x="652" y="647"/>
                </a:lnTo>
                <a:lnTo>
                  <a:pt x="668" y="670"/>
                </a:lnTo>
                <a:lnTo>
                  <a:pt x="681" y="691"/>
                </a:lnTo>
                <a:lnTo>
                  <a:pt x="695" y="714"/>
                </a:lnTo>
                <a:lnTo>
                  <a:pt x="706" y="735"/>
                </a:lnTo>
                <a:lnTo>
                  <a:pt x="720" y="758"/>
                </a:lnTo>
                <a:lnTo>
                  <a:pt x="731" y="779"/>
                </a:lnTo>
                <a:lnTo>
                  <a:pt x="743" y="802"/>
                </a:lnTo>
                <a:lnTo>
                  <a:pt x="756" y="827"/>
                </a:lnTo>
                <a:lnTo>
                  <a:pt x="769" y="852"/>
                </a:lnTo>
                <a:lnTo>
                  <a:pt x="783" y="877"/>
                </a:lnTo>
                <a:lnTo>
                  <a:pt x="810" y="929"/>
                </a:lnTo>
                <a:lnTo>
                  <a:pt x="835" y="984"/>
                </a:lnTo>
                <a:lnTo>
                  <a:pt x="860" y="1040"/>
                </a:lnTo>
                <a:lnTo>
                  <a:pt x="883" y="1096"/>
                </a:lnTo>
                <a:lnTo>
                  <a:pt x="906" y="1155"/>
                </a:lnTo>
                <a:lnTo>
                  <a:pt x="931" y="1215"/>
                </a:lnTo>
                <a:lnTo>
                  <a:pt x="954" y="1274"/>
                </a:lnTo>
                <a:lnTo>
                  <a:pt x="977" y="1336"/>
                </a:lnTo>
                <a:lnTo>
                  <a:pt x="990" y="1368"/>
                </a:lnTo>
                <a:lnTo>
                  <a:pt x="1004" y="1403"/>
                </a:lnTo>
                <a:lnTo>
                  <a:pt x="1015" y="1437"/>
                </a:lnTo>
                <a:lnTo>
                  <a:pt x="1030" y="1474"/>
                </a:lnTo>
                <a:lnTo>
                  <a:pt x="1044" y="1510"/>
                </a:lnTo>
                <a:lnTo>
                  <a:pt x="1057" y="1547"/>
                </a:lnTo>
                <a:lnTo>
                  <a:pt x="1084" y="1621"/>
                </a:lnTo>
                <a:lnTo>
                  <a:pt x="1098" y="1658"/>
                </a:lnTo>
                <a:lnTo>
                  <a:pt x="1109" y="1694"/>
                </a:lnTo>
                <a:lnTo>
                  <a:pt x="1123" y="1729"/>
                </a:lnTo>
                <a:lnTo>
                  <a:pt x="1134" y="1762"/>
                </a:lnTo>
                <a:lnTo>
                  <a:pt x="1146" y="1794"/>
                </a:lnTo>
                <a:lnTo>
                  <a:pt x="1149" y="1810"/>
                </a:lnTo>
                <a:lnTo>
                  <a:pt x="1155" y="1825"/>
                </a:lnTo>
                <a:lnTo>
                  <a:pt x="1159" y="1840"/>
                </a:lnTo>
                <a:lnTo>
                  <a:pt x="1165" y="1854"/>
                </a:lnTo>
                <a:lnTo>
                  <a:pt x="1169" y="1867"/>
                </a:lnTo>
                <a:lnTo>
                  <a:pt x="1173" y="1881"/>
                </a:lnTo>
                <a:lnTo>
                  <a:pt x="1180" y="1904"/>
                </a:lnTo>
                <a:lnTo>
                  <a:pt x="1186" y="1927"/>
                </a:lnTo>
                <a:lnTo>
                  <a:pt x="1192" y="1950"/>
                </a:lnTo>
                <a:lnTo>
                  <a:pt x="1197" y="1969"/>
                </a:lnTo>
                <a:lnTo>
                  <a:pt x="1201" y="1988"/>
                </a:lnTo>
                <a:lnTo>
                  <a:pt x="1205" y="2007"/>
                </a:lnTo>
                <a:lnTo>
                  <a:pt x="1207" y="2023"/>
                </a:lnTo>
                <a:lnTo>
                  <a:pt x="1209" y="2040"/>
                </a:lnTo>
                <a:lnTo>
                  <a:pt x="1213" y="2053"/>
                </a:lnTo>
                <a:lnTo>
                  <a:pt x="1213" y="2069"/>
                </a:lnTo>
                <a:lnTo>
                  <a:pt x="1215" y="2080"/>
                </a:lnTo>
                <a:lnTo>
                  <a:pt x="1217" y="2092"/>
                </a:lnTo>
                <a:lnTo>
                  <a:pt x="1219" y="2103"/>
                </a:lnTo>
                <a:lnTo>
                  <a:pt x="1219" y="2113"/>
                </a:lnTo>
                <a:lnTo>
                  <a:pt x="1221" y="2122"/>
                </a:lnTo>
                <a:lnTo>
                  <a:pt x="1222" y="213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2" name="Freeform 59"/>
          <p:cNvSpPr>
            <a:spLocks noEditPoints="1"/>
          </p:cNvSpPr>
          <p:nvPr/>
        </p:nvSpPr>
        <p:spPr bwMode="auto">
          <a:xfrm>
            <a:off x="8951914" y="2501901"/>
            <a:ext cx="1089025" cy="3616325"/>
          </a:xfrm>
          <a:custGeom>
            <a:avLst/>
            <a:gdLst>
              <a:gd name="T0" fmla="*/ 1234876563 w 686"/>
              <a:gd name="T1" fmla="*/ 246975313 h 2278"/>
              <a:gd name="T2" fmla="*/ 1355844063 w 686"/>
              <a:gd name="T3" fmla="*/ 395665325 h 2278"/>
              <a:gd name="T4" fmla="*/ 1378526263 w 686"/>
              <a:gd name="T5" fmla="*/ 642640638 h 2278"/>
              <a:gd name="T6" fmla="*/ 1355844063 w 686"/>
              <a:gd name="T7" fmla="*/ 395665325 h 2278"/>
              <a:gd name="T8" fmla="*/ 1549896888 w 686"/>
              <a:gd name="T9" fmla="*/ 1028223750 h 2278"/>
              <a:gd name="T10" fmla="*/ 1491932500 w 686"/>
              <a:gd name="T11" fmla="*/ 1043344688 h 2278"/>
              <a:gd name="T12" fmla="*/ 1491932500 w 686"/>
              <a:gd name="T13" fmla="*/ 796369375 h 2278"/>
              <a:gd name="T14" fmla="*/ 1660783763 w 686"/>
              <a:gd name="T15" fmla="*/ 1406247188 h 2278"/>
              <a:gd name="T16" fmla="*/ 1602819375 w 686"/>
              <a:gd name="T17" fmla="*/ 1426408438 h 2278"/>
              <a:gd name="T18" fmla="*/ 1597779063 w 686"/>
              <a:gd name="T19" fmla="*/ 1207155638 h 2278"/>
              <a:gd name="T20" fmla="*/ 1728827188 w 686"/>
              <a:gd name="T21" fmla="*/ 1731348138 h 2278"/>
              <a:gd name="T22" fmla="*/ 1660783763 w 686"/>
              <a:gd name="T23" fmla="*/ 1862396263 h 2278"/>
              <a:gd name="T24" fmla="*/ 1660783763 w 686"/>
              <a:gd name="T25" fmla="*/ 1678424063 h 2278"/>
              <a:gd name="T26" fmla="*/ 1670864388 w 686"/>
              <a:gd name="T27" fmla="*/ 2048887825 h 2278"/>
              <a:gd name="T28" fmla="*/ 1620461263 w 686"/>
              <a:gd name="T29" fmla="*/ 2147173125 h 2278"/>
              <a:gd name="T30" fmla="*/ 1539816263 w 686"/>
              <a:gd name="T31" fmla="*/ 2147483647 h 2278"/>
              <a:gd name="T32" fmla="*/ 1491932500 w 686"/>
              <a:gd name="T33" fmla="*/ 2147483647 h 2278"/>
              <a:gd name="T34" fmla="*/ 1567537188 w 686"/>
              <a:gd name="T35" fmla="*/ 2116931250 h 2278"/>
              <a:gd name="T36" fmla="*/ 1615420950 w 686"/>
              <a:gd name="T37" fmla="*/ 2026205625 h 2278"/>
              <a:gd name="T38" fmla="*/ 1365924688 w 686"/>
              <a:gd name="T39" fmla="*/ 2147483647 h 2278"/>
              <a:gd name="T40" fmla="*/ 1192034700 w 686"/>
              <a:gd name="T41" fmla="*/ 2147483647 h 2278"/>
              <a:gd name="T42" fmla="*/ 1370965000 w 686"/>
              <a:gd name="T43" fmla="*/ 2147483647 h 2278"/>
              <a:gd name="T44" fmla="*/ 945059388 w 686"/>
              <a:gd name="T45" fmla="*/ 2147483647 h 2278"/>
              <a:gd name="T46" fmla="*/ 904736888 w 686"/>
              <a:gd name="T47" fmla="*/ 2147483647 h 2278"/>
              <a:gd name="T48" fmla="*/ 773688763 w 686"/>
              <a:gd name="T49" fmla="*/ 2147483647 h 2278"/>
              <a:gd name="T50" fmla="*/ 630039063 w 686"/>
              <a:gd name="T51" fmla="*/ 2147483647 h 2278"/>
              <a:gd name="T52" fmla="*/ 587197200 w 686"/>
              <a:gd name="T53" fmla="*/ 2147483647 h 2278"/>
              <a:gd name="T54" fmla="*/ 735885625 w 686"/>
              <a:gd name="T55" fmla="*/ 2147483647 h 2278"/>
              <a:gd name="T56" fmla="*/ 466229700 w 686"/>
              <a:gd name="T57" fmla="*/ 2147483647 h 2278"/>
              <a:gd name="T58" fmla="*/ 357862188 w 686"/>
              <a:gd name="T59" fmla="*/ 2147483647 h 2278"/>
              <a:gd name="T60" fmla="*/ 367942813 w 686"/>
              <a:gd name="T61" fmla="*/ 2147483647 h 2278"/>
              <a:gd name="T62" fmla="*/ 493950625 w 686"/>
              <a:gd name="T63" fmla="*/ 2147483647 h 2278"/>
              <a:gd name="T64" fmla="*/ 234375325 w 686"/>
              <a:gd name="T65" fmla="*/ 2147483647 h 2278"/>
              <a:gd name="T66" fmla="*/ 166330313 w 686"/>
              <a:gd name="T67" fmla="*/ 2147483647 h 2278"/>
              <a:gd name="T68" fmla="*/ 146169063 w 686"/>
              <a:gd name="T69" fmla="*/ 2147483647 h 2278"/>
              <a:gd name="T70" fmla="*/ 214214075 w 686"/>
              <a:gd name="T71" fmla="*/ 2147483647 h 2278"/>
              <a:gd name="T72" fmla="*/ 93246575 w 686"/>
              <a:gd name="T73" fmla="*/ 2147483647 h 2278"/>
              <a:gd name="T74" fmla="*/ 63004700 w 686"/>
              <a:gd name="T75" fmla="*/ 2147483647 h 2278"/>
              <a:gd name="T76" fmla="*/ 20161250 w 686"/>
              <a:gd name="T77" fmla="*/ 2147483647 h 2278"/>
              <a:gd name="T78" fmla="*/ 108367513 w 686"/>
              <a:gd name="T79" fmla="*/ 2147483647 h 2278"/>
              <a:gd name="T80" fmla="*/ 73085325 w 686"/>
              <a:gd name="T81" fmla="*/ 2147483647 h 2278"/>
              <a:gd name="T82" fmla="*/ 40322500 w 686"/>
              <a:gd name="T83" fmla="*/ 2147483647 h 2278"/>
              <a:gd name="T84" fmla="*/ 0 w 686"/>
              <a:gd name="T85" fmla="*/ 2147483647 h 2278"/>
              <a:gd name="T86" fmla="*/ 141128750 w 686"/>
              <a:gd name="T87" fmla="*/ 2147483647 h 2278"/>
              <a:gd name="T88" fmla="*/ 194052825 w 686"/>
              <a:gd name="T89" fmla="*/ 2147483647 h 2278"/>
              <a:gd name="T90" fmla="*/ 161290000 w 686"/>
              <a:gd name="T91" fmla="*/ 2147483647 h 2278"/>
              <a:gd name="T92" fmla="*/ 115927188 w 686"/>
              <a:gd name="T93" fmla="*/ 2147483647 h 2278"/>
              <a:gd name="T94" fmla="*/ 141128750 w 686"/>
              <a:gd name="T95" fmla="*/ 2147483647 h 2278"/>
              <a:gd name="T96" fmla="*/ 304939700 w 686"/>
              <a:gd name="T97" fmla="*/ 2147483647 h 2278"/>
              <a:gd name="T98" fmla="*/ 345262200 w 686"/>
              <a:gd name="T99" fmla="*/ 2147483647 h 2278"/>
              <a:gd name="T100" fmla="*/ 292338125 w 686"/>
              <a:gd name="T101" fmla="*/ 2147483647 h 2278"/>
              <a:gd name="T102" fmla="*/ 246975313 w 686"/>
              <a:gd name="T103" fmla="*/ 2147483647 h 2278"/>
              <a:gd name="T104" fmla="*/ 277217188 w 686"/>
              <a:gd name="T105" fmla="*/ 2147483647 h 2278"/>
              <a:gd name="T106" fmla="*/ 483870000 w 686"/>
              <a:gd name="T107" fmla="*/ 2147483647 h 2278"/>
              <a:gd name="T108" fmla="*/ 435987825 w 686"/>
              <a:gd name="T109" fmla="*/ 2147483647 h 2278"/>
              <a:gd name="T110" fmla="*/ 435987825 w 686"/>
              <a:gd name="T111" fmla="*/ 2147483647 h 227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86"/>
              <a:gd name="T169" fmla="*/ 0 h 2278"/>
              <a:gd name="T170" fmla="*/ 686 w 686"/>
              <a:gd name="T171" fmla="*/ 2278 h 227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86" h="2278">
                <a:moveTo>
                  <a:pt x="478" y="0"/>
                </a:moveTo>
                <a:lnTo>
                  <a:pt x="513" y="88"/>
                </a:lnTo>
                <a:lnTo>
                  <a:pt x="490" y="98"/>
                </a:lnTo>
                <a:lnTo>
                  <a:pt x="455" y="7"/>
                </a:lnTo>
                <a:lnTo>
                  <a:pt x="478" y="0"/>
                </a:lnTo>
                <a:close/>
                <a:moveTo>
                  <a:pt x="538" y="157"/>
                </a:moveTo>
                <a:lnTo>
                  <a:pt x="555" y="203"/>
                </a:lnTo>
                <a:lnTo>
                  <a:pt x="569" y="247"/>
                </a:lnTo>
                <a:lnTo>
                  <a:pt x="547" y="255"/>
                </a:lnTo>
                <a:lnTo>
                  <a:pt x="532" y="211"/>
                </a:lnTo>
                <a:lnTo>
                  <a:pt x="515" y="165"/>
                </a:lnTo>
                <a:lnTo>
                  <a:pt x="538" y="157"/>
                </a:lnTo>
                <a:close/>
                <a:moveTo>
                  <a:pt x="592" y="316"/>
                </a:moveTo>
                <a:lnTo>
                  <a:pt x="601" y="357"/>
                </a:lnTo>
                <a:lnTo>
                  <a:pt x="615" y="408"/>
                </a:lnTo>
                <a:lnTo>
                  <a:pt x="615" y="410"/>
                </a:lnTo>
                <a:lnTo>
                  <a:pt x="592" y="416"/>
                </a:lnTo>
                <a:lnTo>
                  <a:pt x="592" y="414"/>
                </a:lnTo>
                <a:lnTo>
                  <a:pt x="578" y="364"/>
                </a:lnTo>
                <a:lnTo>
                  <a:pt x="567" y="324"/>
                </a:lnTo>
                <a:lnTo>
                  <a:pt x="592" y="316"/>
                </a:lnTo>
                <a:close/>
                <a:moveTo>
                  <a:pt x="634" y="479"/>
                </a:moveTo>
                <a:lnTo>
                  <a:pt x="643" y="508"/>
                </a:lnTo>
                <a:lnTo>
                  <a:pt x="659" y="558"/>
                </a:lnTo>
                <a:lnTo>
                  <a:pt x="663" y="570"/>
                </a:lnTo>
                <a:lnTo>
                  <a:pt x="640" y="577"/>
                </a:lnTo>
                <a:lnTo>
                  <a:pt x="636" y="566"/>
                </a:lnTo>
                <a:lnTo>
                  <a:pt x="620" y="516"/>
                </a:lnTo>
                <a:lnTo>
                  <a:pt x="611" y="485"/>
                </a:lnTo>
                <a:lnTo>
                  <a:pt x="634" y="479"/>
                </a:lnTo>
                <a:close/>
                <a:moveTo>
                  <a:pt x="680" y="643"/>
                </a:moveTo>
                <a:lnTo>
                  <a:pt x="684" y="662"/>
                </a:lnTo>
                <a:lnTo>
                  <a:pt x="686" y="687"/>
                </a:lnTo>
                <a:lnTo>
                  <a:pt x="686" y="714"/>
                </a:lnTo>
                <a:lnTo>
                  <a:pt x="684" y="740"/>
                </a:lnTo>
                <a:lnTo>
                  <a:pt x="659" y="739"/>
                </a:lnTo>
                <a:lnTo>
                  <a:pt x="661" y="714"/>
                </a:lnTo>
                <a:lnTo>
                  <a:pt x="661" y="689"/>
                </a:lnTo>
                <a:lnTo>
                  <a:pt x="659" y="666"/>
                </a:lnTo>
                <a:lnTo>
                  <a:pt x="657" y="645"/>
                </a:lnTo>
                <a:lnTo>
                  <a:pt x="680" y="643"/>
                </a:lnTo>
                <a:close/>
                <a:moveTo>
                  <a:pt x="663" y="813"/>
                </a:moveTo>
                <a:lnTo>
                  <a:pt x="659" y="825"/>
                </a:lnTo>
                <a:lnTo>
                  <a:pt x="651" y="838"/>
                </a:lnTo>
                <a:lnTo>
                  <a:pt x="643" y="852"/>
                </a:lnTo>
                <a:lnTo>
                  <a:pt x="634" y="867"/>
                </a:lnTo>
                <a:lnTo>
                  <a:pt x="622" y="881"/>
                </a:lnTo>
                <a:lnTo>
                  <a:pt x="611" y="896"/>
                </a:lnTo>
                <a:lnTo>
                  <a:pt x="592" y="881"/>
                </a:lnTo>
                <a:lnTo>
                  <a:pt x="603" y="867"/>
                </a:lnTo>
                <a:lnTo>
                  <a:pt x="613" y="854"/>
                </a:lnTo>
                <a:lnTo>
                  <a:pt x="622" y="840"/>
                </a:lnTo>
                <a:lnTo>
                  <a:pt x="630" y="827"/>
                </a:lnTo>
                <a:lnTo>
                  <a:pt x="636" y="815"/>
                </a:lnTo>
                <a:lnTo>
                  <a:pt x="641" y="804"/>
                </a:lnTo>
                <a:lnTo>
                  <a:pt x="663" y="813"/>
                </a:lnTo>
                <a:close/>
                <a:moveTo>
                  <a:pt x="561" y="950"/>
                </a:moveTo>
                <a:lnTo>
                  <a:pt x="542" y="969"/>
                </a:lnTo>
                <a:lnTo>
                  <a:pt x="511" y="998"/>
                </a:lnTo>
                <a:lnTo>
                  <a:pt x="490" y="1015"/>
                </a:lnTo>
                <a:lnTo>
                  <a:pt x="473" y="998"/>
                </a:lnTo>
                <a:lnTo>
                  <a:pt x="494" y="978"/>
                </a:lnTo>
                <a:lnTo>
                  <a:pt x="524" y="952"/>
                </a:lnTo>
                <a:lnTo>
                  <a:pt x="544" y="932"/>
                </a:lnTo>
                <a:lnTo>
                  <a:pt x="561" y="950"/>
                </a:lnTo>
                <a:close/>
                <a:moveTo>
                  <a:pt x="434" y="1063"/>
                </a:moveTo>
                <a:lnTo>
                  <a:pt x="375" y="1113"/>
                </a:lnTo>
                <a:lnTo>
                  <a:pt x="361" y="1124"/>
                </a:lnTo>
                <a:lnTo>
                  <a:pt x="346" y="1107"/>
                </a:lnTo>
                <a:lnTo>
                  <a:pt x="359" y="1096"/>
                </a:lnTo>
                <a:lnTo>
                  <a:pt x="419" y="1044"/>
                </a:lnTo>
                <a:lnTo>
                  <a:pt x="434" y="1063"/>
                </a:lnTo>
                <a:close/>
                <a:moveTo>
                  <a:pt x="307" y="1172"/>
                </a:moveTo>
                <a:lnTo>
                  <a:pt x="279" y="1199"/>
                </a:lnTo>
                <a:lnTo>
                  <a:pt x="263" y="1213"/>
                </a:lnTo>
                <a:lnTo>
                  <a:pt x="250" y="1226"/>
                </a:lnTo>
                <a:lnTo>
                  <a:pt x="240" y="1238"/>
                </a:lnTo>
                <a:lnTo>
                  <a:pt x="221" y="1222"/>
                </a:lnTo>
                <a:lnTo>
                  <a:pt x="233" y="1211"/>
                </a:lnTo>
                <a:lnTo>
                  <a:pt x="248" y="1195"/>
                </a:lnTo>
                <a:lnTo>
                  <a:pt x="261" y="1182"/>
                </a:lnTo>
                <a:lnTo>
                  <a:pt x="292" y="1155"/>
                </a:lnTo>
                <a:lnTo>
                  <a:pt x="307" y="1172"/>
                </a:lnTo>
                <a:close/>
                <a:moveTo>
                  <a:pt x="196" y="1293"/>
                </a:moveTo>
                <a:lnTo>
                  <a:pt x="185" y="1307"/>
                </a:lnTo>
                <a:lnTo>
                  <a:pt x="167" y="1334"/>
                </a:lnTo>
                <a:lnTo>
                  <a:pt x="150" y="1358"/>
                </a:lnTo>
                <a:lnTo>
                  <a:pt x="142" y="1372"/>
                </a:lnTo>
                <a:lnTo>
                  <a:pt x="121" y="1358"/>
                </a:lnTo>
                <a:lnTo>
                  <a:pt x="129" y="1345"/>
                </a:lnTo>
                <a:lnTo>
                  <a:pt x="146" y="1320"/>
                </a:lnTo>
                <a:lnTo>
                  <a:pt x="165" y="1293"/>
                </a:lnTo>
                <a:lnTo>
                  <a:pt x="175" y="1280"/>
                </a:lnTo>
                <a:lnTo>
                  <a:pt x="196" y="1293"/>
                </a:lnTo>
                <a:close/>
                <a:moveTo>
                  <a:pt x="106" y="1433"/>
                </a:moveTo>
                <a:lnTo>
                  <a:pt x="104" y="1435"/>
                </a:lnTo>
                <a:lnTo>
                  <a:pt x="93" y="1460"/>
                </a:lnTo>
                <a:lnTo>
                  <a:pt x="81" y="1485"/>
                </a:lnTo>
                <a:lnTo>
                  <a:pt x="69" y="1510"/>
                </a:lnTo>
                <a:lnTo>
                  <a:pt x="66" y="1520"/>
                </a:lnTo>
                <a:lnTo>
                  <a:pt x="45" y="1510"/>
                </a:lnTo>
                <a:lnTo>
                  <a:pt x="48" y="1500"/>
                </a:lnTo>
                <a:lnTo>
                  <a:pt x="58" y="1476"/>
                </a:lnTo>
                <a:lnTo>
                  <a:pt x="71" y="1449"/>
                </a:lnTo>
                <a:lnTo>
                  <a:pt x="85" y="1424"/>
                </a:lnTo>
                <a:lnTo>
                  <a:pt x="85" y="1422"/>
                </a:lnTo>
                <a:lnTo>
                  <a:pt x="106" y="1433"/>
                </a:lnTo>
                <a:close/>
                <a:moveTo>
                  <a:pt x="43" y="1585"/>
                </a:moveTo>
                <a:lnTo>
                  <a:pt x="37" y="1608"/>
                </a:lnTo>
                <a:lnTo>
                  <a:pt x="33" y="1633"/>
                </a:lnTo>
                <a:lnTo>
                  <a:pt x="27" y="1658"/>
                </a:lnTo>
                <a:lnTo>
                  <a:pt x="25" y="1679"/>
                </a:lnTo>
                <a:lnTo>
                  <a:pt x="2" y="1675"/>
                </a:lnTo>
                <a:lnTo>
                  <a:pt x="4" y="1654"/>
                </a:lnTo>
                <a:lnTo>
                  <a:pt x="8" y="1627"/>
                </a:lnTo>
                <a:lnTo>
                  <a:pt x="14" y="1602"/>
                </a:lnTo>
                <a:lnTo>
                  <a:pt x="20" y="1579"/>
                </a:lnTo>
                <a:lnTo>
                  <a:pt x="43" y="1585"/>
                </a:lnTo>
                <a:close/>
                <a:moveTo>
                  <a:pt x="23" y="1748"/>
                </a:moveTo>
                <a:lnTo>
                  <a:pt x="25" y="1760"/>
                </a:lnTo>
                <a:lnTo>
                  <a:pt x="29" y="1786"/>
                </a:lnTo>
                <a:lnTo>
                  <a:pt x="33" y="1813"/>
                </a:lnTo>
                <a:lnTo>
                  <a:pt x="39" y="1840"/>
                </a:lnTo>
                <a:lnTo>
                  <a:pt x="16" y="1846"/>
                </a:lnTo>
                <a:lnTo>
                  <a:pt x="10" y="1817"/>
                </a:lnTo>
                <a:lnTo>
                  <a:pt x="4" y="1790"/>
                </a:lnTo>
                <a:lnTo>
                  <a:pt x="0" y="1761"/>
                </a:lnTo>
                <a:lnTo>
                  <a:pt x="0" y="1750"/>
                </a:lnTo>
                <a:lnTo>
                  <a:pt x="23" y="1748"/>
                </a:lnTo>
                <a:close/>
                <a:moveTo>
                  <a:pt x="56" y="1909"/>
                </a:moveTo>
                <a:lnTo>
                  <a:pt x="60" y="1923"/>
                </a:lnTo>
                <a:lnTo>
                  <a:pt x="69" y="1950"/>
                </a:lnTo>
                <a:lnTo>
                  <a:pt x="77" y="1975"/>
                </a:lnTo>
                <a:lnTo>
                  <a:pt x="87" y="1999"/>
                </a:lnTo>
                <a:lnTo>
                  <a:pt x="64" y="2007"/>
                </a:lnTo>
                <a:lnTo>
                  <a:pt x="54" y="1982"/>
                </a:lnTo>
                <a:lnTo>
                  <a:pt x="46" y="1955"/>
                </a:lnTo>
                <a:lnTo>
                  <a:pt x="39" y="1930"/>
                </a:lnTo>
                <a:lnTo>
                  <a:pt x="33" y="1917"/>
                </a:lnTo>
                <a:lnTo>
                  <a:pt x="56" y="1909"/>
                </a:lnTo>
                <a:close/>
                <a:moveTo>
                  <a:pt x="110" y="2069"/>
                </a:moveTo>
                <a:lnTo>
                  <a:pt x="116" y="2086"/>
                </a:lnTo>
                <a:lnTo>
                  <a:pt x="121" y="2103"/>
                </a:lnTo>
                <a:lnTo>
                  <a:pt x="127" y="2118"/>
                </a:lnTo>
                <a:lnTo>
                  <a:pt x="131" y="2134"/>
                </a:lnTo>
                <a:lnTo>
                  <a:pt x="137" y="2149"/>
                </a:lnTo>
                <a:lnTo>
                  <a:pt x="141" y="2157"/>
                </a:lnTo>
                <a:lnTo>
                  <a:pt x="119" y="2166"/>
                </a:lnTo>
                <a:lnTo>
                  <a:pt x="116" y="2157"/>
                </a:lnTo>
                <a:lnTo>
                  <a:pt x="110" y="2143"/>
                </a:lnTo>
                <a:lnTo>
                  <a:pt x="104" y="2126"/>
                </a:lnTo>
                <a:lnTo>
                  <a:pt x="98" y="2111"/>
                </a:lnTo>
                <a:lnTo>
                  <a:pt x="93" y="2092"/>
                </a:lnTo>
                <a:lnTo>
                  <a:pt x="87" y="2076"/>
                </a:lnTo>
                <a:lnTo>
                  <a:pt x="110" y="2069"/>
                </a:lnTo>
                <a:close/>
                <a:moveTo>
                  <a:pt x="173" y="2220"/>
                </a:moveTo>
                <a:lnTo>
                  <a:pt x="181" y="2232"/>
                </a:lnTo>
                <a:lnTo>
                  <a:pt x="192" y="2247"/>
                </a:lnTo>
                <a:lnTo>
                  <a:pt x="204" y="2264"/>
                </a:lnTo>
                <a:lnTo>
                  <a:pt x="185" y="2278"/>
                </a:lnTo>
                <a:lnTo>
                  <a:pt x="173" y="2262"/>
                </a:lnTo>
                <a:lnTo>
                  <a:pt x="162" y="2245"/>
                </a:lnTo>
                <a:lnTo>
                  <a:pt x="154" y="2232"/>
                </a:lnTo>
                <a:lnTo>
                  <a:pt x="173" y="2220"/>
                </a:lnTo>
                <a:close/>
              </a:path>
            </a:pathLst>
          </a:custGeom>
          <a:solidFill>
            <a:srgbClr val="000000"/>
          </a:solidFill>
          <a:ln w="381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" name="Rectangle 61"/>
          <p:cNvSpPr>
            <a:spLocks noChangeArrowheads="1"/>
          </p:cNvSpPr>
          <p:nvPr/>
        </p:nvSpPr>
        <p:spPr bwMode="auto">
          <a:xfrm>
            <a:off x="9515794" y="6594794"/>
            <a:ext cx="25247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600" b="1" dirty="0">
                <a:latin typeface="Arial Narrow" panose="020B0606020202030204" pitchFamily="34" charset="0"/>
              </a:rPr>
              <a:t>(</a:t>
            </a:r>
            <a:r>
              <a:rPr lang="en-GB" altLang="fr-FR" sz="1600" b="1" dirty="0" err="1">
                <a:latin typeface="Arial Narrow" panose="020B0606020202030204" pitchFamily="34" charset="0"/>
              </a:rPr>
              <a:t>Gopalakrishna</a:t>
            </a:r>
            <a:r>
              <a:rPr lang="en-GB" altLang="fr-FR" sz="1600" b="1" dirty="0">
                <a:latin typeface="Arial Narrow" panose="020B0606020202030204" pitchFamily="34" charset="0"/>
              </a:rPr>
              <a:t> and </a:t>
            </a:r>
            <a:r>
              <a:rPr lang="en-GB" altLang="fr-FR" sz="1600" b="1" dirty="0" err="1">
                <a:latin typeface="Arial Narrow" panose="020B0606020202030204" pitchFamily="34" charset="0"/>
              </a:rPr>
              <a:t>Lilien</a:t>
            </a:r>
            <a:r>
              <a:rPr lang="en-GB" altLang="fr-FR" sz="1600" b="1" dirty="0">
                <a:latin typeface="Arial Narrow" panose="020B0606020202030204" pitchFamily="34" charset="0"/>
              </a:rPr>
              <a:t> 1995)</a:t>
            </a:r>
          </a:p>
        </p:txBody>
      </p:sp>
      <p:sp>
        <p:nvSpPr>
          <p:cNvPr id="54" name="Text Box 62"/>
          <p:cNvSpPr txBox="1">
            <a:spLocks noChangeArrowheads="1"/>
          </p:cNvSpPr>
          <p:nvPr/>
        </p:nvSpPr>
        <p:spPr bwMode="auto">
          <a:xfrm>
            <a:off x="629920" y="61913"/>
            <a:ext cx="126593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dirty="0">
                <a:latin typeface="+mn-lt"/>
              </a:rPr>
              <a:t>Figure 7.5	Relative effectiveness of business communication tools</a:t>
            </a:r>
          </a:p>
        </p:txBody>
      </p:sp>
      <p:sp>
        <p:nvSpPr>
          <p:cNvPr id="55" name="Rectangle 63"/>
          <p:cNvSpPr>
            <a:spLocks noChangeArrowheads="1"/>
          </p:cNvSpPr>
          <p:nvPr/>
        </p:nvSpPr>
        <p:spPr bwMode="auto">
          <a:xfrm>
            <a:off x="1774825" y="976630"/>
            <a:ext cx="8820150" cy="554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56" name="Line 64"/>
          <p:cNvSpPr>
            <a:spLocks noChangeShapeType="1"/>
          </p:cNvSpPr>
          <p:nvPr/>
        </p:nvSpPr>
        <p:spPr bwMode="auto">
          <a:xfrm>
            <a:off x="1774826" y="1933575"/>
            <a:ext cx="8893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7" name="Line 65"/>
          <p:cNvSpPr>
            <a:spLocks noChangeShapeType="1"/>
          </p:cNvSpPr>
          <p:nvPr/>
        </p:nvSpPr>
        <p:spPr bwMode="auto">
          <a:xfrm>
            <a:off x="4367213" y="258127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" name="Line 66"/>
          <p:cNvSpPr>
            <a:spLocks noChangeShapeType="1"/>
          </p:cNvSpPr>
          <p:nvPr/>
        </p:nvSpPr>
        <p:spPr bwMode="auto">
          <a:xfrm>
            <a:off x="7967663" y="981076"/>
            <a:ext cx="0" cy="556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9" name="Freeform 67"/>
          <p:cNvSpPr>
            <a:spLocks/>
          </p:cNvSpPr>
          <p:nvPr/>
        </p:nvSpPr>
        <p:spPr bwMode="auto">
          <a:xfrm>
            <a:off x="8181976" y="2292351"/>
            <a:ext cx="1939925" cy="3381375"/>
          </a:xfrm>
          <a:custGeom>
            <a:avLst/>
            <a:gdLst>
              <a:gd name="T0" fmla="*/ 189012513 w 1222"/>
              <a:gd name="T1" fmla="*/ 163810950 h 2130"/>
              <a:gd name="T2" fmla="*/ 473789375 w 1222"/>
              <a:gd name="T3" fmla="*/ 415826575 h 2130"/>
              <a:gd name="T4" fmla="*/ 657761575 w 1222"/>
              <a:gd name="T5" fmla="*/ 579635938 h 2130"/>
              <a:gd name="T6" fmla="*/ 831651563 w 1222"/>
              <a:gd name="T7" fmla="*/ 738406575 h 2130"/>
              <a:gd name="T8" fmla="*/ 995462513 w 1222"/>
              <a:gd name="T9" fmla="*/ 894656263 h 2130"/>
              <a:gd name="T10" fmla="*/ 1151712200 w 1222"/>
              <a:gd name="T11" fmla="*/ 1043344688 h 2130"/>
              <a:gd name="T12" fmla="*/ 1290320000 w 1222"/>
              <a:gd name="T13" fmla="*/ 1194554063 h 2130"/>
              <a:gd name="T14" fmla="*/ 1383566575 w 1222"/>
              <a:gd name="T15" fmla="*/ 1295360313 h 2130"/>
              <a:gd name="T16" fmla="*/ 1464211575 w 1222"/>
              <a:gd name="T17" fmla="*/ 1393647200 h 2130"/>
              <a:gd name="T18" fmla="*/ 1562496875 w 1222"/>
              <a:gd name="T19" fmla="*/ 1517134063 h 2130"/>
              <a:gd name="T20" fmla="*/ 1643141875 w 1222"/>
              <a:gd name="T21" fmla="*/ 1630541888 h 2130"/>
              <a:gd name="T22" fmla="*/ 1716227200 w 1222"/>
              <a:gd name="T23" fmla="*/ 1741428763 h 2130"/>
              <a:gd name="T24" fmla="*/ 1779230313 w 1222"/>
              <a:gd name="T25" fmla="*/ 1852315638 h 2130"/>
              <a:gd name="T26" fmla="*/ 1842235013 w 1222"/>
              <a:gd name="T27" fmla="*/ 1963202513 h 2130"/>
              <a:gd name="T28" fmla="*/ 1905238125 w 1222"/>
              <a:gd name="T29" fmla="*/ 2084170013 h 2130"/>
              <a:gd name="T30" fmla="*/ 1973283138 w 1222"/>
              <a:gd name="T31" fmla="*/ 2147483647 h 2130"/>
              <a:gd name="T32" fmla="*/ 2104331263 w 1222"/>
              <a:gd name="T33" fmla="*/ 2147483647 h 2130"/>
              <a:gd name="T34" fmla="*/ 2147483647 w 1222"/>
              <a:gd name="T35" fmla="*/ 2147483647 h 2130"/>
              <a:gd name="T36" fmla="*/ 2147483647 w 1222"/>
              <a:gd name="T37" fmla="*/ 2147483647 h 2130"/>
              <a:gd name="T38" fmla="*/ 2147483647 w 1222"/>
              <a:gd name="T39" fmla="*/ 2147483647 h 2130"/>
              <a:gd name="T40" fmla="*/ 2147483647 w 1222"/>
              <a:gd name="T41" fmla="*/ 2147483647 h 2130"/>
              <a:gd name="T42" fmla="*/ 2147483647 w 1222"/>
              <a:gd name="T43" fmla="*/ 2147483647 h 2130"/>
              <a:gd name="T44" fmla="*/ 2147483647 w 1222"/>
              <a:gd name="T45" fmla="*/ 2147483647 h 2130"/>
              <a:gd name="T46" fmla="*/ 2147483647 w 1222"/>
              <a:gd name="T47" fmla="*/ 2147483647 h 2130"/>
              <a:gd name="T48" fmla="*/ 2147483647 w 1222"/>
              <a:gd name="T49" fmla="*/ 2147483647 h 2130"/>
              <a:gd name="T50" fmla="*/ 2147483647 w 1222"/>
              <a:gd name="T51" fmla="*/ 2147483647 h 2130"/>
              <a:gd name="T52" fmla="*/ 2147483647 w 1222"/>
              <a:gd name="T53" fmla="*/ 2147483647 h 2130"/>
              <a:gd name="T54" fmla="*/ 2147483647 w 1222"/>
              <a:gd name="T55" fmla="*/ 2147483647 h 2130"/>
              <a:gd name="T56" fmla="*/ 2147483647 w 1222"/>
              <a:gd name="T57" fmla="*/ 2147483647 h 2130"/>
              <a:gd name="T58" fmla="*/ 2147483647 w 1222"/>
              <a:gd name="T59" fmla="*/ 2147483647 h 2130"/>
              <a:gd name="T60" fmla="*/ 2147483647 w 1222"/>
              <a:gd name="T61" fmla="*/ 2147483647 h 2130"/>
              <a:gd name="T62" fmla="*/ 2147483647 w 1222"/>
              <a:gd name="T63" fmla="*/ 2147483647 h 2130"/>
              <a:gd name="T64" fmla="*/ 2147483647 w 1222"/>
              <a:gd name="T65" fmla="*/ 2147483647 h 2130"/>
              <a:gd name="T66" fmla="*/ 2147483647 w 1222"/>
              <a:gd name="T67" fmla="*/ 2147483647 h 2130"/>
              <a:gd name="T68" fmla="*/ 2147483647 w 1222"/>
              <a:gd name="T69" fmla="*/ 2147483647 h 2130"/>
              <a:gd name="T70" fmla="*/ 2147483647 w 1222"/>
              <a:gd name="T71" fmla="*/ 2147483647 h 2130"/>
              <a:gd name="T72" fmla="*/ 2147483647 w 1222"/>
              <a:gd name="T73" fmla="*/ 2147483647 h 213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22"/>
              <a:gd name="T112" fmla="*/ 0 h 2130"/>
              <a:gd name="T113" fmla="*/ 1222 w 1222"/>
              <a:gd name="T114" fmla="*/ 2130 h 213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22" h="2130">
                <a:moveTo>
                  <a:pt x="0" y="0"/>
                </a:moveTo>
                <a:lnTo>
                  <a:pt x="75" y="65"/>
                </a:lnTo>
                <a:lnTo>
                  <a:pt x="151" y="132"/>
                </a:lnTo>
                <a:lnTo>
                  <a:pt x="188" y="165"/>
                </a:lnTo>
                <a:lnTo>
                  <a:pt x="224" y="197"/>
                </a:lnTo>
                <a:lnTo>
                  <a:pt x="261" y="230"/>
                </a:lnTo>
                <a:lnTo>
                  <a:pt x="295" y="261"/>
                </a:lnTo>
                <a:lnTo>
                  <a:pt x="330" y="293"/>
                </a:lnTo>
                <a:lnTo>
                  <a:pt x="363" y="324"/>
                </a:lnTo>
                <a:lnTo>
                  <a:pt x="395" y="355"/>
                </a:lnTo>
                <a:lnTo>
                  <a:pt x="426" y="386"/>
                </a:lnTo>
                <a:lnTo>
                  <a:pt x="457" y="414"/>
                </a:lnTo>
                <a:lnTo>
                  <a:pt x="485" y="445"/>
                </a:lnTo>
                <a:lnTo>
                  <a:pt x="512" y="474"/>
                </a:lnTo>
                <a:lnTo>
                  <a:pt x="537" y="501"/>
                </a:lnTo>
                <a:lnTo>
                  <a:pt x="549" y="514"/>
                </a:lnTo>
                <a:lnTo>
                  <a:pt x="560" y="528"/>
                </a:lnTo>
                <a:lnTo>
                  <a:pt x="581" y="553"/>
                </a:lnTo>
                <a:lnTo>
                  <a:pt x="602" y="577"/>
                </a:lnTo>
                <a:lnTo>
                  <a:pt x="620" y="602"/>
                </a:lnTo>
                <a:lnTo>
                  <a:pt x="637" y="625"/>
                </a:lnTo>
                <a:lnTo>
                  <a:pt x="652" y="647"/>
                </a:lnTo>
                <a:lnTo>
                  <a:pt x="668" y="670"/>
                </a:lnTo>
                <a:lnTo>
                  <a:pt x="681" y="691"/>
                </a:lnTo>
                <a:lnTo>
                  <a:pt x="695" y="714"/>
                </a:lnTo>
                <a:lnTo>
                  <a:pt x="706" y="735"/>
                </a:lnTo>
                <a:lnTo>
                  <a:pt x="720" y="758"/>
                </a:lnTo>
                <a:lnTo>
                  <a:pt x="731" y="779"/>
                </a:lnTo>
                <a:lnTo>
                  <a:pt x="743" y="802"/>
                </a:lnTo>
                <a:lnTo>
                  <a:pt x="756" y="827"/>
                </a:lnTo>
                <a:lnTo>
                  <a:pt x="769" y="852"/>
                </a:lnTo>
                <a:lnTo>
                  <a:pt x="783" y="877"/>
                </a:lnTo>
                <a:lnTo>
                  <a:pt x="810" y="929"/>
                </a:lnTo>
                <a:lnTo>
                  <a:pt x="835" y="984"/>
                </a:lnTo>
                <a:lnTo>
                  <a:pt x="860" y="1040"/>
                </a:lnTo>
                <a:lnTo>
                  <a:pt x="883" y="1096"/>
                </a:lnTo>
                <a:lnTo>
                  <a:pt x="906" y="1155"/>
                </a:lnTo>
                <a:lnTo>
                  <a:pt x="931" y="1215"/>
                </a:lnTo>
                <a:lnTo>
                  <a:pt x="954" y="1274"/>
                </a:lnTo>
                <a:lnTo>
                  <a:pt x="977" y="1336"/>
                </a:lnTo>
                <a:lnTo>
                  <a:pt x="990" y="1368"/>
                </a:lnTo>
                <a:lnTo>
                  <a:pt x="1004" y="1403"/>
                </a:lnTo>
                <a:lnTo>
                  <a:pt x="1015" y="1437"/>
                </a:lnTo>
                <a:lnTo>
                  <a:pt x="1030" y="1474"/>
                </a:lnTo>
                <a:lnTo>
                  <a:pt x="1044" y="1510"/>
                </a:lnTo>
                <a:lnTo>
                  <a:pt x="1057" y="1547"/>
                </a:lnTo>
                <a:lnTo>
                  <a:pt x="1084" y="1621"/>
                </a:lnTo>
                <a:lnTo>
                  <a:pt x="1098" y="1658"/>
                </a:lnTo>
                <a:lnTo>
                  <a:pt x="1109" y="1694"/>
                </a:lnTo>
                <a:lnTo>
                  <a:pt x="1123" y="1729"/>
                </a:lnTo>
                <a:lnTo>
                  <a:pt x="1134" y="1762"/>
                </a:lnTo>
                <a:lnTo>
                  <a:pt x="1146" y="1794"/>
                </a:lnTo>
                <a:lnTo>
                  <a:pt x="1149" y="1810"/>
                </a:lnTo>
                <a:lnTo>
                  <a:pt x="1155" y="1825"/>
                </a:lnTo>
                <a:lnTo>
                  <a:pt x="1159" y="1840"/>
                </a:lnTo>
                <a:lnTo>
                  <a:pt x="1165" y="1854"/>
                </a:lnTo>
                <a:lnTo>
                  <a:pt x="1169" y="1867"/>
                </a:lnTo>
                <a:lnTo>
                  <a:pt x="1173" y="1881"/>
                </a:lnTo>
                <a:lnTo>
                  <a:pt x="1180" y="1904"/>
                </a:lnTo>
                <a:lnTo>
                  <a:pt x="1186" y="1927"/>
                </a:lnTo>
                <a:lnTo>
                  <a:pt x="1192" y="1950"/>
                </a:lnTo>
                <a:lnTo>
                  <a:pt x="1197" y="1969"/>
                </a:lnTo>
                <a:lnTo>
                  <a:pt x="1201" y="1988"/>
                </a:lnTo>
                <a:lnTo>
                  <a:pt x="1205" y="2007"/>
                </a:lnTo>
                <a:lnTo>
                  <a:pt x="1207" y="2023"/>
                </a:lnTo>
                <a:lnTo>
                  <a:pt x="1209" y="2040"/>
                </a:lnTo>
                <a:lnTo>
                  <a:pt x="1213" y="2053"/>
                </a:lnTo>
                <a:lnTo>
                  <a:pt x="1213" y="2069"/>
                </a:lnTo>
                <a:lnTo>
                  <a:pt x="1215" y="2080"/>
                </a:lnTo>
                <a:lnTo>
                  <a:pt x="1217" y="2092"/>
                </a:lnTo>
                <a:lnTo>
                  <a:pt x="1219" y="2103"/>
                </a:lnTo>
                <a:lnTo>
                  <a:pt x="1219" y="2113"/>
                </a:lnTo>
                <a:lnTo>
                  <a:pt x="1221" y="2122"/>
                </a:lnTo>
                <a:lnTo>
                  <a:pt x="1222" y="2130"/>
                </a:lnTo>
              </a:path>
            </a:pathLst>
          </a:custGeom>
          <a:noFill/>
          <a:ln w="5715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0" name="Line 68"/>
          <p:cNvSpPr>
            <a:spLocks noChangeShapeType="1"/>
          </p:cNvSpPr>
          <p:nvPr/>
        </p:nvSpPr>
        <p:spPr bwMode="auto">
          <a:xfrm>
            <a:off x="4367213" y="998539"/>
            <a:ext cx="0" cy="5526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35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2"/>
          <p:cNvGraphicFramePr>
            <a:graphicFrameLocks/>
          </p:cNvGraphicFramePr>
          <p:nvPr/>
        </p:nvGraphicFramePr>
        <p:xfrm>
          <a:off x="2001520" y="1338401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616960" y="243840"/>
            <a:ext cx="45493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Learning outcomes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90531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16960" y="243840"/>
            <a:ext cx="45493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Learning outcomes</a:t>
            </a:r>
            <a:endParaRPr lang="fr-FR" sz="4400" dirty="0"/>
          </a:p>
        </p:txBody>
      </p:sp>
      <p:graphicFrame>
        <p:nvGraphicFramePr>
          <p:cNvPr id="3" name="Content Placeholder 2"/>
          <p:cNvGraphicFramePr>
            <a:graphicFrameLocks/>
          </p:cNvGraphicFramePr>
          <p:nvPr/>
        </p:nvGraphicFramePr>
        <p:xfrm>
          <a:off x="2123440" y="117348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52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226230" y="210185"/>
            <a:ext cx="832914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Business brands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3600" dirty="0">
                <a:latin typeface="+mn-lt"/>
              </a:rPr>
              <a:t>Meaning and relevance in business markets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992314" y="1988613"/>
            <a:ext cx="84597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brands in business-to-business markets are normally at the corporate level so we can explain a brand as ‘comprising the expression and stakeholder images of an organization’s identity’ (</a:t>
            </a:r>
            <a:r>
              <a:rPr lang="en-GB" altLang="fr-FR" sz="2400" dirty="0" err="1">
                <a:latin typeface="+mn-lt"/>
              </a:rPr>
              <a:t>Abratt</a:t>
            </a:r>
            <a:r>
              <a:rPr lang="en-GB" altLang="fr-FR" sz="2400" dirty="0">
                <a:latin typeface="+mn-lt"/>
              </a:rPr>
              <a:t> and </a:t>
            </a:r>
            <a:r>
              <a:rPr lang="en-GB" altLang="fr-FR" sz="2400" dirty="0" err="1">
                <a:latin typeface="+mn-lt"/>
              </a:rPr>
              <a:t>Kleyn</a:t>
            </a:r>
            <a:r>
              <a:rPr lang="en-GB" altLang="fr-FR" sz="2400" dirty="0">
                <a:latin typeface="+mn-lt"/>
              </a:rPr>
              <a:t> 2012)</a:t>
            </a:r>
            <a:endParaRPr lang="en-US" altLang="zh-CN" sz="2400" dirty="0">
              <a:latin typeface="+mn-lt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dirty="0">
              <a:latin typeface="+mn-lt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sz="2400" dirty="0">
                <a:latin typeface="+mn-lt"/>
                <a:ea typeface="宋体" panose="02010600030101010101" pitchFamily="2" charset="-122"/>
              </a:rPr>
              <a:t>powerful brand can </a:t>
            </a:r>
            <a:r>
              <a:rPr lang="en-GB" altLang="fr-FR" sz="2400" dirty="0">
                <a:latin typeface="+mn-lt"/>
              </a:rPr>
              <a:t>be critical success factor in increasingly competitive markets (Kotler and </a:t>
            </a:r>
            <a:r>
              <a:rPr lang="en-GB" altLang="fr-FR" sz="2400" dirty="0" err="1">
                <a:latin typeface="+mn-lt"/>
              </a:rPr>
              <a:t>Pfoertsch</a:t>
            </a:r>
            <a:r>
              <a:rPr lang="en-GB" altLang="fr-FR" sz="2400" dirty="0">
                <a:latin typeface="+mn-lt"/>
              </a:rPr>
              <a:t> 2007)</a:t>
            </a:r>
          </a:p>
          <a:p>
            <a:pPr eaLnBrk="1" hangingPunct="1">
              <a:spcBef>
                <a:spcPct val="0"/>
              </a:spcBef>
            </a:pPr>
            <a:endParaRPr lang="en-GB" altLang="fr-FR" sz="2400" dirty="0">
              <a:latin typeface="+mn-lt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fr-FR" sz="2400" dirty="0">
                <a:latin typeface="+mn-lt"/>
              </a:rPr>
              <a:t>companies such as Cisco, GE (General Electric) and IBM consistently feature in </a:t>
            </a:r>
            <a:r>
              <a:rPr lang="en-GB" altLang="fr-FR" sz="2400" dirty="0" err="1">
                <a:latin typeface="+mn-lt"/>
              </a:rPr>
              <a:t>InterBrands</a:t>
            </a:r>
            <a:r>
              <a:rPr lang="en-GB" altLang="fr-FR" sz="2400" dirty="0">
                <a:latin typeface="+mn-lt"/>
              </a:rPr>
              <a:t> top twenty global brands.</a:t>
            </a:r>
            <a:endParaRPr lang="en-US" altLang="zh-CN" sz="24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53440" y="1788160"/>
            <a:ext cx="10668000" cy="43078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20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spect="1" noChangeArrowheads="1" noTextEdit="1"/>
          </p:cNvSpPr>
          <p:nvPr/>
        </p:nvSpPr>
        <p:spPr bwMode="auto">
          <a:xfrm>
            <a:off x="710704" y="-1090846"/>
            <a:ext cx="9720262" cy="710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10704" y="568960"/>
            <a:ext cx="9733776" cy="544071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3200" dirty="0">
              <a:latin typeface="Calibri" panose="020F0502020204030204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17842" y="1547461"/>
            <a:ext cx="2930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Corporate</a:t>
            </a:r>
            <a:r>
              <a:rPr kumimoji="0" lang="fr-FR" altLang="fr-FR" sz="24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24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Identity</a:t>
            </a:r>
            <a:endParaRPr kumimoji="0" lang="fr-FR" altLang="fr-FR" sz="240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079283" y="2573384"/>
            <a:ext cx="167253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strategic choices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428224" y="2789395"/>
            <a:ext cx="7621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mission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502242" y="3014470"/>
            <a:ext cx="5797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vision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142727" y="3241055"/>
            <a:ext cx="153175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strategic</a:t>
            </a: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15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intent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481094" y="3457067"/>
            <a:ext cx="6458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values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449372" y="3682141"/>
            <a:ext cx="70761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culture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96501" y="3908726"/>
            <a:ext cx="9193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strategy</a:t>
            </a:r>
            <a: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: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174449" y="4124738"/>
            <a:ext cx="140407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formulation &amp;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100431" y="4349812"/>
            <a:ext cx="160058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implementation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655251" y="2789395"/>
            <a:ext cx="99393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corporate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582888" y="3014470"/>
            <a:ext cx="109145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expression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446255" y="3200415"/>
            <a:ext cx="13908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visual</a:t>
            </a:r>
            <a: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identity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730925" y="3457067"/>
            <a:ext cx="5920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brand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716734" y="3457067"/>
            <a:ext cx="1208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607349" y="3682141"/>
            <a:ext cx="81348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promise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531674" y="3898153"/>
            <a:ext cx="11442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personality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403131" y="4124738"/>
            <a:ext cx="15546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communication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6072275" y="3168548"/>
            <a:ext cx="12703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brand image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6115398" y="3395133"/>
            <a:ext cx="11005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experience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6051955" y="3621718"/>
            <a:ext cx="12818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relationships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6061701" y="3836219"/>
            <a:ext cx="12988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communities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8736929" y="2624743"/>
            <a:ext cx="113775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reputation</a:t>
            </a:r>
            <a:r>
              <a:rPr kumimoji="0" lang="fr-FR" altLang="fr-FR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8695462" y="2851329"/>
            <a:ext cx="116569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dimensions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8614037" y="3076403"/>
            <a:ext cx="12936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performance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8750815" y="3292415"/>
            <a:ext cx="88109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products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8717438" y="3519000"/>
            <a:ext cx="106244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innovation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8845154" y="3744075"/>
            <a:ext cx="702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8707692" y="3960086"/>
            <a:ext cx="105572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citizenship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8687372" y="4185161"/>
            <a:ext cx="103228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workplace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8665396" y="4401172"/>
            <a:ext cx="11605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governance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6703578" y="1629715"/>
            <a:ext cx="2886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Corporate</a:t>
            </a:r>
            <a:r>
              <a:rPr kumimoji="0" lang="fr-FR" altLang="fr-FR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Reputation</a:t>
            </a:r>
            <a:endParaRPr kumimoji="0" lang="fr-FR" altLang="fr-FR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3517339" y="5226027"/>
            <a:ext cx="2244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Corporate</a:t>
            </a:r>
            <a:r>
              <a:rPr kumimoji="0" lang="fr-FR" altLang="fr-FR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Brand</a:t>
            </a:r>
            <a:endParaRPr kumimoji="0" lang="fr-FR" altLang="fr-FR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8" name="Freeform 41"/>
          <p:cNvSpPr>
            <a:spLocks noEditPoints="1"/>
          </p:cNvSpPr>
          <p:nvPr/>
        </p:nvSpPr>
        <p:spPr bwMode="auto">
          <a:xfrm>
            <a:off x="784722" y="2566404"/>
            <a:ext cx="2251008" cy="2251432"/>
          </a:xfrm>
          <a:custGeom>
            <a:avLst/>
            <a:gdLst>
              <a:gd name="T0" fmla="*/ 0 w 1166"/>
              <a:gd name="T1" fmla="*/ 6 h 1522"/>
              <a:gd name="T2" fmla="*/ 7 w 1166"/>
              <a:gd name="T3" fmla="*/ 6 h 1522"/>
              <a:gd name="T4" fmla="*/ 7 w 1166"/>
              <a:gd name="T5" fmla="*/ 6 h 1522"/>
              <a:gd name="T6" fmla="*/ 7 w 1166"/>
              <a:gd name="T7" fmla="*/ 0 h 1522"/>
              <a:gd name="T8" fmla="*/ 7 w 1166"/>
              <a:gd name="T9" fmla="*/ 0 h 1522"/>
              <a:gd name="T10" fmla="*/ 1159 w 1166"/>
              <a:gd name="T11" fmla="*/ 0 h 1522"/>
              <a:gd name="T12" fmla="*/ 1166 w 1166"/>
              <a:gd name="T13" fmla="*/ 0 h 1522"/>
              <a:gd name="T14" fmla="*/ 1166 w 1166"/>
              <a:gd name="T15" fmla="*/ 6 h 1522"/>
              <a:gd name="T16" fmla="*/ 1166 w 1166"/>
              <a:gd name="T17" fmla="*/ 6 h 1522"/>
              <a:gd name="T18" fmla="*/ 1166 w 1166"/>
              <a:gd name="T19" fmla="*/ 6 h 1522"/>
              <a:gd name="T20" fmla="*/ 1166 w 1166"/>
              <a:gd name="T21" fmla="*/ 1516 h 1522"/>
              <a:gd name="T22" fmla="*/ 1166 w 1166"/>
              <a:gd name="T23" fmla="*/ 1516 h 1522"/>
              <a:gd name="T24" fmla="*/ 1166 w 1166"/>
              <a:gd name="T25" fmla="*/ 1516 h 1522"/>
              <a:gd name="T26" fmla="*/ 1166 w 1166"/>
              <a:gd name="T27" fmla="*/ 1522 h 1522"/>
              <a:gd name="T28" fmla="*/ 1159 w 1166"/>
              <a:gd name="T29" fmla="*/ 1522 h 1522"/>
              <a:gd name="T30" fmla="*/ 7 w 1166"/>
              <a:gd name="T31" fmla="*/ 1522 h 1522"/>
              <a:gd name="T32" fmla="*/ 7 w 1166"/>
              <a:gd name="T33" fmla="*/ 1522 h 1522"/>
              <a:gd name="T34" fmla="*/ 7 w 1166"/>
              <a:gd name="T35" fmla="*/ 1516 h 1522"/>
              <a:gd name="T36" fmla="*/ 7 w 1166"/>
              <a:gd name="T37" fmla="*/ 1516 h 1522"/>
              <a:gd name="T38" fmla="*/ 0 w 1166"/>
              <a:gd name="T39" fmla="*/ 1516 h 1522"/>
              <a:gd name="T40" fmla="*/ 0 w 1166"/>
              <a:gd name="T41" fmla="*/ 6 h 1522"/>
              <a:gd name="T42" fmla="*/ 14 w 1166"/>
              <a:gd name="T43" fmla="*/ 1516 h 1522"/>
              <a:gd name="T44" fmla="*/ 7 w 1166"/>
              <a:gd name="T45" fmla="*/ 1509 h 1522"/>
              <a:gd name="T46" fmla="*/ 1159 w 1166"/>
              <a:gd name="T47" fmla="*/ 1509 h 1522"/>
              <a:gd name="T48" fmla="*/ 1152 w 1166"/>
              <a:gd name="T49" fmla="*/ 1516 h 1522"/>
              <a:gd name="T50" fmla="*/ 1152 w 1166"/>
              <a:gd name="T51" fmla="*/ 6 h 1522"/>
              <a:gd name="T52" fmla="*/ 1159 w 1166"/>
              <a:gd name="T53" fmla="*/ 13 h 1522"/>
              <a:gd name="T54" fmla="*/ 7 w 1166"/>
              <a:gd name="T55" fmla="*/ 13 h 1522"/>
              <a:gd name="T56" fmla="*/ 14 w 1166"/>
              <a:gd name="T57" fmla="*/ 6 h 1522"/>
              <a:gd name="T58" fmla="*/ 14 w 1166"/>
              <a:gd name="T59" fmla="*/ 1516 h 1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6" h="1522">
                <a:moveTo>
                  <a:pt x="0" y="6"/>
                </a:moveTo>
                <a:lnTo>
                  <a:pt x="7" y="6"/>
                </a:lnTo>
                <a:lnTo>
                  <a:pt x="7" y="6"/>
                </a:lnTo>
                <a:lnTo>
                  <a:pt x="7" y="0"/>
                </a:lnTo>
                <a:lnTo>
                  <a:pt x="7" y="0"/>
                </a:lnTo>
                <a:lnTo>
                  <a:pt x="1159" y="0"/>
                </a:lnTo>
                <a:lnTo>
                  <a:pt x="1166" y="0"/>
                </a:lnTo>
                <a:lnTo>
                  <a:pt x="1166" y="6"/>
                </a:lnTo>
                <a:lnTo>
                  <a:pt x="1166" y="6"/>
                </a:lnTo>
                <a:lnTo>
                  <a:pt x="1166" y="6"/>
                </a:lnTo>
                <a:lnTo>
                  <a:pt x="1166" y="1516"/>
                </a:lnTo>
                <a:lnTo>
                  <a:pt x="1166" y="1516"/>
                </a:lnTo>
                <a:lnTo>
                  <a:pt x="1166" y="1516"/>
                </a:lnTo>
                <a:lnTo>
                  <a:pt x="1166" y="1522"/>
                </a:lnTo>
                <a:lnTo>
                  <a:pt x="1159" y="1522"/>
                </a:lnTo>
                <a:lnTo>
                  <a:pt x="7" y="1522"/>
                </a:lnTo>
                <a:lnTo>
                  <a:pt x="7" y="1522"/>
                </a:lnTo>
                <a:lnTo>
                  <a:pt x="7" y="1516"/>
                </a:lnTo>
                <a:lnTo>
                  <a:pt x="7" y="1516"/>
                </a:lnTo>
                <a:lnTo>
                  <a:pt x="0" y="1516"/>
                </a:lnTo>
                <a:lnTo>
                  <a:pt x="0" y="6"/>
                </a:lnTo>
                <a:close/>
                <a:moveTo>
                  <a:pt x="14" y="1516"/>
                </a:moveTo>
                <a:lnTo>
                  <a:pt x="7" y="1509"/>
                </a:lnTo>
                <a:lnTo>
                  <a:pt x="1159" y="1509"/>
                </a:lnTo>
                <a:lnTo>
                  <a:pt x="1152" y="1516"/>
                </a:lnTo>
                <a:lnTo>
                  <a:pt x="1152" y="6"/>
                </a:lnTo>
                <a:lnTo>
                  <a:pt x="1159" y="13"/>
                </a:lnTo>
                <a:lnTo>
                  <a:pt x="7" y="13"/>
                </a:lnTo>
                <a:lnTo>
                  <a:pt x="14" y="6"/>
                </a:lnTo>
                <a:lnTo>
                  <a:pt x="14" y="1516"/>
                </a:lnTo>
                <a:close/>
              </a:path>
            </a:pathLst>
          </a:custGeom>
          <a:solidFill>
            <a:srgbClr val="385D8A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39" name="Freeform 42"/>
          <p:cNvSpPr>
            <a:spLocks noEditPoints="1"/>
          </p:cNvSpPr>
          <p:nvPr/>
        </p:nvSpPr>
        <p:spPr bwMode="auto">
          <a:xfrm>
            <a:off x="8069158" y="2566404"/>
            <a:ext cx="2251008" cy="2251432"/>
          </a:xfrm>
          <a:custGeom>
            <a:avLst/>
            <a:gdLst>
              <a:gd name="T0" fmla="*/ 0 w 1166"/>
              <a:gd name="T1" fmla="*/ 6 h 1522"/>
              <a:gd name="T2" fmla="*/ 0 w 1166"/>
              <a:gd name="T3" fmla="*/ 6 h 1522"/>
              <a:gd name="T4" fmla="*/ 7 w 1166"/>
              <a:gd name="T5" fmla="*/ 6 h 1522"/>
              <a:gd name="T6" fmla="*/ 7 w 1166"/>
              <a:gd name="T7" fmla="*/ 0 h 1522"/>
              <a:gd name="T8" fmla="*/ 7 w 1166"/>
              <a:gd name="T9" fmla="*/ 0 h 1522"/>
              <a:gd name="T10" fmla="*/ 1159 w 1166"/>
              <a:gd name="T11" fmla="*/ 0 h 1522"/>
              <a:gd name="T12" fmla="*/ 1159 w 1166"/>
              <a:gd name="T13" fmla="*/ 0 h 1522"/>
              <a:gd name="T14" fmla="*/ 1166 w 1166"/>
              <a:gd name="T15" fmla="*/ 6 h 1522"/>
              <a:gd name="T16" fmla="*/ 1166 w 1166"/>
              <a:gd name="T17" fmla="*/ 6 h 1522"/>
              <a:gd name="T18" fmla="*/ 1166 w 1166"/>
              <a:gd name="T19" fmla="*/ 6 h 1522"/>
              <a:gd name="T20" fmla="*/ 1166 w 1166"/>
              <a:gd name="T21" fmla="*/ 1516 h 1522"/>
              <a:gd name="T22" fmla="*/ 1166 w 1166"/>
              <a:gd name="T23" fmla="*/ 1516 h 1522"/>
              <a:gd name="T24" fmla="*/ 1166 w 1166"/>
              <a:gd name="T25" fmla="*/ 1516 h 1522"/>
              <a:gd name="T26" fmla="*/ 1159 w 1166"/>
              <a:gd name="T27" fmla="*/ 1522 h 1522"/>
              <a:gd name="T28" fmla="*/ 1159 w 1166"/>
              <a:gd name="T29" fmla="*/ 1522 h 1522"/>
              <a:gd name="T30" fmla="*/ 7 w 1166"/>
              <a:gd name="T31" fmla="*/ 1522 h 1522"/>
              <a:gd name="T32" fmla="*/ 7 w 1166"/>
              <a:gd name="T33" fmla="*/ 1522 h 1522"/>
              <a:gd name="T34" fmla="*/ 7 w 1166"/>
              <a:gd name="T35" fmla="*/ 1516 h 1522"/>
              <a:gd name="T36" fmla="*/ 0 w 1166"/>
              <a:gd name="T37" fmla="*/ 1516 h 1522"/>
              <a:gd name="T38" fmla="*/ 0 w 1166"/>
              <a:gd name="T39" fmla="*/ 1516 h 1522"/>
              <a:gd name="T40" fmla="*/ 0 w 1166"/>
              <a:gd name="T41" fmla="*/ 6 h 1522"/>
              <a:gd name="T42" fmla="*/ 14 w 1166"/>
              <a:gd name="T43" fmla="*/ 1516 h 1522"/>
              <a:gd name="T44" fmla="*/ 7 w 1166"/>
              <a:gd name="T45" fmla="*/ 1509 h 1522"/>
              <a:gd name="T46" fmla="*/ 1159 w 1166"/>
              <a:gd name="T47" fmla="*/ 1509 h 1522"/>
              <a:gd name="T48" fmla="*/ 1152 w 1166"/>
              <a:gd name="T49" fmla="*/ 1516 h 1522"/>
              <a:gd name="T50" fmla="*/ 1152 w 1166"/>
              <a:gd name="T51" fmla="*/ 6 h 1522"/>
              <a:gd name="T52" fmla="*/ 1159 w 1166"/>
              <a:gd name="T53" fmla="*/ 13 h 1522"/>
              <a:gd name="T54" fmla="*/ 7 w 1166"/>
              <a:gd name="T55" fmla="*/ 13 h 1522"/>
              <a:gd name="T56" fmla="*/ 14 w 1166"/>
              <a:gd name="T57" fmla="*/ 6 h 1522"/>
              <a:gd name="T58" fmla="*/ 14 w 1166"/>
              <a:gd name="T59" fmla="*/ 1516 h 1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6" h="1522">
                <a:moveTo>
                  <a:pt x="0" y="6"/>
                </a:moveTo>
                <a:lnTo>
                  <a:pt x="0" y="6"/>
                </a:lnTo>
                <a:lnTo>
                  <a:pt x="7" y="6"/>
                </a:lnTo>
                <a:lnTo>
                  <a:pt x="7" y="0"/>
                </a:lnTo>
                <a:lnTo>
                  <a:pt x="7" y="0"/>
                </a:lnTo>
                <a:lnTo>
                  <a:pt x="1159" y="0"/>
                </a:lnTo>
                <a:lnTo>
                  <a:pt x="1159" y="0"/>
                </a:lnTo>
                <a:lnTo>
                  <a:pt x="1166" y="6"/>
                </a:lnTo>
                <a:lnTo>
                  <a:pt x="1166" y="6"/>
                </a:lnTo>
                <a:lnTo>
                  <a:pt x="1166" y="6"/>
                </a:lnTo>
                <a:lnTo>
                  <a:pt x="1166" y="1516"/>
                </a:lnTo>
                <a:lnTo>
                  <a:pt x="1166" y="1516"/>
                </a:lnTo>
                <a:lnTo>
                  <a:pt x="1166" y="1516"/>
                </a:lnTo>
                <a:lnTo>
                  <a:pt x="1159" y="1522"/>
                </a:lnTo>
                <a:lnTo>
                  <a:pt x="1159" y="1522"/>
                </a:lnTo>
                <a:lnTo>
                  <a:pt x="7" y="1522"/>
                </a:lnTo>
                <a:lnTo>
                  <a:pt x="7" y="1522"/>
                </a:lnTo>
                <a:lnTo>
                  <a:pt x="7" y="1516"/>
                </a:lnTo>
                <a:lnTo>
                  <a:pt x="0" y="1516"/>
                </a:lnTo>
                <a:lnTo>
                  <a:pt x="0" y="1516"/>
                </a:lnTo>
                <a:lnTo>
                  <a:pt x="0" y="6"/>
                </a:lnTo>
                <a:close/>
                <a:moveTo>
                  <a:pt x="14" y="1516"/>
                </a:moveTo>
                <a:lnTo>
                  <a:pt x="7" y="1509"/>
                </a:lnTo>
                <a:lnTo>
                  <a:pt x="1159" y="1509"/>
                </a:lnTo>
                <a:lnTo>
                  <a:pt x="1152" y="1516"/>
                </a:lnTo>
                <a:lnTo>
                  <a:pt x="1152" y="6"/>
                </a:lnTo>
                <a:lnTo>
                  <a:pt x="1159" y="13"/>
                </a:lnTo>
                <a:lnTo>
                  <a:pt x="7" y="13"/>
                </a:lnTo>
                <a:lnTo>
                  <a:pt x="14" y="6"/>
                </a:lnTo>
                <a:lnTo>
                  <a:pt x="14" y="1516"/>
                </a:lnTo>
                <a:close/>
              </a:path>
            </a:pathLst>
          </a:custGeom>
          <a:solidFill>
            <a:srgbClr val="385D8A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0" name="Freeform 43"/>
          <p:cNvSpPr>
            <a:spLocks noEditPoints="1"/>
          </p:cNvSpPr>
          <p:nvPr/>
        </p:nvSpPr>
        <p:spPr bwMode="auto">
          <a:xfrm>
            <a:off x="3176982" y="2730351"/>
            <a:ext cx="1859108" cy="1789904"/>
          </a:xfrm>
          <a:custGeom>
            <a:avLst/>
            <a:gdLst>
              <a:gd name="T0" fmla="*/ 0 w 963"/>
              <a:gd name="T1" fmla="*/ 7 h 1210"/>
              <a:gd name="T2" fmla="*/ 0 w 963"/>
              <a:gd name="T3" fmla="*/ 7 h 1210"/>
              <a:gd name="T4" fmla="*/ 0 w 963"/>
              <a:gd name="T5" fmla="*/ 7 h 1210"/>
              <a:gd name="T6" fmla="*/ 0 w 963"/>
              <a:gd name="T7" fmla="*/ 0 h 1210"/>
              <a:gd name="T8" fmla="*/ 7 w 963"/>
              <a:gd name="T9" fmla="*/ 0 h 1210"/>
              <a:gd name="T10" fmla="*/ 956 w 963"/>
              <a:gd name="T11" fmla="*/ 0 h 1210"/>
              <a:gd name="T12" fmla="*/ 956 w 963"/>
              <a:gd name="T13" fmla="*/ 0 h 1210"/>
              <a:gd name="T14" fmla="*/ 963 w 963"/>
              <a:gd name="T15" fmla="*/ 7 h 1210"/>
              <a:gd name="T16" fmla="*/ 963 w 963"/>
              <a:gd name="T17" fmla="*/ 7 h 1210"/>
              <a:gd name="T18" fmla="*/ 963 w 963"/>
              <a:gd name="T19" fmla="*/ 7 h 1210"/>
              <a:gd name="T20" fmla="*/ 963 w 963"/>
              <a:gd name="T21" fmla="*/ 1203 h 1210"/>
              <a:gd name="T22" fmla="*/ 963 w 963"/>
              <a:gd name="T23" fmla="*/ 1210 h 1210"/>
              <a:gd name="T24" fmla="*/ 963 w 963"/>
              <a:gd name="T25" fmla="*/ 1210 h 1210"/>
              <a:gd name="T26" fmla="*/ 956 w 963"/>
              <a:gd name="T27" fmla="*/ 1210 h 1210"/>
              <a:gd name="T28" fmla="*/ 956 w 963"/>
              <a:gd name="T29" fmla="*/ 1210 h 1210"/>
              <a:gd name="T30" fmla="*/ 7 w 963"/>
              <a:gd name="T31" fmla="*/ 1210 h 1210"/>
              <a:gd name="T32" fmla="*/ 0 w 963"/>
              <a:gd name="T33" fmla="*/ 1210 h 1210"/>
              <a:gd name="T34" fmla="*/ 0 w 963"/>
              <a:gd name="T35" fmla="*/ 1210 h 1210"/>
              <a:gd name="T36" fmla="*/ 0 w 963"/>
              <a:gd name="T37" fmla="*/ 1210 h 1210"/>
              <a:gd name="T38" fmla="*/ 0 w 963"/>
              <a:gd name="T39" fmla="*/ 1203 h 1210"/>
              <a:gd name="T40" fmla="*/ 0 w 963"/>
              <a:gd name="T41" fmla="*/ 7 h 1210"/>
              <a:gd name="T42" fmla="*/ 14 w 963"/>
              <a:gd name="T43" fmla="*/ 1203 h 1210"/>
              <a:gd name="T44" fmla="*/ 7 w 963"/>
              <a:gd name="T45" fmla="*/ 1197 h 1210"/>
              <a:gd name="T46" fmla="*/ 956 w 963"/>
              <a:gd name="T47" fmla="*/ 1197 h 1210"/>
              <a:gd name="T48" fmla="*/ 949 w 963"/>
              <a:gd name="T49" fmla="*/ 1203 h 1210"/>
              <a:gd name="T50" fmla="*/ 949 w 963"/>
              <a:gd name="T51" fmla="*/ 7 h 1210"/>
              <a:gd name="T52" fmla="*/ 956 w 963"/>
              <a:gd name="T53" fmla="*/ 14 h 1210"/>
              <a:gd name="T54" fmla="*/ 7 w 963"/>
              <a:gd name="T55" fmla="*/ 14 h 1210"/>
              <a:gd name="T56" fmla="*/ 14 w 963"/>
              <a:gd name="T57" fmla="*/ 7 h 1210"/>
              <a:gd name="T58" fmla="*/ 14 w 963"/>
              <a:gd name="T59" fmla="*/ 1203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63" h="1210">
                <a:moveTo>
                  <a:pt x="0" y="7"/>
                </a:moveTo>
                <a:lnTo>
                  <a:pt x="0" y="7"/>
                </a:lnTo>
                <a:lnTo>
                  <a:pt x="0" y="7"/>
                </a:lnTo>
                <a:lnTo>
                  <a:pt x="0" y="0"/>
                </a:lnTo>
                <a:lnTo>
                  <a:pt x="7" y="0"/>
                </a:lnTo>
                <a:lnTo>
                  <a:pt x="956" y="0"/>
                </a:lnTo>
                <a:lnTo>
                  <a:pt x="956" y="0"/>
                </a:lnTo>
                <a:lnTo>
                  <a:pt x="963" y="7"/>
                </a:lnTo>
                <a:lnTo>
                  <a:pt x="963" y="7"/>
                </a:lnTo>
                <a:lnTo>
                  <a:pt x="963" y="7"/>
                </a:lnTo>
                <a:lnTo>
                  <a:pt x="963" y="1203"/>
                </a:lnTo>
                <a:lnTo>
                  <a:pt x="963" y="1210"/>
                </a:lnTo>
                <a:lnTo>
                  <a:pt x="963" y="1210"/>
                </a:lnTo>
                <a:lnTo>
                  <a:pt x="956" y="1210"/>
                </a:lnTo>
                <a:lnTo>
                  <a:pt x="956" y="1210"/>
                </a:lnTo>
                <a:lnTo>
                  <a:pt x="7" y="1210"/>
                </a:lnTo>
                <a:lnTo>
                  <a:pt x="0" y="1210"/>
                </a:lnTo>
                <a:lnTo>
                  <a:pt x="0" y="1210"/>
                </a:lnTo>
                <a:lnTo>
                  <a:pt x="0" y="1210"/>
                </a:lnTo>
                <a:lnTo>
                  <a:pt x="0" y="1203"/>
                </a:lnTo>
                <a:lnTo>
                  <a:pt x="0" y="7"/>
                </a:lnTo>
                <a:close/>
                <a:moveTo>
                  <a:pt x="14" y="1203"/>
                </a:moveTo>
                <a:lnTo>
                  <a:pt x="7" y="1197"/>
                </a:lnTo>
                <a:lnTo>
                  <a:pt x="956" y="1197"/>
                </a:lnTo>
                <a:lnTo>
                  <a:pt x="949" y="1203"/>
                </a:lnTo>
                <a:lnTo>
                  <a:pt x="949" y="7"/>
                </a:lnTo>
                <a:lnTo>
                  <a:pt x="956" y="14"/>
                </a:lnTo>
                <a:lnTo>
                  <a:pt x="7" y="14"/>
                </a:lnTo>
                <a:lnTo>
                  <a:pt x="14" y="7"/>
                </a:lnTo>
                <a:lnTo>
                  <a:pt x="14" y="1203"/>
                </a:lnTo>
                <a:close/>
              </a:path>
            </a:pathLst>
          </a:custGeom>
          <a:solidFill>
            <a:srgbClr val="385D8A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1" name="Freeform 44"/>
          <p:cNvSpPr>
            <a:spLocks noEditPoints="1"/>
          </p:cNvSpPr>
          <p:nvPr/>
        </p:nvSpPr>
        <p:spPr bwMode="auto">
          <a:xfrm>
            <a:off x="5617782" y="2730351"/>
            <a:ext cx="1874553" cy="1789904"/>
          </a:xfrm>
          <a:custGeom>
            <a:avLst/>
            <a:gdLst>
              <a:gd name="T0" fmla="*/ 0 w 971"/>
              <a:gd name="T1" fmla="*/ 7 h 1210"/>
              <a:gd name="T2" fmla="*/ 0 w 971"/>
              <a:gd name="T3" fmla="*/ 7 h 1210"/>
              <a:gd name="T4" fmla="*/ 7 w 971"/>
              <a:gd name="T5" fmla="*/ 7 h 1210"/>
              <a:gd name="T6" fmla="*/ 7 w 971"/>
              <a:gd name="T7" fmla="*/ 0 h 1210"/>
              <a:gd name="T8" fmla="*/ 7 w 971"/>
              <a:gd name="T9" fmla="*/ 0 h 1210"/>
              <a:gd name="T10" fmla="*/ 964 w 971"/>
              <a:gd name="T11" fmla="*/ 0 h 1210"/>
              <a:gd name="T12" fmla="*/ 964 w 971"/>
              <a:gd name="T13" fmla="*/ 0 h 1210"/>
              <a:gd name="T14" fmla="*/ 971 w 971"/>
              <a:gd name="T15" fmla="*/ 7 h 1210"/>
              <a:gd name="T16" fmla="*/ 971 w 971"/>
              <a:gd name="T17" fmla="*/ 7 h 1210"/>
              <a:gd name="T18" fmla="*/ 971 w 971"/>
              <a:gd name="T19" fmla="*/ 7 h 1210"/>
              <a:gd name="T20" fmla="*/ 971 w 971"/>
              <a:gd name="T21" fmla="*/ 1203 h 1210"/>
              <a:gd name="T22" fmla="*/ 971 w 971"/>
              <a:gd name="T23" fmla="*/ 1210 h 1210"/>
              <a:gd name="T24" fmla="*/ 971 w 971"/>
              <a:gd name="T25" fmla="*/ 1210 h 1210"/>
              <a:gd name="T26" fmla="*/ 964 w 971"/>
              <a:gd name="T27" fmla="*/ 1210 h 1210"/>
              <a:gd name="T28" fmla="*/ 964 w 971"/>
              <a:gd name="T29" fmla="*/ 1210 h 1210"/>
              <a:gd name="T30" fmla="*/ 7 w 971"/>
              <a:gd name="T31" fmla="*/ 1210 h 1210"/>
              <a:gd name="T32" fmla="*/ 7 w 971"/>
              <a:gd name="T33" fmla="*/ 1210 h 1210"/>
              <a:gd name="T34" fmla="*/ 7 w 971"/>
              <a:gd name="T35" fmla="*/ 1210 h 1210"/>
              <a:gd name="T36" fmla="*/ 0 w 971"/>
              <a:gd name="T37" fmla="*/ 1210 h 1210"/>
              <a:gd name="T38" fmla="*/ 0 w 971"/>
              <a:gd name="T39" fmla="*/ 1203 h 1210"/>
              <a:gd name="T40" fmla="*/ 0 w 971"/>
              <a:gd name="T41" fmla="*/ 7 h 1210"/>
              <a:gd name="T42" fmla="*/ 14 w 971"/>
              <a:gd name="T43" fmla="*/ 1203 h 1210"/>
              <a:gd name="T44" fmla="*/ 7 w 971"/>
              <a:gd name="T45" fmla="*/ 1197 h 1210"/>
              <a:gd name="T46" fmla="*/ 964 w 971"/>
              <a:gd name="T47" fmla="*/ 1197 h 1210"/>
              <a:gd name="T48" fmla="*/ 957 w 971"/>
              <a:gd name="T49" fmla="*/ 1203 h 1210"/>
              <a:gd name="T50" fmla="*/ 957 w 971"/>
              <a:gd name="T51" fmla="*/ 7 h 1210"/>
              <a:gd name="T52" fmla="*/ 964 w 971"/>
              <a:gd name="T53" fmla="*/ 14 h 1210"/>
              <a:gd name="T54" fmla="*/ 7 w 971"/>
              <a:gd name="T55" fmla="*/ 14 h 1210"/>
              <a:gd name="T56" fmla="*/ 14 w 971"/>
              <a:gd name="T57" fmla="*/ 7 h 1210"/>
              <a:gd name="T58" fmla="*/ 14 w 971"/>
              <a:gd name="T59" fmla="*/ 1203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71" h="1210">
                <a:moveTo>
                  <a:pt x="0" y="7"/>
                </a:moveTo>
                <a:lnTo>
                  <a:pt x="0" y="7"/>
                </a:lnTo>
                <a:lnTo>
                  <a:pt x="7" y="7"/>
                </a:lnTo>
                <a:lnTo>
                  <a:pt x="7" y="0"/>
                </a:lnTo>
                <a:lnTo>
                  <a:pt x="7" y="0"/>
                </a:lnTo>
                <a:lnTo>
                  <a:pt x="964" y="0"/>
                </a:lnTo>
                <a:lnTo>
                  <a:pt x="964" y="0"/>
                </a:lnTo>
                <a:lnTo>
                  <a:pt x="971" y="7"/>
                </a:lnTo>
                <a:lnTo>
                  <a:pt x="971" y="7"/>
                </a:lnTo>
                <a:lnTo>
                  <a:pt x="971" y="7"/>
                </a:lnTo>
                <a:lnTo>
                  <a:pt x="971" y="1203"/>
                </a:lnTo>
                <a:lnTo>
                  <a:pt x="971" y="1210"/>
                </a:lnTo>
                <a:lnTo>
                  <a:pt x="971" y="1210"/>
                </a:lnTo>
                <a:lnTo>
                  <a:pt x="964" y="1210"/>
                </a:lnTo>
                <a:lnTo>
                  <a:pt x="964" y="1210"/>
                </a:lnTo>
                <a:lnTo>
                  <a:pt x="7" y="1210"/>
                </a:lnTo>
                <a:lnTo>
                  <a:pt x="7" y="1210"/>
                </a:lnTo>
                <a:lnTo>
                  <a:pt x="7" y="1210"/>
                </a:lnTo>
                <a:lnTo>
                  <a:pt x="0" y="1210"/>
                </a:lnTo>
                <a:lnTo>
                  <a:pt x="0" y="1203"/>
                </a:lnTo>
                <a:lnTo>
                  <a:pt x="0" y="7"/>
                </a:lnTo>
                <a:close/>
                <a:moveTo>
                  <a:pt x="14" y="1203"/>
                </a:moveTo>
                <a:lnTo>
                  <a:pt x="7" y="1197"/>
                </a:lnTo>
                <a:lnTo>
                  <a:pt x="964" y="1197"/>
                </a:lnTo>
                <a:lnTo>
                  <a:pt x="957" y="1203"/>
                </a:lnTo>
                <a:lnTo>
                  <a:pt x="957" y="7"/>
                </a:lnTo>
                <a:lnTo>
                  <a:pt x="964" y="14"/>
                </a:lnTo>
                <a:lnTo>
                  <a:pt x="7" y="14"/>
                </a:lnTo>
                <a:lnTo>
                  <a:pt x="14" y="7"/>
                </a:lnTo>
                <a:lnTo>
                  <a:pt x="14" y="1203"/>
                </a:lnTo>
                <a:close/>
              </a:path>
            </a:pathLst>
          </a:custGeom>
          <a:solidFill>
            <a:srgbClr val="385D8A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3" name="Freeform 46"/>
          <p:cNvSpPr>
            <a:spLocks noEditPoints="1"/>
          </p:cNvSpPr>
          <p:nvPr/>
        </p:nvSpPr>
        <p:spPr bwMode="auto">
          <a:xfrm>
            <a:off x="2954101" y="3690507"/>
            <a:ext cx="256762" cy="50294"/>
          </a:xfrm>
          <a:custGeom>
            <a:avLst/>
            <a:gdLst>
              <a:gd name="T0" fmla="*/ 0 w 133"/>
              <a:gd name="T1" fmla="*/ 20 h 34"/>
              <a:gd name="T2" fmla="*/ 0 w 133"/>
              <a:gd name="T3" fmla="*/ 13 h 34"/>
              <a:gd name="T4" fmla="*/ 14 w 133"/>
              <a:gd name="T5" fmla="*/ 0 h 34"/>
              <a:gd name="T6" fmla="*/ 21 w 133"/>
              <a:gd name="T7" fmla="*/ 0 h 34"/>
              <a:gd name="T8" fmla="*/ 28 w 133"/>
              <a:gd name="T9" fmla="*/ 6 h 34"/>
              <a:gd name="T10" fmla="*/ 21 w 133"/>
              <a:gd name="T11" fmla="*/ 6 h 34"/>
              <a:gd name="T12" fmla="*/ 105 w 133"/>
              <a:gd name="T13" fmla="*/ 13 h 34"/>
              <a:gd name="T14" fmla="*/ 105 w 133"/>
              <a:gd name="T15" fmla="*/ 0 h 34"/>
              <a:gd name="T16" fmla="*/ 112 w 133"/>
              <a:gd name="T17" fmla="*/ 0 h 34"/>
              <a:gd name="T18" fmla="*/ 133 w 133"/>
              <a:gd name="T19" fmla="*/ 13 h 34"/>
              <a:gd name="T20" fmla="*/ 133 w 133"/>
              <a:gd name="T21" fmla="*/ 20 h 34"/>
              <a:gd name="T22" fmla="*/ 133 w 133"/>
              <a:gd name="T23" fmla="*/ 20 h 34"/>
              <a:gd name="T24" fmla="*/ 112 w 133"/>
              <a:gd name="T25" fmla="*/ 34 h 34"/>
              <a:gd name="T26" fmla="*/ 105 w 133"/>
              <a:gd name="T27" fmla="*/ 34 h 34"/>
              <a:gd name="T28" fmla="*/ 105 w 133"/>
              <a:gd name="T29" fmla="*/ 27 h 34"/>
              <a:gd name="T30" fmla="*/ 21 w 133"/>
              <a:gd name="T31" fmla="*/ 34 h 34"/>
              <a:gd name="T32" fmla="*/ 28 w 133"/>
              <a:gd name="T33" fmla="*/ 27 h 34"/>
              <a:gd name="T34" fmla="*/ 21 w 133"/>
              <a:gd name="T35" fmla="*/ 34 h 34"/>
              <a:gd name="T36" fmla="*/ 14 w 133"/>
              <a:gd name="T37" fmla="*/ 34 h 34"/>
              <a:gd name="T38" fmla="*/ 21 w 133"/>
              <a:gd name="T39" fmla="*/ 27 h 34"/>
              <a:gd name="T40" fmla="*/ 14 w 133"/>
              <a:gd name="T41" fmla="*/ 27 h 34"/>
              <a:gd name="T42" fmla="*/ 14 w 133"/>
              <a:gd name="T43" fmla="*/ 20 h 34"/>
              <a:gd name="T44" fmla="*/ 21 w 133"/>
              <a:gd name="T45" fmla="*/ 20 h 34"/>
              <a:gd name="T46" fmla="*/ 119 w 133"/>
              <a:gd name="T47" fmla="*/ 20 h 34"/>
              <a:gd name="T48" fmla="*/ 119 w 133"/>
              <a:gd name="T49" fmla="*/ 20 h 34"/>
              <a:gd name="T50" fmla="*/ 119 w 133"/>
              <a:gd name="T51" fmla="*/ 27 h 34"/>
              <a:gd name="T52" fmla="*/ 119 w 133"/>
              <a:gd name="T53" fmla="*/ 13 h 34"/>
              <a:gd name="T54" fmla="*/ 105 w 133"/>
              <a:gd name="T55" fmla="*/ 13 h 34"/>
              <a:gd name="T56" fmla="*/ 119 w 133"/>
              <a:gd name="T57" fmla="*/ 13 h 34"/>
              <a:gd name="T58" fmla="*/ 119 w 133"/>
              <a:gd name="T59" fmla="*/ 13 h 34"/>
              <a:gd name="T60" fmla="*/ 112 w 133"/>
              <a:gd name="T61" fmla="*/ 20 h 34"/>
              <a:gd name="T62" fmla="*/ 14 w 133"/>
              <a:gd name="T63" fmla="*/ 20 h 34"/>
              <a:gd name="T64" fmla="*/ 14 w 133"/>
              <a:gd name="T65" fmla="*/ 13 h 34"/>
              <a:gd name="T66" fmla="*/ 14 w 133"/>
              <a:gd name="T67" fmla="*/ 6 h 34"/>
              <a:gd name="T68" fmla="*/ 14 w 133"/>
              <a:gd name="T69" fmla="*/ 20 h 34"/>
              <a:gd name="T70" fmla="*/ 21 w 133"/>
              <a:gd name="T71" fmla="*/ 2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3" h="34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0" y="13"/>
                </a:lnTo>
                <a:lnTo>
                  <a:pt x="0" y="13"/>
                </a:lnTo>
                <a:lnTo>
                  <a:pt x="14" y="0"/>
                </a:lnTo>
                <a:lnTo>
                  <a:pt x="21" y="0"/>
                </a:lnTo>
                <a:lnTo>
                  <a:pt x="21" y="0"/>
                </a:lnTo>
                <a:lnTo>
                  <a:pt x="28" y="0"/>
                </a:lnTo>
                <a:lnTo>
                  <a:pt x="28" y="6"/>
                </a:lnTo>
                <a:lnTo>
                  <a:pt x="28" y="13"/>
                </a:lnTo>
                <a:lnTo>
                  <a:pt x="21" y="6"/>
                </a:lnTo>
                <a:lnTo>
                  <a:pt x="112" y="6"/>
                </a:lnTo>
                <a:lnTo>
                  <a:pt x="105" y="13"/>
                </a:lnTo>
                <a:lnTo>
                  <a:pt x="105" y="6"/>
                </a:lnTo>
                <a:lnTo>
                  <a:pt x="105" y="0"/>
                </a:lnTo>
                <a:lnTo>
                  <a:pt x="112" y="0"/>
                </a:lnTo>
                <a:lnTo>
                  <a:pt x="112" y="0"/>
                </a:lnTo>
                <a:lnTo>
                  <a:pt x="119" y="0"/>
                </a:lnTo>
                <a:lnTo>
                  <a:pt x="133" y="13"/>
                </a:lnTo>
                <a:lnTo>
                  <a:pt x="133" y="13"/>
                </a:lnTo>
                <a:lnTo>
                  <a:pt x="133" y="20"/>
                </a:lnTo>
                <a:lnTo>
                  <a:pt x="133" y="20"/>
                </a:lnTo>
                <a:lnTo>
                  <a:pt x="133" y="20"/>
                </a:lnTo>
                <a:lnTo>
                  <a:pt x="119" y="34"/>
                </a:lnTo>
                <a:lnTo>
                  <a:pt x="112" y="34"/>
                </a:lnTo>
                <a:lnTo>
                  <a:pt x="112" y="34"/>
                </a:lnTo>
                <a:lnTo>
                  <a:pt x="105" y="34"/>
                </a:lnTo>
                <a:lnTo>
                  <a:pt x="105" y="27"/>
                </a:lnTo>
                <a:lnTo>
                  <a:pt x="105" y="27"/>
                </a:lnTo>
                <a:lnTo>
                  <a:pt x="112" y="34"/>
                </a:lnTo>
                <a:lnTo>
                  <a:pt x="21" y="34"/>
                </a:lnTo>
                <a:lnTo>
                  <a:pt x="28" y="27"/>
                </a:lnTo>
                <a:lnTo>
                  <a:pt x="28" y="27"/>
                </a:lnTo>
                <a:lnTo>
                  <a:pt x="28" y="34"/>
                </a:lnTo>
                <a:lnTo>
                  <a:pt x="21" y="34"/>
                </a:lnTo>
                <a:lnTo>
                  <a:pt x="21" y="34"/>
                </a:lnTo>
                <a:lnTo>
                  <a:pt x="14" y="34"/>
                </a:lnTo>
                <a:lnTo>
                  <a:pt x="0" y="20"/>
                </a:lnTo>
                <a:close/>
                <a:moveTo>
                  <a:pt x="21" y="27"/>
                </a:moveTo>
                <a:lnTo>
                  <a:pt x="14" y="27"/>
                </a:lnTo>
                <a:lnTo>
                  <a:pt x="14" y="27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21" y="20"/>
                </a:lnTo>
                <a:lnTo>
                  <a:pt x="112" y="20"/>
                </a:lnTo>
                <a:lnTo>
                  <a:pt x="119" y="20"/>
                </a:lnTo>
                <a:lnTo>
                  <a:pt x="119" y="20"/>
                </a:lnTo>
                <a:lnTo>
                  <a:pt x="119" y="20"/>
                </a:lnTo>
                <a:lnTo>
                  <a:pt x="119" y="27"/>
                </a:lnTo>
                <a:lnTo>
                  <a:pt x="119" y="27"/>
                </a:lnTo>
                <a:lnTo>
                  <a:pt x="105" y="27"/>
                </a:lnTo>
                <a:lnTo>
                  <a:pt x="119" y="13"/>
                </a:lnTo>
                <a:lnTo>
                  <a:pt x="119" y="20"/>
                </a:lnTo>
                <a:lnTo>
                  <a:pt x="105" y="13"/>
                </a:lnTo>
                <a:lnTo>
                  <a:pt x="119" y="6"/>
                </a:lnTo>
                <a:lnTo>
                  <a:pt x="119" y="13"/>
                </a:lnTo>
                <a:lnTo>
                  <a:pt x="119" y="13"/>
                </a:lnTo>
                <a:lnTo>
                  <a:pt x="119" y="13"/>
                </a:lnTo>
                <a:lnTo>
                  <a:pt x="119" y="20"/>
                </a:lnTo>
                <a:lnTo>
                  <a:pt x="112" y="20"/>
                </a:lnTo>
                <a:lnTo>
                  <a:pt x="21" y="20"/>
                </a:lnTo>
                <a:lnTo>
                  <a:pt x="14" y="20"/>
                </a:lnTo>
                <a:lnTo>
                  <a:pt x="14" y="13"/>
                </a:lnTo>
                <a:lnTo>
                  <a:pt x="14" y="13"/>
                </a:lnTo>
                <a:lnTo>
                  <a:pt x="14" y="13"/>
                </a:lnTo>
                <a:lnTo>
                  <a:pt x="14" y="6"/>
                </a:lnTo>
                <a:lnTo>
                  <a:pt x="21" y="13"/>
                </a:lnTo>
                <a:lnTo>
                  <a:pt x="14" y="20"/>
                </a:lnTo>
                <a:lnTo>
                  <a:pt x="14" y="13"/>
                </a:lnTo>
                <a:lnTo>
                  <a:pt x="21" y="27"/>
                </a:lnTo>
                <a:close/>
              </a:path>
            </a:pathLst>
          </a:custGeom>
          <a:solidFill>
            <a:srgbClr val="385D8A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5" name="Freeform 48"/>
          <p:cNvSpPr>
            <a:spLocks noEditPoints="1"/>
          </p:cNvSpPr>
          <p:nvPr/>
        </p:nvSpPr>
        <p:spPr bwMode="auto">
          <a:xfrm>
            <a:off x="5077496" y="3687899"/>
            <a:ext cx="462821" cy="52902"/>
          </a:xfrm>
          <a:custGeom>
            <a:avLst/>
            <a:gdLst>
              <a:gd name="T0" fmla="*/ 0 w 133"/>
              <a:gd name="T1" fmla="*/ 20 h 34"/>
              <a:gd name="T2" fmla="*/ 0 w 133"/>
              <a:gd name="T3" fmla="*/ 13 h 34"/>
              <a:gd name="T4" fmla="*/ 14 w 133"/>
              <a:gd name="T5" fmla="*/ 0 h 34"/>
              <a:gd name="T6" fmla="*/ 21 w 133"/>
              <a:gd name="T7" fmla="*/ 0 h 34"/>
              <a:gd name="T8" fmla="*/ 28 w 133"/>
              <a:gd name="T9" fmla="*/ 6 h 34"/>
              <a:gd name="T10" fmla="*/ 21 w 133"/>
              <a:gd name="T11" fmla="*/ 6 h 34"/>
              <a:gd name="T12" fmla="*/ 105 w 133"/>
              <a:gd name="T13" fmla="*/ 13 h 34"/>
              <a:gd name="T14" fmla="*/ 105 w 133"/>
              <a:gd name="T15" fmla="*/ 0 h 34"/>
              <a:gd name="T16" fmla="*/ 112 w 133"/>
              <a:gd name="T17" fmla="*/ 0 h 34"/>
              <a:gd name="T18" fmla="*/ 126 w 133"/>
              <a:gd name="T19" fmla="*/ 13 h 34"/>
              <a:gd name="T20" fmla="*/ 133 w 133"/>
              <a:gd name="T21" fmla="*/ 20 h 34"/>
              <a:gd name="T22" fmla="*/ 126 w 133"/>
              <a:gd name="T23" fmla="*/ 20 h 34"/>
              <a:gd name="T24" fmla="*/ 112 w 133"/>
              <a:gd name="T25" fmla="*/ 34 h 34"/>
              <a:gd name="T26" fmla="*/ 105 w 133"/>
              <a:gd name="T27" fmla="*/ 34 h 34"/>
              <a:gd name="T28" fmla="*/ 105 w 133"/>
              <a:gd name="T29" fmla="*/ 27 h 34"/>
              <a:gd name="T30" fmla="*/ 21 w 133"/>
              <a:gd name="T31" fmla="*/ 34 h 34"/>
              <a:gd name="T32" fmla="*/ 28 w 133"/>
              <a:gd name="T33" fmla="*/ 27 h 34"/>
              <a:gd name="T34" fmla="*/ 21 w 133"/>
              <a:gd name="T35" fmla="*/ 34 h 34"/>
              <a:gd name="T36" fmla="*/ 14 w 133"/>
              <a:gd name="T37" fmla="*/ 34 h 34"/>
              <a:gd name="T38" fmla="*/ 21 w 133"/>
              <a:gd name="T39" fmla="*/ 27 h 34"/>
              <a:gd name="T40" fmla="*/ 14 w 133"/>
              <a:gd name="T41" fmla="*/ 27 h 34"/>
              <a:gd name="T42" fmla="*/ 14 w 133"/>
              <a:gd name="T43" fmla="*/ 20 h 34"/>
              <a:gd name="T44" fmla="*/ 21 w 133"/>
              <a:gd name="T45" fmla="*/ 20 h 34"/>
              <a:gd name="T46" fmla="*/ 112 w 133"/>
              <a:gd name="T47" fmla="*/ 20 h 34"/>
              <a:gd name="T48" fmla="*/ 119 w 133"/>
              <a:gd name="T49" fmla="*/ 20 h 34"/>
              <a:gd name="T50" fmla="*/ 119 w 133"/>
              <a:gd name="T51" fmla="*/ 27 h 34"/>
              <a:gd name="T52" fmla="*/ 119 w 133"/>
              <a:gd name="T53" fmla="*/ 13 h 34"/>
              <a:gd name="T54" fmla="*/ 105 w 133"/>
              <a:gd name="T55" fmla="*/ 13 h 34"/>
              <a:gd name="T56" fmla="*/ 119 w 133"/>
              <a:gd name="T57" fmla="*/ 13 h 34"/>
              <a:gd name="T58" fmla="*/ 119 w 133"/>
              <a:gd name="T59" fmla="*/ 13 h 34"/>
              <a:gd name="T60" fmla="*/ 112 w 133"/>
              <a:gd name="T61" fmla="*/ 20 h 34"/>
              <a:gd name="T62" fmla="*/ 14 w 133"/>
              <a:gd name="T63" fmla="*/ 20 h 34"/>
              <a:gd name="T64" fmla="*/ 14 w 133"/>
              <a:gd name="T65" fmla="*/ 13 h 34"/>
              <a:gd name="T66" fmla="*/ 14 w 133"/>
              <a:gd name="T67" fmla="*/ 6 h 34"/>
              <a:gd name="T68" fmla="*/ 7 w 133"/>
              <a:gd name="T69" fmla="*/ 20 h 34"/>
              <a:gd name="T70" fmla="*/ 21 w 133"/>
              <a:gd name="T71" fmla="*/ 2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3" h="34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0" y="13"/>
                </a:lnTo>
                <a:lnTo>
                  <a:pt x="0" y="13"/>
                </a:lnTo>
                <a:lnTo>
                  <a:pt x="14" y="0"/>
                </a:lnTo>
                <a:lnTo>
                  <a:pt x="14" y="0"/>
                </a:lnTo>
                <a:lnTo>
                  <a:pt x="21" y="0"/>
                </a:lnTo>
                <a:lnTo>
                  <a:pt x="21" y="0"/>
                </a:lnTo>
                <a:lnTo>
                  <a:pt x="28" y="6"/>
                </a:lnTo>
                <a:lnTo>
                  <a:pt x="28" y="13"/>
                </a:lnTo>
                <a:lnTo>
                  <a:pt x="21" y="6"/>
                </a:lnTo>
                <a:lnTo>
                  <a:pt x="112" y="6"/>
                </a:lnTo>
                <a:lnTo>
                  <a:pt x="105" y="13"/>
                </a:lnTo>
                <a:lnTo>
                  <a:pt x="105" y="6"/>
                </a:lnTo>
                <a:lnTo>
                  <a:pt x="105" y="0"/>
                </a:lnTo>
                <a:lnTo>
                  <a:pt x="112" y="0"/>
                </a:lnTo>
                <a:lnTo>
                  <a:pt x="112" y="0"/>
                </a:lnTo>
                <a:lnTo>
                  <a:pt x="119" y="0"/>
                </a:lnTo>
                <a:lnTo>
                  <a:pt x="126" y="13"/>
                </a:lnTo>
                <a:lnTo>
                  <a:pt x="133" y="13"/>
                </a:lnTo>
                <a:lnTo>
                  <a:pt x="133" y="20"/>
                </a:lnTo>
                <a:lnTo>
                  <a:pt x="133" y="20"/>
                </a:lnTo>
                <a:lnTo>
                  <a:pt x="126" y="20"/>
                </a:lnTo>
                <a:lnTo>
                  <a:pt x="119" y="34"/>
                </a:lnTo>
                <a:lnTo>
                  <a:pt x="112" y="34"/>
                </a:lnTo>
                <a:lnTo>
                  <a:pt x="112" y="34"/>
                </a:lnTo>
                <a:lnTo>
                  <a:pt x="105" y="34"/>
                </a:lnTo>
                <a:lnTo>
                  <a:pt x="105" y="27"/>
                </a:lnTo>
                <a:lnTo>
                  <a:pt x="105" y="27"/>
                </a:lnTo>
                <a:lnTo>
                  <a:pt x="112" y="34"/>
                </a:lnTo>
                <a:lnTo>
                  <a:pt x="21" y="34"/>
                </a:lnTo>
                <a:lnTo>
                  <a:pt x="28" y="27"/>
                </a:lnTo>
                <a:lnTo>
                  <a:pt x="28" y="27"/>
                </a:lnTo>
                <a:lnTo>
                  <a:pt x="21" y="34"/>
                </a:lnTo>
                <a:lnTo>
                  <a:pt x="21" y="34"/>
                </a:lnTo>
                <a:lnTo>
                  <a:pt x="14" y="34"/>
                </a:lnTo>
                <a:lnTo>
                  <a:pt x="14" y="34"/>
                </a:lnTo>
                <a:lnTo>
                  <a:pt x="0" y="20"/>
                </a:lnTo>
                <a:close/>
                <a:moveTo>
                  <a:pt x="21" y="27"/>
                </a:moveTo>
                <a:lnTo>
                  <a:pt x="14" y="27"/>
                </a:lnTo>
                <a:lnTo>
                  <a:pt x="14" y="27"/>
                </a:lnTo>
                <a:lnTo>
                  <a:pt x="14" y="20"/>
                </a:lnTo>
                <a:lnTo>
                  <a:pt x="14" y="20"/>
                </a:lnTo>
                <a:lnTo>
                  <a:pt x="14" y="20"/>
                </a:lnTo>
                <a:lnTo>
                  <a:pt x="21" y="20"/>
                </a:lnTo>
                <a:lnTo>
                  <a:pt x="112" y="20"/>
                </a:lnTo>
                <a:lnTo>
                  <a:pt x="112" y="20"/>
                </a:lnTo>
                <a:lnTo>
                  <a:pt x="119" y="20"/>
                </a:lnTo>
                <a:lnTo>
                  <a:pt x="119" y="20"/>
                </a:lnTo>
                <a:lnTo>
                  <a:pt x="119" y="27"/>
                </a:lnTo>
                <a:lnTo>
                  <a:pt x="119" y="27"/>
                </a:lnTo>
                <a:lnTo>
                  <a:pt x="105" y="27"/>
                </a:lnTo>
                <a:lnTo>
                  <a:pt x="119" y="13"/>
                </a:lnTo>
                <a:lnTo>
                  <a:pt x="119" y="20"/>
                </a:lnTo>
                <a:lnTo>
                  <a:pt x="105" y="13"/>
                </a:lnTo>
                <a:lnTo>
                  <a:pt x="119" y="6"/>
                </a:lnTo>
                <a:lnTo>
                  <a:pt x="119" y="13"/>
                </a:lnTo>
                <a:lnTo>
                  <a:pt x="119" y="13"/>
                </a:lnTo>
                <a:lnTo>
                  <a:pt x="119" y="13"/>
                </a:lnTo>
                <a:lnTo>
                  <a:pt x="112" y="20"/>
                </a:lnTo>
                <a:lnTo>
                  <a:pt x="112" y="20"/>
                </a:lnTo>
                <a:lnTo>
                  <a:pt x="21" y="20"/>
                </a:lnTo>
                <a:lnTo>
                  <a:pt x="14" y="20"/>
                </a:lnTo>
                <a:lnTo>
                  <a:pt x="14" y="13"/>
                </a:lnTo>
                <a:lnTo>
                  <a:pt x="14" y="13"/>
                </a:lnTo>
                <a:lnTo>
                  <a:pt x="14" y="13"/>
                </a:lnTo>
                <a:lnTo>
                  <a:pt x="14" y="6"/>
                </a:lnTo>
                <a:lnTo>
                  <a:pt x="21" y="13"/>
                </a:lnTo>
                <a:lnTo>
                  <a:pt x="7" y="20"/>
                </a:lnTo>
                <a:lnTo>
                  <a:pt x="7" y="13"/>
                </a:lnTo>
                <a:lnTo>
                  <a:pt x="21" y="27"/>
                </a:lnTo>
                <a:close/>
              </a:path>
            </a:pathLst>
          </a:custGeom>
          <a:solidFill>
            <a:srgbClr val="385D8A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7" name="Freeform 50"/>
          <p:cNvSpPr>
            <a:spLocks noEditPoints="1"/>
          </p:cNvSpPr>
          <p:nvPr/>
        </p:nvSpPr>
        <p:spPr bwMode="auto">
          <a:xfrm>
            <a:off x="7492335" y="3695081"/>
            <a:ext cx="644117" cy="45719"/>
          </a:xfrm>
          <a:custGeom>
            <a:avLst/>
            <a:gdLst>
              <a:gd name="T0" fmla="*/ 7 w 139"/>
              <a:gd name="T1" fmla="*/ 20 h 34"/>
              <a:gd name="T2" fmla="*/ 7 w 139"/>
              <a:gd name="T3" fmla="*/ 13 h 34"/>
              <a:gd name="T4" fmla="*/ 21 w 139"/>
              <a:gd name="T5" fmla="*/ 0 h 34"/>
              <a:gd name="T6" fmla="*/ 27 w 139"/>
              <a:gd name="T7" fmla="*/ 0 h 34"/>
              <a:gd name="T8" fmla="*/ 27 w 139"/>
              <a:gd name="T9" fmla="*/ 6 h 34"/>
              <a:gd name="T10" fmla="*/ 21 w 139"/>
              <a:gd name="T11" fmla="*/ 6 h 34"/>
              <a:gd name="T12" fmla="*/ 111 w 139"/>
              <a:gd name="T13" fmla="*/ 13 h 34"/>
              <a:gd name="T14" fmla="*/ 111 w 139"/>
              <a:gd name="T15" fmla="*/ 0 h 34"/>
              <a:gd name="T16" fmla="*/ 118 w 139"/>
              <a:gd name="T17" fmla="*/ 0 h 34"/>
              <a:gd name="T18" fmla="*/ 132 w 139"/>
              <a:gd name="T19" fmla="*/ 13 h 34"/>
              <a:gd name="T20" fmla="*/ 139 w 139"/>
              <a:gd name="T21" fmla="*/ 20 h 34"/>
              <a:gd name="T22" fmla="*/ 132 w 139"/>
              <a:gd name="T23" fmla="*/ 20 h 34"/>
              <a:gd name="T24" fmla="*/ 118 w 139"/>
              <a:gd name="T25" fmla="*/ 34 h 34"/>
              <a:gd name="T26" fmla="*/ 111 w 139"/>
              <a:gd name="T27" fmla="*/ 34 h 34"/>
              <a:gd name="T28" fmla="*/ 111 w 139"/>
              <a:gd name="T29" fmla="*/ 27 h 34"/>
              <a:gd name="T30" fmla="*/ 21 w 139"/>
              <a:gd name="T31" fmla="*/ 34 h 34"/>
              <a:gd name="T32" fmla="*/ 27 w 139"/>
              <a:gd name="T33" fmla="*/ 27 h 34"/>
              <a:gd name="T34" fmla="*/ 27 w 139"/>
              <a:gd name="T35" fmla="*/ 34 h 34"/>
              <a:gd name="T36" fmla="*/ 21 w 139"/>
              <a:gd name="T37" fmla="*/ 34 h 34"/>
              <a:gd name="T38" fmla="*/ 27 w 139"/>
              <a:gd name="T39" fmla="*/ 27 h 34"/>
              <a:gd name="T40" fmla="*/ 14 w 139"/>
              <a:gd name="T41" fmla="*/ 27 h 34"/>
              <a:gd name="T42" fmla="*/ 21 w 139"/>
              <a:gd name="T43" fmla="*/ 20 h 34"/>
              <a:gd name="T44" fmla="*/ 21 w 139"/>
              <a:gd name="T45" fmla="*/ 20 h 34"/>
              <a:gd name="T46" fmla="*/ 118 w 139"/>
              <a:gd name="T47" fmla="*/ 20 h 34"/>
              <a:gd name="T48" fmla="*/ 125 w 139"/>
              <a:gd name="T49" fmla="*/ 20 h 34"/>
              <a:gd name="T50" fmla="*/ 125 w 139"/>
              <a:gd name="T51" fmla="*/ 27 h 34"/>
              <a:gd name="T52" fmla="*/ 125 w 139"/>
              <a:gd name="T53" fmla="*/ 13 h 34"/>
              <a:gd name="T54" fmla="*/ 111 w 139"/>
              <a:gd name="T55" fmla="*/ 13 h 34"/>
              <a:gd name="T56" fmla="*/ 125 w 139"/>
              <a:gd name="T57" fmla="*/ 13 h 34"/>
              <a:gd name="T58" fmla="*/ 118 w 139"/>
              <a:gd name="T59" fmla="*/ 13 h 34"/>
              <a:gd name="T60" fmla="*/ 118 w 139"/>
              <a:gd name="T61" fmla="*/ 20 h 34"/>
              <a:gd name="T62" fmla="*/ 21 w 139"/>
              <a:gd name="T63" fmla="*/ 20 h 34"/>
              <a:gd name="T64" fmla="*/ 14 w 139"/>
              <a:gd name="T65" fmla="*/ 13 h 34"/>
              <a:gd name="T66" fmla="*/ 14 w 139"/>
              <a:gd name="T67" fmla="*/ 6 h 34"/>
              <a:gd name="T68" fmla="*/ 14 w 139"/>
              <a:gd name="T69" fmla="*/ 20 h 34"/>
              <a:gd name="T70" fmla="*/ 27 w 139"/>
              <a:gd name="T71" fmla="*/ 2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9" h="34">
                <a:moveTo>
                  <a:pt x="7" y="20"/>
                </a:moveTo>
                <a:lnTo>
                  <a:pt x="7" y="20"/>
                </a:lnTo>
                <a:lnTo>
                  <a:pt x="0" y="20"/>
                </a:lnTo>
                <a:lnTo>
                  <a:pt x="7" y="13"/>
                </a:lnTo>
                <a:lnTo>
                  <a:pt x="7" y="13"/>
                </a:lnTo>
                <a:lnTo>
                  <a:pt x="21" y="0"/>
                </a:lnTo>
                <a:lnTo>
                  <a:pt x="21" y="0"/>
                </a:lnTo>
                <a:lnTo>
                  <a:pt x="27" y="0"/>
                </a:lnTo>
                <a:lnTo>
                  <a:pt x="27" y="0"/>
                </a:lnTo>
                <a:lnTo>
                  <a:pt x="27" y="6"/>
                </a:lnTo>
                <a:lnTo>
                  <a:pt x="27" y="13"/>
                </a:lnTo>
                <a:lnTo>
                  <a:pt x="21" y="6"/>
                </a:lnTo>
                <a:lnTo>
                  <a:pt x="118" y="6"/>
                </a:lnTo>
                <a:lnTo>
                  <a:pt x="111" y="13"/>
                </a:lnTo>
                <a:lnTo>
                  <a:pt x="111" y="6"/>
                </a:lnTo>
                <a:lnTo>
                  <a:pt x="111" y="0"/>
                </a:lnTo>
                <a:lnTo>
                  <a:pt x="111" y="0"/>
                </a:lnTo>
                <a:lnTo>
                  <a:pt x="118" y="0"/>
                </a:lnTo>
                <a:lnTo>
                  <a:pt x="118" y="0"/>
                </a:lnTo>
                <a:lnTo>
                  <a:pt x="132" y="13"/>
                </a:lnTo>
                <a:lnTo>
                  <a:pt x="132" y="13"/>
                </a:lnTo>
                <a:lnTo>
                  <a:pt x="139" y="20"/>
                </a:lnTo>
                <a:lnTo>
                  <a:pt x="132" y="20"/>
                </a:lnTo>
                <a:lnTo>
                  <a:pt x="132" y="20"/>
                </a:lnTo>
                <a:lnTo>
                  <a:pt x="118" y="34"/>
                </a:lnTo>
                <a:lnTo>
                  <a:pt x="118" y="34"/>
                </a:lnTo>
                <a:lnTo>
                  <a:pt x="111" y="34"/>
                </a:lnTo>
                <a:lnTo>
                  <a:pt x="111" y="34"/>
                </a:lnTo>
                <a:lnTo>
                  <a:pt x="111" y="27"/>
                </a:lnTo>
                <a:lnTo>
                  <a:pt x="111" y="27"/>
                </a:lnTo>
                <a:lnTo>
                  <a:pt x="118" y="34"/>
                </a:lnTo>
                <a:lnTo>
                  <a:pt x="21" y="34"/>
                </a:lnTo>
                <a:lnTo>
                  <a:pt x="27" y="27"/>
                </a:lnTo>
                <a:lnTo>
                  <a:pt x="27" y="27"/>
                </a:lnTo>
                <a:lnTo>
                  <a:pt x="27" y="34"/>
                </a:lnTo>
                <a:lnTo>
                  <a:pt x="27" y="34"/>
                </a:lnTo>
                <a:lnTo>
                  <a:pt x="21" y="34"/>
                </a:lnTo>
                <a:lnTo>
                  <a:pt x="21" y="34"/>
                </a:lnTo>
                <a:lnTo>
                  <a:pt x="7" y="20"/>
                </a:lnTo>
                <a:close/>
                <a:moveTo>
                  <a:pt x="27" y="27"/>
                </a:moveTo>
                <a:lnTo>
                  <a:pt x="14" y="27"/>
                </a:lnTo>
                <a:lnTo>
                  <a:pt x="14" y="27"/>
                </a:lnTo>
                <a:lnTo>
                  <a:pt x="14" y="20"/>
                </a:lnTo>
                <a:lnTo>
                  <a:pt x="21" y="20"/>
                </a:lnTo>
                <a:lnTo>
                  <a:pt x="21" y="20"/>
                </a:lnTo>
                <a:lnTo>
                  <a:pt x="21" y="20"/>
                </a:lnTo>
                <a:lnTo>
                  <a:pt x="118" y="20"/>
                </a:lnTo>
                <a:lnTo>
                  <a:pt x="118" y="20"/>
                </a:lnTo>
                <a:lnTo>
                  <a:pt x="118" y="20"/>
                </a:lnTo>
                <a:lnTo>
                  <a:pt x="125" y="20"/>
                </a:lnTo>
                <a:lnTo>
                  <a:pt x="125" y="27"/>
                </a:lnTo>
                <a:lnTo>
                  <a:pt x="125" y="27"/>
                </a:lnTo>
                <a:lnTo>
                  <a:pt x="111" y="27"/>
                </a:lnTo>
                <a:lnTo>
                  <a:pt x="125" y="13"/>
                </a:lnTo>
                <a:lnTo>
                  <a:pt x="125" y="20"/>
                </a:lnTo>
                <a:lnTo>
                  <a:pt x="111" y="13"/>
                </a:lnTo>
                <a:lnTo>
                  <a:pt x="125" y="6"/>
                </a:lnTo>
                <a:lnTo>
                  <a:pt x="125" y="13"/>
                </a:lnTo>
                <a:lnTo>
                  <a:pt x="125" y="13"/>
                </a:lnTo>
                <a:lnTo>
                  <a:pt x="118" y="13"/>
                </a:lnTo>
                <a:lnTo>
                  <a:pt x="118" y="20"/>
                </a:lnTo>
                <a:lnTo>
                  <a:pt x="118" y="20"/>
                </a:lnTo>
                <a:lnTo>
                  <a:pt x="21" y="20"/>
                </a:lnTo>
                <a:lnTo>
                  <a:pt x="21" y="20"/>
                </a:lnTo>
                <a:lnTo>
                  <a:pt x="21" y="13"/>
                </a:lnTo>
                <a:lnTo>
                  <a:pt x="14" y="13"/>
                </a:lnTo>
                <a:lnTo>
                  <a:pt x="14" y="13"/>
                </a:lnTo>
                <a:lnTo>
                  <a:pt x="14" y="6"/>
                </a:lnTo>
                <a:lnTo>
                  <a:pt x="27" y="13"/>
                </a:lnTo>
                <a:lnTo>
                  <a:pt x="14" y="20"/>
                </a:lnTo>
                <a:lnTo>
                  <a:pt x="14" y="13"/>
                </a:lnTo>
                <a:lnTo>
                  <a:pt x="27" y="27"/>
                </a:lnTo>
                <a:close/>
              </a:path>
            </a:pathLst>
          </a:custGeom>
          <a:solidFill>
            <a:srgbClr val="385D8A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8" name="Freeform 51"/>
          <p:cNvSpPr>
            <a:spLocks/>
          </p:cNvSpPr>
          <p:nvPr/>
        </p:nvSpPr>
        <p:spPr bwMode="auto">
          <a:xfrm>
            <a:off x="1576260" y="2025646"/>
            <a:ext cx="2467228" cy="461528"/>
          </a:xfrm>
          <a:custGeom>
            <a:avLst/>
            <a:gdLst>
              <a:gd name="T0" fmla="*/ 0 w 1278"/>
              <a:gd name="T1" fmla="*/ 265 h 312"/>
              <a:gd name="T2" fmla="*/ 7 w 1278"/>
              <a:gd name="T3" fmla="*/ 217 h 312"/>
              <a:gd name="T4" fmla="*/ 14 w 1278"/>
              <a:gd name="T5" fmla="*/ 183 h 312"/>
              <a:gd name="T6" fmla="*/ 14 w 1278"/>
              <a:gd name="T7" fmla="*/ 170 h 312"/>
              <a:gd name="T8" fmla="*/ 21 w 1278"/>
              <a:gd name="T9" fmla="*/ 163 h 312"/>
              <a:gd name="T10" fmla="*/ 21 w 1278"/>
              <a:gd name="T11" fmla="*/ 156 h 312"/>
              <a:gd name="T12" fmla="*/ 28 w 1278"/>
              <a:gd name="T13" fmla="*/ 156 h 312"/>
              <a:gd name="T14" fmla="*/ 607 w 1278"/>
              <a:gd name="T15" fmla="*/ 156 h 312"/>
              <a:gd name="T16" fmla="*/ 614 w 1278"/>
              <a:gd name="T17" fmla="*/ 156 h 312"/>
              <a:gd name="T18" fmla="*/ 614 w 1278"/>
              <a:gd name="T19" fmla="*/ 149 h 312"/>
              <a:gd name="T20" fmla="*/ 621 w 1278"/>
              <a:gd name="T21" fmla="*/ 142 h 312"/>
              <a:gd name="T22" fmla="*/ 628 w 1278"/>
              <a:gd name="T23" fmla="*/ 115 h 312"/>
              <a:gd name="T24" fmla="*/ 635 w 1278"/>
              <a:gd name="T25" fmla="*/ 68 h 312"/>
              <a:gd name="T26" fmla="*/ 635 w 1278"/>
              <a:gd name="T27" fmla="*/ 6 h 312"/>
              <a:gd name="T28" fmla="*/ 642 w 1278"/>
              <a:gd name="T29" fmla="*/ 6 h 312"/>
              <a:gd name="T30" fmla="*/ 642 w 1278"/>
              <a:gd name="T31" fmla="*/ 68 h 312"/>
              <a:gd name="T32" fmla="*/ 649 w 1278"/>
              <a:gd name="T33" fmla="*/ 115 h 312"/>
              <a:gd name="T34" fmla="*/ 656 w 1278"/>
              <a:gd name="T35" fmla="*/ 142 h 312"/>
              <a:gd name="T36" fmla="*/ 656 w 1278"/>
              <a:gd name="T37" fmla="*/ 149 h 312"/>
              <a:gd name="T38" fmla="*/ 663 w 1278"/>
              <a:gd name="T39" fmla="*/ 156 h 312"/>
              <a:gd name="T40" fmla="*/ 663 w 1278"/>
              <a:gd name="T41" fmla="*/ 156 h 312"/>
              <a:gd name="T42" fmla="*/ 1243 w 1278"/>
              <a:gd name="T43" fmla="*/ 156 h 312"/>
              <a:gd name="T44" fmla="*/ 1250 w 1278"/>
              <a:gd name="T45" fmla="*/ 156 h 312"/>
              <a:gd name="T46" fmla="*/ 1250 w 1278"/>
              <a:gd name="T47" fmla="*/ 163 h 312"/>
              <a:gd name="T48" fmla="*/ 1257 w 1278"/>
              <a:gd name="T49" fmla="*/ 170 h 312"/>
              <a:gd name="T50" fmla="*/ 1264 w 1278"/>
              <a:gd name="T51" fmla="*/ 183 h 312"/>
              <a:gd name="T52" fmla="*/ 1271 w 1278"/>
              <a:gd name="T53" fmla="*/ 217 h 312"/>
              <a:gd name="T54" fmla="*/ 1271 w 1278"/>
              <a:gd name="T55" fmla="*/ 265 h 312"/>
              <a:gd name="T56" fmla="*/ 1271 w 1278"/>
              <a:gd name="T57" fmla="*/ 312 h 312"/>
              <a:gd name="T58" fmla="*/ 1264 w 1278"/>
              <a:gd name="T59" fmla="*/ 251 h 312"/>
              <a:gd name="T60" fmla="*/ 1264 w 1278"/>
              <a:gd name="T61" fmla="*/ 204 h 312"/>
              <a:gd name="T62" fmla="*/ 1257 w 1278"/>
              <a:gd name="T63" fmla="*/ 176 h 312"/>
              <a:gd name="T64" fmla="*/ 1250 w 1278"/>
              <a:gd name="T65" fmla="*/ 170 h 312"/>
              <a:gd name="T66" fmla="*/ 1250 w 1278"/>
              <a:gd name="T67" fmla="*/ 163 h 312"/>
              <a:gd name="T68" fmla="*/ 1243 w 1278"/>
              <a:gd name="T69" fmla="*/ 163 h 312"/>
              <a:gd name="T70" fmla="*/ 663 w 1278"/>
              <a:gd name="T71" fmla="*/ 163 h 312"/>
              <a:gd name="T72" fmla="*/ 656 w 1278"/>
              <a:gd name="T73" fmla="*/ 163 h 312"/>
              <a:gd name="T74" fmla="*/ 656 w 1278"/>
              <a:gd name="T75" fmla="*/ 156 h 312"/>
              <a:gd name="T76" fmla="*/ 649 w 1278"/>
              <a:gd name="T77" fmla="*/ 149 h 312"/>
              <a:gd name="T78" fmla="*/ 649 w 1278"/>
              <a:gd name="T79" fmla="*/ 136 h 312"/>
              <a:gd name="T80" fmla="*/ 642 w 1278"/>
              <a:gd name="T81" fmla="*/ 102 h 312"/>
              <a:gd name="T82" fmla="*/ 635 w 1278"/>
              <a:gd name="T83" fmla="*/ 54 h 312"/>
              <a:gd name="T84" fmla="*/ 642 w 1278"/>
              <a:gd name="T85" fmla="*/ 6 h 312"/>
              <a:gd name="T86" fmla="*/ 635 w 1278"/>
              <a:gd name="T87" fmla="*/ 68 h 312"/>
              <a:gd name="T88" fmla="*/ 628 w 1278"/>
              <a:gd name="T89" fmla="*/ 115 h 312"/>
              <a:gd name="T90" fmla="*/ 628 w 1278"/>
              <a:gd name="T91" fmla="*/ 142 h 312"/>
              <a:gd name="T92" fmla="*/ 621 w 1278"/>
              <a:gd name="T93" fmla="*/ 156 h 312"/>
              <a:gd name="T94" fmla="*/ 614 w 1278"/>
              <a:gd name="T95" fmla="*/ 163 h 312"/>
              <a:gd name="T96" fmla="*/ 614 w 1278"/>
              <a:gd name="T97" fmla="*/ 163 h 312"/>
              <a:gd name="T98" fmla="*/ 28 w 1278"/>
              <a:gd name="T99" fmla="*/ 163 h 312"/>
              <a:gd name="T100" fmla="*/ 28 w 1278"/>
              <a:gd name="T101" fmla="*/ 163 h 312"/>
              <a:gd name="T102" fmla="*/ 28 w 1278"/>
              <a:gd name="T103" fmla="*/ 163 h 312"/>
              <a:gd name="T104" fmla="*/ 21 w 1278"/>
              <a:gd name="T105" fmla="*/ 170 h 312"/>
              <a:gd name="T106" fmla="*/ 14 w 1278"/>
              <a:gd name="T107" fmla="*/ 183 h 312"/>
              <a:gd name="T108" fmla="*/ 7 w 1278"/>
              <a:gd name="T109" fmla="*/ 217 h 312"/>
              <a:gd name="T110" fmla="*/ 7 w 1278"/>
              <a:gd name="T111" fmla="*/ 272 h 312"/>
              <a:gd name="T112" fmla="*/ 0 w 1278"/>
              <a:gd name="T113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78" h="312">
                <a:moveTo>
                  <a:pt x="0" y="312"/>
                </a:moveTo>
                <a:lnTo>
                  <a:pt x="0" y="299"/>
                </a:lnTo>
                <a:lnTo>
                  <a:pt x="0" y="285"/>
                </a:lnTo>
                <a:lnTo>
                  <a:pt x="0" y="265"/>
                </a:lnTo>
                <a:lnTo>
                  <a:pt x="0" y="251"/>
                </a:lnTo>
                <a:lnTo>
                  <a:pt x="0" y="238"/>
                </a:lnTo>
                <a:lnTo>
                  <a:pt x="7" y="231"/>
                </a:lnTo>
                <a:lnTo>
                  <a:pt x="7" y="217"/>
                </a:lnTo>
                <a:lnTo>
                  <a:pt x="7" y="204"/>
                </a:lnTo>
                <a:lnTo>
                  <a:pt x="7" y="197"/>
                </a:lnTo>
                <a:lnTo>
                  <a:pt x="14" y="183"/>
                </a:lnTo>
                <a:lnTo>
                  <a:pt x="14" y="183"/>
                </a:lnTo>
                <a:lnTo>
                  <a:pt x="14" y="176"/>
                </a:lnTo>
                <a:lnTo>
                  <a:pt x="14" y="176"/>
                </a:lnTo>
                <a:lnTo>
                  <a:pt x="14" y="170"/>
                </a:lnTo>
                <a:lnTo>
                  <a:pt x="14" y="170"/>
                </a:lnTo>
                <a:lnTo>
                  <a:pt x="21" y="163"/>
                </a:lnTo>
                <a:lnTo>
                  <a:pt x="21" y="163"/>
                </a:lnTo>
                <a:lnTo>
                  <a:pt x="21" y="163"/>
                </a:lnTo>
                <a:lnTo>
                  <a:pt x="21" y="163"/>
                </a:lnTo>
                <a:lnTo>
                  <a:pt x="21" y="163"/>
                </a:lnTo>
                <a:lnTo>
                  <a:pt x="21" y="163"/>
                </a:lnTo>
                <a:lnTo>
                  <a:pt x="21" y="156"/>
                </a:lnTo>
                <a:lnTo>
                  <a:pt x="21" y="156"/>
                </a:lnTo>
                <a:lnTo>
                  <a:pt x="28" y="156"/>
                </a:lnTo>
                <a:lnTo>
                  <a:pt x="28" y="156"/>
                </a:lnTo>
                <a:lnTo>
                  <a:pt x="28" y="156"/>
                </a:lnTo>
                <a:lnTo>
                  <a:pt x="28" y="156"/>
                </a:lnTo>
                <a:lnTo>
                  <a:pt x="607" y="156"/>
                </a:lnTo>
                <a:lnTo>
                  <a:pt x="607" y="156"/>
                </a:lnTo>
                <a:lnTo>
                  <a:pt x="614" y="156"/>
                </a:lnTo>
                <a:lnTo>
                  <a:pt x="607" y="156"/>
                </a:lnTo>
                <a:lnTo>
                  <a:pt x="614" y="156"/>
                </a:lnTo>
                <a:lnTo>
                  <a:pt x="614" y="156"/>
                </a:lnTo>
                <a:lnTo>
                  <a:pt x="614" y="156"/>
                </a:lnTo>
                <a:lnTo>
                  <a:pt x="614" y="156"/>
                </a:lnTo>
                <a:lnTo>
                  <a:pt x="614" y="156"/>
                </a:lnTo>
                <a:lnTo>
                  <a:pt x="614" y="156"/>
                </a:lnTo>
                <a:lnTo>
                  <a:pt x="614" y="156"/>
                </a:lnTo>
                <a:lnTo>
                  <a:pt x="614" y="149"/>
                </a:lnTo>
                <a:lnTo>
                  <a:pt x="614" y="149"/>
                </a:lnTo>
                <a:lnTo>
                  <a:pt x="621" y="149"/>
                </a:lnTo>
                <a:lnTo>
                  <a:pt x="621" y="142"/>
                </a:lnTo>
                <a:lnTo>
                  <a:pt x="621" y="142"/>
                </a:lnTo>
                <a:lnTo>
                  <a:pt x="621" y="136"/>
                </a:lnTo>
                <a:lnTo>
                  <a:pt x="621" y="136"/>
                </a:lnTo>
                <a:lnTo>
                  <a:pt x="621" y="122"/>
                </a:lnTo>
                <a:lnTo>
                  <a:pt x="628" y="115"/>
                </a:lnTo>
                <a:lnTo>
                  <a:pt x="628" y="102"/>
                </a:lnTo>
                <a:lnTo>
                  <a:pt x="628" y="88"/>
                </a:lnTo>
                <a:lnTo>
                  <a:pt x="628" y="81"/>
                </a:lnTo>
                <a:lnTo>
                  <a:pt x="635" y="68"/>
                </a:lnTo>
                <a:lnTo>
                  <a:pt x="635" y="54"/>
                </a:lnTo>
                <a:lnTo>
                  <a:pt x="635" y="34"/>
                </a:lnTo>
                <a:lnTo>
                  <a:pt x="635" y="20"/>
                </a:lnTo>
                <a:lnTo>
                  <a:pt x="635" y="6"/>
                </a:lnTo>
                <a:lnTo>
                  <a:pt x="635" y="6"/>
                </a:lnTo>
                <a:lnTo>
                  <a:pt x="635" y="0"/>
                </a:lnTo>
                <a:lnTo>
                  <a:pt x="635" y="6"/>
                </a:lnTo>
                <a:lnTo>
                  <a:pt x="642" y="6"/>
                </a:lnTo>
                <a:lnTo>
                  <a:pt x="642" y="20"/>
                </a:lnTo>
                <a:lnTo>
                  <a:pt x="642" y="34"/>
                </a:lnTo>
                <a:lnTo>
                  <a:pt x="642" y="54"/>
                </a:lnTo>
                <a:lnTo>
                  <a:pt x="642" y="68"/>
                </a:lnTo>
                <a:lnTo>
                  <a:pt x="642" y="81"/>
                </a:lnTo>
                <a:lnTo>
                  <a:pt x="642" y="88"/>
                </a:lnTo>
                <a:lnTo>
                  <a:pt x="642" y="102"/>
                </a:lnTo>
                <a:lnTo>
                  <a:pt x="649" y="115"/>
                </a:lnTo>
                <a:lnTo>
                  <a:pt x="649" y="122"/>
                </a:lnTo>
                <a:lnTo>
                  <a:pt x="649" y="136"/>
                </a:lnTo>
                <a:lnTo>
                  <a:pt x="649" y="136"/>
                </a:lnTo>
                <a:lnTo>
                  <a:pt x="656" y="142"/>
                </a:lnTo>
                <a:lnTo>
                  <a:pt x="656" y="142"/>
                </a:lnTo>
                <a:lnTo>
                  <a:pt x="656" y="149"/>
                </a:lnTo>
                <a:lnTo>
                  <a:pt x="656" y="149"/>
                </a:lnTo>
                <a:lnTo>
                  <a:pt x="656" y="149"/>
                </a:lnTo>
                <a:lnTo>
                  <a:pt x="656" y="156"/>
                </a:lnTo>
                <a:lnTo>
                  <a:pt x="663" y="156"/>
                </a:lnTo>
                <a:lnTo>
                  <a:pt x="663" y="156"/>
                </a:lnTo>
                <a:lnTo>
                  <a:pt x="663" y="156"/>
                </a:lnTo>
                <a:lnTo>
                  <a:pt x="663" y="156"/>
                </a:lnTo>
                <a:lnTo>
                  <a:pt x="663" y="156"/>
                </a:lnTo>
                <a:lnTo>
                  <a:pt x="663" y="156"/>
                </a:lnTo>
                <a:lnTo>
                  <a:pt x="663" y="156"/>
                </a:lnTo>
                <a:lnTo>
                  <a:pt x="663" y="156"/>
                </a:lnTo>
                <a:lnTo>
                  <a:pt x="663" y="156"/>
                </a:lnTo>
                <a:lnTo>
                  <a:pt x="663" y="156"/>
                </a:lnTo>
                <a:lnTo>
                  <a:pt x="1243" y="156"/>
                </a:lnTo>
                <a:lnTo>
                  <a:pt x="1243" y="156"/>
                </a:lnTo>
                <a:lnTo>
                  <a:pt x="1250" y="156"/>
                </a:lnTo>
                <a:lnTo>
                  <a:pt x="1250" y="156"/>
                </a:lnTo>
                <a:lnTo>
                  <a:pt x="1250" y="156"/>
                </a:lnTo>
                <a:lnTo>
                  <a:pt x="1250" y="156"/>
                </a:lnTo>
                <a:lnTo>
                  <a:pt x="1250" y="163"/>
                </a:lnTo>
                <a:lnTo>
                  <a:pt x="1250" y="163"/>
                </a:lnTo>
                <a:lnTo>
                  <a:pt x="1250" y="163"/>
                </a:lnTo>
                <a:lnTo>
                  <a:pt x="1250" y="163"/>
                </a:lnTo>
                <a:lnTo>
                  <a:pt x="1257" y="163"/>
                </a:lnTo>
                <a:lnTo>
                  <a:pt x="1257" y="163"/>
                </a:lnTo>
                <a:lnTo>
                  <a:pt x="1257" y="170"/>
                </a:lnTo>
                <a:lnTo>
                  <a:pt x="1257" y="170"/>
                </a:lnTo>
                <a:lnTo>
                  <a:pt x="1257" y="176"/>
                </a:lnTo>
                <a:lnTo>
                  <a:pt x="1264" y="176"/>
                </a:lnTo>
                <a:lnTo>
                  <a:pt x="1264" y="183"/>
                </a:lnTo>
                <a:lnTo>
                  <a:pt x="1264" y="183"/>
                </a:lnTo>
                <a:lnTo>
                  <a:pt x="1264" y="197"/>
                </a:lnTo>
                <a:lnTo>
                  <a:pt x="1264" y="204"/>
                </a:lnTo>
                <a:lnTo>
                  <a:pt x="1271" y="217"/>
                </a:lnTo>
                <a:lnTo>
                  <a:pt x="1271" y="224"/>
                </a:lnTo>
                <a:lnTo>
                  <a:pt x="1271" y="238"/>
                </a:lnTo>
                <a:lnTo>
                  <a:pt x="1271" y="251"/>
                </a:lnTo>
                <a:lnTo>
                  <a:pt x="1271" y="265"/>
                </a:lnTo>
                <a:lnTo>
                  <a:pt x="1271" y="285"/>
                </a:lnTo>
                <a:lnTo>
                  <a:pt x="1278" y="299"/>
                </a:lnTo>
                <a:lnTo>
                  <a:pt x="1278" y="312"/>
                </a:lnTo>
                <a:lnTo>
                  <a:pt x="1271" y="312"/>
                </a:lnTo>
                <a:lnTo>
                  <a:pt x="1271" y="299"/>
                </a:lnTo>
                <a:lnTo>
                  <a:pt x="1271" y="285"/>
                </a:lnTo>
                <a:lnTo>
                  <a:pt x="1271" y="272"/>
                </a:lnTo>
                <a:lnTo>
                  <a:pt x="1264" y="251"/>
                </a:lnTo>
                <a:lnTo>
                  <a:pt x="1264" y="238"/>
                </a:lnTo>
                <a:lnTo>
                  <a:pt x="1264" y="231"/>
                </a:lnTo>
                <a:lnTo>
                  <a:pt x="1264" y="217"/>
                </a:lnTo>
                <a:lnTo>
                  <a:pt x="1264" y="204"/>
                </a:lnTo>
                <a:lnTo>
                  <a:pt x="1257" y="197"/>
                </a:lnTo>
                <a:lnTo>
                  <a:pt x="1257" y="190"/>
                </a:lnTo>
                <a:lnTo>
                  <a:pt x="1257" y="183"/>
                </a:lnTo>
                <a:lnTo>
                  <a:pt x="1257" y="176"/>
                </a:lnTo>
                <a:lnTo>
                  <a:pt x="1257" y="176"/>
                </a:lnTo>
                <a:lnTo>
                  <a:pt x="1250" y="170"/>
                </a:lnTo>
                <a:lnTo>
                  <a:pt x="1250" y="170"/>
                </a:lnTo>
                <a:lnTo>
                  <a:pt x="1250" y="170"/>
                </a:lnTo>
                <a:lnTo>
                  <a:pt x="1250" y="163"/>
                </a:lnTo>
                <a:lnTo>
                  <a:pt x="1250" y="163"/>
                </a:lnTo>
                <a:lnTo>
                  <a:pt x="1250" y="163"/>
                </a:lnTo>
                <a:lnTo>
                  <a:pt x="1250" y="163"/>
                </a:lnTo>
                <a:lnTo>
                  <a:pt x="1250" y="163"/>
                </a:lnTo>
                <a:lnTo>
                  <a:pt x="1250" y="163"/>
                </a:lnTo>
                <a:lnTo>
                  <a:pt x="1250" y="163"/>
                </a:lnTo>
                <a:lnTo>
                  <a:pt x="1243" y="163"/>
                </a:lnTo>
                <a:lnTo>
                  <a:pt x="1250" y="163"/>
                </a:lnTo>
                <a:lnTo>
                  <a:pt x="1243" y="163"/>
                </a:lnTo>
                <a:lnTo>
                  <a:pt x="1243" y="163"/>
                </a:lnTo>
                <a:lnTo>
                  <a:pt x="663" y="163"/>
                </a:lnTo>
                <a:lnTo>
                  <a:pt x="663" y="163"/>
                </a:lnTo>
                <a:lnTo>
                  <a:pt x="663" y="163"/>
                </a:lnTo>
                <a:lnTo>
                  <a:pt x="663" y="163"/>
                </a:lnTo>
                <a:lnTo>
                  <a:pt x="656" y="163"/>
                </a:lnTo>
                <a:lnTo>
                  <a:pt x="656" y="163"/>
                </a:lnTo>
                <a:lnTo>
                  <a:pt x="656" y="163"/>
                </a:lnTo>
                <a:lnTo>
                  <a:pt x="656" y="163"/>
                </a:lnTo>
                <a:lnTo>
                  <a:pt x="656" y="156"/>
                </a:lnTo>
                <a:lnTo>
                  <a:pt x="656" y="156"/>
                </a:lnTo>
                <a:lnTo>
                  <a:pt x="656" y="156"/>
                </a:lnTo>
                <a:lnTo>
                  <a:pt x="656" y="156"/>
                </a:lnTo>
                <a:lnTo>
                  <a:pt x="649" y="149"/>
                </a:lnTo>
                <a:lnTo>
                  <a:pt x="649" y="149"/>
                </a:lnTo>
                <a:lnTo>
                  <a:pt x="649" y="142"/>
                </a:lnTo>
                <a:lnTo>
                  <a:pt x="649" y="142"/>
                </a:lnTo>
                <a:lnTo>
                  <a:pt x="649" y="136"/>
                </a:lnTo>
                <a:lnTo>
                  <a:pt x="649" y="136"/>
                </a:lnTo>
                <a:lnTo>
                  <a:pt x="642" y="122"/>
                </a:lnTo>
                <a:lnTo>
                  <a:pt x="642" y="115"/>
                </a:lnTo>
                <a:lnTo>
                  <a:pt x="642" y="102"/>
                </a:lnTo>
                <a:lnTo>
                  <a:pt x="635" y="95"/>
                </a:lnTo>
                <a:lnTo>
                  <a:pt x="635" y="81"/>
                </a:lnTo>
                <a:lnTo>
                  <a:pt x="635" y="68"/>
                </a:lnTo>
                <a:lnTo>
                  <a:pt x="635" y="54"/>
                </a:lnTo>
                <a:lnTo>
                  <a:pt x="635" y="34"/>
                </a:lnTo>
                <a:lnTo>
                  <a:pt x="635" y="20"/>
                </a:lnTo>
                <a:lnTo>
                  <a:pt x="635" y="6"/>
                </a:lnTo>
                <a:lnTo>
                  <a:pt x="642" y="6"/>
                </a:lnTo>
                <a:lnTo>
                  <a:pt x="642" y="20"/>
                </a:lnTo>
                <a:lnTo>
                  <a:pt x="642" y="34"/>
                </a:lnTo>
                <a:lnTo>
                  <a:pt x="635" y="54"/>
                </a:lnTo>
                <a:lnTo>
                  <a:pt x="635" y="68"/>
                </a:lnTo>
                <a:lnTo>
                  <a:pt x="635" y="81"/>
                </a:lnTo>
                <a:lnTo>
                  <a:pt x="635" y="95"/>
                </a:lnTo>
                <a:lnTo>
                  <a:pt x="635" y="102"/>
                </a:lnTo>
                <a:lnTo>
                  <a:pt x="628" y="115"/>
                </a:lnTo>
                <a:lnTo>
                  <a:pt x="628" y="122"/>
                </a:lnTo>
                <a:lnTo>
                  <a:pt x="628" y="136"/>
                </a:lnTo>
                <a:lnTo>
                  <a:pt x="628" y="136"/>
                </a:lnTo>
                <a:lnTo>
                  <a:pt x="628" y="142"/>
                </a:lnTo>
                <a:lnTo>
                  <a:pt x="621" y="142"/>
                </a:lnTo>
                <a:lnTo>
                  <a:pt x="621" y="149"/>
                </a:lnTo>
                <a:lnTo>
                  <a:pt x="621" y="149"/>
                </a:lnTo>
                <a:lnTo>
                  <a:pt x="621" y="156"/>
                </a:lnTo>
                <a:lnTo>
                  <a:pt x="621" y="156"/>
                </a:lnTo>
                <a:lnTo>
                  <a:pt x="614" y="156"/>
                </a:lnTo>
                <a:lnTo>
                  <a:pt x="614" y="156"/>
                </a:lnTo>
                <a:lnTo>
                  <a:pt x="614" y="163"/>
                </a:lnTo>
                <a:lnTo>
                  <a:pt x="614" y="163"/>
                </a:lnTo>
                <a:lnTo>
                  <a:pt x="614" y="163"/>
                </a:lnTo>
                <a:lnTo>
                  <a:pt x="614" y="163"/>
                </a:lnTo>
                <a:lnTo>
                  <a:pt x="614" y="163"/>
                </a:lnTo>
                <a:lnTo>
                  <a:pt x="614" y="163"/>
                </a:lnTo>
                <a:lnTo>
                  <a:pt x="607" y="163"/>
                </a:lnTo>
                <a:lnTo>
                  <a:pt x="607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1" y="163"/>
                </a:lnTo>
                <a:lnTo>
                  <a:pt x="21" y="170"/>
                </a:lnTo>
                <a:lnTo>
                  <a:pt x="21" y="170"/>
                </a:lnTo>
                <a:lnTo>
                  <a:pt x="21" y="170"/>
                </a:lnTo>
                <a:lnTo>
                  <a:pt x="21" y="176"/>
                </a:lnTo>
                <a:lnTo>
                  <a:pt x="21" y="176"/>
                </a:lnTo>
                <a:lnTo>
                  <a:pt x="14" y="183"/>
                </a:lnTo>
                <a:lnTo>
                  <a:pt x="14" y="183"/>
                </a:lnTo>
                <a:lnTo>
                  <a:pt x="14" y="197"/>
                </a:lnTo>
                <a:lnTo>
                  <a:pt x="14" y="204"/>
                </a:lnTo>
                <a:lnTo>
                  <a:pt x="7" y="217"/>
                </a:lnTo>
                <a:lnTo>
                  <a:pt x="7" y="231"/>
                </a:lnTo>
                <a:lnTo>
                  <a:pt x="7" y="238"/>
                </a:lnTo>
                <a:lnTo>
                  <a:pt x="7" y="251"/>
                </a:lnTo>
                <a:lnTo>
                  <a:pt x="7" y="272"/>
                </a:lnTo>
                <a:lnTo>
                  <a:pt x="7" y="285"/>
                </a:lnTo>
                <a:lnTo>
                  <a:pt x="7" y="299"/>
                </a:lnTo>
                <a:lnTo>
                  <a:pt x="7" y="312"/>
                </a:lnTo>
                <a:lnTo>
                  <a:pt x="0" y="312"/>
                </a:lnTo>
                <a:close/>
              </a:path>
            </a:pathLst>
          </a:custGeom>
          <a:solidFill>
            <a:srgbClr val="4A7EBB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9" name="Freeform 52"/>
          <p:cNvSpPr>
            <a:spLocks/>
          </p:cNvSpPr>
          <p:nvPr/>
        </p:nvSpPr>
        <p:spPr bwMode="auto">
          <a:xfrm>
            <a:off x="3432748" y="4581414"/>
            <a:ext cx="2467228" cy="463008"/>
          </a:xfrm>
          <a:custGeom>
            <a:avLst/>
            <a:gdLst>
              <a:gd name="T0" fmla="*/ 1278 w 1278"/>
              <a:gd name="T1" fmla="*/ 48 h 313"/>
              <a:gd name="T2" fmla="*/ 1271 w 1278"/>
              <a:gd name="T3" fmla="*/ 95 h 313"/>
              <a:gd name="T4" fmla="*/ 1264 w 1278"/>
              <a:gd name="T5" fmla="*/ 129 h 313"/>
              <a:gd name="T6" fmla="*/ 1257 w 1278"/>
              <a:gd name="T7" fmla="*/ 143 h 313"/>
              <a:gd name="T8" fmla="*/ 1250 w 1278"/>
              <a:gd name="T9" fmla="*/ 157 h 313"/>
              <a:gd name="T10" fmla="*/ 1250 w 1278"/>
              <a:gd name="T11" fmla="*/ 157 h 313"/>
              <a:gd name="T12" fmla="*/ 663 w 1278"/>
              <a:gd name="T13" fmla="*/ 157 h 313"/>
              <a:gd name="T14" fmla="*/ 663 w 1278"/>
              <a:gd name="T15" fmla="*/ 157 h 313"/>
              <a:gd name="T16" fmla="*/ 663 w 1278"/>
              <a:gd name="T17" fmla="*/ 157 h 313"/>
              <a:gd name="T18" fmla="*/ 656 w 1278"/>
              <a:gd name="T19" fmla="*/ 170 h 313"/>
              <a:gd name="T20" fmla="*/ 649 w 1278"/>
              <a:gd name="T21" fmla="*/ 184 h 313"/>
              <a:gd name="T22" fmla="*/ 642 w 1278"/>
              <a:gd name="T23" fmla="*/ 225 h 313"/>
              <a:gd name="T24" fmla="*/ 642 w 1278"/>
              <a:gd name="T25" fmla="*/ 279 h 313"/>
              <a:gd name="T26" fmla="*/ 635 w 1278"/>
              <a:gd name="T27" fmla="*/ 313 h 313"/>
              <a:gd name="T28" fmla="*/ 635 w 1278"/>
              <a:gd name="T29" fmla="*/ 279 h 313"/>
              <a:gd name="T30" fmla="*/ 628 w 1278"/>
              <a:gd name="T31" fmla="*/ 225 h 313"/>
              <a:gd name="T32" fmla="*/ 621 w 1278"/>
              <a:gd name="T33" fmla="*/ 184 h 313"/>
              <a:gd name="T34" fmla="*/ 621 w 1278"/>
              <a:gd name="T35" fmla="*/ 170 h 313"/>
              <a:gd name="T36" fmla="*/ 614 w 1278"/>
              <a:gd name="T37" fmla="*/ 157 h 313"/>
              <a:gd name="T38" fmla="*/ 614 w 1278"/>
              <a:gd name="T39" fmla="*/ 157 h 313"/>
              <a:gd name="T40" fmla="*/ 614 w 1278"/>
              <a:gd name="T41" fmla="*/ 157 h 313"/>
              <a:gd name="T42" fmla="*/ 28 w 1278"/>
              <a:gd name="T43" fmla="*/ 157 h 313"/>
              <a:gd name="T44" fmla="*/ 21 w 1278"/>
              <a:gd name="T45" fmla="*/ 157 h 313"/>
              <a:gd name="T46" fmla="*/ 21 w 1278"/>
              <a:gd name="T47" fmla="*/ 150 h 313"/>
              <a:gd name="T48" fmla="*/ 14 w 1278"/>
              <a:gd name="T49" fmla="*/ 136 h 313"/>
              <a:gd name="T50" fmla="*/ 7 w 1278"/>
              <a:gd name="T51" fmla="*/ 109 h 313"/>
              <a:gd name="T52" fmla="*/ 0 w 1278"/>
              <a:gd name="T53" fmla="*/ 61 h 313"/>
              <a:gd name="T54" fmla="*/ 0 w 1278"/>
              <a:gd name="T55" fmla="*/ 0 h 313"/>
              <a:gd name="T56" fmla="*/ 7 w 1278"/>
              <a:gd name="T57" fmla="*/ 48 h 313"/>
              <a:gd name="T58" fmla="*/ 14 w 1278"/>
              <a:gd name="T59" fmla="*/ 95 h 313"/>
              <a:gd name="T60" fmla="*/ 21 w 1278"/>
              <a:gd name="T61" fmla="*/ 129 h 313"/>
              <a:gd name="T62" fmla="*/ 21 w 1278"/>
              <a:gd name="T63" fmla="*/ 143 h 313"/>
              <a:gd name="T64" fmla="*/ 28 w 1278"/>
              <a:gd name="T65" fmla="*/ 150 h 313"/>
              <a:gd name="T66" fmla="*/ 28 w 1278"/>
              <a:gd name="T67" fmla="*/ 150 h 313"/>
              <a:gd name="T68" fmla="*/ 28 w 1278"/>
              <a:gd name="T69" fmla="*/ 150 h 313"/>
              <a:gd name="T70" fmla="*/ 614 w 1278"/>
              <a:gd name="T71" fmla="*/ 150 h 313"/>
              <a:gd name="T72" fmla="*/ 614 w 1278"/>
              <a:gd name="T73" fmla="*/ 157 h 313"/>
              <a:gd name="T74" fmla="*/ 621 w 1278"/>
              <a:gd name="T75" fmla="*/ 163 h 313"/>
              <a:gd name="T76" fmla="*/ 628 w 1278"/>
              <a:gd name="T77" fmla="*/ 177 h 313"/>
              <a:gd name="T78" fmla="*/ 635 w 1278"/>
              <a:gd name="T79" fmla="*/ 211 h 313"/>
              <a:gd name="T80" fmla="*/ 642 w 1278"/>
              <a:gd name="T81" fmla="*/ 265 h 313"/>
              <a:gd name="T82" fmla="*/ 635 w 1278"/>
              <a:gd name="T83" fmla="*/ 306 h 313"/>
              <a:gd name="T84" fmla="*/ 635 w 1278"/>
              <a:gd name="T85" fmla="*/ 245 h 313"/>
              <a:gd name="T86" fmla="*/ 642 w 1278"/>
              <a:gd name="T87" fmla="*/ 197 h 313"/>
              <a:gd name="T88" fmla="*/ 649 w 1278"/>
              <a:gd name="T89" fmla="*/ 170 h 313"/>
              <a:gd name="T90" fmla="*/ 656 w 1278"/>
              <a:gd name="T91" fmla="*/ 157 h 313"/>
              <a:gd name="T92" fmla="*/ 656 w 1278"/>
              <a:gd name="T93" fmla="*/ 157 h 313"/>
              <a:gd name="T94" fmla="*/ 663 w 1278"/>
              <a:gd name="T95" fmla="*/ 150 h 313"/>
              <a:gd name="T96" fmla="*/ 1243 w 1278"/>
              <a:gd name="T97" fmla="*/ 150 h 313"/>
              <a:gd name="T98" fmla="*/ 1250 w 1278"/>
              <a:gd name="T99" fmla="*/ 150 h 313"/>
              <a:gd name="T100" fmla="*/ 1250 w 1278"/>
              <a:gd name="T101" fmla="*/ 150 h 313"/>
              <a:gd name="T102" fmla="*/ 1257 w 1278"/>
              <a:gd name="T103" fmla="*/ 136 h 313"/>
              <a:gd name="T104" fmla="*/ 1264 w 1278"/>
              <a:gd name="T105" fmla="*/ 116 h 313"/>
              <a:gd name="T106" fmla="*/ 1264 w 1278"/>
              <a:gd name="T107" fmla="*/ 75 h 313"/>
              <a:gd name="T108" fmla="*/ 1271 w 1278"/>
              <a:gd name="T109" fmla="*/ 14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78" h="313">
                <a:moveTo>
                  <a:pt x="1278" y="0"/>
                </a:moveTo>
                <a:lnTo>
                  <a:pt x="1278" y="14"/>
                </a:lnTo>
                <a:lnTo>
                  <a:pt x="1278" y="34"/>
                </a:lnTo>
                <a:lnTo>
                  <a:pt x="1278" y="48"/>
                </a:lnTo>
                <a:lnTo>
                  <a:pt x="1271" y="61"/>
                </a:lnTo>
                <a:lnTo>
                  <a:pt x="1271" y="75"/>
                </a:lnTo>
                <a:lnTo>
                  <a:pt x="1271" y="89"/>
                </a:lnTo>
                <a:lnTo>
                  <a:pt x="1271" y="95"/>
                </a:lnTo>
                <a:lnTo>
                  <a:pt x="1271" y="109"/>
                </a:lnTo>
                <a:lnTo>
                  <a:pt x="1264" y="123"/>
                </a:lnTo>
                <a:lnTo>
                  <a:pt x="1264" y="129"/>
                </a:lnTo>
                <a:lnTo>
                  <a:pt x="1264" y="129"/>
                </a:lnTo>
                <a:lnTo>
                  <a:pt x="1264" y="136"/>
                </a:lnTo>
                <a:lnTo>
                  <a:pt x="1264" y="143"/>
                </a:lnTo>
                <a:lnTo>
                  <a:pt x="1257" y="143"/>
                </a:lnTo>
                <a:lnTo>
                  <a:pt x="1257" y="143"/>
                </a:lnTo>
                <a:lnTo>
                  <a:pt x="1257" y="150"/>
                </a:lnTo>
                <a:lnTo>
                  <a:pt x="1257" y="150"/>
                </a:lnTo>
                <a:lnTo>
                  <a:pt x="1257" y="150"/>
                </a:lnTo>
                <a:lnTo>
                  <a:pt x="1250" y="157"/>
                </a:lnTo>
                <a:lnTo>
                  <a:pt x="1250" y="157"/>
                </a:lnTo>
                <a:lnTo>
                  <a:pt x="1250" y="157"/>
                </a:lnTo>
                <a:lnTo>
                  <a:pt x="1250" y="157"/>
                </a:lnTo>
                <a:lnTo>
                  <a:pt x="1250" y="157"/>
                </a:lnTo>
                <a:lnTo>
                  <a:pt x="1250" y="157"/>
                </a:lnTo>
                <a:lnTo>
                  <a:pt x="1250" y="157"/>
                </a:lnTo>
                <a:lnTo>
                  <a:pt x="1250" y="157"/>
                </a:lnTo>
                <a:lnTo>
                  <a:pt x="663" y="157"/>
                </a:lnTo>
                <a:lnTo>
                  <a:pt x="663" y="157"/>
                </a:lnTo>
                <a:lnTo>
                  <a:pt x="663" y="157"/>
                </a:lnTo>
                <a:lnTo>
                  <a:pt x="663" y="157"/>
                </a:lnTo>
                <a:lnTo>
                  <a:pt x="663" y="157"/>
                </a:lnTo>
                <a:lnTo>
                  <a:pt x="663" y="157"/>
                </a:lnTo>
                <a:lnTo>
                  <a:pt x="663" y="157"/>
                </a:lnTo>
                <a:lnTo>
                  <a:pt x="663" y="157"/>
                </a:lnTo>
                <a:lnTo>
                  <a:pt x="663" y="157"/>
                </a:lnTo>
                <a:lnTo>
                  <a:pt x="663" y="163"/>
                </a:lnTo>
                <a:lnTo>
                  <a:pt x="656" y="163"/>
                </a:lnTo>
                <a:lnTo>
                  <a:pt x="656" y="163"/>
                </a:lnTo>
                <a:lnTo>
                  <a:pt x="656" y="170"/>
                </a:lnTo>
                <a:lnTo>
                  <a:pt x="656" y="170"/>
                </a:lnTo>
                <a:lnTo>
                  <a:pt x="656" y="170"/>
                </a:lnTo>
                <a:lnTo>
                  <a:pt x="656" y="177"/>
                </a:lnTo>
                <a:lnTo>
                  <a:pt x="649" y="184"/>
                </a:lnTo>
                <a:lnTo>
                  <a:pt x="649" y="191"/>
                </a:lnTo>
                <a:lnTo>
                  <a:pt x="649" y="197"/>
                </a:lnTo>
                <a:lnTo>
                  <a:pt x="649" y="211"/>
                </a:lnTo>
                <a:lnTo>
                  <a:pt x="642" y="225"/>
                </a:lnTo>
                <a:lnTo>
                  <a:pt x="642" y="238"/>
                </a:lnTo>
                <a:lnTo>
                  <a:pt x="642" y="252"/>
                </a:lnTo>
                <a:lnTo>
                  <a:pt x="642" y="265"/>
                </a:lnTo>
                <a:lnTo>
                  <a:pt x="642" y="279"/>
                </a:lnTo>
                <a:lnTo>
                  <a:pt x="642" y="293"/>
                </a:lnTo>
                <a:lnTo>
                  <a:pt x="642" y="306"/>
                </a:lnTo>
                <a:lnTo>
                  <a:pt x="642" y="313"/>
                </a:lnTo>
                <a:lnTo>
                  <a:pt x="635" y="313"/>
                </a:lnTo>
                <a:lnTo>
                  <a:pt x="635" y="313"/>
                </a:lnTo>
                <a:lnTo>
                  <a:pt x="635" y="306"/>
                </a:lnTo>
                <a:lnTo>
                  <a:pt x="635" y="293"/>
                </a:lnTo>
                <a:lnTo>
                  <a:pt x="635" y="279"/>
                </a:lnTo>
                <a:lnTo>
                  <a:pt x="635" y="265"/>
                </a:lnTo>
                <a:lnTo>
                  <a:pt x="635" y="252"/>
                </a:lnTo>
                <a:lnTo>
                  <a:pt x="635" y="238"/>
                </a:lnTo>
                <a:lnTo>
                  <a:pt x="628" y="225"/>
                </a:lnTo>
                <a:lnTo>
                  <a:pt x="628" y="211"/>
                </a:lnTo>
                <a:lnTo>
                  <a:pt x="628" y="197"/>
                </a:lnTo>
                <a:lnTo>
                  <a:pt x="628" y="191"/>
                </a:lnTo>
                <a:lnTo>
                  <a:pt x="621" y="184"/>
                </a:lnTo>
                <a:lnTo>
                  <a:pt x="621" y="177"/>
                </a:lnTo>
                <a:lnTo>
                  <a:pt x="621" y="170"/>
                </a:lnTo>
                <a:lnTo>
                  <a:pt x="621" y="170"/>
                </a:lnTo>
                <a:lnTo>
                  <a:pt x="621" y="170"/>
                </a:lnTo>
                <a:lnTo>
                  <a:pt x="621" y="163"/>
                </a:lnTo>
                <a:lnTo>
                  <a:pt x="614" y="163"/>
                </a:lnTo>
                <a:lnTo>
                  <a:pt x="614" y="163"/>
                </a:lnTo>
                <a:lnTo>
                  <a:pt x="614" y="157"/>
                </a:lnTo>
                <a:lnTo>
                  <a:pt x="614" y="157"/>
                </a:lnTo>
                <a:lnTo>
                  <a:pt x="614" y="157"/>
                </a:lnTo>
                <a:lnTo>
                  <a:pt x="614" y="157"/>
                </a:lnTo>
                <a:lnTo>
                  <a:pt x="614" y="157"/>
                </a:lnTo>
                <a:lnTo>
                  <a:pt x="614" y="157"/>
                </a:lnTo>
                <a:lnTo>
                  <a:pt x="614" y="157"/>
                </a:lnTo>
                <a:lnTo>
                  <a:pt x="614" y="157"/>
                </a:lnTo>
                <a:lnTo>
                  <a:pt x="614" y="157"/>
                </a:lnTo>
                <a:lnTo>
                  <a:pt x="28" y="157"/>
                </a:lnTo>
                <a:lnTo>
                  <a:pt x="28" y="157"/>
                </a:lnTo>
                <a:lnTo>
                  <a:pt x="28" y="157"/>
                </a:lnTo>
                <a:lnTo>
                  <a:pt x="28" y="157"/>
                </a:lnTo>
                <a:lnTo>
                  <a:pt x="28" y="157"/>
                </a:lnTo>
                <a:lnTo>
                  <a:pt x="28" y="157"/>
                </a:lnTo>
                <a:lnTo>
                  <a:pt x="28" y="157"/>
                </a:lnTo>
                <a:lnTo>
                  <a:pt x="21" y="157"/>
                </a:lnTo>
                <a:lnTo>
                  <a:pt x="21" y="150"/>
                </a:lnTo>
                <a:lnTo>
                  <a:pt x="21" y="150"/>
                </a:lnTo>
                <a:lnTo>
                  <a:pt x="21" y="150"/>
                </a:lnTo>
                <a:lnTo>
                  <a:pt x="21" y="150"/>
                </a:lnTo>
                <a:lnTo>
                  <a:pt x="21" y="143"/>
                </a:lnTo>
                <a:lnTo>
                  <a:pt x="14" y="143"/>
                </a:lnTo>
                <a:lnTo>
                  <a:pt x="14" y="143"/>
                </a:lnTo>
                <a:lnTo>
                  <a:pt x="14" y="136"/>
                </a:lnTo>
                <a:lnTo>
                  <a:pt x="14" y="129"/>
                </a:lnTo>
                <a:lnTo>
                  <a:pt x="14" y="129"/>
                </a:lnTo>
                <a:lnTo>
                  <a:pt x="14" y="123"/>
                </a:lnTo>
                <a:lnTo>
                  <a:pt x="7" y="109"/>
                </a:lnTo>
                <a:lnTo>
                  <a:pt x="7" y="95"/>
                </a:lnTo>
                <a:lnTo>
                  <a:pt x="7" y="89"/>
                </a:lnTo>
                <a:lnTo>
                  <a:pt x="7" y="75"/>
                </a:lnTo>
                <a:lnTo>
                  <a:pt x="0" y="61"/>
                </a:lnTo>
                <a:lnTo>
                  <a:pt x="0" y="48"/>
                </a:lnTo>
                <a:lnTo>
                  <a:pt x="0" y="34"/>
                </a:lnTo>
                <a:lnTo>
                  <a:pt x="0" y="14"/>
                </a:lnTo>
                <a:lnTo>
                  <a:pt x="0" y="0"/>
                </a:lnTo>
                <a:lnTo>
                  <a:pt x="7" y="0"/>
                </a:lnTo>
                <a:lnTo>
                  <a:pt x="7" y="14"/>
                </a:lnTo>
                <a:lnTo>
                  <a:pt x="7" y="27"/>
                </a:lnTo>
                <a:lnTo>
                  <a:pt x="7" y="48"/>
                </a:lnTo>
                <a:lnTo>
                  <a:pt x="7" y="61"/>
                </a:lnTo>
                <a:lnTo>
                  <a:pt x="7" y="75"/>
                </a:lnTo>
                <a:lnTo>
                  <a:pt x="14" y="89"/>
                </a:lnTo>
                <a:lnTo>
                  <a:pt x="14" y="95"/>
                </a:lnTo>
                <a:lnTo>
                  <a:pt x="14" y="109"/>
                </a:lnTo>
                <a:lnTo>
                  <a:pt x="14" y="116"/>
                </a:lnTo>
                <a:lnTo>
                  <a:pt x="21" y="129"/>
                </a:lnTo>
                <a:lnTo>
                  <a:pt x="21" y="129"/>
                </a:lnTo>
                <a:lnTo>
                  <a:pt x="21" y="136"/>
                </a:lnTo>
                <a:lnTo>
                  <a:pt x="21" y="136"/>
                </a:lnTo>
                <a:lnTo>
                  <a:pt x="21" y="143"/>
                </a:lnTo>
                <a:lnTo>
                  <a:pt x="21" y="143"/>
                </a:lnTo>
                <a:lnTo>
                  <a:pt x="28" y="143"/>
                </a:lnTo>
                <a:lnTo>
                  <a:pt x="28" y="150"/>
                </a:lnTo>
                <a:lnTo>
                  <a:pt x="28" y="150"/>
                </a:lnTo>
                <a:lnTo>
                  <a:pt x="28" y="150"/>
                </a:lnTo>
                <a:lnTo>
                  <a:pt x="28" y="150"/>
                </a:lnTo>
                <a:lnTo>
                  <a:pt x="28" y="150"/>
                </a:lnTo>
                <a:lnTo>
                  <a:pt x="28" y="150"/>
                </a:lnTo>
                <a:lnTo>
                  <a:pt x="28" y="150"/>
                </a:lnTo>
                <a:lnTo>
                  <a:pt x="28" y="150"/>
                </a:lnTo>
                <a:lnTo>
                  <a:pt x="28" y="150"/>
                </a:lnTo>
                <a:lnTo>
                  <a:pt x="28" y="150"/>
                </a:lnTo>
                <a:lnTo>
                  <a:pt x="28" y="150"/>
                </a:lnTo>
                <a:lnTo>
                  <a:pt x="614" y="150"/>
                </a:lnTo>
                <a:lnTo>
                  <a:pt x="614" y="150"/>
                </a:lnTo>
                <a:lnTo>
                  <a:pt x="614" y="150"/>
                </a:lnTo>
                <a:lnTo>
                  <a:pt x="614" y="150"/>
                </a:lnTo>
                <a:lnTo>
                  <a:pt x="614" y="150"/>
                </a:lnTo>
                <a:lnTo>
                  <a:pt x="614" y="150"/>
                </a:lnTo>
                <a:lnTo>
                  <a:pt x="614" y="157"/>
                </a:lnTo>
                <a:lnTo>
                  <a:pt x="614" y="157"/>
                </a:lnTo>
                <a:lnTo>
                  <a:pt x="621" y="157"/>
                </a:lnTo>
                <a:lnTo>
                  <a:pt x="621" y="157"/>
                </a:lnTo>
                <a:lnTo>
                  <a:pt x="621" y="157"/>
                </a:lnTo>
                <a:lnTo>
                  <a:pt x="621" y="163"/>
                </a:lnTo>
                <a:lnTo>
                  <a:pt x="621" y="163"/>
                </a:lnTo>
                <a:lnTo>
                  <a:pt x="628" y="170"/>
                </a:lnTo>
                <a:lnTo>
                  <a:pt x="628" y="170"/>
                </a:lnTo>
                <a:lnTo>
                  <a:pt x="628" y="177"/>
                </a:lnTo>
                <a:lnTo>
                  <a:pt x="628" y="177"/>
                </a:lnTo>
                <a:lnTo>
                  <a:pt x="628" y="191"/>
                </a:lnTo>
                <a:lnTo>
                  <a:pt x="635" y="197"/>
                </a:lnTo>
                <a:lnTo>
                  <a:pt x="635" y="211"/>
                </a:lnTo>
                <a:lnTo>
                  <a:pt x="635" y="225"/>
                </a:lnTo>
                <a:lnTo>
                  <a:pt x="635" y="231"/>
                </a:lnTo>
                <a:lnTo>
                  <a:pt x="635" y="245"/>
                </a:lnTo>
                <a:lnTo>
                  <a:pt x="642" y="265"/>
                </a:lnTo>
                <a:lnTo>
                  <a:pt x="642" y="279"/>
                </a:lnTo>
                <a:lnTo>
                  <a:pt x="642" y="293"/>
                </a:lnTo>
                <a:lnTo>
                  <a:pt x="642" y="306"/>
                </a:lnTo>
                <a:lnTo>
                  <a:pt x="635" y="306"/>
                </a:lnTo>
                <a:lnTo>
                  <a:pt x="635" y="293"/>
                </a:lnTo>
                <a:lnTo>
                  <a:pt x="635" y="279"/>
                </a:lnTo>
                <a:lnTo>
                  <a:pt x="635" y="265"/>
                </a:lnTo>
                <a:lnTo>
                  <a:pt x="635" y="245"/>
                </a:lnTo>
                <a:lnTo>
                  <a:pt x="635" y="231"/>
                </a:lnTo>
                <a:lnTo>
                  <a:pt x="642" y="225"/>
                </a:lnTo>
                <a:lnTo>
                  <a:pt x="642" y="211"/>
                </a:lnTo>
                <a:lnTo>
                  <a:pt x="642" y="197"/>
                </a:lnTo>
                <a:lnTo>
                  <a:pt x="642" y="191"/>
                </a:lnTo>
                <a:lnTo>
                  <a:pt x="649" y="177"/>
                </a:lnTo>
                <a:lnTo>
                  <a:pt x="649" y="177"/>
                </a:lnTo>
                <a:lnTo>
                  <a:pt x="649" y="170"/>
                </a:lnTo>
                <a:lnTo>
                  <a:pt x="649" y="170"/>
                </a:lnTo>
                <a:lnTo>
                  <a:pt x="649" y="163"/>
                </a:lnTo>
                <a:lnTo>
                  <a:pt x="656" y="163"/>
                </a:lnTo>
                <a:lnTo>
                  <a:pt x="656" y="157"/>
                </a:lnTo>
                <a:lnTo>
                  <a:pt x="656" y="157"/>
                </a:lnTo>
                <a:lnTo>
                  <a:pt x="656" y="157"/>
                </a:lnTo>
                <a:lnTo>
                  <a:pt x="656" y="157"/>
                </a:lnTo>
                <a:lnTo>
                  <a:pt x="656" y="157"/>
                </a:lnTo>
                <a:lnTo>
                  <a:pt x="663" y="150"/>
                </a:lnTo>
                <a:lnTo>
                  <a:pt x="663" y="150"/>
                </a:lnTo>
                <a:lnTo>
                  <a:pt x="663" y="150"/>
                </a:lnTo>
                <a:lnTo>
                  <a:pt x="663" y="150"/>
                </a:lnTo>
                <a:lnTo>
                  <a:pt x="663" y="150"/>
                </a:lnTo>
                <a:lnTo>
                  <a:pt x="663" y="150"/>
                </a:lnTo>
                <a:lnTo>
                  <a:pt x="1250" y="150"/>
                </a:lnTo>
                <a:lnTo>
                  <a:pt x="1243" y="150"/>
                </a:lnTo>
                <a:lnTo>
                  <a:pt x="1250" y="150"/>
                </a:lnTo>
                <a:lnTo>
                  <a:pt x="1250" y="150"/>
                </a:lnTo>
                <a:lnTo>
                  <a:pt x="1250" y="150"/>
                </a:lnTo>
                <a:lnTo>
                  <a:pt x="1250" y="150"/>
                </a:lnTo>
                <a:lnTo>
                  <a:pt x="1250" y="150"/>
                </a:lnTo>
                <a:lnTo>
                  <a:pt x="1250" y="150"/>
                </a:lnTo>
                <a:lnTo>
                  <a:pt x="1250" y="150"/>
                </a:lnTo>
                <a:lnTo>
                  <a:pt x="1250" y="150"/>
                </a:lnTo>
                <a:lnTo>
                  <a:pt x="1250" y="143"/>
                </a:lnTo>
                <a:lnTo>
                  <a:pt x="1250" y="143"/>
                </a:lnTo>
                <a:lnTo>
                  <a:pt x="1257" y="143"/>
                </a:lnTo>
                <a:lnTo>
                  <a:pt x="1257" y="136"/>
                </a:lnTo>
                <a:lnTo>
                  <a:pt x="1257" y="136"/>
                </a:lnTo>
                <a:lnTo>
                  <a:pt x="1257" y="129"/>
                </a:lnTo>
                <a:lnTo>
                  <a:pt x="1257" y="129"/>
                </a:lnTo>
                <a:lnTo>
                  <a:pt x="1264" y="116"/>
                </a:lnTo>
                <a:lnTo>
                  <a:pt x="1264" y="109"/>
                </a:lnTo>
                <a:lnTo>
                  <a:pt x="1264" y="95"/>
                </a:lnTo>
                <a:lnTo>
                  <a:pt x="1264" y="89"/>
                </a:lnTo>
                <a:lnTo>
                  <a:pt x="1264" y="75"/>
                </a:lnTo>
                <a:lnTo>
                  <a:pt x="1271" y="61"/>
                </a:lnTo>
                <a:lnTo>
                  <a:pt x="1271" y="48"/>
                </a:lnTo>
                <a:lnTo>
                  <a:pt x="1271" y="27"/>
                </a:lnTo>
                <a:lnTo>
                  <a:pt x="1271" y="14"/>
                </a:lnTo>
                <a:lnTo>
                  <a:pt x="1271" y="0"/>
                </a:lnTo>
                <a:lnTo>
                  <a:pt x="1278" y="0"/>
                </a:lnTo>
                <a:close/>
              </a:path>
            </a:pathLst>
          </a:custGeom>
          <a:solidFill>
            <a:srgbClr val="4A7EBB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50" name="Freeform 53"/>
          <p:cNvSpPr>
            <a:spLocks/>
          </p:cNvSpPr>
          <p:nvPr/>
        </p:nvSpPr>
        <p:spPr bwMode="auto">
          <a:xfrm>
            <a:off x="6414238" y="2045966"/>
            <a:ext cx="3006667" cy="466458"/>
          </a:xfrm>
          <a:custGeom>
            <a:avLst/>
            <a:gdLst>
              <a:gd name="T0" fmla="*/ 0 w 719"/>
              <a:gd name="T1" fmla="*/ 265 h 312"/>
              <a:gd name="T2" fmla="*/ 7 w 719"/>
              <a:gd name="T3" fmla="*/ 217 h 312"/>
              <a:gd name="T4" fmla="*/ 14 w 719"/>
              <a:gd name="T5" fmla="*/ 183 h 312"/>
              <a:gd name="T6" fmla="*/ 14 w 719"/>
              <a:gd name="T7" fmla="*/ 170 h 312"/>
              <a:gd name="T8" fmla="*/ 21 w 719"/>
              <a:gd name="T9" fmla="*/ 163 h 312"/>
              <a:gd name="T10" fmla="*/ 28 w 719"/>
              <a:gd name="T11" fmla="*/ 156 h 312"/>
              <a:gd name="T12" fmla="*/ 335 w 719"/>
              <a:gd name="T13" fmla="*/ 156 h 312"/>
              <a:gd name="T14" fmla="*/ 335 w 719"/>
              <a:gd name="T15" fmla="*/ 156 h 312"/>
              <a:gd name="T16" fmla="*/ 335 w 719"/>
              <a:gd name="T17" fmla="*/ 156 h 312"/>
              <a:gd name="T18" fmla="*/ 342 w 719"/>
              <a:gd name="T19" fmla="*/ 149 h 312"/>
              <a:gd name="T20" fmla="*/ 342 w 719"/>
              <a:gd name="T21" fmla="*/ 136 h 312"/>
              <a:gd name="T22" fmla="*/ 349 w 719"/>
              <a:gd name="T23" fmla="*/ 88 h 312"/>
              <a:gd name="T24" fmla="*/ 356 w 719"/>
              <a:gd name="T25" fmla="*/ 34 h 312"/>
              <a:gd name="T26" fmla="*/ 356 w 719"/>
              <a:gd name="T27" fmla="*/ 0 h 312"/>
              <a:gd name="T28" fmla="*/ 363 w 719"/>
              <a:gd name="T29" fmla="*/ 34 h 312"/>
              <a:gd name="T30" fmla="*/ 363 w 719"/>
              <a:gd name="T31" fmla="*/ 88 h 312"/>
              <a:gd name="T32" fmla="*/ 370 w 719"/>
              <a:gd name="T33" fmla="*/ 136 h 312"/>
              <a:gd name="T34" fmla="*/ 377 w 719"/>
              <a:gd name="T35" fmla="*/ 149 h 312"/>
              <a:gd name="T36" fmla="*/ 384 w 719"/>
              <a:gd name="T37" fmla="*/ 156 h 312"/>
              <a:gd name="T38" fmla="*/ 384 w 719"/>
              <a:gd name="T39" fmla="*/ 156 h 312"/>
              <a:gd name="T40" fmla="*/ 384 w 719"/>
              <a:gd name="T41" fmla="*/ 156 h 312"/>
              <a:gd name="T42" fmla="*/ 691 w 719"/>
              <a:gd name="T43" fmla="*/ 156 h 312"/>
              <a:gd name="T44" fmla="*/ 698 w 719"/>
              <a:gd name="T45" fmla="*/ 163 h 312"/>
              <a:gd name="T46" fmla="*/ 698 w 719"/>
              <a:gd name="T47" fmla="*/ 170 h 312"/>
              <a:gd name="T48" fmla="*/ 705 w 719"/>
              <a:gd name="T49" fmla="*/ 183 h 312"/>
              <a:gd name="T50" fmla="*/ 712 w 719"/>
              <a:gd name="T51" fmla="*/ 217 h 312"/>
              <a:gd name="T52" fmla="*/ 719 w 719"/>
              <a:gd name="T53" fmla="*/ 265 h 312"/>
              <a:gd name="T54" fmla="*/ 712 w 719"/>
              <a:gd name="T55" fmla="*/ 312 h 312"/>
              <a:gd name="T56" fmla="*/ 712 w 719"/>
              <a:gd name="T57" fmla="*/ 251 h 312"/>
              <a:gd name="T58" fmla="*/ 705 w 719"/>
              <a:gd name="T59" fmla="*/ 204 h 312"/>
              <a:gd name="T60" fmla="*/ 698 w 719"/>
              <a:gd name="T61" fmla="*/ 176 h 312"/>
              <a:gd name="T62" fmla="*/ 698 w 719"/>
              <a:gd name="T63" fmla="*/ 170 h 312"/>
              <a:gd name="T64" fmla="*/ 691 w 719"/>
              <a:gd name="T65" fmla="*/ 163 h 312"/>
              <a:gd name="T66" fmla="*/ 691 w 719"/>
              <a:gd name="T67" fmla="*/ 163 h 312"/>
              <a:gd name="T68" fmla="*/ 384 w 719"/>
              <a:gd name="T69" fmla="*/ 163 h 312"/>
              <a:gd name="T70" fmla="*/ 384 w 719"/>
              <a:gd name="T71" fmla="*/ 163 h 312"/>
              <a:gd name="T72" fmla="*/ 377 w 719"/>
              <a:gd name="T73" fmla="*/ 156 h 312"/>
              <a:gd name="T74" fmla="*/ 370 w 719"/>
              <a:gd name="T75" fmla="*/ 142 h 312"/>
              <a:gd name="T76" fmla="*/ 363 w 719"/>
              <a:gd name="T77" fmla="*/ 122 h 312"/>
              <a:gd name="T78" fmla="*/ 363 w 719"/>
              <a:gd name="T79" fmla="*/ 81 h 312"/>
              <a:gd name="T80" fmla="*/ 356 w 719"/>
              <a:gd name="T81" fmla="*/ 20 h 312"/>
              <a:gd name="T82" fmla="*/ 363 w 719"/>
              <a:gd name="T83" fmla="*/ 34 h 312"/>
              <a:gd name="T84" fmla="*/ 356 w 719"/>
              <a:gd name="T85" fmla="*/ 95 h 312"/>
              <a:gd name="T86" fmla="*/ 349 w 719"/>
              <a:gd name="T87" fmla="*/ 136 h 312"/>
              <a:gd name="T88" fmla="*/ 342 w 719"/>
              <a:gd name="T89" fmla="*/ 149 h 312"/>
              <a:gd name="T90" fmla="*/ 342 w 719"/>
              <a:gd name="T91" fmla="*/ 156 h 312"/>
              <a:gd name="T92" fmla="*/ 335 w 719"/>
              <a:gd name="T93" fmla="*/ 163 h 312"/>
              <a:gd name="T94" fmla="*/ 335 w 719"/>
              <a:gd name="T95" fmla="*/ 163 h 312"/>
              <a:gd name="T96" fmla="*/ 28 w 719"/>
              <a:gd name="T97" fmla="*/ 163 h 312"/>
              <a:gd name="T98" fmla="*/ 28 w 719"/>
              <a:gd name="T99" fmla="*/ 163 h 312"/>
              <a:gd name="T100" fmla="*/ 21 w 719"/>
              <a:gd name="T101" fmla="*/ 170 h 312"/>
              <a:gd name="T102" fmla="*/ 21 w 719"/>
              <a:gd name="T103" fmla="*/ 183 h 312"/>
              <a:gd name="T104" fmla="*/ 14 w 719"/>
              <a:gd name="T105" fmla="*/ 217 h 312"/>
              <a:gd name="T106" fmla="*/ 7 w 719"/>
              <a:gd name="T107" fmla="*/ 272 h 312"/>
              <a:gd name="T108" fmla="*/ 0 w 719"/>
              <a:gd name="T109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19" h="312">
                <a:moveTo>
                  <a:pt x="0" y="312"/>
                </a:moveTo>
                <a:lnTo>
                  <a:pt x="0" y="299"/>
                </a:lnTo>
                <a:lnTo>
                  <a:pt x="0" y="285"/>
                </a:lnTo>
                <a:lnTo>
                  <a:pt x="0" y="265"/>
                </a:lnTo>
                <a:lnTo>
                  <a:pt x="0" y="251"/>
                </a:lnTo>
                <a:lnTo>
                  <a:pt x="0" y="238"/>
                </a:lnTo>
                <a:lnTo>
                  <a:pt x="7" y="231"/>
                </a:lnTo>
                <a:lnTo>
                  <a:pt x="7" y="217"/>
                </a:lnTo>
                <a:lnTo>
                  <a:pt x="7" y="204"/>
                </a:lnTo>
                <a:lnTo>
                  <a:pt x="7" y="197"/>
                </a:lnTo>
                <a:lnTo>
                  <a:pt x="14" y="183"/>
                </a:lnTo>
                <a:lnTo>
                  <a:pt x="14" y="183"/>
                </a:lnTo>
                <a:lnTo>
                  <a:pt x="14" y="176"/>
                </a:lnTo>
                <a:lnTo>
                  <a:pt x="14" y="176"/>
                </a:lnTo>
                <a:lnTo>
                  <a:pt x="14" y="170"/>
                </a:lnTo>
                <a:lnTo>
                  <a:pt x="14" y="170"/>
                </a:lnTo>
                <a:lnTo>
                  <a:pt x="21" y="163"/>
                </a:lnTo>
                <a:lnTo>
                  <a:pt x="21" y="163"/>
                </a:lnTo>
                <a:lnTo>
                  <a:pt x="21" y="163"/>
                </a:lnTo>
                <a:lnTo>
                  <a:pt x="21" y="163"/>
                </a:lnTo>
                <a:lnTo>
                  <a:pt x="21" y="156"/>
                </a:lnTo>
                <a:lnTo>
                  <a:pt x="28" y="156"/>
                </a:lnTo>
                <a:lnTo>
                  <a:pt x="28" y="156"/>
                </a:lnTo>
                <a:lnTo>
                  <a:pt x="28" y="156"/>
                </a:lnTo>
                <a:lnTo>
                  <a:pt x="28" y="156"/>
                </a:lnTo>
                <a:lnTo>
                  <a:pt x="28" y="156"/>
                </a:lnTo>
                <a:lnTo>
                  <a:pt x="28" y="156"/>
                </a:lnTo>
                <a:lnTo>
                  <a:pt x="335" y="156"/>
                </a:lnTo>
                <a:lnTo>
                  <a:pt x="335" y="156"/>
                </a:lnTo>
                <a:lnTo>
                  <a:pt x="335" y="156"/>
                </a:lnTo>
                <a:lnTo>
                  <a:pt x="335" y="156"/>
                </a:lnTo>
                <a:lnTo>
                  <a:pt x="335" y="156"/>
                </a:lnTo>
                <a:lnTo>
                  <a:pt x="335" y="156"/>
                </a:lnTo>
                <a:lnTo>
                  <a:pt x="335" y="156"/>
                </a:lnTo>
                <a:lnTo>
                  <a:pt x="335" y="156"/>
                </a:lnTo>
                <a:lnTo>
                  <a:pt x="335" y="156"/>
                </a:lnTo>
                <a:lnTo>
                  <a:pt x="335" y="156"/>
                </a:lnTo>
                <a:lnTo>
                  <a:pt x="335" y="149"/>
                </a:lnTo>
                <a:lnTo>
                  <a:pt x="342" y="149"/>
                </a:lnTo>
                <a:lnTo>
                  <a:pt x="342" y="149"/>
                </a:lnTo>
                <a:lnTo>
                  <a:pt x="342" y="142"/>
                </a:lnTo>
                <a:lnTo>
                  <a:pt x="342" y="142"/>
                </a:lnTo>
                <a:lnTo>
                  <a:pt x="342" y="136"/>
                </a:lnTo>
                <a:lnTo>
                  <a:pt x="342" y="136"/>
                </a:lnTo>
                <a:lnTo>
                  <a:pt x="349" y="122"/>
                </a:lnTo>
                <a:lnTo>
                  <a:pt x="349" y="115"/>
                </a:lnTo>
                <a:lnTo>
                  <a:pt x="349" y="102"/>
                </a:lnTo>
                <a:lnTo>
                  <a:pt x="349" y="88"/>
                </a:lnTo>
                <a:lnTo>
                  <a:pt x="356" y="81"/>
                </a:lnTo>
                <a:lnTo>
                  <a:pt x="356" y="68"/>
                </a:lnTo>
                <a:lnTo>
                  <a:pt x="356" y="54"/>
                </a:lnTo>
                <a:lnTo>
                  <a:pt x="356" y="34"/>
                </a:lnTo>
                <a:lnTo>
                  <a:pt x="356" y="20"/>
                </a:lnTo>
                <a:lnTo>
                  <a:pt x="356" y="6"/>
                </a:lnTo>
                <a:lnTo>
                  <a:pt x="356" y="6"/>
                </a:lnTo>
                <a:lnTo>
                  <a:pt x="356" y="0"/>
                </a:lnTo>
                <a:lnTo>
                  <a:pt x="363" y="6"/>
                </a:lnTo>
                <a:lnTo>
                  <a:pt x="363" y="6"/>
                </a:lnTo>
                <a:lnTo>
                  <a:pt x="363" y="20"/>
                </a:lnTo>
                <a:lnTo>
                  <a:pt x="363" y="34"/>
                </a:lnTo>
                <a:lnTo>
                  <a:pt x="363" y="54"/>
                </a:lnTo>
                <a:lnTo>
                  <a:pt x="363" y="68"/>
                </a:lnTo>
                <a:lnTo>
                  <a:pt x="363" y="81"/>
                </a:lnTo>
                <a:lnTo>
                  <a:pt x="363" y="88"/>
                </a:lnTo>
                <a:lnTo>
                  <a:pt x="370" y="102"/>
                </a:lnTo>
                <a:lnTo>
                  <a:pt x="370" y="115"/>
                </a:lnTo>
                <a:lnTo>
                  <a:pt x="370" y="122"/>
                </a:lnTo>
                <a:lnTo>
                  <a:pt x="370" y="136"/>
                </a:lnTo>
                <a:lnTo>
                  <a:pt x="377" y="136"/>
                </a:lnTo>
                <a:lnTo>
                  <a:pt x="377" y="142"/>
                </a:lnTo>
                <a:lnTo>
                  <a:pt x="377" y="142"/>
                </a:lnTo>
                <a:lnTo>
                  <a:pt x="377" y="149"/>
                </a:lnTo>
                <a:lnTo>
                  <a:pt x="377" y="149"/>
                </a:lnTo>
                <a:lnTo>
                  <a:pt x="377" y="149"/>
                </a:lnTo>
                <a:lnTo>
                  <a:pt x="384" y="156"/>
                </a:lnTo>
                <a:lnTo>
                  <a:pt x="384" y="156"/>
                </a:lnTo>
                <a:lnTo>
                  <a:pt x="384" y="156"/>
                </a:lnTo>
                <a:lnTo>
                  <a:pt x="384" y="156"/>
                </a:lnTo>
                <a:lnTo>
                  <a:pt x="384" y="156"/>
                </a:lnTo>
                <a:lnTo>
                  <a:pt x="384" y="156"/>
                </a:lnTo>
                <a:lnTo>
                  <a:pt x="384" y="156"/>
                </a:lnTo>
                <a:lnTo>
                  <a:pt x="384" y="156"/>
                </a:lnTo>
                <a:lnTo>
                  <a:pt x="384" y="156"/>
                </a:lnTo>
                <a:lnTo>
                  <a:pt x="384" y="156"/>
                </a:lnTo>
                <a:lnTo>
                  <a:pt x="691" y="156"/>
                </a:lnTo>
                <a:lnTo>
                  <a:pt x="691" y="156"/>
                </a:lnTo>
                <a:lnTo>
                  <a:pt x="691" y="156"/>
                </a:lnTo>
                <a:lnTo>
                  <a:pt x="691" y="156"/>
                </a:lnTo>
                <a:lnTo>
                  <a:pt x="691" y="156"/>
                </a:lnTo>
                <a:lnTo>
                  <a:pt x="691" y="156"/>
                </a:lnTo>
                <a:lnTo>
                  <a:pt x="698" y="156"/>
                </a:lnTo>
                <a:lnTo>
                  <a:pt x="698" y="163"/>
                </a:lnTo>
                <a:lnTo>
                  <a:pt x="698" y="163"/>
                </a:lnTo>
                <a:lnTo>
                  <a:pt x="698" y="163"/>
                </a:lnTo>
                <a:lnTo>
                  <a:pt x="698" y="163"/>
                </a:lnTo>
                <a:lnTo>
                  <a:pt x="698" y="170"/>
                </a:lnTo>
                <a:lnTo>
                  <a:pt x="705" y="170"/>
                </a:lnTo>
                <a:lnTo>
                  <a:pt x="705" y="176"/>
                </a:lnTo>
                <a:lnTo>
                  <a:pt x="705" y="176"/>
                </a:lnTo>
                <a:lnTo>
                  <a:pt x="705" y="183"/>
                </a:lnTo>
                <a:lnTo>
                  <a:pt x="705" y="183"/>
                </a:lnTo>
                <a:lnTo>
                  <a:pt x="712" y="197"/>
                </a:lnTo>
                <a:lnTo>
                  <a:pt x="712" y="204"/>
                </a:lnTo>
                <a:lnTo>
                  <a:pt x="712" y="217"/>
                </a:lnTo>
                <a:lnTo>
                  <a:pt x="712" y="224"/>
                </a:lnTo>
                <a:lnTo>
                  <a:pt x="712" y="238"/>
                </a:lnTo>
                <a:lnTo>
                  <a:pt x="719" y="251"/>
                </a:lnTo>
                <a:lnTo>
                  <a:pt x="719" y="265"/>
                </a:lnTo>
                <a:lnTo>
                  <a:pt x="719" y="285"/>
                </a:lnTo>
                <a:lnTo>
                  <a:pt x="719" y="299"/>
                </a:lnTo>
                <a:lnTo>
                  <a:pt x="719" y="312"/>
                </a:lnTo>
                <a:lnTo>
                  <a:pt x="712" y="312"/>
                </a:lnTo>
                <a:lnTo>
                  <a:pt x="712" y="299"/>
                </a:lnTo>
                <a:lnTo>
                  <a:pt x="712" y="285"/>
                </a:lnTo>
                <a:lnTo>
                  <a:pt x="712" y="272"/>
                </a:lnTo>
                <a:lnTo>
                  <a:pt x="712" y="251"/>
                </a:lnTo>
                <a:lnTo>
                  <a:pt x="712" y="238"/>
                </a:lnTo>
                <a:lnTo>
                  <a:pt x="712" y="231"/>
                </a:lnTo>
                <a:lnTo>
                  <a:pt x="705" y="217"/>
                </a:lnTo>
                <a:lnTo>
                  <a:pt x="705" y="204"/>
                </a:lnTo>
                <a:lnTo>
                  <a:pt x="705" y="197"/>
                </a:lnTo>
                <a:lnTo>
                  <a:pt x="705" y="190"/>
                </a:lnTo>
                <a:lnTo>
                  <a:pt x="698" y="183"/>
                </a:lnTo>
                <a:lnTo>
                  <a:pt x="698" y="176"/>
                </a:lnTo>
                <a:lnTo>
                  <a:pt x="698" y="176"/>
                </a:lnTo>
                <a:lnTo>
                  <a:pt x="698" y="170"/>
                </a:lnTo>
                <a:lnTo>
                  <a:pt x="698" y="170"/>
                </a:lnTo>
                <a:lnTo>
                  <a:pt x="698" y="170"/>
                </a:lnTo>
                <a:lnTo>
                  <a:pt x="691" y="163"/>
                </a:lnTo>
                <a:lnTo>
                  <a:pt x="691" y="163"/>
                </a:lnTo>
                <a:lnTo>
                  <a:pt x="691" y="163"/>
                </a:lnTo>
                <a:lnTo>
                  <a:pt x="691" y="163"/>
                </a:lnTo>
                <a:lnTo>
                  <a:pt x="691" y="163"/>
                </a:lnTo>
                <a:lnTo>
                  <a:pt x="691" y="163"/>
                </a:lnTo>
                <a:lnTo>
                  <a:pt x="691" y="163"/>
                </a:lnTo>
                <a:lnTo>
                  <a:pt x="691" y="163"/>
                </a:lnTo>
                <a:lnTo>
                  <a:pt x="691" y="163"/>
                </a:lnTo>
                <a:lnTo>
                  <a:pt x="691" y="163"/>
                </a:lnTo>
                <a:lnTo>
                  <a:pt x="384" y="163"/>
                </a:lnTo>
                <a:lnTo>
                  <a:pt x="384" y="163"/>
                </a:lnTo>
                <a:lnTo>
                  <a:pt x="384" y="163"/>
                </a:lnTo>
                <a:lnTo>
                  <a:pt x="384" y="163"/>
                </a:lnTo>
                <a:lnTo>
                  <a:pt x="384" y="163"/>
                </a:lnTo>
                <a:lnTo>
                  <a:pt x="384" y="163"/>
                </a:lnTo>
                <a:lnTo>
                  <a:pt x="377" y="163"/>
                </a:lnTo>
                <a:lnTo>
                  <a:pt x="377" y="163"/>
                </a:lnTo>
                <a:lnTo>
                  <a:pt x="377" y="156"/>
                </a:lnTo>
                <a:lnTo>
                  <a:pt x="377" y="156"/>
                </a:lnTo>
                <a:lnTo>
                  <a:pt x="377" y="156"/>
                </a:lnTo>
                <a:lnTo>
                  <a:pt x="377" y="149"/>
                </a:lnTo>
                <a:lnTo>
                  <a:pt x="370" y="149"/>
                </a:lnTo>
                <a:lnTo>
                  <a:pt x="370" y="142"/>
                </a:lnTo>
                <a:lnTo>
                  <a:pt x="370" y="142"/>
                </a:lnTo>
                <a:lnTo>
                  <a:pt x="370" y="136"/>
                </a:lnTo>
                <a:lnTo>
                  <a:pt x="370" y="136"/>
                </a:lnTo>
                <a:lnTo>
                  <a:pt x="363" y="122"/>
                </a:lnTo>
                <a:lnTo>
                  <a:pt x="363" y="115"/>
                </a:lnTo>
                <a:lnTo>
                  <a:pt x="363" y="102"/>
                </a:lnTo>
                <a:lnTo>
                  <a:pt x="363" y="95"/>
                </a:lnTo>
                <a:lnTo>
                  <a:pt x="363" y="81"/>
                </a:lnTo>
                <a:lnTo>
                  <a:pt x="356" y="68"/>
                </a:lnTo>
                <a:lnTo>
                  <a:pt x="356" y="54"/>
                </a:lnTo>
                <a:lnTo>
                  <a:pt x="356" y="34"/>
                </a:lnTo>
                <a:lnTo>
                  <a:pt x="356" y="20"/>
                </a:lnTo>
                <a:lnTo>
                  <a:pt x="356" y="6"/>
                </a:lnTo>
                <a:lnTo>
                  <a:pt x="363" y="6"/>
                </a:lnTo>
                <a:lnTo>
                  <a:pt x="363" y="20"/>
                </a:lnTo>
                <a:lnTo>
                  <a:pt x="363" y="34"/>
                </a:lnTo>
                <a:lnTo>
                  <a:pt x="363" y="54"/>
                </a:lnTo>
                <a:lnTo>
                  <a:pt x="363" y="68"/>
                </a:lnTo>
                <a:lnTo>
                  <a:pt x="356" y="81"/>
                </a:lnTo>
                <a:lnTo>
                  <a:pt x="356" y="95"/>
                </a:lnTo>
                <a:lnTo>
                  <a:pt x="356" y="102"/>
                </a:lnTo>
                <a:lnTo>
                  <a:pt x="356" y="115"/>
                </a:lnTo>
                <a:lnTo>
                  <a:pt x="349" y="122"/>
                </a:lnTo>
                <a:lnTo>
                  <a:pt x="349" y="136"/>
                </a:lnTo>
                <a:lnTo>
                  <a:pt x="349" y="136"/>
                </a:lnTo>
                <a:lnTo>
                  <a:pt x="349" y="142"/>
                </a:lnTo>
                <a:lnTo>
                  <a:pt x="349" y="142"/>
                </a:lnTo>
                <a:lnTo>
                  <a:pt x="342" y="149"/>
                </a:lnTo>
                <a:lnTo>
                  <a:pt x="342" y="149"/>
                </a:lnTo>
                <a:lnTo>
                  <a:pt x="342" y="156"/>
                </a:lnTo>
                <a:lnTo>
                  <a:pt x="342" y="156"/>
                </a:lnTo>
                <a:lnTo>
                  <a:pt x="342" y="156"/>
                </a:lnTo>
                <a:lnTo>
                  <a:pt x="342" y="163"/>
                </a:lnTo>
                <a:lnTo>
                  <a:pt x="335" y="163"/>
                </a:lnTo>
                <a:lnTo>
                  <a:pt x="335" y="163"/>
                </a:lnTo>
                <a:lnTo>
                  <a:pt x="335" y="163"/>
                </a:lnTo>
                <a:lnTo>
                  <a:pt x="335" y="163"/>
                </a:lnTo>
                <a:lnTo>
                  <a:pt x="335" y="163"/>
                </a:lnTo>
                <a:lnTo>
                  <a:pt x="335" y="163"/>
                </a:lnTo>
                <a:lnTo>
                  <a:pt x="335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8" y="163"/>
                </a:lnTo>
                <a:lnTo>
                  <a:pt x="21" y="170"/>
                </a:lnTo>
                <a:lnTo>
                  <a:pt x="21" y="170"/>
                </a:lnTo>
                <a:lnTo>
                  <a:pt x="21" y="170"/>
                </a:lnTo>
                <a:lnTo>
                  <a:pt x="21" y="176"/>
                </a:lnTo>
                <a:lnTo>
                  <a:pt x="21" y="176"/>
                </a:lnTo>
                <a:lnTo>
                  <a:pt x="21" y="183"/>
                </a:lnTo>
                <a:lnTo>
                  <a:pt x="14" y="190"/>
                </a:lnTo>
                <a:lnTo>
                  <a:pt x="14" y="197"/>
                </a:lnTo>
                <a:lnTo>
                  <a:pt x="14" y="204"/>
                </a:lnTo>
                <a:lnTo>
                  <a:pt x="14" y="217"/>
                </a:lnTo>
                <a:lnTo>
                  <a:pt x="7" y="231"/>
                </a:lnTo>
                <a:lnTo>
                  <a:pt x="7" y="238"/>
                </a:lnTo>
                <a:lnTo>
                  <a:pt x="7" y="251"/>
                </a:lnTo>
                <a:lnTo>
                  <a:pt x="7" y="272"/>
                </a:lnTo>
                <a:lnTo>
                  <a:pt x="7" y="285"/>
                </a:lnTo>
                <a:lnTo>
                  <a:pt x="7" y="299"/>
                </a:lnTo>
                <a:lnTo>
                  <a:pt x="7" y="312"/>
                </a:lnTo>
                <a:lnTo>
                  <a:pt x="0" y="312"/>
                </a:lnTo>
                <a:close/>
              </a:path>
            </a:pathLst>
          </a:custGeom>
          <a:solidFill>
            <a:srgbClr val="4A7EBB"/>
          </a:solidFill>
          <a:ln w="0">
            <a:solidFill>
              <a:srgbClr val="804B0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942749" y="254601"/>
            <a:ext cx="852162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Figure 7.1 </a:t>
            </a:r>
            <a:r>
              <a:rPr kumimoji="0" lang="fr-FR" altLang="fr-FR" sz="4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Corporate</a:t>
            </a:r>
            <a:r>
              <a:rPr kumimoji="0" lang="fr-FR" altLang="fr-FR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brand</a:t>
            </a:r>
            <a:endParaRPr kumimoji="0" lang="fr-FR" altLang="fr-FR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8371840" y="5864163"/>
            <a:ext cx="36330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dirty="0" err="1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dapted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from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Abratt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and </a:t>
            </a: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Kleyn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2012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45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87338" y="188913"/>
            <a:ext cx="8869362" cy="664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87338" y="188913"/>
            <a:ext cx="8856662" cy="664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2438" y="201613"/>
            <a:ext cx="1093831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Figure 7.2. Communication mix and </a:t>
            </a:r>
            <a:r>
              <a:rPr kumimoji="0" lang="fr-FR" altLang="fr-FR" sz="32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customer</a:t>
            </a:r>
            <a:r>
              <a:rPr kumimoji="0" lang="fr-FR" altLang="fr-FR" sz="3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acquisition </a:t>
            </a:r>
            <a:r>
              <a:rPr kumimoji="0" lang="fr-FR" altLang="fr-FR" sz="32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process</a:t>
            </a:r>
            <a:r>
              <a:rPr kumimoji="0" lang="fr-FR" altLang="fr-FR" sz="3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36550" y="974726"/>
            <a:ext cx="160576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Communication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31825" y="1270001"/>
            <a:ext cx="103009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objectives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30250" y="1797051"/>
            <a:ext cx="8816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awareness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839788" y="2743201"/>
            <a:ext cx="6401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interest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730250" y="3921126"/>
            <a:ext cx="8708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evaluation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987425" y="4694238"/>
            <a:ext cx="3318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trial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90575" y="5516563"/>
            <a:ext cx="8655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purchase</a:t>
            </a:r>
            <a:endParaRPr kumimoji="0" lang="fr-FR" altLang="fr-FR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916238" y="1096963"/>
            <a:ext cx="201702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Potential customers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100388" y="1392238"/>
            <a:ext cx="163128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target segments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652838" y="1685926"/>
            <a:ext cx="53219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leads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3444875" y="2779713"/>
            <a:ext cx="94416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enquiries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3432175" y="3835401"/>
            <a:ext cx="98450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prospects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3149600" y="4633913"/>
            <a:ext cx="153599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new customers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3346450" y="5492751"/>
            <a:ext cx="1138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established 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395663" y="5788026"/>
            <a:ext cx="9830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customers</a:t>
            </a:r>
            <a:endParaRPr kumimoji="0" lang="fr-FR" altLang="fr-FR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6170613" y="1109663"/>
            <a:ext cx="166026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Communication 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6724650" y="1404938"/>
            <a:ext cx="51918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Tools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6600825" y="1820863"/>
            <a:ext cx="80778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advertising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6896100" y="2030413"/>
            <a:ext cx="1907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PR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5926138" y="2225676"/>
            <a:ext cx="22152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content and search  marketing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6711950" y="2790826"/>
            <a:ext cx="5710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website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6343650" y="3000376"/>
            <a:ext cx="13426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content marketing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6675438" y="3208338"/>
            <a:ext cx="66377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webinars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6577013" y="3417888"/>
            <a:ext cx="8468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tradeshows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6429375" y="3883026"/>
            <a:ext cx="11982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online screening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6502400" y="4092576"/>
            <a:ext cx="10188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telemarketing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6442075" y="4300538"/>
            <a:ext cx="11285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field sales visits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6502400" y="4767263"/>
            <a:ext cx="10188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telemarketing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6442075" y="4976813"/>
            <a:ext cx="11285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field sales visits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6011863" y="5184776"/>
            <a:ext cx="204190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email and mobile marketing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9" name="Rectangle 41"/>
          <p:cNvSpPr>
            <a:spLocks noChangeArrowheads="1"/>
          </p:cNvSpPr>
          <p:nvPr/>
        </p:nvSpPr>
        <p:spPr bwMode="auto">
          <a:xfrm>
            <a:off x="6183313" y="5394326"/>
            <a:ext cx="16844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social media marketing</a:t>
            </a:r>
            <a:endParaRPr kumimoji="0" lang="fr-FR" altLang="fr-FR" sz="18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5926138" y="5713413"/>
            <a:ext cx="22589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transactional</a:t>
            </a:r>
            <a:r>
              <a:rPr kumimoji="0" lang="fr-FR" altLang="fr-FR" sz="14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and  </a:t>
            </a:r>
            <a:r>
              <a:rPr kumimoji="0" lang="fr-FR" altLang="fr-FR" sz="140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relationship</a:t>
            </a:r>
            <a:r>
              <a:rPr kumimoji="0" lang="fr-FR" altLang="fr-FR" sz="14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1" name="Rectangle 43"/>
          <p:cNvSpPr>
            <a:spLocks noChangeArrowheads="1"/>
          </p:cNvSpPr>
          <p:nvPr/>
        </p:nvSpPr>
        <p:spPr bwMode="auto">
          <a:xfrm>
            <a:off x="6577013" y="5921376"/>
            <a:ext cx="8476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sales teams</a:t>
            </a:r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6183313" y="6130926"/>
            <a:ext cx="16844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social media marketing</a:t>
            </a:r>
          </a:p>
        </p:txBody>
      </p:sp>
      <p:sp>
        <p:nvSpPr>
          <p:cNvPr id="43" name="Freeform 45"/>
          <p:cNvSpPr>
            <a:spLocks noEditPoints="1"/>
          </p:cNvSpPr>
          <p:nvPr/>
        </p:nvSpPr>
        <p:spPr bwMode="auto">
          <a:xfrm>
            <a:off x="2511425" y="1698626"/>
            <a:ext cx="220662" cy="4530725"/>
          </a:xfrm>
          <a:custGeom>
            <a:avLst/>
            <a:gdLst>
              <a:gd name="T0" fmla="*/ 92 w 139"/>
              <a:gd name="T1" fmla="*/ 0 h 2854"/>
              <a:gd name="T2" fmla="*/ 92 w 139"/>
              <a:gd name="T3" fmla="*/ 2738 h 2854"/>
              <a:gd name="T4" fmla="*/ 46 w 139"/>
              <a:gd name="T5" fmla="*/ 2738 h 2854"/>
              <a:gd name="T6" fmla="*/ 46 w 139"/>
              <a:gd name="T7" fmla="*/ 0 h 2854"/>
              <a:gd name="T8" fmla="*/ 92 w 139"/>
              <a:gd name="T9" fmla="*/ 0 h 2854"/>
              <a:gd name="T10" fmla="*/ 139 w 139"/>
              <a:gd name="T11" fmla="*/ 2715 h 2854"/>
              <a:gd name="T12" fmla="*/ 69 w 139"/>
              <a:gd name="T13" fmla="*/ 2854 h 2854"/>
              <a:gd name="T14" fmla="*/ 0 w 139"/>
              <a:gd name="T15" fmla="*/ 2715 h 2854"/>
              <a:gd name="T16" fmla="*/ 139 w 139"/>
              <a:gd name="T17" fmla="*/ 2715 h 2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9" h="2854">
                <a:moveTo>
                  <a:pt x="92" y="0"/>
                </a:moveTo>
                <a:lnTo>
                  <a:pt x="92" y="2738"/>
                </a:lnTo>
                <a:lnTo>
                  <a:pt x="46" y="2738"/>
                </a:lnTo>
                <a:lnTo>
                  <a:pt x="46" y="0"/>
                </a:lnTo>
                <a:lnTo>
                  <a:pt x="92" y="0"/>
                </a:lnTo>
                <a:close/>
                <a:moveTo>
                  <a:pt x="139" y="2715"/>
                </a:moveTo>
                <a:lnTo>
                  <a:pt x="69" y="2854"/>
                </a:lnTo>
                <a:lnTo>
                  <a:pt x="0" y="2715"/>
                </a:lnTo>
                <a:lnTo>
                  <a:pt x="139" y="271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4" name="Freeform 46"/>
          <p:cNvSpPr>
            <a:spLocks noEditPoints="1"/>
          </p:cNvSpPr>
          <p:nvPr/>
        </p:nvSpPr>
        <p:spPr bwMode="auto">
          <a:xfrm>
            <a:off x="5372100" y="1698626"/>
            <a:ext cx="222250" cy="4530725"/>
          </a:xfrm>
          <a:custGeom>
            <a:avLst/>
            <a:gdLst>
              <a:gd name="T0" fmla="*/ 93 w 140"/>
              <a:gd name="T1" fmla="*/ 0 h 2854"/>
              <a:gd name="T2" fmla="*/ 93 w 140"/>
              <a:gd name="T3" fmla="*/ 2738 h 2854"/>
              <a:gd name="T4" fmla="*/ 47 w 140"/>
              <a:gd name="T5" fmla="*/ 2738 h 2854"/>
              <a:gd name="T6" fmla="*/ 47 w 140"/>
              <a:gd name="T7" fmla="*/ 0 h 2854"/>
              <a:gd name="T8" fmla="*/ 93 w 140"/>
              <a:gd name="T9" fmla="*/ 0 h 2854"/>
              <a:gd name="T10" fmla="*/ 140 w 140"/>
              <a:gd name="T11" fmla="*/ 2715 h 2854"/>
              <a:gd name="T12" fmla="*/ 70 w 140"/>
              <a:gd name="T13" fmla="*/ 2854 h 2854"/>
              <a:gd name="T14" fmla="*/ 0 w 140"/>
              <a:gd name="T15" fmla="*/ 2715 h 2854"/>
              <a:gd name="T16" fmla="*/ 140 w 140"/>
              <a:gd name="T17" fmla="*/ 2715 h 2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" h="2854">
                <a:moveTo>
                  <a:pt x="93" y="0"/>
                </a:moveTo>
                <a:lnTo>
                  <a:pt x="93" y="2738"/>
                </a:lnTo>
                <a:lnTo>
                  <a:pt x="47" y="2738"/>
                </a:lnTo>
                <a:lnTo>
                  <a:pt x="47" y="0"/>
                </a:lnTo>
                <a:lnTo>
                  <a:pt x="93" y="0"/>
                </a:lnTo>
                <a:close/>
                <a:moveTo>
                  <a:pt x="140" y="2715"/>
                </a:moveTo>
                <a:lnTo>
                  <a:pt x="70" y="2854"/>
                </a:lnTo>
                <a:lnTo>
                  <a:pt x="0" y="2715"/>
                </a:lnTo>
                <a:lnTo>
                  <a:pt x="140" y="271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9305771" y="5811899"/>
            <a:ext cx="28862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Adapted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12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from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Anderson &amp; </a:t>
            </a:r>
            <a:r>
              <a:rPr kumimoji="0" lang="fr-FR" altLang="fr-FR" sz="12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Narus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2004; </a:t>
            </a:r>
            <a:r>
              <a:rPr kumimoji="0" lang="fr-FR" altLang="fr-FR" sz="12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Chaffey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2014; </a:t>
            </a:r>
            <a:r>
              <a:rPr kumimoji="0" lang="fr-FR" altLang="fr-FR" sz="12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Järvinen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&amp; </a:t>
            </a:r>
            <a:r>
              <a:rPr kumimoji="0" lang="fr-FR" altLang="fr-FR" sz="12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Taiminen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, 2015)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902261227"/>
              </p:ext>
            </p:extLst>
          </p:nvPr>
        </p:nvGraphicFramePr>
        <p:xfrm>
          <a:off x="2207568" y="359423"/>
          <a:ext cx="77768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335777" y="3600071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marketing automation software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4655840" y="298445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crm</a:t>
            </a:r>
            <a:r>
              <a:rPr lang="en-GB" sz="1400" dirty="0"/>
              <a:t> software</a:t>
            </a:r>
            <a:endParaRPr lang="fr-FR" sz="1400" dirty="0"/>
          </a:p>
        </p:txBody>
      </p:sp>
      <p:sp>
        <p:nvSpPr>
          <p:cNvPr id="8" name="Arc 7"/>
          <p:cNvSpPr/>
          <p:nvPr/>
        </p:nvSpPr>
        <p:spPr>
          <a:xfrm rot="15600676">
            <a:off x="7503511" y="2494873"/>
            <a:ext cx="1030943" cy="1920556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/>
        </p:nvSpPr>
        <p:spPr>
          <a:xfrm rot="15511389">
            <a:off x="6035360" y="3840345"/>
            <a:ext cx="1198891" cy="178899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7037108" flipH="1">
            <a:off x="3742774" y="1715313"/>
            <a:ext cx="1373598" cy="169911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c 14"/>
          <p:cNvSpPr/>
          <p:nvPr/>
        </p:nvSpPr>
        <p:spPr>
          <a:xfrm rot="4134985">
            <a:off x="3897214" y="3116548"/>
            <a:ext cx="1311169" cy="1498119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168008" y="6583163"/>
            <a:ext cx="451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Source: </a:t>
            </a:r>
            <a:r>
              <a:rPr lang="fr-FR" sz="1200" dirty="0" err="1"/>
              <a:t>Adapted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  </a:t>
            </a:r>
            <a:r>
              <a:rPr lang="fr-FR" sz="1200" dirty="0" err="1"/>
              <a:t>Chaffey</a:t>
            </a:r>
            <a:r>
              <a:rPr lang="fr-FR" sz="1200" dirty="0"/>
              <a:t> (2014); </a:t>
            </a:r>
            <a:r>
              <a:rPr lang="fr-FR" sz="1200" dirty="0" err="1"/>
              <a:t>Jarvinen</a:t>
            </a:r>
            <a:r>
              <a:rPr lang="fr-FR" sz="1200" dirty="0"/>
              <a:t> and </a:t>
            </a:r>
            <a:r>
              <a:rPr lang="fr-FR" sz="1200" dirty="0" err="1"/>
              <a:t>Taiminen</a:t>
            </a:r>
            <a:r>
              <a:rPr lang="fr-FR" sz="1200" dirty="0"/>
              <a:t> (2016)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97DFD8-2673-4278-B970-CC6A9C2A1DF4}"/>
              </a:ext>
            </a:extLst>
          </p:cNvPr>
          <p:cNvSpPr/>
          <p:nvPr/>
        </p:nvSpPr>
        <p:spPr>
          <a:xfrm>
            <a:off x="136760" y="16860"/>
            <a:ext cx="2721944" cy="3622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7.3: Communication automation for customer acquisition </a:t>
            </a:r>
            <a:endParaRPr lang="fr-F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4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067"/>
            <a:ext cx="12151532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7.4 Influence of information from different sources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EFA6740-E0C8-4395-854D-C272181E2929}"/>
              </a:ext>
            </a:extLst>
          </p:cNvPr>
          <p:cNvGrpSpPr/>
          <p:nvPr/>
        </p:nvGrpSpPr>
        <p:grpSpPr>
          <a:xfrm>
            <a:off x="1733449" y="255422"/>
            <a:ext cx="8748464" cy="6600085"/>
            <a:chOff x="395536" y="255422"/>
            <a:chExt cx="8748464" cy="6600085"/>
          </a:xfrm>
        </p:grpSpPr>
        <p:graphicFrame>
          <p:nvGraphicFramePr>
            <p:cNvPr id="12" name="Graphique 3">
              <a:extLst>
                <a:ext uri="{FF2B5EF4-FFF2-40B4-BE49-F238E27FC236}">
                  <a16:creationId xmlns:a16="http://schemas.microsoft.com/office/drawing/2014/main" id="{4AA738D8-7FF1-46B4-AF43-5A65455BC43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25209632"/>
                </p:ext>
              </p:extLst>
            </p:nvPr>
          </p:nvGraphicFramePr>
          <p:xfrm>
            <a:off x="395536" y="255422"/>
            <a:ext cx="812800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" name="ZoneTexte 4">
              <a:extLst>
                <a:ext uri="{FF2B5EF4-FFF2-40B4-BE49-F238E27FC236}">
                  <a16:creationId xmlns:a16="http://schemas.microsoft.com/office/drawing/2014/main" id="{C24AAE41-32FB-49FA-80DD-B7E5F8CF22EC}"/>
                </a:ext>
              </a:extLst>
            </p:cNvPr>
            <p:cNvSpPr txBox="1"/>
            <p:nvPr/>
          </p:nvSpPr>
          <p:spPr>
            <a:xfrm>
              <a:off x="1289616" y="5842905"/>
              <a:ext cx="3140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influence of information source</a:t>
              </a:r>
            </a:p>
          </p:txBody>
        </p:sp>
        <p:sp>
          <p:nvSpPr>
            <p:cNvPr id="14" name="ZoneTexte 5">
              <a:extLst>
                <a:ext uri="{FF2B5EF4-FFF2-40B4-BE49-F238E27FC236}">
                  <a16:creationId xmlns:a16="http://schemas.microsoft.com/office/drawing/2014/main" id="{6DE84C30-6925-4ED5-999F-1B166BDA7D04}"/>
                </a:ext>
              </a:extLst>
            </p:cNvPr>
            <p:cNvSpPr txBox="1"/>
            <p:nvPr/>
          </p:nvSpPr>
          <p:spPr>
            <a:xfrm>
              <a:off x="5697870" y="5842562"/>
              <a:ext cx="2195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access</a:t>
              </a:r>
              <a:r>
                <a:rPr lang="fr-FR" dirty="0"/>
                <a:t> to information</a:t>
              </a:r>
            </a:p>
          </p:txBody>
        </p:sp>
        <p:sp>
          <p:nvSpPr>
            <p:cNvPr id="15" name="Accolade ouvrante 6">
              <a:extLst>
                <a:ext uri="{FF2B5EF4-FFF2-40B4-BE49-F238E27FC236}">
                  <a16:creationId xmlns:a16="http://schemas.microsoft.com/office/drawing/2014/main" id="{6B8DB012-BFA8-43DE-B67E-BCA36D245537}"/>
                </a:ext>
              </a:extLst>
            </p:cNvPr>
            <p:cNvSpPr/>
            <p:nvPr/>
          </p:nvSpPr>
          <p:spPr>
            <a:xfrm rot="16200000">
              <a:off x="2786872" y="4199469"/>
              <a:ext cx="257699" cy="3028487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Accolade ouvrante 7">
              <a:extLst>
                <a:ext uri="{FF2B5EF4-FFF2-40B4-BE49-F238E27FC236}">
                  <a16:creationId xmlns:a16="http://schemas.microsoft.com/office/drawing/2014/main" id="{CE002729-95CE-4D92-B43C-9F2417B80287}"/>
                </a:ext>
              </a:extLst>
            </p:cNvPr>
            <p:cNvSpPr/>
            <p:nvPr/>
          </p:nvSpPr>
          <p:spPr>
            <a:xfrm rot="16200000">
              <a:off x="6665584" y="4480105"/>
              <a:ext cx="260047" cy="2521138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8">
              <a:extLst>
                <a:ext uri="{FF2B5EF4-FFF2-40B4-BE49-F238E27FC236}">
                  <a16:creationId xmlns:a16="http://schemas.microsoft.com/office/drawing/2014/main" id="{70AB3548-1A01-485D-9B60-48AB8B1DDB44}"/>
                </a:ext>
              </a:extLst>
            </p:cNvPr>
            <p:cNvSpPr txBox="1"/>
            <p:nvPr/>
          </p:nvSpPr>
          <p:spPr>
            <a:xfrm>
              <a:off x="6254298" y="6578508"/>
              <a:ext cx="2889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Source: </a:t>
              </a:r>
              <a:r>
                <a:rPr lang="fr-FR" sz="1200" dirty="0" err="1"/>
                <a:t>Adapted</a:t>
              </a:r>
              <a:r>
                <a:rPr lang="fr-FR" sz="1200" dirty="0"/>
                <a:t> </a:t>
              </a:r>
              <a:r>
                <a:rPr lang="fr-FR" sz="1200" dirty="0" err="1"/>
                <a:t>from</a:t>
              </a:r>
              <a:r>
                <a:rPr lang="fr-FR" sz="1200" dirty="0"/>
                <a:t> </a:t>
              </a:r>
              <a:r>
                <a:rPr lang="fr-FR" sz="1200" dirty="0" err="1"/>
                <a:t>Buyersphere</a:t>
              </a:r>
              <a:r>
                <a:rPr lang="fr-FR" sz="1200" dirty="0"/>
                <a:t> (2015)</a:t>
              </a:r>
            </a:p>
          </p:txBody>
        </p:sp>
        <p:sp>
          <p:nvSpPr>
            <p:cNvPr id="18" name="ZoneTexte 14">
              <a:extLst>
                <a:ext uri="{FF2B5EF4-FFF2-40B4-BE49-F238E27FC236}">
                  <a16:creationId xmlns:a16="http://schemas.microsoft.com/office/drawing/2014/main" id="{B550E210-F4FD-465B-B8A6-27FA294EF087}"/>
                </a:ext>
              </a:extLst>
            </p:cNvPr>
            <p:cNvSpPr txBox="1"/>
            <p:nvPr/>
          </p:nvSpPr>
          <p:spPr>
            <a:xfrm>
              <a:off x="1727224" y="6237312"/>
              <a:ext cx="5581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Figure 7.4 Influence of information from different sources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96861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2063751" y="44450"/>
            <a:ext cx="920534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4400" dirty="0">
                <a:latin typeface="+mn-lt"/>
              </a:rPr>
              <a:t>Creating a good first (web) impression </a:t>
            </a:r>
            <a:endParaRPr lang="fr-FR" altLang="fr-FR" sz="4400" dirty="0">
              <a:latin typeface="+mn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711200" y="1158240"/>
          <a:ext cx="10943972" cy="4846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943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present website information that is easily verifiable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clearly express the identity of the organization that “lies behind” the website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highlight expert content  and services relevant to customer needs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signal honesty and integrity  via tone of voice and </a:t>
                      </a:r>
                      <a:r>
                        <a:rPr lang="en-GB" sz="2400" i="1" dirty="0"/>
                        <a:t>about us</a:t>
                      </a:r>
                      <a:r>
                        <a:rPr lang="en-GB" sz="2400" dirty="0"/>
                        <a:t>, </a:t>
                      </a:r>
                      <a:r>
                        <a:rPr lang="en-GB" sz="2400" i="1" dirty="0"/>
                        <a:t>our philosophy</a:t>
                      </a:r>
                      <a:r>
                        <a:rPr lang="en-GB" sz="2400" dirty="0"/>
                        <a:t> and </a:t>
                      </a:r>
                      <a:r>
                        <a:rPr lang="en-GB" sz="2400" i="1" dirty="0"/>
                        <a:t>FAQs</a:t>
                      </a:r>
                      <a:r>
                        <a:rPr lang="en-GB" sz="2400" dirty="0"/>
                        <a:t> pages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make it easy for site visitors to contact the organization on every page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ensure that the site reflects the way that the company does business to ensure  consistent online and offline experience 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make access and navigation easy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use frequently updated, relevant and useful content to secure customer data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avoid errors!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9753600" y="6035040"/>
            <a:ext cx="240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(Power &amp; Chaffey 2012)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7978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735</Words>
  <Application>Microsoft Macintosh PowerPoint</Application>
  <PresentationFormat>Widescreen</PresentationFormat>
  <Paragraphs>226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Thème Office</vt:lpstr>
      <vt:lpstr>Business to Business Marketing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Kegde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to Business Marketing</dc:title>
  <dc:creator>Canning Louise</dc:creator>
  <cp:lastModifiedBy>Sanjit Sengupta</cp:lastModifiedBy>
  <cp:revision>5</cp:revision>
  <dcterms:created xsi:type="dcterms:W3CDTF">2019-12-14T19:28:50Z</dcterms:created>
  <dcterms:modified xsi:type="dcterms:W3CDTF">2020-07-29T21:37:41Z</dcterms:modified>
</cp:coreProperties>
</file>