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3" r:id="rId2"/>
    <p:sldId id="324" r:id="rId3"/>
    <p:sldId id="325" r:id="rId4"/>
    <p:sldId id="314" r:id="rId5"/>
    <p:sldId id="326" r:id="rId6"/>
    <p:sldId id="327" r:id="rId7"/>
    <p:sldId id="328" r:id="rId8"/>
    <p:sldId id="329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 Nikonen" userId="21ccc40ad04ce58a" providerId="LiveId" clId="{EDDDF0D2-E330-42D9-AA71-E4C6B9B85870}"/>
    <pc:docChg chg="modSld">
      <pc:chgData name="Mari Nikonen" userId="21ccc40ad04ce58a" providerId="LiveId" clId="{EDDDF0D2-E330-42D9-AA71-E4C6B9B85870}" dt="2024-11-20T13:54:41.572" v="578" actId="20577"/>
      <pc:docMkLst>
        <pc:docMk/>
      </pc:docMkLst>
      <pc:sldChg chg="modSp mod">
        <pc:chgData name="Mari Nikonen" userId="21ccc40ad04ce58a" providerId="LiveId" clId="{EDDDF0D2-E330-42D9-AA71-E4C6B9B85870}" dt="2024-11-20T13:51:13.145" v="142" actId="20577"/>
        <pc:sldMkLst>
          <pc:docMk/>
          <pc:sldMk cId="2107382085" sldId="323"/>
        </pc:sldMkLst>
        <pc:graphicFrameChg chg="modGraphic">
          <ac:chgData name="Mari Nikonen" userId="21ccc40ad04ce58a" providerId="LiveId" clId="{EDDDF0D2-E330-42D9-AA71-E4C6B9B85870}" dt="2024-11-20T13:51:13.145" v="142" actId="20577"/>
          <ac:graphicFrameMkLst>
            <pc:docMk/>
            <pc:sldMk cId="2107382085" sldId="323"/>
            <ac:graphicFrameMk id="4" creationId="{1E2B40FE-8915-450A-B05D-8895D14086A6}"/>
          </ac:graphicFrameMkLst>
        </pc:graphicFrameChg>
      </pc:sldChg>
      <pc:sldChg chg="modSp mod">
        <pc:chgData name="Mari Nikonen" userId="21ccc40ad04ce58a" providerId="LiveId" clId="{EDDDF0D2-E330-42D9-AA71-E4C6B9B85870}" dt="2024-11-20T13:51:50.357" v="237" actId="20577"/>
        <pc:sldMkLst>
          <pc:docMk/>
          <pc:sldMk cId="3748428379" sldId="324"/>
        </pc:sldMkLst>
        <pc:graphicFrameChg chg="modGraphic">
          <ac:chgData name="Mari Nikonen" userId="21ccc40ad04ce58a" providerId="LiveId" clId="{EDDDF0D2-E330-42D9-AA71-E4C6B9B85870}" dt="2024-11-20T13:51:50.357" v="237" actId="20577"/>
          <ac:graphicFrameMkLst>
            <pc:docMk/>
            <pc:sldMk cId="3748428379" sldId="324"/>
            <ac:graphicFrameMk id="4" creationId="{405CE5F6-4193-4DF8-8534-E518DEB5C5D7}"/>
          </ac:graphicFrameMkLst>
        </pc:graphicFrameChg>
      </pc:sldChg>
      <pc:sldChg chg="modSp mod">
        <pc:chgData name="Mari Nikonen" userId="21ccc40ad04ce58a" providerId="LiveId" clId="{EDDDF0D2-E330-42D9-AA71-E4C6B9B85870}" dt="2024-11-20T13:52:17.569" v="325" actId="20577"/>
        <pc:sldMkLst>
          <pc:docMk/>
          <pc:sldMk cId="427364900" sldId="325"/>
        </pc:sldMkLst>
        <pc:graphicFrameChg chg="modGraphic">
          <ac:chgData name="Mari Nikonen" userId="21ccc40ad04ce58a" providerId="LiveId" clId="{EDDDF0D2-E330-42D9-AA71-E4C6B9B85870}" dt="2024-11-20T13:52:17.569" v="325" actId="20577"/>
          <ac:graphicFrameMkLst>
            <pc:docMk/>
            <pc:sldMk cId="427364900" sldId="325"/>
            <ac:graphicFrameMk id="4" creationId="{FD8F6A80-B031-4283-9426-55D1E000CC6E}"/>
          </ac:graphicFrameMkLst>
        </pc:graphicFrameChg>
      </pc:sldChg>
      <pc:sldChg chg="modSp mod">
        <pc:chgData name="Mari Nikonen" userId="21ccc40ad04ce58a" providerId="LiveId" clId="{EDDDF0D2-E330-42D9-AA71-E4C6B9B85870}" dt="2024-11-20T13:52:50.197" v="368" actId="20577"/>
        <pc:sldMkLst>
          <pc:docMk/>
          <pc:sldMk cId="2121295360" sldId="326"/>
        </pc:sldMkLst>
        <pc:graphicFrameChg chg="modGraphic">
          <ac:chgData name="Mari Nikonen" userId="21ccc40ad04ce58a" providerId="LiveId" clId="{EDDDF0D2-E330-42D9-AA71-E4C6B9B85870}" dt="2024-11-20T13:52:50.197" v="368" actId="20577"/>
          <ac:graphicFrameMkLst>
            <pc:docMk/>
            <pc:sldMk cId="2121295360" sldId="326"/>
            <ac:graphicFrameMk id="4" creationId="{C834A16B-5F83-4281-BAE0-5AD02B113C0F}"/>
          </ac:graphicFrameMkLst>
        </pc:graphicFrameChg>
      </pc:sldChg>
      <pc:sldChg chg="modSp mod">
        <pc:chgData name="Mari Nikonen" userId="21ccc40ad04ce58a" providerId="LiveId" clId="{EDDDF0D2-E330-42D9-AA71-E4C6B9B85870}" dt="2024-11-20T13:53:17.721" v="446" actId="20577"/>
        <pc:sldMkLst>
          <pc:docMk/>
          <pc:sldMk cId="1690548675" sldId="327"/>
        </pc:sldMkLst>
        <pc:graphicFrameChg chg="modGraphic">
          <ac:chgData name="Mari Nikonen" userId="21ccc40ad04ce58a" providerId="LiveId" clId="{EDDDF0D2-E330-42D9-AA71-E4C6B9B85870}" dt="2024-11-20T13:53:17.721" v="446" actId="20577"/>
          <ac:graphicFrameMkLst>
            <pc:docMk/>
            <pc:sldMk cId="1690548675" sldId="327"/>
            <ac:graphicFrameMk id="4" creationId="{22A87A92-F6B3-4BB1-894E-7DE3D473A10F}"/>
          </ac:graphicFrameMkLst>
        </pc:graphicFrameChg>
      </pc:sldChg>
      <pc:sldChg chg="modSp mod">
        <pc:chgData name="Mari Nikonen" userId="21ccc40ad04ce58a" providerId="LiveId" clId="{EDDDF0D2-E330-42D9-AA71-E4C6B9B85870}" dt="2024-11-20T13:54:14.187" v="500" actId="20577"/>
        <pc:sldMkLst>
          <pc:docMk/>
          <pc:sldMk cId="913911720" sldId="328"/>
        </pc:sldMkLst>
        <pc:graphicFrameChg chg="modGraphic">
          <ac:chgData name="Mari Nikonen" userId="21ccc40ad04ce58a" providerId="LiveId" clId="{EDDDF0D2-E330-42D9-AA71-E4C6B9B85870}" dt="2024-11-20T13:54:14.187" v="500" actId="20577"/>
          <ac:graphicFrameMkLst>
            <pc:docMk/>
            <pc:sldMk cId="913911720" sldId="328"/>
            <ac:graphicFrameMk id="4" creationId="{14A8A33F-94A4-45BA-A8C9-D6D2E2A3738D}"/>
          </ac:graphicFrameMkLst>
        </pc:graphicFrameChg>
      </pc:sldChg>
      <pc:sldChg chg="modSp mod">
        <pc:chgData name="Mari Nikonen" userId="21ccc40ad04ce58a" providerId="LiveId" clId="{EDDDF0D2-E330-42D9-AA71-E4C6B9B85870}" dt="2024-11-20T13:54:41.572" v="578" actId="20577"/>
        <pc:sldMkLst>
          <pc:docMk/>
          <pc:sldMk cId="3452111321" sldId="329"/>
        </pc:sldMkLst>
        <pc:graphicFrameChg chg="modGraphic">
          <ac:chgData name="Mari Nikonen" userId="21ccc40ad04ce58a" providerId="LiveId" clId="{EDDDF0D2-E330-42D9-AA71-E4C6B9B85870}" dt="2024-11-20T13:54:41.572" v="578" actId="20577"/>
          <ac:graphicFrameMkLst>
            <pc:docMk/>
            <pc:sldMk cId="3452111321" sldId="329"/>
            <ac:graphicFrameMk id="4" creationId="{872C9A40-8FC7-4E0A-B9B2-C930D191886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88654D-61E4-9C02-D1F3-B406C814E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B515F3D-F5AD-D77E-FCD0-F99FEF3957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86A7897-5BA7-B907-8CB9-2E4309F27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B9BB1-D147-40F0-90FA-C92BA7E96E34}" type="datetimeFigureOut">
              <a:rPr lang="fi-FI" smtClean="0"/>
              <a:t>20.11.2024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1410365-3F36-82EA-A397-C36CC58CD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09CEBE7-C54E-6462-D9AD-D7C93CE1F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BBF3-185E-4963-BAAD-A493B030AA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423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317753A-DA20-3E10-0549-B04443A0C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3C0ED31-3957-02A2-CA6C-C407A92F7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203C5A8-5823-3123-0134-4E73F38A2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B9BB1-D147-40F0-90FA-C92BA7E96E34}" type="datetimeFigureOut">
              <a:rPr lang="fi-FI" smtClean="0"/>
              <a:t>20.11.2024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21087F5-933A-203D-EFE4-AE0D4E78C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01A8060-4B27-5ACB-6C0F-E6CB04701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BBF3-185E-4963-BAAD-A493B030AA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7657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BD02230-9698-8C65-FA0B-2A1C31537A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87E19CD-006A-EA4F-1DD6-EA7E28CE4F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DB25A7D-30F6-3B47-93AC-566DE7E19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B9BB1-D147-40F0-90FA-C92BA7E96E34}" type="datetimeFigureOut">
              <a:rPr lang="fi-FI" smtClean="0"/>
              <a:t>20.11.2024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B2E5C97-CB58-F4F0-C73E-B4EEC18B9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5ADB664-9C6B-0DBF-C5F2-882743025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BBF3-185E-4963-BAAD-A493B030AA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9658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11FF98-ED8E-024C-CEF1-0001DFF38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FEA369D-F1F6-4B3F-A6F0-AC90EF228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8657D39-425C-92F0-91C4-E485864DE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B9BB1-D147-40F0-90FA-C92BA7E96E34}" type="datetimeFigureOut">
              <a:rPr lang="fi-FI" smtClean="0"/>
              <a:t>20.11.2024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2F0E57D-82AD-0BFA-0588-8B955C69C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94E2270-1308-C248-69F8-AFC0C3AD2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BBF3-185E-4963-BAAD-A493B030AA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596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E35C2D-D28A-1251-6EB2-AA7F8C0E9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F9EB9FE-950F-E8AA-380D-3074BE0B7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901FD50-F66C-C9BE-2954-CC4EE673A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B9BB1-D147-40F0-90FA-C92BA7E96E34}" type="datetimeFigureOut">
              <a:rPr lang="fi-FI" smtClean="0"/>
              <a:t>20.11.2024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20B86B4-8603-A305-49C7-ECA824719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B06C950-0E6C-66DA-B045-EE9F2BF96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BBF3-185E-4963-BAAD-A493B030AA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8329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652896-2F6D-7CBF-4678-9DCB6E7B4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4C1E819-AED9-EC32-2D2C-6B982A96FB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0FE19AE-23A8-8F19-68A2-89AA88E66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45DC7D5-FBEC-D7F3-8049-E4E849E85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B9BB1-D147-40F0-90FA-C92BA7E96E34}" type="datetimeFigureOut">
              <a:rPr lang="fi-FI" smtClean="0"/>
              <a:t>20.11.2024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B80C966-334D-C052-D6D1-6B71982AC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095E604-C41E-8AD8-6F72-5202794D3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BBF3-185E-4963-BAAD-A493B030AA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6425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256C74-2A2D-30C6-D3E2-4D9FFD308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F1314ED-3DD0-AD2A-D783-9E030941E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8D47054-DEA4-3131-FE30-1B59949494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493B362-A53D-B0F8-3714-72B20E3AE6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C2D679B5-BB32-BADC-9CA3-6D95BD386F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A0194E6-2D17-BE38-221B-24A0298F1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B9BB1-D147-40F0-90FA-C92BA7E96E34}" type="datetimeFigureOut">
              <a:rPr lang="fi-FI" smtClean="0"/>
              <a:t>20.11.2024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857D244A-3A3D-13C1-2B31-DF395B3A3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A8B409C1-F9D3-FB8B-5C35-A25D459F6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BBF3-185E-4963-BAAD-A493B030AA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2792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97358A-7B07-BD3F-34F4-3F9703DB5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DC496B35-31DA-B2E0-CFD0-10BA44B4A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B9BB1-D147-40F0-90FA-C92BA7E96E34}" type="datetimeFigureOut">
              <a:rPr lang="fi-FI" smtClean="0"/>
              <a:t>20.11.2024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CF4CE3F-2B70-7C89-D48F-B284CB33C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E49CA95-FAE7-6A16-3E3F-FF5FC142F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BBF3-185E-4963-BAAD-A493B030AA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1931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86123B08-6333-8F81-4FE9-73DC7F811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B9BB1-D147-40F0-90FA-C92BA7E96E34}" type="datetimeFigureOut">
              <a:rPr lang="fi-FI" smtClean="0"/>
              <a:t>20.11.2024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AC156E8-46CE-E8D1-A324-D24E00A27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8D38A25D-4739-16DA-5568-B897E5F46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BBF3-185E-4963-BAAD-A493B030AA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7361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5155BE-8FF2-ECA5-90CC-ECE66A43A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EC46B6F-46F3-A3FF-C5E0-7D57E9B22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2D86122-3843-4092-AFA3-BBE7A9126B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4614964-3868-2D84-BA87-C558011B1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B9BB1-D147-40F0-90FA-C92BA7E96E34}" type="datetimeFigureOut">
              <a:rPr lang="fi-FI" smtClean="0"/>
              <a:t>20.11.2024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A4338BE-778F-D805-F5B1-B98622BAE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A9306B5-8E7A-21E2-3B44-8ACD4D1FF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BBF3-185E-4963-BAAD-A493B030AA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4051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C252FBA-275E-6218-31F3-2C4761B5A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BC3A4E7E-CFE5-ED5D-D093-191712AD21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83DF664-05D7-A9AF-8B90-842DC3B48D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BC9B9B5-4DF2-26B4-46B1-D93741342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B9BB1-D147-40F0-90FA-C92BA7E96E34}" type="datetimeFigureOut">
              <a:rPr lang="fi-FI" smtClean="0"/>
              <a:t>20.11.2024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797D56C-55A1-ECCB-C8D5-7E782F473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A964D47-9147-871F-734A-F569D9A91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BBF3-185E-4963-BAAD-A493B030AA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505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3AFDA48-D6E2-DCEF-A066-0CE37386B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8CE2378-D0BF-B522-F05D-58B28782C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E537200-7454-3D85-3A99-AFAC6CF4AB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B9BB1-D147-40F0-90FA-C92BA7E96E34}" type="datetimeFigureOut">
              <a:rPr lang="fi-FI" smtClean="0"/>
              <a:t>20.11.2024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5F94CBA-14DC-4ACF-DDE2-F8C228BE40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83035CF-6C33-FB49-CD32-CE57D102DB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CBBF3-185E-4963-BAAD-A493B030AA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8803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CE775A-143E-47F6-858C-A2A87A78E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9618"/>
            <a:ext cx="10515600" cy="1325563"/>
          </a:xfrm>
        </p:spPr>
        <p:txBody>
          <a:bodyPr/>
          <a:lstStyle/>
          <a:p>
            <a:r>
              <a:rPr lang="fi-FI" dirty="0"/>
              <a:t>1</a:t>
            </a:r>
            <a:r>
              <a:rPr lang="fi-FI"/>
              <a:t>. TALO words: ending with </a:t>
            </a:r>
            <a:r>
              <a:rPr lang="fi-FI" b="1" dirty="0"/>
              <a:t>a, o, u, y, ä, ö</a:t>
            </a:r>
          </a:p>
        </p:txBody>
      </p:sp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1E2B40FE-8915-450A-B05D-8895D14086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7328247"/>
              </p:ext>
            </p:extLst>
          </p:nvPr>
        </p:nvGraphicFramePr>
        <p:xfrm>
          <a:off x="838200" y="1833789"/>
          <a:ext cx="10515600" cy="3779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18867097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6659196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21787373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02009444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8377558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Nominatiivi</a:t>
                      </a:r>
                    </a:p>
                    <a:p>
                      <a:r>
                        <a:rPr lang="fi-FI"/>
                        <a:t>= perusmuoto</a:t>
                      </a:r>
                    </a:p>
                    <a:p>
                      <a:r>
                        <a:rPr lang="fi-FI"/>
                        <a:t>= dictionary form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Genetiivi:</a:t>
                      </a:r>
                      <a:br>
                        <a:rPr lang="fi-FI"/>
                      </a:br>
                      <a:r>
                        <a:rPr lang="fi-FI"/>
                        <a:t>heikko </a:t>
                      </a:r>
                      <a:r>
                        <a:rPr lang="fi-FI" dirty="0"/>
                        <a:t>vartalo </a:t>
                      </a:r>
                      <a:r>
                        <a:rPr lang="fi-FI"/>
                        <a:t>+ n</a:t>
                      </a:r>
                    </a:p>
                    <a:p>
                      <a:r>
                        <a:rPr lang="fi-FI"/>
                        <a:t>= weak stem + 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Missä?</a:t>
                      </a:r>
                    </a:p>
                    <a:p>
                      <a:r>
                        <a:rPr lang="fi-FI"/>
                        <a:t>Heikko vartalo + ssa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Mihin?</a:t>
                      </a:r>
                    </a:p>
                    <a:p>
                      <a:r>
                        <a:rPr lang="fi-FI"/>
                        <a:t>Vahva </a:t>
                      </a:r>
                      <a:r>
                        <a:rPr lang="fi-FI" dirty="0"/>
                        <a:t>vartalo</a:t>
                      </a:r>
                    </a:p>
                    <a:p>
                      <a:r>
                        <a:rPr lang="fi-FI"/>
                        <a:t>= strong stem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Partitiivi</a:t>
                      </a:r>
                    </a:p>
                    <a:p>
                      <a:r>
                        <a:rPr lang="fi-FI"/>
                        <a:t>= nominatiivi </a:t>
                      </a:r>
                      <a:r>
                        <a:rPr lang="fi-FI" dirty="0"/>
                        <a:t>+ 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507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Tal</a:t>
                      </a:r>
                      <a:r>
                        <a:rPr lang="fi-FI" b="1" dirty="0"/>
                        <a:t>o = house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Talon = </a:t>
                      </a:r>
                      <a:r>
                        <a:rPr lang="fi-FI" dirty="0" err="1"/>
                        <a:t>the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house’s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Talossa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Taloon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Taloa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262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Flunss</a:t>
                      </a:r>
                      <a:r>
                        <a:rPr lang="fi-FI" b="1" dirty="0"/>
                        <a:t>a </a:t>
                      </a:r>
                      <a:r>
                        <a:rPr lang="fi-FI" b="0" dirty="0"/>
                        <a:t>= a </a:t>
                      </a:r>
                      <a:r>
                        <a:rPr lang="fi-FI" b="0" dirty="0" err="1"/>
                        <a:t>cold</a:t>
                      </a:r>
                      <a:endParaRPr lang="fi-FI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Flunssan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Flunssassa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Flunssaan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Flunssaa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2512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Ysk</a:t>
                      </a:r>
                      <a:r>
                        <a:rPr lang="fi-FI" b="1" dirty="0"/>
                        <a:t>ä = a </a:t>
                      </a:r>
                      <a:r>
                        <a:rPr lang="fi-FI" b="1" dirty="0" err="1"/>
                        <a:t>cough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Yskän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Yskässä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Yskään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Yskää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6042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Nuh</a:t>
                      </a:r>
                      <a:r>
                        <a:rPr lang="fi-FI" b="1" dirty="0"/>
                        <a:t>a = a </a:t>
                      </a:r>
                      <a:r>
                        <a:rPr lang="fi-FI" b="1" dirty="0" err="1"/>
                        <a:t>runny</a:t>
                      </a:r>
                      <a:r>
                        <a:rPr lang="fi-FI" b="1" dirty="0"/>
                        <a:t> </a:t>
                      </a:r>
                      <a:r>
                        <a:rPr lang="fi-FI" b="1" dirty="0" err="1"/>
                        <a:t>nose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Nuhan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Nuhassa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Nuhaan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Nuhaa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821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Matt</a:t>
                      </a:r>
                      <a:r>
                        <a:rPr lang="fi-FI" b="1" dirty="0"/>
                        <a:t>o = </a:t>
                      </a:r>
                      <a:r>
                        <a:rPr lang="fi-FI" b="1" dirty="0" err="1"/>
                        <a:t>carpet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Maton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Matossa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Mattoon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Mattoa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7526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Nilkk</a:t>
                      </a:r>
                      <a:r>
                        <a:rPr lang="fi-FI" b="1" dirty="0"/>
                        <a:t>a = </a:t>
                      </a:r>
                      <a:r>
                        <a:rPr lang="fi-FI" b="1" dirty="0" err="1"/>
                        <a:t>ankle</a:t>
                      </a:r>
                      <a:r>
                        <a:rPr lang="fi-FI" b="1" dirty="0"/>
                        <a:t>, kk: 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Nilkan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Nilkassa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Nilkkaan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Nilkkaa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923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Kip</a:t>
                      </a:r>
                      <a:r>
                        <a:rPr lang="fi-FI" b="1" dirty="0"/>
                        <a:t>u = pain, p : 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Kivun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Kivussa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Kipuun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Kipua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741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7382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672FBC-6289-414C-BC04-20F08CF52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2</a:t>
            </a:r>
            <a:r>
              <a:rPr lang="fi-FI"/>
              <a:t>. HUONE words: ending with </a:t>
            </a:r>
            <a:r>
              <a:rPr lang="fi-FI" b="1" dirty="0"/>
              <a:t>e</a:t>
            </a:r>
            <a:r>
              <a:rPr lang="fi-FI"/>
              <a:t>, stem </a:t>
            </a:r>
            <a:r>
              <a:rPr lang="fi-FI" b="1" dirty="0" err="1"/>
              <a:t>ee</a:t>
            </a:r>
            <a:endParaRPr lang="fi-FI" b="1" dirty="0"/>
          </a:p>
        </p:txBody>
      </p:sp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405CE5F6-4193-4DF8-8534-E518DEB5C5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6502949"/>
              </p:ext>
            </p:extLst>
          </p:nvPr>
        </p:nvGraphicFramePr>
        <p:xfrm>
          <a:off x="838200" y="1825625"/>
          <a:ext cx="10515600" cy="2661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11064659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715038248"/>
                    </a:ext>
                  </a:extLst>
                </a:gridCol>
                <a:gridCol w="2140131">
                  <a:extLst>
                    <a:ext uri="{9D8B030D-6E8A-4147-A177-3AD203B41FA5}">
                      <a16:colId xmlns:a16="http://schemas.microsoft.com/office/drawing/2014/main" val="3136169581"/>
                    </a:ext>
                  </a:extLst>
                </a:gridCol>
                <a:gridCol w="2061905">
                  <a:extLst>
                    <a:ext uri="{9D8B030D-6E8A-4147-A177-3AD203B41FA5}">
                      <a16:colId xmlns:a16="http://schemas.microsoft.com/office/drawing/2014/main" val="2411998775"/>
                    </a:ext>
                  </a:extLst>
                </a:gridCol>
                <a:gridCol w="2107324">
                  <a:extLst>
                    <a:ext uri="{9D8B030D-6E8A-4147-A177-3AD203B41FA5}">
                      <a16:colId xmlns:a16="http://schemas.microsoft.com/office/drawing/2014/main" val="33554372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Nominatiivi: </a:t>
                      </a:r>
                    </a:p>
                    <a:p>
                      <a:r>
                        <a:rPr lang="fi-FI"/>
                        <a:t>Weak ste</a:t>
                      </a:r>
                      <a:r>
                        <a:rPr lang="fi-FI" dirty="0"/>
                        <a:t>m</a:t>
                      </a:r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Genetiivi: </a:t>
                      </a:r>
                    </a:p>
                    <a:p>
                      <a:r>
                        <a:rPr lang="fi-FI"/>
                        <a:t>Strong stem + 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Missä, mistä: </a:t>
                      </a:r>
                    </a:p>
                    <a:p>
                      <a:r>
                        <a:rPr lang="fi-FI"/>
                        <a:t>Strong stem + ssa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Mihin: Strong stem</a:t>
                      </a:r>
                    </a:p>
                    <a:p>
                      <a:r>
                        <a:rPr lang="fi-FI"/>
                        <a:t>+ seen 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Partitiivi: </a:t>
                      </a:r>
                      <a:br>
                        <a:rPr lang="fi-FI"/>
                      </a:br>
                      <a:r>
                        <a:rPr lang="fi-FI"/>
                        <a:t>weak stem + tta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609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Huon</a:t>
                      </a:r>
                      <a:r>
                        <a:rPr lang="fi-FI" b="1" dirty="0"/>
                        <a:t>e = </a:t>
                      </a:r>
                      <a:r>
                        <a:rPr lang="fi-FI" b="1" dirty="0" err="1"/>
                        <a:t>room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Huon</a:t>
                      </a:r>
                      <a:r>
                        <a:rPr lang="fi-FI" b="1" dirty="0"/>
                        <a:t>ee</a:t>
                      </a:r>
                      <a:r>
                        <a:rPr lang="fi-FI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Huon</a:t>
                      </a:r>
                      <a:r>
                        <a:rPr lang="fi-FI" b="1"/>
                        <a:t>eess</a:t>
                      </a:r>
                      <a:r>
                        <a:rPr lang="fi-FI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Huoneesee</a:t>
                      </a:r>
                      <a:r>
                        <a:rPr lang="fi-FI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Huone</a:t>
                      </a:r>
                      <a:r>
                        <a:rPr lang="fi-FI" b="1" dirty="0"/>
                        <a:t>tta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208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0" dirty="0"/>
                        <a:t>Kuume = </a:t>
                      </a:r>
                      <a:r>
                        <a:rPr lang="fi-FI" b="0" dirty="0" err="1"/>
                        <a:t>fever</a:t>
                      </a:r>
                      <a:endParaRPr lang="fi-FI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Kuumeen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Kuumeessa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Kuumeeseen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0"/>
                        <a:t>Kuumetta</a:t>
                      </a:r>
                      <a:endParaRPr lang="fi-FI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279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0" dirty="0"/>
                        <a:t>Lääke = </a:t>
                      </a:r>
                      <a:r>
                        <a:rPr lang="fi-FI" b="0" dirty="0" err="1"/>
                        <a:t>medicine</a:t>
                      </a:r>
                      <a:r>
                        <a:rPr lang="fi-FI" b="0" dirty="0"/>
                        <a:t>, </a:t>
                      </a:r>
                    </a:p>
                    <a:p>
                      <a:r>
                        <a:rPr lang="fi-FI" b="0" dirty="0"/>
                        <a:t>kk : 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Lääkkeen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Lääkkeessä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Lääkkeeseen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0"/>
                        <a:t>Lääkettä</a:t>
                      </a:r>
                      <a:endParaRPr lang="fi-FI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883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b="0" dirty="0"/>
                        <a:t>Helle = </a:t>
                      </a:r>
                      <a:r>
                        <a:rPr lang="fi-FI" b="0" dirty="0" err="1"/>
                        <a:t>heat</a:t>
                      </a:r>
                      <a:r>
                        <a:rPr lang="fi-FI" b="0" dirty="0"/>
                        <a:t> </a:t>
                      </a:r>
                      <a:r>
                        <a:rPr lang="fi-FI" b="0" dirty="0" err="1"/>
                        <a:t>wave</a:t>
                      </a:r>
                      <a:endParaRPr lang="fi-FI" b="0" dirty="0"/>
                    </a:p>
                    <a:p>
                      <a:r>
                        <a:rPr lang="fi-FI" b="0" dirty="0"/>
                        <a:t>ll : </a:t>
                      </a:r>
                      <a:r>
                        <a:rPr lang="fi-FI" b="0" dirty="0" err="1"/>
                        <a:t>lt</a:t>
                      </a:r>
                      <a:endParaRPr lang="fi-FI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Helteen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Helteessä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Helteeseen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0"/>
                        <a:t>Hellettä</a:t>
                      </a:r>
                      <a:endParaRPr lang="fi-FI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101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8428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5C3A9D-4286-479D-A120-2FB4D64CF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3</a:t>
            </a:r>
            <a:r>
              <a:rPr lang="fi-FI"/>
              <a:t>. NEN words</a:t>
            </a:r>
            <a:endParaRPr lang="fi-FI" dirty="0"/>
          </a:p>
        </p:txBody>
      </p:sp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FD8F6A80-B031-4283-9426-55D1E000CC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8801727"/>
              </p:ext>
            </p:extLst>
          </p:nvPr>
        </p:nvGraphicFramePr>
        <p:xfrm>
          <a:off x="838899" y="1825625"/>
          <a:ext cx="10514901" cy="2392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02421">
                  <a:extLst>
                    <a:ext uri="{9D8B030D-6E8A-4147-A177-3AD203B41FA5}">
                      <a16:colId xmlns:a16="http://schemas.microsoft.com/office/drawing/2014/main" val="310290544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85214802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25028097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94873517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2713421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Perusmuoto eli nominatiivi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Genetiivi</a:t>
                      </a:r>
                    </a:p>
                    <a:p>
                      <a:r>
                        <a:rPr lang="fi-FI" dirty="0" err="1"/>
                        <a:t>Nen</a:t>
                      </a:r>
                      <a:r>
                        <a:rPr lang="fi-FI" dirty="0"/>
                        <a:t> pois + 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Missä?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Mihin?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Partitiivi</a:t>
                      </a:r>
                    </a:p>
                    <a:p>
                      <a:r>
                        <a:rPr lang="fi-FI" dirty="0" err="1"/>
                        <a:t>Nen</a:t>
                      </a:r>
                      <a:r>
                        <a:rPr lang="fi-FI" dirty="0"/>
                        <a:t> pois + </a:t>
                      </a:r>
                      <a:r>
                        <a:rPr lang="fi-FI" dirty="0" err="1"/>
                        <a:t>sta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94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Suomalainen = </a:t>
                      </a:r>
                      <a:r>
                        <a:rPr lang="fi-FI" dirty="0" err="1"/>
                        <a:t>Finnish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Suomalai</a:t>
                      </a:r>
                      <a:r>
                        <a:rPr lang="fi-FI" b="1" dirty="0"/>
                        <a:t>se</a:t>
                      </a:r>
                      <a:r>
                        <a:rPr lang="fi-FI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/>
                        <a:t>Suomalaisess</a:t>
                      </a:r>
                      <a:r>
                        <a:rPr lang="fi-FI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Suomalaisee</a:t>
                      </a:r>
                      <a:r>
                        <a:rPr lang="fi-FI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Suomalai</a:t>
                      </a:r>
                      <a:r>
                        <a:rPr lang="fi-FI" b="1" dirty="0"/>
                        <a:t>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997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Aikuinen = </a:t>
                      </a:r>
                      <a:r>
                        <a:rPr lang="fi-FI" dirty="0" err="1"/>
                        <a:t>Adult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Aikuisen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Aikuisessa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Aikuiseen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0" dirty="0"/>
                        <a:t>Aikui</a:t>
                      </a:r>
                      <a:r>
                        <a:rPr lang="fi-FI" b="1" dirty="0"/>
                        <a:t>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326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Tavallinen = </a:t>
                      </a:r>
                      <a:r>
                        <a:rPr lang="fi-FI" dirty="0" err="1"/>
                        <a:t>regular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Tavallisen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Tavallisessa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Tavalliseen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0"/>
                        <a:t>Tavallista</a:t>
                      </a:r>
                      <a:endParaRPr lang="fi-FI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598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Niko</a:t>
                      </a:r>
                      <a:r>
                        <a:rPr lang="fi-FI" b="1" dirty="0"/>
                        <a:t>nen</a:t>
                      </a:r>
                      <a:r>
                        <a:rPr lang="fi-FI" dirty="0"/>
                        <a:t> = </a:t>
                      </a:r>
                      <a:r>
                        <a:rPr lang="fi-FI" dirty="0" err="1"/>
                        <a:t>last</a:t>
                      </a:r>
                      <a:r>
                        <a:rPr lang="fi-FI" dirty="0"/>
                        <a:t> </a:t>
                      </a:r>
                      <a:r>
                        <a:rPr lang="fi-FI" dirty="0" err="1"/>
                        <a:t>name</a:t>
                      </a:r>
                      <a:r>
                        <a:rPr lang="fi-FI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Nikosen 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Nikosessa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Nikoseen 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0"/>
                        <a:t>Nikosta</a:t>
                      </a:r>
                      <a:endParaRPr lang="fi-FI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217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364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487DBD7-0B4C-40B1-98E0-46ED38A60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4</a:t>
            </a:r>
            <a:r>
              <a:rPr lang="fi-FI"/>
              <a:t>. Words ending in i</a:t>
            </a:r>
            <a:endParaRPr lang="fi-FI" b="1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B943D9E-4070-4EF8-81B5-686EAA3F5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9297"/>
            <a:ext cx="10515600" cy="4351338"/>
          </a:xfrm>
        </p:spPr>
        <p:txBody>
          <a:bodyPr/>
          <a:lstStyle/>
          <a:p>
            <a:r>
              <a:rPr lang="fi-FI"/>
              <a:t>4 </a:t>
            </a:r>
            <a:r>
              <a:rPr lang="fi-FI" dirty="0" err="1"/>
              <a:t>different</a:t>
            </a:r>
            <a:r>
              <a:rPr lang="fi-FI" dirty="0"/>
              <a:t> </a:t>
            </a:r>
            <a:r>
              <a:rPr lang="fi-FI" dirty="0" err="1"/>
              <a:t>word</a:t>
            </a:r>
            <a:r>
              <a:rPr lang="fi-FI" dirty="0"/>
              <a:t> </a:t>
            </a:r>
            <a:r>
              <a:rPr lang="fi-FI" dirty="0" err="1"/>
              <a:t>types</a:t>
            </a:r>
            <a:r>
              <a:rPr lang="fi-FI" dirty="0"/>
              <a:t> </a:t>
            </a:r>
          </a:p>
          <a:p>
            <a:endParaRPr lang="fi-FI" dirty="0"/>
          </a:p>
          <a:p>
            <a:pPr marL="514350" indent="-514350">
              <a:buAutoNum type="arabicPeriod"/>
            </a:pPr>
            <a:r>
              <a:rPr lang="fi-FI"/>
              <a:t>BUSSI words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/>
              <a:t>NIMI words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/>
              <a:t>NUORI words</a:t>
            </a:r>
            <a:endParaRPr lang="fi-FI" dirty="0"/>
          </a:p>
          <a:p>
            <a:pPr marL="514350" indent="-514350">
              <a:buAutoNum type="arabicPeriod"/>
            </a:pPr>
            <a:r>
              <a:rPr lang="fi-FI"/>
              <a:t>VESI words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03897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FF4F141-4A8E-4FD2-8B86-CC7754C43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4.1</a:t>
            </a:r>
            <a:r>
              <a:rPr lang="fi-FI"/>
              <a:t>: BUSSI words</a:t>
            </a:r>
            <a:endParaRPr lang="fi-FI" dirty="0"/>
          </a:p>
        </p:txBody>
      </p:sp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C834A16B-5F83-4281-BAE0-5AD02B113C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3687826"/>
              </p:ext>
            </p:extLst>
          </p:nvPr>
        </p:nvGraphicFramePr>
        <p:xfrm>
          <a:off x="838200" y="1825625"/>
          <a:ext cx="10515600" cy="2661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410292558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84950092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2465869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76830659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7252413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Perusmuoto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Genetiivi: </a:t>
                      </a:r>
                    </a:p>
                    <a:p>
                      <a:r>
                        <a:rPr lang="fi-FI"/>
                        <a:t>weak stem + 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Missä?</a:t>
                      </a:r>
                    </a:p>
                    <a:p>
                      <a:r>
                        <a:rPr lang="fi-FI"/>
                        <a:t>weak stem + ssa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Mihin?</a:t>
                      </a:r>
                    </a:p>
                    <a:p>
                      <a:r>
                        <a:rPr lang="fi-FI"/>
                        <a:t>Strong stem + in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Partitiivi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684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Bussi = </a:t>
                      </a:r>
                      <a:r>
                        <a:rPr lang="fi-FI" dirty="0" err="1"/>
                        <a:t>bus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Bussin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Bussissa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Bussii</a:t>
                      </a:r>
                      <a:r>
                        <a:rPr lang="fi-FI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Bussia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336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Hotel</a:t>
                      </a:r>
                      <a:r>
                        <a:rPr lang="fi-FI" u="sng"/>
                        <a:t>li</a:t>
                      </a:r>
                      <a:r>
                        <a:rPr lang="fi-FI"/>
                        <a:t> </a:t>
                      </a:r>
                      <a:r>
                        <a:rPr lang="fi-FI" dirty="0"/>
                        <a:t>= hotel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Hotellin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Hotellissa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Hotelliin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Hotellia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4223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Tau</a:t>
                      </a:r>
                      <a:r>
                        <a:rPr lang="fi-FI" b="1" dirty="0"/>
                        <a:t>t</a:t>
                      </a:r>
                      <a:r>
                        <a:rPr lang="fi-FI" dirty="0"/>
                        <a:t>i = </a:t>
                      </a:r>
                      <a:r>
                        <a:rPr lang="fi-FI" dirty="0" err="1"/>
                        <a:t>illness</a:t>
                      </a:r>
                      <a:r>
                        <a:rPr lang="fi-FI"/>
                        <a:t>, disease t:d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Taudin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Taudissa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Tautiin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Tautia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761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Ap-tee</a:t>
                      </a:r>
                      <a:r>
                        <a:rPr lang="fi-FI" b="1"/>
                        <a:t>k</a:t>
                      </a:r>
                      <a:r>
                        <a:rPr lang="fi-FI" b="1" u="sng"/>
                        <a:t>-k</a:t>
                      </a:r>
                      <a:r>
                        <a:rPr lang="fi-FI" u="sng"/>
                        <a:t>i</a:t>
                      </a:r>
                      <a:r>
                        <a:rPr lang="fi-FI"/>
                        <a:t> = pharmacy kk : k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Apteekin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Apteekissa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Apteekkiin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Apteekkia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022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295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63ADB5-7097-4879-B766-58A7F5278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4.2</a:t>
            </a:r>
            <a:r>
              <a:rPr lang="fi-FI"/>
              <a:t>: NIMI words</a:t>
            </a:r>
            <a:r>
              <a:rPr lang="fi-FI" dirty="0"/>
              <a:t>	</a:t>
            </a:r>
          </a:p>
        </p:txBody>
      </p:sp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22A87A92-F6B3-4BB1-894E-7DE3D473A1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4287594"/>
              </p:ext>
            </p:extLst>
          </p:nvPr>
        </p:nvGraphicFramePr>
        <p:xfrm>
          <a:off x="922789" y="1801132"/>
          <a:ext cx="10431011" cy="2768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18531">
                  <a:extLst>
                    <a:ext uri="{9D8B030D-6E8A-4147-A177-3AD203B41FA5}">
                      <a16:colId xmlns:a16="http://schemas.microsoft.com/office/drawing/2014/main" val="186527769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80607231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80620872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93002510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8253971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Perusmuoto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Genetiivi</a:t>
                      </a:r>
                    </a:p>
                    <a:p>
                      <a:r>
                        <a:rPr lang="fi-FI" dirty="0"/>
                        <a:t>i -&gt; e </a:t>
                      </a:r>
                      <a:r>
                        <a:rPr lang="fi-FI"/>
                        <a:t>+ n</a:t>
                      </a:r>
                    </a:p>
                    <a:p>
                      <a:r>
                        <a:rPr lang="fi-FI"/>
                        <a:t>weak stem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Missä?</a:t>
                      </a:r>
                    </a:p>
                    <a:p>
                      <a:r>
                        <a:rPr lang="fi-FI"/>
                        <a:t>Weak stem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Mihin?</a:t>
                      </a:r>
                    </a:p>
                    <a:p>
                      <a:r>
                        <a:rPr lang="fi-FI"/>
                        <a:t>Strong stem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Partitiivi</a:t>
                      </a:r>
                      <a:br>
                        <a:rPr lang="fi-FI"/>
                      </a:br>
                      <a:r>
                        <a:rPr lang="fi-FI"/>
                        <a:t>strong stem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8490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Nim</a:t>
                      </a:r>
                      <a:r>
                        <a:rPr lang="fi-FI" b="1" dirty="0"/>
                        <a:t>i = </a:t>
                      </a:r>
                      <a:r>
                        <a:rPr lang="fi-FI" b="1" dirty="0" err="1"/>
                        <a:t>name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Nimen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Nimessä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Nimeen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Nimeä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2271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Sormi = </a:t>
                      </a:r>
                      <a:r>
                        <a:rPr lang="fi-FI" dirty="0" err="1"/>
                        <a:t>finger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Sormen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Sormessa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Sormeen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Sormea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1067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Polvi = </a:t>
                      </a:r>
                      <a:r>
                        <a:rPr lang="fi-FI" dirty="0" err="1"/>
                        <a:t>knee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0"/>
                        <a:t>Polven</a:t>
                      </a:r>
                      <a:endParaRPr lang="fi-FI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0"/>
                        <a:t>Polvessa</a:t>
                      </a:r>
                      <a:endParaRPr lang="fi-FI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0"/>
                        <a:t>Polveen</a:t>
                      </a:r>
                      <a:endParaRPr lang="fi-FI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0"/>
                        <a:t>Polvea</a:t>
                      </a:r>
                      <a:endParaRPr lang="fi-FI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421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Suomi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0"/>
                        <a:t>Suomen </a:t>
                      </a:r>
                      <a:endParaRPr lang="fi-FI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0"/>
                        <a:t>Suomessa</a:t>
                      </a:r>
                      <a:endParaRPr lang="fi-FI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0"/>
                        <a:t>Suomeen</a:t>
                      </a:r>
                      <a:endParaRPr lang="fi-FI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0"/>
                        <a:t>Suomea</a:t>
                      </a:r>
                      <a:endParaRPr lang="fi-FI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400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Mä</a:t>
                      </a:r>
                      <a:r>
                        <a:rPr lang="fi-FI" b="1" dirty="0"/>
                        <a:t>k</a:t>
                      </a:r>
                      <a:r>
                        <a:rPr lang="fi-FI" dirty="0"/>
                        <a:t>i = </a:t>
                      </a:r>
                      <a:r>
                        <a:rPr lang="fi-FI" dirty="0" err="1"/>
                        <a:t>hill</a:t>
                      </a:r>
                      <a:r>
                        <a:rPr lang="fi-FI" dirty="0"/>
                        <a:t> k:0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0"/>
                        <a:t>Mäen</a:t>
                      </a:r>
                      <a:endParaRPr lang="fi-FI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0"/>
                        <a:t>Mäessä</a:t>
                      </a:r>
                      <a:endParaRPr lang="fi-FI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0"/>
                        <a:t>Mäkeen</a:t>
                      </a:r>
                      <a:endParaRPr lang="fi-FI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0"/>
                        <a:t>Mäkeä</a:t>
                      </a:r>
                      <a:endParaRPr lang="fi-FI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06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0548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17F2BE6-AB9B-4948-8FA3-3DCE8EE54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4.3 NUORI words</a:t>
            </a:r>
            <a:endParaRPr lang="fi-FI" dirty="0"/>
          </a:p>
        </p:txBody>
      </p:sp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14A8A33F-94A4-45BA-A8C9-D6D2E2A373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0888666"/>
              </p:ext>
            </p:extLst>
          </p:nvPr>
        </p:nvGraphicFramePr>
        <p:xfrm>
          <a:off x="838200" y="1825625"/>
          <a:ext cx="10515600" cy="1752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380797354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86949482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11408812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30919016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96159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Perusmuoto eli nominatiivi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Genetiivi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Missä?</a:t>
                      </a:r>
                    </a:p>
                    <a:p>
                      <a:r>
                        <a:rPr lang="fi-FI"/>
                        <a:t>Heikko </a:t>
                      </a:r>
                      <a:r>
                        <a:rPr lang="fi-FI" dirty="0"/>
                        <a:t>vartalo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Mihin?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Partitiivi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3225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Nuori = </a:t>
                      </a:r>
                      <a:r>
                        <a:rPr lang="fi-FI" dirty="0" err="1"/>
                        <a:t>young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Nuoren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Nuoress</a:t>
                      </a:r>
                      <a:r>
                        <a:rPr lang="fi-FI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Nuoreen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Nuorta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179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Suuri = big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Suuren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Suuressa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Suureen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Suurta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8645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Pieni = </a:t>
                      </a:r>
                      <a:r>
                        <a:rPr lang="fi-FI" dirty="0" err="1"/>
                        <a:t>small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Pienen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Pienessä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Pieneen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0"/>
                        <a:t>Pientä</a:t>
                      </a:r>
                      <a:endParaRPr lang="fi-FI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32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3911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D6BCD1-1BFD-4CE7-A182-3FB3CB071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4.4 VESI words</a:t>
            </a:r>
            <a:endParaRPr lang="fi-FI" dirty="0"/>
          </a:p>
        </p:txBody>
      </p:sp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872C9A40-8FC7-4E0A-B9B2-C930D19188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7371431"/>
              </p:ext>
            </p:extLst>
          </p:nvPr>
        </p:nvGraphicFramePr>
        <p:xfrm>
          <a:off x="816429" y="1825625"/>
          <a:ext cx="10537371" cy="2392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92999">
                  <a:extLst>
                    <a:ext uri="{9D8B030D-6E8A-4147-A177-3AD203B41FA5}">
                      <a16:colId xmlns:a16="http://schemas.microsoft.com/office/drawing/2014/main" val="684193548"/>
                    </a:ext>
                  </a:extLst>
                </a:gridCol>
                <a:gridCol w="2136093">
                  <a:extLst>
                    <a:ext uri="{9D8B030D-6E8A-4147-A177-3AD203B41FA5}">
                      <a16:colId xmlns:a16="http://schemas.microsoft.com/office/drawing/2014/main" val="201045870"/>
                    </a:ext>
                  </a:extLst>
                </a:gridCol>
                <a:gridCol w="2136093">
                  <a:extLst>
                    <a:ext uri="{9D8B030D-6E8A-4147-A177-3AD203B41FA5}">
                      <a16:colId xmlns:a16="http://schemas.microsoft.com/office/drawing/2014/main" val="3359819430"/>
                    </a:ext>
                  </a:extLst>
                </a:gridCol>
                <a:gridCol w="2136093">
                  <a:extLst>
                    <a:ext uri="{9D8B030D-6E8A-4147-A177-3AD203B41FA5}">
                      <a16:colId xmlns:a16="http://schemas.microsoft.com/office/drawing/2014/main" val="3682109008"/>
                    </a:ext>
                  </a:extLst>
                </a:gridCol>
                <a:gridCol w="2136093">
                  <a:extLst>
                    <a:ext uri="{9D8B030D-6E8A-4147-A177-3AD203B41FA5}">
                      <a16:colId xmlns:a16="http://schemas.microsoft.com/office/drawing/2014/main" val="2539954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Perusmuoto</a:t>
                      </a:r>
                    </a:p>
                    <a:p>
                      <a:r>
                        <a:rPr lang="fi-FI"/>
                        <a:t>Nominatiivi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Genetiivi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Missä?</a:t>
                      </a:r>
                    </a:p>
                    <a:p>
                      <a:r>
                        <a:rPr lang="fi-FI"/>
                        <a:t>Heikko </a:t>
                      </a:r>
                      <a:r>
                        <a:rPr lang="fi-FI" dirty="0"/>
                        <a:t>vartalo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Vahva vartalo</a:t>
                      </a:r>
                    </a:p>
                    <a:p>
                      <a:r>
                        <a:rPr lang="fi-FI"/>
                        <a:t>Mihin? (into) 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Partitiivi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5402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Vesi = </a:t>
                      </a:r>
                      <a:r>
                        <a:rPr lang="fi-FI" dirty="0" err="1"/>
                        <a:t>water</a:t>
                      </a:r>
                      <a:r>
                        <a:rPr lang="fi-FI" dirty="0"/>
                        <a:t> </a:t>
                      </a:r>
                      <a:br>
                        <a:rPr lang="fi-FI" dirty="0"/>
                      </a:br>
                      <a:r>
                        <a:rPr lang="fi-FI" dirty="0" err="1"/>
                        <a:t>kpt</a:t>
                      </a:r>
                      <a:r>
                        <a:rPr lang="fi-FI" dirty="0"/>
                        <a:t>: d : 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Veden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Vedessä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Veteen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Vettä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334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Käsi = </a:t>
                      </a:r>
                      <a:r>
                        <a:rPr lang="fi-FI" dirty="0" err="1"/>
                        <a:t>hand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Käden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Kädessä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Käteen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Kättä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957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Uusi = New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Uuden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Uudessa 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Uuteen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Uutta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830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Kuukausi = </a:t>
                      </a:r>
                      <a:r>
                        <a:rPr lang="fi-FI" dirty="0" err="1"/>
                        <a:t>month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Kuukauden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Kuukaudessa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Kuukauteen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Kuukautta 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954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2111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473</Words>
  <Application>Microsoft Office PowerPoint</Application>
  <PresentationFormat>Laajakuva</PresentationFormat>
  <Paragraphs>230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Office-teema</vt:lpstr>
      <vt:lpstr>1. TALO words: ending with a, o, u, y, ä, ö</vt:lpstr>
      <vt:lpstr>2. HUONE words: ending with e, stem ee</vt:lpstr>
      <vt:lpstr>3. NEN words</vt:lpstr>
      <vt:lpstr>4. Words ending in i</vt:lpstr>
      <vt:lpstr>4.1: BUSSI words</vt:lpstr>
      <vt:lpstr>4.2: NIMI words </vt:lpstr>
      <vt:lpstr>4.3 NUORI words</vt:lpstr>
      <vt:lpstr>4.4 VESI words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Mari Nikonen</dc:creator>
  <cp:lastModifiedBy>Mari Nikonen</cp:lastModifiedBy>
  <cp:revision>3</cp:revision>
  <dcterms:created xsi:type="dcterms:W3CDTF">2023-11-22T12:10:49Z</dcterms:created>
  <dcterms:modified xsi:type="dcterms:W3CDTF">2024-11-20T13:54:49Z</dcterms:modified>
</cp:coreProperties>
</file>