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82" r:id="rId10"/>
    <p:sldId id="263" r:id="rId11"/>
    <p:sldId id="264" r:id="rId12"/>
    <p:sldId id="265" r:id="rId13"/>
    <p:sldId id="266" r:id="rId14"/>
    <p:sldId id="267" r:id="rId15"/>
    <p:sldId id="275" r:id="rId16"/>
    <p:sldId id="268" r:id="rId17"/>
    <p:sldId id="277" r:id="rId18"/>
    <p:sldId id="278" r:id="rId19"/>
    <p:sldId id="279" r:id="rId20"/>
    <p:sldId id="280" r:id="rId21"/>
    <p:sldId id="281" r:id="rId22"/>
    <p:sldId id="272" r:id="rId23"/>
    <p:sldId id="273" r:id="rId24"/>
  </p:sldIdLst>
  <p:sldSz cx="9144000" cy="5715000" type="screen16x1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7">
          <p15:clr>
            <a:srgbClr val="A4A3A4"/>
          </p15:clr>
        </p15:guide>
        <p15:guide id="2" orient="horz" pos="3070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340"/>
    <a:srgbClr val="FFCD00"/>
    <a:srgbClr val="005EB8"/>
    <a:srgbClr val="FFCDB8"/>
    <a:srgbClr val="FFCF06"/>
    <a:srgbClr val="F8C704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93" autoAdjust="0"/>
    <p:restoredTop sz="94660"/>
  </p:normalViewPr>
  <p:slideViewPr>
    <p:cSldViewPr snapToObjects="1">
      <p:cViewPr varScale="1">
        <p:scale>
          <a:sx n="108" d="100"/>
          <a:sy n="108" d="100"/>
        </p:scale>
        <p:origin x="216" y="672"/>
      </p:cViewPr>
      <p:guideLst>
        <p:guide orient="horz" pos="167"/>
        <p:guide orient="horz" pos="3070"/>
        <p:guide pos="295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11/9/17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9.11.2017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I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tried</a:t>
            </a:r>
            <a:r>
              <a:rPr lang="fi-FI" dirty="0" smtClean="0"/>
              <a:t> to </a:t>
            </a:r>
            <a:r>
              <a:rPr lang="fi-FI" dirty="0" err="1" smtClean="0"/>
              <a:t>devise</a:t>
            </a:r>
            <a:r>
              <a:rPr lang="fi-FI" dirty="0" smtClean="0"/>
              <a:t> an </a:t>
            </a:r>
            <a:r>
              <a:rPr lang="fi-FI" dirty="0" err="1" smtClean="0"/>
              <a:t>example</a:t>
            </a:r>
            <a:r>
              <a:rPr lang="fi-FI" dirty="0" smtClean="0"/>
              <a:t> for </a:t>
            </a:r>
            <a:r>
              <a:rPr lang="fi-FI" dirty="0" err="1" smtClean="0"/>
              <a:t>large</a:t>
            </a:r>
            <a:r>
              <a:rPr lang="fi-FI" dirty="0" smtClean="0"/>
              <a:t> </a:t>
            </a:r>
            <a:r>
              <a:rPr lang="fi-FI" dirty="0" err="1" smtClean="0"/>
              <a:t>classes</a:t>
            </a:r>
            <a:r>
              <a:rPr lang="fi-FI" dirty="0" smtClean="0"/>
              <a:t> (</a:t>
            </a:r>
            <a:r>
              <a:rPr lang="fi-FI" dirty="0" err="1" smtClean="0"/>
              <a:t>up</a:t>
            </a:r>
            <a:r>
              <a:rPr lang="fi-FI" dirty="0" smtClean="0"/>
              <a:t> to 125 per </a:t>
            </a:r>
            <a:r>
              <a:rPr lang="fi-FI" dirty="0" err="1" smtClean="0"/>
              <a:t>course</a:t>
            </a:r>
            <a:r>
              <a:rPr lang="fi-FI" dirty="0" smtClean="0"/>
              <a:t>) as </a:t>
            </a:r>
            <a:r>
              <a:rPr lang="fi-FI" dirty="0" err="1" smtClean="0"/>
              <a:t>this</a:t>
            </a:r>
            <a:r>
              <a:rPr lang="fi-FI" dirty="0" smtClean="0"/>
              <a:t> is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typical</a:t>
            </a:r>
            <a:r>
              <a:rPr lang="fi-FI" dirty="0" smtClean="0"/>
              <a:t> </a:t>
            </a:r>
            <a:r>
              <a:rPr lang="fi-FI" dirty="0" err="1" smtClean="0"/>
              <a:t>class</a:t>
            </a:r>
            <a:r>
              <a:rPr lang="fi-FI" dirty="0" smtClean="0"/>
              <a:t> </a:t>
            </a:r>
            <a:r>
              <a:rPr lang="fi-FI" dirty="0" err="1" smtClean="0"/>
              <a:t>size</a:t>
            </a:r>
            <a:r>
              <a:rPr lang="fi-FI" dirty="0" smtClean="0"/>
              <a:t> for </a:t>
            </a:r>
            <a:r>
              <a:rPr lang="fi-FI" dirty="0" err="1" smtClean="0"/>
              <a:t>courses</a:t>
            </a:r>
            <a:r>
              <a:rPr lang="fi-FI" dirty="0" smtClean="0"/>
              <a:t> I </a:t>
            </a:r>
            <a:r>
              <a:rPr lang="fi-FI" dirty="0" err="1" smtClean="0"/>
              <a:t>teach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2392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CFBF95-4702-4945-AB5F-814DB3611DCE}" type="slidenum">
              <a:rPr lang="en-GB" altLang="en-US" smtClean="0"/>
              <a:pPr>
                <a:spcBef>
                  <a:spcPct val="0"/>
                </a:spcBef>
              </a:pPr>
              <a:t>18</a:t>
            </a:fld>
            <a:endParaRPr lang="en-GB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9100" y="744538"/>
            <a:ext cx="59547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5600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49263"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28725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w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w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w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w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w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w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w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w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w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w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w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w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w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w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w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w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005E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Drag picture to placeholder or click icon to add</a:t>
            </a:r>
            <a:endParaRPr lang="fi-FI" noProof="0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Drag picture to placeholder or click icon to add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EF33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4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Drag picture to placeholder or click icon to add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1633364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FFCD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8313" y="4507364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62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48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16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73324"/>
            <a:ext cx="8207374" cy="33243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9.11.2017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6687-CBD3-415D-8421-2B5EAA963EBF}" type="datetime1">
              <a:rPr lang="fi-FI" smtClean="0"/>
              <a:t>9.11.2017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34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15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5285-7526-43D5-81FF-B1103F667C54}" type="datetime1">
              <a:rPr lang="fi-FI" smtClean="0"/>
              <a:t>9.11.2017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0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42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9.11.2017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99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8313" y="1261611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049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F29C9-51F7-4E61-B7C7-5CEFA78BD6B3}" type="datetime1">
              <a:rPr lang="fi-FI" smtClean="0"/>
              <a:t>9.11.2017</a:t>
            </a:fld>
            <a:endParaRPr lang="fi-FI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52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3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D0ED-27AA-4BEE-8827-0A59147D95E5}" type="datetime1">
              <a:rPr lang="fi-FI" smtClean="0"/>
              <a:t>9.11.2017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71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F92E-9271-4AAC-9F2B-0790CBB7F56A}" type="datetimeFigureOut">
              <a:rPr lang="fi-FI" smtClean="0"/>
              <a:t>9.11.2017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EB84-2948-487E-BC8F-27A94CAC130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3570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F92E-9271-4AAC-9F2B-0790CBB7F56A}" type="datetimeFigureOut">
              <a:rPr lang="fi-FI" smtClean="0"/>
              <a:t>9.11.2017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EB84-2948-487E-BC8F-27A94CAC130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0116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08000"/>
            <a:ext cx="7988400" cy="900000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1320000"/>
            <a:ext cx="7988400" cy="3447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BA70-3711-4040-B033-8C7B0100C4FF}" type="datetime1">
              <a:rPr lang="en-US" noProof="0" smtClean="0"/>
              <a:pPr/>
              <a:t>11/9/17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5121000"/>
            <a:ext cx="1537200" cy="31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792"/>
              </a:lnSpc>
              <a:spcBef>
                <a:spcPts val="0"/>
              </a:spcBef>
              <a:buNone/>
              <a:defRPr sz="792" b="1">
                <a:solidFill>
                  <a:schemeClr val="bg2"/>
                </a:solidFill>
              </a:defRPr>
            </a:lvl1pPr>
            <a:lvl2pPr marL="227533" indent="-85987">
              <a:defRPr lang="en-US" sz="792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533" indent="-78049">
              <a:buFont typeface="Symbol" pitchFamily="18" charset="2"/>
              <a:buNone/>
              <a:defRPr sz="750"/>
            </a:lvl3pPr>
            <a:lvl4pPr marL="227533" indent="-78049">
              <a:defRPr sz="750"/>
            </a:lvl4pPr>
            <a:lvl5pPr marL="227533" indent="-78049">
              <a:buFont typeface="Symbol" pitchFamily="18" charset="2"/>
              <a:buChar char="-"/>
              <a:defRPr sz="750"/>
            </a:lvl5pPr>
            <a:lvl6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6pPr>
            <a:lvl7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7pPr>
            <a:lvl8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8pPr>
            <a:lvl9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5121000"/>
            <a:ext cx="1702800" cy="31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792"/>
              </a:lnSpc>
              <a:spcBef>
                <a:spcPts val="0"/>
              </a:spcBef>
              <a:buNone/>
              <a:defRPr sz="792" b="1">
                <a:solidFill>
                  <a:schemeClr val="bg2"/>
                </a:solidFill>
              </a:defRPr>
            </a:lvl1pPr>
            <a:lvl2pPr marL="227533" indent="-85987">
              <a:defRPr lang="en-US" sz="792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533" indent="-78049">
              <a:buFont typeface="Symbol" pitchFamily="18" charset="2"/>
              <a:buNone/>
              <a:defRPr sz="750"/>
            </a:lvl3pPr>
            <a:lvl4pPr marL="227533" indent="-78049">
              <a:defRPr sz="750"/>
            </a:lvl4pPr>
            <a:lvl5pPr marL="227533" indent="-78049">
              <a:buFont typeface="Symbol" pitchFamily="18" charset="2"/>
              <a:buChar char="-"/>
              <a:defRPr sz="750"/>
            </a:lvl5pPr>
            <a:lvl6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6pPr>
            <a:lvl7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7pPr>
            <a:lvl8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8pPr>
            <a:lvl9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3376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18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18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2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2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3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05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005E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EF33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6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CD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46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/>
              <a:t>9.11.2017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48" r:id="rId2"/>
    <p:sldLayoutId id="2147484749" r:id="rId3"/>
    <p:sldLayoutId id="2147484750" r:id="rId4"/>
    <p:sldLayoutId id="2147484751" r:id="rId5"/>
    <p:sldLayoutId id="2147484752" r:id="rId6"/>
    <p:sldLayoutId id="2147484753" r:id="rId7"/>
    <p:sldLayoutId id="2147484754" r:id="rId8"/>
    <p:sldLayoutId id="2147484755" r:id="rId9"/>
    <p:sldLayoutId id="2147484756" r:id="rId10"/>
    <p:sldLayoutId id="2147484757" r:id="rId11"/>
    <p:sldLayoutId id="2147484758" r:id="rId12"/>
    <p:sldLayoutId id="2147484759" r:id="rId13"/>
    <p:sldLayoutId id="2147484760" r:id="rId14"/>
    <p:sldLayoutId id="2147484761" r:id="rId15"/>
    <p:sldLayoutId id="2147484762" r:id="rId16"/>
    <p:sldLayoutId id="2147484763" r:id="rId17"/>
    <p:sldLayoutId id="2147484764" r:id="rId18"/>
    <p:sldLayoutId id="2147484765" r:id="rId19"/>
    <p:sldLayoutId id="2147484766" r:id="rId20"/>
    <p:sldLayoutId id="2147484767" r:id="rId21"/>
    <p:sldLayoutId id="2147484768" r:id="rId22"/>
    <p:sldLayoutId id="2147484769" r:id="rId23"/>
    <p:sldLayoutId id="2147484770" r:id="rId24"/>
    <p:sldLayoutId id="2147484771" r:id="rId25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emf"/><Relationship Id="rId20" Type="http://schemas.openxmlformats.org/officeDocument/2006/relationships/image" Target="../media/image36.emf"/><Relationship Id="rId21" Type="http://schemas.openxmlformats.org/officeDocument/2006/relationships/image" Target="../media/image37.emf"/><Relationship Id="rId22" Type="http://schemas.openxmlformats.org/officeDocument/2006/relationships/image" Target="../media/image38.emf"/><Relationship Id="rId23" Type="http://schemas.openxmlformats.org/officeDocument/2006/relationships/image" Target="../media/image39.emf"/><Relationship Id="rId24" Type="http://schemas.openxmlformats.org/officeDocument/2006/relationships/image" Target="../media/image40.emf"/><Relationship Id="rId25" Type="http://schemas.openxmlformats.org/officeDocument/2006/relationships/image" Target="../media/image41.emf"/><Relationship Id="rId26" Type="http://schemas.openxmlformats.org/officeDocument/2006/relationships/image" Target="../media/image42.emf"/><Relationship Id="rId27" Type="http://schemas.openxmlformats.org/officeDocument/2006/relationships/image" Target="../media/image43.emf"/><Relationship Id="rId10" Type="http://schemas.openxmlformats.org/officeDocument/2006/relationships/image" Target="../media/image26.emf"/><Relationship Id="rId11" Type="http://schemas.openxmlformats.org/officeDocument/2006/relationships/image" Target="../media/image27.emf"/><Relationship Id="rId12" Type="http://schemas.openxmlformats.org/officeDocument/2006/relationships/image" Target="../media/image28.emf"/><Relationship Id="rId13" Type="http://schemas.openxmlformats.org/officeDocument/2006/relationships/image" Target="../media/image29.emf"/><Relationship Id="rId14" Type="http://schemas.openxmlformats.org/officeDocument/2006/relationships/image" Target="../media/image30.emf"/><Relationship Id="rId15" Type="http://schemas.openxmlformats.org/officeDocument/2006/relationships/image" Target="../media/image31.emf"/><Relationship Id="rId16" Type="http://schemas.openxmlformats.org/officeDocument/2006/relationships/image" Target="../media/image32.emf"/><Relationship Id="rId17" Type="http://schemas.openxmlformats.org/officeDocument/2006/relationships/image" Target="../media/image33.emf"/><Relationship Id="rId18" Type="http://schemas.openxmlformats.org/officeDocument/2006/relationships/image" Target="../media/image34.emf"/><Relationship Id="rId19" Type="http://schemas.openxmlformats.org/officeDocument/2006/relationships/image" Target="../media/image35.emf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8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hyperlink" Target="http://presemo.aalto.fi/new" TargetMode="External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1921396"/>
            <a:ext cx="8207375" cy="2367242"/>
          </a:xfrm>
        </p:spPr>
        <p:txBody>
          <a:bodyPr/>
          <a:lstStyle/>
          <a:p>
            <a:r>
              <a:rPr lang="fi-FI" sz="5400" dirty="0" err="1" smtClean="0"/>
              <a:t>Teaching</a:t>
            </a:r>
            <a:r>
              <a:rPr lang="fi-FI" sz="5400" dirty="0" smtClean="0"/>
              <a:t> </a:t>
            </a:r>
            <a:r>
              <a:rPr lang="fi-FI" sz="5400" dirty="0" err="1" smtClean="0"/>
              <a:t>Methods</a:t>
            </a:r>
            <a:r>
              <a:rPr lang="fi-FI" sz="3600" dirty="0" smtClean="0"/>
              <a:t/>
            </a:r>
            <a:br>
              <a:rPr lang="fi-FI" sz="3600" dirty="0" smtClean="0"/>
            </a:br>
            <a:r>
              <a:rPr lang="fi-FI" sz="3600" dirty="0" smtClean="0"/>
              <a:t/>
            </a:r>
            <a:br>
              <a:rPr lang="fi-FI" sz="3600" dirty="0" smtClean="0"/>
            </a:br>
            <a:r>
              <a:rPr lang="en-US" sz="2400" dirty="0" smtClean="0"/>
              <a:t>Modi ! </a:t>
            </a:r>
            <a:r>
              <a:rPr lang="en-US" sz="2400" dirty="0"/>
              <a:t>(</a:t>
            </a:r>
            <a:r>
              <a:rPr lang="en-US" sz="2400" dirty="0" smtClean="0"/>
              <a:t>Sam, </a:t>
            </a:r>
            <a:r>
              <a:rPr lang="en-US" sz="2400" dirty="0"/>
              <a:t>Yong, Rahman, </a:t>
            </a:r>
            <a:r>
              <a:rPr lang="en-US" sz="2400" dirty="0" err="1"/>
              <a:t>Meng</a:t>
            </a:r>
            <a:r>
              <a:rPr lang="en-US" sz="2400" dirty="0"/>
              <a:t>)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fi-FI" sz="3600" dirty="0"/>
              <a:t/>
            </a:r>
            <a:br>
              <a:rPr lang="fi-FI" sz="3600" dirty="0"/>
            </a:br>
            <a:endParaRPr lang="fi-FI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3167582" cy="660000"/>
          </a:xfrm>
        </p:spPr>
        <p:txBody>
          <a:bodyPr/>
          <a:lstStyle/>
          <a:p>
            <a:r>
              <a:rPr lang="fi-FI" dirty="0" smtClean="0"/>
              <a:t>09.11.2017</a:t>
            </a:r>
            <a:endParaRPr lang="fi-FI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590889"/>
              </p:ext>
            </p:extLst>
          </p:nvPr>
        </p:nvGraphicFramePr>
        <p:xfrm>
          <a:off x="6012160" y="4409488"/>
          <a:ext cx="2736304" cy="8760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76024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US" sz="1000" i="1" kern="1200" dirty="0">
                        <a:solidFill>
                          <a:schemeClr val="bg1"/>
                        </a:solidFill>
                        <a:latin typeface="Georgia"/>
                        <a:ea typeface="ＭＳ Ｐゴシック" charset="0"/>
                        <a:cs typeface="Georg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23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 descr="Problem Based Learning Proc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6"/>
          <a:stretch/>
        </p:blipFill>
        <p:spPr bwMode="auto">
          <a:xfrm>
            <a:off x="1991713" y="236161"/>
            <a:ext cx="5100567" cy="471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5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331" y="5017740"/>
            <a:ext cx="6858000" cy="592460"/>
          </a:xfrm>
        </p:spPr>
        <p:txBody>
          <a:bodyPr>
            <a:normAutofit/>
          </a:bodyPr>
          <a:lstStyle/>
          <a:p>
            <a:r>
              <a:rPr lang="en-US" sz="1167" b="1" dirty="0"/>
              <a:t>The role of the tutor</a:t>
            </a:r>
            <a:r>
              <a:rPr lang="en-US" sz="1167" dirty="0"/>
              <a:t> is to facilitate learning by supporting, guiding, and monitoring the learning process</a:t>
            </a:r>
            <a:endParaRPr lang="fi-FI" sz="1167" dirty="0"/>
          </a:p>
        </p:txBody>
      </p:sp>
      <p:pic>
        <p:nvPicPr>
          <p:cNvPr id="2050" name="Picture 2" descr="Designing cognitive scaffolds for Web-based Problem-based Lear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-5285"/>
            <a:ext cx="7066932" cy="515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5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sz="3600" b="1" spc="-100" dirty="0" err="1">
                <a:solidFill>
                  <a:srgbClr val="0065BD"/>
                </a:solidFill>
              </a:rPr>
              <a:t>Role</a:t>
            </a:r>
            <a:r>
              <a:rPr lang="fi-FI" sz="3600" b="1" spc="-100" dirty="0">
                <a:solidFill>
                  <a:srgbClr val="0065BD"/>
                </a:solidFill>
              </a:rPr>
              <a:t> playing</a:t>
            </a:r>
            <a:endParaRPr lang="en-GB" sz="3600" b="1" spc="-100" dirty="0">
              <a:solidFill>
                <a:srgbClr val="0065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117307"/>
            <a:ext cx="7200800" cy="3447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166" dirty="0"/>
              <a:t>In using Role Play for teaching, students can act out relationships between persons or situations related to professions or </a:t>
            </a:r>
            <a:r>
              <a:rPr lang="en-US" sz="5166" dirty="0" err="1"/>
              <a:t>organisations</a:t>
            </a:r>
            <a:r>
              <a:rPr lang="en-US" sz="5166" dirty="0"/>
              <a:t>.</a:t>
            </a:r>
          </a:p>
          <a:p>
            <a:pPr marL="0" indent="0">
              <a:buNone/>
            </a:pPr>
            <a:endParaRPr lang="en-US" sz="5166" dirty="0"/>
          </a:p>
          <a:p>
            <a:pPr marL="0" indent="0">
              <a:buNone/>
            </a:pPr>
            <a:r>
              <a:rPr lang="en-US" sz="5166" b="1" dirty="0"/>
              <a:t>What do teachers/students need to think about in playing a role:</a:t>
            </a:r>
          </a:p>
          <a:p>
            <a:r>
              <a:rPr lang="en-US" sz="5166" dirty="0"/>
              <a:t>Attitudes</a:t>
            </a:r>
          </a:p>
          <a:p>
            <a:r>
              <a:rPr lang="en-US" sz="5166" dirty="0"/>
              <a:t>Values </a:t>
            </a:r>
          </a:p>
          <a:p>
            <a:r>
              <a:rPr lang="en-US" sz="5166" dirty="0"/>
              <a:t>Problem solving skills</a:t>
            </a:r>
          </a:p>
          <a:p>
            <a:pPr marL="0" indent="0">
              <a:buNone/>
            </a:pPr>
            <a:endParaRPr lang="en-US" sz="5166" dirty="0"/>
          </a:p>
          <a:p>
            <a:pPr marL="0" indent="0">
              <a:buNone/>
            </a:pPr>
            <a:r>
              <a:rPr lang="en-US" sz="5166" b="1" dirty="0"/>
              <a:t>What skills does roleplaying develop:</a:t>
            </a:r>
          </a:p>
          <a:p>
            <a:r>
              <a:rPr lang="en-US" sz="5166" dirty="0"/>
              <a:t>Social and interaction skills</a:t>
            </a:r>
          </a:p>
          <a:p>
            <a:r>
              <a:rPr lang="en-US" sz="5166" dirty="0"/>
              <a:t>Negotiation skills</a:t>
            </a:r>
          </a:p>
          <a:p>
            <a:r>
              <a:rPr lang="en-US" sz="5166" dirty="0"/>
              <a:t>Convincing and marketing skills</a:t>
            </a:r>
          </a:p>
          <a:p>
            <a:endParaRPr lang="en-US" sz="5166" dirty="0"/>
          </a:p>
          <a:p>
            <a:pPr marL="0" indent="0">
              <a:buNone/>
            </a:pPr>
            <a:r>
              <a:rPr lang="en-US" sz="5166" dirty="0"/>
              <a:t>I would also argue that Role play can allow a much deeper understanding of real world issues where some form of negotiation was involved in a historical sense and it is a learning objective to better understand this (thus the use of Role-play would be appropriate if one is practicing Constructive alignment based teaching – i.e. where the teaching method fits the learning objective</a:t>
            </a:r>
            <a:r>
              <a:rPr lang="en-US" sz="3750" dirty="0"/>
              <a:t>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92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sz="3600" b="1" spc="-100" dirty="0" err="1">
                <a:solidFill>
                  <a:srgbClr val="0065BD"/>
                </a:solidFill>
              </a:rPr>
              <a:t>Role</a:t>
            </a:r>
            <a:r>
              <a:rPr lang="fi-FI" sz="3600" b="1" spc="-100" dirty="0">
                <a:solidFill>
                  <a:srgbClr val="0065BD"/>
                </a:solidFill>
              </a:rPr>
              <a:t> play design</a:t>
            </a:r>
            <a:endParaRPr lang="en-GB" sz="3600" b="1" spc="-100" dirty="0">
              <a:solidFill>
                <a:srgbClr val="0065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Aspects for the teacher to consider:</a:t>
            </a:r>
          </a:p>
          <a:p>
            <a:r>
              <a:rPr lang="en-US" dirty="0"/>
              <a:t>D</a:t>
            </a:r>
            <a:r>
              <a:rPr lang="en-US" dirty="0" smtClean="0"/>
              <a:t>efinition </a:t>
            </a:r>
            <a:r>
              <a:rPr lang="en-US" dirty="0"/>
              <a:t>of </a:t>
            </a:r>
            <a:r>
              <a:rPr lang="en-US" dirty="0" smtClean="0"/>
              <a:t>goals</a:t>
            </a:r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election </a:t>
            </a:r>
            <a:r>
              <a:rPr lang="en-US" dirty="0"/>
              <a:t>of theme </a:t>
            </a:r>
            <a:endParaRPr lang="en-US" dirty="0" smtClean="0"/>
          </a:p>
          <a:p>
            <a:r>
              <a:rPr lang="en-US" dirty="0" smtClean="0"/>
              <a:t>Guidance </a:t>
            </a:r>
            <a:r>
              <a:rPr lang="en-US" dirty="0"/>
              <a:t>of participants </a:t>
            </a:r>
            <a:endParaRPr lang="en-US" dirty="0" smtClean="0"/>
          </a:p>
          <a:p>
            <a:r>
              <a:rPr lang="en-US" dirty="0"/>
              <a:t>N</a:t>
            </a:r>
            <a:r>
              <a:rPr lang="en-US" dirty="0" smtClean="0"/>
              <a:t>aming </a:t>
            </a:r>
            <a:r>
              <a:rPr lang="en-US" dirty="0"/>
              <a:t>of observers and their guidance during </a:t>
            </a:r>
            <a:r>
              <a:rPr lang="en-US" dirty="0" err="1" smtClean="0"/>
              <a:t>roleplay</a:t>
            </a:r>
            <a:r>
              <a:rPr lang="en-US" dirty="0" smtClean="0"/>
              <a:t> </a:t>
            </a:r>
            <a:r>
              <a:rPr lang="en-US" dirty="0"/>
              <a:t>(what they should pay attention to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</a:t>
            </a:r>
            <a:r>
              <a:rPr lang="en-US" dirty="0"/>
              <a:t>acting in the situation </a:t>
            </a:r>
            <a:endParaRPr lang="en-US" dirty="0" smtClean="0"/>
          </a:p>
          <a:p>
            <a:r>
              <a:rPr lang="en-US" dirty="0" smtClean="0"/>
              <a:t>Activation </a:t>
            </a:r>
            <a:r>
              <a:rPr lang="en-US" dirty="0"/>
              <a:t>of the </a:t>
            </a:r>
            <a:r>
              <a:rPr lang="en-US" dirty="0" smtClean="0"/>
              <a:t>group </a:t>
            </a:r>
          </a:p>
          <a:p>
            <a:r>
              <a:rPr lang="en-US" dirty="0" smtClean="0"/>
              <a:t>Use </a:t>
            </a:r>
            <a:r>
              <a:rPr lang="en-US" dirty="0"/>
              <a:t>of available space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discussion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64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sz="3600" b="1" spc="-100" dirty="0" err="1">
                <a:solidFill>
                  <a:srgbClr val="0065BD"/>
                </a:solidFill>
              </a:rPr>
              <a:t>Role</a:t>
            </a:r>
            <a:r>
              <a:rPr lang="fi-FI" sz="3600" b="1" spc="-100" dirty="0">
                <a:solidFill>
                  <a:srgbClr val="0065BD"/>
                </a:solidFill>
              </a:rPr>
              <a:t> Playing: </a:t>
            </a:r>
            <a:r>
              <a:rPr lang="fi-FI" sz="3600" b="1" spc="-100" dirty="0" err="1">
                <a:solidFill>
                  <a:srgbClr val="0065BD"/>
                </a:solidFill>
              </a:rPr>
              <a:t>Example</a:t>
            </a:r>
            <a:endParaRPr lang="en-GB" sz="3600" b="1" spc="-100" dirty="0">
              <a:solidFill>
                <a:srgbClr val="0065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b="1" dirty="0" err="1" smtClean="0"/>
              <a:t>Background</a:t>
            </a:r>
            <a:r>
              <a:rPr lang="fi-FI" b="1" dirty="0" smtClean="0"/>
              <a:t>: </a:t>
            </a:r>
          </a:p>
          <a:p>
            <a:r>
              <a:rPr lang="fi-FI" dirty="0" err="1" smtClean="0"/>
              <a:t>Renewables</a:t>
            </a:r>
            <a:r>
              <a:rPr lang="fi-FI" dirty="0" smtClean="0"/>
              <a:t> </a:t>
            </a:r>
            <a:r>
              <a:rPr lang="fi-FI" dirty="0" err="1" smtClean="0"/>
              <a:t>targets</a:t>
            </a:r>
            <a:r>
              <a:rPr lang="fi-FI" dirty="0" smtClean="0"/>
              <a:t> for EU </a:t>
            </a:r>
            <a:r>
              <a:rPr lang="fi-FI" dirty="0" err="1" smtClean="0"/>
              <a:t>countries</a:t>
            </a:r>
            <a:r>
              <a:rPr lang="fi-FI" dirty="0" smtClean="0"/>
              <a:t> </a:t>
            </a:r>
            <a:r>
              <a:rPr lang="fi-FI" dirty="0" err="1" smtClean="0"/>
              <a:t>were</a:t>
            </a:r>
            <a:r>
              <a:rPr lang="fi-FI" dirty="0" smtClean="0"/>
              <a:t> set in 2009.  </a:t>
            </a:r>
          </a:p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overall</a:t>
            </a:r>
            <a:r>
              <a:rPr lang="fi-FI" dirty="0" smtClean="0"/>
              <a:t> </a:t>
            </a:r>
            <a:r>
              <a:rPr lang="fi-FI" dirty="0" err="1" smtClean="0"/>
              <a:t>objective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for EU-27 to </a:t>
            </a:r>
            <a:r>
              <a:rPr lang="fi-FI" dirty="0" err="1" smtClean="0"/>
              <a:t>reach</a:t>
            </a:r>
            <a:r>
              <a:rPr lang="fi-FI" dirty="0" smtClean="0"/>
              <a:t> a 20% </a:t>
            </a:r>
            <a:r>
              <a:rPr lang="fi-FI" dirty="0" err="1" smtClean="0"/>
              <a:t>target</a:t>
            </a:r>
            <a:r>
              <a:rPr lang="fi-FI" dirty="0" smtClean="0"/>
              <a:t> in 2020, </a:t>
            </a:r>
            <a:r>
              <a:rPr lang="fi-FI" dirty="0" err="1" smtClean="0"/>
              <a:t>from</a:t>
            </a:r>
            <a:r>
              <a:rPr lang="fi-FI" dirty="0" smtClean="0"/>
              <a:t> 8.5% in 2005.  </a:t>
            </a:r>
          </a:p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target</a:t>
            </a:r>
            <a:r>
              <a:rPr lang="fi-FI" dirty="0" smtClean="0"/>
              <a:t> </a:t>
            </a:r>
            <a:r>
              <a:rPr lang="fi-FI" dirty="0" err="1" smtClean="0"/>
              <a:t>had</a:t>
            </a:r>
            <a:r>
              <a:rPr lang="fi-FI" dirty="0" smtClean="0"/>
              <a:t> to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shared</a:t>
            </a:r>
            <a:r>
              <a:rPr lang="fi-FI" dirty="0" smtClean="0"/>
              <a:t> </a:t>
            </a:r>
            <a:r>
              <a:rPr lang="fi-FI" dirty="0" err="1" smtClean="0"/>
              <a:t>between</a:t>
            </a:r>
            <a:r>
              <a:rPr lang="fi-FI" dirty="0" smtClean="0"/>
              <a:t>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member</a:t>
            </a:r>
            <a:r>
              <a:rPr lang="fi-FI" dirty="0" smtClean="0"/>
              <a:t> </a:t>
            </a:r>
            <a:r>
              <a:rPr lang="fi-FI" dirty="0" err="1" smtClean="0"/>
              <a:t>states</a:t>
            </a:r>
            <a:r>
              <a:rPr lang="fi-FI" dirty="0" smtClean="0"/>
              <a:t>, and </a:t>
            </a:r>
            <a:r>
              <a:rPr lang="fi-FI" dirty="0" err="1" smtClean="0"/>
              <a:t>thus</a:t>
            </a:r>
            <a:r>
              <a:rPr lang="fi-FI" dirty="0" smtClean="0"/>
              <a:t> </a:t>
            </a:r>
            <a:r>
              <a:rPr lang="fi-FI" dirty="0" err="1" smtClean="0"/>
              <a:t>negotiations</a:t>
            </a:r>
            <a:r>
              <a:rPr lang="fi-FI" dirty="0" smtClean="0"/>
              <a:t> </a:t>
            </a:r>
            <a:r>
              <a:rPr lang="fi-FI" dirty="0" err="1" smtClean="0"/>
              <a:t>were</a:t>
            </a:r>
            <a:r>
              <a:rPr lang="fi-FI" dirty="0" smtClean="0"/>
              <a:t> </a:t>
            </a:r>
            <a:r>
              <a:rPr lang="fi-FI" dirty="0" err="1" smtClean="0"/>
              <a:t>needed</a:t>
            </a:r>
            <a:r>
              <a:rPr lang="fi-FI" dirty="0" smtClean="0"/>
              <a:t> </a:t>
            </a:r>
            <a:r>
              <a:rPr lang="fi-FI" dirty="0" err="1" smtClean="0"/>
              <a:t>between</a:t>
            </a:r>
            <a:r>
              <a:rPr lang="fi-FI" dirty="0" smtClean="0"/>
              <a:t> </a:t>
            </a:r>
            <a:r>
              <a:rPr lang="fi-FI" dirty="0" err="1" smtClean="0"/>
              <a:t>states</a:t>
            </a:r>
            <a:r>
              <a:rPr lang="fi-FI" dirty="0" smtClean="0"/>
              <a:t> on </a:t>
            </a:r>
            <a:r>
              <a:rPr lang="fi-FI" dirty="0" err="1" smtClean="0"/>
              <a:t>the</a:t>
            </a:r>
            <a:r>
              <a:rPr lang="fi-FI" dirty="0" smtClean="0"/>
              <a:t> ”</a:t>
            </a:r>
            <a:r>
              <a:rPr lang="fi-FI" dirty="0" err="1" smtClean="0"/>
              <a:t>burden</a:t>
            </a:r>
            <a:r>
              <a:rPr lang="fi-FI" dirty="0" smtClean="0"/>
              <a:t> </a:t>
            </a:r>
            <a:r>
              <a:rPr lang="fi-FI" dirty="0" err="1" smtClean="0"/>
              <a:t>sharing</a:t>
            </a:r>
            <a:r>
              <a:rPr lang="fi-FI" dirty="0" smtClean="0"/>
              <a:t>”.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b="1" dirty="0" err="1" smtClean="0"/>
              <a:t>Role</a:t>
            </a:r>
            <a:r>
              <a:rPr lang="fi-FI" b="1" dirty="0" smtClean="0"/>
              <a:t>-play </a:t>
            </a:r>
            <a:r>
              <a:rPr lang="fi-FI" b="1" dirty="0" err="1" smtClean="0"/>
              <a:t>exercise</a:t>
            </a:r>
            <a:r>
              <a:rPr lang="fi-FI" b="1" dirty="0" smtClean="0"/>
              <a:t>: </a:t>
            </a:r>
          </a:p>
          <a:p>
            <a:r>
              <a:rPr lang="fi-FI" dirty="0" err="1" smtClean="0"/>
              <a:t>Groups</a:t>
            </a:r>
            <a:r>
              <a:rPr lang="fi-FI" dirty="0" smtClean="0"/>
              <a:t> of </a:t>
            </a:r>
            <a:r>
              <a:rPr lang="fi-FI" dirty="0" err="1" smtClean="0"/>
              <a:t>students</a:t>
            </a:r>
            <a:r>
              <a:rPr lang="fi-FI" dirty="0" smtClean="0"/>
              <a:t> </a:t>
            </a:r>
            <a:r>
              <a:rPr lang="fi-FI" dirty="0" err="1" smtClean="0"/>
              <a:t>form</a:t>
            </a:r>
            <a:r>
              <a:rPr lang="fi-FI" dirty="0" smtClean="0"/>
              <a:t> to </a:t>
            </a:r>
            <a:r>
              <a:rPr lang="fi-FI" dirty="0" err="1" smtClean="0"/>
              <a:t>represent</a:t>
            </a:r>
            <a:r>
              <a:rPr lang="fi-FI" dirty="0" smtClean="0"/>
              <a:t> </a:t>
            </a:r>
            <a:r>
              <a:rPr lang="fi-FI" dirty="0" err="1" smtClean="0"/>
              <a:t>each</a:t>
            </a:r>
            <a:r>
              <a:rPr lang="fi-FI" dirty="0" smtClean="0"/>
              <a:t> </a:t>
            </a:r>
            <a:r>
              <a:rPr lang="fi-FI" dirty="0" err="1" smtClean="0"/>
              <a:t>member</a:t>
            </a:r>
            <a:r>
              <a:rPr lang="fi-FI" dirty="0" smtClean="0"/>
              <a:t> </a:t>
            </a:r>
            <a:r>
              <a:rPr lang="fi-FI" dirty="0" err="1" smtClean="0"/>
              <a:t>state</a:t>
            </a:r>
            <a:r>
              <a:rPr lang="fi-FI" dirty="0" smtClean="0"/>
              <a:t> in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negotiation</a:t>
            </a:r>
            <a:r>
              <a:rPr lang="fi-FI" dirty="0" smtClean="0"/>
              <a:t> &amp; European Commission as </a:t>
            </a:r>
            <a:r>
              <a:rPr lang="fi-FI" dirty="0" err="1" smtClean="0"/>
              <a:t>facilitators</a:t>
            </a:r>
            <a:r>
              <a:rPr lang="fi-FI" dirty="0" smtClean="0"/>
              <a:t>. </a:t>
            </a:r>
          </a:p>
          <a:p>
            <a:r>
              <a:rPr lang="fi-FI" dirty="0" smtClean="0"/>
              <a:t>A </a:t>
            </a:r>
            <a:r>
              <a:rPr lang="fi-FI" dirty="0" err="1" smtClean="0"/>
              <a:t>mock</a:t>
            </a:r>
            <a:r>
              <a:rPr lang="fi-FI" dirty="0" smtClean="0"/>
              <a:t> </a:t>
            </a:r>
            <a:r>
              <a:rPr lang="fi-FI" dirty="0" err="1" smtClean="0"/>
              <a:t>negotiation</a:t>
            </a:r>
            <a:r>
              <a:rPr lang="fi-FI" dirty="0" smtClean="0"/>
              <a:t> is </a:t>
            </a:r>
            <a:r>
              <a:rPr lang="fi-FI" dirty="0" err="1" smtClean="0"/>
              <a:t>carried</a:t>
            </a:r>
            <a:r>
              <a:rPr lang="fi-FI" dirty="0" smtClean="0"/>
              <a:t> out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each</a:t>
            </a:r>
            <a:r>
              <a:rPr lang="fi-FI" dirty="0" smtClean="0"/>
              <a:t> </a:t>
            </a:r>
            <a:r>
              <a:rPr lang="fi-FI" dirty="0" err="1" smtClean="0"/>
              <a:t>group</a:t>
            </a:r>
            <a:r>
              <a:rPr lang="fi-FI" dirty="0" smtClean="0"/>
              <a:t> </a:t>
            </a:r>
            <a:r>
              <a:rPr lang="fi-FI" dirty="0" err="1" smtClean="0"/>
              <a:t>arguing</a:t>
            </a:r>
            <a:r>
              <a:rPr lang="fi-FI" dirty="0" smtClean="0"/>
              <a:t> </a:t>
            </a:r>
            <a:r>
              <a:rPr lang="fi-FI" dirty="0" err="1" smtClean="0"/>
              <a:t>its</a:t>
            </a:r>
            <a:r>
              <a:rPr lang="fi-FI" dirty="0" smtClean="0"/>
              <a:t> case for a </a:t>
            </a:r>
            <a:r>
              <a:rPr lang="fi-FI" dirty="0" err="1" smtClean="0"/>
              <a:t>certain</a:t>
            </a:r>
            <a:r>
              <a:rPr lang="fi-FI" dirty="0" smtClean="0"/>
              <a:t> ”</a:t>
            </a:r>
            <a:r>
              <a:rPr lang="fi-FI" dirty="0" err="1" smtClean="0"/>
              <a:t>burden</a:t>
            </a:r>
            <a:r>
              <a:rPr lang="fi-FI" dirty="0" smtClean="0"/>
              <a:t> </a:t>
            </a:r>
            <a:r>
              <a:rPr lang="fi-FI" dirty="0" err="1" smtClean="0"/>
              <a:t>sharing</a:t>
            </a:r>
            <a:r>
              <a:rPr lang="fi-FI" dirty="0" smtClean="0"/>
              <a:t>”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target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69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sz="3600" b="1" spc="-100" dirty="0" err="1">
                <a:solidFill>
                  <a:srgbClr val="0065BD"/>
                </a:solidFill>
              </a:rPr>
              <a:t>Role</a:t>
            </a:r>
            <a:r>
              <a:rPr lang="fi-FI" sz="3600" b="1" spc="-100" dirty="0">
                <a:solidFill>
                  <a:srgbClr val="0065BD"/>
                </a:solidFill>
              </a:rPr>
              <a:t> Playing: </a:t>
            </a:r>
            <a:r>
              <a:rPr lang="fi-FI" sz="3600" b="1" spc="-100" dirty="0" err="1">
                <a:solidFill>
                  <a:srgbClr val="0065BD"/>
                </a:solidFill>
              </a:rPr>
              <a:t>Example</a:t>
            </a:r>
            <a:endParaRPr lang="en-GB" sz="3600" b="1" spc="-100" dirty="0">
              <a:solidFill>
                <a:srgbClr val="0065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 err="1" smtClean="0"/>
              <a:t>Student</a:t>
            </a:r>
            <a:r>
              <a:rPr lang="fi-FI" sz="2400" dirty="0" smtClean="0"/>
              <a:t> </a:t>
            </a:r>
            <a:r>
              <a:rPr lang="fi-FI" sz="2400" dirty="0" err="1" smtClean="0"/>
              <a:t>groups</a:t>
            </a:r>
            <a:r>
              <a:rPr lang="fi-FI" sz="2400" dirty="0" smtClean="0"/>
              <a:t> </a:t>
            </a:r>
            <a:r>
              <a:rPr lang="fi-FI" sz="2400" dirty="0" err="1" smtClean="0"/>
              <a:t>represent</a:t>
            </a:r>
            <a:r>
              <a:rPr lang="fi-FI" sz="2400" dirty="0" smtClean="0"/>
              <a:t> </a:t>
            </a:r>
            <a:r>
              <a:rPr lang="fi-FI" sz="2400" dirty="0" err="1" smtClean="0"/>
              <a:t>each</a:t>
            </a:r>
            <a:r>
              <a:rPr lang="fi-FI" sz="2400" dirty="0" smtClean="0"/>
              <a:t> country &amp; </a:t>
            </a:r>
            <a:r>
              <a:rPr lang="fi-FI" sz="2400" dirty="0" err="1" smtClean="0"/>
              <a:t>one</a:t>
            </a:r>
            <a:r>
              <a:rPr lang="fi-FI" sz="2400" dirty="0" smtClean="0"/>
              <a:t> </a:t>
            </a:r>
            <a:r>
              <a:rPr lang="fi-FI" sz="2400" dirty="0" err="1" smtClean="0"/>
              <a:t>group</a:t>
            </a:r>
            <a:r>
              <a:rPr lang="fi-FI" sz="2400" dirty="0" smtClean="0"/>
              <a:t> as European Commission</a:t>
            </a:r>
            <a:endParaRPr lang="fi-FI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775" y="2353444"/>
            <a:ext cx="6524625" cy="320040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5912999" y="1633364"/>
            <a:ext cx="3260175" cy="2376264"/>
          </a:xfrm>
          <a:prstGeom prst="cloudCallo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Students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”act” </a:t>
            </a:r>
            <a:r>
              <a:rPr lang="fi-FI" dirty="0" err="1" smtClean="0"/>
              <a:t>like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country </a:t>
            </a:r>
            <a:r>
              <a:rPr lang="fi-FI" dirty="0" err="1" smtClean="0"/>
              <a:t>characteristics</a:t>
            </a:r>
            <a:r>
              <a:rPr lang="fi-FI" dirty="0" smtClean="0"/>
              <a:t> to </a:t>
            </a:r>
            <a:r>
              <a:rPr lang="fi-FI" dirty="0" err="1" smtClean="0"/>
              <a:t>introduce</a:t>
            </a:r>
            <a:r>
              <a:rPr lang="fi-FI" dirty="0" smtClean="0"/>
              <a:t> </a:t>
            </a:r>
            <a:r>
              <a:rPr lang="fi-FI" dirty="0" err="1" smtClean="0"/>
              <a:t>drama</a:t>
            </a:r>
            <a:r>
              <a:rPr lang="fi-FI" dirty="0" smtClean="0"/>
              <a:t> </a:t>
            </a:r>
            <a:r>
              <a:rPr lang="fi-FI" dirty="0" err="1" smtClean="0"/>
              <a:t>element</a:t>
            </a:r>
            <a:endParaRPr lang="en-GB" dirty="0"/>
          </a:p>
        </p:txBody>
      </p:sp>
      <p:sp>
        <p:nvSpPr>
          <p:cNvPr id="9" name="Cloud Callout 8"/>
          <p:cNvSpPr/>
          <p:nvPr/>
        </p:nvSpPr>
        <p:spPr>
          <a:xfrm>
            <a:off x="395536" y="2341444"/>
            <a:ext cx="2016224" cy="1092120"/>
          </a:xfrm>
          <a:prstGeom prst="cloudCallout">
            <a:avLst>
              <a:gd name="adj1" fmla="val 125430"/>
              <a:gd name="adj2" fmla="val 5944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EC </a:t>
            </a:r>
            <a:r>
              <a:rPr lang="fi-FI" dirty="0" err="1" smtClean="0"/>
              <a:t>plays</a:t>
            </a:r>
            <a:r>
              <a:rPr lang="fi-FI" dirty="0" smtClean="0"/>
              <a:t> ”Chair” </a:t>
            </a:r>
            <a:r>
              <a:rPr lang="fi-FI" dirty="0" err="1" smtClean="0"/>
              <a:t>role</a:t>
            </a:r>
            <a:endParaRPr lang="en-GB" dirty="0"/>
          </a:p>
        </p:txBody>
      </p:sp>
      <p:pic>
        <p:nvPicPr>
          <p:cNvPr id="1026" name="Picture 2" descr="jean claude juncker dinner”的图片搜索结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08" y="3374499"/>
            <a:ext cx="1567821" cy="104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hel daerden”的图片搜索结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400" y="3545306"/>
            <a:ext cx="1392204" cy="17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77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i-FI" sz="4000" b="1" spc="-100" dirty="0" err="1">
                <a:solidFill>
                  <a:srgbClr val="0065BD"/>
                </a:solidFill>
              </a:rPr>
              <a:t>Role</a:t>
            </a:r>
            <a:r>
              <a:rPr lang="fi-FI" sz="4000" b="1" spc="-100" dirty="0">
                <a:solidFill>
                  <a:srgbClr val="0065BD"/>
                </a:solidFill>
              </a:rPr>
              <a:t> play </a:t>
            </a:r>
            <a:r>
              <a:rPr lang="fi-FI" sz="4000" b="1" spc="-100" dirty="0" err="1">
                <a:solidFill>
                  <a:srgbClr val="0065BD"/>
                </a:solidFill>
              </a:rPr>
              <a:t>example</a:t>
            </a:r>
            <a:r>
              <a:rPr lang="fi-FI" sz="4000" b="1" spc="-100" dirty="0">
                <a:solidFill>
                  <a:srgbClr val="0065BD"/>
                </a:solidFill>
              </a:rPr>
              <a:t> design</a:t>
            </a:r>
            <a:r>
              <a:rPr lang="fi-FI" dirty="0" smtClean="0">
                <a:solidFill>
                  <a:schemeClr val="tx2"/>
                </a:solidFill>
              </a:rPr>
              <a:t/>
            </a:r>
            <a:br>
              <a:rPr lang="fi-FI" dirty="0" smtClean="0">
                <a:solidFill>
                  <a:schemeClr val="tx2"/>
                </a:solidFill>
              </a:rPr>
            </a:b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dirty="0" smtClean="0"/>
              <a:t>Goal: </a:t>
            </a:r>
            <a:r>
              <a:rPr lang="en-US" dirty="0" smtClean="0"/>
              <a:t>Reach a negotiated settlement that adds up to the overall 20% target</a:t>
            </a:r>
            <a:endParaRPr lang="en-US" dirty="0"/>
          </a:p>
          <a:p>
            <a:r>
              <a:rPr lang="en-US" b="1" dirty="0" smtClean="0"/>
              <a:t>Theme: </a:t>
            </a:r>
            <a:r>
              <a:rPr lang="en-US" dirty="0" smtClean="0"/>
              <a:t>Target negotiation as defined</a:t>
            </a:r>
            <a:endParaRPr lang="en-US" dirty="0"/>
          </a:p>
          <a:p>
            <a:r>
              <a:rPr lang="en-US" b="1" dirty="0"/>
              <a:t>Guidance of </a:t>
            </a:r>
            <a:r>
              <a:rPr lang="en-US" b="1" dirty="0" smtClean="0"/>
              <a:t>participants: </a:t>
            </a:r>
            <a:r>
              <a:rPr lang="en-US" dirty="0" smtClean="0"/>
              <a:t>Each group to receive basic info on background position of country</a:t>
            </a:r>
            <a:endParaRPr lang="en-US" dirty="0"/>
          </a:p>
          <a:p>
            <a:r>
              <a:rPr lang="en-US" b="1" dirty="0" smtClean="0"/>
              <a:t>Observers: </a:t>
            </a:r>
            <a:r>
              <a:rPr lang="en-US" dirty="0" smtClean="0"/>
              <a:t>Those acting as the European Commission somewhat form the role of observers here</a:t>
            </a:r>
          </a:p>
          <a:p>
            <a:r>
              <a:rPr lang="en-US" b="1" dirty="0" smtClean="0"/>
              <a:t>The </a:t>
            </a:r>
            <a:r>
              <a:rPr lang="en-US" b="1" dirty="0"/>
              <a:t>acting in the </a:t>
            </a:r>
            <a:r>
              <a:rPr lang="en-US" b="1" dirty="0" smtClean="0"/>
              <a:t>situation: </a:t>
            </a:r>
            <a:r>
              <a:rPr lang="en-US" dirty="0" smtClean="0"/>
              <a:t>To represent each member state and put cogent arguments for accepting a certain target % </a:t>
            </a:r>
            <a:endParaRPr lang="en-US" dirty="0"/>
          </a:p>
          <a:p>
            <a:r>
              <a:rPr lang="en-US" b="1" dirty="0"/>
              <a:t>Activation of the </a:t>
            </a:r>
            <a:r>
              <a:rPr lang="en-US" b="1" dirty="0" smtClean="0"/>
              <a:t>group: </a:t>
            </a:r>
            <a:r>
              <a:rPr lang="en-US" dirty="0" smtClean="0"/>
              <a:t>Provision of background info </a:t>
            </a:r>
            <a:endParaRPr lang="en-US" dirty="0"/>
          </a:p>
          <a:p>
            <a:r>
              <a:rPr lang="en-US" b="1" dirty="0"/>
              <a:t>Use of available </a:t>
            </a:r>
            <a:r>
              <a:rPr lang="en-US" b="1" dirty="0" smtClean="0"/>
              <a:t>space: </a:t>
            </a:r>
            <a:r>
              <a:rPr lang="en-US" dirty="0" smtClean="0"/>
              <a:t>Would need careful consideration – 28 different groups </a:t>
            </a:r>
            <a:endParaRPr lang="en-US" dirty="0"/>
          </a:p>
          <a:p>
            <a:r>
              <a:rPr lang="en-US" b="1" dirty="0"/>
              <a:t>The </a:t>
            </a:r>
            <a:r>
              <a:rPr lang="en-US" b="1" dirty="0" smtClean="0"/>
              <a:t>discussion: </a:t>
            </a:r>
            <a:r>
              <a:rPr lang="en-US" dirty="0" smtClean="0"/>
              <a:t>Each country present initial case, followed by negotiation chaired by the “European Commission” group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80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i-FI" sz="4000" b="1" spc="-100" dirty="0" err="1">
                <a:solidFill>
                  <a:srgbClr val="0065BD"/>
                </a:solidFill>
              </a:rPr>
              <a:t>Role</a:t>
            </a:r>
            <a:r>
              <a:rPr lang="fi-FI" sz="4000" b="1" spc="-100" dirty="0">
                <a:solidFill>
                  <a:srgbClr val="0065BD"/>
                </a:solidFill>
              </a:rPr>
              <a:t> play </a:t>
            </a:r>
            <a:r>
              <a:rPr lang="fi-FI" sz="4000" b="1" spc="-100" dirty="0" err="1">
                <a:solidFill>
                  <a:srgbClr val="0065BD"/>
                </a:solidFill>
              </a:rPr>
              <a:t>example</a:t>
            </a:r>
            <a:r>
              <a:rPr lang="fi-FI" sz="4000" b="1" spc="-100" dirty="0">
                <a:solidFill>
                  <a:srgbClr val="0065BD"/>
                </a:solidFill>
              </a:rPr>
              <a:t> </a:t>
            </a:r>
            <a:r>
              <a:rPr lang="fi-FI" sz="4000" b="1" spc="-100" dirty="0" err="1" smtClean="0">
                <a:solidFill>
                  <a:srgbClr val="0065BD"/>
                </a:solidFill>
              </a:rPr>
              <a:t>outcome</a:t>
            </a:r>
            <a:r>
              <a:rPr lang="fi-FI" dirty="0" smtClean="0">
                <a:solidFill>
                  <a:schemeClr val="tx2"/>
                </a:solidFill>
              </a:rPr>
              <a:t/>
            </a:r>
            <a:br>
              <a:rPr lang="fi-FI" dirty="0" smtClean="0">
                <a:solidFill>
                  <a:schemeClr val="tx2"/>
                </a:solidFill>
              </a:rPr>
            </a:b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dirty="0" smtClean="0"/>
              <a:t>Goal: </a:t>
            </a:r>
            <a:r>
              <a:rPr lang="en-US" dirty="0" smtClean="0"/>
              <a:t>Reach a negotiated settlement that adds up to the overall 20% target</a:t>
            </a:r>
            <a:endParaRPr lang="en-US" dirty="0"/>
          </a:p>
          <a:p>
            <a:r>
              <a:rPr lang="en-US" b="1" dirty="0" smtClean="0"/>
              <a:t>Theme: </a:t>
            </a:r>
            <a:r>
              <a:rPr lang="en-US" dirty="0" smtClean="0"/>
              <a:t>Target negotiation as defined</a:t>
            </a:r>
            <a:endParaRPr lang="en-US" dirty="0"/>
          </a:p>
          <a:p>
            <a:r>
              <a:rPr lang="en-US" b="1" dirty="0"/>
              <a:t>Guidance of </a:t>
            </a:r>
            <a:r>
              <a:rPr lang="en-US" b="1" dirty="0" smtClean="0"/>
              <a:t>participants: </a:t>
            </a:r>
            <a:r>
              <a:rPr lang="en-US" dirty="0" smtClean="0"/>
              <a:t>Each group to receive basic info on background position of country</a:t>
            </a:r>
            <a:endParaRPr lang="en-US" dirty="0"/>
          </a:p>
          <a:p>
            <a:r>
              <a:rPr lang="en-US" b="1" dirty="0" smtClean="0"/>
              <a:t>Observers: </a:t>
            </a:r>
            <a:r>
              <a:rPr lang="en-US" dirty="0" smtClean="0"/>
              <a:t>Those acting as the European Commission somewhat form the role of observers here</a:t>
            </a:r>
          </a:p>
          <a:p>
            <a:r>
              <a:rPr lang="en-US" b="1" dirty="0" smtClean="0"/>
              <a:t>The </a:t>
            </a:r>
            <a:r>
              <a:rPr lang="en-US" b="1" dirty="0"/>
              <a:t>acting in the </a:t>
            </a:r>
            <a:r>
              <a:rPr lang="en-US" b="1" dirty="0" smtClean="0"/>
              <a:t>situation: </a:t>
            </a:r>
            <a:r>
              <a:rPr lang="en-US" dirty="0" smtClean="0"/>
              <a:t>To represent each member state and put cogent arguments for accepting a certain target % </a:t>
            </a:r>
            <a:endParaRPr lang="en-US" dirty="0"/>
          </a:p>
          <a:p>
            <a:r>
              <a:rPr lang="en-US" b="1" dirty="0"/>
              <a:t>Activation of the </a:t>
            </a:r>
            <a:r>
              <a:rPr lang="en-US" b="1" dirty="0" smtClean="0"/>
              <a:t>group: </a:t>
            </a:r>
            <a:r>
              <a:rPr lang="en-US" dirty="0" smtClean="0"/>
              <a:t>Provision of background info </a:t>
            </a:r>
            <a:endParaRPr lang="en-US" dirty="0"/>
          </a:p>
          <a:p>
            <a:r>
              <a:rPr lang="en-US" b="1" dirty="0"/>
              <a:t>Use of available </a:t>
            </a:r>
            <a:r>
              <a:rPr lang="en-US" b="1" dirty="0" smtClean="0"/>
              <a:t>space: </a:t>
            </a:r>
            <a:r>
              <a:rPr lang="en-US" dirty="0" smtClean="0"/>
              <a:t>Would need careful consideration – 28 different groups </a:t>
            </a:r>
            <a:endParaRPr lang="en-US" dirty="0"/>
          </a:p>
          <a:p>
            <a:r>
              <a:rPr lang="en-US" b="1" dirty="0"/>
              <a:t>The </a:t>
            </a:r>
            <a:r>
              <a:rPr lang="en-US" b="1" dirty="0" smtClean="0"/>
              <a:t>discussion: </a:t>
            </a:r>
            <a:r>
              <a:rPr lang="en-US" dirty="0" smtClean="0"/>
              <a:t>Each country present initial case, followed by negotiation chaired by the “European Commission” group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2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1026584" y="4537604"/>
            <a:ext cx="3902604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GB" altLang="en-US" sz="1667" b="1" u="sng">
                <a:solidFill>
                  <a:srgbClr val="000099"/>
                </a:solidFill>
                <a:ea typeface="MS Gothic" panose="020B0609070205080204" pitchFamily="49" charset="-128"/>
              </a:rPr>
              <a:t>Average increase 2005-2020: 11.5%</a:t>
            </a:r>
          </a:p>
        </p:txBody>
      </p:sp>
      <p:grpSp>
        <p:nvGrpSpPr>
          <p:cNvPr id="49156" name="Group 3"/>
          <p:cNvGrpSpPr>
            <a:grpSpLocks/>
          </p:cNvGrpSpPr>
          <p:nvPr/>
        </p:nvGrpSpPr>
        <p:grpSpPr bwMode="auto">
          <a:xfrm>
            <a:off x="1537229" y="640292"/>
            <a:ext cx="5815542" cy="3796771"/>
            <a:chOff x="450" y="962"/>
            <a:chExt cx="4396" cy="2870"/>
          </a:xfrm>
        </p:grpSpPr>
        <p:sp>
          <p:nvSpPr>
            <p:cNvPr id="49506" name="Rectangle 7"/>
            <p:cNvSpPr>
              <a:spLocks noChangeArrowheads="1"/>
            </p:cNvSpPr>
            <p:nvPr/>
          </p:nvSpPr>
          <p:spPr bwMode="auto">
            <a:xfrm>
              <a:off x="450" y="3621"/>
              <a:ext cx="4396" cy="104"/>
            </a:xfrm>
            <a:prstGeom prst="rect">
              <a:avLst/>
            </a:prstGeom>
            <a:solidFill>
              <a:srgbClr val="83B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4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3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BE" altLang="en-US" sz="667" b="1">
                  <a:solidFill>
                    <a:srgbClr val="FFFFFF"/>
                  </a:solidFill>
                  <a:latin typeface="Verdana" panose="020B0604030504040204" pitchFamily="34" charset="0"/>
                  <a:ea typeface="MS Gothic" panose="020B0609070205080204" pitchFamily="49" charset="-128"/>
                  <a:cs typeface="Arial" panose="020B0604020202020204" pitchFamily="34" charset="0"/>
                </a:rPr>
                <a:t>49% </a:t>
              </a:r>
              <a:endParaRPr lang="fr-FR" altLang="en-US" sz="667" b="1">
                <a:solidFill>
                  <a:srgbClr val="FFFFFF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endParaRPr>
            </a:p>
          </p:txBody>
        </p:sp>
        <p:grpSp>
          <p:nvGrpSpPr>
            <p:cNvPr id="49507" name="Group 5"/>
            <p:cNvGrpSpPr>
              <a:grpSpLocks/>
            </p:cNvGrpSpPr>
            <p:nvPr/>
          </p:nvGrpSpPr>
          <p:grpSpPr bwMode="auto">
            <a:xfrm>
              <a:off x="450" y="962"/>
              <a:ext cx="3651" cy="2870"/>
              <a:chOff x="450" y="962"/>
              <a:chExt cx="3651" cy="2870"/>
            </a:xfrm>
          </p:grpSpPr>
          <p:sp>
            <p:nvSpPr>
              <p:cNvPr id="49508" name="Rectangle 7"/>
              <p:cNvSpPr>
                <a:spLocks noChangeArrowheads="1"/>
              </p:cNvSpPr>
              <p:nvPr/>
            </p:nvSpPr>
            <p:spPr bwMode="auto">
              <a:xfrm>
                <a:off x="450" y="962"/>
                <a:ext cx="1201" cy="104"/>
              </a:xfrm>
              <a:prstGeom prst="rect">
                <a:avLst/>
              </a:prstGeom>
              <a:solidFill>
                <a:srgbClr val="83B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fr-BE" altLang="en-US" sz="667" b="1">
                    <a:solidFill>
                      <a:srgbClr val="FFFFFF"/>
                    </a:solidFill>
                    <a:latin typeface="Verdana" panose="020B0604030504040204" pitchFamily="34" charset="0"/>
                    <a:ea typeface="MS Gothic" panose="020B0609070205080204" pitchFamily="49" charset="-128"/>
                    <a:cs typeface="Arial" panose="020B0604020202020204" pitchFamily="34" charset="0"/>
                  </a:rPr>
                  <a:t>13%</a:t>
                </a:r>
                <a:endParaRPr lang="fr-FR" altLang="en-US" sz="667" b="1">
                  <a:solidFill>
                    <a:srgbClr val="FFFFFF"/>
                  </a:solidFill>
                  <a:latin typeface="Verdana" panose="020B0604030504040204" pitchFamily="34" charset="0"/>
                  <a:ea typeface="MS Gothic" panose="020B06090702050802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9509" name="Rectangle 7"/>
              <p:cNvSpPr>
                <a:spLocks noChangeArrowheads="1"/>
              </p:cNvSpPr>
              <p:nvPr/>
            </p:nvSpPr>
            <p:spPr bwMode="auto">
              <a:xfrm>
                <a:off x="450" y="1066"/>
                <a:ext cx="1428" cy="104"/>
              </a:xfrm>
              <a:prstGeom prst="rect">
                <a:avLst/>
              </a:prstGeom>
              <a:solidFill>
                <a:srgbClr val="83B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fr-BE" altLang="en-US" sz="667" b="1">
                    <a:solidFill>
                      <a:srgbClr val="FFFFFF"/>
                    </a:solidFill>
                    <a:latin typeface="Verdana" panose="020B0604030504040204" pitchFamily="34" charset="0"/>
                    <a:ea typeface="MS Gothic" panose="020B0609070205080204" pitchFamily="49" charset="-128"/>
                    <a:cs typeface="Arial" panose="020B0604020202020204" pitchFamily="34" charset="0"/>
                  </a:rPr>
                  <a:t>16%</a:t>
                </a:r>
                <a:endParaRPr lang="fr-FR" altLang="en-US" sz="667" b="1">
                  <a:solidFill>
                    <a:srgbClr val="FFFFFF"/>
                  </a:solidFill>
                  <a:latin typeface="Verdana" panose="020B0604030504040204" pitchFamily="34" charset="0"/>
                  <a:ea typeface="MS Gothic" panose="020B06090702050802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9510" name="Rectangle 7"/>
              <p:cNvSpPr>
                <a:spLocks noChangeArrowheads="1"/>
              </p:cNvSpPr>
              <p:nvPr/>
            </p:nvSpPr>
            <p:spPr bwMode="auto">
              <a:xfrm>
                <a:off x="450" y="1175"/>
                <a:ext cx="1201" cy="104"/>
              </a:xfrm>
              <a:prstGeom prst="rect">
                <a:avLst/>
              </a:prstGeom>
              <a:solidFill>
                <a:srgbClr val="83B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fr-BE" altLang="en-US" sz="667" b="1">
                    <a:solidFill>
                      <a:srgbClr val="FFFFFF"/>
                    </a:solidFill>
                    <a:latin typeface="Verdana" panose="020B0604030504040204" pitchFamily="34" charset="0"/>
                    <a:ea typeface="MS Gothic" panose="020B0609070205080204" pitchFamily="49" charset="-128"/>
                    <a:cs typeface="Arial" panose="020B0604020202020204" pitchFamily="34" charset="0"/>
                  </a:rPr>
                  <a:t>13%</a:t>
                </a:r>
                <a:endParaRPr lang="fr-FR" altLang="en-US" sz="667" b="1">
                  <a:solidFill>
                    <a:srgbClr val="FFFFFF"/>
                  </a:solidFill>
                  <a:latin typeface="Verdana" panose="020B0604030504040204" pitchFamily="34" charset="0"/>
                  <a:ea typeface="MS Gothic" panose="020B06090702050802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9511" name="Rectangle 7"/>
              <p:cNvSpPr>
                <a:spLocks noChangeArrowheads="1"/>
              </p:cNvSpPr>
              <p:nvPr/>
            </p:nvSpPr>
            <p:spPr bwMode="auto">
              <a:xfrm>
                <a:off x="450" y="1281"/>
                <a:ext cx="2628" cy="104"/>
              </a:xfrm>
              <a:prstGeom prst="rect">
                <a:avLst/>
              </a:prstGeom>
              <a:solidFill>
                <a:srgbClr val="83B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fr-BE" altLang="en-US" sz="667" b="1">
                    <a:solidFill>
                      <a:srgbClr val="FFFFFF"/>
                    </a:solidFill>
                    <a:latin typeface="Verdana" panose="020B0604030504040204" pitchFamily="34" charset="0"/>
                    <a:ea typeface="MS Gothic" panose="020B0609070205080204" pitchFamily="49" charset="-128"/>
                    <a:cs typeface="Arial" panose="020B0604020202020204" pitchFamily="34" charset="0"/>
                  </a:rPr>
                  <a:t>30%</a:t>
                </a:r>
                <a:endParaRPr lang="fr-FR" altLang="en-US" sz="667" b="1">
                  <a:solidFill>
                    <a:srgbClr val="FFFFFF"/>
                  </a:solidFill>
                  <a:latin typeface="Verdana" panose="020B0604030504040204" pitchFamily="34" charset="0"/>
                  <a:ea typeface="MS Gothic" panose="020B06090702050802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9512" name="Rectangle 7"/>
              <p:cNvSpPr>
                <a:spLocks noChangeArrowheads="1"/>
              </p:cNvSpPr>
              <p:nvPr/>
            </p:nvSpPr>
            <p:spPr bwMode="auto">
              <a:xfrm>
                <a:off x="450" y="1388"/>
                <a:ext cx="1610" cy="104"/>
              </a:xfrm>
              <a:prstGeom prst="rect">
                <a:avLst/>
              </a:prstGeom>
              <a:solidFill>
                <a:srgbClr val="83B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fr-BE" altLang="en-US" sz="667" b="1">
                    <a:solidFill>
                      <a:srgbClr val="FFFFFF"/>
                    </a:solidFill>
                    <a:latin typeface="Verdana" panose="020B0604030504040204" pitchFamily="34" charset="0"/>
                    <a:ea typeface="MS Gothic" panose="020B0609070205080204" pitchFamily="49" charset="-128"/>
                    <a:cs typeface="Arial" panose="020B0604020202020204" pitchFamily="34" charset="0"/>
                  </a:rPr>
                  <a:t>18%</a:t>
                </a:r>
                <a:endParaRPr lang="fr-FR" altLang="en-US" sz="667" b="1">
                  <a:solidFill>
                    <a:srgbClr val="FFFFFF"/>
                  </a:solidFill>
                  <a:latin typeface="Verdana" panose="020B0604030504040204" pitchFamily="34" charset="0"/>
                  <a:ea typeface="MS Gothic" panose="020B06090702050802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9513" name="Rectangle 7"/>
              <p:cNvSpPr>
                <a:spLocks noChangeArrowheads="1"/>
              </p:cNvSpPr>
              <p:nvPr/>
            </p:nvSpPr>
            <p:spPr bwMode="auto">
              <a:xfrm>
                <a:off x="450" y="1492"/>
                <a:ext cx="2199" cy="104"/>
              </a:xfrm>
              <a:prstGeom prst="rect">
                <a:avLst/>
              </a:prstGeom>
              <a:solidFill>
                <a:srgbClr val="83B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fr-BE" altLang="en-US" sz="667" b="1">
                    <a:solidFill>
                      <a:srgbClr val="FFFFFF"/>
                    </a:solidFill>
                    <a:latin typeface="Verdana" panose="020B0604030504040204" pitchFamily="34" charset="0"/>
                    <a:ea typeface="MS Gothic" panose="020B0609070205080204" pitchFamily="49" charset="-128"/>
                    <a:cs typeface="Arial" panose="020B0604020202020204" pitchFamily="34" charset="0"/>
                  </a:rPr>
                  <a:t>25%</a:t>
                </a:r>
                <a:endParaRPr lang="fr-FR" altLang="en-US" sz="667" b="1">
                  <a:solidFill>
                    <a:srgbClr val="FFFFFF"/>
                  </a:solidFill>
                  <a:latin typeface="Verdana" panose="020B0604030504040204" pitchFamily="34" charset="0"/>
                  <a:ea typeface="MS Gothic" panose="020B06090702050802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9514" name="Rectangle 7"/>
              <p:cNvSpPr>
                <a:spLocks noChangeArrowheads="1"/>
              </p:cNvSpPr>
              <p:nvPr/>
            </p:nvSpPr>
            <p:spPr bwMode="auto">
              <a:xfrm>
                <a:off x="450" y="1598"/>
                <a:ext cx="1428" cy="104"/>
              </a:xfrm>
              <a:prstGeom prst="rect">
                <a:avLst/>
              </a:prstGeom>
              <a:solidFill>
                <a:srgbClr val="83B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fr-BE" altLang="en-US" sz="667" b="1">
                    <a:solidFill>
                      <a:srgbClr val="FFFFFF"/>
                    </a:solidFill>
                    <a:latin typeface="Verdana" panose="020B0604030504040204" pitchFamily="34" charset="0"/>
                    <a:ea typeface="MS Gothic" panose="020B0609070205080204" pitchFamily="49" charset="-128"/>
                    <a:cs typeface="Arial" panose="020B0604020202020204" pitchFamily="34" charset="0"/>
                  </a:rPr>
                  <a:t>16%</a:t>
                </a:r>
                <a:endParaRPr lang="fr-FR" altLang="en-US" sz="667" b="1">
                  <a:solidFill>
                    <a:srgbClr val="FFFFFF"/>
                  </a:solidFill>
                  <a:latin typeface="Verdana" panose="020B0604030504040204" pitchFamily="34" charset="0"/>
                  <a:ea typeface="MS Gothic" panose="020B06090702050802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9515" name="Rectangle 7"/>
              <p:cNvSpPr>
                <a:spLocks noChangeArrowheads="1"/>
              </p:cNvSpPr>
              <p:nvPr/>
            </p:nvSpPr>
            <p:spPr bwMode="auto">
              <a:xfrm>
                <a:off x="450" y="1705"/>
                <a:ext cx="1610" cy="104"/>
              </a:xfrm>
              <a:prstGeom prst="rect">
                <a:avLst/>
              </a:prstGeom>
              <a:solidFill>
                <a:srgbClr val="83B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fr-BE" altLang="en-US" sz="667" b="1">
                    <a:solidFill>
                      <a:srgbClr val="FFFFFF"/>
                    </a:solidFill>
                    <a:latin typeface="Verdana" panose="020B0604030504040204" pitchFamily="34" charset="0"/>
                    <a:ea typeface="MS Gothic" panose="020B0609070205080204" pitchFamily="49" charset="-128"/>
                    <a:cs typeface="Arial" panose="020B0604020202020204" pitchFamily="34" charset="0"/>
                  </a:rPr>
                  <a:t>18%</a:t>
                </a:r>
                <a:endParaRPr lang="fr-FR" altLang="en-US" sz="667" b="1">
                  <a:solidFill>
                    <a:srgbClr val="FFFFFF"/>
                  </a:solidFill>
                  <a:latin typeface="Verdana" panose="020B0604030504040204" pitchFamily="34" charset="0"/>
                  <a:ea typeface="MS Gothic" panose="020B06090702050802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9516" name="Rectangle 7"/>
              <p:cNvSpPr>
                <a:spLocks noChangeArrowheads="1"/>
              </p:cNvSpPr>
              <p:nvPr/>
            </p:nvSpPr>
            <p:spPr bwMode="auto">
              <a:xfrm>
                <a:off x="450" y="1811"/>
                <a:ext cx="1791" cy="104"/>
              </a:xfrm>
              <a:prstGeom prst="rect">
                <a:avLst/>
              </a:prstGeom>
              <a:solidFill>
                <a:srgbClr val="83B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fr-BE" altLang="en-US" sz="667" b="1">
                    <a:solidFill>
                      <a:srgbClr val="FFFFFF"/>
                    </a:solidFill>
                    <a:latin typeface="Verdana" panose="020B0604030504040204" pitchFamily="34" charset="0"/>
                    <a:ea typeface="MS Gothic" panose="020B0609070205080204" pitchFamily="49" charset="-128"/>
                    <a:cs typeface="Arial" panose="020B0604020202020204" pitchFamily="34" charset="0"/>
                  </a:rPr>
                  <a:t>20%</a:t>
                </a:r>
                <a:endParaRPr lang="fr-FR" altLang="en-US" sz="667" b="1">
                  <a:solidFill>
                    <a:srgbClr val="FFFFFF"/>
                  </a:solidFill>
                  <a:latin typeface="Verdana" panose="020B0604030504040204" pitchFamily="34" charset="0"/>
                  <a:ea typeface="MS Gothic" panose="020B06090702050802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9517" name="Rectangle 7"/>
              <p:cNvSpPr>
                <a:spLocks noChangeArrowheads="1"/>
              </p:cNvSpPr>
              <p:nvPr/>
            </p:nvSpPr>
            <p:spPr bwMode="auto">
              <a:xfrm>
                <a:off x="450" y="1918"/>
                <a:ext cx="2063" cy="104"/>
              </a:xfrm>
              <a:prstGeom prst="rect">
                <a:avLst/>
              </a:prstGeom>
              <a:solidFill>
                <a:srgbClr val="83B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fr-BE" altLang="en-US" sz="667" b="1">
                    <a:solidFill>
                      <a:srgbClr val="FFFFFF"/>
                    </a:solidFill>
                    <a:latin typeface="Verdana" panose="020B0604030504040204" pitchFamily="34" charset="0"/>
                    <a:ea typeface="MS Gothic" panose="020B0609070205080204" pitchFamily="49" charset="-128"/>
                    <a:cs typeface="Arial" panose="020B0604020202020204" pitchFamily="34" charset="0"/>
                  </a:rPr>
                  <a:t>23%</a:t>
                </a:r>
                <a:endParaRPr lang="fr-FR" altLang="en-US" sz="667" b="1">
                  <a:solidFill>
                    <a:srgbClr val="FFFFFF"/>
                  </a:solidFill>
                  <a:latin typeface="Verdana" panose="020B0604030504040204" pitchFamily="34" charset="0"/>
                  <a:ea typeface="MS Gothic" panose="020B06090702050802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9518" name="Rectangle 7"/>
              <p:cNvSpPr>
                <a:spLocks noChangeArrowheads="1"/>
              </p:cNvSpPr>
              <p:nvPr/>
            </p:nvSpPr>
            <p:spPr bwMode="auto">
              <a:xfrm>
                <a:off x="450" y="2024"/>
                <a:ext cx="1526" cy="104"/>
              </a:xfrm>
              <a:prstGeom prst="rect">
                <a:avLst/>
              </a:prstGeom>
              <a:solidFill>
                <a:srgbClr val="83B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fr-BE" altLang="en-US" sz="667" b="1">
                    <a:solidFill>
                      <a:srgbClr val="FFFFFF"/>
                    </a:solidFill>
                    <a:latin typeface="Verdana" panose="020B0604030504040204" pitchFamily="34" charset="0"/>
                    <a:ea typeface="MS Gothic" panose="020B0609070205080204" pitchFamily="49" charset="-128"/>
                    <a:cs typeface="Arial" panose="020B0604020202020204" pitchFamily="34" charset="0"/>
                  </a:rPr>
                  <a:t>17%</a:t>
                </a:r>
                <a:endParaRPr lang="fr-FR" altLang="en-US" sz="667" b="1">
                  <a:solidFill>
                    <a:srgbClr val="FFFFFF"/>
                  </a:solidFill>
                  <a:latin typeface="Verdana" panose="020B0604030504040204" pitchFamily="34" charset="0"/>
                  <a:ea typeface="MS Gothic" panose="020B06090702050802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9519" name="Rectangle 7"/>
              <p:cNvSpPr>
                <a:spLocks noChangeArrowheads="1"/>
              </p:cNvSpPr>
              <p:nvPr/>
            </p:nvSpPr>
            <p:spPr bwMode="auto">
              <a:xfrm>
                <a:off x="450" y="2131"/>
                <a:ext cx="1201" cy="104"/>
              </a:xfrm>
              <a:prstGeom prst="rect">
                <a:avLst/>
              </a:prstGeom>
              <a:solidFill>
                <a:srgbClr val="83B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fr-BE" altLang="en-US" sz="667" b="1">
                    <a:solidFill>
                      <a:srgbClr val="FFFFFF"/>
                    </a:solidFill>
                    <a:latin typeface="Verdana" panose="020B0604030504040204" pitchFamily="34" charset="0"/>
                    <a:ea typeface="MS Gothic" panose="020B0609070205080204" pitchFamily="49" charset="-128"/>
                    <a:cs typeface="Arial" panose="020B0604020202020204" pitchFamily="34" charset="0"/>
                  </a:rPr>
                  <a:t>13% </a:t>
                </a:r>
                <a:endParaRPr lang="fr-FR" altLang="en-US" sz="667" b="1">
                  <a:solidFill>
                    <a:srgbClr val="FFFFFF"/>
                  </a:solidFill>
                  <a:latin typeface="Verdana" panose="020B0604030504040204" pitchFamily="34" charset="0"/>
                  <a:ea typeface="MS Gothic" panose="020B06090702050802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9520" name="Rectangle 7"/>
              <p:cNvSpPr>
                <a:spLocks noChangeArrowheads="1"/>
              </p:cNvSpPr>
              <p:nvPr/>
            </p:nvSpPr>
            <p:spPr bwMode="auto">
              <a:xfrm>
                <a:off x="450" y="2237"/>
                <a:ext cx="3651" cy="104"/>
              </a:xfrm>
              <a:prstGeom prst="rect">
                <a:avLst/>
              </a:prstGeom>
              <a:solidFill>
                <a:srgbClr val="83B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fr-BE" altLang="en-US" sz="667" b="1">
                    <a:solidFill>
                      <a:srgbClr val="FFFFFF"/>
                    </a:solidFill>
                    <a:latin typeface="Verdana" panose="020B0604030504040204" pitchFamily="34" charset="0"/>
                    <a:ea typeface="MS Gothic" panose="020B0609070205080204" pitchFamily="49" charset="-128"/>
                    <a:cs typeface="Arial" panose="020B0604020202020204" pitchFamily="34" charset="0"/>
                  </a:rPr>
                  <a:t>40%</a:t>
                </a:r>
                <a:endParaRPr lang="fr-FR" altLang="en-US" sz="667" b="1">
                  <a:solidFill>
                    <a:srgbClr val="FFFFFF"/>
                  </a:solidFill>
                  <a:latin typeface="Verdana" panose="020B0604030504040204" pitchFamily="34" charset="0"/>
                  <a:ea typeface="MS Gothic" panose="020B06090702050802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9521" name="Rectangle 7"/>
              <p:cNvSpPr>
                <a:spLocks noChangeArrowheads="1"/>
              </p:cNvSpPr>
              <p:nvPr/>
            </p:nvSpPr>
            <p:spPr bwMode="auto">
              <a:xfrm>
                <a:off x="450" y="2344"/>
                <a:ext cx="2063" cy="104"/>
              </a:xfrm>
              <a:prstGeom prst="rect">
                <a:avLst/>
              </a:prstGeom>
              <a:solidFill>
                <a:srgbClr val="83B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fr-BE" altLang="en-US" sz="667" b="1">
                    <a:solidFill>
                      <a:srgbClr val="FFFFFF"/>
                    </a:solidFill>
                    <a:latin typeface="Verdana" panose="020B0604030504040204" pitchFamily="34" charset="0"/>
                    <a:ea typeface="MS Gothic" panose="020B0609070205080204" pitchFamily="49" charset="-128"/>
                    <a:cs typeface="Arial" panose="020B0604020202020204" pitchFamily="34" charset="0"/>
                  </a:rPr>
                  <a:t>23%</a:t>
                </a:r>
                <a:endParaRPr lang="fr-FR" altLang="en-US" sz="667" b="1">
                  <a:solidFill>
                    <a:srgbClr val="FFFFFF"/>
                  </a:solidFill>
                  <a:latin typeface="Verdana" panose="020B0604030504040204" pitchFamily="34" charset="0"/>
                  <a:ea typeface="MS Gothic" panose="020B06090702050802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9522" name="Rectangle 7"/>
              <p:cNvSpPr>
                <a:spLocks noChangeArrowheads="1"/>
              </p:cNvSpPr>
              <p:nvPr/>
            </p:nvSpPr>
            <p:spPr bwMode="auto">
              <a:xfrm>
                <a:off x="450" y="2450"/>
                <a:ext cx="975" cy="104"/>
              </a:xfrm>
              <a:prstGeom prst="rect">
                <a:avLst/>
              </a:prstGeom>
              <a:solidFill>
                <a:srgbClr val="83B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fr-BE" altLang="en-US" sz="667" b="1">
                    <a:solidFill>
                      <a:srgbClr val="FFFFFF"/>
                    </a:solidFill>
                    <a:latin typeface="Verdana" panose="020B0604030504040204" pitchFamily="34" charset="0"/>
                    <a:ea typeface="MS Gothic" panose="020B0609070205080204" pitchFamily="49" charset="-128"/>
                    <a:cs typeface="Arial" panose="020B0604020202020204" pitchFamily="34" charset="0"/>
                  </a:rPr>
                  <a:t>11%</a:t>
                </a:r>
                <a:endParaRPr lang="fr-FR" altLang="en-US" sz="667" b="1">
                  <a:solidFill>
                    <a:srgbClr val="FFFFFF"/>
                  </a:solidFill>
                  <a:latin typeface="Verdana" panose="020B0604030504040204" pitchFamily="34" charset="0"/>
                  <a:ea typeface="MS Gothic" panose="020B06090702050802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9523" name="Rectangle 7"/>
              <p:cNvSpPr>
                <a:spLocks noChangeArrowheads="1"/>
              </p:cNvSpPr>
              <p:nvPr/>
            </p:nvSpPr>
            <p:spPr bwMode="auto">
              <a:xfrm>
                <a:off x="450" y="2556"/>
                <a:ext cx="1201" cy="104"/>
              </a:xfrm>
              <a:prstGeom prst="rect">
                <a:avLst/>
              </a:prstGeom>
              <a:solidFill>
                <a:srgbClr val="83B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fr-BE" altLang="en-US" sz="667" b="1">
                    <a:solidFill>
                      <a:srgbClr val="FFFFFF"/>
                    </a:solidFill>
                    <a:latin typeface="Verdana" panose="020B0604030504040204" pitchFamily="34" charset="0"/>
                    <a:ea typeface="MS Gothic" panose="020B0609070205080204" pitchFamily="49" charset="-128"/>
                    <a:cs typeface="Arial" panose="020B0604020202020204" pitchFamily="34" charset="0"/>
                  </a:rPr>
                  <a:t>13%</a:t>
                </a:r>
                <a:endParaRPr lang="fr-FR" altLang="en-US" sz="667" b="1">
                  <a:solidFill>
                    <a:srgbClr val="FFFFFF"/>
                  </a:solidFill>
                  <a:latin typeface="Verdana" panose="020B0604030504040204" pitchFamily="34" charset="0"/>
                  <a:ea typeface="MS Gothic" panose="020B06090702050802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9524" name="Rectangle 7"/>
              <p:cNvSpPr>
                <a:spLocks noChangeArrowheads="1"/>
              </p:cNvSpPr>
              <p:nvPr/>
            </p:nvSpPr>
            <p:spPr bwMode="auto">
              <a:xfrm>
                <a:off x="450" y="2769"/>
                <a:ext cx="1261" cy="104"/>
              </a:xfrm>
              <a:prstGeom prst="rect">
                <a:avLst/>
              </a:prstGeom>
              <a:solidFill>
                <a:srgbClr val="83B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fr-BE" altLang="en-US" sz="667" b="1">
                    <a:solidFill>
                      <a:srgbClr val="FFFFFF"/>
                    </a:solidFill>
                    <a:latin typeface="Verdana" panose="020B0604030504040204" pitchFamily="34" charset="0"/>
                    <a:ea typeface="MS Gothic" panose="020B0609070205080204" pitchFamily="49" charset="-128"/>
                    <a:cs typeface="Arial" panose="020B0604020202020204" pitchFamily="34" charset="0"/>
                  </a:rPr>
                  <a:t>14%</a:t>
                </a:r>
                <a:endParaRPr lang="fr-FR" altLang="en-US" sz="667" b="1">
                  <a:solidFill>
                    <a:srgbClr val="FFFFFF"/>
                  </a:solidFill>
                  <a:latin typeface="Verdana" panose="020B0604030504040204" pitchFamily="34" charset="0"/>
                  <a:ea typeface="MS Gothic" panose="020B06090702050802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9525" name="Rectangle 7"/>
              <p:cNvSpPr>
                <a:spLocks noChangeArrowheads="1"/>
              </p:cNvSpPr>
              <p:nvPr/>
            </p:nvSpPr>
            <p:spPr bwMode="auto">
              <a:xfrm>
                <a:off x="450" y="2876"/>
                <a:ext cx="2970" cy="104"/>
              </a:xfrm>
              <a:prstGeom prst="rect">
                <a:avLst/>
              </a:prstGeom>
              <a:solidFill>
                <a:srgbClr val="83B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fr-BE" altLang="en-US" sz="667" b="1">
                    <a:solidFill>
                      <a:srgbClr val="FFFFFF"/>
                    </a:solidFill>
                    <a:latin typeface="Verdana" panose="020B0604030504040204" pitchFamily="34" charset="0"/>
                    <a:ea typeface="MS Gothic" panose="020B0609070205080204" pitchFamily="49" charset="-128"/>
                    <a:cs typeface="Arial" panose="020B0604020202020204" pitchFamily="34" charset="0"/>
                  </a:rPr>
                  <a:t>34%</a:t>
                </a:r>
                <a:endParaRPr lang="fr-FR" altLang="en-US" sz="667" b="1">
                  <a:solidFill>
                    <a:srgbClr val="FFFFFF"/>
                  </a:solidFill>
                  <a:latin typeface="Verdana" panose="020B0604030504040204" pitchFamily="34" charset="0"/>
                  <a:ea typeface="MS Gothic" panose="020B06090702050802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9526" name="Rectangle 7"/>
              <p:cNvSpPr>
                <a:spLocks noChangeArrowheads="1"/>
              </p:cNvSpPr>
              <p:nvPr/>
            </p:nvSpPr>
            <p:spPr bwMode="auto">
              <a:xfrm>
                <a:off x="450" y="2982"/>
                <a:ext cx="1337" cy="104"/>
              </a:xfrm>
              <a:prstGeom prst="rect">
                <a:avLst/>
              </a:prstGeom>
              <a:solidFill>
                <a:srgbClr val="83B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fr-BE" altLang="en-US" sz="667" b="1">
                    <a:solidFill>
                      <a:srgbClr val="FFFFFF"/>
                    </a:solidFill>
                    <a:latin typeface="Verdana" panose="020B0604030504040204" pitchFamily="34" charset="0"/>
                    <a:ea typeface="MS Gothic" panose="020B0609070205080204" pitchFamily="49" charset="-128"/>
                    <a:cs typeface="Arial" panose="020B0604020202020204" pitchFamily="34" charset="0"/>
                  </a:rPr>
                  <a:t>15%</a:t>
                </a:r>
                <a:endParaRPr lang="fr-FR" altLang="en-US" sz="667" b="1">
                  <a:solidFill>
                    <a:srgbClr val="FFFFFF"/>
                  </a:solidFill>
                  <a:latin typeface="Verdana" panose="020B0604030504040204" pitchFamily="34" charset="0"/>
                  <a:ea typeface="MS Gothic" panose="020B06090702050802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9527" name="Rectangle 7"/>
              <p:cNvSpPr>
                <a:spLocks noChangeArrowheads="1"/>
              </p:cNvSpPr>
              <p:nvPr/>
            </p:nvSpPr>
            <p:spPr bwMode="auto">
              <a:xfrm>
                <a:off x="450" y="3089"/>
                <a:ext cx="2698" cy="104"/>
              </a:xfrm>
              <a:prstGeom prst="rect">
                <a:avLst/>
              </a:prstGeom>
              <a:solidFill>
                <a:srgbClr val="83B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fr-BE" altLang="en-US" sz="667" b="1">
                    <a:solidFill>
                      <a:srgbClr val="FFFFFF"/>
                    </a:solidFill>
                    <a:latin typeface="Verdana" panose="020B0604030504040204" pitchFamily="34" charset="0"/>
                    <a:ea typeface="MS Gothic" panose="020B0609070205080204" pitchFamily="49" charset="-128"/>
                    <a:cs typeface="Arial" panose="020B0604020202020204" pitchFamily="34" charset="0"/>
                  </a:rPr>
                  <a:t>31%</a:t>
                </a:r>
                <a:endParaRPr lang="fr-FR" altLang="en-US" sz="667" b="1">
                  <a:solidFill>
                    <a:srgbClr val="FFFFFF"/>
                  </a:solidFill>
                  <a:latin typeface="Verdana" panose="020B0604030504040204" pitchFamily="34" charset="0"/>
                  <a:ea typeface="MS Gothic" panose="020B06090702050802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9528" name="Rectangle 7"/>
              <p:cNvSpPr>
                <a:spLocks noChangeArrowheads="1"/>
              </p:cNvSpPr>
              <p:nvPr/>
            </p:nvSpPr>
            <p:spPr bwMode="auto">
              <a:xfrm>
                <a:off x="450" y="3195"/>
                <a:ext cx="2132" cy="104"/>
              </a:xfrm>
              <a:prstGeom prst="rect">
                <a:avLst/>
              </a:prstGeom>
              <a:solidFill>
                <a:srgbClr val="83B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fr-BE" altLang="en-US" sz="667" b="1">
                    <a:solidFill>
                      <a:srgbClr val="FFFFFF"/>
                    </a:solidFill>
                    <a:latin typeface="Verdana" panose="020B0604030504040204" pitchFamily="34" charset="0"/>
                    <a:ea typeface="MS Gothic" panose="020B0609070205080204" pitchFamily="49" charset="-128"/>
                    <a:cs typeface="Arial" panose="020B0604020202020204" pitchFamily="34" charset="0"/>
                  </a:rPr>
                  <a:t>24%</a:t>
                </a:r>
                <a:endParaRPr lang="fr-FR" altLang="en-US" sz="667" b="1">
                  <a:solidFill>
                    <a:srgbClr val="FFFFFF"/>
                  </a:solidFill>
                  <a:latin typeface="Verdana" panose="020B0604030504040204" pitchFamily="34" charset="0"/>
                  <a:ea typeface="MS Gothic" panose="020B06090702050802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9529" name="Rectangle 7"/>
              <p:cNvSpPr>
                <a:spLocks noChangeArrowheads="1"/>
              </p:cNvSpPr>
              <p:nvPr/>
            </p:nvSpPr>
            <p:spPr bwMode="auto">
              <a:xfrm>
                <a:off x="450" y="3302"/>
                <a:ext cx="2199" cy="104"/>
              </a:xfrm>
              <a:prstGeom prst="rect">
                <a:avLst/>
              </a:prstGeom>
              <a:solidFill>
                <a:srgbClr val="83B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fr-BE" altLang="en-US" sz="667" b="1">
                    <a:solidFill>
                      <a:srgbClr val="FFFFFF"/>
                    </a:solidFill>
                    <a:latin typeface="Verdana" panose="020B0604030504040204" pitchFamily="34" charset="0"/>
                    <a:ea typeface="MS Gothic" panose="020B0609070205080204" pitchFamily="49" charset="-128"/>
                    <a:cs typeface="Arial" panose="020B0604020202020204" pitchFamily="34" charset="0"/>
                  </a:rPr>
                  <a:t>25%</a:t>
                </a:r>
                <a:endParaRPr lang="fr-FR" altLang="en-US" sz="667" b="1">
                  <a:solidFill>
                    <a:srgbClr val="FFFFFF"/>
                  </a:solidFill>
                  <a:latin typeface="Verdana" panose="020B0604030504040204" pitchFamily="34" charset="0"/>
                  <a:ea typeface="MS Gothic" panose="020B06090702050802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9530" name="Rectangle 7"/>
              <p:cNvSpPr>
                <a:spLocks noChangeArrowheads="1"/>
              </p:cNvSpPr>
              <p:nvPr/>
            </p:nvSpPr>
            <p:spPr bwMode="auto">
              <a:xfrm>
                <a:off x="450" y="3408"/>
                <a:ext cx="1265" cy="104"/>
              </a:xfrm>
              <a:prstGeom prst="rect">
                <a:avLst/>
              </a:prstGeom>
              <a:solidFill>
                <a:srgbClr val="83B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fr-BE" altLang="en-US" sz="667" b="1">
                    <a:solidFill>
                      <a:srgbClr val="FFFFFF"/>
                    </a:solidFill>
                    <a:latin typeface="Verdana" panose="020B0604030504040204" pitchFamily="34" charset="0"/>
                    <a:ea typeface="MS Gothic" panose="020B0609070205080204" pitchFamily="49" charset="-128"/>
                    <a:cs typeface="Arial" panose="020B0604020202020204" pitchFamily="34" charset="0"/>
                  </a:rPr>
                  <a:t>14%</a:t>
                </a:r>
                <a:endParaRPr lang="fr-FR" altLang="en-US" sz="667" b="1">
                  <a:solidFill>
                    <a:srgbClr val="FFFFFF"/>
                  </a:solidFill>
                  <a:latin typeface="Verdana" panose="020B0604030504040204" pitchFamily="34" charset="0"/>
                  <a:ea typeface="MS Gothic" panose="020B06090702050802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9531" name="Rectangle 7"/>
              <p:cNvSpPr>
                <a:spLocks noChangeArrowheads="1"/>
              </p:cNvSpPr>
              <p:nvPr/>
            </p:nvSpPr>
            <p:spPr bwMode="auto">
              <a:xfrm>
                <a:off x="450" y="3515"/>
                <a:ext cx="3333" cy="104"/>
              </a:xfrm>
              <a:prstGeom prst="rect">
                <a:avLst/>
              </a:prstGeom>
              <a:solidFill>
                <a:srgbClr val="83B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fr-BE" altLang="en-US" sz="667" b="1">
                    <a:solidFill>
                      <a:srgbClr val="FFFFFF"/>
                    </a:solidFill>
                    <a:latin typeface="Verdana" panose="020B0604030504040204" pitchFamily="34" charset="0"/>
                    <a:ea typeface="MS Gothic" panose="020B0609070205080204" pitchFamily="49" charset="-128"/>
                    <a:cs typeface="Arial" panose="020B0604020202020204" pitchFamily="34" charset="0"/>
                  </a:rPr>
                  <a:t>38%</a:t>
                </a:r>
                <a:endParaRPr lang="fr-FR" altLang="en-US" sz="667" b="1">
                  <a:solidFill>
                    <a:srgbClr val="FFFFFF"/>
                  </a:solidFill>
                  <a:latin typeface="Verdana" panose="020B0604030504040204" pitchFamily="34" charset="0"/>
                  <a:ea typeface="MS Gothic" panose="020B06090702050802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9532" name="Rectangle 7"/>
              <p:cNvSpPr>
                <a:spLocks noChangeArrowheads="1"/>
              </p:cNvSpPr>
              <p:nvPr/>
            </p:nvSpPr>
            <p:spPr bwMode="auto">
              <a:xfrm>
                <a:off x="450" y="3728"/>
                <a:ext cx="1337" cy="104"/>
              </a:xfrm>
              <a:prstGeom prst="rect">
                <a:avLst/>
              </a:prstGeom>
              <a:solidFill>
                <a:srgbClr val="83B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fr-BE" altLang="en-US" sz="667" b="1">
                    <a:solidFill>
                      <a:srgbClr val="FFFFFF"/>
                    </a:solidFill>
                    <a:latin typeface="Verdana" panose="020B0604030504040204" pitchFamily="34" charset="0"/>
                    <a:ea typeface="MS Gothic" panose="020B0609070205080204" pitchFamily="49" charset="-128"/>
                    <a:cs typeface="Arial" panose="020B0604020202020204" pitchFamily="34" charset="0"/>
                  </a:rPr>
                  <a:t>15%</a:t>
                </a:r>
                <a:endParaRPr lang="fr-FR" altLang="en-US" sz="667" b="1">
                  <a:solidFill>
                    <a:srgbClr val="FFFFFF"/>
                  </a:solidFill>
                  <a:latin typeface="Verdana" panose="020B0604030504040204" pitchFamily="34" charset="0"/>
                  <a:ea typeface="MS Gothic" panose="020B06090702050802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9533" name="Rectangle 7"/>
              <p:cNvSpPr>
                <a:spLocks noChangeArrowheads="1"/>
              </p:cNvSpPr>
              <p:nvPr/>
            </p:nvSpPr>
            <p:spPr bwMode="auto">
              <a:xfrm>
                <a:off x="450" y="2663"/>
                <a:ext cx="884" cy="104"/>
              </a:xfrm>
              <a:prstGeom prst="rect">
                <a:avLst/>
              </a:prstGeom>
              <a:solidFill>
                <a:srgbClr val="83B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fr-BE" altLang="en-US" sz="667" b="1">
                    <a:solidFill>
                      <a:srgbClr val="FFFFFF"/>
                    </a:solidFill>
                    <a:latin typeface="Verdana" panose="020B0604030504040204" pitchFamily="34" charset="0"/>
                    <a:ea typeface="MS Gothic" panose="020B0609070205080204" pitchFamily="49" charset="-128"/>
                    <a:cs typeface="Arial" panose="020B0604020202020204" pitchFamily="34" charset="0"/>
                  </a:rPr>
                  <a:t>10%</a:t>
                </a:r>
                <a:endParaRPr lang="fr-FR" altLang="en-US" sz="667" b="1">
                  <a:solidFill>
                    <a:srgbClr val="FFFFFF"/>
                  </a:solidFill>
                  <a:latin typeface="Verdana" panose="020B0604030504040204" pitchFamily="34" charset="0"/>
                  <a:ea typeface="MS Gothic" panose="020B0609070205080204" pitchFamily="49" charset="-128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9157" name="Rectangle 77"/>
          <p:cNvSpPr>
            <a:spLocks noChangeArrowheads="1"/>
          </p:cNvSpPr>
          <p:nvPr/>
        </p:nvSpPr>
        <p:spPr bwMode="gray">
          <a:xfrm>
            <a:off x="7272074" y="1055687"/>
            <a:ext cx="121708" cy="449792"/>
          </a:xfrm>
          <a:prstGeom prst="rect">
            <a:avLst/>
          </a:prstGeom>
          <a:solidFill>
            <a:srgbClr val="83B7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5000" tIns="0" rIns="0" bIns="0" anchor="ctr"/>
          <a:lstStyle>
            <a:lvl1pPr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000"/>
              </a:lnSpc>
              <a:spcBef>
                <a:spcPct val="0"/>
              </a:spcBef>
              <a:buNone/>
            </a:pPr>
            <a:r>
              <a:rPr lang="en-US" altLang="en-US" sz="1000">
                <a:solidFill>
                  <a:schemeClr val="tx2"/>
                </a:solidFill>
                <a:latin typeface="Arial Narrow" panose="020B0606020202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RES share in 2020</a:t>
            </a:r>
          </a:p>
        </p:txBody>
      </p:sp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1542521" y="637646"/>
            <a:ext cx="235479" cy="137583"/>
          </a:xfrm>
          <a:prstGeom prst="rect">
            <a:avLst/>
          </a:prstGeom>
          <a:solidFill>
            <a:srgbClr val="003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667">
                <a:solidFill>
                  <a:srgbClr val="FFFFFF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2.2%</a:t>
            </a:r>
            <a:endParaRPr lang="fr-FR" altLang="en-US" sz="667">
              <a:solidFill>
                <a:srgbClr val="FFFFFF"/>
              </a:solidFill>
              <a:latin typeface="Verdana" panose="020B060403050404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1542521" y="777875"/>
            <a:ext cx="1016000" cy="137583"/>
          </a:xfrm>
          <a:prstGeom prst="rect">
            <a:avLst/>
          </a:prstGeom>
          <a:solidFill>
            <a:srgbClr val="003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BE" altLang="en-US" sz="667">
                <a:solidFill>
                  <a:srgbClr val="FFFFFF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9.4%</a:t>
            </a:r>
            <a:endParaRPr lang="fr-FR" altLang="en-US" sz="667">
              <a:solidFill>
                <a:srgbClr val="FFFFFF"/>
              </a:solidFill>
              <a:latin typeface="Verdana" panose="020B060403050404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9160" name="Rectangle 7"/>
          <p:cNvSpPr>
            <a:spLocks noChangeArrowheads="1"/>
          </p:cNvSpPr>
          <p:nvPr/>
        </p:nvSpPr>
        <p:spPr bwMode="auto">
          <a:xfrm>
            <a:off x="1542521" y="918104"/>
            <a:ext cx="527844" cy="137583"/>
          </a:xfrm>
          <a:prstGeom prst="rect">
            <a:avLst/>
          </a:prstGeom>
          <a:solidFill>
            <a:srgbClr val="003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BE" altLang="en-US" sz="667">
                <a:solidFill>
                  <a:srgbClr val="FFFFFF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6.1%</a:t>
            </a:r>
            <a:endParaRPr lang="fr-FR" altLang="en-US" sz="667">
              <a:solidFill>
                <a:srgbClr val="FFFFFF"/>
              </a:solidFill>
              <a:latin typeface="Verdana" panose="020B060403050404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9161" name="Rectangle 7"/>
          <p:cNvSpPr>
            <a:spLocks noChangeArrowheads="1"/>
          </p:cNvSpPr>
          <p:nvPr/>
        </p:nvSpPr>
        <p:spPr bwMode="auto">
          <a:xfrm>
            <a:off x="1542521" y="1059657"/>
            <a:ext cx="1723761" cy="137583"/>
          </a:xfrm>
          <a:prstGeom prst="rect">
            <a:avLst/>
          </a:prstGeom>
          <a:solidFill>
            <a:srgbClr val="003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BE" altLang="en-US" sz="667">
                <a:solidFill>
                  <a:srgbClr val="FFFFFF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17.0%</a:t>
            </a:r>
            <a:endParaRPr lang="fr-FR" altLang="en-US" sz="667">
              <a:solidFill>
                <a:srgbClr val="FFFFFF"/>
              </a:solidFill>
              <a:latin typeface="Verdana" panose="020B060403050404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9162" name="Rectangle 7"/>
          <p:cNvSpPr>
            <a:spLocks noChangeArrowheads="1"/>
          </p:cNvSpPr>
          <p:nvPr/>
        </p:nvSpPr>
        <p:spPr bwMode="auto">
          <a:xfrm>
            <a:off x="1542521" y="1199886"/>
            <a:ext cx="621771" cy="137583"/>
          </a:xfrm>
          <a:prstGeom prst="rect">
            <a:avLst/>
          </a:prstGeom>
          <a:solidFill>
            <a:srgbClr val="003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BE" altLang="en-US" sz="667">
                <a:solidFill>
                  <a:srgbClr val="FFFFFF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5.8%</a:t>
            </a:r>
            <a:endParaRPr lang="fr-FR" altLang="en-US" sz="667">
              <a:solidFill>
                <a:srgbClr val="FFFFFF"/>
              </a:solidFill>
              <a:latin typeface="Verdana" panose="020B060403050404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9163" name="Rectangle 7"/>
          <p:cNvSpPr>
            <a:spLocks noChangeArrowheads="1"/>
          </p:cNvSpPr>
          <p:nvPr/>
        </p:nvSpPr>
        <p:spPr bwMode="auto">
          <a:xfrm>
            <a:off x="1542521" y="1341438"/>
            <a:ext cx="1932782" cy="137583"/>
          </a:xfrm>
          <a:prstGeom prst="rect">
            <a:avLst/>
          </a:prstGeom>
          <a:solidFill>
            <a:srgbClr val="003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BE" altLang="en-US" sz="667">
                <a:solidFill>
                  <a:srgbClr val="FFFFFF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18.0%</a:t>
            </a:r>
            <a:endParaRPr lang="fr-FR" altLang="en-US" sz="667">
              <a:solidFill>
                <a:srgbClr val="FFFFFF"/>
              </a:solidFill>
              <a:latin typeface="Verdana" panose="020B060403050404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9164" name="Rectangle 7"/>
          <p:cNvSpPr>
            <a:spLocks noChangeArrowheads="1"/>
          </p:cNvSpPr>
          <p:nvPr/>
        </p:nvSpPr>
        <p:spPr bwMode="auto">
          <a:xfrm>
            <a:off x="1542521" y="1481667"/>
            <a:ext cx="332053" cy="137583"/>
          </a:xfrm>
          <a:prstGeom prst="rect">
            <a:avLst/>
          </a:prstGeom>
          <a:solidFill>
            <a:srgbClr val="003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BE" altLang="en-US" sz="667">
                <a:solidFill>
                  <a:srgbClr val="FFFFFF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3.1%</a:t>
            </a:r>
            <a:endParaRPr lang="fr-FR" altLang="en-US" sz="667">
              <a:solidFill>
                <a:srgbClr val="FFFFFF"/>
              </a:solidFill>
              <a:latin typeface="Verdana" panose="020B060403050404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9165" name="Rectangle 7"/>
          <p:cNvSpPr>
            <a:spLocks noChangeArrowheads="1"/>
          </p:cNvSpPr>
          <p:nvPr/>
        </p:nvSpPr>
        <p:spPr bwMode="auto">
          <a:xfrm>
            <a:off x="1542521" y="1623219"/>
            <a:ext cx="750094" cy="137583"/>
          </a:xfrm>
          <a:prstGeom prst="rect">
            <a:avLst/>
          </a:prstGeom>
          <a:solidFill>
            <a:srgbClr val="003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BE" altLang="en-US" sz="667">
                <a:solidFill>
                  <a:srgbClr val="FFFFFF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6.9%</a:t>
            </a:r>
            <a:endParaRPr lang="fr-FR" altLang="en-US" sz="667">
              <a:solidFill>
                <a:srgbClr val="FFFFFF"/>
              </a:solidFill>
              <a:latin typeface="Verdana" panose="020B060403050404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9166" name="Rectangle 7"/>
          <p:cNvSpPr>
            <a:spLocks noChangeArrowheads="1"/>
          </p:cNvSpPr>
          <p:nvPr/>
        </p:nvSpPr>
        <p:spPr bwMode="auto">
          <a:xfrm>
            <a:off x="1542521" y="1763449"/>
            <a:ext cx="918104" cy="137583"/>
          </a:xfrm>
          <a:prstGeom prst="rect">
            <a:avLst/>
          </a:prstGeom>
          <a:solidFill>
            <a:srgbClr val="003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BE" altLang="en-US" sz="667">
                <a:solidFill>
                  <a:srgbClr val="FFFFFF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8.7%</a:t>
            </a:r>
            <a:endParaRPr lang="fr-FR" altLang="en-US" sz="667">
              <a:solidFill>
                <a:srgbClr val="FFFFFF"/>
              </a:solidFill>
              <a:latin typeface="Verdana" panose="020B060403050404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9167" name="Rectangle 7"/>
          <p:cNvSpPr>
            <a:spLocks noChangeArrowheads="1"/>
          </p:cNvSpPr>
          <p:nvPr/>
        </p:nvSpPr>
        <p:spPr bwMode="auto">
          <a:xfrm>
            <a:off x="1542521" y="1905000"/>
            <a:ext cx="1095375" cy="137583"/>
          </a:xfrm>
          <a:prstGeom prst="rect">
            <a:avLst/>
          </a:prstGeom>
          <a:solidFill>
            <a:srgbClr val="003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BE" altLang="en-US" sz="667">
                <a:solidFill>
                  <a:srgbClr val="FFFFFF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10.3%</a:t>
            </a:r>
            <a:endParaRPr lang="fr-FR" altLang="en-US" sz="667">
              <a:solidFill>
                <a:srgbClr val="FFFFFF"/>
              </a:solidFill>
              <a:latin typeface="Verdana" panose="020B060403050404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9168" name="Rectangle 7"/>
          <p:cNvSpPr>
            <a:spLocks noChangeArrowheads="1"/>
          </p:cNvSpPr>
          <p:nvPr/>
        </p:nvSpPr>
        <p:spPr bwMode="auto">
          <a:xfrm>
            <a:off x="1542521" y="2045229"/>
            <a:ext cx="556948" cy="137583"/>
          </a:xfrm>
          <a:prstGeom prst="rect">
            <a:avLst/>
          </a:prstGeom>
          <a:solidFill>
            <a:srgbClr val="003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BE" altLang="en-US" sz="667">
                <a:solidFill>
                  <a:srgbClr val="FFFFFF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5.2%</a:t>
            </a:r>
            <a:endParaRPr lang="fr-FR" altLang="en-US" sz="667">
              <a:solidFill>
                <a:srgbClr val="FFFFFF"/>
              </a:solidFill>
              <a:latin typeface="Verdana" panose="020B060403050404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9169" name="Rectangle 7"/>
          <p:cNvSpPr>
            <a:spLocks noChangeArrowheads="1"/>
          </p:cNvSpPr>
          <p:nvPr/>
        </p:nvSpPr>
        <p:spPr bwMode="auto">
          <a:xfrm>
            <a:off x="1542521" y="2186782"/>
            <a:ext cx="309563" cy="137583"/>
          </a:xfrm>
          <a:prstGeom prst="rect">
            <a:avLst/>
          </a:prstGeom>
          <a:solidFill>
            <a:srgbClr val="003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667">
                <a:solidFill>
                  <a:srgbClr val="FFFFFF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2.9% </a:t>
            </a:r>
            <a:endParaRPr lang="fr-FR" altLang="en-US" sz="667">
              <a:solidFill>
                <a:srgbClr val="FFFFFF"/>
              </a:solidFill>
              <a:latin typeface="Verdana" panose="020B060403050404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9170" name="Rectangle 7"/>
          <p:cNvSpPr>
            <a:spLocks noChangeArrowheads="1"/>
          </p:cNvSpPr>
          <p:nvPr/>
        </p:nvSpPr>
        <p:spPr bwMode="auto">
          <a:xfrm>
            <a:off x="1542521" y="2327011"/>
            <a:ext cx="3749146" cy="137583"/>
          </a:xfrm>
          <a:prstGeom prst="rect">
            <a:avLst/>
          </a:prstGeom>
          <a:solidFill>
            <a:srgbClr val="003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BE" altLang="en-US" sz="667">
                <a:solidFill>
                  <a:srgbClr val="FFFFFF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32.6%</a:t>
            </a:r>
            <a:endParaRPr lang="fr-FR" altLang="en-US" sz="667">
              <a:solidFill>
                <a:srgbClr val="FFFFFF"/>
              </a:solidFill>
              <a:latin typeface="Verdana" panose="020B060403050404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9171" name="Rectangle 7"/>
          <p:cNvSpPr>
            <a:spLocks noChangeArrowheads="1"/>
          </p:cNvSpPr>
          <p:nvPr/>
        </p:nvSpPr>
        <p:spPr bwMode="auto">
          <a:xfrm>
            <a:off x="1542521" y="2468563"/>
            <a:ext cx="1586178" cy="137583"/>
          </a:xfrm>
          <a:prstGeom prst="rect">
            <a:avLst/>
          </a:prstGeom>
          <a:solidFill>
            <a:srgbClr val="003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BE" altLang="en-US" sz="667">
                <a:solidFill>
                  <a:srgbClr val="FFFFFF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15%</a:t>
            </a:r>
            <a:endParaRPr lang="fr-FR" altLang="en-US" sz="667">
              <a:solidFill>
                <a:srgbClr val="FFFFFF"/>
              </a:solidFill>
              <a:latin typeface="Verdana" panose="020B060403050404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9172" name="Rectangle 7"/>
          <p:cNvSpPr>
            <a:spLocks noChangeArrowheads="1"/>
          </p:cNvSpPr>
          <p:nvPr/>
        </p:nvSpPr>
        <p:spPr bwMode="auto">
          <a:xfrm>
            <a:off x="1542521" y="2608792"/>
            <a:ext cx="96573" cy="137583"/>
          </a:xfrm>
          <a:prstGeom prst="rect">
            <a:avLst/>
          </a:prstGeom>
          <a:solidFill>
            <a:srgbClr val="003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en-US" sz="667">
                <a:solidFill>
                  <a:srgbClr val="FFFFFF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0.</a:t>
            </a:r>
            <a:r>
              <a:rPr lang="fr-BE" altLang="en-US" sz="667">
                <a:solidFill>
                  <a:schemeClr val="accent1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9%</a:t>
            </a:r>
            <a:endParaRPr lang="fr-FR" altLang="en-US" sz="667">
              <a:solidFill>
                <a:schemeClr val="accent1"/>
              </a:solidFill>
              <a:latin typeface="Verdana" panose="020B060403050404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9173" name="Rectangle 7"/>
          <p:cNvSpPr>
            <a:spLocks noChangeArrowheads="1"/>
          </p:cNvSpPr>
          <p:nvPr/>
        </p:nvSpPr>
        <p:spPr bwMode="auto">
          <a:xfrm>
            <a:off x="1542521" y="2749021"/>
            <a:ext cx="460375" cy="137583"/>
          </a:xfrm>
          <a:prstGeom prst="rect">
            <a:avLst/>
          </a:prstGeom>
          <a:solidFill>
            <a:srgbClr val="003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BE" altLang="en-US" sz="667">
                <a:solidFill>
                  <a:srgbClr val="FFFFFF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4.3%</a:t>
            </a:r>
            <a:endParaRPr lang="fr-FR" altLang="en-US" sz="667">
              <a:solidFill>
                <a:srgbClr val="FFFFFF"/>
              </a:solidFill>
              <a:latin typeface="Verdana" panose="020B060403050404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9174" name="Rectangle 7"/>
          <p:cNvSpPr>
            <a:spLocks noChangeArrowheads="1"/>
          </p:cNvSpPr>
          <p:nvPr/>
        </p:nvSpPr>
        <p:spPr bwMode="auto">
          <a:xfrm>
            <a:off x="1542521" y="3030803"/>
            <a:ext cx="257969" cy="137583"/>
          </a:xfrm>
          <a:prstGeom prst="rect">
            <a:avLst/>
          </a:prstGeom>
          <a:solidFill>
            <a:srgbClr val="003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667">
                <a:solidFill>
                  <a:srgbClr val="FFFFFF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2.4%</a:t>
            </a:r>
            <a:endParaRPr lang="fr-FR" altLang="en-US" sz="667">
              <a:solidFill>
                <a:srgbClr val="FFFFFF"/>
              </a:solidFill>
              <a:latin typeface="Verdana" panose="020B060403050404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9175" name="Rectangle 7"/>
          <p:cNvSpPr>
            <a:spLocks noChangeArrowheads="1"/>
          </p:cNvSpPr>
          <p:nvPr/>
        </p:nvSpPr>
        <p:spPr bwMode="auto">
          <a:xfrm>
            <a:off x="1542521" y="3172354"/>
            <a:ext cx="2533386" cy="137583"/>
          </a:xfrm>
          <a:prstGeom prst="rect">
            <a:avLst/>
          </a:prstGeom>
          <a:solidFill>
            <a:srgbClr val="003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BE" altLang="en-US" sz="667">
                <a:solidFill>
                  <a:srgbClr val="FFFFFF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23.3%</a:t>
            </a:r>
            <a:endParaRPr lang="fr-FR" altLang="en-US" sz="667">
              <a:solidFill>
                <a:srgbClr val="FFFFFF"/>
              </a:solidFill>
              <a:latin typeface="Verdana" panose="020B060403050404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9176" name="Rectangle 7"/>
          <p:cNvSpPr>
            <a:spLocks noChangeArrowheads="1"/>
          </p:cNvSpPr>
          <p:nvPr/>
        </p:nvSpPr>
        <p:spPr bwMode="auto">
          <a:xfrm>
            <a:off x="1542521" y="3312584"/>
            <a:ext cx="773907" cy="137583"/>
          </a:xfrm>
          <a:prstGeom prst="rect">
            <a:avLst/>
          </a:prstGeom>
          <a:solidFill>
            <a:srgbClr val="003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BE" altLang="en-US" sz="667">
                <a:solidFill>
                  <a:srgbClr val="FFFFFF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7.2%</a:t>
            </a:r>
            <a:endParaRPr lang="fr-FR" altLang="en-US" sz="667">
              <a:solidFill>
                <a:srgbClr val="FFFFFF"/>
              </a:solidFill>
              <a:latin typeface="Verdana" panose="020B060403050404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9177" name="Rectangle 7"/>
          <p:cNvSpPr>
            <a:spLocks noChangeArrowheads="1"/>
          </p:cNvSpPr>
          <p:nvPr/>
        </p:nvSpPr>
        <p:spPr bwMode="auto">
          <a:xfrm>
            <a:off x="1542521" y="3454136"/>
            <a:ext cx="2190750" cy="137583"/>
          </a:xfrm>
          <a:prstGeom prst="rect">
            <a:avLst/>
          </a:prstGeom>
          <a:solidFill>
            <a:srgbClr val="003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BE" altLang="en-US" sz="667">
                <a:solidFill>
                  <a:srgbClr val="FFFFFF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20.5%</a:t>
            </a:r>
            <a:endParaRPr lang="fr-FR" altLang="en-US" sz="667">
              <a:solidFill>
                <a:srgbClr val="FFFFFF"/>
              </a:solidFill>
              <a:latin typeface="Verdana" panose="020B060403050404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9178" name="Rectangle 7"/>
          <p:cNvSpPr>
            <a:spLocks noChangeArrowheads="1"/>
          </p:cNvSpPr>
          <p:nvPr/>
        </p:nvSpPr>
        <p:spPr bwMode="auto">
          <a:xfrm>
            <a:off x="1542521" y="3594365"/>
            <a:ext cx="1911615" cy="137583"/>
          </a:xfrm>
          <a:prstGeom prst="rect">
            <a:avLst/>
          </a:prstGeom>
          <a:solidFill>
            <a:srgbClr val="003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BE" altLang="en-US" sz="667">
                <a:solidFill>
                  <a:srgbClr val="FFFFFF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17.8%</a:t>
            </a:r>
            <a:endParaRPr lang="fr-FR" altLang="en-US" sz="667">
              <a:solidFill>
                <a:srgbClr val="FFFFFF"/>
              </a:solidFill>
              <a:latin typeface="Verdana" panose="020B060403050404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9179" name="Rectangle 7"/>
          <p:cNvSpPr>
            <a:spLocks noChangeArrowheads="1"/>
          </p:cNvSpPr>
          <p:nvPr/>
        </p:nvSpPr>
        <p:spPr bwMode="auto">
          <a:xfrm>
            <a:off x="1542521" y="3735917"/>
            <a:ext cx="1698625" cy="137583"/>
          </a:xfrm>
          <a:prstGeom prst="rect">
            <a:avLst/>
          </a:prstGeom>
          <a:solidFill>
            <a:srgbClr val="003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BE" altLang="en-US" sz="667">
                <a:solidFill>
                  <a:srgbClr val="FFFFFF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16%</a:t>
            </a:r>
            <a:endParaRPr lang="fr-FR" altLang="en-US" sz="667">
              <a:solidFill>
                <a:srgbClr val="FFFFFF"/>
              </a:solidFill>
              <a:latin typeface="Verdana" panose="020B060403050404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9180" name="Rectangle 7"/>
          <p:cNvSpPr>
            <a:spLocks noChangeArrowheads="1"/>
          </p:cNvSpPr>
          <p:nvPr/>
        </p:nvSpPr>
        <p:spPr bwMode="auto">
          <a:xfrm>
            <a:off x="1542521" y="3876146"/>
            <a:ext cx="698500" cy="137583"/>
          </a:xfrm>
          <a:prstGeom prst="rect">
            <a:avLst/>
          </a:prstGeom>
          <a:solidFill>
            <a:srgbClr val="003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BE" altLang="en-US" sz="667">
                <a:solidFill>
                  <a:srgbClr val="FFFFFF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6.7%</a:t>
            </a:r>
            <a:endParaRPr lang="fr-FR" altLang="en-US" sz="667">
              <a:solidFill>
                <a:srgbClr val="FFFFFF"/>
              </a:solidFill>
              <a:latin typeface="Verdana" panose="020B060403050404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9181" name="Rectangle 7"/>
          <p:cNvSpPr>
            <a:spLocks noChangeArrowheads="1"/>
          </p:cNvSpPr>
          <p:nvPr/>
        </p:nvSpPr>
        <p:spPr bwMode="auto">
          <a:xfrm>
            <a:off x="1542521" y="4017699"/>
            <a:ext cx="3059907" cy="137583"/>
          </a:xfrm>
          <a:prstGeom prst="rect">
            <a:avLst/>
          </a:prstGeom>
          <a:solidFill>
            <a:srgbClr val="003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BE" altLang="en-US" sz="667">
                <a:solidFill>
                  <a:srgbClr val="FFFFFF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28.5%</a:t>
            </a:r>
            <a:endParaRPr lang="fr-FR" altLang="en-US" sz="667">
              <a:solidFill>
                <a:srgbClr val="FFFFFF"/>
              </a:solidFill>
              <a:latin typeface="Verdana" panose="020B060403050404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9182" name="Rectangle 7"/>
          <p:cNvSpPr>
            <a:spLocks noChangeArrowheads="1"/>
          </p:cNvSpPr>
          <p:nvPr/>
        </p:nvSpPr>
        <p:spPr bwMode="auto">
          <a:xfrm>
            <a:off x="1542521" y="4299479"/>
            <a:ext cx="164042" cy="137583"/>
          </a:xfrm>
          <a:prstGeom prst="rect">
            <a:avLst/>
          </a:prstGeom>
          <a:solidFill>
            <a:srgbClr val="003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583">
                <a:solidFill>
                  <a:srgbClr val="FFFFFF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1.3</a:t>
            </a:r>
            <a:r>
              <a:rPr lang="fr-BE" altLang="en-US" sz="583">
                <a:solidFill>
                  <a:schemeClr val="bg1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%</a:t>
            </a:r>
            <a:endParaRPr lang="fr-FR" altLang="en-US" sz="583">
              <a:solidFill>
                <a:schemeClr val="bg1"/>
              </a:solidFill>
              <a:latin typeface="Verdana" panose="020B060403050404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9183" name="Rectangle 7"/>
          <p:cNvSpPr>
            <a:spLocks noChangeArrowheads="1"/>
          </p:cNvSpPr>
          <p:nvPr/>
        </p:nvSpPr>
        <p:spPr bwMode="auto">
          <a:xfrm>
            <a:off x="1542521" y="4157928"/>
            <a:ext cx="4241271" cy="137583"/>
          </a:xfrm>
          <a:prstGeom prst="rect">
            <a:avLst/>
          </a:prstGeom>
          <a:solidFill>
            <a:srgbClr val="003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BE" altLang="en-US" sz="667">
                <a:solidFill>
                  <a:srgbClr val="FFFFFF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39.8%</a:t>
            </a:r>
            <a:endParaRPr lang="fr-FR" altLang="en-US" sz="667">
              <a:solidFill>
                <a:srgbClr val="FFFFFF"/>
              </a:solidFill>
              <a:latin typeface="Verdana" panose="020B060403050404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9184" name="Rectangle 7"/>
          <p:cNvSpPr>
            <a:spLocks noChangeArrowheads="1"/>
          </p:cNvSpPr>
          <p:nvPr/>
        </p:nvSpPr>
        <p:spPr bwMode="auto">
          <a:xfrm>
            <a:off x="1496219" y="2890574"/>
            <a:ext cx="257968" cy="13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BE" altLang="en-US" sz="667">
                <a:solidFill>
                  <a:srgbClr val="000066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0%</a:t>
            </a:r>
            <a:endParaRPr lang="fr-FR" altLang="en-US" sz="667">
              <a:solidFill>
                <a:srgbClr val="000066"/>
              </a:solidFill>
              <a:latin typeface="Verdana" panose="020B060403050404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9185" name="Rectangle 77"/>
          <p:cNvSpPr>
            <a:spLocks noChangeArrowheads="1"/>
          </p:cNvSpPr>
          <p:nvPr/>
        </p:nvSpPr>
        <p:spPr bwMode="gray">
          <a:xfrm>
            <a:off x="7272074" y="665427"/>
            <a:ext cx="121708" cy="449792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5000" tIns="0" rIns="0" bIns="0" anchor="ctr"/>
          <a:lstStyle>
            <a:lvl1pPr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000"/>
              </a:lnSpc>
              <a:spcBef>
                <a:spcPct val="0"/>
              </a:spcBef>
              <a:buNone/>
            </a:pPr>
            <a:r>
              <a:rPr lang="en-US" altLang="en-US" sz="1000">
                <a:solidFill>
                  <a:schemeClr val="tx2"/>
                </a:solidFill>
                <a:latin typeface="Arial Narrow" panose="020B0606020202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RES share in 2005</a:t>
            </a:r>
          </a:p>
        </p:txBody>
      </p:sp>
      <p:grpSp>
        <p:nvGrpSpPr>
          <p:cNvPr id="49186" name="Group 33"/>
          <p:cNvGrpSpPr>
            <a:grpSpLocks/>
          </p:cNvGrpSpPr>
          <p:nvPr/>
        </p:nvGrpSpPr>
        <p:grpSpPr bwMode="auto">
          <a:xfrm>
            <a:off x="941917" y="637646"/>
            <a:ext cx="224896" cy="3776928"/>
            <a:chOff x="0" y="864"/>
            <a:chExt cx="170" cy="2855"/>
          </a:xfrm>
        </p:grpSpPr>
        <p:pic>
          <p:nvPicPr>
            <p:cNvPr id="49189" name="Picture 34" descr="Flag_of_Austria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81"/>
              <a:ext cx="170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0" name="Picture 35" descr="Flag_of_Belgium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4"/>
              <a:ext cx="17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1" name="Picture 36" descr="Flag_of_Bulgaria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70"/>
              <a:ext cx="17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2" name="Picture 37" descr="Flag_of_Cyprus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35"/>
              <a:ext cx="17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3" name="Picture 38" descr="Flag_of_Denmark"/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83"/>
              <a:ext cx="17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4" name="Picture 39" descr="Flag_of_Estonia"/>
            <p:cNvPicPr preferRelativeResize="0"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96"/>
              <a:ext cx="170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5" name="Picture 40" descr="Flag_of_Finland"/>
            <p:cNvPicPr preferRelativeResize="0"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20"/>
              <a:ext cx="170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6" name="Picture 41" descr="Flag_of_France"/>
            <p:cNvPicPr preferRelativeResize="0"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22"/>
              <a:ext cx="170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7" name="Picture 42" descr="Flag_of_Germany"/>
            <p:cNvPicPr preferRelativeResize="0"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90"/>
              <a:ext cx="17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8" name="Picture 43" descr="Flag_of_Greece"/>
            <p:cNvPicPr preferRelativeResize="0"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09"/>
              <a:ext cx="170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9" name="Picture 44" descr="Flag_of_Hungary"/>
            <p:cNvPicPr preferRelativeResize="0"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61"/>
              <a:ext cx="170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200" name="Picture 45" descr="Flag_of_Ireland"/>
            <p:cNvPicPr preferRelativeResize="0"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03"/>
              <a:ext cx="170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201" name="Picture 46" descr="Flag_of_Italy"/>
            <p:cNvPicPr preferRelativeResize="0"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9"/>
              <a:ext cx="170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202" name="Picture 47" descr="Flag_of_Latvia"/>
            <p:cNvPicPr preferRelativeResize="0"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42"/>
              <a:ext cx="170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203" name="Picture 48" descr="Flag_of_Lithuania"/>
            <p:cNvPicPr preferRelativeResize="0"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48"/>
              <a:ext cx="17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204" name="Picture 49" descr="Flag_of_Luxembourg"/>
            <p:cNvPicPr preferRelativeResize="0"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55"/>
              <a:ext cx="17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205" name="Picture 50" descr="Flag_of_Malta"/>
            <p:cNvPicPr preferRelativeResize="0"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8"/>
              <a:ext cx="170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206" name="Picture 51" descr="Flag_of_Poland"/>
            <p:cNvPicPr preferRelativeResize="0"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87"/>
              <a:ext cx="17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207" name="Picture 52" descr="Flag_of_Romania"/>
            <p:cNvPicPr preferRelativeResize="0"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00"/>
              <a:ext cx="170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208" name="Picture 53" descr="Flag_of_Slovakia"/>
            <p:cNvPicPr preferRelativeResize="0"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13"/>
              <a:ext cx="170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209" name="Picture 54" descr="Flag_of_Slovenia"/>
            <p:cNvPicPr preferRelativeResize="0"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07"/>
              <a:ext cx="170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210" name="Picture 55" descr="Flag_of_Spain"/>
            <p:cNvPicPr preferRelativeResize="0"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16"/>
              <a:ext cx="170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211" name="Picture 56" descr="Flag_of_Sweden"/>
            <p:cNvPicPr preferRelativeResize="0"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26"/>
              <a:ext cx="17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212" name="Picture 57" descr="Flag_of_the_Czech_Republic"/>
            <p:cNvPicPr preferRelativeResize="0"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77"/>
              <a:ext cx="170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213" name="Picture 58" descr="Flag_of_the_Netherlands"/>
            <p:cNvPicPr preferRelativeResize="0"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74"/>
              <a:ext cx="170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214" name="Group 59"/>
            <p:cNvGrpSpPr>
              <a:grpSpLocks noChangeAspect="1"/>
            </p:cNvGrpSpPr>
            <p:nvPr/>
          </p:nvGrpSpPr>
          <p:grpSpPr bwMode="auto">
            <a:xfrm>
              <a:off x="0" y="3633"/>
              <a:ext cx="170" cy="86"/>
              <a:chOff x="5103" y="1117"/>
              <a:chExt cx="2627" cy="1314"/>
            </a:xfrm>
          </p:grpSpPr>
          <p:sp>
            <p:nvSpPr>
              <p:cNvPr id="49499" name="Freeform 60"/>
              <p:cNvSpPr>
                <a:spLocks noChangeAspect="1"/>
              </p:cNvSpPr>
              <p:nvPr/>
            </p:nvSpPr>
            <p:spPr bwMode="auto">
              <a:xfrm>
                <a:off x="5103" y="1120"/>
                <a:ext cx="2624" cy="1311"/>
              </a:xfrm>
              <a:custGeom>
                <a:avLst/>
                <a:gdLst>
                  <a:gd name="T0" fmla="*/ 0 w 5247"/>
                  <a:gd name="T1" fmla="*/ 0 h 2622"/>
                  <a:gd name="T2" fmla="*/ 2 w 5247"/>
                  <a:gd name="T3" fmla="*/ 0 h 2622"/>
                  <a:gd name="T4" fmla="*/ 2 w 5247"/>
                  <a:gd name="T5" fmla="*/ 1 h 2622"/>
                  <a:gd name="T6" fmla="*/ 0 w 5247"/>
                  <a:gd name="T7" fmla="*/ 1 h 2622"/>
                  <a:gd name="T8" fmla="*/ 0 w 5247"/>
                  <a:gd name="T9" fmla="*/ 0 h 2622"/>
                  <a:gd name="T10" fmla="*/ 0 w 5247"/>
                  <a:gd name="T11" fmla="*/ 0 h 2622"/>
                  <a:gd name="T12" fmla="*/ 0 w 5247"/>
                  <a:gd name="T13" fmla="*/ 0 h 26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47"/>
                  <a:gd name="T22" fmla="*/ 0 h 2622"/>
                  <a:gd name="T23" fmla="*/ 5247 w 5247"/>
                  <a:gd name="T24" fmla="*/ 2622 h 26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47" h="2622">
                    <a:moveTo>
                      <a:pt x="0" y="0"/>
                    </a:moveTo>
                    <a:lnTo>
                      <a:pt x="5247" y="0"/>
                    </a:lnTo>
                    <a:lnTo>
                      <a:pt x="5247" y="2622"/>
                    </a:lnTo>
                    <a:lnTo>
                      <a:pt x="0" y="26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500" name="Freeform 61"/>
              <p:cNvSpPr>
                <a:spLocks noChangeAspect="1"/>
              </p:cNvSpPr>
              <p:nvPr/>
            </p:nvSpPr>
            <p:spPr bwMode="auto">
              <a:xfrm>
                <a:off x="5103" y="1120"/>
                <a:ext cx="2626" cy="1311"/>
              </a:xfrm>
              <a:custGeom>
                <a:avLst/>
                <a:gdLst>
                  <a:gd name="T0" fmla="*/ 0 w 5253"/>
                  <a:gd name="T1" fmla="*/ 0 h 2622"/>
                  <a:gd name="T2" fmla="*/ 0 w 5253"/>
                  <a:gd name="T3" fmla="*/ 0 h 2622"/>
                  <a:gd name="T4" fmla="*/ 0 w 5253"/>
                  <a:gd name="T5" fmla="*/ 1 h 2622"/>
                  <a:gd name="T6" fmla="*/ 1 w 5253"/>
                  <a:gd name="T7" fmla="*/ 0 h 2622"/>
                  <a:gd name="T8" fmla="*/ 1 w 5253"/>
                  <a:gd name="T9" fmla="*/ 0 h 2622"/>
                  <a:gd name="T10" fmla="*/ 1 w 5253"/>
                  <a:gd name="T11" fmla="*/ 1 h 2622"/>
                  <a:gd name="T12" fmla="*/ 1 w 5253"/>
                  <a:gd name="T13" fmla="*/ 1 h 2622"/>
                  <a:gd name="T14" fmla="*/ 1 w 5253"/>
                  <a:gd name="T15" fmla="*/ 1 h 2622"/>
                  <a:gd name="T16" fmla="*/ 1 w 5253"/>
                  <a:gd name="T17" fmla="*/ 1 h 2622"/>
                  <a:gd name="T18" fmla="*/ 1 w 5253"/>
                  <a:gd name="T19" fmla="*/ 1 h 2622"/>
                  <a:gd name="T20" fmla="*/ 1 w 5253"/>
                  <a:gd name="T21" fmla="*/ 1 h 2622"/>
                  <a:gd name="T22" fmla="*/ 1 w 5253"/>
                  <a:gd name="T23" fmla="*/ 1 h 2622"/>
                  <a:gd name="T24" fmla="*/ 1 w 5253"/>
                  <a:gd name="T25" fmla="*/ 1 h 2622"/>
                  <a:gd name="T26" fmla="*/ 0 w 5253"/>
                  <a:gd name="T27" fmla="*/ 1 h 2622"/>
                  <a:gd name="T28" fmla="*/ 0 w 5253"/>
                  <a:gd name="T29" fmla="*/ 1 h 2622"/>
                  <a:gd name="T30" fmla="*/ 0 w 5253"/>
                  <a:gd name="T31" fmla="*/ 1 h 2622"/>
                  <a:gd name="T32" fmla="*/ 0 w 5253"/>
                  <a:gd name="T33" fmla="*/ 1 h 2622"/>
                  <a:gd name="T34" fmla="*/ 0 w 5253"/>
                  <a:gd name="T35" fmla="*/ 1 h 2622"/>
                  <a:gd name="T36" fmla="*/ 0 w 5253"/>
                  <a:gd name="T37" fmla="*/ 1 h 2622"/>
                  <a:gd name="T38" fmla="*/ 0 w 5253"/>
                  <a:gd name="T39" fmla="*/ 1 h 2622"/>
                  <a:gd name="T40" fmla="*/ 0 w 5253"/>
                  <a:gd name="T41" fmla="*/ 1 h 2622"/>
                  <a:gd name="T42" fmla="*/ 0 w 5253"/>
                  <a:gd name="T43" fmla="*/ 1 h 2622"/>
                  <a:gd name="T44" fmla="*/ 0 w 5253"/>
                  <a:gd name="T45" fmla="*/ 1 h 2622"/>
                  <a:gd name="T46" fmla="*/ 0 w 5253"/>
                  <a:gd name="T47" fmla="*/ 1 h 2622"/>
                  <a:gd name="T48" fmla="*/ 0 w 5253"/>
                  <a:gd name="T49" fmla="*/ 1 h 2622"/>
                  <a:gd name="T50" fmla="*/ 0 w 5253"/>
                  <a:gd name="T51" fmla="*/ 0 h 2622"/>
                  <a:gd name="T52" fmla="*/ 0 w 5253"/>
                  <a:gd name="T53" fmla="*/ 0 h 2622"/>
                  <a:gd name="T54" fmla="*/ 0 w 5253"/>
                  <a:gd name="T55" fmla="*/ 1 h 2622"/>
                  <a:gd name="T56" fmla="*/ 0 w 5253"/>
                  <a:gd name="T57" fmla="*/ 0 h 262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253"/>
                  <a:gd name="T88" fmla="*/ 0 h 2622"/>
                  <a:gd name="T89" fmla="*/ 5253 w 5253"/>
                  <a:gd name="T90" fmla="*/ 2622 h 262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253" h="2622">
                    <a:moveTo>
                      <a:pt x="2189" y="0"/>
                    </a:moveTo>
                    <a:lnTo>
                      <a:pt x="3067" y="0"/>
                    </a:lnTo>
                    <a:lnTo>
                      <a:pt x="3067" y="763"/>
                    </a:lnTo>
                    <a:lnTo>
                      <a:pt x="4600" y="0"/>
                    </a:lnTo>
                    <a:lnTo>
                      <a:pt x="5253" y="0"/>
                    </a:lnTo>
                    <a:lnTo>
                      <a:pt x="5253" y="325"/>
                    </a:lnTo>
                    <a:lnTo>
                      <a:pt x="4156" y="873"/>
                    </a:lnTo>
                    <a:lnTo>
                      <a:pt x="5251" y="873"/>
                    </a:lnTo>
                    <a:lnTo>
                      <a:pt x="5251" y="1748"/>
                    </a:lnTo>
                    <a:lnTo>
                      <a:pt x="4157" y="1748"/>
                    </a:lnTo>
                    <a:lnTo>
                      <a:pt x="5252" y="2296"/>
                    </a:lnTo>
                    <a:lnTo>
                      <a:pt x="5252" y="2622"/>
                    </a:lnTo>
                    <a:lnTo>
                      <a:pt x="4602" y="2622"/>
                    </a:lnTo>
                    <a:lnTo>
                      <a:pt x="3064" y="1852"/>
                    </a:lnTo>
                    <a:lnTo>
                      <a:pt x="3064" y="2620"/>
                    </a:lnTo>
                    <a:lnTo>
                      <a:pt x="2188" y="2620"/>
                    </a:lnTo>
                    <a:lnTo>
                      <a:pt x="2188" y="1857"/>
                    </a:lnTo>
                    <a:lnTo>
                      <a:pt x="656" y="2620"/>
                    </a:lnTo>
                    <a:lnTo>
                      <a:pt x="0" y="2620"/>
                    </a:lnTo>
                    <a:lnTo>
                      <a:pt x="0" y="2296"/>
                    </a:lnTo>
                    <a:lnTo>
                      <a:pt x="1099" y="1748"/>
                    </a:lnTo>
                    <a:lnTo>
                      <a:pt x="0" y="1748"/>
                    </a:lnTo>
                    <a:lnTo>
                      <a:pt x="0" y="873"/>
                    </a:lnTo>
                    <a:lnTo>
                      <a:pt x="1096" y="873"/>
                    </a:lnTo>
                    <a:lnTo>
                      <a:pt x="0" y="326"/>
                    </a:lnTo>
                    <a:lnTo>
                      <a:pt x="0" y="0"/>
                    </a:lnTo>
                    <a:lnTo>
                      <a:pt x="650" y="0"/>
                    </a:lnTo>
                    <a:lnTo>
                      <a:pt x="2189" y="768"/>
                    </a:lnTo>
                    <a:lnTo>
                      <a:pt x="218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501" name="Freeform 62"/>
              <p:cNvSpPr>
                <a:spLocks noChangeAspect="1"/>
              </p:cNvSpPr>
              <p:nvPr/>
            </p:nvSpPr>
            <p:spPr bwMode="auto">
              <a:xfrm>
                <a:off x="6639" y="1118"/>
                <a:ext cx="1091" cy="436"/>
              </a:xfrm>
              <a:custGeom>
                <a:avLst/>
                <a:gdLst>
                  <a:gd name="T0" fmla="*/ 0 w 2182"/>
                  <a:gd name="T1" fmla="*/ 0 h 873"/>
                  <a:gd name="T2" fmla="*/ 1 w 2182"/>
                  <a:gd name="T3" fmla="*/ 0 h 873"/>
                  <a:gd name="T4" fmla="*/ 1 w 2182"/>
                  <a:gd name="T5" fmla="*/ 0 h 873"/>
                  <a:gd name="T6" fmla="*/ 1 w 2182"/>
                  <a:gd name="T7" fmla="*/ 0 h 873"/>
                  <a:gd name="T8" fmla="*/ 0 w 2182"/>
                  <a:gd name="T9" fmla="*/ 0 h 8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2"/>
                  <a:gd name="T16" fmla="*/ 0 h 873"/>
                  <a:gd name="T17" fmla="*/ 2182 w 2182"/>
                  <a:gd name="T18" fmla="*/ 873 h 8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2" h="873">
                    <a:moveTo>
                      <a:pt x="0" y="873"/>
                    </a:moveTo>
                    <a:lnTo>
                      <a:pt x="440" y="873"/>
                    </a:lnTo>
                    <a:lnTo>
                      <a:pt x="2182" y="0"/>
                    </a:lnTo>
                    <a:lnTo>
                      <a:pt x="1735" y="0"/>
                    </a:lnTo>
                    <a:lnTo>
                      <a:pt x="0" y="87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502" name="Freeform 63"/>
              <p:cNvSpPr>
                <a:spLocks noChangeAspect="1"/>
              </p:cNvSpPr>
              <p:nvPr/>
            </p:nvSpPr>
            <p:spPr bwMode="auto">
              <a:xfrm>
                <a:off x="6857" y="1994"/>
                <a:ext cx="872" cy="437"/>
              </a:xfrm>
              <a:custGeom>
                <a:avLst/>
                <a:gdLst>
                  <a:gd name="T0" fmla="*/ 0 w 1745"/>
                  <a:gd name="T1" fmla="*/ 0 h 874"/>
                  <a:gd name="T2" fmla="*/ 0 w 1745"/>
                  <a:gd name="T3" fmla="*/ 0 h 874"/>
                  <a:gd name="T4" fmla="*/ 0 w 1745"/>
                  <a:gd name="T5" fmla="*/ 1 h 874"/>
                  <a:gd name="T6" fmla="*/ 0 w 1745"/>
                  <a:gd name="T7" fmla="*/ 1 h 874"/>
                  <a:gd name="T8" fmla="*/ 0 w 1745"/>
                  <a:gd name="T9" fmla="*/ 0 h 8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45"/>
                  <a:gd name="T16" fmla="*/ 0 h 874"/>
                  <a:gd name="T17" fmla="*/ 1745 w 1745"/>
                  <a:gd name="T18" fmla="*/ 874 h 8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45" h="874">
                    <a:moveTo>
                      <a:pt x="0" y="0"/>
                    </a:moveTo>
                    <a:lnTo>
                      <a:pt x="436" y="0"/>
                    </a:lnTo>
                    <a:lnTo>
                      <a:pt x="1745" y="656"/>
                    </a:lnTo>
                    <a:lnTo>
                      <a:pt x="1745" y="8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503" name="Freeform 64"/>
              <p:cNvSpPr>
                <a:spLocks noChangeAspect="1"/>
              </p:cNvSpPr>
              <p:nvPr/>
            </p:nvSpPr>
            <p:spPr bwMode="auto">
              <a:xfrm>
                <a:off x="5103" y="1995"/>
                <a:ext cx="1092" cy="436"/>
              </a:xfrm>
              <a:custGeom>
                <a:avLst/>
                <a:gdLst>
                  <a:gd name="T0" fmla="*/ 0 w 2183"/>
                  <a:gd name="T1" fmla="*/ 1 h 872"/>
                  <a:gd name="T2" fmla="*/ 1 w 2183"/>
                  <a:gd name="T3" fmla="*/ 0 h 872"/>
                  <a:gd name="T4" fmla="*/ 1 w 2183"/>
                  <a:gd name="T5" fmla="*/ 0 h 872"/>
                  <a:gd name="T6" fmla="*/ 1 w 2183"/>
                  <a:gd name="T7" fmla="*/ 1 h 872"/>
                  <a:gd name="T8" fmla="*/ 0 w 2183"/>
                  <a:gd name="T9" fmla="*/ 1 h 8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3"/>
                  <a:gd name="T16" fmla="*/ 0 h 872"/>
                  <a:gd name="T17" fmla="*/ 2183 w 2183"/>
                  <a:gd name="T18" fmla="*/ 872 h 8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3" h="872">
                    <a:moveTo>
                      <a:pt x="0" y="872"/>
                    </a:moveTo>
                    <a:lnTo>
                      <a:pt x="1743" y="0"/>
                    </a:lnTo>
                    <a:lnTo>
                      <a:pt x="2183" y="0"/>
                    </a:lnTo>
                    <a:lnTo>
                      <a:pt x="437" y="871"/>
                    </a:lnTo>
                    <a:lnTo>
                      <a:pt x="0" y="87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504" name="Freeform 65"/>
              <p:cNvSpPr>
                <a:spLocks noChangeAspect="1"/>
              </p:cNvSpPr>
              <p:nvPr/>
            </p:nvSpPr>
            <p:spPr bwMode="auto">
              <a:xfrm>
                <a:off x="5103" y="1117"/>
                <a:ext cx="872" cy="437"/>
              </a:xfrm>
              <a:custGeom>
                <a:avLst/>
                <a:gdLst>
                  <a:gd name="T0" fmla="*/ 0 w 1744"/>
                  <a:gd name="T1" fmla="*/ 0 h 874"/>
                  <a:gd name="T2" fmla="*/ 0 w 1744"/>
                  <a:gd name="T3" fmla="*/ 1 h 874"/>
                  <a:gd name="T4" fmla="*/ 1 w 1744"/>
                  <a:gd name="T5" fmla="*/ 1 h 874"/>
                  <a:gd name="T6" fmla="*/ 1 w 1744"/>
                  <a:gd name="T7" fmla="*/ 1 h 874"/>
                  <a:gd name="T8" fmla="*/ 0 w 1744"/>
                  <a:gd name="T9" fmla="*/ 0 h 8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44"/>
                  <a:gd name="T16" fmla="*/ 0 h 874"/>
                  <a:gd name="T17" fmla="*/ 1744 w 1744"/>
                  <a:gd name="T18" fmla="*/ 874 h 8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44" h="874">
                    <a:moveTo>
                      <a:pt x="0" y="0"/>
                    </a:moveTo>
                    <a:lnTo>
                      <a:pt x="0" y="217"/>
                    </a:lnTo>
                    <a:lnTo>
                      <a:pt x="1299" y="874"/>
                    </a:lnTo>
                    <a:lnTo>
                      <a:pt x="1744" y="8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505" name="Freeform 66"/>
              <p:cNvSpPr>
                <a:spLocks noChangeAspect="1"/>
              </p:cNvSpPr>
              <p:nvPr/>
            </p:nvSpPr>
            <p:spPr bwMode="auto">
              <a:xfrm>
                <a:off x="5103" y="1120"/>
                <a:ext cx="2625" cy="1311"/>
              </a:xfrm>
              <a:custGeom>
                <a:avLst/>
                <a:gdLst>
                  <a:gd name="T0" fmla="*/ 0 w 5251"/>
                  <a:gd name="T1" fmla="*/ 0 h 2622"/>
                  <a:gd name="T2" fmla="*/ 0 w 5251"/>
                  <a:gd name="T3" fmla="*/ 0 h 2622"/>
                  <a:gd name="T4" fmla="*/ 0 w 5251"/>
                  <a:gd name="T5" fmla="*/ 1 h 2622"/>
                  <a:gd name="T6" fmla="*/ 1 w 5251"/>
                  <a:gd name="T7" fmla="*/ 1 h 2622"/>
                  <a:gd name="T8" fmla="*/ 1 w 5251"/>
                  <a:gd name="T9" fmla="*/ 1 h 2622"/>
                  <a:gd name="T10" fmla="*/ 0 w 5251"/>
                  <a:gd name="T11" fmla="*/ 1 h 2622"/>
                  <a:gd name="T12" fmla="*/ 0 w 5251"/>
                  <a:gd name="T13" fmla="*/ 1 h 2622"/>
                  <a:gd name="T14" fmla="*/ 0 w 5251"/>
                  <a:gd name="T15" fmla="*/ 1 h 2622"/>
                  <a:gd name="T16" fmla="*/ 0 w 5251"/>
                  <a:gd name="T17" fmla="*/ 1 h 2622"/>
                  <a:gd name="T18" fmla="*/ 0 w 5251"/>
                  <a:gd name="T19" fmla="*/ 1 h 2622"/>
                  <a:gd name="T20" fmla="*/ 0 w 5251"/>
                  <a:gd name="T21" fmla="*/ 1 h 2622"/>
                  <a:gd name="T22" fmla="*/ 0 w 5251"/>
                  <a:gd name="T23" fmla="*/ 1 h 2622"/>
                  <a:gd name="T24" fmla="*/ 0 w 5251"/>
                  <a:gd name="T25" fmla="*/ 0 h 26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51"/>
                  <a:gd name="T40" fmla="*/ 0 h 2622"/>
                  <a:gd name="T41" fmla="*/ 5251 w 5251"/>
                  <a:gd name="T42" fmla="*/ 2622 h 26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51" h="2622">
                    <a:moveTo>
                      <a:pt x="2363" y="0"/>
                    </a:moveTo>
                    <a:lnTo>
                      <a:pt x="2887" y="0"/>
                    </a:lnTo>
                    <a:lnTo>
                      <a:pt x="2887" y="1048"/>
                    </a:lnTo>
                    <a:lnTo>
                      <a:pt x="5251" y="1048"/>
                    </a:lnTo>
                    <a:lnTo>
                      <a:pt x="5251" y="1572"/>
                    </a:lnTo>
                    <a:lnTo>
                      <a:pt x="2887" y="1572"/>
                    </a:lnTo>
                    <a:lnTo>
                      <a:pt x="2887" y="2622"/>
                    </a:lnTo>
                    <a:lnTo>
                      <a:pt x="2363" y="2622"/>
                    </a:lnTo>
                    <a:lnTo>
                      <a:pt x="2363" y="1572"/>
                    </a:lnTo>
                    <a:lnTo>
                      <a:pt x="0" y="1572"/>
                    </a:lnTo>
                    <a:lnTo>
                      <a:pt x="0" y="1048"/>
                    </a:lnTo>
                    <a:lnTo>
                      <a:pt x="2363" y="1048"/>
                    </a:lnTo>
                    <a:lnTo>
                      <a:pt x="236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9215" name="Group 67"/>
            <p:cNvGrpSpPr>
              <a:grpSpLocks noChangeAspect="1"/>
            </p:cNvGrpSpPr>
            <p:nvPr/>
          </p:nvGrpSpPr>
          <p:grpSpPr bwMode="auto">
            <a:xfrm>
              <a:off x="0" y="2994"/>
              <a:ext cx="170" cy="114"/>
              <a:chOff x="-1251" y="2523"/>
              <a:chExt cx="761" cy="509"/>
            </a:xfrm>
          </p:grpSpPr>
          <p:sp>
            <p:nvSpPr>
              <p:cNvPr id="49216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-947" y="2523"/>
                <a:ext cx="457" cy="509"/>
              </a:xfrm>
              <a:prstGeom prst="rect">
                <a:avLst/>
              </a:prstGeom>
              <a:solidFill>
                <a:srgbClr val="DC24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217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-1251" y="2523"/>
                <a:ext cx="304" cy="509"/>
              </a:xfrm>
              <a:prstGeom prst="rect">
                <a:avLst/>
              </a:prstGeom>
              <a:solidFill>
                <a:srgbClr val="006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218" name="Freeform 70"/>
              <p:cNvSpPr>
                <a:spLocks noChangeAspect="1"/>
              </p:cNvSpPr>
              <p:nvPr/>
            </p:nvSpPr>
            <p:spPr bwMode="auto">
              <a:xfrm>
                <a:off x="-1063" y="2711"/>
                <a:ext cx="225" cy="145"/>
              </a:xfrm>
              <a:custGeom>
                <a:avLst/>
                <a:gdLst>
                  <a:gd name="T0" fmla="*/ 0 w 707"/>
                  <a:gd name="T1" fmla="*/ 0 h 456"/>
                  <a:gd name="T2" fmla="*/ 0 w 707"/>
                  <a:gd name="T3" fmla="*/ 0 h 456"/>
                  <a:gd name="T4" fmla="*/ 0 w 707"/>
                  <a:gd name="T5" fmla="*/ 0 h 456"/>
                  <a:gd name="T6" fmla="*/ 0 w 707"/>
                  <a:gd name="T7" fmla="*/ 0 h 456"/>
                  <a:gd name="T8" fmla="*/ 0 w 707"/>
                  <a:gd name="T9" fmla="*/ 0 h 4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7"/>
                  <a:gd name="T16" fmla="*/ 0 h 456"/>
                  <a:gd name="T17" fmla="*/ 707 w 707"/>
                  <a:gd name="T18" fmla="*/ 456 h 4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7" h="456">
                    <a:moveTo>
                      <a:pt x="678" y="456"/>
                    </a:moveTo>
                    <a:cubicBezTo>
                      <a:pt x="558" y="452"/>
                      <a:pt x="3" y="106"/>
                      <a:pt x="0" y="51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85" y="80"/>
                      <a:pt x="652" y="416"/>
                      <a:pt x="707" y="405"/>
                    </a:cubicBezTo>
                    <a:cubicBezTo>
                      <a:pt x="678" y="456"/>
                      <a:pt x="678" y="456"/>
                      <a:pt x="678" y="456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19" name="Freeform 71"/>
              <p:cNvSpPr>
                <a:spLocks noChangeAspect="1" noEditPoints="1"/>
              </p:cNvSpPr>
              <p:nvPr/>
            </p:nvSpPr>
            <p:spPr bwMode="auto">
              <a:xfrm>
                <a:off x="-1069" y="2706"/>
                <a:ext cx="235" cy="153"/>
              </a:xfrm>
              <a:custGeom>
                <a:avLst/>
                <a:gdLst>
                  <a:gd name="T0" fmla="*/ 0 w 743"/>
                  <a:gd name="T1" fmla="*/ 0 h 482"/>
                  <a:gd name="T2" fmla="*/ 0 w 743"/>
                  <a:gd name="T3" fmla="*/ 0 h 482"/>
                  <a:gd name="T4" fmla="*/ 0 w 743"/>
                  <a:gd name="T5" fmla="*/ 0 h 482"/>
                  <a:gd name="T6" fmla="*/ 0 w 743"/>
                  <a:gd name="T7" fmla="*/ 0 h 482"/>
                  <a:gd name="T8" fmla="*/ 0 w 743"/>
                  <a:gd name="T9" fmla="*/ 0 h 482"/>
                  <a:gd name="T10" fmla="*/ 0 w 743"/>
                  <a:gd name="T11" fmla="*/ 0 h 482"/>
                  <a:gd name="T12" fmla="*/ 0 w 743"/>
                  <a:gd name="T13" fmla="*/ 0 h 482"/>
                  <a:gd name="T14" fmla="*/ 0 w 743"/>
                  <a:gd name="T15" fmla="*/ 0 h 482"/>
                  <a:gd name="T16" fmla="*/ 0 w 743"/>
                  <a:gd name="T17" fmla="*/ 0 h 482"/>
                  <a:gd name="T18" fmla="*/ 0 w 743"/>
                  <a:gd name="T19" fmla="*/ 0 h 482"/>
                  <a:gd name="T20" fmla="*/ 0 w 743"/>
                  <a:gd name="T21" fmla="*/ 0 h 482"/>
                  <a:gd name="T22" fmla="*/ 0 w 743"/>
                  <a:gd name="T23" fmla="*/ 0 h 482"/>
                  <a:gd name="T24" fmla="*/ 0 w 743"/>
                  <a:gd name="T25" fmla="*/ 0 h 482"/>
                  <a:gd name="T26" fmla="*/ 0 w 743"/>
                  <a:gd name="T27" fmla="*/ 0 h 482"/>
                  <a:gd name="T28" fmla="*/ 0 w 743"/>
                  <a:gd name="T29" fmla="*/ 0 h 482"/>
                  <a:gd name="T30" fmla="*/ 0 w 743"/>
                  <a:gd name="T31" fmla="*/ 0 h 482"/>
                  <a:gd name="T32" fmla="*/ 0 w 743"/>
                  <a:gd name="T33" fmla="*/ 0 h 482"/>
                  <a:gd name="T34" fmla="*/ 0 w 743"/>
                  <a:gd name="T35" fmla="*/ 0 h 482"/>
                  <a:gd name="T36" fmla="*/ 0 w 743"/>
                  <a:gd name="T37" fmla="*/ 0 h 482"/>
                  <a:gd name="T38" fmla="*/ 0 w 743"/>
                  <a:gd name="T39" fmla="*/ 0 h 48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43"/>
                  <a:gd name="T61" fmla="*/ 0 h 482"/>
                  <a:gd name="T62" fmla="*/ 743 w 743"/>
                  <a:gd name="T63" fmla="*/ 482 h 48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43" h="482">
                    <a:moveTo>
                      <a:pt x="45" y="9"/>
                    </a:moveTo>
                    <a:cubicBezTo>
                      <a:pt x="34" y="38"/>
                      <a:pt x="189" y="135"/>
                      <a:pt x="376" y="248"/>
                    </a:cubicBezTo>
                    <a:cubicBezTo>
                      <a:pt x="563" y="362"/>
                      <a:pt x="725" y="432"/>
                      <a:pt x="737" y="422"/>
                    </a:cubicBezTo>
                    <a:cubicBezTo>
                      <a:pt x="737" y="421"/>
                      <a:pt x="743" y="412"/>
                      <a:pt x="742" y="412"/>
                    </a:cubicBezTo>
                    <a:cubicBezTo>
                      <a:pt x="740" y="416"/>
                      <a:pt x="734" y="417"/>
                      <a:pt x="726" y="414"/>
                    </a:cubicBezTo>
                    <a:cubicBezTo>
                      <a:pt x="675" y="400"/>
                      <a:pt x="544" y="339"/>
                      <a:pt x="380" y="240"/>
                    </a:cubicBezTo>
                    <a:cubicBezTo>
                      <a:pt x="217" y="141"/>
                      <a:pt x="75" y="50"/>
                      <a:pt x="53" y="11"/>
                    </a:cubicBezTo>
                    <a:cubicBezTo>
                      <a:pt x="52" y="8"/>
                      <a:pt x="50" y="4"/>
                      <a:pt x="5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9"/>
                      <a:pt x="45" y="9"/>
                      <a:pt x="45" y="9"/>
                    </a:cubicBezTo>
                    <a:close/>
                    <a:moveTo>
                      <a:pt x="702" y="473"/>
                    </a:moveTo>
                    <a:cubicBezTo>
                      <a:pt x="700" y="477"/>
                      <a:pt x="696" y="477"/>
                      <a:pt x="689" y="476"/>
                    </a:cubicBezTo>
                    <a:cubicBezTo>
                      <a:pt x="644" y="471"/>
                      <a:pt x="507" y="405"/>
                      <a:pt x="345" y="308"/>
                    </a:cubicBezTo>
                    <a:cubicBezTo>
                      <a:pt x="156" y="195"/>
                      <a:pt x="0" y="92"/>
                      <a:pt x="17" y="65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7" y="102"/>
                      <a:pt x="330" y="287"/>
                      <a:pt x="349" y="299"/>
                    </a:cubicBezTo>
                    <a:cubicBezTo>
                      <a:pt x="536" y="415"/>
                      <a:pt x="693" y="482"/>
                      <a:pt x="707" y="465"/>
                    </a:cubicBezTo>
                    <a:cubicBezTo>
                      <a:pt x="702" y="473"/>
                      <a:pt x="702" y="473"/>
                      <a:pt x="702" y="473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20" name="Freeform 72"/>
              <p:cNvSpPr>
                <a:spLocks noChangeAspect="1" noEditPoints="1"/>
              </p:cNvSpPr>
              <p:nvPr/>
            </p:nvSpPr>
            <p:spPr bwMode="auto">
              <a:xfrm>
                <a:off x="-1069" y="2706"/>
                <a:ext cx="235" cy="153"/>
              </a:xfrm>
              <a:custGeom>
                <a:avLst/>
                <a:gdLst>
                  <a:gd name="T0" fmla="*/ 0 w 743"/>
                  <a:gd name="T1" fmla="*/ 0 h 482"/>
                  <a:gd name="T2" fmla="*/ 0 w 743"/>
                  <a:gd name="T3" fmla="*/ 0 h 482"/>
                  <a:gd name="T4" fmla="*/ 0 w 743"/>
                  <a:gd name="T5" fmla="*/ 0 h 482"/>
                  <a:gd name="T6" fmla="*/ 0 w 743"/>
                  <a:gd name="T7" fmla="*/ 0 h 482"/>
                  <a:gd name="T8" fmla="*/ 0 w 743"/>
                  <a:gd name="T9" fmla="*/ 0 h 482"/>
                  <a:gd name="T10" fmla="*/ 0 w 743"/>
                  <a:gd name="T11" fmla="*/ 0 h 482"/>
                  <a:gd name="T12" fmla="*/ 0 w 743"/>
                  <a:gd name="T13" fmla="*/ 0 h 482"/>
                  <a:gd name="T14" fmla="*/ 0 w 743"/>
                  <a:gd name="T15" fmla="*/ 0 h 482"/>
                  <a:gd name="T16" fmla="*/ 0 w 743"/>
                  <a:gd name="T17" fmla="*/ 0 h 482"/>
                  <a:gd name="T18" fmla="*/ 0 w 743"/>
                  <a:gd name="T19" fmla="*/ 0 h 482"/>
                  <a:gd name="T20" fmla="*/ 0 w 743"/>
                  <a:gd name="T21" fmla="*/ 0 h 482"/>
                  <a:gd name="T22" fmla="*/ 0 w 743"/>
                  <a:gd name="T23" fmla="*/ 0 h 482"/>
                  <a:gd name="T24" fmla="*/ 0 w 743"/>
                  <a:gd name="T25" fmla="*/ 0 h 482"/>
                  <a:gd name="T26" fmla="*/ 0 w 743"/>
                  <a:gd name="T27" fmla="*/ 0 h 482"/>
                  <a:gd name="T28" fmla="*/ 0 w 743"/>
                  <a:gd name="T29" fmla="*/ 0 h 482"/>
                  <a:gd name="T30" fmla="*/ 0 w 743"/>
                  <a:gd name="T31" fmla="*/ 0 h 482"/>
                  <a:gd name="T32" fmla="*/ 0 w 743"/>
                  <a:gd name="T33" fmla="*/ 0 h 482"/>
                  <a:gd name="T34" fmla="*/ 0 w 743"/>
                  <a:gd name="T35" fmla="*/ 0 h 482"/>
                  <a:gd name="T36" fmla="*/ 0 w 743"/>
                  <a:gd name="T37" fmla="*/ 0 h 482"/>
                  <a:gd name="T38" fmla="*/ 0 w 743"/>
                  <a:gd name="T39" fmla="*/ 0 h 48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43"/>
                  <a:gd name="T61" fmla="*/ 0 h 482"/>
                  <a:gd name="T62" fmla="*/ 743 w 743"/>
                  <a:gd name="T63" fmla="*/ 482 h 48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43" h="482">
                    <a:moveTo>
                      <a:pt x="45" y="9"/>
                    </a:moveTo>
                    <a:cubicBezTo>
                      <a:pt x="34" y="38"/>
                      <a:pt x="189" y="135"/>
                      <a:pt x="376" y="248"/>
                    </a:cubicBezTo>
                    <a:cubicBezTo>
                      <a:pt x="563" y="362"/>
                      <a:pt x="725" y="432"/>
                      <a:pt x="737" y="422"/>
                    </a:cubicBezTo>
                    <a:cubicBezTo>
                      <a:pt x="737" y="421"/>
                      <a:pt x="743" y="412"/>
                      <a:pt x="742" y="412"/>
                    </a:cubicBezTo>
                    <a:cubicBezTo>
                      <a:pt x="740" y="416"/>
                      <a:pt x="734" y="417"/>
                      <a:pt x="726" y="414"/>
                    </a:cubicBezTo>
                    <a:cubicBezTo>
                      <a:pt x="675" y="400"/>
                      <a:pt x="544" y="339"/>
                      <a:pt x="380" y="240"/>
                    </a:cubicBezTo>
                    <a:cubicBezTo>
                      <a:pt x="217" y="141"/>
                      <a:pt x="75" y="50"/>
                      <a:pt x="53" y="11"/>
                    </a:cubicBezTo>
                    <a:cubicBezTo>
                      <a:pt x="52" y="8"/>
                      <a:pt x="50" y="4"/>
                      <a:pt x="5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9"/>
                      <a:pt x="45" y="9"/>
                      <a:pt x="45" y="9"/>
                    </a:cubicBezTo>
                    <a:close/>
                    <a:moveTo>
                      <a:pt x="702" y="473"/>
                    </a:moveTo>
                    <a:cubicBezTo>
                      <a:pt x="700" y="477"/>
                      <a:pt x="696" y="477"/>
                      <a:pt x="689" y="476"/>
                    </a:cubicBezTo>
                    <a:cubicBezTo>
                      <a:pt x="644" y="471"/>
                      <a:pt x="507" y="405"/>
                      <a:pt x="344" y="308"/>
                    </a:cubicBezTo>
                    <a:cubicBezTo>
                      <a:pt x="156" y="195"/>
                      <a:pt x="0" y="92"/>
                      <a:pt x="17" y="65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7" y="102"/>
                      <a:pt x="330" y="287"/>
                      <a:pt x="349" y="299"/>
                    </a:cubicBezTo>
                    <a:cubicBezTo>
                      <a:pt x="536" y="415"/>
                      <a:pt x="693" y="482"/>
                      <a:pt x="707" y="465"/>
                    </a:cubicBezTo>
                    <a:cubicBezTo>
                      <a:pt x="702" y="473"/>
                      <a:pt x="702" y="473"/>
                      <a:pt x="702" y="473"/>
                    </a:cubicBezTo>
                    <a:close/>
                  </a:path>
                </a:pathLst>
              </a:cu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21" name="Freeform 73"/>
              <p:cNvSpPr>
                <a:spLocks noChangeAspect="1"/>
              </p:cNvSpPr>
              <p:nvPr/>
            </p:nvSpPr>
            <p:spPr bwMode="auto">
              <a:xfrm>
                <a:off x="-1059" y="2711"/>
                <a:ext cx="225" cy="27"/>
              </a:xfrm>
              <a:custGeom>
                <a:avLst/>
                <a:gdLst>
                  <a:gd name="T0" fmla="*/ 0 w 710"/>
                  <a:gd name="T1" fmla="*/ 0 h 87"/>
                  <a:gd name="T2" fmla="*/ 0 w 710"/>
                  <a:gd name="T3" fmla="*/ 0 h 87"/>
                  <a:gd name="T4" fmla="*/ 0 w 710"/>
                  <a:gd name="T5" fmla="*/ 0 h 87"/>
                  <a:gd name="T6" fmla="*/ 0 w 710"/>
                  <a:gd name="T7" fmla="*/ 0 h 87"/>
                  <a:gd name="T8" fmla="*/ 0 w 710"/>
                  <a:gd name="T9" fmla="*/ 0 h 87"/>
                  <a:gd name="T10" fmla="*/ 0 w 710"/>
                  <a:gd name="T11" fmla="*/ 0 h 87"/>
                  <a:gd name="T12" fmla="*/ 0 w 710"/>
                  <a:gd name="T13" fmla="*/ 0 h 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10"/>
                  <a:gd name="T22" fmla="*/ 0 h 87"/>
                  <a:gd name="T23" fmla="*/ 710 w 710"/>
                  <a:gd name="T24" fmla="*/ 87 h 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10" h="87">
                    <a:moveTo>
                      <a:pt x="354" y="87"/>
                    </a:moveTo>
                    <a:cubicBezTo>
                      <a:pt x="475" y="86"/>
                      <a:pt x="624" y="70"/>
                      <a:pt x="710" y="36"/>
                    </a:cubicBezTo>
                    <a:cubicBezTo>
                      <a:pt x="692" y="6"/>
                      <a:pt x="692" y="6"/>
                      <a:pt x="692" y="6"/>
                    </a:cubicBezTo>
                    <a:cubicBezTo>
                      <a:pt x="641" y="34"/>
                      <a:pt x="491" y="52"/>
                      <a:pt x="353" y="55"/>
                    </a:cubicBezTo>
                    <a:cubicBezTo>
                      <a:pt x="190" y="54"/>
                      <a:pt x="75" y="38"/>
                      <a:pt x="18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06" y="77"/>
                      <a:pt x="215" y="86"/>
                      <a:pt x="354" y="87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22" name="Freeform 74"/>
              <p:cNvSpPr>
                <a:spLocks noChangeAspect="1" noEditPoints="1"/>
              </p:cNvSpPr>
              <p:nvPr/>
            </p:nvSpPr>
            <p:spPr bwMode="auto">
              <a:xfrm>
                <a:off x="-1060" y="2709"/>
                <a:ext cx="228" cy="31"/>
              </a:xfrm>
              <a:custGeom>
                <a:avLst/>
                <a:gdLst>
                  <a:gd name="T0" fmla="*/ 0 w 720"/>
                  <a:gd name="T1" fmla="*/ 0 h 95"/>
                  <a:gd name="T2" fmla="*/ 0 w 720"/>
                  <a:gd name="T3" fmla="*/ 0 h 95"/>
                  <a:gd name="T4" fmla="*/ 0 w 720"/>
                  <a:gd name="T5" fmla="*/ 0 h 95"/>
                  <a:gd name="T6" fmla="*/ 0 w 720"/>
                  <a:gd name="T7" fmla="*/ 0 h 95"/>
                  <a:gd name="T8" fmla="*/ 0 w 720"/>
                  <a:gd name="T9" fmla="*/ 0 h 95"/>
                  <a:gd name="T10" fmla="*/ 0 w 720"/>
                  <a:gd name="T11" fmla="*/ 0 h 95"/>
                  <a:gd name="T12" fmla="*/ 0 w 720"/>
                  <a:gd name="T13" fmla="*/ 0 h 95"/>
                  <a:gd name="T14" fmla="*/ 0 w 720"/>
                  <a:gd name="T15" fmla="*/ 0 h 95"/>
                  <a:gd name="T16" fmla="*/ 0 w 720"/>
                  <a:gd name="T17" fmla="*/ 0 h 95"/>
                  <a:gd name="T18" fmla="*/ 0 w 720"/>
                  <a:gd name="T19" fmla="*/ 0 h 95"/>
                  <a:gd name="T20" fmla="*/ 0 w 720"/>
                  <a:gd name="T21" fmla="*/ 0 h 95"/>
                  <a:gd name="T22" fmla="*/ 0 w 720"/>
                  <a:gd name="T23" fmla="*/ 0 h 95"/>
                  <a:gd name="T24" fmla="*/ 0 w 720"/>
                  <a:gd name="T25" fmla="*/ 0 h 95"/>
                  <a:gd name="T26" fmla="*/ 0 w 720"/>
                  <a:gd name="T27" fmla="*/ 0 h 95"/>
                  <a:gd name="T28" fmla="*/ 0 w 720"/>
                  <a:gd name="T29" fmla="*/ 0 h 95"/>
                  <a:gd name="T30" fmla="*/ 0 w 720"/>
                  <a:gd name="T31" fmla="*/ 0 h 95"/>
                  <a:gd name="T32" fmla="*/ 0 w 720"/>
                  <a:gd name="T33" fmla="*/ 0 h 95"/>
                  <a:gd name="T34" fmla="*/ 0 w 720"/>
                  <a:gd name="T35" fmla="*/ 0 h 95"/>
                  <a:gd name="T36" fmla="*/ 0 w 720"/>
                  <a:gd name="T37" fmla="*/ 0 h 95"/>
                  <a:gd name="T38" fmla="*/ 0 w 720"/>
                  <a:gd name="T39" fmla="*/ 0 h 95"/>
                  <a:gd name="T40" fmla="*/ 0 w 720"/>
                  <a:gd name="T41" fmla="*/ 0 h 95"/>
                  <a:gd name="T42" fmla="*/ 0 w 720"/>
                  <a:gd name="T43" fmla="*/ 0 h 9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20"/>
                  <a:gd name="T67" fmla="*/ 0 h 95"/>
                  <a:gd name="T68" fmla="*/ 720 w 720"/>
                  <a:gd name="T69" fmla="*/ 95 h 9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20" h="95">
                    <a:moveTo>
                      <a:pt x="720" y="41"/>
                    </a:moveTo>
                    <a:cubicBezTo>
                      <a:pt x="717" y="45"/>
                      <a:pt x="661" y="65"/>
                      <a:pt x="579" y="79"/>
                    </a:cubicBezTo>
                    <a:cubicBezTo>
                      <a:pt x="523" y="87"/>
                      <a:pt x="450" y="95"/>
                      <a:pt x="359" y="95"/>
                    </a:cubicBezTo>
                    <a:cubicBezTo>
                      <a:pt x="272" y="95"/>
                      <a:pt x="201" y="89"/>
                      <a:pt x="148" y="81"/>
                    </a:cubicBezTo>
                    <a:cubicBezTo>
                      <a:pt x="61" y="68"/>
                      <a:pt x="17" y="49"/>
                      <a:pt x="0" y="42"/>
                    </a:cubicBezTo>
                    <a:cubicBezTo>
                      <a:pt x="2" y="39"/>
                      <a:pt x="3" y="37"/>
                      <a:pt x="4" y="34"/>
                    </a:cubicBezTo>
                    <a:cubicBezTo>
                      <a:pt x="52" y="53"/>
                      <a:pt x="97" y="64"/>
                      <a:pt x="149" y="72"/>
                    </a:cubicBezTo>
                    <a:cubicBezTo>
                      <a:pt x="202" y="80"/>
                      <a:pt x="272" y="86"/>
                      <a:pt x="358" y="86"/>
                    </a:cubicBezTo>
                    <a:cubicBezTo>
                      <a:pt x="449" y="86"/>
                      <a:pt x="521" y="78"/>
                      <a:pt x="577" y="70"/>
                    </a:cubicBezTo>
                    <a:cubicBezTo>
                      <a:pt x="662" y="56"/>
                      <a:pt x="708" y="38"/>
                      <a:pt x="714" y="30"/>
                    </a:cubicBezTo>
                    <a:cubicBezTo>
                      <a:pt x="720" y="41"/>
                      <a:pt x="720" y="41"/>
                      <a:pt x="720" y="41"/>
                    </a:cubicBezTo>
                    <a:close/>
                    <a:moveTo>
                      <a:pt x="704" y="10"/>
                    </a:moveTo>
                    <a:cubicBezTo>
                      <a:pt x="695" y="17"/>
                      <a:pt x="649" y="34"/>
                      <a:pt x="569" y="46"/>
                    </a:cubicBezTo>
                    <a:cubicBezTo>
                      <a:pt x="515" y="54"/>
                      <a:pt x="447" y="61"/>
                      <a:pt x="360" y="61"/>
                    </a:cubicBezTo>
                    <a:cubicBezTo>
                      <a:pt x="277" y="61"/>
                      <a:pt x="209" y="56"/>
                      <a:pt x="158" y="48"/>
                    </a:cubicBezTo>
                    <a:cubicBezTo>
                      <a:pt x="76" y="37"/>
                      <a:pt x="33" y="18"/>
                      <a:pt x="17" y="13"/>
                    </a:cubicBezTo>
                    <a:cubicBezTo>
                      <a:pt x="18" y="10"/>
                      <a:pt x="20" y="7"/>
                      <a:pt x="22" y="5"/>
                    </a:cubicBezTo>
                    <a:cubicBezTo>
                      <a:pt x="34" y="11"/>
                      <a:pt x="76" y="28"/>
                      <a:pt x="159" y="39"/>
                    </a:cubicBezTo>
                    <a:cubicBezTo>
                      <a:pt x="209" y="47"/>
                      <a:pt x="277" y="52"/>
                      <a:pt x="360" y="52"/>
                    </a:cubicBezTo>
                    <a:cubicBezTo>
                      <a:pt x="446" y="52"/>
                      <a:pt x="514" y="45"/>
                      <a:pt x="567" y="37"/>
                    </a:cubicBezTo>
                    <a:cubicBezTo>
                      <a:pt x="648" y="26"/>
                      <a:pt x="691" y="5"/>
                      <a:pt x="698" y="0"/>
                    </a:cubicBezTo>
                    <a:cubicBezTo>
                      <a:pt x="704" y="10"/>
                      <a:pt x="704" y="10"/>
                      <a:pt x="704" y="1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23" name="Freeform 75"/>
              <p:cNvSpPr>
                <a:spLocks noChangeAspect="1" noEditPoints="1"/>
              </p:cNvSpPr>
              <p:nvPr/>
            </p:nvSpPr>
            <p:spPr bwMode="auto">
              <a:xfrm>
                <a:off x="-1060" y="2709"/>
                <a:ext cx="228" cy="31"/>
              </a:xfrm>
              <a:custGeom>
                <a:avLst/>
                <a:gdLst>
                  <a:gd name="T0" fmla="*/ 0 w 720"/>
                  <a:gd name="T1" fmla="*/ 0 h 95"/>
                  <a:gd name="T2" fmla="*/ 0 w 720"/>
                  <a:gd name="T3" fmla="*/ 0 h 95"/>
                  <a:gd name="T4" fmla="*/ 0 w 720"/>
                  <a:gd name="T5" fmla="*/ 0 h 95"/>
                  <a:gd name="T6" fmla="*/ 0 w 720"/>
                  <a:gd name="T7" fmla="*/ 0 h 95"/>
                  <a:gd name="T8" fmla="*/ 0 w 720"/>
                  <a:gd name="T9" fmla="*/ 0 h 95"/>
                  <a:gd name="T10" fmla="*/ 0 w 720"/>
                  <a:gd name="T11" fmla="*/ 0 h 95"/>
                  <a:gd name="T12" fmla="*/ 0 w 720"/>
                  <a:gd name="T13" fmla="*/ 0 h 95"/>
                  <a:gd name="T14" fmla="*/ 0 w 720"/>
                  <a:gd name="T15" fmla="*/ 0 h 95"/>
                  <a:gd name="T16" fmla="*/ 0 w 720"/>
                  <a:gd name="T17" fmla="*/ 0 h 95"/>
                  <a:gd name="T18" fmla="*/ 0 w 720"/>
                  <a:gd name="T19" fmla="*/ 0 h 95"/>
                  <a:gd name="T20" fmla="*/ 0 w 720"/>
                  <a:gd name="T21" fmla="*/ 0 h 95"/>
                  <a:gd name="T22" fmla="*/ 0 w 720"/>
                  <a:gd name="T23" fmla="*/ 0 h 95"/>
                  <a:gd name="T24" fmla="*/ 0 w 720"/>
                  <a:gd name="T25" fmla="*/ 0 h 95"/>
                  <a:gd name="T26" fmla="*/ 0 w 720"/>
                  <a:gd name="T27" fmla="*/ 0 h 95"/>
                  <a:gd name="T28" fmla="*/ 0 w 720"/>
                  <a:gd name="T29" fmla="*/ 0 h 95"/>
                  <a:gd name="T30" fmla="*/ 0 w 720"/>
                  <a:gd name="T31" fmla="*/ 0 h 95"/>
                  <a:gd name="T32" fmla="*/ 0 w 720"/>
                  <a:gd name="T33" fmla="*/ 0 h 95"/>
                  <a:gd name="T34" fmla="*/ 0 w 720"/>
                  <a:gd name="T35" fmla="*/ 0 h 95"/>
                  <a:gd name="T36" fmla="*/ 0 w 720"/>
                  <a:gd name="T37" fmla="*/ 0 h 95"/>
                  <a:gd name="T38" fmla="*/ 0 w 720"/>
                  <a:gd name="T39" fmla="*/ 0 h 95"/>
                  <a:gd name="T40" fmla="*/ 0 w 720"/>
                  <a:gd name="T41" fmla="*/ 0 h 95"/>
                  <a:gd name="T42" fmla="*/ 0 w 720"/>
                  <a:gd name="T43" fmla="*/ 0 h 9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20"/>
                  <a:gd name="T67" fmla="*/ 0 h 95"/>
                  <a:gd name="T68" fmla="*/ 720 w 720"/>
                  <a:gd name="T69" fmla="*/ 95 h 9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20" h="95">
                    <a:moveTo>
                      <a:pt x="720" y="41"/>
                    </a:moveTo>
                    <a:cubicBezTo>
                      <a:pt x="717" y="45"/>
                      <a:pt x="661" y="65"/>
                      <a:pt x="579" y="79"/>
                    </a:cubicBezTo>
                    <a:cubicBezTo>
                      <a:pt x="523" y="87"/>
                      <a:pt x="450" y="95"/>
                      <a:pt x="359" y="95"/>
                    </a:cubicBezTo>
                    <a:cubicBezTo>
                      <a:pt x="272" y="95"/>
                      <a:pt x="201" y="89"/>
                      <a:pt x="148" y="81"/>
                    </a:cubicBezTo>
                    <a:cubicBezTo>
                      <a:pt x="61" y="68"/>
                      <a:pt x="17" y="49"/>
                      <a:pt x="0" y="42"/>
                    </a:cubicBezTo>
                    <a:cubicBezTo>
                      <a:pt x="2" y="39"/>
                      <a:pt x="3" y="37"/>
                      <a:pt x="4" y="34"/>
                    </a:cubicBezTo>
                    <a:cubicBezTo>
                      <a:pt x="52" y="53"/>
                      <a:pt x="97" y="64"/>
                      <a:pt x="149" y="72"/>
                    </a:cubicBezTo>
                    <a:cubicBezTo>
                      <a:pt x="203" y="80"/>
                      <a:pt x="272" y="86"/>
                      <a:pt x="358" y="86"/>
                    </a:cubicBezTo>
                    <a:cubicBezTo>
                      <a:pt x="449" y="86"/>
                      <a:pt x="521" y="78"/>
                      <a:pt x="577" y="70"/>
                    </a:cubicBezTo>
                    <a:cubicBezTo>
                      <a:pt x="662" y="56"/>
                      <a:pt x="708" y="38"/>
                      <a:pt x="714" y="30"/>
                    </a:cubicBezTo>
                    <a:cubicBezTo>
                      <a:pt x="720" y="41"/>
                      <a:pt x="720" y="41"/>
                      <a:pt x="720" y="41"/>
                    </a:cubicBezTo>
                    <a:close/>
                    <a:moveTo>
                      <a:pt x="704" y="10"/>
                    </a:moveTo>
                    <a:cubicBezTo>
                      <a:pt x="695" y="17"/>
                      <a:pt x="649" y="34"/>
                      <a:pt x="569" y="46"/>
                    </a:cubicBezTo>
                    <a:cubicBezTo>
                      <a:pt x="515" y="54"/>
                      <a:pt x="447" y="61"/>
                      <a:pt x="360" y="61"/>
                    </a:cubicBezTo>
                    <a:cubicBezTo>
                      <a:pt x="277" y="61"/>
                      <a:pt x="209" y="56"/>
                      <a:pt x="158" y="48"/>
                    </a:cubicBezTo>
                    <a:cubicBezTo>
                      <a:pt x="76" y="37"/>
                      <a:pt x="33" y="18"/>
                      <a:pt x="17" y="13"/>
                    </a:cubicBezTo>
                    <a:cubicBezTo>
                      <a:pt x="18" y="10"/>
                      <a:pt x="20" y="7"/>
                      <a:pt x="22" y="5"/>
                    </a:cubicBezTo>
                    <a:cubicBezTo>
                      <a:pt x="34" y="11"/>
                      <a:pt x="76" y="28"/>
                      <a:pt x="159" y="39"/>
                    </a:cubicBezTo>
                    <a:cubicBezTo>
                      <a:pt x="209" y="47"/>
                      <a:pt x="277" y="52"/>
                      <a:pt x="360" y="52"/>
                    </a:cubicBezTo>
                    <a:cubicBezTo>
                      <a:pt x="446" y="52"/>
                      <a:pt x="514" y="45"/>
                      <a:pt x="567" y="37"/>
                    </a:cubicBezTo>
                    <a:cubicBezTo>
                      <a:pt x="648" y="26"/>
                      <a:pt x="691" y="5"/>
                      <a:pt x="698" y="0"/>
                    </a:cubicBezTo>
                    <a:cubicBezTo>
                      <a:pt x="704" y="10"/>
                      <a:pt x="704" y="10"/>
                      <a:pt x="704" y="10"/>
                    </a:cubicBezTo>
                    <a:close/>
                  </a:path>
                </a:pathLst>
              </a:cu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24" name="Freeform 76"/>
              <p:cNvSpPr>
                <a:spLocks noChangeAspect="1"/>
              </p:cNvSpPr>
              <p:nvPr/>
            </p:nvSpPr>
            <p:spPr bwMode="auto">
              <a:xfrm>
                <a:off x="-1072" y="2773"/>
                <a:ext cx="251" cy="31"/>
              </a:xfrm>
              <a:custGeom>
                <a:avLst/>
                <a:gdLst>
                  <a:gd name="T0" fmla="*/ 0 w 793"/>
                  <a:gd name="T1" fmla="*/ 0 h 99"/>
                  <a:gd name="T2" fmla="*/ 0 w 793"/>
                  <a:gd name="T3" fmla="*/ 0 h 99"/>
                  <a:gd name="T4" fmla="*/ 0 w 793"/>
                  <a:gd name="T5" fmla="*/ 0 h 99"/>
                  <a:gd name="T6" fmla="*/ 0 w 793"/>
                  <a:gd name="T7" fmla="*/ 0 h 99"/>
                  <a:gd name="T8" fmla="*/ 0 w 793"/>
                  <a:gd name="T9" fmla="*/ 0 h 99"/>
                  <a:gd name="T10" fmla="*/ 0 w 793"/>
                  <a:gd name="T11" fmla="*/ 0 h 99"/>
                  <a:gd name="T12" fmla="*/ 0 w 793"/>
                  <a:gd name="T13" fmla="*/ 0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3"/>
                  <a:gd name="T22" fmla="*/ 0 h 99"/>
                  <a:gd name="T23" fmla="*/ 793 w 793"/>
                  <a:gd name="T24" fmla="*/ 99 h 9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3" h="99">
                    <a:moveTo>
                      <a:pt x="0" y="37"/>
                    </a:moveTo>
                    <a:cubicBezTo>
                      <a:pt x="74" y="77"/>
                      <a:pt x="240" y="97"/>
                      <a:pt x="396" y="99"/>
                    </a:cubicBezTo>
                    <a:cubicBezTo>
                      <a:pt x="538" y="99"/>
                      <a:pt x="724" y="77"/>
                      <a:pt x="793" y="40"/>
                    </a:cubicBezTo>
                    <a:cubicBezTo>
                      <a:pt x="791" y="0"/>
                      <a:pt x="791" y="0"/>
                      <a:pt x="791" y="0"/>
                    </a:cubicBezTo>
                    <a:cubicBezTo>
                      <a:pt x="770" y="34"/>
                      <a:pt x="571" y="66"/>
                      <a:pt x="394" y="65"/>
                    </a:cubicBezTo>
                    <a:cubicBezTo>
                      <a:pt x="218" y="64"/>
                      <a:pt x="54" y="37"/>
                      <a:pt x="0" y="1"/>
                    </a:cubicBezTo>
                    <a:cubicBezTo>
                      <a:pt x="0" y="37"/>
                      <a:pt x="0" y="37"/>
                      <a:pt x="0" y="37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25" name="Freeform 77"/>
              <p:cNvSpPr>
                <a:spLocks noChangeAspect="1" noEditPoints="1"/>
              </p:cNvSpPr>
              <p:nvPr/>
            </p:nvSpPr>
            <p:spPr bwMode="auto">
              <a:xfrm>
                <a:off x="-1074" y="2771"/>
                <a:ext cx="254" cy="34"/>
              </a:xfrm>
              <a:custGeom>
                <a:avLst/>
                <a:gdLst>
                  <a:gd name="T0" fmla="*/ 0 w 802"/>
                  <a:gd name="T1" fmla="*/ 0 h 106"/>
                  <a:gd name="T2" fmla="*/ 0 w 802"/>
                  <a:gd name="T3" fmla="*/ 0 h 106"/>
                  <a:gd name="T4" fmla="*/ 0 w 802"/>
                  <a:gd name="T5" fmla="*/ 0 h 106"/>
                  <a:gd name="T6" fmla="*/ 0 w 802"/>
                  <a:gd name="T7" fmla="*/ 0 h 106"/>
                  <a:gd name="T8" fmla="*/ 0 w 802"/>
                  <a:gd name="T9" fmla="*/ 0 h 106"/>
                  <a:gd name="T10" fmla="*/ 0 w 802"/>
                  <a:gd name="T11" fmla="*/ 0 h 106"/>
                  <a:gd name="T12" fmla="*/ 0 w 802"/>
                  <a:gd name="T13" fmla="*/ 0 h 106"/>
                  <a:gd name="T14" fmla="*/ 0 w 802"/>
                  <a:gd name="T15" fmla="*/ 0 h 106"/>
                  <a:gd name="T16" fmla="*/ 0 w 802"/>
                  <a:gd name="T17" fmla="*/ 0 h 106"/>
                  <a:gd name="T18" fmla="*/ 0 w 802"/>
                  <a:gd name="T19" fmla="*/ 0 h 106"/>
                  <a:gd name="T20" fmla="*/ 0 w 802"/>
                  <a:gd name="T21" fmla="*/ 0 h 106"/>
                  <a:gd name="T22" fmla="*/ 0 w 802"/>
                  <a:gd name="T23" fmla="*/ 0 h 106"/>
                  <a:gd name="T24" fmla="*/ 0 w 802"/>
                  <a:gd name="T25" fmla="*/ 0 h 106"/>
                  <a:gd name="T26" fmla="*/ 0 w 802"/>
                  <a:gd name="T27" fmla="*/ 0 h 106"/>
                  <a:gd name="T28" fmla="*/ 0 w 802"/>
                  <a:gd name="T29" fmla="*/ 0 h 106"/>
                  <a:gd name="T30" fmla="*/ 0 w 802"/>
                  <a:gd name="T31" fmla="*/ 0 h 106"/>
                  <a:gd name="T32" fmla="*/ 0 w 802"/>
                  <a:gd name="T33" fmla="*/ 0 h 106"/>
                  <a:gd name="T34" fmla="*/ 0 w 802"/>
                  <a:gd name="T35" fmla="*/ 0 h 106"/>
                  <a:gd name="T36" fmla="*/ 0 w 802"/>
                  <a:gd name="T37" fmla="*/ 0 h 106"/>
                  <a:gd name="T38" fmla="*/ 0 w 802"/>
                  <a:gd name="T39" fmla="*/ 0 h 106"/>
                  <a:gd name="T40" fmla="*/ 0 w 802"/>
                  <a:gd name="T41" fmla="*/ 0 h 106"/>
                  <a:gd name="T42" fmla="*/ 0 w 802"/>
                  <a:gd name="T43" fmla="*/ 0 h 10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02"/>
                  <a:gd name="T67" fmla="*/ 0 h 106"/>
                  <a:gd name="T68" fmla="*/ 802 w 802"/>
                  <a:gd name="T69" fmla="*/ 106 h 10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02" h="106">
                    <a:moveTo>
                      <a:pt x="802" y="36"/>
                    </a:moveTo>
                    <a:cubicBezTo>
                      <a:pt x="802" y="45"/>
                      <a:pt x="802" y="45"/>
                      <a:pt x="802" y="45"/>
                    </a:cubicBezTo>
                    <a:cubicBezTo>
                      <a:pt x="792" y="58"/>
                      <a:pt x="726" y="76"/>
                      <a:pt x="644" y="90"/>
                    </a:cubicBezTo>
                    <a:cubicBezTo>
                      <a:pt x="582" y="99"/>
                      <a:pt x="500" y="106"/>
                      <a:pt x="399" y="106"/>
                    </a:cubicBezTo>
                    <a:cubicBezTo>
                      <a:pt x="303" y="106"/>
                      <a:pt x="226" y="100"/>
                      <a:pt x="167" y="90"/>
                    </a:cubicBezTo>
                    <a:cubicBezTo>
                      <a:pt x="72" y="77"/>
                      <a:pt x="12" y="53"/>
                      <a:pt x="0" y="4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37" y="59"/>
                      <a:pt x="135" y="76"/>
                      <a:pt x="168" y="82"/>
                    </a:cubicBezTo>
                    <a:cubicBezTo>
                      <a:pt x="227" y="91"/>
                      <a:pt x="303" y="98"/>
                      <a:pt x="399" y="98"/>
                    </a:cubicBezTo>
                    <a:cubicBezTo>
                      <a:pt x="500" y="98"/>
                      <a:pt x="581" y="90"/>
                      <a:pt x="643" y="81"/>
                    </a:cubicBezTo>
                    <a:cubicBezTo>
                      <a:pt x="702" y="72"/>
                      <a:pt x="785" y="50"/>
                      <a:pt x="802" y="36"/>
                    </a:cubicBezTo>
                    <a:close/>
                    <a:moveTo>
                      <a:pt x="802" y="2"/>
                    </a:moveTo>
                    <a:cubicBezTo>
                      <a:pt x="802" y="11"/>
                      <a:pt x="802" y="11"/>
                      <a:pt x="802" y="11"/>
                    </a:cubicBezTo>
                    <a:cubicBezTo>
                      <a:pt x="792" y="24"/>
                      <a:pt x="726" y="42"/>
                      <a:pt x="644" y="56"/>
                    </a:cubicBezTo>
                    <a:cubicBezTo>
                      <a:pt x="582" y="65"/>
                      <a:pt x="501" y="72"/>
                      <a:pt x="399" y="72"/>
                    </a:cubicBezTo>
                    <a:cubicBezTo>
                      <a:pt x="303" y="72"/>
                      <a:pt x="226" y="66"/>
                      <a:pt x="167" y="56"/>
                    </a:cubicBezTo>
                    <a:cubicBezTo>
                      <a:pt x="72" y="43"/>
                      <a:pt x="12" y="19"/>
                      <a:pt x="0" y="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7" y="25"/>
                      <a:pt x="135" y="42"/>
                      <a:pt x="168" y="48"/>
                    </a:cubicBezTo>
                    <a:cubicBezTo>
                      <a:pt x="227" y="57"/>
                      <a:pt x="303" y="64"/>
                      <a:pt x="399" y="64"/>
                    </a:cubicBezTo>
                    <a:cubicBezTo>
                      <a:pt x="500" y="64"/>
                      <a:pt x="581" y="56"/>
                      <a:pt x="643" y="47"/>
                    </a:cubicBezTo>
                    <a:cubicBezTo>
                      <a:pt x="702" y="38"/>
                      <a:pt x="785" y="16"/>
                      <a:pt x="802" y="2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26" name="Freeform 78"/>
              <p:cNvSpPr>
                <a:spLocks noChangeAspect="1" noEditPoints="1"/>
              </p:cNvSpPr>
              <p:nvPr/>
            </p:nvSpPr>
            <p:spPr bwMode="auto">
              <a:xfrm>
                <a:off x="-1074" y="2771"/>
                <a:ext cx="254" cy="34"/>
              </a:xfrm>
              <a:custGeom>
                <a:avLst/>
                <a:gdLst>
                  <a:gd name="T0" fmla="*/ 0 w 802"/>
                  <a:gd name="T1" fmla="*/ 0 h 106"/>
                  <a:gd name="T2" fmla="*/ 0 w 802"/>
                  <a:gd name="T3" fmla="*/ 0 h 106"/>
                  <a:gd name="T4" fmla="*/ 0 w 802"/>
                  <a:gd name="T5" fmla="*/ 0 h 106"/>
                  <a:gd name="T6" fmla="*/ 0 w 802"/>
                  <a:gd name="T7" fmla="*/ 0 h 106"/>
                  <a:gd name="T8" fmla="*/ 0 w 802"/>
                  <a:gd name="T9" fmla="*/ 0 h 106"/>
                  <a:gd name="T10" fmla="*/ 0 w 802"/>
                  <a:gd name="T11" fmla="*/ 0 h 106"/>
                  <a:gd name="T12" fmla="*/ 0 w 802"/>
                  <a:gd name="T13" fmla="*/ 0 h 106"/>
                  <a:gd name="T14" fmla="*/ 0 w 802"/>
                  <a:gd name="T15" fmla="*/ 0 h 106"/>
                  <a:gd name="T16" fmla="*/ 0 w 802"/>
                  <a:gd name="T17" fmla="*/ 0 h 106"/>
                  <a:gd name="T18" fmla="*/ 0 w 802"/>
                  <a:gd name="T19" fmla="*/ 0 h 106"/>
                  <a:gd name="T20" fmla="*/ 0 w 802"/>
                  <a:gd name="T21" fmla="*/ 0 h 106"/>
                  <a:gd name="T22" fmla="*/ 0 w 802"/>
                  <a:gd name="T23" fmla="*/ 0 h 106"/>
                  <a:gd name="T24" fmla="*/ 0 w 802"/>
                  <a:gd name="T25" fmla="*/ 0 h 106"/>
                  <a:gd name="T26" fmla="*/ 0 w 802"/>
                  <a:gd name="T27" fmla="*/ 0 h 106"/>
                  <a:gd name="T28" fmla="*/ 0 w 802"/>
                  <a:gd name="T29" fmla="*/ 0 h 106"/>
                  <a:gd name="T30" fmla="*/ 0 w 802"/>
                  <a:gd name="T31" fmla="*/ 0 h 106"/>
                  <a:gd name="T32" fmla="*/ 0 w 802"/>
                  <a:gd name="T33" fmla="*/ 0 h 106"/>
                  <a:gd name="T34" fmla="*/ 0 w 802"/>
                  <a:gd name="T35" fmla="*/ 0 h 106"/>
                  <a:gd name="T36" fmla="*/ 0 w 802"/>
                  <a:gd name="T37" fmla="*/ 0 h 106"/>
                  <a:gd name="T38" fmla="*/ 0 w 802"/>
                  <a:gd name="T39" fmla="*/ 0 h 106"/>
                  <a:gd name="T40" fmla="*/ 0 w 802"/>
                  <a:gd name="T41" fmla="*/ 0 h 106"/>
                  <a:gd name="T42" fmla="*/ 0 w 802"/>
                  <a:gd name="T43" fmla="*/ 0 h 10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02"/>
                  <a:gd name="T67" fmla="*/ 0 h 106"/>
                  <a:gd name="T68" fmla="*/ 802 w 802"/>
                  <a:gd name="T69" fmla="*/ 106 h 10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02" h="106">
                    <a:moveTo>
                      <a:pt x="802" y="36"/>
                    </a:moveTo>
                    <a:cubicBezTo>
                      <a:pt x="802" y="45"/>
                      <a:pt x="802" y="45"/>
                      <a:pt x="802" y="45"/>
                    </a:cubicBezTo>
                    <a:cubicBezTo>
                      <a:pt x="792" y="58"/>
                      <a:pt x="726" y="76"/>
                      <a:pt x="644" y="90"/>
                    </a:cubicBezTo>
                    <a:cubicBezTo>
                      <a:pt x="582" y="99"/>
                      <a:pt x="500" y="106"/>
                      <a:pt x="399" y="106"/>
                    </a:cubicBezTo>
                    <a:cubicBezTo>
                      <a:pt x="303" y="106"/>
                      <a:pt x="226" y="100"/>
                      <a:pt x="167" y="90"/>
                    </a:cubicBezTo>
                    <a:cubicBezTo>
                      <a:pt x="72" y="77"/>
                      <a:pt x="12" y="53"/>
                      <a:pt x="0" y="4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37" y="59"/>
                      <a:pt x="135" y="76"/>
                      <a:pt x="168" y="82"/>
                    </a:cubicBezTo>
                    <a:cubicBezTo>
                      <a:pt x="227" y="91"/>
                      <a:pt x="303" y="97"/>
                      <a:pt x="399" y="97"/>
                    </a:cubicBezTo>
                    <a:cubicBezTo>
                      <a:pt x="500" y="97"/>
                      <a:pt x="581" y="90"/>
                      <a:pt x="643" y="81"/>
                    </a:cubicBezTo>
                    <a:cubicBezTo>
                      <a:pt x="702" y="72"/>
                      <a:pt x="785" y="50"/>
                      <a:pt x="802" y="36"/>
                    </a:cubicBezTo>
                    <a:close/>
                    <a:moveTo>
                      <a:pt x="802" y="2"/>
                    </a:moveTo>
                    <a:cubicBezTo>
                      <a:pt x="802" y="11"/>
                      <a:pt x="802" y="11"/>
                      <a:pt x="802" y="11"/>
                    </a:cubicBezTo>
                    <a:cubicBezTo>
                      <a:pt x="792" y="24"/>
                      <a:pt x="726" y="42"/>
                      <a:pt x="644" y="56"/>
                    </a:cubicBezTo>
                    <a:cubicBezTo>
                      <a:pt x="582" y="65"/>
                      <a:pt x="501" y="72"/>
                      <a:pt x="399" y="72"/>
                    </a:cubicBezTo>
                    <a:cubicBezTo>
                      <a:pt x="303" y="72"/>
                      <a:pt x="226" y="66"/>
                      <a:pt x="167" y="56"/>
                    </a:cubicBezTo>
                    <a:cubicBezTo>
                      <a:pt x="72" y="43"/>
                      <a:pt x="12" y="19"/>
                      <a:pt x="0" y="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7" y="25"/>
                      <a:pt x="135" y="42"/>
                      <a:pt x="168" y="48"/>
                    </a:cubicBezTo>
                    <a:cubicBezTo>
                      <a:pt x="227" y="57"/>
                      <a:pt x="303" y="64"/>
                      <a:pt x="399" y="64"/>
                    </a:cubicBezTo>
                    <a:cubicBezTo>
                      <a:pt x="500" y="64"/>
                      <a:pt x="581" y="56"/>
                      <a:pt x="643" y="47"/>
                    </a:cubicBezTo>
                    <a:cubicBezTo>
                      <a:pt x="702" y="38"/>
                      <a:pt x="785" y="16"/>
                      <a:pt x="802" y="2"/>
                    </a:cubicBezTo>
                    <a:close/>
                  </a:path>
                </a:pathLst>
              </a:cu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27" name="Freeform 79"/>
              <p:cNvSpPr>
                <a:spLocks noChangeAspect="1"/>
              </p:cNvSpPr>
              <p:nvPr/>
            </p:nvSpPr>
            <p:spPr bwMode="auto">
              <a:xfrm>
                <a:off x="-1058" y="2837"/>
                <a:ext cx="222" cy="29"/>
              </a:xfrm>
              <a:custGeom>
                <a:avLst/>
                <a:gdLst>
                  <a:gd name="T0" fmla="*/ 0 w 697"/>
                  <a:gd name="T1" fmla="*/ 0 h 93"/>
                  <a:gd name="T2" fmla="*/ 0 w 697"/>
                  <a:gd name="T3" fmla="*/ 0 h 93"/>
                  <a:gd name="T4" fmla="*/ 0 w 697"/>
                  <a:gd name="T5" fmla="*/ 0 h 93"/>
                  <a:gd name="T6" fmla="*/ 0 w 697"/>
                  <a:gd name="T7" fmla="*/ 0 h 93"/>
                  <a:gd name="T8" fmla="*/ 0 w 697"/>
                  <a:gd name="T9" fmla="*/ 0 h 93"/>
                  <a:gd name="T10" fmla="*/ 0 w 697"/>
                  <a:gd name="T11" fmla="*/ 0 h 93"/>
                  <a:gd name="T12" fmla="*/ 0 w 697"/>
                  <a:gd name="T13" fmla="*/ 0 h 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7"/>
                  <a:gd name="T22" fmla="*/ 0 h 93"/>
                  <a:gd name="T23" fmla="*/ 697 w 697"/>
                  <a:gd name="T24" fmla="*/ 93 h 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7" h="93">
                    <a:moveTo>
                      <a:pt x="349" y="55"/>
                    </a:moveTo>
                    <a:cubicBezTo>
                      <a:pt x="178" y="54"/>
                      <a:pt x="31" y="8"/>
                      <a:pt x="0" y="1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77" y="59"/>
                      <a:pt x="220" y="93"/>
                      <a:pt x="350" y="90"/>
                    </a:cubicBezTo>
                    <a:cubicBezTo>
                      <a:pt x="480" y="86"/>
                      <a:pt x="594" y="76"/>
                      <a:pt x="674" y="37"/>
                    </a:cubicBezTo>
                    <a:cubicBezTo>
                      <a:pt x="697" y="0"/>
                      <a:pt x="697" y="0"/>
                      <a:pt x="697" y="0"/>
                    </a:cubicBezTo>
                    <a:cubicBezTo>
                      <a:pt x="643" y="26"/>
                      <a:pt x="457" y="55"/>
                      <a:pt x="349" y="55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28" name="Freeform 80"/>
              <p:cNvSpPr>
                <a:spLocks noChangeAspect="1" noEditPoints="1"/>
              </p:cNvSpPr>
              <p:nvPr/>
            </p:nvSpPr>
            <p:spPr bwMode="auto">
              <a:xfrm>
                <a:off x="-1060" y="2835"/>
                <a:ext cx="225" cy="31"/>
              </a:xfrm>
              <a:custGeom>
                <a:avLst/>
                <a:gdLst>
                  <a:gd name="T0" fmla="*/ 0 w 710"/>
                  <a:gd name="T1" fmla="*/ 0 h 99"/>
                  <a:gd name="T2" fmla="*/ 0 w 710"/>
                  <a:gd name="T3" fmla="*/ 0 h 99"/>
                  <a:gd name="T4" fmla="*/ 0 w 710"/>
                  <a:gd name="T5" fmla="*/ 0 h 99"/>
                  <a:gd name="T6" fmla="*/ 0 w 710"/>
                  <a:gd name="T7" fmla="*/ 0 h 99"/>
                  <a:gd name="T8" fmla="*/ 0 w 710"/>
                  <a:gd name="T9" fmla="*/ 0 h 99"/>
                  <a:gd name="T10" fmla="*/ 0 w 710"/>
                  <a:gd name="T11" fmla="*/ 0 h 99"/>
                  <a:gd name="T12" fmla="*/ 0 w 710"/>
                  <a:gd name="T13" fmla="*/ 0 h 99"/>
                  <a:gd name="T14" fmla="*/ 0 w 710"/>
                  <a:gd name="T15" fmla="*/ 0 h 99"/>
                  <a:gd name="T16" fmla="*/ 0 w 710"/>
                  <a:gd name="T17" fmla="*/ 0 h 99"/>
                  <a:gd name="T18" fmla="*/ 0 w 710"/>
                  <a:gd name="T19" fmla="*/ 0 h 99"/>
                  <a:gd name="T20" fmla="*/ 0 w 710"/>
                  <a:gd name="T21" fmla="*/ 0 h 99"/>
                  <a:gd name="T22" fmla="*/ 0 w 710"/>
                  <a:gd name="T23" fmla="*/ 0 h 99"/>
                  <a:gd name="T24" fmla="*/ 0 w 710"/>
                  <a:gd name="T25" fmla="*/ 0 h 99"/>
                  <a:gd name="T26" fmla="*/ 0 w 710"/>
                  <a:gd name="T27" fmla="*/ 0 h 99"/>
                  <a:gd name="T28" fmla="*/ 0 w 710"/>
                  <a:gd name="T29" fmla="*/ 0 h 99"/>
                  <a:gd name="T30" fmla="*/ 0 w 710"/>
                  <a:gd name="T31" fmla="*/ 0 h 99"/>
                  <a:gd name="T32" fmla="*/ 0 w 710"/>
                  <a:gd name="T33" fmla="*/ 0 h 99"/>
                  <a:gd name="T34" fmla="*/ 0 w 710"/>
                  <a:gd name="T35" fmla="*/ 0 h 99"/>
                  <a:gd name="T36" fmla="*/ 0 w 710"/>
                  <a:gd name="T37" fmla="*/ 0 h 99"/>
                  <a:gd name="T38" fmla="*/ 0 w 710"/>
                  <a:gd name="T39" fmla="*/ 0 h 99"/>
                  <a:gd name="T40" fmla="*/ 0 w 710"/>
                  <a:gd name="T41" fmla="*/ 0 h 99"/>
                  <a:gd name="T42" fmla="*/ 0 w 710"/>
                  <a:gd name="T43" fmla="*/ 0 h 99"/>
                  <a:gd name="T44" fmla="*/ 0 w 710"/>
                  <a:gd name="T45" fmla="*/ 0 h 99"/>
                  <a:gd name="T46" fmla="*/ 0 w 710"/>
                  <a:gd name="T47" fmla="*/ 0 h 9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10"/>
                  <a:gd name="T73" fmla="*/ 0 h 99"/>
                  <a:gd name="T74" fmla="*/ 710 w 710"/>
                  <a:gd name="T75" fmla="*/ 99 h 9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10" h="99">
                    <a:moveTo>
                      <a:pt x="690" y="34"/>
                    </a:moveTo>
                    <a:cubicBezTo>
                      <a:pt x="686" y="39"/>
                      <a:pt x="683" y="44"/>
                      <a:pt x="679" y="49"/>
                    </a:cubicBezTo>
                    <a:cubicBezTo>
                      <a:pt x="642" y="62"/>
                      <a:pt x="582" y="76"/>
                      <a:pt x="557" y="80"/>
                    </a:cubicBezTo>
                    <a:cubicBezTo>
                      <a:pt x="506" y="91"/>
                      <a:pt x="426" y="99"/>
                      <a:pt x="356" y="99"/>
                    </a:cubicBezTo>
                    <a:cubicBezTo>
                      <a:pt x="204" y="96"/>
                      <a:pt x="80" y="67"/>
                      <a:pt x="22" y="41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130" y="72"/>
                      <a:pt x="246" y="87"/>
                      <a:pt x="357" y="90"/>
                    </a:cubicBezTo>
                    <a:cubicBezTo>
                      <a:pt x="427" y="90"/>
                      <a:pt x="497" y="82"/>
                      <a:pt x="554" y="72"/>
                    </a:cubicBezTo>
                    <a:cubicBezTo>
                      <a:pt x="641" y="54"/>
                      <a:pt x="676" y="41"/>
                      <a:pt x="687" y="35"/>
                    </a:cubicBezTo>
                    <a:cubicBezTo>
                      <a:pt x="690" y="34"/>
                      <a:pt x="690" y="34"/>
                      <a:pt x="690" y="34"/>
                    </a:cubicBezTo>
                    <a:close/>
                    <a:moveTo>
                      <a:pt x="710" y="0"/>
                    </a:moveTo>
                    <a:cubicBezTo>
                      <a:pt x="710" y="1"/>
                      <a:pt x="710" y="1"/>
                      <a:pt x="710" y="1"/>
                    </a:cubicBezTo>
                    <a:cubicBezTo>
                      <a:pt x="707" y="5"/>
                      <a:pt x="705" y="9"/>
                      <a:pt x="702" y="14"/>
                    </a:cubicBezTo>
                    <a:cubicBezTo>
                      <a:pt x="682" y="21"/>
                      <a:pt x="627" y="37"/>
                      <a:pt x="547" y="48"/>
                    </a:cubicBezTo>
                    <a:cubicBezTo>
                      <a:pt x="495" y="55"/>
                      <a:pt x="462" y="62"/>
                      <a:pt x="358" y="64"/>
                    </a:cubicBezTo>
                    <a:cubicBezTo>
                      <a:pt x="162" y="59"/>
                      <a:pt x="35" y="21"/>
                      <a:pt x="4" y="1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14" y="33"/>
                      <a:pt x="230" y="53"/>
                      <a:pt x="358" y="55"/>
                    </a:cubicBezTo>
                    <a:cubicBezTo>
                      <a:pt x="453" y="53"/>
                      <a:pt x="494" y="46"/>
                      <a:pt x="546" y="39"/>
                    </a:cubicBezTo>
                    <a:cubicBezTo>
                      <a:pt x="639" y="25"/>
                      <a:pt x="686" y="9"/>
                      <a:pt x="700" y="5"/>
                    </a:cubicBezTo>
                    <a:cubicBezTo>
                      <a:pt x="700" y="5"/>
                      <a:pt x="700" y="4"/>
                      <a:pt x="700" y="4"/>
                    </a:cubicBezTo>
                    <a:cubicBezTo>
                      <a:pt x="710" y="0"/>
                      <a:pt x="710" y="0"/>
                      <a:pt x="710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29" name="Freeform 81"/>
              <p:cNvSpPr>
                <a:spLocks noChangeAspect="1" noEditPoints="1"/>
              </p:cNvSpPr>
              <p:nvPr/>
            </p:nvSpPr>
            <p:spPr bwMode="auto">
              <a:xfrm>
                <a:off x="-1060" y="2835"/>
                <a:ext cx="225" cy="31"/>
              </a:xfrm>
              <a:custGeom>
                <a:avLst/>
                <a:gdLst>
                  <a:gd name="T0" fmla="*/ 0 w 710"/>
                  <a:gd name="T1" fmla="*/ 0 h 99"/>
                  <a:gd name="T2" fmla="*/ 0 w 710"/>
                  <a:gd name="T3" fmla="*/ 0 h 99"/>
                  <a:gd name="T4" fmla="*/ 0 w 710"/>
                  <a:gd name="T5" fmla="*/ 0 h 99"/>
                  <a:gd name="T6" fmla="*/ 0 w 710"/>
                  <a:gd name="T7" fmla="*/ 0 h 99"/>
                  <a:gd name="T8" fmla="*/ 0 w 710"/>
                  <a:gd name="T9" fmla="*/ 0 h 99"/>
                  <a:gd name="T10" fmla="*/ 0 w 710"/>
                  <a:gd name="T11" fmla="*/ 0 h 99"/>
                  <a:gd name="T12" fmla="*/ 0 w 710"/>
                  <a:gd name="T13" fmla="*/ 0 h 99"/>
                  <a:gd name="T14" fmla="*/ 0 w 710"/>
                  <a:gd name="T15" fmla="*/ 0 h 99"/>
                  <a:gd name="T16" fmla="*/ 0 w 710"/>
                  <a:gd name="T17" fmla="*/ 0 h 99"/>
                  <a:gd name="T18" fmla="*/ 0 w 710"/>
                  <a:gd name="T19" fmla="*/ 0 h 99"/>
                  <a:gd name="T20" fmla="*/ 0 w 710"/>
                  <a:gd name="T21" fmla="*/ 0 h 99"/>
                  <a:gd name="T22" fmla="*/ 0 w 710"/>
                  <a:gd name="T23" fmla="*/ 0 h 99"/>
                  <a:gd name="T24" fmla="*/ 0 w 710"/>
                  <a:gd name="T25" fmla="*/ 0 h 99"/>
                  <a:gd name="T26" fmla="*/ 0 w 710"/>
                  <a:gd name="T27" fmla="*/ 0 h 99"/>
                  <a:gd name="T28" fmla="*/ 0 w 710"/>
                  <a:gd name="T29" fmla="*/ 0 h 99"/>
                  <a:gd name="T30" fmla="*/ 0 w 710"/>
                  <a:gd name="T31" fmla="*/ 0 h 99"/>
                  <a:gd name="T32" fmla="*/ 0 w 710"/>
                  <a:gd name="T33" fmla="*/ 0 h 99"/>
                  <a:gd name="T34" fmla="*/ 0 w 710"/>
                  <a:gd name="T35" fmla="*/ 0 h 99"/>
                  <a:gd name="T36" fmla="*/ 0 w 710"/>
                  <a:gd name="T37" fmla="*/ 0 h 99"/>
                  <a:gd name="T38" fmla="*/ 0 w 710"/>
                  <a:gd name="T39" fmla="*/ 0 h 99"/>
                  <a:gd name="T40" fmla="*/ 0 w 710"/>
                  <a:gd name="T41" fmla="*/ 0 h 99"/>
                  <a:gd name="T42" fmla="*/ 0 w 710"/>
                  <a:gd name="T43" fmla="*/ 0 h 99"/>
                  <a:gd name="T44" fmla="*/ 0 w 710"/>
                  <a:gd name="T45" fmla="*/ 0 h 99"/>
                  <a:gd name="T46" fmla="*/ 0 w 710"/>
                  <a:gd name="T47" fmla="*/ 0 h 9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10"/>
                  <a:gd name="T73" fmla="*/ 0 h 99"/>
                  <a:gd name="T74" fmla="*/ 710 w 710"/>
                  <a:gd name="T75" fmla="*/ 99 h 9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10" h="99">
                    <a:moveTo>
                      <a:pt x="690" y="34"/>
                    </a:moveTo>
                    <a:cubicBezTo>
                      <a:pt x="686" y="39"/>
                      <a:pt x="683" y="44"/>
                      <a:pt x="679" y="49"/>
                    </a:cubicBezTo>
                    <a:cubicBezTo>
                      <a:pt x="642" y="62"/>
                      <a:pt x="582" y="76"/>
                      <a:pt x="557" y="80"/>
                    </a:cubicBezTo>
                    <a:cubicBezTo>
                      <a:pt x="506" y="91"/>
                      <a:pt x="426" y="99"/>
                      <a:pt x="356" y="99"/>
                    </a:cubicBezTo>
                    <a:cubicBezTo>
                      <a:pt x="204" y="96"/>
                      <a:pt x="80" y="67"/>
                      <a:pt x="22" y="41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130" y="72"/>
                      <a:pt x="246" y="87"/>
                      <a:pt x="357" y="90"/>
                    </a:cubicBezTo>
                    <a:cubicBezTo>
                      <a:pt x="427" y="90"/>
                      <a:pt x="497" y="82"/>
                      <a:pt x="554" y="72"/>
                    </a:cubicBezTo>
                    <a:cubicBezTo>
                      <a:pt x="641" y="54"/>
                      <a:pt x="676" y="41"/>
                      <a:pt x="687" y="35"/>
                    </a:cubicBezTo>
                    <a:cubicBezTo>
                      <a:pt x="690" y="34"/>
                      <a:pt x="690" y="34"/>
                      <a:pt x="690" y="34"/>
                    </a:cubicBezTo>
                    <a:close/>
                    <a:moveTo>
                      <a:pt x="710" y="0"/>
                    </a:moveTo>
                    <a:cubicBezTo>
                      <a:pt x="710" y="1"/>
                      <a:pt x="710" y="1"/>
                      <a:pt x="710" y="1"/>
                    </a:cubicBezTo>
                    <a:cubicBezTo>
                      <a:pt x="707" y="5"/>
                      <a:pt x="705" y="9"/>
                      <a:pt x="702" y="14"/>
                    </a:cubicBezTo>
                    <a:cubicBezTo>
                      <a:pt x="682" y="21"/>
                      <a:pt x="627" y="37"/>
                      <a:pt x="547" y="48"/>
                    </a:cubicBezTo>
                    <a:cubicBezTo>
                      <a:pt x="495" y="55"/>
                      <a:pt x="462" y="62"/>
                      <a:pt x="358" y="64"/>
                    </a:cubicBezTo>
                    <a:cubicBezTo>
                      <a:pt x="162" y="59"/>
                      <a:pt x="35" y="21"/>
                      <a:pt x="4" y="1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14" y="33"/>
                      <a:pt x="230" y="53"/>
                      <a:pt x="358" y="55"/>
                    </a:cubicBezTo>
                    <a:cubicBezTo>
                      <a:pt x="453" y="53"/>
                      <a:pt x="494" y="46"/>
                      <a:pt x="546" y="39"/>
                    </a:cubicBezTo>
                    <a:cubicBezTo>
                      <a:pt x="639" y="25"/>
                      <a:pt x="686" y="9"/>
                      <a:pt x="700" y="5"/>
                    </a:cubicBezTo>
                    <a:cubicBezTo>
                      <a:pt x="700" y="5"/>
                      <a:pt x="700" y="4"/>
                      <a:pt x="700" y="4"/>
                    </a:cubicBezTo>
                    <a:cubicBezTo>
                      <a:pt x="710" y="0"/>
                      <a:pt x="710" y="0"/>
                      <a:pt x="710" y="0"/>
                    </a:cubicBezTo>
                    <a:close/>
                  </a:path>
                </a:pathLst>
              </a:cu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30" name="Freeform 82"/>
              <p:cNvSpPr>
                <a:spLocks noChangeAspect="1" noEditPoints="1"/>
              </p:cNvSpPr>
              <p:nvPr/>
            </p:nvSpPr>
            <p:spPr bwMode="auto">
              <a:xfrm>
                <a:off x="-1071" y="2653"/>
                <a:ext cx="248" cy="249"/>
              </a:xfrm>
              <a:custGeom>
                <a:avLst/>
                <a:gdLst>
                  <a:gd name="T0" fmla="*/ 0 w 782"/>
                  <a:gd name="T1" fmla="*/ 0 h 782"/>
                  <a:gd name="T2" fmla="*/ 0 w 782"/>
                  <a:gd name="T3" fmla="*/ 0 h 782"/>
                  <a:gd name="T4" fmla="*/ 0 w 782"/>
                  <a:gd name="T5" fmla="*/ 0 h 782"/>
                  <a:gd name="T6" fmla="*/ 0 w 782"/>
                  <a:gd name="T7" fmla="*/ 0 h 782"/>
                  <a:gd name="T8" fmla="*/ 0 w 782"/>
                  <a:gd name="T9" fmla="*/ 0 h 782"/>
                  <a:gd name="T10" fmla="*/ 0 w 782"/>
                  <a:gd name="T11" fmla="*/ 0 h 782"/>
                  <a:gd name="T12" fmla="*/ 0 w 782"/>
                  <a:gd name="T13" fmla="*/ 0 h 782"/>
                  <a:gd name="T14" fmla="*/ 0 w 782"/>
                  <a:gd name="T15" fmla="*/ 0 h 782"/>
                  <a:gd name="T16" fmla="*/ 0 w 782"/>
                  <a:gd name="T17" fmla="*/ 0 h 782"/>
                  <a:gd name="T18" fmla="*/ 0 w 782"/>
                  <a:gd name="T19" fmla="*/ 0 h 7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2"/>
                  <a:gd name="T31" fmla="*/ 0 h 782"/>
                  <a:gd name="T32" fmla="*/ 782 w 782"/>
                  <a:gd name="T33" fmla="*/ 782 h 78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2" h="782">
                    <a:moveTo>
                      <a:pt x="391" y="35"/>
                    </a:moveTo>
                    <a:cubicBezTo>
                      <a:pt x="587" y="35"/>
                      <a:pt x="746" y="195"/>
                      <a:pt x="746" y="391"/>
                    </a:cubicBezTo>
                    <a:cubicBezTo>
                      <a:pt x="746" y="588"/>
                      <a:pt x="587" y="746"/>
                      <a:pt x="391" y="746"/>
                    </a:cubicBezTo>
                    <a:cubicBezTo>
                      <a:pt x="194" y="746"/>
                      <a:pt x="35" y="587"/>
                      <a:pt x="35" y="391"/>
                    </a:cubicBezTo>
                    <a:cubicBezTo>
                      <a:pt x="35" y="194"/>
                      <a:pt x="194" y="35"/>
                      <a:pt x="391" y="35"/>
                    </a:cubicBezTo>
                    <a:close/>
                    <a:moveTo>
                      <a:pt x="391" y="0"/>
                    </a:moveTo>
                    <a:cubicBezTo>
                      <a:pt x="606" y="0"/>
                      <a:pt x="782" y="175"/>
                      <a:pt x="782" y="391"/>
                    </a:cubicBezTo>
                    <a:cubicBezTo>
                      <a:pt x="782" y="606"/>
                      <a:pt x="606" y="782"/>
                      <a:pt x="391" y="782"/>
                    </a:cubicBezTo>
                    <a:cubicBezTo>
                      <a:pt x="176" y="782"/>
                      <a:pt x="0" y="606"/>
                      <a:pt x="0" y="391"/>
                    </a:cubicBezTo>
                    <a:cubicBezTo>
                      <a:pt x="0" y="175"/>
                      <a:pt x="176" y="0"/>
                      <a:pt x="391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31" name="Freeform 83"/>
              <p:cNvSpPr>
                <a:spLocks noChangeAspect="1" noEditPoints="1"/>
              </p:cNvSpPr>
              <p:nvPr/>
            </p:nvSpPr>
            <p:spPr bwMode="auto">
              <a:xfrm>
                <a:off x="-1072" y="2651"/>
                <a:ext cx="251" cy="252"/>
              </a:xfrm>
              <a:custGeom>
                <a:avLst/>
                <a:gdLst>
                  <a:gd name="T0" fmla="*/ 0 w 792"/>
                  <a:gd name="T1" fmla="*/ 0 h 792"/>
                  <a:gd name="T2" fmla="*/ 0 w 792"/>
                  <a:gd name="T3" fmla="*/ 0 h 792"/>
                  <a:gd name="T4" fmla="*/ 0 w 792"/>
                  <a:gd name="T5" fmla="*/ 0 h 792"/>
                  <a:gd name="T6" fmla="*/ 0 w 792"/>
                  <a:gd name="T7" fmla="*/ 0 h 792"/>
                  <a:gd name="T8" fmla="*/ 0 w 792"/>
                  <a:gd name="T9" fmla="*/ 0 h 792"/>
                  <a:gd name="T10" fmla="*/ 0 w 792"/>
                  <a:gd name="T11" fmla="*/ 0 h 792"/>
                  <a:gd name="T12" fmla="*/ 0 w 792"/>
                  <a:gd name="T13" fmla="*/ 0 h 792"/>
                  <a:gd name="T14" fmla="*/ 0 w 792"/>
                  <a:gd name="T15" fmla="*/ 0 h 792"/>
                  <a:gd name="T16" fmla="*/ 0 w 792"/>
                  <a:gd name="T17" fmla="*/ 0 h 792"/>
                  <a:gd name="T18" fmla="*/ 0 w 792"/>
                  <a:gd name="T19" fmla="*/ 0 h 7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2"/>
                  <a:gd name="T31" fmla="*/ 0 h 792"/>
                  <a:gd name="T32" fmla="*/ 792 w 792"/>
                  <a:gd name="T33" fmla="*/ 792 h 7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2" h="792">
                    <a:moveTo>
                      <a:pt x="396" y="0"/>
                    </a:moveTo>
                    <a:cubicBezTo>
                      <a:pt x="614" y="0"/>
                      <a:pt x="792" y="178"/>
                      <a:pt x="792" y="396"/>
                    </a:cubicBezTo>
                    <a:cubicBezTo>
                      <a:pt x="792" y="614"/>
                      <a:pt x="614" y="792"/>
                      <a:pt x="396" y="792"/>
                    </a:cubicBezTo>
                    <a:cubicBezTo>
                      <a:pt x="178" y="792"/>
                      <a:pt x="0" y="614"/>
                      <a:pt x="0" y="396"/>
                    </a:cubicBezTo>
                    <a:cubicBezTo>
                      <a:pt x="0" y="178"/>
                      <a:pt x="178" y="0"/>
                      <a:pt x="396" y="0"/>
                    </a:cubicBezTo>
                    <a:close/>
                    <a:moveTo>
                      <a:pt x="396" y="9"/>
                    </a:moveTo>
                    <a:cubicBezTo>
                      <a:pt x="608" y="9"/>
                      <a:pt x="783" y="183"/>
                      <a:pt x="783" y="396"/>
                    </a:cubicBezTo>
                    <a:cubicBezTo>
                      <a:pt x="783" y="609"/>
                      <a:pt x="608" y="783"/>
                      <a:pt x="396" y="783"/>
                    </a:cubicBezTo>
                    <a:cubicBezTo>
                      <a:pt x="184" y="783"/>
                      <a:pt x="9" y="609"/>
                      <a:pt x="9" y="396"/>
                    </a:cubicBezTo>
                    <a:cubicBezTo>
                      <a:pt x="9" y="183"/>
                      <a:pt x="184" y="9"/>
                      <a:pt x="396" y="9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32" name="Freeform 84"/>
              <p:cNvSpPr>
                <a:spLocks noChangeAspect="1" noEditPoints="1"/>
              </p:cNvSpPr>
              <p:nvPr/>
            </p:nvSpPr>
            <p:spPr bwMode="auto">
              <a:xfrm>
                <a:off x="-1072" y="2651"/>
                <a:ext cx="251" cy="252"/>
              </a:xfrm>
              <a:custGeom>
                <a:avLst/>
                <a:gdLst>
                  <a:gd name="T0" fmla="*/ 0 w 792"/>
                  <a:gd name="T1" fmla="*/ 0 h 792"/>
                  <a:gd name="T2" fmla="*/ 0 w 792"/>
                  <a:gd name="T3" fmla="*/ 0 h 792"/>
                  <a:gd name="T4" fmla="*/ 0 w 792"/>
                  <a:gd name="T5" fmla="*/ 0 h 792"/>
                  <a:gd name="T6" fmla="*/ 0 w 792"/>
                  <a:gd name="T7" fmla="*/ 0 h 792"/>
                  <a:gd name="T8" fmla="*/ 0 w 792"/>
                  <a:gd name="T9" fmla="*/ 0 h 792"/>
                  <a:gd name="T10" fmla="*/ 0 w 792"/>
                  <a:gd name="T11" fmla="*/ 0 h 792"/>
                  <a:gd name="T12" fmla="*/ 0 w 792"/>
                  <a:gd name="T13" fmla="*/ 0 h 792"/>
                  <a:gd name="T14" fmla="*/ 0 w 792"/>
                  <a:gd name="T15" fmla="*/ 0 h 792"/>
                  <a:gd name="T16" fmla="*/ 0 w 792"/>
                  <a:gd name="T17" fmla="*/ 0 h 792"/>
                  <a:gd name="T18" fmla="*/ 0 w 792"/>
                  <a:gd name="T19" fmla="*/ 0 h 7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2"/>
                  <a:gd name="T31" fmla="*/ 0 h 792"/>
                  <a:gd name="T32" fmla="*/ 792 w 792"/>
                  <a:gd name="T33" fmla="*/ 792 h 7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2" h="792">
                    <a:moveTo>
                      <a:pt x="396" y="0"/>
                    </a:moveTo>
                    <a:cubicBezTo>
                      <a:pt x="614" y="0"/>
                      <a:pt x="792" y="178"/>
                      <a:pt x="792" y="396"/>
                    </a:cubicBezTo>
                    <a:cubicBezTo>
                      <a:pt x="792" y="614"/>
                      <a:pt x="614" y="792"/>
                      <a:pt x="396" y="792"/>
                    </a:cubicBezTo>
                    <a:cubicBezTo>
                      <a:pt x="178" y="792"/>
                      <a:pt x="0" y="614"/>
                      <a:pt x="0" y="396"/>
                    </a:cubicBezTo>
                    <a:cubicBezTo>
                      <a:pt x="0" y="178"/>
                      <a:pt x="178" y="0"/>
                      <a:pt x="396" y="0"/>
                    </a:cubicBezTo>
                    <a:close/>
                    <a:moveTo>
                      <a:pt x="396" y="9"/>
                    </a:moveTo>
                    <a:cubicBezTo>
                      <a:pt x="608" y="9"/>
                      <a:pt x="783" y="183"/>
                      <a:pt x="783" y="396"/>
                    </a:cubicBezTo>
                    <a:cubicBezTo>
                      <a:pt x="783" y="609"/>
                      <a:pt x="608" y="783"/>
                      <a:pt x="396" y="783"/>
                    </a:cubicBezTo>
                    <a:cubicBezTo>
                      <a:pt x="184" y="783"/>
                      <a:pt x="9" y="609"/>
                      <a:pt x="9" y="396"/>
                    </a:cubicBezTo>
                    <a:cubicBezTo>
                      <a:pt x="9" y="183"/>
                      <a:pt x="184" y="9"/>
                      <a:pt x="396" y="9"/>
                    </a:cubicBezTo>
                    <a:close/>
                  </a:path>
                </a:pathLst>
              </a:cu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33" name="Freeform 85"/>
              <p:cNvSpPr>
                <a:spLocks noChangeAspect="1" noEditPoints="1"/>
              </p:cNvSpPr>
              <p:nvPr/>
            </p:nvSpPr>
            <p:spPr bwMode="auto">
              <a:xfrm>
                <a:off x="-1062" y="2662"/>
                <a:ext cx="230" cy="231"/>
              </a:xfrm>
              <a:custGeom>
                <a:avLst/>
                <a:gdLst>
                  <a:gd name="T0" fmla="*/ 0 w 725"/>
                  <a:gd name="T1" fmla="*/ 0 h 726"/>
                  <a:gd name="T2" fmla="*/ 0 w 725"/>
                  <a:gd name="T3" fmla="*/ 0 h 726"/>
                  <a:gd name="T4" fmla="*/ 0 w 725"/>
                  <a:gd name="T5" fmla="*/ 0 h 726"/>
                  <a:gd name="T6" fmla="*/ 0 w 725"/>
                  <a:gd name="T7" fmla="*/ 0 h 726"/>
                  <a:gd name="T8" fmla="*/ 0 w 725"/>
                  <a:gd name="T9" fmla="*/ 0 h 726"/>
                  <a:gd name="T10" fmla="*/ 0 w 725"/>
                  <a:gd name="T11" fmla="*/ 0 h 726"/>
                  <a:gd name="T12" fmla="*/ 0 w 725"/>
                  <a:gd name="T13" fmla="*/ 0 h 726"/>
                  <a:gd name="T14" fmla="*/ 0 w 725"/>
                  <a:gd name="T15" fmla="*/ 0 h 726"/>
                  <a:gd name="T16" fmla="*/ 0 w 725"/>
                  <a:gd name="T17" fmla="*/ 0 h 726"/>
                  <a:gd name="T18" fmla="*/ 0 w 725"/>
                  <a:gd name="T19" fmla="*/ 0 h 7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25"/>
                  <a:gd name="T31" fmla="*/ 0 h 726"/>
                  <a:gd name="T32" fmla="*/ 725 w 725"/>
                  <a:gd name="T33" fmla="*/ 726 h 7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25" h="726">
                    <a:moveTo>
                      <a:pt x="362" y="0"/>
                    </a:moveTo>
                    <a:cubicBezTo>
                      <a:pt x="561" y="0"/>
                      <a:pt x="725" y="163"/>
                      <a:pt x="725" y="363"/>
                    </a:cubicBezTo>
                    <a:cubicBezTo>
                      <a:pt x="725" y="562"/>
                      <a:pt x="561" y="726"/>
                      <a:pt x="362" y="726"/>
                    </a:cubicBezTo>
                    <a:cubicBezTo>
                      <a:pt x="164" y="726"/>
                      <a:pt x="0" y="562"/>
                      <a:pt x="0" y="363"/>
                    </a:cubicBezTo>
                    <a:cubicBezTo>
                      <a:pt x="0" y="163"/>
                      <a:pt x="164" y="0"/>
                      <a:pt x="362" y="0"/>
                    </a:cubicBezTo>
                    <a:close/>
                    <a:moveTo>
                      <a:pt x="362" y="9"/>
                    </a:moveTo>
                    <a:cubicBezTo>
                      <a:pt x="557" y="9"/>
                      <a:pt x="716" y="168"/>
                      <a:pt x="716" y="363"/>
                    </a:cubicBezTo>
                    <a:cubicBezTo>
                      <a:pt x="716" y="557"/>
                      <a:pt x="557" y="717"/>
                      <a:pt x="362" y="717"/>
                    </a:cubicBezTo>
                    <a:cubicBezTo>
                      <a:pt x="168" y="717"/>
                      <a:pt x="8" y="557"/>
                      <a:pt x="8" y="363"/>
                    </a:cubicBezTo>
                    <a:cubicBezTo>
                      <a:pt x="8" y="168"/>
                      <a:pt x="168" y="9"/>
                      <a:pt x="362" y="9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34" name="Freeform 86"/>
              <p:cNvSpPr>
                <a:spLocks noChangeAspect="1" noEditPoints="1"/>
              </p:cNvSpPr>
              <p:nvPr/>
            </p:nvSpPr>
            <p:spPr bwMode="auto">
              <a:xfrm>
                <a:off x="-1062" y="2662"/>
                <a:ext cx="230" cy="231"/>
              </a:xfrm>
              <a:custGeom>
                <a:avLst/>
                <a:gdLst>
                  <a:gd name="T0" fmla="*/ 0 w 725"/>
                  <a:gd name="T1" fmla="*/ 0 h 726"/>
                  <a:gd name="T2" fmla="*/ 0 w 725"/>
                  <a:gd name="T3" fmla="*/ 0 h 726"/>
                  <a:gd name="T4" fmla="*/ 0 w 725"/>
                  <a:gd name="T5" fmla="*/ 0 h 726"/>
                  <a:gd name="T6" fmla="*/ 0 w 725"/>
                  <a:gd name="T7" fmla="*/ 0 h 726"/>
                  <a:gd name="T8" fmla="*/ 0 w 725"/>
                  <a:gd name="T9" fmla="*/ 0 h 726"/>
                  <a:gd name="T10" fmla="*/ 0 w 725"/>
                  <a:gd name="T11" fmla="*/ 0 h 726"/>
                  <a:gd name="T12" fmla="*/ 0 w 725"/>
                  <a:gd name="T13" fmla="*/ 0 h 726"/>
                  <a:gd name="T14" fmla="*/ 0 w 725"/>
                  <a:gd name="T15" fmla="*/ 0 h 726"/>
                  <a:gd name="T16" fmla="*/ 0 w 725"/>
                  <a:gd name="T17" fmla="*/ 0 h 726"/>
                  <a:gd name="T18" fmla="*/ 0 w 725"/>
                  <a:gd name="T19" fmla="*/ 0 h 7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25"/>
                  <a:gd name="T31" fmla="*/ 0 h 726"/>
                  <a:gd name="T32" fmla="*/ 725 w 725"/>
                  <a:gd name="T33" fmla="*/ 726 h 7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25" h="726">
                    <a:moveTo>
                      <a:pt x="362" y="0"/>
                    </a:moveTo>
                    <a:cubicBezTo>
                      <a:pt x="561" y="0"/>
                      <a:pt x="725" y="163"/>
                      <a:pt x="725" y="363"/>
                    </a:cubicBezTo>
                    <a:cubicBezTo>
                      <a:pt x="725" y="562"/>
                      <a:pt x="561" y="726"/>
                      <a:pt x="362" y="726"/>
                    </a:cubicBezTo>
                    <a:cubicBezTo>
                      <a:pt x="164" y="726"/>
                      <a:pt x="0" y="562"/>
                      <a:pt x="0" y="363"/>
                    </a:cubicBezTo>
                    <a:cubicBezTo>
                      <a:pt x="0" y="163"/>
                      <a:pt x="164" y="0"/>
                      <a:pt x="362" y="0"/>
                    </a:cubicBezTo>
                    <a:close/>
                    <a:moveTo>
                      <a:pt x="362" y="9"/>
                    </a:moveTo>
                    <a:cubicBezTo>
                      <a:pt x="557" y="9"/>
                      <a:pt x="716" y="168"/>
                      <a:pt x="716" y="363"/>
                    </a:cubicBezTo>
                    <a:cubicBezTo>
                      <a:pt x="716" y="557"/>
                      <a:pt x="557" y="717"/>
                      <a:pt x="362" y="717"/>
                    </a:cubicBezTo>
                    <a:cubicBezTo>
                      <a:pt x="168" y="717"/>
                      <a:pt x="8" y="557"/>
                      <a:pt x="8" y="363"/>
                    </a:cubicBezTo>
                    <a:cubicBezTo>
                      <a:pt x="8" y="168"/>
                      <a:pt x="168" y="9"/>
                      <a:pt x="362" y="9"/>
                    </a:cubicBezTo>
                    <a:close/>
                  </a:path>
                </a:pathLst>
              </a:cu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35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-952" y="2651"/>
                <a:ext cx="11" cy="253"/>
              </a:xfrm>
              <a:prstGeom prst="rect">
                <a:avLst/>
              </a:pr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236" name="Line 88"/>
              <p:cNvSpPr>
                <a:spLocks noChangeAspect="1" noChangeShapeType="1"/>
              </p:cNvSpPr>
              <p:nvPr/>
            </p:nvSpPr>
            <p:spPr bwMode="auto">
              <a:xfrm>
                <a:off x="-950" y="2651"/>
                <a:ext cx="7" cy="0"/>
              </a:xfrm>
              <a:prstGeom prst="line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37" name="Line 89"/>
              <p:cNvSpPr>
                <a:spLocks noChangeAspect="1" noChangeShapeType="1"/>
              </p:cNvSpPr>
              <p:nvPr/>
            </p:nvSpPr>
            <p:spPr bwMode="auto">
              <a:xfrm>
                <a:off x="-950" y="2904"/>
                <a:ext cx="7" cy="0"/>
              </a:xfrm>
              <a:prstGeom prst="line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38" name="Freeform 90"/>
              <p:cNvSpPr>
                <a:spLocks noChangeAspect="1" noEditPoints="1"/>
              </p:cNvSpPr>
              <p:nvPr/>
            </p:nvSpPr>
            <p:spPr bwMode="auto">
              <a:xfrm>
                <a:off x="-953" y="2650"/>
                <a:ext cx="13" cy="256"/>
              </a:xfrm>
              <a:custGeom>
                <a:avLst/>
                <a:gdLst>
                  <a:gd name="T0" fmla="*/ 10 w 13"/>
                  <a:gd name="T1" fmla="*/ 0 h 256"/>
                  <a:gd name="T2" fmla="*/ 13 w 13"/>
                  <a:gd name="T3" fmla="*/ 0 h 256"/>
                  <a:gd name="T4" fmla="*/ 13 w 13"/>
                  <a:gd name="T5" fmla="*/ 256 h 256"/>
                  <a:gd name="T6" fmla="*/ 10 w 13"/>
                  <a:gd name="T7" fmla="*/ 256 h 256"/>
                  <a:gd name="T8" fmla="*/ 10 w 13"/>
                  <a:gd name="T9" fmla="*/ 0 h 256"/>
                  <a:gd name="T10" fmla="*/ 10 w 13"/>
                  <a:gd name="T11" fmla="*/ 0 h 256"/>
                  <a:gd name="T12" fmla="*/ 0 w 13"/>
                  <a:gd name="T13" fmla="*/ 0 h 256"/>
                  <a:gd name="T14" fmla="*/ 2 w 13"/>
                  <a:gd name="T15" fmla="*/ 0 h 256"/>
                  <a:gd name="T16" fmla="*/ 2 w 13"/>
                  <a:gd name="T17" fmla="*/ 256 h 256"/>
                  <a:gd name="T18" fmla="*/ 0 w 13"/>
                  <a:gd name="T19" fmla="*/ 256 h 256"/>
                  <a:gd name="T20" fmla="*/ 0 w 13"/>
                  <a:gd name="T21" fmla="*/ 0 h 2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"/>
                  <a:gd name="T34" fmla="*/ 0 h 256"/>
                  <a:gd name="T35" fmla="*/ 13 w 13"/>
                  <a:gd name="T36" fmla="*/ 256 h 2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" h="256">
                    <a:moveTo>
                      <a:pt x="10" y="0"/>
                    </a:moveTo>
                    <a:lnTo>
                      <a:pt x="13" y="0"/>
                    </a:lnTo>
                    <a:lnTo>
                      <a:pt x="13" y="256"/>
                    </a:lnTo>
                    <a:lnTo>
                      <a:pt x="10" y="256"/>
                    </a:lnTo>
                    <a:lnTo>
                      <a:pt x="10" y="0"/>
                    </a:lnTo>
                    <a:close/>
                    <a:moveTo>
                      <a:pt x="0" y="0"/>
                    </a:moveTo>
                    <a:lnTo>
                      <a:pt x="2" y="0"/>
                    </a:lnTo>
                    <a:lnTo>
                      <a:pt x="2" y="256"/>
                    </a:lnTo>
                    <a:lnTo>
                      <a:pt x="0" y="2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39" name="Freeform 91"/>
              <p:cNvSpPr>
                <a:spLocks noChangeAspect="1" noEditPoints="1"/>
              </p:cNvSpPr>
              <p:nvPr/>
            </p:nvSpPr>
            <p:spPr bwMode="auto">
              <a:xfrm>
                <a:off x="-953" y="2650"/>
                <a:ext cx="13" cy="256"/>
              </a:xfrm>
              <a:custGeom>
                <a:avLst/>
                <a:gdLst>
                  <a:gd name="T0" fmla="*/ 10 w 13"/>
                  <a:gd name="T1" fmla="*/ 0 h 256"/>
                  <a:gd name="T2" fmla="*/ 13 w 13"/>
                  <a:gd name="T3" fmla="*/ 0 h 256"/>
                  <a:gd name="T4" fmla="*/ 13 w 13"/>
                  <a:gd name="T5" fmla="*/ 256 h 256"/>
                  <a:gd name="T6" fmla="*/ 10 w 13"/>
                  <a:gd name="T7" fmla="*/ 256 h 256"/>
                  <a:gd name="T8" fmla="*/ 10 w 13"/>
                  <a:gd name="T9" fmla="*/ 0 h 256"/>
                  <a:gd name="T10" fmla="*/ 10 w 13"/>
                  <a:gd name="T11" fmla="*/ 0 h 256"/>
                  <a:gd name="T12" fmla="*/ 0 w 13"/>
                  <a:gd name="T13" fmla="*/ 0 h 256"/>
                  <a:gd name="T14" fmla="*/ 2 w 13"/>
                  <a:gd name="T15" fmla="*/ 0 h 256"/>
                  <a:gd name="T16" fmla="*/ 2 w 13"/>
                  <a:gd name="T17" fmla="*/ 256 h 256"/>
                  <a:gd name="T18" fmla="*/ 0 w 13"/>
                  <a:gd name="T19" fmla="*/ 256 h 256"/>
                  <a:gd name="T20" fmla="*/ 0 w 13"/>
                  <a:gd name="T21" fmla="*/ 0 h 2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"/>
                  <a:gd name="T34" fmla="*/ 0 h 256"/>
                  <a:gd name="T35" fmla="*/ 13 w 13"/>
                  <a:gd name="T36" fmla="*/ 256 h 2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" h="256">
                    <a:moveTo>
                      <a:pt x="10" y="0"/>
                    </a:moveTo>
                    <a:lnTo>
                      <a:pt x="13" y="0"/>
                    </a:lnTo>
                    <a:lnTo>
                      <a:pt x="13" y="256"/>
                    </a:lnTo>
                    <a:lnTo>
                      <a:pt x="10" y="256"/>
                    </a:lnTo>
                    <a:lnTo>
                      <a:pt x="10" y="0"/>
                    </a:lnTo>
                    <a:moveTo>
                      <a:pt x="0" y="0"/>
                    </a:moveTo>
                    <a:lnTo>
                      <a:pt x="2" y="0"/>
                    </a:lnTo>
                    <a:lnTo>
                      <a:pt x="2" y="256"/>
                    </a:lnTo>
                    <a:lnTo>
                      <a:pt x="0" y="25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40" name="Freeform 92"/>
              <p:cNvSpPr>
                <a:spLocks noChangeAspect="1" noEditPoints="1"/>
              </p:cNvSpPr>
              <p:nvPr/>
            </p:nvSpPr>
            <p:spPr bwMode="auto">
              <a:xfrm>
                <a:off x="-953" y="2650"/>
                <a:ext cx="13" cy="256"/>
              </a:xfrm>
              <a:custGeom>
                <a:avLst/>
                <a:gdLst>
                  <a:gd name="T0" fmla="*/ 10 w 13"/>
                  <a:gd name="T1" fmla="*/ 0 h 256"/>
                  <a:gd name="T2" fmla="*/ 13 w 13"/>
                  <a:gd name="T3" fmla="*/ 0 h 256"/>
                  <a:gd name="T4" fmla="*/ 13 w 13"/>
                  <a:gd name="T5" fmla="*/ 256 h 256"/>
                  <a:gd name="T6" fmla="*/ 10 w 13"/>
                  <a:gd name="T7" fmla="*/ 256 h 256"/>
                  <a:gd name="T8" fmla="*/ 10 w 13"/>
                  <a:gd name="T9" fmla="*/ 0 h 256"/>
                  <a:gd name="T10" fmla="*/ 10 w 13"/>
                  <a:gd name="T11" fmla="*/ 0 h 256"/>
                  <a:gd name="T12" fmla="*/ 0 w 13"/>
                  <a:gd name="T13" fmla="*/ 0 h 256"/>
                  <a:gd name="T14" fmla="*/ 2 w 13"/>
                  <a:gd name="T15" fmla="*/ 0 h 256"/>
                  <a:gd name="T16" fmla="*/ 2 w 13"/>
                  <a:gd name="T17" fmla="*/ 256 h 256"/>
                  <a:gd name="T18" fmla="*/ 0 w 13"/>
                  <a:gd name="T19" fmla="*/ 256 h 256"/>
                  <a:gd name="T20" fmla="*/ 0 w 13"/>
                  <a:gd name="T21" fmla="*/ 0 h 256"/>
                  <a:gd name="T22" fmla="*/ 0 w 13"/>
                  <a:gd name="T23" fmla="*/ 0 h 2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256"/>
                  <a:gd name="T38" fmla="*/ 13 w 13"/>
                  <a:gd name="T39" fmla="*/ 256 h 2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256">
                    <a:moveTo>
                      <a:pt x="10" y="0"/>
                    </a:moveTo>
                    <a:lnTo>
                      <a:pt x="13" y="0"/>
                    </a:lnTo>
                    <a:lnTo>
                      <a:pt x="13" y="256"/>
                    </a:lnTo>
                    <a:lnTo>
                      <a:pt x="10" y="256"/>
                    </a:lnTo>
                    <a:lnTo>
                      <a:pt x="10" y="0"/>
                    </a:lnTo>
                    <a:close/>
                    <a:moveTo>
                      <a:pt x="0" y="0"/>
                    </a:moveTo>
                    <a:lnTo>
                      <a:pt x="2" y="0"/>
                    </a:lnTo>
                    <a:lnTo>
                      <a:pt x="2" y="256"/>
                    </a:lnTo>
                    <a:lnTo>
                      <a:pt x="0" y="25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41" name="Freeform 93"/>
              <p:cNvSpPr>
                <a:spLocks noChangeAspect="1"/>
              </p:cNvSpPr>
              <p:nvPr/>
            </p:nvSpPr>
            <p:spPr bwMode="auto">
              <a:xfrm>
                <a:off x="-1073" y="2748"/>
                <a:ext cx="252" cy="35"/>
              </a:xfrm>
              <a:custGeom>
                <a:avLst/>
                <a:gdLst>
                  <a:gd name="T0" fmla="*/ 0 w 793"/>
                  <a:gd name="T1" fmla="*/ 0 h 109"/>
                  <a:gd name="T2" fmla="*/ 0 w 793"/>
                  <a:gd name="T3" fmla="*/ 0 h 109"/>
                  <a:gd name="T4" fmla="*/ 0 w 793"/>
                  <a:gd name="T5" fmla="*/ 0 h 109"/>
                  <a:gd name="T6" fmla="*/ 0 w 793"/>
                  <a:gd name="T7" fmla="*/ 0 h 109"/>
                  <a:gd name="T8" fmla="*/ 0 w 793"/>
                  <a:gd name="T9" fmla="*/ 0 h 109"/>
                  <a:gd name="T10" fmla="*/ 0 w 793"/>
                  <a:gd name="T11" fmla="*/ 0 h 109"/>
                  <a:gd name="T12" fmla="*/ 0 w 793"/>
                  <a:gd name="T13" fmla="*/ 0 h 1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3"/>
                  <a:gd name="T22" fmla="*/ 0 h 109"/>
                  <a:gd name="T23" fmla="*/ 793 w 793"/>
                  <a:gd name="T24" fmla="*/ 109 h 1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3" h="109">
                    <a:moveTo>
                      <a:pt x="0" y="75"/>
                    </a:moveTo>
                    <a:cubicBezTo>
                      <a:pt x="49" y="29"/>
                      <a:pt x="233" y="0"/>
                      <a:pt x="395" y="1"/>
                    </a:cubicBezTo>
                    <a:cubicBezTo>
                      <a:pt x="558" y="1"/>
                      <a:pt x="750" y="35"/>
                      <a:pt x="792" y="74"/>
                    </a:cubicBezTo>
                    <a:cubicBezTo>
                      <a:pt x="793" y="108"/>
                      <a:pt x="793" y="108"/>
                      <a:pt x="793" y="108"/>
                    </a:cubicBezTo>
                    <a:cubicBezTo>
                      <a:pt x="757" y="75"/>
                      <a:pt x="608" y="36"/>
                      <a:pt x="395" y="36"/>
                    </a:cubicBezTo>
                    <a:cubicBezTo>
                      <a:pt x="183" y="35"/>
                      <a:pt x="29" y="76"/>
                      <a:pt x="0" y="109"/>
                    </a:cubicBezTo>
                    <a:cubicBezTo>
                      <a:pt x="0" y="75"/>
                      <a:pt x="0" y="75"/>
                      <a:pt x="0" y="75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42" name="Line 94"/>
              <p:cNvSpPr>
                <a:spLocks noChangeAspect="1" noChangeShapeType="1"/>
              </p:cNvSpPr>
              <p:nvPr/>
            </p:nvSpPr>
            <p:spPr bwMode="auto">
              <a:xfrm>
                <a:off x="-1073" y="2773"/>
                <a:ext cx="0" cy="9"/>
              </a:xfrm>
              <a:prstGeom prst="line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43" name="Line 95"/>
              <p:cNvSpPr>
                <a:spLocks noChangeAspect="1" noChangeShapeType="1"/>
              </p:cNvSpPr>
              <p:nvPr/>
            </p:nvSpPr>
            <p:spPr bwMode="auto">
              <a:xfrm>
                <a:off x="-821" y="2773"/>
                <a:ext cx="0" cy="9"/>
              </a:xfrm>
              <a:prstGeom prst="line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44" name="Freeform 96"/>
              <p:cNvSpPr>
                <a:spLocks noChangeAspect="1" noEditPoints="1"/>
              </p:cNvSpPr>
              <p:nvPr/>
            </p:nvSpPr>
            <p:spPr bwMode="auto">
              <a:xfrm>
                <a:off x="-1074" y="2747"/>
                <a:ext cx="254" cy="39"/>
              </a:xfrm>
              <a:custGeom>
                <a:avLst/>
                <a:gdLst>
                  <a:gd name="T0" fmla="*/ 0 w 802"/>
                  <a:gd name="T1" fmla="*/ 0 h 121"/>
                  <a:gd name="T2" fmla="*/ 0 w 802"/>
                  <a:gd name="T3" fmla="*/ 0 h 121"/>
                  <a:gd name="T4" fmla="*/ 0 w 802"/>
                  <a:gd name="T5" fmla="*/ 0 h 121"/>
                  <a:gd name="T6" fmla="*/ 0 w 802"/>
                  <a:gd name="T7" fmla="*/ 0 h 121"/>
                  <a:gd name="T8" fmla="*/ 0 w 802"/>
                  <a:gd name="T9" fmla="*/ 0 h 121"/>
                  <a:gd name="T10" fmla="*/ 0 w 802"/>
                  <a:gd name="T11" fmla="*/ 0 h 121"/>
                  <a:gd name="T12" fmla="*/ 0 w 802"/>
                  <a:gd name="T13" fmla="*/ 0 h 121"/>
                  <a:gd name="T14" fmla="*/ 0 w 802"/>
                  <a:gd name="T15" fmla="*/ 0 h 121"/>
                  <a:gd name="T16" fmla="*/ 0 w 802"/>
                  <a:gd name="T17" fmla="*/ 0 h 121"/>
                  <a:gd name="T18" fmla="*/ 0 w 802"/>
                  <a:gd name="T19" fmla="*/ 0 h 121"/>
                  <a:gd name="T20" fmla="*/ 0 w 802"/>
                  <a:gd name="T21" fmla="*/ 0 h 121"/>
                  <a:gd name="T22" fmla="*/ 0 w 802"/>
                  <a:gd name="T23" fmla="*/ 0 h 121"/>
                  <a:gd name="T24" fmla="*/ 0 w 802"/>
                  <a:gd name="T25" fmla="*/ 0 h 121"/>
                  <a:gd name="T26" fmla="*/ 0 w 802"/>
                  <a:gd name="T27" fmla="*/ 0 h 121"/>
                  <a:gd name="T28" fmla="*/ 0 w 802"/>
                  <a:gd name="T29" fmla="*/ 0 h 121"/>
                  <a:gd name="T30" fmla="*/ 0 w 802"/>
                  <a:gd name="T31" fmla="*/ 0 h 121"/>
                  <a:gd name="T32" fmla="*/ 0 w 802"/>
                  <a:gd name="T33" fmla="*/ 0 h 121"/>
                  <a:gd name="T34" fmla="*/ 0 w 802"/>
                  <a:gd name="T35" fmla="*/ 0 h 121"/>
                  <a:gd name="T36" fmla="*/ 0 w 802"/>
                  <a:gd name="T37" fmla="*/ 0 h 121"/>
                  <a:gd name="T38" fmla="*/ 0 w 802"/>
                  <a:gd name="T39" fmla="*/ 0 h 121"/>
                  <a:gd name="T40" fmla="*/ 0 w 802"/>
                  <a:gd name="T41" fmla="*/ 0 h 121"/>
                  <a:gd name="T42" fmla="*/ 0 w 802"/>
                  <a:gd name="T43" fmla="*/ 0 h 1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02"/>
                  <a:gd name="T67" fmla="*/ 0 h 121"/>
                  <a:gd name="T68" fmla="*/ 802 w 802"/>
                  <a:gd name="T69" fmla="*/ 121 h 12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02" h="121">
                    <a:moveTo>
                      <a:pt x="401" y="34"/>
                    </a:moveTo>
                    <a:cubicBezTo>
                      <a:pt x="495" y="34"/>
                      <a:pt x="586" y="43"/>
                      <a:pt x="658" y="57"/>
                    </a:cubicBezTo>
                    <a:cubicBezTo>
                      <a:pt x="732" y="71"/>
                      <a:pt x="784" y="90"/>
                      <a:pt x="802" y="111"/>
                    </a:cubicBezTo>
                    <a:cubicBezTo>
                      <a:pt x="802" y="121"/>
                      <a:pt x="802" y="121"/>
                      <a:pt x="802" y="121"/>
                    </a:cubicBezTo>
                    <a:cubicBezTo>
                      <a:pt x="780" y="95"/>
                      <a:pt x="710" y="76"/>
                      <a:pt x="656" y="65"/>
                    </a:cubicBezTo>
                    <a:cubicBezTo>
                      <a:pt x="584" y="51"/>
                      <a:pt x="494" y="42"/>
                      <a:pt x="401" y="43"/>
                    </a:cubicBezTo>
                    <a:cubicBezTo>
                      <a:pt x="303" y="43"/>
                      <a:pt x="212" y="52"/>
                      <a:pt x="141" y="66"/>
                    </a:cubicBezTo>
                    <a:cubicBezTo>
                      <a:pt x="85" y="77"/>
                      <a:pt x="10" y="99"/>
                      <a:pt x="0" y="121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5" y="95"/>
                      <a:pt x="61" y="73"/>
                      <a:pt x="140" y="57"/>
                    </a:cubicBezTo>
                    <a:cubicBezTo>
                      <a:pt x="211" y="43"/>
                      <a:pt x="303" y="34"/>
                      <a:pt x="401" y="34"/>
                    </a:cubicBezTo>
                    <a:close/>
                    <a:moveTo>
                      <a:pt x="401" y="0"/>
                    </a:moveTo>
                    <a:cubicBezTo>
                      <a:pt x="495" y="0"/>
                      <a:pt x="586" y="9"/>
                      <a:pt x="658" y="23"/>
                    </a:cubicBezTo>
                    <a:cubicBezTo>
                      <a:pt x="732" y="37"/>
                      <a:pt x="784" y="56"/>
                      <a:pt x="802" y="77"/>
                    </a:cubicBezTo>
                    <a:cubicBezTo>
                      <a:pt x="802" y="87"/>
                      <a:pt x="802" y="87"/>
                      <a:pt x="802" y="87"/>
                    </a:cubicBezTo>
                    <a:cubicBezTo>
                      <a:pt x="780" y="61"/>
                      <a:pt x="710" y="42"/>
                      <a:pt x="656" y="31"/>
                    </a:cubicBezTo>
                    <a:cubicBezTo>
                      <a:pt x="584" y="17"/>
                      <a:pt x="494" y="9"/>
                      <a:pt x="401" y="9"/>
                    </a:cubicBezTo>
                    <a:cubicBezTo>
                      <a:pt x="303" y="9"/>
                      <a:pt x="212" y="18"/>
                      <a:pt x="142" y="32"/>
                    </a:cubicBezTo>
                    <a:cubicBezTo>
                      <a:pt x="87" y="42"/>
                      <a:pt x="9" y="65"/>
                      <a:pt x="0" y="8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5" y="62"/>
                      <a:pt x="63" y="38"/>
                      <a:pt x="140" y="23"/>
                    </a:cubicBezTo>
                    <a:cubicBezTo>
                      <a:pt x="211" y="9"/>
                      <a:pt x="303" y="0"/>
                      <a:pt x="401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45" name="Freeform 97"/>
              <p:cNvSpPr>
                <a:spLocks noChangeAspect="1" noEditPoints="1"/>
              </p:cNvSpPr>
              <p:nvPr/>
            </p:nvSpPr>
            <p:spPr bwMode="auto">
              <a:xfrm>
                <a:off x="-1074" y="2747"/>
                <a:ext cx="254" cy="39"/>
              </a:xfrm>
              <a:custGeom>
                <a:avLst/>
                <a:gdLst>
                  <a:gd name="T0" fmla="*/ 0 w 802"/>
                  <a:gd name="T1" fmla="*/ 0 h 121"/>
                  <a:gd name="T2" fmla="*/ 0 w 802"/>
                  <a:gd name="T3" fmla="*/ 0 h 121"/>
                  <a:gd name="T4" fmla="*/ 0 w 802"/>
                  <a:gd name="T5" fmla="*/ 0 h 121"/>
                  <a:gd name="T6" fmla="*/ 0 w 802"/>
                  <a:gd name="T7" fmla="*/ 0 h 121"/>
                  <a:gd name="T8" fmla="*/ 0 w 802"/>
                  <a:gd name="T9" fmla="*/ 0 h 121"/>
                  <a:gd name="T10" fmla="*/ 0 w 802"/>
                  <a:gd name="T11" fmla="*/ 0 h 121"/>
                  <a:gd name="T12" fmla="*/ 0 w 802"/>
                  <a:gd name="T13" fmla="*/ 0 h 121"/>
                  <a:gd name="T14" fmla="*/ 0 w 802"/>
                  <a:gd name="T15" fmla="*/ 0 h 121"/>
                  <a:gd name="T16" fmla="*/ 0 w 802"/>
                  <a:gd name="T17" fmla="*/ 0 h 121"/>
                  <a:gd name="T18" fmla="*/ 0 w 802"/>
                  <a:gd name="T19" fmla="*/ 0 h 121"/>
                  <a:gd name="T20" fmla="*/ 0 w 802"/>
                  <a:gd name="T21" fmla="*/ 0 h 121"/>
                  <a:gd name="T22" fmla="*/ 0 w 802"/>
                  <a:gd name="T23" fmla="*/ 0 h 121"/>
                  <a:gd name="T24" fmla="*/ 0 w 802"/>
                  <a:gd name="T25" fmla="*/ 0 h 121"/>
                  <a:gd name="T26" fmla="*/ 0 w 802"/>
                  <a:gd name="T27" fmla="*/ 0 h 121"/>
                  <a:gd name="T28" fmla="*/ 0 w 802"/>
                  <a:gd name="T29" fmla="*/ 0 h 121"/>
                  <a:gd name="T30" fmla="*/ 0 w 802"/>
                  <a:gd name="T31" fmla="*/ 0 h 121"/>
                  <a:gd name="T32" fmla="*/ 0 w 802"/>
                  <a:gd name="T33" fmla="*/ 0 h 121"/>
                  <a:gd name="T34" fmla="*/ 0 w 802"/>
                  <a:gd name="T35" fmla="*/ 0 h 121"/>
                  <a:gd name="T36" fmla="*/ 0 w 802"/>
                  <a:gd name="T37" fmla="*/ 0 h 121"/>
                  <a:gd name="T38" fmla="*/ 0 w 802"/>
                  <a:gd name="T39" fmla="*/ 0 h 121"/>
                  <a:gd name="T40" fmla="*/ 0 w 802"/>
                  <a:gd name="T41" fmla="*/ 0 h 121"/>
                  <a:gd name="T42" fmla="*/ 0 w 802"/>
                  <a:gd name="T43" fmla="*/ 0 h 1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02"/>
                  <a:gd name="T67" fmla="*/ 0 h 121"/>
                  <a:gd name="T68" fmla="*/ 802 w 802"/>
                  <a:gd name="T69" fmla="*/ 121 h 12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02" h="121">
                    <a:moveTo>
                      <a:pt x="401" y="34"/>
                    </a:moveTo>
                    <a:cubicBezTo>
                      <a:pt x="495" y="34"/>
                      <a:pt x="586" y="43"/>
                      <a:pt x="658" y="57"/>
                    </a:cubicBezTo>
                    <a:cubicBezTo>
                      <a:pt x="732" y="71"/>
                      <a:pt x="784" y="90"/>
                      <a:pt x="802" y="111"/>
                    </a:cubicBezTo>
                    <a:cubicBezTo>
                      <a:pt x="802" y="121"/>
                      <a:pt x="802" y="121"/>
                      <a:pt x="802" y="121"/>
                    </a:cubicBezTo>
                    <a:cubicBezTo>
                      <a:pt x="780" y="95"/>
                      <a:pt x="710" y="76"/>
                      <a:pt x="656" y="65"/>
                    </a:cubicBezTo>
                    <a:cubicBezTo>
                      <a:pt x="584" y="51"/>
                      <a:pt x="494" y="42"/>
                      <a:pt x="401" y="43"/>
                    </a:cubicBezTo>
                    <a:cubicBezTo>
                      <a:pt x="303" y="43"/>
                      <a:pt x="212" y="52"/>
                      <a:pt x="141" y="66"/>
                    </a:cubicBezTo>
                    <a:cubicBezTo>
                      <a:pt x="85" y="77"/>
                      <a:pt x="10" y="99"/>
                      <a:pt x="0" y="121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5" y="95"/>
                      <a:pt x="61" y="73"/>
                      <a:pt x="140" y="57"/>
                    </a:cubicBezTo>
                    <a:cubicBezTo>
                      <a:pt x="211" y="43"/>
                      <a:pt x="303" y="34"/>
                      <a:pt x="401" y="34"/>
                    </a:cubicBezTo>
                    <a:close/>
                    <a:moveTo>
                      <a:pt x="401" y="0"/>
                    </a:moveTo>
                    <a:cubicBezTo>
                      <a:pt x="495" y="0"/>
                      <a:pt x="586" y="9"/>
                      <a:pt x="658" y="23"/>
                    </a:cubicBezTo>
                    <a:cubicBezTo>
                      <a:pt x="732" y="37"/>
                      <a:pt x="784" y="56"/>
                      <a:pt x="802" y="77"/>
                    </a:cubicBezTo>
                    <a:cubicBezTo>
                      <a:pt x="802" y="87"/>
                      <a:pt x="802" y="87"/>
                      <a:pt x="802" y="87"/>
                    </a:cubicBezTo>
                    <a:cubicBezTo>
                      <a:pt x="780" y="61"/>
                      <a:pt x="710" y="42"/>
                      <a:pt x="656" y="31"/>
                    </a:cubicBezTo>
                    <a:cubicBezTo>
                      <a:pt x="584" y="17"/>
                      <a:pt x="494" y="9"/>
                      <a:pt x="401" y="9"/>
                    </a:cubicBezTo>
                    <a:cubicBezTo>
                      <a:pt x="303" y="9"/>
                      <a:pt x="212" y="18"/>
                      <a:pt x="142" y="32"/>
                    </a:cubicBezTo>
                    <a:cubicBezTo>
                      <a:pt x="87" y="42"/>
                      <a:pt x="9" y="65"/>
                      <a:pt x="0" y="8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5" y="62"/>
                      <a:pt x="63" y="38"/>
                      <a:pt x="140" y="23"/>
                    </a:cubicBezTo>
                    <a:cubicBezTo>
                      <a:pt x="211" y="9"/>
                      <a:pt x="303" y="0"/>
                      <a:pt x="401" y="0"/>
                    </a:cubicBezTo>
                    <a:close/>
                  </a:path>
                </a:pathLst>
              </a:cu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46" name="Freeform 98"/>
              <p:cNvSpPr>
                <a:spLocks noChangeAspect="1"/>
              </p:cNvSpPr>
              <p:nvPr/>
            </p:nvSpPr>
            <p:spPr bwMode="auto">
              <a:xfrm>
                <a:off x="-1059" y="2692"/>
                <a:ext cx="225" cy="28"/>
              </a:xfrm>
              <a:custGeom>
                <a:avLst/>
                <a:gdLst>
                  <a:gd name="T0" fmla="*/ 0 w 709"/>
                  <a:gd name="T1" fmla="*/ 0 h 90"/>
                  <a:gd name="T2" fmla="*/ 0 w 709"/>
                  <a:gd name="T3" fmla="*/ 0 h 90"/>
                  <a:gd name="T4" fmla="*/ 0 w 709"/>
                  <a:gd name="T5" fmla="*/ 0 h 90"/>
                  <a:gd name="T6" fmla="*/ 0 w 709"/>
                  <a:gd name="T7" fmla="*/ 0 h 90"/>
                  <a:gd name="T8" fmla="*/ 0 w 709"/>
                  <a:gd name="T9" fmla="*/ 0 h 90"/>
                  <a:gd name="T10" fmla="*/ 0 w 709"/>
                  <a:gd name="T11" fmla="*/ 0 h 90"/>
                  <a:gd name="T12" fmla="*/ 0 w 709"/>
                  <a:gd name="T13" fmla="*/ 0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9"/>
                  <a:gd name="T22" fmla="*/ 0 h 90"/>
                  <a:gd name="T23" fmla="*/ 709 w 709"/>
                  <a:gd name="T24" fmla="*/ 90 h 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9" h="90">
                    <a:moveTo>
                      <a:pt x="352" y="1"/>
                    </a:moveTo>
                    <a:cubicBezTo>
                      <a:pt x="500" y="0"/>
                      <a:pt x="628" y="21"/>
                      <a:pt x="687" y="51"/>
                    </a:cubicBezTo>
                    <a:cubicBezTo>
                      <a:pt x="709" y="88"/>
                      <a:pt x="709" y="88"/>
                      <a:pt x="709" y="88"/>
                    </a:cubicBezTo>
                    <a:cubicBezTo>
                      <a:pt x="657" y="61"/>
                      <a:pt x="519" y="32"/>
                      <a:pt x="353" y="36"/>
                    </a:cubicBezTo>
                    <a:cubicBezTo>
                      <a:pt x="217" y="37"/>
                      <a:pt x="72" y="51"/>
                      <a:pt x="0" y="90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85" y="16"/>
                      <a:pt x="226" y="1"/>
                      <a:pt x="352" y="1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47" name="Line 99"/>
              <p:cNvSpPr>
                <a:spLocks noChangeAspect="1" noChangeShapeType="1"/>
              </p:cNvSpPr>
              <p:nvPr/>
            </p:nvSpPr>
            <p:spPr bwMode="auto">
              <a:xfrm>
                <a:off x="-840" y="2710"/>
                <a:ext cx="5" cy="8"/>
              </a:xfrm>
              <a:prstGeom prst="line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48" name="Freeform 100"/>
              <p:cNvSpPr>
                <a:spLocks noChangeAspect="1" noEditPoints="1"/>
              </p:cNvSpPr>
              <p:nvPr/>
            </p:nvSpPr>
            <p:spPr bwMode="auto">
              <a:xfrm>
                <a:off x="-1060" y="2691"/>
                <a:ext cx="228" cy="31"/>
              </a:xfrm>
              <a:custGeom>
                <a:avLst/>
                <a:gdLst>
                  <a:gd name="T0" fmla="*/ 0 w 719"/>
                  <a:gd name="T1" fmla="*/ 0 h 99"/>
                  <a:gd name="T2" fmla="*/ 0 w 719"/>
                  <a:gd name="T3" fmla="*/ 0 h 99"/>
                  <a:gd name="T4" fmla="*/ 0 w 719"/>
                  <a:gd name="T5" fmla="*/ 0 h 99"/>
                  <a:gd name="T6" fmla="*/ 0 w 719"/>
                  <a:gd name="T7" fmla="*/ 0 h 99"/>
                  <a:gd name="T8" fmla="*/ 0 w 719"/>
                  <a:gd name="T9" fmla="*/ 0 h 99"/>
                  <a:gd name="T10" fmla="*/ 0 w 719"/>
                  <a:gd name="T11" fmla="*/ 0 h 99"/>
                  <a:gd name="T12" fmla="*/ 0 w 719"/>
                  <a:gd name="T13" fmla="*/ 0 h 99"/>
                  <a:gd name="T14" fmla="*/ 0 w 719"/>
                  <a:gd name="T15" fmla="*/ 0 h 99"/>
                  <a:gd name="T16" fmla="*/ 0 w 719"/>
                  <a:gd name="T17" fmla="*/ 0 h 99"/>
                  <a:gd name="T18" fmla="*/ 0 w 719"/>
                  <a:gd name="T19" fmla="*/ 0 h 99"/>
                  <a:gd name="T20" fmla="*/ 0 w 719"/>
                  <a:gd name="T21" fmla="*/ 0 h 99"/>
                  <a:gd name="T22" fmla="*/ 0 w 719"/>
                  <a:gd name="T23" fmla="*/ 0 h 99"/>
                  <a:gd name="T24" fmla="*/ 0 w 719"/>
                  <a:gd name="T25" fmla="*/ 0 h 99"/>
                  <a:gd name="T26" fmla="*/ 0 w 719"/>
                  <a:gd name="T27" fmla="*/ 0 h 99"/>
                  <a:gd name="T28" fmla="*/ 0 w 719"/>
                  <a:gd name="T29" fmla="*/ 0 h 99"/>
                  <a:gd name="T30" fmla="*/ 0 w 719"/>
                  <a:gd name="T31" fmla="*/ 0 h 99"/>
                  <a:gd name="T32" fmla="*/ 0 w 719"/>
                  <a:gd name="T33" fmla="*/ 0 h 99"/>
                  <a:gd name="T34" fmla="*/ 0 w 719"/>
                  <a:gd name="T35" fmla="*/ 0 h 99"/>
                  <a:gd name="T36" fmla="*/ 0 w 719"/>
                  <a:gd name="T37" fmla="*/ 0 h 99"/>
                  <a:gd name="T38" fmla="*/ 0 w 719"/>
                  <a:gd name="T39" fmla="*/ 0 h 99"/>
                  <a:gd name="T40" fmla="*/ 0 w 719"/>
                  <a:gd name="T41" fmla="*/ 0 h 99"/>
                  <a:gd name="T42" fmla="*/ 0 w 719"/>
                  <a:gd name="T43" fmla="*/ 0 h 9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19"/>
                  <a:gd name="T67" fmla="*/ 0 h 99"/>
                  <a:gd name="T68" fmla="*/ 719 w 719"/>
                  <a:gd name="T69" fmla="*/ 99 h 9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19" h="99">
                    <a:moveTo>
                      <a:pt x="357" y="34"/>
                    </a:moveTo>
                    <a:cubicBezTo>
                      <a:pt x="441" y="34"/>
                      <a:pt x="523" y="39"/>
                      <a:pt x="587" y="50"/>
                    </a:cubicBezTo>
                    <a:cubicBezTo>
                      <a:pt x="647" y="62"/>
                      <a:pt x="705" y="78"/>
                      <a:pt x="713" y="87"/>
                    </a:cubicBezTo>
                    <a:cubicBezTo>
                      <a:pt x="719" y="99"/>
                      <a:pt x="719" y="99"/>
                      <a:pt x="719" y="99"/>
                    </a:cubicBezTo>
                    <a:cubicBezTo>
                      <a:pt x="699" y="86"/>
                      <a:pt x="650" y="71"/>
                      <a:pt x="586" y="59"/>
                    </a:cubicBezTo>
                    <a:cubicBezTo>
                      <a:pt x="522" y="47"/>
                      <a:pt x="441" y="43"/>
                      <a:pt x="357" y="43"/>
                    </a:cubicBezTo>
                    <a:cubicBezTo>
                      <a:pt x="262" y="43"/>
                      <a:pt x="189" y="48"/>
                      <a:pt x="125" y="59"/>
                    </a:cubicBezTo>
                    <a:cubicBezTo>
                      <a:pt x="58" y="71"/>
                      <a:pt x="12" y="89"/>
                      <a:pt x="0" y="98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29" y="75"/>
                      <a:pt x="64" y="61"/>
                      <a:pt x="124" y="50"/>
                    </a:cubicBezTo>
                    <a:cubicBezTo>
                      <a:pt x="189" y="38"/>
                      <a:pt x="264" y="35"/>
                      <a:pt x="357" y="34"/>
                    </a:cubicBezTo>
                    <a:close/>
                    <a:moveTo>
                      <a:pt x="357" y="0"/>
                    </a:moveTo>
                    <a:cubicBezTo>
                      <a:pt x="438" y="0"/>
                      <a:pt x="517" y="4"/>
                      <a:pt x="579" y="16"/>
                    </a:cubicBezTo>
                    <a:cubicBezTo>
                      <a:pt x="628" y="25"/>
                      <a:pt x="676" y="40"/>
                      <a:pt x="694" y="53"/>
                    </a:cubicBezTo>
                    <a:cubicBezTo>
                      <a:pt x="703" y="68"/>
                      <a:pt x="703" y="68"/>
                      <a:pt x="703" y="68"/>
                    </a:cubicBezTo>
                    <a:cubicBezTo>
                      <a:pt x="687" y="50"/>
                      <a:pt x="628" y="34"/>
                      <a:pt x="575" y="24"/>
                    </a:cubicBezTo>
                    <a:cubicBezTo>
                      <a:pt x="514" y="14"/>
                      <a:pt x="438" y="10"/>
                      <a:pt x="357" y="9"/>
                    </a:cubicBezTo>
                    <a:cubicBezTo>
                      <a:pt x="273" y="9"/>
                      <a:pt x="195" y="14"/>
                      <a:pt x="134" y="25"/>
                    </a:cubicBezTo>
                    <a:cubicBezTo>
                      <a:pt x="77" y="36"/>
                      <a:pt x="39" y="49"/>
                      <a:pt x="23" y="60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53" y="36"/>
                      <a:pt x="89" y="25"/>
                      <a:pt x="133" y="17"/>
                    </a:cubicBezTo>
                    <a:cubicBezTo>
                      <a:pt x="194" y="6"/>
                      <a:pt x="272" y="0"/>
                      <a:pt x="357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49" name="Freeform 101"/>
              <p:cNvSpPr>
                <a:spLocks noChangeAspect="1" noEditPoints="1"/>
              </p:cNvSpPr>
              <p:nvPr/>
            </p:nvSpPr>
            <p:spPr bwMode="auto">
              <a:xfrm>
                <a:off x="-1060" y="2691"/>
                <a:ext cx="228" cy="31"/>
              </a:xfrm>
              <a:custGeom>
                <a:avLst/>
                <a:gdLst>
                  <a:gd name="T0" fmla="*/ 0 w 718"/>
                  <a:gd name="T1" fmla="*/ 0 h 99"/>
                  <a:gd name="T2" fmla="*/ 0 w 718"/>
                  <a:gd name="T3" fmla="*/ 0 h 99"/>
                  <a:gd name="T4" fmla="*/ 0 w 718"/>
                  <a:gd name="T5" fmla="*/ 0 h 99"/>
                  <a:gd name="T6" fmla="*/ 0 w 718"/>
                  <a:gd name="T7" fmla="*/ 0 h 99"/>
                  <a:gd name="T8" fmla="*/ 0 w 718"/>
                  <a:gd name="T9" fmla="*/ 0 h 99"/>
                  <a:gd name="T10" fmla="*/ 0 w 718"/>
                  <a:gd name="T11" fmla="*/ 0 h 99"/>
                  <a:gd name="T12" fmla="*/ 0 w 718"/>
                  <a:gd name="T13" fmla="*/ 0 h 99"/>
                  <a:gd name="T14" fmla="*/ 0 w 718"/>
                  <a:gd name="T15" fmla="*/ 0 h 99"/>
                  <a:gd name="T16" fmla="*/ 0 w 718"/>
                  <a:gd name="T17" fmla="*/ 0 h 99"/>
                  <a:gd name="T18" fmla="*/ 0 w 718"/>
                  <a:gd name="T19" fmla="*/ 0 h 99"/>
                  <a:gd name="T20" fmla="*/ 0 w 718"/>
                  <a:gd name="T21" fmla="*/ 0 h 99"/>
                  <a:gd name="T22" fmla="*/ 0 w 718"/>
                  <a:gd name="T23" fmla="*/ 0 h 99"/>
                  <a:gd name="T24" fmla="*/ 0 w 718"/>
                  <a:gd name="T25" fmla="*/ 0 h 99"/>
                  <a:gd name="T26" fmla="*/ 0 w 718"/>
                  <a:gd name="T27" fmla="*/ 0 h 99"/>
                  <a:gd name="T28" fmla="*/ 0 w 718"/>
                  <a:gd name="T29" fmla="*/ 0 h 99"/>
                  <a:gd name="T30" fmla="*/ 0 w 718"/>
                  <a:gd name="T31" fmla="*/ 0 h 99"/>
                  <a:gd name="T32" fmla="*/ 0 w 718"/>
                  <a:gd name="T33" fmla="*/ 0 h 99"/>
                  <a:gd name="T34" fmla="*/ 0 w 718"/>
                  <a:gd name="T35" fmla="*/ 0 h 99"/>
                  <a:gd name="T36" fmla="*/ 0 w 718"/>
                  <a:gd name="T37" fmla="*/ 0 h 99"/>
                  <a:gd name="T38" fmla="*/ 0 w 718"/>
                  <a:gd name="T39" fmla="*/ 0 h 99"/>
                  <a:gd name="T40" fmla="*/ 0 w 718"/>
                  <a:gd name="T41" fmla="*/ 0 h 99"/>
                  <a:gd name="T42" fmla="*/ 0 w 718"/>
                  <a:gd name="T43" fmla="*/ 0 h 9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18"/>
                  <a:gd name="T67" fmla="*/ 0 h 99"/>
                  <a:gd name="T68" fmla="*/ 718 w 718"/>
                  <a:gd name="T69" fmla="*/ 99 h 9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18" h="99">
                    <a:moveTo>
                      <a:pt x="356" y="34"/>
                    </a:moveTo>
                    <a:cubicBezTo>
                      <a:pt x="440" y="34"/>
                      <a:pt x="522" y="39"/>
                      <a:pt x="586" y="50"/>
                    </a:cubicBezTo>
                    <a:cubicBezTo>
                      <a:pt x="646" y="62"/>
                      <a:pt x="704" y="78"/>
                      <a:pt x="712" y="87"/>
                    </a:cubicBezTo>
                    <a:cubicBezTo>
                      <a:pt x="718" y="99"/>
                      <a:pt x="718" y="99"/>
                      <a:pt x="718" y="99"/>
                    </a:cubicBezTo>
                    <a:cubicBezTo>
                      <a:pt x="698" y="86"/>
                      <a:pt x="649" y="71"/>
                      <a:pt x="585" y="59"/>
                    </a:cubicBezTo>
                    <a:cubicBezTo>
                      <a:pt x="521" y="47"/>
                      <a:pt x="440" y="43"/>
                      <a:pt x="356" y="43"/>
                    </a:cubicBezTo>
                    <a:cubicBezTo>
                      <a:pt x="261" y="43"/>
                      <a:pt x="188" y="48"/>
                      <a:pt x="124" y="59"/>
                    </a:cubicBezTo>
                    <a:cubicBezTo>
                      <a:pt x="57" y="71"/>
                      <a:pt x="11" y="89"/>
                      <a:pt x="0" y="9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28" y="75"/>
                      <a:pt x="63" y="61"/>
                      <a:pt x="123" y="50"/>
                    </a:cubicBezTo>
                    <a:cubicBezTo>
                      <a:pt x="188" y="38"/>
                      <a:pt x="263" y="35"/>
                      <a:pt x="356" y="34"/>
                    </a:cubicBezTo>
                    <a:close/>
                    <a:moveTo>
                      <a:pt x="356" y="0"/>
                    </a:moveTo>
                    <a:cubicBezTo>
                      <a:pt x="437" y="0"/>
                      <a:pt x="516" y="4"/>
                      <a:pt x="578" y="16"/>
                    </a:cubicBezTo>
                    <a:cubicBezTo>
                      <a:pt x="627" y="25"/>
                      <a:pt x="675" y="40"/>
                      <a:pt x="693" y="53"/>
                    </a:cubicBezTo>
                    <a:cubicBezTo>
                      <a:pt x="702" y="68"/>
                      <a:pt x="702" y="68"/>
                      <a:pt x="702" y="68"/>
                    </a:cubicBezTo>
                    <a:cubicBezTo>
                      <a:pt x="686" y="50"/>
                      <a:pt x="627" y="34"/>
                      <a:pt x="574" y="24"/>
                    </a:cubicBezTo>
                    <a:cubicBezTo>
                      <a:pt x="513" y="14"/>
                      <a:pt x="437" y="10"/>
                      <a:pt x="356" y="9"/>
                    </a:cubicBezTo>
                    <a:cubicBezTo>
                      <a:pt x="272" y="9"/>
                      <a:pt x="194" y="14"/>
                      <a:pt x="133" y="25"/>
                    </a:cubicBezTo>
                    <a:cubicBezTo>
                      <a:pt x="76" y="36"/>
                      <a:pt x="38" y="49"/>
                      <a:pt x="22" y="60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52" y="36"/>
                      <a:pt x="88" y="25"/>
                      <a:pt x="132" y="17"/>
                    </a:cubicBezTo>
                    <a:cubicBezTo>
                      <a:pt x="193" y="5"/>
                      <a:pt x="271" y="0"/>
                      <a:pt x="356" y="0"/>
                    </a:cubicBezTo>
                    <a:close/>
                  </a:path>
                </a:pathLst>
              </a:cu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50" name="Freeform 102"/>
              <p:cNvSpPr>
                <a:spLocks noChangeAspect="1"/>
              </p:cNvSpPr>
              <p:nvPr/>
            </p:nvSpPr>
            <p:spPr bwMode="auto">
              <a:xfrm>
                <a:off x="-1059" y="2814"/>
                <a:ext cx="180" cy="32"/>
              </a:xfrm>
              <a:custGeom>
                <a:avLst/>
                <a:gdLst>
                  <a:gd name="T0" fmla="*/ 0 w 567"/>
                  <a:gd name="T1" fmla="*/ 0 h 101"/>
                  <a:gd name="T2" fmla="*/ 0 w 567"/>
                  <a:gd name="T3" fmla="*/ 0 h 101"/>
                  <a:gd name="T4" fmla="*/ 0 w 567"/>
                  <a:gd name="T5" fmla="*/ 0 h 101"/>
                  <a:gd name="T6" fmla="*/ 0 w 567"/>
                  <a:gd name="T7" fmla="*/ 0 h 101"/>
                  <a:gd name="T8" fmla="*/ 0 w 567"/>
                  <a:gd name="T9" fmla="*/ 0 h 101"/>
                  <a:gd name="T10" fmla="*/ 0 w 567"/>
                  <a:gd name="T11" fmla="*/ 0 h 101"/>
                  <a:gd name="T12" fmla="*/ 0 w 567"/>
                  <a:gd name="T13" fmla="*/ 0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7"/>
                  <a:gd name="T22" fmla="*/ 0 h 101"/>
                  <a:gd name="T23" fmla="*/ 567 w 567"/>
                  <a:gd name="T24" fmla="*/ 101 h 1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7" h="101">
                    <a:moveTo>
                      <a:pt x="550" y="51"/>
                    </a:moveTo>
                    <a:cubicBezTo>
                      <a:pt x="477" y="37"/>
                      <a:pt x="404" y="35"/>
                      <a:pt x="353" y="36"/>
                    </a:cubicBezTo>
                    <a:cubicBezTo>
                      <a:pt x="108" y="39"/>
                      <a:pt x="28" y="86"/>
                      <a:pt x="19" y="10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63" y="25"/>
                      <a:pt x="196" y="0"/>
                      <a:pt x="355" y="2"/>
                    </a:cubicBezTo>
                    <a:cubicBezTo>
                      <a:pt x="437" y="4"/>
                      <a:pt x="507" y="9"/>
                      <a:pt x="567" y="21"/>
                    </a:cubicBezTo>
                    <a:cubicBezTo>
                      <a:pt x="550" y="51"/>
                      <a:pt x="550" y="51"/>
                      <a:pt x="550" y="51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51" name="Line 103"/>
              <p:cNvSpPr>
                <a:spLocks noChangeAspect="1" noChangeShapeType="1"/>
              </p:cNvSpPr>
              <p:nvPr/>
            </p:nvSpPr>
            <p:spPr bwMode="auto">
              <a:xfrm>
                <a:off x="-1058" y="2838"/>
                <a:ext cx="4" cy="6"/>
              </a:xfrm>
              <a:prstGeom prst="line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52" name="Freeform 104"/>
              <p:cNvSpPr>
                <a:spLocks noChangeAspect="1" noEditPoints="1"/>
              </p:cNvSpPr>
              <p:nvPr/>
            </p:nvSpPr>
            <p:spPr bwMode="auto">
              <a:xfrm>
                <a:off x="-1060" y="2813"/>
                <a:ext cx="182" cy="35"/>
              </a:xfrm>
              <a:custGeom>
                <a:avLst/>
                <a:gdLst>
                  <a:gd name="T0" fmla="*/ 0 w 573"/>
                  <a:gd name="T1" fmla="*/ 0 h 111"/>
                  <a:gd name="T2" fmla="*/ 0 w 573"/>
                  <a:gd name="T3" fmla="*/ 0 h 111"/>
                  <a:gd name="T4" fmla="*/ 0 w 573"/>
                  <a:gd name="T5" fmla="*/ 0 h 111"/>
                  <a:gd name="T6" fmla="*/ 0 w 573"/>
                  <a:gd name="T7" fmla="*/ 0 h 111"/>
                  <a:gd name="T8" fmla="*/ 0 w 573"/>
                  <a:gd name="T9" fmla="*/ 0 h 111"/>
                  <a:gd name="T10" fmla="*/ 0 w 573"/>
                  <a:gd name="T11" fmla="*/ 0 h 111"/>
                  <a:gd name="T12" fmla="*/ 0 w 573"/>
                  <a:gd name="T13" fmla="*/ 0 h 111"/>
                  <a:gd name="T14" fmla="*/ 0 w 573"/>
                  <a:gd name="T15" fmla="*/ 0 h 111"/>
                  <a:gd name="T16" fmla="*/ 0 w 573"/>
                  <a:gd name="T17" fmla="*/ 0 h 111"/>
                  <a:gd name="T18" fmla="*/ 0 w 573"/>
                  <a:gd name="T19" fmla="*/ 0 h 111"/>
                  <a:gd name="T20" fmla="*/ 0 w 573"/>
                  <a:gd name="T21" fmla="*/ 0 h 111"/>
                  <a:gd name="T22" fmla="*/ 0 w 573"/>
                  <a:gd name="T23" fmla="*/ 0 h 111"/>
                  <a:gd name="T24" fmla="*/ 0 w 573"/>
                  <a:gd name="T25" fmla="*/ 0 h 111"/>
                  <a:gd name="T26" fmla="*/ 0 w 573"/>
                  <a:gd name="T27" fmla="*/ 0 h 111"/>
                  <a:gd name="T28" fmla="*/ 0 w 573"/>
                  <a:gd name="T29" fmla="*/ 0 h 111"/>
                  <a:gd name="T30" fmla="*/ 0 w 573"/>
                  <a:gd name="T31" fmla="*/ 0 h 111"/>
                  <a:gd name="T32" fmla="*/ 0 w 573"/>
                  <a:gd name="T33" fmla="*/ 0 h 111"/>
                  <a:gd name="T34" fmla="*/ 0 w 573"/>
                  <a:gd name="T35" fmla="*/ 0 h 1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73"/>
                  <a:gd name="T55" fmla="*/ 0 h 111"/>
                  <a:gd name="T56" fmla="*/ 573 w 573"/>
                  <a:gd name="T57" fmla="*/ 111 h 1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73" h="111">
                    <a:moveTo>
                      <a:pt x="355" y="35"/>
                    </a:moveTo>
                    <a:cubicBezTo>
                      <a:pt x="423" y="36"/>
                      <a:pt x="490" y="38"/>
                      <a:pt x="555" y="50"/>
                    </a:cubicBezTo>
                    <a:cubicBezTo>
                      <a:pt x="550" y="59"/>
                      <a:pt x="550" y="59"/>
                      <a:pt x="550" y="59"/>
                    </a:cubicBezTo>
                    <a:cubicBezTo>
                      <a:pt x="490" y="48"/>
                      <a:pt x="426" y="43"/>
                      <a:pt x="355" y="44"/>
                    </a:cubicBezTo>
                    <a:cubicBezTo>
                      <a:pt x="264" y="43"/>
                      <a:pt x="173" y="51"/>
                      <a:pt x="93" y="74"/>
                    </a:cubicBezTo>
                    <a:cubicBezTo>
                      <a:pt x="68" y="81"/>
                      <a:pt x="26" y="98"/>
                      <a:pt x="22" y="111"/>
                    </a:cubicBezTo>
                    <a:cubicBezTo>
                      <a:pt x="17" y="103"/>
                      <a:pt x="17" y="103"/>
                      <a:pt x="17" y="103"/>
                    </a:cubicBezTo>
                    <a:cubicBezTo>
                      <a:pt x="18" y="95"/>
                      <a:pt x="44" y="79"/>
                      <a:pt x="91" y="66"/>
                    </a:cubicBezTo>
                    <a:cubicBezTo>
                      <a:pt x="182" y="40"/>
                      <a:pt x="268" y="35"/>
                      <a:pt x="355" y="35"/>
                    </a:cubicBezTo>
                    <a:close/>
                    <a:moveTo>
                      <a:pt x="358" y="0"/>
                    </a:moveTo>
                    <a:cubicBezTo>
                      <a:pt x="429" y="1"/>
                      <a:pt x="502" y="5"/>
                      <a:pt x="573" y="19"/>
                    </a:cubicBezTo>
                    <a:cubicBezTo>
                      <a:pt x="568" y="27"/>
                      <a:pt x="568" y="27"/>
                      <a:pt x="568" y="27"/>
                    </a:cubicBezTo>
                    <a:cubicBezTo>
                      <a:pt x="504" y="15"/>
                      <a:pt x="442" y="10"/>
                      <a:pt x="358" y="9"/>
                    </a:cubicBezTo>
                    <a:cubicBezTo>
                      <a:pt x="267" y="9"/>
                      <a:pt x="171" y="16"/>
                      <a:pt x="83" y="41"/>
                    </a:cubicBezTo>
                    <a:cubicBezTo>
                      <a:pt x="55" y="50"/>
                      <a:pt x="6" y="67"/>
                      <a:pt x="4" y="81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1" y="60"/>
                      <a:pt x="43" y="44"/>
                      <a:pt x="81" y="33"/>
                    </a:cubicBezTo>
                    <a:cubicBezTo>
                      <a:pt x="170" y="7"/>
                      <a:pt x="266" y="0"/>
                      <a:pt x="358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53" name="Freeform 105"/>
              <p:cNvSpPr>
                <a:spLocks noChangeAspect="1" noEditPoints="1"/>
              </p:cNvSpPr>
              <p:nvPr/>
            </p:nvSpPr>
            <p:spPr bwMode="auto">
              <a:xfrm>
                <a:off x="-1060" y="2813"/>
                <a:ext cx="182" cy="35"/>
              </a:xfrm>
              <a:custGeom>
                <a:avLst/>
                <a:gdLst>
                  <a:gd name="T0" fmla="*/ 0 w 573"/>
                  <a:gd name="T1" fmla="*/ 0 h 111"/>
                  <a:gd name="T2" fmla="*/ 0 w 573"/>
                  <a:gd name="T3" fmla="*/ 0 h 111"/>
                  <a:gd name="T4" fmla="*/ 0 w 573"/>
                  <a:gd name="T5" fmla="*/ 0 h 111"/>
                  <a:gd name="T6" fmla="*/ 0 w 573"/>
                  <a:gd name="T7" fmla="*/ 0 h 111"/>
                  <a:gd name="T8" fmla="*/ 0 w 573"/>
                  <a:gd name="T9" fmla="*/ 0 h 111"/>
                  <a:gd name="T10" fmla="*/ 0 w 573"/>
                  <a:gd name="T11" fmla="*/ 0 h 111"/>
                  <a:gd name="T12" fmla="*/ 0 w 573"/>
                  <a:gd name="T13" fmla="*/ 0 h 111"/>
                  <a:gd name="T14" fmla="*/ 0 w 573"/>
                  <a:gd name="T15" fmla="*/ 0 h 111"/>
                  <a:gd name="T16" fmla="*/ 0 w 573"/>
                  <a:gd name="T17" fmla="*/ 0 h 111"/>
                  <a:gd name="T18" fmla="*/ 0 w 573"/>
                  <a:gd name="T19" fmla="*/ 0 h 111"/>
                  <a:gd name="T20" fmla="*/ 0 w 573"/>
                  <a:gd name="T21" fmla="*/ 0 h 111"/>
                  <a:gd name="T22" fmla="*/ 0 w 573"/>
                  <a:gd name="T23" fmla="*/ 0 h 111"/>
                  <a:gd name="T24" fmla="*/ 0 w 573"/>
                  <a:gd name="T25" fmla="*/ 0 h 111"/>
                  <a:gd name="T26" fmla="*/ 0 w 573"/>
                  <a:gd name="T27" fmla="*/ 0 h 111"/>
                  <a:gd name="T28" fmla="*/ 0 w 573"/>
                  <a:gd name="T29" fmla="*/ 0 h 111"/>
                  <a:gd name="T30" fmla="*/ 0 w 573"/>
                  <a:gd name="T31" fmla="*/ 0 h 111"/>
                  <a:gd name="T32" fmla="*/ 0 w 573"/>
                  <a:gd name="T33" fmla="*/ 0 h 111"/>
                  <a:gd name="T34" fmla="*/ 0 w 573"/>
                  <a:gd name="T35" fmla="*/ 0 h 1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73"/>
                  <a:gd name="T55" fmla="*/ 0 h 111"/>
                  <a:gd name="T56" fmla="*/ 573 w 573"/>
                  <a:gd name="T57" fmla="*/ 111 h 1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73" h="111">
                    <a:moveTo>
                      <a:pt x="355" y="35"/>
                    </a:moveTo>
                    <a:cubicBezTo>
                      <a:pt x="423" y="36"/>
                      <a:pt x="490" y="38"/>
                      <a:pt x="555" y="50"/>
                    </a:cubicBezTo>
                    <a:cubicBezTo>
                      <a:pt x="550" y="59"/>
                      <a:pt x="550" y="59"/>
                      <a:pt x="550" y="59"/>
                    </a:cubicBezTo>
                    <a:cubicBezTo>
                      <a:pt x="490" y="48"/>
                      <a:pt x="426" y="43"/>
                      <a:pt x="355" y="44"/>
                    </a:cubicBezTo>
                    <a:cubicBezTo>
                      <a:pt x="264" y="43"/>
                      <a:pt x="173" y="51"/>
                      <a:pt x="93" y="74"/>
                    </a:cubicBezTo>
                    <a:cubicBezTo>
                      <a:pt x="68" y="81"/>
                      <a:pt x="26" y="98"/>
                      <a:pt x="22" y="111"/>
                    </a:cubicBezTo>
                    <a:cubicBezTo>
                      <a:pt x="17" y="103"/>
                      <a:pt x="17" y="103"/>
                      <a:pt x="17" y="103"/>
                    </a:cubicBezTo>
                    <a:cubicBezTo>
                      <a:pt x="18" y="95"/>
                      <a:pt x="44" y="79"/>
                      <a:pt x="91" y="66"/>
                    </a:cubicBezTo>
                    <a:cubicBezTo>
                      <a:pt x="182" y="40"/>
                      <a:pt x="268" y="35"/>
                      <a:pt x="355" y="35"/>
                    </a:cubicBezTo>
                    <a:close/>
                    <a:moveTo>
                      <a:pt x="358" y="0"/>
                    </a:moveTo>
                    <a:cubicBezTo>
                      <a:pt x="429" y="1"/>
                      <a:pt x="502" y="5"/>
                      <a:pt x="573" y="19"/>
                    </a:cubicBezTo>
                    <a:cubicBezTo>
                      <a:pt x="568" y="27"/>
                      <a:pt x="568" y="27"/>
                      <a:pt x="568" y="27"/>
                    </a:cubicBezTo>
                    <a:cubicBezTo>
                      <a:pt x="504" y="15"/>
                      <a:pt x="442" y="10"/>
                      <a:pt x="358" y="9"/>
                    </a:cubicBezTo>
                    <a:cubicBezTo>
                      <a:pt x="267" y="9"/>
                      <a:pt x="171" y="16"/>
                      <a:pt x="83" y="41"/>
                    </a:cubicBezTo>
                    <a:cubicBezTo>
                      <a:pt x="55" y="50"/>
                      <a:pt x="6" y="67"/>
                      <a:pt x="4" y="81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1" y="60"/>
                      <a:pt x="43" y="44"/>
                      <a:pt x="81" y="33"/>
                    </a:cubicBezTo>
                    <a:cubicBezTo>
                      <a:pt x="170" y="7"/>
                      <a:pt x="266" y="0"/>
                      <a:pt x="358" y="0"/>
                    </a:cubicBezTo>
                    <a:close/>
                  </a:path>
                </a:pathLst>
              </a:cu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54" name="Freeform 106"/>
              <p:cNvSpPr>
                <a:spLocks noChangeAspect="1" noEditPoints="1"/>
              </p:cNvSpPr>
              <p:nvPr/>
            </p:nvSpPr>
            <p:spPr bwMode="auto">
              <a:xfrm>
                <a:off x="-970" y="2818"/>
                <a:ext cx="55" cy="4"/>
              </a:xfrm>
              <a:custGeom>
                <a:avLst/>
                <a:gdLst>
                  <a:gd name="T0" fmla="*/ 0 w 171"/>
                  <a:gd name="T1" fmla="*/ 0 h 13"/>
                  <a:gd name="T2" fmla="*/ 0 w 171"/>
                  <a:gd name="T3" fmla="*/ 0 h 13"/>
                  <a:gd name="T4" fmla="*/ 0 w 171"/>
                  <a:gd name="T5" fmla="*/ 0 h 13"/>
                  <a:gd name="T6" fmla="*/ 0 w 171"/>
                  <a:gd name="T7" fmla="*/ 0 h 13"/>
                  <a:gd name="T8" fmla="*/ 0 w 171"/>
                  <a:gd name="T9" fmla="*/ 0 h 13"/>
                  <a:gd name="T10" fmla="*/ 0 w 171"/>
                  <a:gd name="T11" fmla="*/ 0 h 13"/>
                  <a:gd name="T12" fmla="*/ 0 w 171"/>
                  <a:gd name="T13" fmla="*/ 0 h 13"/>
                  <a:gd name="T14" fmla="*/ 0 w 171"/>
                  <a:gd name="T15" fmla="*/ 0 h 13"/>
                  <a:gd name="T16" fmla="*/ 0 w 171"/>
                  <a:gd name="T17" fmla="*/ 0 h 13"/>
                  <a:gd name="T18" fmla="*/ 0 w 171"/>
                  <a:gd name="T19" fmla="*/ 0 h 13"/>
                  <a:gd name="T20" fmla="*/ 0 w 171"/>
                  <a:gd name="T21" fmla="*/ 0 h 13"/>
                  <a:gd name="T22" fmla="*/ 0 w 171"/>
                  <a:gd name="T23" fmla="*/ 0 h 13"/>
                  <a:gd name="T24" fmla="*/ 0 w 171"/>
                  <a:gd name="T25" fmla="*/ 0 h 13"/>
                  <a:gd name="T26" fmla="*/ 0 w 171"/>
                  <a:gd name="T27" fmla="*/ 0 h 13"/>
                  <a:gd name="T28" fmla="*/ 0 w 171"/>
                  <a:gd name="T29" fmla="*/ 0 h 13"/>
                  <a:gd name="T30" fmla="*/ 0 w 171"/>
                  <a:gd name="T31" fmla="*/ 0 h 13"/>
                  <a:gd name="T32" fmla="*/ 0 w 171"/>
                  <a:gd name="T33" fmla="*/ 0 h 13"/>
                  <a:gd name="T34" fmla="*/ 0 w 171"/>
                  <a:gd name="T35" fmla="*/ 0 h 13"/>
                  <a:gd name="T36" fmla="*/ 0 w 171"/>
                  <a:gd name="T37" fmla="*/ 0 h 13"/>
                  <a:gd name="T38" fmla="*/ 0 w 171"/>
                  <a:gd name="T39" fmla="*/ 0 h 13"/>
                  <a:gd name="T40" fmla="*/ 0 w 171"/>
                  <a:gd name="T41" fmla="*/ 0 h 13"/>
                  <a:gd name="T42" fmla="*/ 0 w 171"/>
                  <a:gd name="T43" fmla="*/ 0 h 13"/>
                  <a:gd name="T44" fmla="*/ 0 w 171"/>
                  <a:gd name="T45" fmla="*/ 0 h 13"/>
                  <a:gd name="T46" fmla="*/ 0 w 171"/>
                  <a:gd name="T47" fmla="*/ 0 h 13"/>
                  <a:gd name="T48" fmla="*/ 0 w 171"/>
                  <a:gd name="T49" fmla="*/ 0 h 13"/>
                  <a:gd name="T50" fmla="*/ 0 w 171"/>
                  <a:gd name="T51" fmla="*/ 0 h 13"/>
                  <a:gd name="T52" fmla="*/ 0 w 171"/>
                  <a:gd name="T53" fmla="*/ 0 h 13"/>
                  <a:gd name="T54" fmla="*/ 0 w 171"/>
                  <a:gd name="T55" fmla="*/ 0 h 13"/>
                  <a:gd name="T56" fmla="*/ 0 w 171"/>
                  <a:gd name="T57" fmla="*/ 0 h 13"/>
                  <a:gd name="T58" fmla="*/ 0 w 171"/>
                  <a:gd name="T59" fmla="*/ 0 h 13"/>
                  <a:gd name="T60" fmla="*/ 0 w 171"/>
                  <a:gd name="T61" fmla="*/ 0 h 13"/>
                  <a:gd name="T62" fmla="*/ 0 w 171"/>
                  <a:gd name="T63" fmla="*/ 0 h 13"/>
                  <a:gd name="T64" fmla="*/ 0 w 171"/>
                  <a:gd name="T65" fmla="*/ 0 h 13"/>
                  <a:gd name="T66" fmla="*/ 0 w 171"/>
                  <a:gd name="T67" fmla="*/ 0 h 13"/>
                  <a:gd name="T68" fmla="*/ 0 w 171"/>
                  <a:gd name="T69" fmla="*/ 0 h 13"/>
                  <a:gd name="T70" fmla="*/ 0 w 171"/>
                  <a:gd name="T71" fmla="*/ 0 h 13"/>
                  <a:gd name="T72" fmla="*/ 0 w 171"/>
                  <a:gd name="T73" fmla="*/ 0 h 13"/>
                  <a:gd name="T74" fmla="*/ 0 w 171"/>
                  <a:gd name="T75" fmla="*/ 0 h 13"/>
                  <a:gd name="T76" fmla="*/ 0 w 171"/>
                  <a:gd name="T77" fmla="*/ 0 h 13"/>
                  <a:gd name="T78" fmla="*/ 0 w 171"/>
                  <a:gd name="T79" fmla="*/ 0 h 13"/>
                  <a:gd name="T80" fmla="*/ 0 w 171"/>
                  <a:gd name="T81" fmla="*/ 0 h 13"/>
                  <a:gd name="T82" fmla="*/ 0 w 171"/>
                  <a:gd name="T83" fmla="*/ 0 h 13"/>
                  <a:gd name="T84" fmla="*/ 0 w 171"/>
                  <a:gd name="T85" fmla="*/ 0 h 13"/>
                  <a:gd name="T86" fmla="*/ 0 w 171"/>
                  <a:gd name="T87" fmla="*/ 0 h 13"/>
                  <a:gd name="T88" fmla="*/ 0 w 171"/>
                  <a:gd name="T89" fmla="*/ 0 h 13"/>
                  <a:gd name="T90" fmla="*/ 0 w 171"/>
                  <a:gd name="T91" fmla="*/ 0 h 13"/>
                  <a:gd name="T92" fmla="*/ 0 w 171"/>
                  <a:gd name="T93" fmla="*/ 0 h 13"/>
                  <a:gd name="T94" fmla="*/ 0 w 171"/>
                  <a:gd name="T95" fmla="*/ 0 h 13"/>
                  <a:gd name="T96" fmla="*/ 0 w 171"/>
                  <a:gd name="T97" fmla="*/ 0 h 13"/>
                  <a:gd name="T98" fmla="*/ 0 w 171"/>
                  <a:gd name="T99" fmla="*/ 0 h 13"/>
                  <a:gd name="T100" fmla="*/ 0 w 171"/>
                  <a:gd name="T101" fmla="*/ 0 h 13"/>
                  <a:gd name="T102" fmla="*/ 0 w 171"/>
                  <a:gd name="T103" fmla="*/ 0 h 13"/>
                  <a:gd name="T104" fmla="*/ 0 w 171"/>
                  <a:gd name="T105" fmla="*/ 0 h 13"/>
                  <a:gd name="T106" fmla="*/ 0 w 171"/>
                  <a:gd name="T107" fmla="*/ 0 h 13"/>
                  <a:gd name="T108" fmla="*/ 0 w 171"/>
                  <a:gd name="T109" fmla="*/ 0 h 13"/>
                  <a:gd name="T110" fmla="*/ 0 w 171"/>
                  <a:gd name="T111" fmla="*/ 0 h 13"/>
                  <a:gd name="T112" fmla="*/ 0 w 171"/>
                  <a:gd name="T113" fmla="*/ 0 h 13"/>
                  <a:gd name="T114" fmla="*/ 0 w 171"/>
                  <a:gd name="T115" fmla="*/ 0 h 13"/>
                  <a:gd name="T116" fmla="*/ 0 w 171"/>
                  <a:gd name="T117" fmla="*/ 0 h 13"/>
                  <a:gd name="T118" fmla="*/ 0 w 171"/>
                  <a:gd name="T119" fmla="*/ 0 h 13"/>
                  <a:gd name="T120" fmla="*/ 0 w 171"/>
                  <a:gd name="T121" fmla="*/ 0 h 13"/>
                  <a:gd name="T122" fmla="*/ 0 w 171"/>
                  <a:gd name="T123" fmla="*/ 0 h 13"/>
                  <a:gd name="T124" fmla="*/ 0 w 171"/>
                  <a:gd name="T125" fmla="*/ 0 h 1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1"/>
                  <a:gd name="T190" fmla="*/ 0 h 13"/>
                  <a:gd name="T191" fmla="*/ 171 w 171"/>
                  <a:gd name="T192" fmla="*/ 13 h 1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1" h="13">
                    <a:moveTo>
                      <a:pt x="1" y="7"/>
                    </a:moveTo>
                    <a:cubicBezTo>
                      <a:pt x="1" y="6"/>
                      <a:pt x="1" y="5"/>
                      <a:pt x="2" y="4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6"/>
                      <a:pt x="7" y="6"/>
                    </a:cubicBezTo>
                    <a:cubicBezTo>
                      <a:pt x="7" y="7"/>
                      <a:pt x="7" y="8"/>
                      <a:pt x="7" y="8"/>
                    </a:cubicBezTo>
                    <a:cubicBezTo>
                      <a:pt x="6" y="9"/>
                      <a:pt x="6" y="10"/>
                      <a:pt x="5" y="10"/>
                    </a:cubicBezTo>
                    <a:cubicBezTo>
                      <a:pt x="5" y="10"/>
                      <a:pt x="4" y="10"/>
                      <a:pt x="4" y="11"/>
                    </a:cubicBezTo>
                    <a:cubicBezTo>
                      <a:pt x="3" y="11"/>
                      <a:pt x="2" y="10"/>
                      <a:pt x="2" y="10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1" y="8"/>
                      <a:pt x="0" y="8"/>
                      <a:pt x="1" y="7"/>
                    </a:cubicBezTo>
                    <a:close/>
                    <a:moveTo>
                      <a:pt x="2" y="7"/>
                    </a:moveTo>
                    <a:cubicBezTo>
                      <a:pt x="1" y="8"/>
                      <a:pt x="2" y="9"/>
                      <a:pt x="2" y="9"/>
                    </a:cubicBezTo>
                    <a:cubicBezTo>
                      <a:pt x="2" y="10"/>
                      <a:pt x="3" y="10"/>
                      <a:pt x="4" y="10"/>
                    </a:cubicBezTo>
                    <a:cubicBezTo>
                      <a:pt x="4" y="10"/>
                      <a:pt x="5" y="9"/>
                      <a:pt x="6" y="9"/>
                    </a:cubicBezTo>
                    <a:cubicBezTo>
                      <a:pt x="6" y="8"/>
                      <a:pt x="6" y="7"/>
                      <a:pt x="6" y="7"/>
                    </a:cubicBezTo>
                    <a:cubicBezTo>
                      <a:pt x="7" y="6"/>
                      <a:pt x="6" y="5"/>
                      <a:pt x="6" y="5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3" y="4"/>
                      <a:pt x="2" y="5"/>
                    </a:cubicBezTo>
                    <a:cubicBezTo>
                      <a:pt x="2" y="5"/>
                      <a:pt x="2" y="6"/>
                      <a:pt x="2" y="7"/>
                    </a:cubicBezTo>
                    <a:close/>
                    <a:moveTo>
                      <a:pt x="11" y="8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9"/>
                      <a:pt x="12" y="9"/>
                    </a:cubicBezTo>
                    <a:cubicBezTo>
                      <a:pt x="12" y="9"/>
                      <a:pt x="13" y="9"/>
                      <a:pt x="13" y="9"/>
                    </a:cubicBezTo>
                    <a:cubicBezTo>
                      <a:pt x="13" y="9"/>
                      <a:pt x="14" y="9"/>
                      <a:pt x="14" y="9"/>
                    </a:cubicBezTo>
                    <a:cubicBezTo>
                      <a:pt x="14" y="9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3" y="7"/>
                    </a:cubicBezTo>
                    <a:cubicBezTo>
                      <a:pt x="13" y="7"/>
                      <a:pt x="12" y="7"/>
                      <a:pt x="12" y="7"/>
                    </a:cubicBezTo>
                    <a:cubicBezTo>
                      <a:pt x="12" y="7"/>
                      <a:pt x="11" y="7"/>
                      <a:pt x="11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5"/>
                      <a:pt x="14" y="5"/>
                    </a:cubicBezTo>
                    <a:cubicBezTo>
                      <a:pt x="14" y="5"/>
                      <a:pt x="14" y="5"/>
                      <a:pt x="13" y="5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2" y="5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4" y="7"/>
                      <a:pt x="14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8"/>
                      <a:pt x="15" y="8"/>
                    </a:cubicBezTo>
                    <a:cubicBezTo>
                      <a:pt x="15" y="8"/>
                      <a:pt x="15" y="9"/>
                      <a:pt x="15" y="9"/>
                    </a:cubicBezTo>
                    <a:cubicBezTo>
                      <a:pt x="15" y="9"/>
                      <a:pt x="14" y="9"/>
                      <a:pt x="14" y="10"/>
                    </a:cubicBezTo>
                    <a:cubicBezTo>
                      <a:pt x="14" y="10"/>
                      <a:pt x="13" y="10"/>
                      <a:pt x="13" y="10"/>
                    </a:cubicBezTo>
                    <a:cubicBezTo>
                      <a:pt x="12" y="10"/>
                      <a:pt x="12" y="10"/>
                      <a:pt x="11" y="9"/>
                    </a:cubicBezTo>
                    <a:cubicBezTo>
                      <a:pt x="11" y="9"/>
                      <a:pt x="11" y="9"/>
                      <a:pt x="11" y="8"/>
                    </a:cubicBezTo>
                    <a:close/>
                    <a:moveTo>
                      <a:pt x="20" y="8"/>
                    </a:moveTo>
                    <a:cubicBezTo>
                      <a:pt x="21" y="8"/>
                      <a:pt x="21" y="8"/>
                      <a:pt x="21" y="8"/>
                    </a:cubicBezTo>
                    <a:cubicBezTo>
                      <a:pt x="21" y="8"/>
                      <a:pt x="20" y="9"/>
                      <a:pt x="20" y="9"/>
                    </a:cubicBezTo>
                    <a:cubicBezTo>
                      <a:pt x="19" y="9"/>
                      <a:pt x="19" y="9"/>
                      <a:pt x="18" y="9"/>
                    </a:cubicBezTo>
                    <a:cubicBezTo>
                      <a:pt x="18" y="10"/>
                      <a:pt x="17" y="9"/>
                      <a:pt x="17" y="9"/>
                    </a:cubicBezTo>
                    <a:cubicBezTo>
                      <a:pt x="16" y="8"/>
                      <a:pt x="16" y="8"/>
                      <a:pt x="16" y="7"/>
                    </a:cubicBezTo>
                    <a:cubicBezTo>
                      <a:pt x="16" y="6"/>
                      <a:pt x="17" y="5"/>
                      <a:pt x="17" y="5"/>
                    </a:cubicBezTo>
                    <a:cubicBezTo>
                      <a:pt x="18" y="4"/>
                      <a:pt x="18" y="4"/>
                      <a:pt x="19" y="4"/>
                    </a:cubicBezTo>
                    <a:cubicBezTo>
                      <a:pt x="20" y="4"/>
                      <a:pt x="20" y="4"/>
                      <a:pt x="20" y="5"/>
                    </a:cubicBezTo>
                    <a:cubicBezTo>
                      <a:pt x="21" y="5"/>
                      <a:pt x="21" y="6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9" y="9"/>
                      <a:pt x="19" y="9"/>
                      <a:pt x="19" y="8"/>
                    </a:cubicBezTo>
                    <a:cubicBezTo>
                      <a:pt x="19" y="8"/>
                      <a:pt x="20" y="8"/>
                      <a:pt x="20" y="8"/>
                    </a:cubicBezTo>
                    <a:close/>
                    <a:moveTo>
                      <a:pt x="17" y="6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5"/>
                      <a:pt x="20" y="5"/>
                    </a:cubicBezTo>
                    <a:cubicBezTo>
                      <a:pt x="20" y="5"/>
                      <a:pt x="19" y="5"/>
                      <a:pt x="1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5"/>
                      <a:pt x="17" y="6"/>
                      <a:pt x="17" y="6"/>
                    </a:cubicBezTo>
                    <a:close/>
                    <a:moveTo>
                      <a:pt x="22" y="10"/>
                    </a:move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10"/>
                      <a:pt x="25" y="10"/>
                      <a:pt x="25" y="9"/>
                    </a:cubicBezTo>
                    <a:cubicBezTo>
                      <a:pt x="25" y="9"/>
                      <a:pt x="25" y="9"/>
                      <a:pt x="25" y="8"/>
                    </a:cubicBezTo>
                    <a:cubicBezTo>
                      <a:pt x="25" y="9"/>
                      <a:pt x="24" y="9"/>
                      <a:pt x="24" y="9"/>
                    </a:cubicBezTo>
                    <a:cubicBezTo>
                      <a:pt x="23" y="9"/>
                      <a:pt x="22" y="9"/>
                      <a:pt x="22" y="8"/>
                    </a:cubicBezTo>
                    <a:cubicBezTo>
                      <a:pt x="22" y="8"/>
                      <a:pt x="22" y="7"/>
                      <a:pt x="22" y="6"/>
                    </a:cubicBezTo>
                    <a:cubicBezTo>
                      <a:pt x="22" y="6"/>
                      <a:pt x="22" y="5"/>
                      <a:pt x="22" y="5"/>
                    </a:cubicBezTo>
                    <a:cubicBezTo>
                      <a:pt x="22" y="5"/>
                      <a:pt x="23" y="4"/>
                      <a:pt x="23" y="4"/>
                    </a:cubicBezTo>
                    <a:cubicBezTo>
                      <a:pt x="23" y="4"/>
                      <a:pt x="24" y="4"/>
                      <a:pt x="24" y="4"/>
                    </a:cubicBezTo>
                    <a:cubicBezTo>
                      <a:pt x="25" y="3"/>
                      <a:pt x="25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9"/>
                      <a:pt x="26" y="10"/>
                      <a:pt x="26" y="10"/>
                    </a:cubicBezTo>
                    <a:cubicBezTo>
                      <a:pt x="25" y="10"/>
                      <a:pt x="25" y="11"/>
                      <a:pt x="25" y="11"/>
                    </a:cubicBezTo>
                    <a:cubicBezTo>
                      <a:pt x="24" y="11"/>
                      <a:pt x="24" y="11"/>
                      <a:pt x="23" y="11"/>
                    </a:cubicBezTo>
                    <a:cubicBezTo>
                      <a:pt x="23" y="11"/>
                      <a:pt x="22" y="11"/>
                      <a:pt x="22" y="11"/>
                    </a:cubicBezTo>
                    <a:cubicBezTo>
                      <a:pt x="22" y="11"/>
                      <a:pt x="21" y="10"/>
                      <a:pt x="22" y="10"/>
                    </a:cubicBezTo>
                    <a:close/>
                    <a:moveTo>
                      <a:pt x="23" y="6"/>
                    </a:moveTo>
                    <a:cubicBezTo>
                      <a:pt x="23" y="7"/>
                      <a:pt x="23" y="7"/>
                      <a:pt x="23" y="8"/>
                    </a:cubicBezTo>
                    <a:cubicBezTo>
                      <a:pt x="23" y="8"/>
                      <a:pt x="23" y="8"/>
                      <a:pt x="24" y="8"/>
                    </a:cubicBezTo>
                    <a:cubicBezTo>
                      <a:pt x="24" y="8"/>
                      <a:pt x="25" y="8"/>
                      <a:pt x="25" y="8"/>
                    </a:cubicBezTo>
                    <a:cubicBezTo>
                      <a:pt x="25" y="7"/>
                      <a:pt x="25" y="7"/>
                      <a:pt x="25" y="6"/>
                    </a:cubicBezTo>
                    <a:cubicBezTo>
                      <a:pt x="26" y="5"/>
                      <a:pt x="25" y="5"/>
                      <a:pt x="25" y="5"/>
                    </a:cubicBezTo>
                    <a:cubicBezTo>
                      <a:pt x="25" y="4"/>
                      <a:pt x="25" y="4"/>
                      <a:pt x="24" y="4"/>
                    </a:cubicBezTo>
                    <a:cubicBezTo>
                      <a:pt x="24" y="4"/>
                      <a:pt x="24" y="4"/>
                      <a:pt x="23" y="5"/>
                    </a:cubicBezTo>
                    <a:cubicBezTo>
                      <a:pt x="23" y="5"/>
                      <a:pt x="23" y="6"/>
                      <a:pt x="23" y="6"/>
                    </a:cubicBezTo>
                    <a:close/>
                    <a:moveTo>
                      <a:pt x="27" y="9"/>
                    </a:moveTo>
                    <a:cubicBezTo>
                      <a:pt x="28" y="3"/>
                      <a:pt x="28" y="3"/>
                      <a:pt x="28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4"/>
                      <a:pt x="32" y="4"/>
                      <a:pt x="32" y="4"/>
                    </a:cubicBezTo>
                    <a:cubicBezTo>
                      <a:pt x="32" y="3"/>
                      <a:pt x="33" y="3"/>
                      <a:pt x="33" y="3"/>
                    </a:cubicBezTo>
                    <a:cubicBezTo>
                      <a:pt x="34" y="3"/>
                      <a:pt x="34" y="3"/>
                      <a:pt x="35" y="4"/>
                    </a:cubicBezTo>
                    <a:cubicBezTo>
                      <a:pt x="35" y="4"/>
                      <a:pt x="35" y="4"/>
                      <a:pt x="35" y="5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5"/>
                      <a:pt x="34" y="5"/>
                      <a:pt x="34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2" y="4"/>
                      <a:pt x="32" y="4"/>
                    </a:cubicBezTo>
                    <a:cubicBezTo>
                      <a:pt x="32" y="5"/>
                      <a:pt x="32" y="5"/>
                      <a:pt x="32" y="6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29" y="4"/>
                    </a:cubicBezTo>
                    <a:cubicBezTo>
                      <a:pt x="29" y="4"/>
                      <a:pt x="29" y="5"/>
                      <a:pt x="29" y="5"/>
                    </a:cubicBezTo>
                    <a:cubicBezTo>
                      <a:pt x="29" y="5"/>
                      <a:pt x="29" y="5"/>
                      <a:pt x="28" y="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7" y="9"/>
                      <a:pt x="27" y="9"/>
                      <a:pt x="27" y="9"/>
                    </a:cubicBezTo>
                    <a:close/>
                    <a:moveTo>
                      <a:pt x="39" y="7"/>
                    </a:move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8"/>
                      <a:pt x="39" y="8"/>
                    </a:cubicBezTo>
                    <a:cubicBezTo>
                      <a:pt x="39" y="8"/>
                      <a:pt x="38" y="8"/>
                      <a:pt x="38" y="8"/>
                    </a:cubicBezTo>
                    <a:cubicBezTo>
                      <a:pt x="37" y="8"/>
                      <a:pt x="36" y="8"/>
                      <a:pt x="36" y="8"/>
                    </a:cubicBezTo>
                    <a:cubicBezTo>
                      <a:pt x="36" y="7"/>
                      <a:pt x="36" y="7"/>
                      <a:pt x="36" y="6"/>
                    </a:cubicBezTo>
                    <a:cubicBezTo>
                      <a:pt x="36" y="5"/>
                      <a:pt x="36" y="4"/>
                      <a:pt x="37" y="4"/>
                    </a:cubicBezTo>
                    <a:cubicBezTo>
                      <a:pt x="37" y="3"/>
                      <a:pt x="38" y="3"/>
                      <a:pt x="38" y="3"/>
                    </a:cubicBezTo>
                    <a:cubicBezTo>
                      <a:pt x="39" y="3"/>
                      <a:pt x="40" y="3"/>
                      <a:pt x="40" y="4"/>
                    </a:cubicBezTo>
                    <a:cubicBezTo>
                      <a:pt x="40" y="4"/>
                      <a:pt x="41" y="5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8"/>
                      <a:pt x="37" y="8"/>
                      <a:pt x="38" y="8"/>
                    </a:cubicBezTo>
                    <a:cubicBezTo>
                      <a:pt x="38" y="8"/>
                      <a:pt x="39" y="8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lose/>
                    <a:moveTo>
                      <a:pt x="37" y="5"/>
                    </a:move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4"/>
                      <a:pt x="39" y="4"/>
                    </a:cubicBezTo>
                    <a:cubicBezTo>
                      <a:pt x="39" y="4"/>
                      <a:pt x="39" y="4"/>
                      <a:pt x="38" y="4"/>
                    </a:cubicBezTo>
                    <a:cubicBezTo>
                      <a:pt x="38" y="4"/>
                      <a:pt x="38" y="4"/>
                      <a:pt x="37" y="4"/>
                    </a:cubicBezTo>
                    <a:cubicBezTo>
                      <a:pt x="37" y="4"/>
                      <a:pt x="37" y="5"/>
                      <a:pt x="37" y="5"/>
                    </a:cubicBezTo>
                    <a:close/>
                    <a:moveTo>
                      <a:pt x="41" y="8"/>
                    </a:moveTo>
                    <a:cubicBezTo>
                      <a:pt x="42" y="3"/>
                      <a:pt x="42" y="3"/>
                      <a:pt x="42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3"/>
                      <a:pt x="44" y="3"/>
                      <a:pt x="44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6" y="3"/>
                      <a:pt x="46" y="3"/>
                    </a:cubicBezTo>
                    <a:cubicBezTo>
                      <a:pt x="46" y="3"/>
                      <a:pt x="46" y="4"/>
                      <a:pt x="46" y="4"/>
                    </a:cubicBezTo>
                    <a:cubicBezTo>
                      <a:pt x="46" y="4"/>
                      <a:pt x="46" y="4"/>
                      <a:pt x="46" y="5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3"/>
                      <a:pt x="44" y="3"/>
                      <a:pt x="44" y="3"/>
                    </a:cubicBezTo>
                    <a:cubicBezTo>
                      <a:pt x="44" y="3"/>
                      <a:pt x="43" y="4"/>
                      <a:pt x="43" y="4"/>
                    </a:cubicBezTo>
                    <a:cubicBezTo>
                      <a:pt x="43" y="4"/>
                      <a:pt x="43" y="5"/>
                      <a:pt x="42" y="5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8"/>
                      <a:pt x="41" y="8"/>
                      <a:pt x="41" y="8"/>
                    </a:cubicBezTo>
                    <a:close/>
                    <a:moveTo>
                      <a:pt x="49" y="7"/>
                    </a:moveTo>
                    <a:cubicBezTo>
                      <a:pt x="49" y="8"/>
                      <a:pt x="49" y="8"/>
                      <a:pt x="49" y="8"/>
                    </a:cubicBezTo>
                    <a:cubicBezTo>
                      <a:pt x="49" y="8"/>
                      <a:pt x="48" y="8"/>
                      <a:pt x="48" y="8"/>
                    </a:cubicBezTo>
                    <a:cubicBezTo>
                      <a:pt x="48" y="8"/>
                      <a:pt x="48" y="8"/>
                      <a:pt x="47" y="8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7"/>
                      <a:pt x="47" y="7"/>
                      <a:pt x="47" y="6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9" y="7"/>
                      <a:pt x="49" y="7"/>
                      <a:pt x="49" y="7"/>
                    </a:cubicBezTo>
                    <a:close/>
                    <a:moveTo>
                      <a:pt x="50" y="5"/>
                    </a:moveTo>
                    <a:cubicBezTo>
                      <a:pt x="50" y="4"/>
                      <a:pt x="50" y="4"/>
                      <a:pt x="51" y="3"/>
                    </a:cubicBezTo>
                    <a:cubicBezTo>
                      <a:pt x="51" y="3"/>
                      <a:pt x="52" y="2"/>
                      <a:pt x="53" y="2"/>
                    </a:cubicBezTo>
                    <a:cubicBezTo>
                      <a:pt x="53" y="2"/>
                      <a:pt x="54" y="3"/>
                      <a:pt x="54" y="3"/>
                    </a:cubicBezTo>
                    <a:cubicBezTo>
                      <a:pt x="55" y="4"/>
                      <a:pt x="55" y="4"/>
                      <a:pt x="55" y="5"/>
                    </a:cubicBezTo>
                    <a:cubicBezTo>
                      <a:pt x="54" y="6"/>
                      <a:pt x="54" y="6"/>
                      <a:pt x="54" y="7"/>
                    </a:cubicBezTo>
                    <a:cubicBezTo>
                      <a:pt x="54" y="7"/>
                      <a:pt x="53" y="7"/>
                      <a:pt x="53" y="8"/>
                    </a:cubicBezTo>
                    <a:cubicBezTo>
                      <a:pt x="53" y="8"/>
                      <a:pt x="52" y="8"/>
                      <a:pt x="52" y="8"/>
                    </a:cubicBezTo>
                    <a:cubicBezTo>
                      <a:pt x="51" y="8"/>
                      <a:pt x="50" y="8"/>
                      <a:pt x="50" y="7"/>
                    </a:cubicBezTo>
                    <a:cubicBezTo>
                      <a:pt x="50" y="7"/>
                      <a:pt x="50" y="6"/>
                      <a:pt x="50" y="5"/>
                    </a:cubicBezTo>
                    <a:close/>
                    <a:moveTo>
                      <a:pt x="51" y="5"/>
                    </a:moveTo>
                    <a:cubicBezTo>
                      <a:pt x="50" y="6"/>
                      <a:pt x="51" y="6"/>
                      <a:pt x="51" y="7"/>
                    </a:cubicBezTo>
                    <a:cubicBezTo>
                      <a:pt x="51" y="7"/>
                      <a:pt x="51" y="7"/>
                      <a:pt x="52" y="7"/>
                    </a:cubicBezTo>
                    <a:cubicBezTo>
                      <a:pt x="52" y="7"/>
                      <a:pt x="53" y="7"/>
                      <a:pt x="53" y="7"/>
                    </a:cubicBezTo>
                    <a:cubicBezTo>
                      <a:pt x="53" y="6"/>
                      <a:pt x="54" y="6"/>
                      <a:pt x="54" y="5"/>
                    </a:cubicBezTo>
                    <a:cubicBezTo>
                      <a:pt x="54" y="5"/>
                      <a:pt x="54" y="4"/>
                      <a:pt x="53" y="4"/>
                    </a:cubicBezTo>
                    <a:cubicBezTo>
                      <a:pt x="53" y="3"/>
                      <a:pt x="53" y="3"/>
                      <a:pt x="52" y="3"/>
                    </a:cubicBezTo>
                    <a:cubicBezTo>
                      <a:pt x="52" y="3"/>
                      <a:pt x="52" y="3"/>
                      <a:pt x="51" y="4"/>
                    </a:cubicBezTo>
                    <a:cubicBezTo>
                      <a:pt x="51" y="4"/>
                      <a:pt x="51" y="5"/>
                      <a:pt x="51" y="5"/>
                    </a:cubicBezTo>
                    <a:close/>
                    <a:moveTo>
                      <a:pt x="62" y="6"/>
                    </a:moveTo>
                    <a:cubicBezTo>
                      <a:pt x="63" y="6"/>
                      <a:pt x="63" y="6"/>
                      <a:pt x="63" y="6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61" y="8"/>
                      <a:pt x="61" y="8"/>
                      <a:pt x="60" y="8"/>
                    </a:cubicBezTo>
                    <a:cubicBezTo>
                      <a:pt x="59" y="8"/>
                      <a:pt x="59" y="8"/>
                      <a:pt x="58" y="7"/>
                    </a:cubicBezTo>
                    <a:cubicBezTo>
                      <a:pt x="58" y="7"/>
                      <a:pt x="58" y="6"/>
                      <a:pt x="58" y="5"/>
                    </a:cubicBezTo>
                    <a:cubicBezTo>
                      <a:pt x="58" y="4"/>
                      <a:pt x="59" y="4"/>
                      <a:pt x="59" y="3"/>
                    </a:cubicBezTo>
                    <a:cubicBezTo>
                      <a:pt x="60" y="3"/>
                      <a:pt x="60" y="2"/>
                      <a:pt x="61" y="2"/>
                    </a:cubicBezTo>
                    <a:cubicBezTo>
                      <a:pt x="62" y="2"/>
                      <a:pt x="62" y="3"/>
                      <a:pt x="62" y="3"/>
                    </a:cubicBezTo>
                    <a:cubicBezTo>
                      <a:pt x="63" y="4"/>
                      <a:pt x="63" y="4"/>
                      <a:pt x="63" y="5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6"/>
                      <a:pt x="59" y="6"/>
                      <a:pt x="59" y="7"/>
                    </a:cubicBezTo>
                    <a:cubicBezTo>
                      <a:pt x="59" y="7"/>
                      <a:pt x="60" y="7"/>
                      <a:pt x="60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1" y="7"/>
                      <a:pt x="62" y="6"/>
                      <a:pt x="62" y="6"/>
                    </a:cubicBezTo>
                    <a:close/>
                    <a:moveTo>
                      <a:pt x="59" y="5"/>
                    </a:moveTo>
                    <a:cubicBezTo>
                      <a:pt x="62" y="5"/>
                      <a:pt x="62" y="5"/>
                      <a:pt x="62" y="5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3"/>
                      <a:pt x="61" y="3"/>
                      <a:pt x="61" y="3"/>
                    </a:cubicBezTo>
                    <a:cubicBezTo>
                      <a:pt x="60" y="3"/>
                      <a:pt x="60" y="3"/>
                      <a:pt x="60" y="4"/>
                    </a:cubicBezTo>
                    <a:cubicBezTo>
                      <a:pt x="59" y="4"/>
                      <a:pt x="59" y="4"/>
                      <a:pt x="59" y="5"/>
                    </a:cubicBezTo>
                    <a:close/>
                    <a:moveTo>
                      <a:pt x="63" y="8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3" y="8"/>
                      <a:pt x="63" y="8"/>
                      <a:pt x="63" y="8"/>
                    </a:cubicBezTo>
                    <a:moveTo>
                      <a:pt x="67" y="1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7" y="1"/>
                      <a:pt x="67" y="1"/>
                      <a:pt x="67" y="1"/>
                    </a:cubicBezTo>
                    <a:close/>
                    <a:moveTo>
                      <a:pt x="66" y="8"/>
                    </a:moveTo>
                    <a:cubicBezTo>
                      <a:pt x="67" y="2"/>
                      <a:pt x="67" y="2"/>
                      <a:pt x="67" y="2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6" y="8"/>
                      <a:pt x="66" y="8"/>
                    </a:cubicBezTo>
                    <a:moveTo>
                      <a:pt x="68" y="8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70" y="3"/>
                      <a:pt x="70" y="3"/>
                      <a:pt x="70" y="2"/>
                    </a:cubicBezTo>
                    <a:cubicBezTo>
                      <a:pt x="70" y="2"/>
                      <a:pt x="71" y="2"/>
                      <a:pt x="71" y="2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72" y="3"/>
                      <a:pt x="72" y="3"/>
                      <a:pt x="72" y="3"/>
                    </a:cubicBezTo>
                    <a:cubicBezTo>
                      <a:pt x="73" y="3"/>
                      <a:pt x="74" y="2"/>
                      <a:pt x="74" y="2"/>
                    </a:cubicBezTo>
                    <a:cubicBezTo>
                      <a:pt x="75" y="2"/>
                      <a:pt x="75" y="2"/>
                      <a:pt x="75" y="3"/>
                    </a:cubicBezTo>
                    <a:cubicBezTo>
                      <a:pt x="76" y="3"/>
                      <a:pt x="76" y="3"/>
                      <a:pt x="75" y="4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3"/>
                      <a:pt x="74" y="3"/>
                      <a:pt x="74" y="3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4" y="3"/>
                      <a:pt x="73" y="3"/>
                      <a:pt x="73" y="3"/>
                    </a:cubicBezTo>
                    <a:cubicBezTo>
                      <a:pt x="73" y="4"/>
                      <a:pt x="72" y="4"/>
                      <a:pt x="72" y="5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2" y="4"/>
                      <a:pt x="72" y="3"/>
                      <a:pt x="71" y="3"/>
                    </a:cubicBezTo>
                    <a:cubicBezTo>
                      <a:pt x="71" y="3"/>
                      <a:pt x="71" y="3"/>
                      <a:pt x="71" y="3"/>
                    </a:cubicBezTo>
                    <a:cubicBezTo>
                      <a:pt x="71" y="3"/>
                      <a:pt x="70" y="3"/>
                      <a:pt x="70" y="3"/>
                    </a:cubicBezTo>
                    <a:cubicBezTo>
                      <a:pt x="70" y="3"/>
                      <a:pt x="70" y="3"/>
                      <a:pt x="70" y="4"/>
                    </a:cubicBezTo>
                    <a:cubicBezTo>
                      <a:pt x="69" y="4"/>
                      <a:pt x="69" y="4"/>
                      <a:pt x="69" y="5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8" y="8"/>
                      <a:pt x="68" y="8"/>
                      <a:pt x="68" y="8"/>
                    </a:cubicBezTo>
                    <a:close/>
                    <a:moveTo>
                      <a:pt x="77" y="1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7" y="1"/>
                      <a:pt x="77" y="1"/>
                      <a:pt x="77" y="1"/>
                    </a:cubicBezTo>
                    <a:moveTo>
                      <a:pt x="76" y="8"/>
                    </a:moveTo>
                    <a:cubicBezTo>
                      <a:pt x="77" y="2"/>
                      <a:pt x="77" y="2"/>
                      <a:pt x="77" y="2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6" y="8"/>
                      <a:pt x="76" y="8"/>
                      <a:pt x="76" y="8"/>
                    </a:cubicBezTo>
                    <a:moveTo>
                      <a:pt x="78" y="8"/>
                    </a:moveTo>
                    <a:cubicBezTo>
                      <a:pt x="79" y="2"/>
                      <a:pt x="79" y="2"/>
                      <a:pt x="79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1" y="2"/>
                      <a:pt x="81" y="2"/>
                      <a:pt x="82" y="2"/>
                    </a:cubicBezTo>
                    <a:cubicBezTo>
                      <a:pt x="82" y="2"/>
                      <a:pt x="82" y="2"/>
                      <a:pt x="83" y="2"/>
                    </a:cubicBezTo>
                    <a:cubicBezTo>
                      <a:pt x="83" y="2"/>
                      <a:pt x="83" y="3"/>
                      <a:pt x="83" y="3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3" y="4"/>
                      <a:pt x="83" y="4"/>
                      <a:pt x="83" y="4"/>
                    </a:cubicBezTo>
                    <a:cubicBezTo>
                      <a:pt x="83" y="8"/>
                      <a:pt x="83" y="8"/>
                      <a:pt x="83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1" y="3"/>
                      <a:pt x="81" y="3"/>
                      <a:pt x="80" y="3"/>
                    </a:cubicBezTo>
                    <a:cubicBezTo>
                      <a:pt x="80" y="4"/>
                      <a:pt x="80" y="4"/>
                      <a:pt x="80" y="5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moveTo>
                      <a:pt x="87" y="7"/>
                    </a:moveTo>
                    <a:cubicBezTo>
                      <a:pt x="87" y="7"/>
                      <a:pt x="87" y="8"/>
                      <a:pt x="86" y="8"/>
                    </a:cubicBezTo>
                    <a:cubicBezTo>
                      <a:pt x="86" y="8"/>
                      <a:pt x="86" y="8"/>
                      <a:pt x="85" y="8"/>
                    </a:cubicBezTo>
                    <a:cubicBezTo>
                      <a:pt x="85" y="8"/>
                      <a:pt x="84" y="8"/>
                      <a:pt x="84" y="7"/>
                    </a:cubicBezTo>
                    <a:cubicBezTo>
                      <a:pt x="84" y="7"/>
                      <a:pt x="84" y="7"/>
                      <a:pt x="84" y="6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4" y="5"/>
                      <a:pt x="85" y="5"/>
                      <a:pt x="85" y="5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7" y="5"/>
                      <a:pt x="88" y="4"/>
                      <a:pt x="88" y="4"/>
                    </a:cubicBezTo>
                    <a:cubicBezTo>
                      <a:pt x="88" y="4"/>
                      <a:pt x="88" y="4"/>
                      <a:pt x="88" y="4"/>
                    </a:cubicBezTo>
                    <a:cubicBezTo>
                      <a:pt x="88" y="4"/>
                      <a:pt x="88" y="4"/>
                      <a:pt x="88" y="3"/>
                    </a:cubicBezTo>
                    <a:cubicBezTo>
                      <a:pt x="88" y="3"/>
                      <a:pt x="87" y="3"/>
                      <a:pt x="87" y="3"/>
                    </a:cubicBezTo>
                    <a:cubicBezTo>
                      <a:pt x="86" y="3"/>
                      <a:pt x="86" y="3"/>
                      <a:pt x="86" y="3"/>
                    </a:cubicBezTo>
                    <a:cubicBezTo>
                      <a:pt x="86" y="3"/>
                      <a:pt x="86" y="4"/>
                      <a:pt x="85" y="4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5" y="3"/>
                      <a:pt x="86" y="3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8" y="2"/>
                      <a:pt x="88" y="2"/>
                    </a:cubicBezTo>
                    <a:cubicBezTo>
                      <a:pt x="88" y="3"/>
                      <a:pt x="89" y="3"/>
                      <a:pt x="89" y="3"/>
                    </a:cubicBezTo>
                    <a:cubicBezTo>
                      <a:pt x="89" y="3"/>
                      <a:pt x="89" y="3"/>
                      <a:pt x="89" y="3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88" y="6"/>
                      <a:pt x="88" y="7"/>
                      <a:pt x="88" y="7"/>
                    </a:cubicBezTo>
                    <a:cubicBezTo>
                      <a:pt x="88" y="7"/>
                      <a:pt x="88" y="8"/>
                      <a:pt x="88" y="8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7" y="8"/>
                      <a:pt x="87" y="7"/>
                      <a:pt x="87" y="7"/>
                    </a:cubicBezTo>
                    <a:close/>
                    <a:moveTo>
                      <a:pt x="88" y="5"/>
                    </a:moveTo>
                    <a:cubicBezTo>
                      <a:pt x="87" y="5"/>
                      <a:pt x="87" y="5"/>
                      <a:pt x="86" y="5"/>
                    </a:cubicBezTo>
                    <a:cubicBezTo>
                      <a:pt x="86" y="5"/>
                      <a:pt x="86" y="5"/>
                      <a:pt x="85" y="6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7"/>
                      <a:pt x="85" y="7"/>
                    </a:cubicBezTo>
                    <a:cubicBezTo>
                      <a:pt x="85" y="7"/>
                      <a:pt x="85" y="7"/>
                      <a:pt x="86" y="7"/>
                    </a:cubicBezTo>
                    <a:cubicBezTo>
                      <a:pt x="86" y="7"/>
                      <a:pt x="86" y="7"/>
                      <a:pt x="87" y="7"/>
                    </a:cubicBezTo>
                    <a:cubicBezTo>
                      <a:pt x="87" y="7"/>
                      <a:pt x="87" y="7"/>
                      <a:pt x="87" y="6"/>
                    </a:cubicBezTo>
                    <a:cubicBezTo>
                      <a:pt x="88" y="6"/>
                      <a:pt x="88" y="6"/>
                      <a:pt x="88" y="5"/>
                    </a:cubicBezTo>
                    <a:cubicBezTo>
                      <a:pt x="88" y="5"/>
                      <a:pt x="88" y="5"/>
                      <a:pt x="88" y="5"/>
                    </a:cubicBezTo>
                    <a:moveTo>
                      <a:pt x="93" y="8"/>
                    </a:moveTo>
                    <a:cubicBezTo>
                      <a:pt x="93" y="7"/>
                      <a:pt x="93" y="7"/>
                      <a:pt x="93" y="7"/>
                    </a:cubicBezTo>
                    <a:cubicBezTo>
                      <a:pt x="93" y="8"/>
                      <a:pt x="92" y="8"/>
                      <a:pt x="91" y="8"/>
                    </a:cubicBezTo>
                    <a:cubicBezTo>
                      <a:pt x="91" y="8"/>
                      <a:pt x="91" y="8"/>
                      <a:pt x="90" y="7"/>
                    </a:cubicBezTo>
                    <a:cubicBezTo>
                      <a:pt x="90" y="7"/>
                      <a:pt x="90" y="7"/>
                      <a:pt x="90" y="6"/>
                    </a:cubicBezTo>
                    <a:cubicBezTo>
                      <a:pt x="90" y="6"/>
                      <a:pt x="90" y="6"/>
                      <a:pt x="90" y="5"/>
                    </a:cubicBezTo>
                    <a:cubicBezTo>
                      <a:pt x="90" y="5"/>
                      <a:pt x="90" y="4"/>
                      <a:pt x="90" y="4"/>
                    </a:cubicBezTo>
                    <a:cubicBezTo>
                      <a:pt x="90" y="3"/>
                      <a:pt x="91" y="3"/>
                      <a:pt x="91" y="3"/>
                    </a:cubicBezTo>
                    <a:cubicBezTo>
                      <a:pt x="92" y="2"/>
                      <a:pt x="92" y="2"/>
                      <a:pt x="92" y="2"/>
                    </a:cubicBezTo>
                    <a:cubicBezTo>
                      <a:pt x="93" y="2"/>
                      <a:pt x="93" y="2"/>
                      <a:pt x="93" y="3"/>
                    </a:cubicBezTo>
                    <a:cubicBezTo>
                      <a:pt x="93" y="3"/>
                      <a:pt x="94" y="3"/>
                      <a:pt x="94" y="3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4" y="8"/>
                      <a:pt x="94" y="8"/>
                      <a:pt x="94" y="8"/>
                    </a:cubicBezTo>
                    <a:cubicBezTo>
                      <a:pt x="93" y="8"/>
                      <a:pt x="93" y="8"/>
                      <a:pt x="93" y="8"/>
                    </a:cubicBezTo>
                    <a:close/>
                    <a:moveTo>
                      <a:pt x="91" y="5"/>
                    </a:moveTo>
                    <a:cubicBezTo>
                      <a:pt x="90" y="6"/>
                      <a:pt x="90" y="6"/>
                      <a:pt x="91" y="7"/>
                    </a:cubicBezTo>
                    <a:cubicBezTo>
                      <a:pt x="91" y="7"/>
                      <a:pt x="91" y="7"/>
                      <a:pt x="92" y="7"/>
                    </a:cubicBezTo>
                    <a:cubicBezTo>
                      <a:pt x="92" y="7"/>
                      <a:pt x="92" y="7"/>
                      <a:pt x="93" y="7"/>
                    </a:cubicBezTo>
                    <a:cubicBezTo>
                      <a:pt x="93" y="6"/>
                      <a:pt x="93" y="6"/>
                      <a:pt x="93" y="5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93" y="3"/>
                      <a:pt x="93" y="3"/>
                      <a:pt x="92" y="3"/>
                    </a:cubicBezTo>
                    <a:cubicBezTo>
                      <a:pt x="92" y="3"/>
                      <a:pt x="92" y="3"/>
                      <a:pt x="91" y="4"/>
                    </a:cubicBezTo>
                    <a:cubicBezTo>
                      <a:pt x="91" y="4"/>
                      <a:pt x="91" y="4"/>
                      <a:pt x="91" y="5"/>
                    </a:cubicBezTo>
                    <a:close/>
                    <a:moveTo>
                      <a:pt x="95" y="5"/>
                    </a:moveTo>
                    <a:cubicBezTo>
                      <a:pt x="95" y="4"/>
                      <a:pt x="96" y="3"/>
                      <a:pt x="96" y="3"/>
                    </a:cubicBezTo>
                    <a:cubicBezTo>
                      <a:pt x="97" y="2"/>
                      <a:pt x="98" y="2"/>
                      <a:pt x="98" y="2"/>
                    </a:cubicBezTo>
                    <a:cubicBezTo>
                      <a:pt x="99" y="2"/>
                      <a:pt x="99" y="3"/>
                      <a:pt x="100" y="3"/>
                    </a:cubicBezTo>
                    <a:cubicBezTo>
                      <a:pt x="100" y="4"/>
                      <a:pt x="100" y="4"/>
                      <a:pt x="100" y="5"/>
                    </a:cubicBezTo>
                    <a:cubicBezTo>
                      <a:pt x="100" y="6"/>
                      <a:pt x="100" y="6"/>
                      <a:pt x="99" y="7"/>
                    </a:cubicBezTo>
                    <a:cubicBezTo>
                      <a:pt x="99" y="7"/>
                      <a:pt x="99" y="7"/>
                      <a:pt x="98" y="8"/>
                    </a:cubicBezTo>
                    <a:cubicBezTo>
                      <a:pt x="98" y="8"/>
                      <a:pt x="98" y="8"/>
                      <a:pt x="97" y="8"/>
                    </a:cubicBezTo>
                    <a:cubicBezTo>
                      <a:pt x="96" y="8"/>
                      <a:pt x="96" y="8"/>
                      <a:pt x="96" y="7"/>
                    </a:cubicBezTo>
                    <a:cubicBezTo>
                      <a:pt x="95" y="7"/>
                      <a:pt x="95" y="6"/>
                      <a:pt x="95" y="5"/>
                    </a:cubicBezTo>
                    <a:close/>
                    <a:moveTo>
                      <a:pt x="96" y="5"/>
                    </a:moveTo>
                    <a:cubicBezTo>
                      <a:pt x="96" y="6"/>
                      <a:pt x="96" y="6"/>
                      <a:pt x="96" y="7"/>
                    </a:cubicBezTo>
                    <a:cubicBezTo>
                      <a:pt x="96" y="7"/>
                      <a:pt x="97" y="7"/>
                      <a:pt x="97" y="7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9" y="6"/>
                      <a:pt x="99" y="6"/>
                      <a:pt x="99" y="5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9" y="3"/>
                      <a:pt x="98" y="3"/>
                      <a:pt x="98" y="3"/>
                    </a:cubicBezTo>
                    <a:cubicBezTo>
                      <a:pt x="98" y="3"/>
                      <a:pt x="97" y="3"/>
                      <a:pt x="97" y="4"/>
                    </a:cubicBezTo>
                    <a:cubicBezTo>
                      <a:pt x="96" y="4"/>
                      <a:pt x="96" y="4"/>
                      <a:pt x="96" y="5"/>
                    </a:cubicBezTo>
                    <a:close/>
                    <a:moveTo>
                      <a:pt x="103" y="8"/>
                    </a:moveTo>
                    <a:cubicBezTo>
                      <a:pt x="104" y="3"/>
                      <a:pt x="104" y="3"/>
                      <a:pt x="104" y="3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105" y="3"/>
                      <a:pt x="105" y="3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7" y="4"/>
                      <a:pt x="107" y="4"/>
                      <a:pt x="107" y="4"/>
                    </a:cubicBezTo>
                    <a:cubicBezTo>
                      <a:pt x="106" y="4"/>
                      <a:pt x="106" y="3"/>
                      <a:pt x="106" y="3"/>
                    </a:cubicBezTo>
                    <a:cubicBezTo>
                      <a:pt x="106" y="3"/>
                      <a:pt x="106" y="4"/>
                      <a:pt x="105" y="4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5" y="4"/>
                      <a:pt x="105" y="5"/>
                      <a:pt x="105" y="5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3" y="8"/>
                      <a:pt x="103" y="8"/>
                      <a:pt x="103" y="8"/>
                    </a:cubicBezTo>
                    <a:close/>
                    <a:moveTo>
                      <a:pt x="111" y="6"/>
                    </a:moveTo>
                    <a:cubicBezTo>
                      <a:pt x="111" y="7"/>
                      <a:pt x="111" y="7"/>
                      <a:pt x="111" y="7"/>
                    </a:cubicBezTo>
                    <a:cubicBezTo>
                      <a:pt x="111" y="7"/>
                      <a:pt x="111" y="8"/>
                      <a:pt x="110" y="8"/>
                    </a:cubicBezTo>
                    <a:cubicBezTo>
                      <a:pt x="110" y="8"/>
                      <a:pt x="109" y="8"/>
                      <a:pt x="109" y="8"/>
                    </a:cubicBezTo>
                    <a:cubicBezTo>
                      <a:pt x="108" y="8"/>
                      <a:pt x="107" y="8"/>
                      <a:pt x="107" y="7"/>
                    </a:cubicBezTo>
                    <a:cubicBezTo>
                      <a:pt x="107" y="7"/>
                      <a:pt x="107" y="6"/>
                      <a:pt x="107" y="5"/>
                    </a:cubicBezTo>
                    <a:cubicBezTo>
                      <a:pt x="107" y="4"/>
                      <a:pt x="107" y="4"/>
                      <a:pt x="108" y="3"/>
                    </a:cubicBezTo>
                    <a:cubicBezTo>
                      <a:pt x="109" y="3"/>
                      <a:pt x="109" y="3"/>
                      <a:pt x="110" y="3"/>
                    </a:cubicBezTo>
                    <a:cubicBezTo>
                      <a:pt x="111" y="3"/>
                      <a:pt x="111" y="3"/>
                      <a:pt x="111" y="3"/>
                    </a:cubicBezTo>
                    <a:cubicBezTo>
                      <a:pt x="112" y="4"/>
                      <a:pt x="112" y="5"/>
                      <a:pt x="112" y="6"/>
                    </a:cubicBezTo>
                    <a:cubicBezTo>
                      <a:pt x="112" y="6"/>
                      <a:pt x="112" y="6"/>
                      <a:pt x="112" y="6"/>
                    </a:cubicBezTo>
                    <a:cubicBezTo>
                      <a:pt x="108" y="6"/>
                      <a:pt x="108" y="6"/>
                      <a:pt x="108" y="6"/>
                    </a:cubicBezTo>
                    <a:cubicBezTo>
                      <a:pt x="108" y="6"/>
                      <a:pt x="108" y="7"/>
                      <a:pt x="108" y="7"/>
                    </a:cubicBezTo>
                    <a:cubicBezTo>
                      <a:pt x="108" y="7"/>
                      <a:pt x="108" y="7"/>
                      <a:pt x="109" y="7"/>
                    </a:cubicBezTo>
                    <a:cubicBezTo>
                      <a:pt x="109" y="7"/>
                      <a:pt x="110" y="7"/>
                      <a:pt x="110" y="7"/>
                    </a:cubicBezTo>
                    <a:cubicBezTo>
                      <a:pt x="110" y="7"/>
                      <a:pt x="110" y="7"/>
                      <a:pt x="111" y="6"/>
                    </a:cubicBezTo>
                    <a:close/>
                    <a:moveTo>
                      <a:pt x="108" y="5"/>
                    </a:moveTo>
                    <a:cubicBezTo>
                      <a:pt x="111" y="5"/>
                      <a:pt x="111" y="5"/>
                      <a:pt x="111" y="5"/>
                    </a:cubicBezTo>
                    <a:cubicBezTo>
                      <a:pt x="111" y="5"/>
                      <a:pt x="111" y="4"/>
                      <a:pt x="111" y="4"/>
                    </a:cubicBezTo>
                    <a:cubicBezTo>
                      <a:pt x="110" y="4"/>
                      <a:pt x="110" y="3"/>
                      <a:pt x="110" y="3"/>
                    </a:cubicBezTo>
                    <a:cubicBezTo>
                      <a:pt x="109" y="3"/>
                      <a:pt x="109" y="3"/>
                      <a:pt x="109" y="4"/>
                    </a:cubicBezTo>
                    <a:cubicBezTo>
                      <a:pt x="108" y="4"/>
                      <a:pt x="108" y="4"/>
                      <a:pt x="108" y="5"/>
                    </a:cubicBezTo>
                    <a:close/>
                    <a:moveTo>
                      <a:pt x="112" y="7"/>
                    </a:moveTo>
                    <a:cubicBezTo>
                      <a:pt x="113" y="6"/>
                      <a:pt x="113" y="6"/>
                      <a:pt x="113" y="6"/>
                    </a:cubicBezTo>
                    <a:cubicBezTo>
                      <a:pt x="113" y="7"/>
                      <a:pt x="113" y="7"/>
                      <a:pt x="113" y="7"/>
                    </a:cubicBezTo>
                    <a:cubicBezTo>
                      <a:pt x="113" y="7"/>
                      <a:pt x="114" y="8"/>
                      <a:pt x="114" y="8"/>
                    </a:cubicBezTo>
                    <a:cubicBezTo>
                      <a:pt x="115" y="8"/>
                      <a:pt x="115" y="8"/>
                      <a:pt x="115" y="7"/>
                    </a:cubicBezTo>
                    <a:cubicBezTo>
                      <a:pt x="115" y="7"/>
                      <a:pt x="115" y="7"/>
                      <a:pt x="115" y="7"/>
                    </a:cubicBezTo>
                    <a:cubicBezTo>
                      <a:pt x="116" y="7"/>
                      <a:pt x="115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4" y="6"/>
                      <a:pt x="113" y="6"/>
                      <a:pt x="113" y="5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13" y="5"/>
                      <a:pt x="113" y="4"/>
                      <a:pt x="113" y="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3" y="3"/>
                      <a:pt x="113" y="3"/>
                      <a:pt x="114" y="3"/>
                    </a:cubicBezTo>
                    <a:cubicBezTo>
                      <a:pt x="114" y="3"/>
                      <a:pt x="114" y="3"/>
                      <a:pt x="114" y="3"/>
                    </a:cubicBezTo>
                    <a:cubicBezTo>
                      <a:pt x="114" y="3"/>
                      <a:pt x="115" y="3"/>
                      <a:pt x="115" y="3"/>
                    </a:cubicBezTo>
                    <a:cubicBezTo>
                      <a:pt x="115" y="3"/>
                      <a:pt x="116" y="3"/>
                      <a:pt x="116" y="3"/>
                    </a:cubicBezTo>
                    <a:cubicBezTo>
                      <a:pt x="116" y="3"/>
                      <a:pt x="116" y="3"/>
                      <a:pt x="117" y="3"/>
                    </a:cubicBezTo>
                    <a:cubicBezTo>
                      <a:pt x="117" y="4"/>
                      <a:pt x="117" y="4"/>
                      <a:pt x="117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5" y="4"/>
                      <a:pt x="115" y="3"/>
                      <a:pt x="115" y="3"/>
                    </a:cubicBezTo>
                    <a:cubicBezTo>
                      <a:pt x="114" y="3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5"/>
                      <a:pt x="114" y="5"/>
                      <a:pt x="114" y="5"/>
                    </a:cubicBezTo>
                    <a:cubicBezTo>
                      <a:pt x="114" y="5"/>
                      <a:pt x="114" y="5"/>
                      <a:pt x="115" y="5"/>
                    </a:cubicBezTo>
                    <a:cubicBezTo>
                      <a:pt x="115" y="5"/>
                      <a:pt x="116" y="5"/>
                      <a:pt x="116" y="5"/>
                    </a:cubicBezTo>
                    <a:cubicBezTo>
                      <a:pt x="116" y="6"/>
                      <a:pt x="116" y="6"/>
                      <a:pt x="116" y="6"/>
                    </a:cubicBezTo>
                    <a:cubicBezTo>
                      <a:pt x="116" y="6"/>
                      <a:pt x="116" y="6"/>
                      <a:pt x="116" y="7"/>
                    </a:cubicBezTo>
                    <a:cubicBezTo>
                      <a:pt x="116" y="7"/>
                      <a:pt x="116" y="7"/>
                      <a:pt x="116" y="8"/>
                    </a:cubicBezTo>
                    <a:cubicBezTo>
                      <a:pt x="116" y="8"/>
                      <a:pt x="115" y="8"/>
                      <a:pt x="115" y="8"/>
                    </a:cubicBezTo>
                    <a:cubicBezTo>
                      <a:pt x="115" y="8"/>
                      <a:pt x="114" y="8"/>
                      <a:pt x="114" y="8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2" y="8"/>
                      <a:pt x="112" y="7"/>
                      <a:pt x="112" y="7"/>
                    </a:cubicBezTo>
                    <a:close/>
                    <a:moveTo>
                      <a:pt x="117" y="10"/>
                    </a:moveTo>
                    <a:cubicBezTo>
                      <a:pt x="118" y="3"/>
                      <a:pt x="118" y="3"/>
                      <a:pt x="118" y="3"/>
                    </a:cubicBezTo>
                    <a:cubicBezTo>
                      <a:pt x="119" y="3"/>
                      <a:pt x="119" y="3"/>
                      <a:pt x="119" y="3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9" y="3"/>
                      <a:pt x="119" y="3"/>
                      <a:pt x="120" y="3"/>
                    </a:cubicBezTo>
                    <a:cubicBezTo>
                      <a:pt x="120" y="3"/>
                      <a:pt x="120" y="3"/>
                      <a:pt x="121" y="3"/>
                    </a:cubicBezTo>
                    <a:cubicBezTo>
                      <a:pt x="121" y="3"/>
                      <a:pt x="121" y="3"/>
                      <a:pt x="122" y="3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22" y="5"/>
                      <a:pt x="122" y="5"/>
                      <a:pt x="122" y="6"/>
                    </a:cubicBezTo>
                    <a:cubicBezTo>
                      <a:pt x="122" y="6"/>
                      <a:pt x="122" y="7"/>
                      <a:pt x="122" y="7"/>
                    </a:cubicBezTo>
                    <a:cubicBezTo>
                      <a:pt x="121" y="8"/>
                      <a:pt x="121" y="8"/>
                      <a:pt x="121" y="8"/>
                    </a:cubicBezTo>
                    <a:cubicBezTo>
                      <a:pt x="120" y="8"/>
                      <a:pt x="120" y="9"/>
                      <a:pt x="119" y="9"/>
                    </a:cubicBezTo>
                    <a:cubicBezTo>
                      <a:pt x="119" y="9"/>
                      <a:pt x="119" y="8"/>
                      <a:pt x="119" y="8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10"/>
                      <a:pt x="118" y="10"/>
                      <a:pt x="118" y="10"/>
                    </a:cubicBezTo>
                    <a:cubicBezTo>
                      <a:pt x="117" y="10"/>
                      <a:pt x="117" y="10"/>
                      <a:pt x="117" y="10"/>
                    </a:cubicBezTo>
                    <a:close/>
                    <a:moveTo>
                      <a:pt x="118" y="6"/>
                    </a:moveTo>
                    <a:cubicBezTo>
                      <a:pt x="118" y="6"/>
                      <a:pt x="118" y="7"/>
                      <a:pt x="119" y="7"/>
                    </a:cubicBezTo>
                    <a:cubicBezTo>
                      <a:pt x="119" y="8"/>
                      <a:pt x="119" y="8"/>
                      <a:pt x="119" y="8"/>
                    </a:cubicBezTo>
                    <a:cubicBezTo>
                      <a:pt x="120" y="8"/>
                      <a:pt x="120" y="8"/>
                      <a:pt x="121" y="7"/>
                    </a:cubicBezTo>
                    <a:cubicBezTo>
                      <a:pt x="121" y="7"/>
                      <a:pt x="121" y="6"/>
                      <a:pt x="121" y="6"/>
                    </a:cubicBezTo>
                    <a:cubicBezTo>
                      <a:pt x="121" y="5"/>
                      <a:pt x="121" y="5"/>
                      <a:pt x="121" y="4"/>
                    </a:cubicBezTo>
                    <a:cubicBezTo>
                      <a:pt x="121" y="4"/>
                      <a:pt x="121" y="4"/>
                      <a:pt x="120" y="4"/>
                    </a:cubicBezTo>
                    <a:cubicBezTo>
                      <a:pt x="120" y="4"/>
                      <a:pt x="120" y="4"/>
                      <a:pt x="119" y="4"/>
                    </a:cubicBezTo>
                    <a:cubicBezTo>
                      <a:pt x="119" y="5"/>
                      <a:pt x="119" y="5"/>
                      <a:pt x="118" y="6"/>
                    </a:cubicBezTo>
                    <a:close/>
                    <a:moveTo>
                      <a:pt x="126" y="7"/>
                    </a:moveTo>
                    <a:cubicBezTo>
                      <a:pt x="127" y="7"/>
                      <a:pt x="127" y="7"/>
                      <a:pt x="127" y="7"/>
                    </a:cubicBezTo>
                    <a:cubicBezTo>
                      <a:pt x="127" y="8"/>
                      <a:pt x="127" y="8"/>
                      <a:pt x="126" y="8"/>
                    </a:cubicBezTo>
                    <a:cubicBezTo>
                      <a:pt x="126" y="9"/>
                      <a:pt x="125" y="9"/>
                      <a:pt x="125" y="9"/>
                    </a:cubicBezTo>
                    <a:cubicBezTo>
                      <a:pt x="124" y="9"/>
                      <a:pt x="123" y="8"/>
                      <a:pt x="123" y="8"/>
                    </a:cubicBezTo>
                    <a:cubicBezTo>
                      <a:pt x="123" y="7"/>
                      <a:pt x="123" y="7"/>
                      <a:pt x="123" y="6"/>
                    </a:cubicBezTo>
                    <a:cubicBezTo>
                      <a:pt x="123" y="5"/>
                      <a:pt x="123" y="4"/>
                      <a:pt x="124" y="4"/>
                    </a:cubicBezTo>
                    <a:cubicBezTo>
                      <a:pt x="125" y="3"/>
                      <a:pt x="125" y="3"/>
                      <a:pt x="126" y="3"/>
                    </a:cubicBezTo>
                    <a:cubicBezTo>
                      <a:pt x="127" y="3"/>
                      <a:pt x="127" y="3"/>
                      <a:pt x="127" y="4"/>
                    </a:cubicBezTo>
                    <a:cubicBezTo>
                      <a:pt x="128" y="4"/>
                      <a:pt x="128" y="5"/>
                      <a:pt x="128" y="6"/>
                    </a:cubicBezTo>
                    <a:cubicBezTo>
                      <a:pt x="128" y="6"/>
                      <a:pt x="128" y="6"/>
                      <a:pt x="128" y="6"/>
                    </a:cubicBezTo>
                    <a:cubicBezTo>
                      <a:pt x="124" y="6"/>
                      <a:pt x="124" y="6"/>
                      <a:pt x="124" y="6"/>
                    </a:cubicBezTo>
                    <a:cubicBezTo>
                      <a:pt x="124" y="7"/>
                      <a:pt x="124" y="7"/>
                      <a:pt x="124" y="8"/>
                    </a:cubicBezTo>
                    <a:cubicBezTo>
                      <a:pt x="124" y="8"/>
                      <a:pt x="124" y="8"/>
                      <a:pt x="125" y="8"/>
                    </a:cubicBezTo>
                    <a:cubicBezTo>
                      <a:pt x="125" y="8"/>
                      <a:pt x="126" y="8"/>
                      <a:pt x="126" y="8"/>
                    </a:cubicBezTo>
                    <a:cubicBezTo>
                      <a:pt x="126" y="8"/>
                      <a:pt x="126" y="7"/>
                      <a:pt x="126" y="7"/>
                    </a:cubicBezTo>
                    <a:close/>
                    <a:moveTo>
                      <a:pt x="124" y="5"/>
                    </a:moveTo>
                    <a:cubicBezTo>
                      <a:pt x="127" y="6"/>
                      <a:pt x="127" y="6"/>
                      <a:pt x="127" y="6"/>
                    </a:cubicBezTo>
                    <a:cubicBezTo>
                      <a:pt x="127" y="5"/>
                      <a:pt x="127" y="5"/>
                      <a:pt x="127" y="4"/>
                    </a:cubicBezTo>
                    <a:cubicBezTo>
                      <a:pt x="126" y="4"/>
                      <a:pt x="126" y="4"/>
                      <a:pt x="126" y="4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4" y="5"/>
                      <a:pt x="124" y="5"/>
                      <a:pt x="124" y="5"/>
                    </a:cubicBezTo>
                    <a:close/>
                    <a:moveTo>
                      <a:pt x="129" y="2"/>
                    </a:moveTo>
                    <a:cubicBezTo>
                      <a:pt x="130" y="1"/>
                      <a:pt x="130" y="1"/>
                      <a:pt x="130" y="1"/>
                    </a:cubicBezTo>
                    <a:cubicBezTo>
                      <a:pt x="130" y="1"/>
                      <a:pt x="130" y="1"/>
                      <a:pt x="130" y="1"/>
                    </a:cubicBezTo>
                    <a:cubicBezTo>
                      <a:pt x="130" y="2"/>
                      <a:pt x="130" y="2"/>
                      <a:pt x="130" y="2"/>
                    </a:cubicBezTo>
                    <a:cubicBezTo>
                      <a:pt x="129" y="2"/>
                      <a:pt x="129" y="2"/>
                      <a:pt x="129" y="2"/>
                    </a:cubicBezTo>
                    <a:moveTo>
                      <a:pt x="128" y="9"/>
                    </a:moveTo>
                    <a:cubicBezTo>
                      <a:pt x="129" y="3"/>
                      <a:pt x="129" y="3"/>
                      <a:pt x="129" y="3"/>
                    </a:cubicBezTo>
                    <a:cubicBezTo>
                      <a:pt x="130" y="3"/>
                      <a:pt x="130" y="3"/>
                      <a:pt x="130" y="3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8" y="9"/>
                      <a:pt x="128" y="9"/>
                      <a:pt x="128" y="9"/>
                    </a:cubicBezTo>
                    <a:close/>
                    <a:moveTo>
                      <a:pt x="132" y="8"/>
                    </a:move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8"/>
                    </a:cubicBezTo>
                    <a:cubicBezTo>
                      <a:pt x="131" y="8"/>
                      <a:pt x="131" y="8"/>
                      <a:pt x="131" y="7"/>
                    </a:cubicBezTo>
                    <a:cubicBezTo>
                      <a:pt x="131" y="4"/>
                      <a:pt x="131" y="4"/>
                      <a:pt x="131" y="4"/>
                    </a:cubicBezTo>
                    <a:cubicBezTo>
                      <a:pt x="131" y="4"/>
                      <a:pt x="131" y="4"/>
                      <a:pt x="131" y="4"/>
                    </a:cubicBezTo>
                    <a:cubicBezTo>
                      <a:pt x="131" y="3"/>
                      <a:pt x="131" y="3"/>
                      <a:pt x="131" y="3"/>
                    </a:cubicBezTo>
                    <a:cubicBezTo>
                      <a:pt x="132" y="4"/>
                      <a:pt x="132" y="4"/>
                      <a:pt x="132" y="4"/>
                    </a:cubicBezTo>
                    <a:cubicBezTo>
                      <a:pt x="132" y="2"/>
                      <a:pt x="132" y="2"/>
                      <a:pt x="132" y="2"/>
                    </a:cubicBezTo>
                    <a:cubicBezTo>
                      <a:pt x="133" y="2"/>
                      <a:pt x="133" y="2"/>
                      <a:pt x="133" y="2"/>
                    </a:cubicBezTo>
                    <a:cubicBezTo>
                      <a:pt x="132" y="4"/>
                      <a:pt x="132" y="4"/>
                      <a:pt x="132" y="4"/>
                    </a:cubicBezTo>
                    <a:cubicBezTo>
                      <a:pt x="133" y="4"/>
                      <a:pt x="133" y="4"/>
                      <a:pt x="133" y="4"/>
                    </a:cubicBezTo>
                    <a:cubicBezTo>
                      <a:pt x="133" y="4"/>
                      <a:pt x="133" y="4"/>
                      <a:pt x="133" y="4"/>
                    </a:cubicBezTo>
                    <a:cubicBezTo>
                      <a:pt x="132" y="4"/>
                      <a:pt x="132" y="4"/>
                      <a:pt x="132" y="4"/>
                    </a:cubicBezTo>
                    <a:cubicBezTo>
                      <a:pt x="132" y="7"/>
                      <a:pt x="132" y="7"/>
                      <a:pt x="132" y="7"/>
                    </a:cubicBezTo>
                    <a:cubicBezTo>
                      <a:pt x="132" y="8"/>
                      <a:pt x="132" y="8"/>
                      <a:pt x="132" y="8"/>
                    </a:cubicBezTo>
                    <a:cubicBezTo>
                      <a:pt x="132" y="8"/>
                      <a:pt x="132" y="8"/>
                      <a:pt x="132" y="8"/>
                    </a:cubicBezTo>
                    <a:cubicBezTo>
                      <a:pt x="132" y="8"/>
                      <a:pt x="132" y="8"/>
                      <a:pt x="132" y="8"/>
                    </a:cubicBezTo>
                    <a:cubicBezTo>
                      <a:pt x="132" y="8"/>
                      <a:pt x="132" y="8"/>
                      <a:pt x="132" y="8"/>
                    </a:cubicBezTo>
                    <a:close/>
                    <a:moveTo>
                      <a:pt x="136" y="8"/>
                    </a:moveTo>
                    <a:cubicBezTo>
                      <a:pt x="136" y="9"/>
                      <a:pt x="136" y="9"/>
                      <a:pt x="135" y="9"/>
                    </a:cubicBezTo>
                    <a:cubicBezTo>
                      <a:pt x="135" y="9"/>
                      <a:pt x="135" y="9"/>
                      <a:pt x="134" y="9"/>
                    </a:cubicBezTo>
                    <a:cubicBezTo>
                      <a:pt x="134" y="9"/>
                      <a:pt x="133" y="9"/>
                      <a:pt x="133" y="9"/>
                    </a:cubicBezTo>
                    <a:cubicBezTo>
                      <a:pt x="133" y="8"/>
                      <a:pt x="133" y="8"/>
                      <a:pt x="133" y="8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3" y="7"/>
                      <a:pt x="134" y="6"/>
                      <a:pt x="134" y="6"/>
                    </a:cubicBezTo>
                    <a:cubicBezTo>
                      <a:pt x="134" y="6"/>
                      <a:pt x="134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6" y="6"/>
                      <a:pt x="137" y="6"/>
                      <a:pt x="137" y="6"/>
                    </a:cubicBezTo>
                    <a:cubicBezTo>
                      <a:pt x="137" y="6"/>
                      <a:pt x="137" y="6"/>
                      <a:pt x="137" y="5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37" y="4"/>
                      <a:pt x="136" y="4"/>
                      <a:pt x="136" y="4"/>
                    </a:cubicBezTo>
                    <a:cubicBezTo>
                      <a:pt x="136" y="4"/>
                      <a:pt x="135" y="4"/>
                      <a:pt x="135" y="5"/>
                    </a:cubicBezTo>
                    <a:cubicBezTo>
                      <a:pt x="135" y="5"/>
                      <a:pt x="135" y="5"/>
                      <a:pt x="134" y="5"/>
                    </a:cubicBezTo>
                    <a:cubicBezTo>
                      <a:pt x="134" y="5"/>
                      <a:pt x="134" y="5"/>
                      <a:pt x="134" y="5"/>
                    </a:cubicBezTo>
                    <a:cubicBezTo>
                      <a:pt x="134" y="5"/>
                      <a:pt x="134" y="4"/>
                      <a:pt x="134" y="4"/>
                    </a:cubicBezTo>
                    <a:cubicBezTo>
                      <a:pt x="134" y="4"/>
                      <a:pt x="135" y="4"/>
                      <a:pt x="135" y="4"/>
                    </a:cubicBezTo>
                    <a:cubicBezTo>
                      <a:pt x="135" y="4"/>
                      <a:pt x="136" y="4"/>
                      <a:pt x="136" y="4"/>
                    </a:cubicBezTo>
                    <a:cubicBezTo>
                      <a:pt x="137" y="4"/>
                      <a:pt x="137" y="4"/>
                      <a:pt x="137" y="4"/>
                    </a:cubicBezTo>
                    <a:cubicBezTo>
                      <a:pt x="138" y="4"/>
                      <a:pt x="138" y="4"/>
                      <a:pt x="138" y="4"/>
                    </a:cubicBezTo>
                    <a:cubicBezTo>
                      <a:pt x="138" y="4"/>
                      <a:pt x="138" y="5"/>
                      <a:pt x="138" y="5"/>
                    </a:cubicBezTo>
                    <a:cubicBezTo>
                      <a:pt x="138" y="5"/>
                      <a:pt x="138" y="5"/>
                      <a:pt x="138" y="6"/>
                    </a:cubicBezTo>
                    <a:cubicBezTo>
                      <a:pt x="138" y="7"/>
                      <a:pt x="138" y="7"/>
                      <a:pt x="138" y="7"/>
                    </a:cubicBezTo>
                    <a:cubicBezTo>
                      <a:pt x="137" y="8"/>
                      <a:pt x="137" y="8"/>
                      <a:pt x="137" y="9"/>
                    </a:cubicBezTo>
                    <a:cubicBezTo>
                      <a:pt x="137" y="9"/>
                      <a:pt x="137" y="9"/>
                      <a:pt x="137" y="9"/>
                    </a:cubicBezTo>
                    <a:cubicBezTo>
                      <a:pt x="136" y="9"/>
                      <a:pt x="136" y="9"/>
                      <a:pt x="136" y="9"/>
                    </a:cubicBezTo>
                    <a:cubicBezTo>
                      <a:pt x="136" y="9"/>
                      <a:pt x="136" y="9"/>
                      <a:pt x="136" y="8"/>
                    </a:cubicBezTo>
                    <a:close/>
                    <a:moveTo>
                      <a:pt x="137" y="6"/>
                    </a:moveTo>
                    <a:cubicBezTo>
                      <a:pt x="136" y="7"/>
                      <a:pt x="136" y="7"/>
                      <a:pt x="135" y="7"/>
                    </a:cubicBezTo>
                    <a:cubicBezTo>
                      <a:pt x="135" y="7"/>
                      <a:pt x="135" y="7"/>
                      <a:pt x="134" y="7"/>
                    </a:cubicBezTo>
                    <a:cubicBezTo>
                      <a:pt x="134" y="7"/>
                      <a:pt x="134" y="7"/>
                      <a:pt x="134" y="7"/>
                    </a:cubicBezTo>
                    <a:cubicBezTo>
                      <a:pt x="134" y="7"/>
                      <a:pt x="134" y="7"/>
                      <a:pt x="134" y="8"/>
                    </a:cubicBezTo>
                    <a:cubicBezTo>
                      <a:pt x="134" y="8"/>
                      <a:pt x="134" y="8"/>
                      <a:pt x="134" y="8"/>
                    </a:cubicBezTo>
                    <a:cubicBezTo>
                      <a:pt x="134" y="8"/>
                      <a:pt x="134" y="8"/>
                      <a:pt x="135" y="8"/>
                    </a:cubicBezTo>
                    <a:cubicBezTo>
                      <a:pt x="135" y="8"/>
                      <a:pt x="135" y="8"/>
                      <a:pt x="136" y="8"/>
                    </a:cubicBezTo>
                    <a:cubicBezTo>
                      <a:pt x="136" y="8"/>
                      <a:pt x="136" y="8"/>
                      <a:pt x="136" y="8"/>
                    </a:cubicBezTo>
                    <a:cubicBezTo>
                      <a:pt x="137" y="7"/>
                      <a:pt x="137" y="7"/>
                      <a:pt x="137" y="7"/>
                    </a:cubicBezTo>
                    <a:cubicBezTo>
                      <a:pt x="137" y="6"/>
                      <a:pt x="137" y="6"/>
                      <a:pt x="137" y="6"/>
                    </a:cubicBezTo>
                    <a:close/>
                    <a:moveTo>
                      <a:pt x="141" y="7"/>
                    </a:moveTo>
                    <a:cubicBezTo>
                      <a:pt x="142" y="6"/>
                      <a:pt x="142" y="5"/>
                      <a:pt x="143" y="5"/>
                    </a:cubicBezTo>
                    <a:cubicBezTo>
                      <a:pt x="143" y="4"/>
                      <a:pt x="144" y="4"/>
                      <a:pt x="144" y="4"/>
                    </a:cubicBezTo>
                    <a:cubicBezTo>
                      <a:pt x="145" y="4"/>
                      <a:pt x="146" y="4"/>
                      <a:pt x="146" y="5"/>
                    </a:cubicBezTo>
                    <a:cubicBezTo>
                      <a:pt x="146" y="5"/>
                      <a:pt x="146" y="6"/>
                      <a:pt x="146" y="7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44" y="10"/>
                      <a:pt x="144" y="10"/>
                      <a:pt x="143" y="10"/>
                    </a:cubicBezTo>
                    <a:cubicBezTo>
                      <a:pt x="143" y="10"/>
                      <a:pt x="142" y="9"/>
                      <a:pt x="142" y="9"/>
                    </a:cubicBezTo>
                    <a:cubicBezTo>
                      <a:pt x="141" y="8"/>
                      <a:pt x="141" y="8"/>
                      <a:pt x="141" y="7"/>
                    </a:cubicBezTo>
                    <a:close/>
                    <a:moveTo>
                      <a:pt x="142" y="7"/>
                    </a:moveTo>
                    <a:cubicBezTo>
                      <a:pt x="142" y="7"/>
                      <a:pt x="142" y="8"/>
                      <a:pt x="142" y="8"/>
                    </a:cubicBezTo>
                    <a:cubicBezTo>
                      <a:pt x="143" y="9"/>
                      <a:pt x="143" y="9"/>
                      <a:pt x="143" y="9"/>
                    </a:cubicBezTo>
                    <a:cubicBezTo>
                      <a:pt x="144" y="9"/>
                      <a:pt x="144" y="9"/>
                      <a:pt x="145" y="8"/>
                    </a:cubicBezTo>
                    <a:cubicBezTo>
                      <a:pt x="145" y="8"/>
                      <a:pt x="145" y="8"/>
                      <a:pt x="145" y="7"/>
                    </a:cubicBezTo>
                    <a:cubicBezTo>
                      <a:pt x="145" y="6"/>
                      <a:pt x="145" y="6"/>
                      <a:pt x="145" y="5"/>
                    </a:cubicBezTo>
                    <a:cubicBezTo>
                      <a:pt x="145" y="5"/>
                      <a:pt x="145" y="5"/>
                      <a:pt x="144" y="5"/>
                    </a:cubicBezTo>
                    <a:cubicBezTo>
                      <a:pt x="144" y="5"/>
                      <a:pt x="143" y="5"/>
                      <a:pt x="143" y="5"/>
                    </a:cubicBezTo>
                    <a:cubicBezTo>
                      <a:pt x="143" y="6"/>
                      <a:pt x="142" y="6"/>
                      <a:pt x="142" y="7"/>
                    </a:cubicBezTo>
                    <a:close/>
                    <a:moveTo>
                      <a:pt x="149" y="12"/>
                    </a:moveTo>
                    <a:cubicBezTo>
                      <a:pt x="151" y="4"/>
                      <a:pt x="151" y="4"/>
                      <a:pt x="151" y="4"/>
                    </a:cubicBezTo>
                    <a:cubicBezTo>
                      <a:pt x="151" y="4"/>
                      <a:pt x="151" y="4"/>
                      <a:pt x="151" y="4"/>
                    </a:cubicBezTo>
                    <a:cubicBezTo>
                      <a:pt x="151" y="5"/>
                      <a:pt x="151" y="5"/>
                      <a:pt x="151" y="5"/>
                    </a:cubicBezTo>
                    <a:cubicBezTo>
                      <a:pt x="151" y="5"/>
                      <a:pt x="152" y="5"/>
                      <a:pt x="152" y="5"/>
                    </a:cubicBezTo>
                    <a:cubicBezTo>
                      <a:pt x="152" y="4"/>
                      <a:pt x="153" y="4"/>
                      <a:pt x="153" y="4"/>
                    </a:cubicBezTo>
                    <a:cubicBezTo>
                      <a:pt x="153" y="4"/>
                      <a:pt x="154" y="5"/>
                      <a:pt x="154" y="5"/>
                    </a:cubicBezTo>
                    <a:cubicBezTo>
                      <a:pt x="154" y="5"/>
                      <a:pt x="154" y="5"/>
                      <a:pt x="155" y="6"/>
                    </a:cubicBezTo>
                    <a:cubicBezTo>
                      <a:pt x="155" y="6"/>
                      <a:pt x="155" y="7"/>
                      <a:pt x="154" y="7"/>
                    </a:cubicBezTo>
                    <a:cubicBezTo>
                      <a:pt x="154" y="8"/>
                      <a:pt x="154" y="8"/>
                      <a:pt x="154" y="9"/>
                    </a:cubicBezTo>
                    <a:cubicBezTo>
                      <a:pt x="154" y="9"/>
                      <a:pt x="153" y="10"/>
                      <a:pt x="153" y="10"/>
                    </a:cubicBezTo>
                    <a:cubicBezTo>
                      <a:pt x="152" y="10"/>
                      <a:pt x="152" y="10"/>
                      <a:pt x="152" y="10"/>
                    </a:cubicBezTo>
                    <a:cubicBezTo>
                      <a:pt x="151" y="10"/>
                      <a:pt x="151" y="10"/>
                      <a:pt x="151" y="10"/>
                    </a:cubicBezTo>
                    <a:cubicBezTo>
                      <a:pt x="151" y="10"/>
                      <a:pt x="151" y="9"/>
                      <a:pt x="150" y="9"/>
                    </a:cubicBezTo>
                    <a:cubicBezTo>
                      <a:pt x="150" y="12"/>
                      <a:pt x="150" y="12"/>
                      <a:pt x="150" y="12"/>
                    </a:cubicBezTo>
                    <a:cubicBezTo>
                      <a:pt x="149" y="12"/>
                      <a:pt x="149" y="12"/>
                      <a:pt x="149" y="12"/>
                    </a:cubicBezTo>
                    <a:close/>
                    <a:moveTo>
                      <a:pt x="151" y="7"/>
                    </a:moveTo>
                    <a:cubicBezTo>
                      <a:pt x="151" y="8"/>
                      <a:pt x="151" y="8"/>
                      <a:pt x="151" y="9"/>
                    </a:cubicBezTo>
                    <a:cubicBezTo>
                      <a:pt x="151" y="9"/>
                      <a:pt x="151" y="9"/>
                      <a:pt x="152" y="9"/>
                    </a:cubicBezTo>
                    <a:cubicBezTo>
                      <a:pt x="152" y="9"/>
                      <a:pt x="152" y="9"/>
                      <a:pt x="153" y="9"/>
                    </a:cubicBezTo>
                    <a:cubicBezTo>
                      <a:pt x="153" y="8"/>
                      <a:pt x="153" y="8"/>
                      <a:pt x="154" y="7"/>
                    </a:cubicBezTo>
                    <a:cubicBezTo>
                      <a:pt x="154" y="7"/>
                      <a:pt x="154" y="6"/>
                      <a:pt x="154" y="6"/>
                    </a:cubicBezTo>
                    <a:cubicBezTo>
                      <a:pt x="153" y="5"/>
                      <a:pt x="153" y="5"/>
                      <a:pt x="153" y="5"/>
                    </a:cubicBezTo>
                    <a:cubicBezTo>
                      <a:pt x="152" y="5"/>
                      <a:pt x="152" y="5"/>
                      <a:pt x="152" y="6"/>
                    </a:cubicBezTo>
                    <a:cubicBezTo>
                      <a:pt x="151" y="6"/>
                      <a:pt x="151" y="6"/>
                      <a:pt x="151" y="7"/>
                    </a:cubicBezTo>
                    <a:close/>
                    <a:moveTo>
                      <a:pt x="155" y="10"/>
                    </a:moveTo>
                    <a:cubicBezTo>
                      <a:pt x="156" y="5"/>
                      <a:pt x="156" y="5"/>
                      <a:pt x="156" y="5"/>
                    </a:cubicBezTo>
                    <a:cubicBezTo>
                      <a:pt x="157" y="5"/>
                      <a:pt x="157" y="5"/>
                      <a:pt x="157" y="5"/>
                    </a:cubicBezTo>
                    <a:cubicBezTo>
                      <a:pt x="157" y="6"/>
                      <a:pt x="157" y="6"/>
                      <a:pt x="157" y="6"/>
                    </a:cubicBezTo>
                    <a:cubicBezTo>
                      <a:pt x="157" y="5"/>
                      <a:pt x="157" y="5"/>
                      <a:pt x="157" y="5"/>
                    </a:cubicBezTo>
                    <a:cubicBezTo>
                      <a:pt x="158" y="5"/>
                      <a:pt x="158" y="5"/>
                      <a:pt x="158" y="5"/>
                    </a:cubicBezTo>
                    <a:cubicBezTo>
                      <a:pt x="158" y="5"/>
                      <a:pt x="159" y="5"/>
                      <a:pt x="159" y="5"/>
                    </a:cubicBezTo>
                    <a:cubicBezTo>
                      <a:pt x="158" y="6"/>
                      <a:pt x="158" y="6"/>
                      <a:pt x="158" y="6"/>
                    </a:cubicBezTo>
                    <a:cubicBezTo>
                      <a:pt x="158" y="6"/>
                      <a:pt x="158" y="6"/>
                      <a:pt x="158" y="6"/>
                    </a:cubicBezTo>
                    <a:cubicBezTo>
                      <a:pt x="158" y="6"/>
                      <a:pt x="157" y="6"/>
                      <a:pt x="157" y="6"/>
                    </a:cubicBezTo>
                    <a:cubicBezTo>
                      <a:pt x="157" y="6"/>
                      <a:pt x="157" y="6"/>
                      <a:pt x="157" y="6"/>
                    </a:cubicBezTo>
                    <a:cubicBezTo>
                      <a:pt x="157" y="7"/>
                      <a:pt x="156" y="7"/>
                      <a:pt x="156" y="7"/>
                    </a:cubicBezTo>
                    <a:cubicBezTo>
                      <a:pt x="156" y="10"/>
                      <a:pt x="156" y="10"/>
                      <a:pt x="156" y="10"/>
                    </a:cubicBezTo>
                    <a:cubicBezTo>
                      <a:pt x="155" y="10"/>
                      <a:pt x="155" y="10"/>
                      <a:pt x="155" y="10"/>
                    </a:cubicBezTo>
                    <a:close/>
                    <a:moveTo>
                      <a:pt x="158" y="8"/>
                    </a:moveTo>
                    <a:cubicBezTo>
                      <a:pt x="159" y="7"/>
                      <a:pt x="159" y="6"/>
                      <a:pt x="160" y="5"/>
                    </a:cubicBezTo>
                    <a:cubicBezTo>
                      <a:pt x="160" y="5"/>
                      <a:pt x="161" y="5"/>
                      <a:pt x="161" y="5"/>
                    </a:cubicBezTo>
                    <a:cubicBezTo>
                      <a:pt x="162" y="5"/>
                      <a:pt x="163" y="5"/>
                      <a:pt x="163" y="6"/>
                    </a:cubicBezTo>
                    <a:cubicBezTo>
                      <a:pt x="163" y="6"/>
                      <a:pt x="163" y="7"/>
                      <a:pt x="163" y="8"/>
                    </a:cubicBezTo>
                    <a:cubicBezTo>
                      <a:pt x="163" y="9"/>
                      <a:pt x="163" y="9"/>
                      <a:pt x="163" y="9"/>
                    </a:cubicBezTo>
                    <a:cubicBezTo>
                      <a:pt x="162" y="10"/>
                      <a:pt x="162" y="10"/>
                      <a:pt x="162" y="10"/>
                    </a:cubicBezTo>
                    <a:cubicBezTo>
                      <a:pt x="161" y="10"/>
                      <a:pt x="161" y="11"/>
                      <a:pt x="160" y="11"/>
                    </a:cubicBezTo>
                    <a:cubicBezTo>
                      <a:pt x="160" y="11"/>
                      <a:pt x="159" y="10"/>
                      <a:pt x="159" y="10"/>
                    </a:cubicBezTo>
                    <a:cubicBezTo>
                      <a:pt x="158" y="9"/>
                      <a:pt x="158" y="9"/>
                      <a:pt x="158" y="8"/>
                    </a:cubicBezTo>
                    <a:close/>
                    <a:moveTo>
                      <a:pt x="159" y="8"/>
                    </a:moveTo>
                    <a:cubicBezTo>
                      <a:pt x="159" y="8"/>
                      <a:pt x="159" y="9"/>
                      <a:pt x="159" y="9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61" y="10"/>
                      <a:pt x="161" y="10"/>
                      <a:pt x="162" y="9"/>
                    </a:cubicBezTo>
                    <a:cubicBezTo>
                      <a:pt x="162" y="9"/>
                      <a:pt x="162" y="9"/>
                      <a:pt x="162" y="8"/>
                    </a:cubicBezTo>
                    <a:cubicBezTo>
                      <a:pt x="163" y="7"/>
                      <a:pt x="162" y="7"/>
                      <a:pt x="162" y="6"/>
                    </a:cubicBezTo>
                    <a:cubicBezTo>
                      <a:pt x="162" y="6"/>
                      <a:pt x="162" y="6"/>
                      <a:pt x="161" y="6"/>
                    </a:cubicBezTo>
                    <a:cubicBezTo>
                      <a:pt x="161" y="6"/>
                      <a:pt x="160" y="6"/>
                      <a:pt x="160" y="6"/>
                    </a:cubicBezTo>
                    <a:cubicBezTo>
                      <a:pt x="160" y="6"/>
                      <a:pt x="160" y="7"/>
                      <a:pt x="159" y="8"/>
                    </a:cubicBezTo>
                    <a:close/>
                    <a:moveTo>
                      <a:pt x="165" y="4"/>
                    </a:moveTo>
                    <a:cubicBezTo>
                      <a:pt x="165" y="3"/>
                      <a:pt x="165" y="3"/>
                      <a:pt x="165" y="3"/>
                    </a:cubicBezTo>
                    <a:cubicBezTo>
                      <a:pt x="166" y="3"/>
                      <a:pt x="166" y="3"/>
                      <a:pt x="166" y="3"/>
                    </a:cubicBezTo>
                    <a:cubicBezTo>
                      <a:pt x="166" y="4"/>
                      <a:pt x="166" y="4"/>
                      <a:pt x="166" y="4"/>
                    </a:cubicBezTo>
                    <a:cubicBezTo>
                      <a:pt x="165" y="4"/>
                      <a:pt x="165" y="4"/>
                      <a:pt x="165" y="4"/>
                    </a:cubicBezTo>
                    <a:moveTo>
                      <a:pt x="162" y="13"/>
                    </a:moveTo>
                    <a:cubicBezTo>
                      <a:pt x="162" y="12"/>
                      <a:pt x="162" y="12"/>
                      <a:pt x="162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3" y="12"/>
                      <a:pt x="164" y="12"/>
                      <a:pt x="164" y="11"/>
                    </a:cubicBezTo>
                    <a:cubicBezTo>
                      <a:pt x="165" y="5"/>
                      <a:pt x="165" y="5"/>
                      <a:pt x="165" y="5"/>
                    </a:cubicBezTo>
                    <a:cubicBezTo>
                      <a:pt x="166" y="5"/>
                      <a:pt x="166" y="5"/>
                      <a:pt x="166" y="5"/>
                    </a:cubicBezTo>
                    <a:cubicBezTo>
                      <a:pt x="164" y="11"/>
                      <a:pt x="164" y="11"/>
                      <a:pt x="164" y="11"/>
                    </a:cubicBezTo>
                    <a:cubicBezTo>
                      <a:pt x="164" y="12"/>
                      <a:pt x="164" y="12"/>
                      <a:pt x="164" y="12"/>
                    </a:cubicBezTo>
                    <a:cubicBezTo>
                      <a:pt x="164" y="13"/>
                      <a:pt x="163" y="13"/>
                      <a:pt x="163" y="13"/>
                    </a:cubicBezTo>
                    <a:cubicBezTo>
                      <a:pt x="163" y="13"/>
                      <a:pt x="162" y="13"/>
                      <a:pt x="162" y="13"/>
                    </a:cubicBezTo>
                    <a:close/>
                    <a:moveTo>
                      <a:pt x="170" y="9"/>
                    </a:moveTo>
                    <a:cubicBezTo>
                      <a:pt x="171" y="9"/>
                      <a:pt x="171" y="9"/>
                      <a:pt x="171" y="9"/>
                    </a:cubicBezTo>
                    <a:cubicBezTo>
                      <a:pt x="170" y="10"/>
                      <a:pt x="170" y="10"/>
                      <a:pt x="170" y="11"/>
                    </a:cubicBezTo>
                    <a:cubicBezTo>
                      <a:pt x="169" y="11"/>
                      <a:pt x="169" y="11"/>
                      <a:pt x="168" y="11"/>
                    </a:cubicBezTo>
                    <a:cubicBezTo>
                      <a:pt x="167" y="11"/>
                      <a:pt x="167" y="11"/>
                      <a:pt x="166" y="10"/>
                    </a:cubicBezTo>
                    <a:cubicBezTo>
                      <a:pt x="166" y="10"/>
                      <a:pt x="166" y="9"/>
                      <a:pt x="166" y="8"/>
                    </a:cubicBezTo>
                    <a:cubicBezTo>
                      <a:pt x="166" y="7"/>
                      <a:pt x="167" y="7"/>
                      <a:pt x="167" y="6"/>
                    </a:cubicBezTo>
                    <a:cubicBezTo>
                      <a:pt x="168" y="6"/>
                      <a:pt x="168" y="5"/>
                      <a:pt x="169" y="6"/>
                    </a:cubicBezTo>
                    <a:cubicBezTo>
                      <a:pt x="170" y="6"/>
                      <a:pt x="170" y="6"/>
                      <a:pt x="171" y="6"/>
                    </a:cubicBezTo>
                    <a:cubicBezTo>
                      <a:pt x="171" y="7"/>
                      <a:pt x="171" y="8"/>
                      <a:pt x="171" y="8"/>
                    </a:cubicBezTo>
                    <a:cubicBezTo>
                      <a:pt x="171" y="8"/>
                      <a:pt x="171" y="9"/>
                      <a:pt x="171" y="9"/>
                    </a:cubicBezTo>
                    <a:cubicBezTo>
                      <a:pt x="167" y="8"/>
                      <a:pt x="167" y="8"/>
                      <a:pt x="167" y="8"/>
                    </a:cubicBezTo>
                    <a:cubicBezTo>
                      <a:pt x="167" y="9"/>
                      <a:pt x="167" y="9"/>
                      <a:pt x="167" y="10"/>
                    </a:cubicBezTo>
                    <a:cubicBezTo>
                      <a:pt x="167" y="10"/>
                      <a:pt x="168" y="10"/>
                      <a:pt x="168" y="10"/>
                    </a:cubicBezTo>
                    <a:cubicBezTo>
                      <a:pt x="168" y="10"/>
                      <a:pt x="169" y="10"/>
                      <a:pt x="169" y="10"/>
                    </a:cubicBezTo>
                    <a:cubicBezTo>
                      <a:pt x="169" y="10"/>
                      <a:pt x="170" y="10"/>
                      <a:pt x="170" y="9"/>
                    </a:cubicBezTo>
                    <a:close/>
                    <a:moveTo>
                      <a:pt x="167" y="8"/>
                    </a:moveTo>
                    <a:cubicBezTo>
                      <a:pt x="170" y="8"/>
                      <a:pt x="170" y="8"/>
                      <a:pt x="170" y="8"/>
                    </a:cubicBezTo>
                    <a:cubicBezTo>
                      <a:pt x="170" y="7"/>
                      <a:pt x="170" y="7"/>
                      <a:pt x="170" y="7"/>
                    </a:cubicBezTo>
                    <a:cubicBezTo>
                      <a:pt x="170" y="6"/>
                      <a:pt x="169" y="6"/>
                      <a:pt x="169" y="6"/>
                    </a:cubicBezTo>
                    <a:cubicBezTo>
                      <a:pt x="169" y="6"/>
                      <a:pt x="168" y="6"/>
                      <a:pt x="168" y="7"/>
                    </a:cubicBezTo>
                    <a:cubicBezTo>
                      <a:pt x="168" y="7"/>
                      <a:pt x="167" y="7"/>
                      <a:pt x="167" y="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55" name="Freeform 107"/>
              <p:cNvSpPr>
                <a:spLocks noChangeAspect="1" noEditPoints="1"/>
              </p:cNvSpPr>
              <p:nvPr/>
            </p:nvSpPr>
            <p:spPr bwMode="auto">
              <a:xfrm>
                <a:off x="-915" y="2820"/>
                <a:ext cx="25" cy="4"/>
              </a:xfrm>
              <a:custGeom>
                <a:avLst/>
                <a:gdLst>
                  <a:gd name="T0" fmla="*/ 0 w 79"/>
                  <a:gd name="T1" fmla="*/ 0 h 15"/>
                  <a:gd name="T2" fmla="*/ 0 w 79"/>
                  <a:gd name="T3" fmla="*/ 0 h 15"/>
                  <a:gd name="T4" fmla="*/ 0 w 79"/>
                  <a:gd name="T5" fmla="*/ 0 h 15"/>
                  <a:gd name="T6" fmla="*/ 0 w 79"/>
                  <a:gd name="T7" fmla="*/ 0 h 15"/>
                  <a:gd name="T8" fmla="*/ 0 w 79"/>
                  <a:gd name="T9" fmla="*/ 0 h 15"/>
                  <a:gd name="T10" fmla="*/ 0 w 79"/>
                  <a:gd name="T11" fmla="*/ 0 h 15"/>
                  <a:gd name="T12" fmla="*/ 0 w 79"/>
                  <a:gd name="T13" fmla="*/ 0 h 15"/>
                  <a:gd name="T14" fmla="*/ 0 w 79"/>
                  <a:gd name="T15" fmla="*/ 0 h 15"/>
                  <a:gd name="T16" fmla="*/ 0 w 79"/>
                  <a:gd name="T17" fmla="*/ 0 h 15"/>
                  <a:gd name="T18" fmla="*/ 0 w 79"/>
                  <a:gd name="T19" fmla="*/ 0 h 15"/>
                  <a:gd name="T20" fmla="*/ 0 w 79"/>
                  <a:gd name="T21" fmla="*/ 0 h 15"/>
                  <a:gd name="T22" fmla="*/ 0 w 79"/>
                  <a:gd name="T23" fmla="*/ 0 h 15"/>
                  <a:gd name="T24" fmla="*/ 0 w 79"/>
                  <a:gd name="T25" fmla="*/ 0 h 15"/>
                  <a:gd name="T26" fmla="*/ 0 w 79"/>
                  <a:gd name="T27" fmla="*/ 0 h 15"/>
                  <a:gd name="T28" fmla="*/ 0 w 79"/>
                  <a:gd name="T29" fmla="*/ 0 h 15"/>
                  <a:gd name="T30" fmla="*/ 0 w 79"/>
                  <a:gd name="T31" fmla="*/ 0 h 15"/>
                  <a:gd name="T32" fmla="*/ 0 w 79"/>
                  <a:gd name="T33" fmla="*/ 0 h 15"/>
                  <a:gd name="T34" fmla="*/ 0 w 79"/>
                  <a:gd name="T35" fmla="*/ 0 h 15"/>
                  <a:gd name="T36" fmla="*/ 0 w 79"/>
                  <a:gd name="T37" fmla="*/ 0 h 15"/>
                  <a:gd name="T38" fmla="*/ 0 w 79"/>
                  <a:gd name="T39" fmla="*/ 0 h 15"/>
                  <a:gd name="T40" fmla="*/ 0 w 79"/>
                  <a:gd name="T41" fmla="*/ 0 h 15"/>
                  <a:gd name="T42" fmla="*/ 0 w 79"/>
                  <a:gd name="T43" fmla="*/ 0 h 15"/>
                  <a:gd name="T44" fmla="*/ 0 w 79"/>
                  <a:gd name="T45" fmla="*/ 0 h 15"/>
                  <a:gd name="T46" fmla="*/ 0 w 79"/>
                  <a:gd name="T47" fmla="*/ 0 h 15"/>
                  <a:gd name="T48" fmla="*/ 0 w 79"/>
                  <a:gd name="T49" fmla="*/ 0 h 15"/>
                  <a:gd name="T50" fmla="*/ 0 w 79"/>
                  <a:gd name="T51" fmla="*/ 0 h 15"/>
                  <a:gd name="T52" fmla="*/ 0 w 79"/>
                  <a:gd name="T53" fmla="*/ 0 h 15"/>
                  <a:gd name="T54" fmla="*/ 0 w 79"/>
                  <a:gd name="T55" fmla="*/ 0 h 15"/>
                  <a:gd name="T56" fmla="*/ 0 w 79"/>
                  <a:gd name="T57" fmla="*/ 0 h 15"/>
                  <a:gd name="T58" fmla="*/ 0 w 79"/>
                  <a:gd name="T59" fmla="*/ 0 h 15"/>
                  <a:gd name="T60" fmla="*/ 0 w 79"/>
                  <a:gd name="T61" fmla="*/ 0 h 15"/>
                  <a:gd name="T62" fmla="*/ 0 w 79"/>
                  <a:gd name="T63" fmla="*/ 0 h 15"/>
                  <a:gd name="T64" fmla="*/ 0 w 79"/>
                  <a:gd name="T65" fmla="*/ 0 h 15"/>
                  <a:gd name="T66" fmla="*/ 0 w 79"/>
                  <a:gd name="T67" fmla="*/ 0 h 15"/>
                  <a:gd name="T68" fmla="*/ 0 w 79"/>
                  <a:gd name="T69" fmla="*/ 0 h 15"/>
                  <a:gd name="T70" fmla="*/ 0 w 79"/>
                  <a:gd name="T71" fmla="*/ 0 h 15"/>
                  <a:gd name="T72" fmla="*/ 0 w 79"/>
                  <a:gd name="T73" fmla="*/ 0 h 15"/>
                  <a:gd name="T74" fmla="*/ 0 w 79"/>
                  <a:gd name="T75" fmla="*/ 0 h 15"/>
                  <a:gd name="T76" fmla="*/ 0 w 79"/>
                  <a:gd name="T77" fmla="*/ 0 h 15"/>
                  <a:gd name="T78" fmla="*/ 0 w 79"/>
                  <a:gd name="T79" fmla="*/ 0 h 15"/>
                  <a:gd name="T80" fmla="*/ 0 w 79"/>
                  <a:gd name="T81" fmla="*/ 0 h 15"/>
                  <a:gd name="T82" fmla="*/ 0 w 79"/>
                  <a:gd name="T83" fmla="*/ 0 h 15"/>
                  <a:gd name="T84" fmla="*/ 0 w 79"/>
                  <a:gd name="T85" fmla="*/ 0 h 15"/>
                  <a:gd name="T86" fmla="*/ 0 w 79"/>
                  <a:gd name="T87" fmla="*/ 0 h 15"/>
                  <a:gd name="T88" fmla="*/ 0 w 79"/>
                  <a:gd name="T89" fmla="*/ 0 h 15"/>
                  <a:gd name="T90" fmla="*/ 0 w 79"/>
                  <a:gd name="T91" fmla="*/ 0 h 15"/>
                  <a:gd name="T92" fmla="*/ 0 w 79"/>
                  <a:gd name="T93" fmla="*/ 0 h 15"/>
                  <a:gd name="T94" fmla="*/ 0 w 79"/>
                  <a:gd name="T95" fmla="*/ 0 h 15"/>
                  <a:gd name="T96" fmla="*/ 0 w 79"/>
                  <a:gd name="T97" fmla="*/ 0 h 15"/>
                  <a:gd name="T98" fmla="*/ 0 w 79"/>
                  <a:gd name="T99" fmla="*/ 0 h 15"/>
                  <a:gd name="T100" fmla="*/ 0 w 79"/>
                  <a:gd name="T101" fmla="*/ 0 h 15"/>
                  <a:gd name="T102" fmla="*/ 0 w 79"/>
                  <a:gd name="T103" fmla="*/ 0 h 15"/>
                  <a:gd name="T104" fmla="*/ 0 w 79"/>
                  <a:gd name="T105" fmla="*/ 0 h 15"/>
                  <a:gd name="T106" fmla="*/ 0 w 79"/>
                  <a:gd name="T107" fmla="*/ 0 h 15"/>
                  <a:gd name="T108" fmla="*/ 0 w 79"/>
                  <a:gd name="T109" fmla="*/ 0 h 15"/>
                  <a:gd name="T110" fmla="*/ 0 w 79"/>
                  <a:gd name="T111" fmla="*/ 0 h 15"/>
                  <a:gd name="T112" fmla="*/ 0 w 79"/>
                  <a:gd name="T113" fmla="*/ 0 h 15"/>
                  <a:gd name="T114" fmla="*/ 0 w 79"/>
                  <a:gd name="T115" fmla="*/ 0 h 15"/>
                  <a:gd name="T116" fmla="*/ 0 w 79"/>
                  <a:gd name="T117" fmla="*/ 0 h 15"/>
                  <a:gd name="T118" fmla="*/ 0 w 79"/>
                  <a:gd name="T119" fmla="*/ 0 h 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9"/>
                  <a:gd name="T181" fmla="*/ 0 h 15"/>
                  <a:gd name="T182" fmla="*/ 79 w 79"/>
                  <a:gd name="T183" fmla="*/ 15 h 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9" h="15">
                    <a:moveTo>
                      <a:pt x="4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6"/>
                      <a:pt x="4" y="6"/>
                    </a:cubicBezTo>
                    <a:cubicBezTo>
                      <a:pt x="3" y="6"/>
                      <a:pt x="3" y="7"/>
                      <a:pt x="2" y="7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1" y="5"/>
                      <a:pt x="0" y="4"/>
                      <a:pt x="1" y="4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3"/>
                      <a:pt x="2" y="4"/>
                    </a:cubicBezTo>
                    <a:cubicBezTo>
                      <a:pt x="1" y="4"/>
                      <a:pt x="1" y="5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lose/>
                    <a:moveTo>
                      <a:pt x="7" y="6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lose/>
                    <a:moveTo>
                      <a:pt x="8" y="4"/>
                    </a:moveTo>
                    <a:cubicBezTo>
                      <a:pt x="9" y="3"/>
                      <a:pt x="9" y="3"/>
                      <a:pt x="10" y="2"/>
                    </a:cubicBezTo>
                    <a:cubicBezTo>
                      <a:pt x="10" y="2"/>
                      <a:pt x="11" y="2"/>
                      <a:pt x="11" y="2"/>
                    </a:cubicBezTo>
                    <a:cubicBezTo>
                      <a:pt x="12" y="2"/>
                      <a:pt x="13" y="2"/>
                      <a:pt x="13" y="2"/>
                    </a:cubicBezTo>
                    <a:cubicBezTo>
                      <a:pt x="13" y="3"/>
                      <a:pt x="13" y="4"/>
                      <a:pt x="13" y="5"/>
                    </a:cubicBezTo>
                    <a:cubicBezTo>
                      <a:pt x="13" y="5"/>
                      <a:pt x="13" y="6"/>
                      <a:pt x="12" y="6"/>
                    </a:cubicBezTo>
                    <a:cubicBezTo>
                      <a:pt x="12" y="6"/>
                      <a:pt x="12" y="7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ubicBezTo>
                      <a:pt x="9" y="7"/>
                      <a:pt x="9" y="7"/>
                      <a:pt x="8" y="6"/>
                    </a:cubicBezTo>
                    <a:cubicBezTo>
                      <a:pt x="8" y="6"/>
                      <a:pt x="8" y="5"/>
                      <a:pt x="8" y="4"/>
                    </a:cubicBezTo>
                    <a:close/>
                    <a:moveTo>
                      <a:pt x="9" y="4"/>
                    </a:moveTo>
                    <a:cubicBezTo>
                      <a:pt x="9" y="5"/>
                      <a:pt x="9" y="5"/>
                      <a:pt x="9" y="6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6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3"/>
                    </a:cubicBezTo>
                    <a:cubicBezTo>
                      <a:pt x="10" y="3"/>
                      <a:pt x="9" y="4"/>
                      <a:pt x="9" y="4"/>
                    </a:cubicBezTo>
                    <a:close/>
                    <a:moveTo>
                      <a:pt x="19" y="8"/>
                    </a:move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19" y="8"/>
                      <a:pt x="18" y="8"/>
                    </a:cubicBezTo>
                    <a:cubicBezTo>
                      <a:pt x="18" y="8"/>
                      <a:pt x="17" y="8"/>
                      <a:pt x="17" y="7"/>
                    </a:cubicBezTo>
                    <a:cubicBezTo>
                      <a:pt x="17" y="7"/>
                      <a:pt x="17" y="7"/>
                      <a:pt x="16" y="6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3"/>
                      <a:pt x="18" y="3"/>
                      <a:pt x="18" y="3"/>
                    </a:cubicBezTo>
                    <a:cubicBezTo>
                      <a:pt x="18" y="2"/>
                      <a:pt x="19" y="2"/>
                      <a:pt x="19" y="2"/>
                    </a:cubicBezTo>
                    <a:cubicBezTo>
                      <a:pt x="20" y="2"/>
                      <a:pt x="20" y="2"/>
                      <a:pt x="20" y="3"/>
                    </a:cubicBezTo>
                    <a:cubicBezTo>
                      <a:pt x="20" y="3"/>
                      <a:pt x="20" y="3"/>
                      <a:pt x="21" y="3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9" y="8"/>
                      <a:pt x="19" y="8"/>
                      <a:pt x="19" y="8"/>
                    </a:cubicBezTo>
                    <a:close/>
                    <a:moveTo>
                      <a:pt x="17" y="5"/>
                    </a:moveTo>
                    <a:cubicBezTo>
                      <a:pt x="17" y="6"/>
                      <a:pt x="17" y="6"/>
                      <a:pt x="1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6"/>
                      <a:pt x="20" y="6"/>
                      <a:pt x="20" y="5"/>
                    </a:cubicBezTo>
                    <a:cubicBezTo>
                      <a:pt x="20" y="5"/>
                      <a:pt x="20" y="4"/>
                      <a:pt x="20" y="4"/>
                    </a:cubicBezTo>
                    <a:cubicBezTo>
                      <a:pt x="20" y="3"/>
                      <a:pt x="20" y="3"/>
                      <a:pt x="19" y="3"/>
                    </a:cubicBezTo>
                    <a:cubicBezTo>
                      <a:pt x="19" y="3"/>
                      <a:pt x="18" y="3"/>
                      <a:pt x="18" y="4"/>
                    </a:cubicBezTo>
                    <a:cubicBezTo>
                      <a:pt x="18" y="4"/>
                      <a:pt x="18" y="4"/>
                      <a:pt x="17" y="5"/>
                    </a:cubicBezTo>
                    <a:close/>
                    <a:moveTo>
                      <a:pt x="26" y="7"/>
                    </a:moveTo>
                    <a:cubicBezTo>
                      <a:pt x="26" y="7"/>
                      <a:pt x="26" y="7"/>
                      <a:pt x="26" y="7"/>
                    </a:cubicBezTo>
                    <a:cubicBezTo>
                      <a:pt x="26" y="7"/>
                      <a:pt x="26" y="8"/>
                      <a:pt x="25" y="8"/>
                    </a:cubicBezTo>
                    <a:cubicBezTo>
                      <a:pt x="25" y="8"/>
                      <a:pt x="24" y="8"/>
                      <a:pt x="24" y="8"/>
                    </a:cubicBezTo>
                    <a:cubicBezTo>
                      <a:pt x="23" y="8"/>
                      <a:pt x="22" y="8"/>
                      <a:pt x="22" y="8"/>
                    </a:cubicBezTo>
                    <a:cubicBezTo>
                      <a:pt x="22" y="7"/>
                      <a:pt x="22" y="6"/>
                      <a:pt x="22" y="5"/>
                    </a:cubicBezTo>
                    <a:cubicBezTo>
                      <a:pt x="22" y="5"/>
                      <a:pt x="23" y="4"/>
                      <a:pt x="23" y="3"/>
                    </a:cubicBezTo>
                    <a:cubicBezTo>
                      <a:pt x="24" y="3"/>
                      <a:pt x="24" y="3"/>
                      <a:pt x="25" y="3"/>
                    </a:cubicBezTo>
                    <a:cubicBezTo>
                      <a:pt x="26" y="3"/>
                      <a:pt x="26" y="3"/>
                      <a:pt x="27" y="4"/>
                    </a:cubicBezTo>
                    <a:cubicBezTo>
                      <a:pt x="27" y="4"/>
                      <a:pt x="27" y="5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6"/>
                      <a:pt x="23" y="7"/>
                      <a:pt x="23" y="7"/>
                    </a:cubicBezTo>
                    <a:cubicBezTo>
                      <a:pt x="23" y="7"/>
                      <a:pt x="23" y="8"/>
                      <a:pt x="24" y="8"/>
                    </a:cubicBezTo>
                    <a:cubicBezTo>
                      <a:pt x="24" y="8"/>
                      <a:pt x="25" y="8"/>
                      <a:pt x="25" y="7"/>
                    </a:cubicBezTo>
                    <a:cubicBezTo>
                      <a:pt x="25" y="7"/>
                      <a:pt x="25" y="7"/>
                      <a:pt x="26" y="7"/>
                    </a:cubicBezTo>
                    <a:close/>
                    <a:moveTo>
                      <a:pt x="23" y="5"/>
                    </a:move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6" y="4"/>
                      <a:pt x="26" y="4"/>
                    </a:cubicBezTo>
                    <a:cubicBezTo>
                      <a:pt x="26" y="4"/>
                      <a:pt x="25" y="4"/>
                      <a:pt x="25" y="4"/>
                    </a:cubicBezTo>
                    <a:cubicBezTo>
                      <a:pt x="25" y="4"/>
                      <a:pt x="24" y="4"/>
                      <a:pt x="24" y="4"/>
                    </a:cubicBezTo>
                    <a:cubicBezTo>
                      <a:pt x="23" y="4"/>
                      <a:pt x="23" y="5"/>
                      <a:pt x="23" y="5"/>
                    </a:cubicBezTo>
                    <a:close/>
                    <a:moveTo>
                      <a:pt x="36" y="7"/>
                    </a:moveTo>
                    <a:cubicBezTo>
                      <a:pt x="36" y="7"/>
                      <a:pt x="36" y="7"/>
                      <a:pt x="36" y="7"/>
                    </a:cubicBezTo>
                    <a:cubicBezTo>
                      <a:pt x="36" y="8"/>
                      <a:pt x="36" y="9"/>
                      <a:pt x="35" y="9"/>
                    </a:cubicBezTo>
                    <a:cubicBezTo>
                      <a:pt x="34" y="9"/>
                      <a:pt x="34" y="9"/>
                      <a:pt x="33" y="9"/>
                    </a:cubicBezTo>
                    <a:cubicBezTo>
                      <a:pt x="32" y="9"/>
                      <a:pt x="32" y="9"/>
                      <a:pt x="31" y="9"/>
                    </a:cubicBezTo>
                    <a:cubicBezTo>
                      <a:pt x="31" y="8"/>
                      <a:pt x="31" y="8"/>
                      <a:pt x="30" y="7"/>
                    </a:cubicBezTo>
                    <a:cubicBezTo>
                      <a:pt x="30" y="7"/>
                      <a:pt x="30" y="6"/>
                      <a:pt x="31" y="5"/>
                    </a:cubicBezTo>
                    <a:cubicBezTo>
                      <a:pt x="31" y="4"/>
                      <a:pt x="31" y="4"/>
                      <a:pt x="31" y="3"/>
                    </a:cubicBezTo>
                    <a:cubicBezTo>
                      <a:pt x="32" y="3"/>
                      <a:pt x="32" y="2"/>
                      <a:pt x="33" y="2"/>
                    </a:cubicBezTo>
                    <a:cubicBezTo>
                      <a:pt x="34" y="2"/>
                      <a:pt x="34" y="2"/>
                      <a:pt x="35" y="2"/>
                    </a:cubicBezTo>
                    <a:cubicBezTo>
                      <a:pt x="36" y="2"/>
                      <a:pt x="36" y="2"/>
                      <a:pt x="36" y="3"/>
                    </a:cubicBezTo>
                    <a:cubicBezTo>
                      <a:pt x="37" y="3"/>
                      <a:pt x="37" y="3"/>
                      <a:pt x="37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3"/>
                      <a:pt x="36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4" y="3"/>
                      <a:pt x="34" y="3"/>
                      <a:pt x="33" y="3"/>
                    </a:cubicBezTo>
                    <a:cubicBezTo>
                      <a:pt x="33" y="3"/>
                      <a:pt x="32" y="3"/>
                      <a:pt x="32" y="4"/>
                    </a:cubicBezTo>
                    <a:cubicBezTo>
                      <a:pt x="32" y="4"/>
                      <a:pt x="32" y="5"/>
                      <a:pt x="32" y="5"/>
                    </a:cubicBezTo>
                    <a:cubicBezTo>
                      <a:pt x="31" y="6"/>
                      <a:pt x="31" y="6"/>
                      <a:pt x="31" y="7"/>
                    </a:cubicBezTo>
                    <a:cubicBezTo>
                      <a:pt x="31" y="7"/>
                      <a:pt x="32" y="8"/>
                      <a:pt x="32" y="8"/>
                    </a:cubicBezTo>
                    <a:cubicBezTo>
                      <a:pt x="32" y="8"/>
                      <a:pt x="33" y="8"/>
                      <a:pt x="33" y="9"/>
                    </a:cubicBezTo>
                    <a:cubicBezTo>
                      <a:pt x="34" y="9"/>
                      <a:pt x="34" y="8"/>
                      <a:pt x="34" y="8"/>
                    </a:cubicBezTo>
                    <a:cubicBezTo>
                      <a:pt x="35" y="8"/>
                      <a:pt x="35" y="7"/>
                      <a:pt x="36" y="7"/>
                    </a:cubicBezTo>
                    <a:close/>
                    <a:moveTo>
                      <a:pt x="37" y="7"/>
                    </a:moveTo>
                    <a:cubicBezTo>
                      <a:pt x="38" y="6"/>
                      <a:pt x="38" y="5"/>
                      <a:pt x="39" y="5"/>
                    </a:cubicBezTo>
                    <a:cubicBezTo>
                      <a:pt x="39" y="5"/>
                      <a:pt x="40" y="4"/>
                      <a:pt x="40" y="4"/>
                    </a:cubicBezTo>
                    <a:cubicBezTo>
                      <a:pt x="41" y="5"/>
                      <a:pt x="42" y="5"/>
                      <a:pt x="42" y="5"/>
                    </a:cubicBezTo>
                    <a:cubicBezTo>
                      <a:pt x="42" y="6"/>
                      <a:pt x="42" y="7"/>
                      <a:pt x="42" y="7"/>
                    </a:cubicBezTo>
                    <a:cubicBezTo>
                      <a:pt x="42" y="8"/>
                      <a:pt x="42" y="9"/>
                      <a:pt x="41" y="9"/>
                    </a:cubicBezTo>
                    <a:cubicBezTo>
                      <a:pt x="41" y="9"/>
                      <a:pt x="41" y="10"/>
                      <a:pt x="40" y="10"/>
                    </a:cubicBezTo>
                    <a:cubicBezTo>
                      <a:pt x="40" y="10"/>
                      <a:pt x="39" y="10"/>
                      <a:pt x="39" y="10"/>
                    </a:cubicBezTo>
                    <a:cubicBezTo>
                      <a:pt x="38" y="10"/>
                      <a:pt x="38" y="10"/>
                      <a:pt x="37" y="9"/>
                    </a:cubicBezTo>
                    <a:cubicBezTo>
                      <a:pt x="37" y="9"/>
                      <a:pt x="37" y="8"/>
                      <a:pt x="37" y="7"/>
                    </a:cubicBezTo>
                    <a:close/>
                    <a:moveTo>
                      <a:pt x="38" y="7"/>
                    </a:moveTo>
                    <a:cubicBezTo>
                      <a:pt x="38" y="8"/>
                      <a:pt x="38" y="8"/>
                      <a:pt x="38" y="9"/>
                    </a:cubicBezTo>
                    <a:cubicBezTo>
                      <a:pt x="38" y="9"/>
                      <a:pt x="39" y="9"/>
                      <a:pt x="39" y="9"/>
                    </a:cubicBezTo>
                    <a:cubicBezTo>
                      <a:pt x="39" y="9"/>
                      <a:pt x="40" y="9"/>
                      <a:pt x="40" y="9"/>
                    </a:cubicBezTo>
                    <a:cubicBezTo>
                      <a:pt x="41" y="9"/>
                      <a:pt x="41" y="8"/>
                      <a:pt x="41" y="7"/>
                    </a:cubicBezTo>
                    <a:cubicBezTo>
                      <a:pt x="41" y="7"/>
                      <a:pt x="41" y="6"/>
                      <a:pt x="41" y="6"/>
                    </a:cubicBezTo>
                    <a:cubicBezTo>
                      <a:pt x="41" y="5"/>
                      <a:pt x="41" y="5"/>
                      <a:pt x="40" y="5"/>
                    </a:cubicBezTo>
                    <a:cubicBezTo>
                      <a:pt x="40" y="5"/>
                      <a:pt x="39" y="5"/>
                      <a:pt x="39" y="6"/>
                    </a:cubicBezTo>
                    <a:cubicBezTo>
                      <a:pt x="39" y="6"/>
                      <a:pt x="38" y="6"/>
                      <a:pt x="38" y="7"/>
                    </a:cubicBezTo>
                    <a:close/>
                    <a:moveTo>
                      <a:pt x="42" y="10"/>
                    </a:moveTo>
                    <a:cubicBezTo>
                      <a:pt x="44" y="3"/>
                      <a:pt x="44" y="3"/>
                      <a:pt x="44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2" y="10"/>
                      <a:pt x="42" y="10"/>
                      <a:pt x="42" y="10"/>
                    </a:cubicBezTo>
                    <a:moveTo>
                      <a:pt x="48" y="11"/>
                    </a:moveTo>
                    <a:cubicBezTo>
                      <a:pt x="48" y="10"/>
                      <a:pt x="48" y="10"/>
                      <a:pt x="48" y="10"/>
                    </a:cubicBezTo>
                    <a:cubicBezTo>
                      <a:pt x="47" y="11"/>
                      <a:pt x="47" y="11"/>
                      <a:pt x="46" y="11"/>
                    </a:cubicBezTo>
                    <a:cubicBezTo>
                      <a:pt x="46" y="11"/>
                      <a:pt x="46" y="11"/>
                      <a:pt x="45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9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9"/>
                      <a:pt x="48" y="9"/>
                      <a:pt x="48" y="8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8" y="11"/>
                      <a:pt x="48" y="11"/>
                      <a:pt x="48" y="11"/>
                    </a:cubicBezTo>
                    <a:close/>
                    <a:moveTo>
                      <a:pt x="50" y="11"/>
                    </a:moveTo>
                    <a:cubicBezTo>
                      <a:pt x="51" y="6"/>
                      <a:pt x="51" y="6"/>
                      <a:pt x="51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2" y="6"/>
                      <a:pt x="52" y="6"/>
                      <a:pt x="53" y="6"/>
                    </a:cubicBezTo>
                    <a:cubicBezTo>
                      <a:pt x="53" y="6"/>
                      <a:pt x="53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6" y="6"/>
                      <a:pt x="57" y="6"/>
                    </a:cubicBezTo>
                    <a:cubicBezTo>
                      <a:pt x="57" y="6"/>
                      <a:pt x="57" y="7"/>
                      <a:pt x="58" y="7"/>
                    </a:cubicBezTo>
                    <a:cubicBezTo>
                      <a:pt x="58" y="7"/>
                      <a:pt x="58" y="8"/>
                      <a:pt x="58" y="8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7" y="8"/>
                      <a:pt x="57" y="7"/>
                      <a:pt x="57" y="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4" y="9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4" y="7"/>
                      <a:pt x="54" y="7"/>
                    </a:cubicBezTo>
                    <a:cubicBezTo>
                      <a:pt x="54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2" y="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2" y="8"/>
                      <a:pt x="51" y="8"/>
                      <a:pt x="51" y="9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0" y="11"/>
                      <a:pt x="50" y="11"/>
                      <a:pt x="50" y="11"/>
                    </a:cubicBezTo>
                    <a:close/>
                    <a:moveTo>
                      <a:pt x="59" y="12"/>
                    </a:moveTo>
                    <a:cubicBezTo>
                      <a:pt x="58" y="12"/>
                      <a:pt x="58" y="12"/>
                      <a:pt x="58" y="12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61" y="7"/>
                      <a:pt x="61" y="7"/>
                      <a:pt x="62" y="7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3" y="8"/>
                      <a:pt x="63" y="9"/>
                      <a:pt x="63" y="9"/>
                    </a:cubicBezTo>
                    <a:cubicBezTo>
                      <a:pt x="63" y="9"/>
                      <a:pt x="63" y="10"/>
                      <a:pt x="63" y="10"/>
                    </a:cubicBezTo>
                    <a:cubicBezTo>
                      <a:pt x="63" y="11"/>
                      <a:pt x="62" y="12"/>
                      <a:pt x="62" y="12"/>
                    </a:cubicBezTo>
                    <a:cubicBezTo>
                      <a:pt x="61" y="13"/>
                      <a:pt x="61" y="13"/>
                      <a:pt x="60" y="13"/>
                    </a:cubicBezTo>
                    <a:cubicBezTo>
                      <a:pt x="59" y="13"/>
                      <a:pt x="59" y="12"/>
                      <a:pt x="59" y="12"/>
                    </a:cubicBezTo>
                    <a:cubicBezTo>
                      <a:pt x="59" y="12"/>
                      <a:pt x="59" y="12"/>
                      <a:pt x="59" y="12"/>
                    </a:cubicBezTo>
                    <a:moveTo>
                      <a:pt x="59" y="10"/>
                    </a:moveTo>
                    <a:cubicBezTo>
                      <a:pt x="59" y="10"/>
                      <a:pt x="59" y="11"/>
                      <a:pt x="59" y="11"/>
                    </a:cubicBezTo>
                    <a:cubicBezTo>
                      <a:pt x="59" y="12"/>
                      <a:pt x="60" y="12"/>
                      <a:pt x="60" y="12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2" y="11"/>
                      <a:pt x="62" y="11"/>
                      <a:pt x="62" y="10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2" y="8"/>
                      <a:pt x="62" y="8"/>
                      <a:pt x="61" y="8"/>
                    </a:cubicBezTo>
                    <a:cubicBezTo>
                      <a:pt x="61" y="8"/>
                      <a:pt x="61" y="8"/>
                      <a:pt x="60" y="8"/>
                    </a:cubicBezTo>
                    <a:cubicBezTo>
                      <a:pt x="60" y="9"/>
                      <a:pt x="60" y="9"/>
                      <a:pt x="59" y="10"/>
                    </a:cubicBezTo>
                    <a:close/>
                    <a:moveTo>
                      <a:pt x="67" y="13"/>
                    </a:moveTo>
                    <a:cubicBezTo>
                      <a:pt x="66" y="13"/>
                      <a:pt x="66" y="13"/>
                      <a:pt x="66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11"/>
                      <a:pt x="64" y="11"/>
                      <a:pt x="64" y="11"/>
                    </a:cubicBezTo>
                    <a:cubicBezTo>
                      <a:pt x="64" y="11"/>
                      <a:pt x="64" y="11"/>
                      <a:pt x="64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0"/>
                      <a:pt x="65" y="10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7" y="10"/>
                      <a:pt x="68" y="10"/>
                      <a:pt x="68" y="10"/>
                    </a:cubicBezTo>
                    <a:cubicBezTo>
                      <a:pt x="68" y="9"/>
                      <a:pt x="68" y="9"/>
                      <a:pt x="67" y="9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4" y="9"/>
                      <a:pt x="65" y="9"/>
                      <a:pt x="65" y="8"/>
                    </a:cubicBezTo>
                    <a:cubicBezTo>
                      <a:pt x="65" y="8"/>
                      <a:pt x="65" y="8"/>
                      <a:pt x="66" y="8"/>
                    </a:cubicBezTo>
                    <a:cubicBezTo>
                      <a:pt x="66" y="8"/>
                      <a:pt x="67" y="8"/>
                      <a:pt x="67" y="8"/>
                    </a:cubicBezTo>
                    <a:cubicBezTo>
                      <a:pt x="67" y="8"/>
                      <a:pt x="68" y="8"/>
                      <a:pt x="68" y="8"/>
                    </a:cubicBezTo>
                    <a:cubicBezTo>
                      <a:pt x="68" y="8"/>
                      <a:pt x="68" y="8"/>
                      <a:pt x="68" y="9"/>
                    </a:cubicBezTo>
                    <a:cubicBezTo>
                      <a:pt x="68" y="9"/>
                      <a:pt x="69" y="9"/>
                      <a:pt x="69" y="9"/>
                    </a:cubicBezTo>
                    <a:cubicBezTo>
                      <a:pt x="68" y="9"/>
                      <a:pt x="68" y="10"/>
                      <a:pt x="68" y="10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8" y="12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4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13"/>
                      <a:pt x="67" y="13"/>
                      <a:pt x="67" y="13"/>
                    </a:cubicBezTo>
                    <a:close/>
                    <a:moveTo>
                      <a:pt x="67" y="11"/>
                    </a:moveTo>
                    <a:cubicBezTo>
                      <a:pt x="67" y="11"/>
                      <a:pt x="66" y="11"/>
                      <a:pt x="66" y="11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4" y="11"/>
                      <a:pt x="64" y="12"/>
                      <a:pt x="64" y="12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5" y="12"/>
                      <a:pt x="65" y="13"/>
                      <a:pt x="65" y="13"/>
                    </a:cubicBezTo>
                    <a:cubicBezTo>
                      <a:pt x="65" y="13"/>
                      <a:pt x="66" y="13"/>
                      <a:pt x="66" y="13"/>
                    </a:cubicBezTo>
                    <a:cubicBezTo>
                      <a:pt x="66" y="12"/>
                      <a:pt x="67" y="12"/>
                      <a:pt x="67" y="12"/>
                    </a:cubicBezTo>
                    <a:cubicBezTo>
                      <a:pt x="67" y="12"/>
                      <a:pt x="67" y="12"/>
                      <a:pt x="67" y="11"/>
                    </a:cubicBezTo>
                    <a:cubicBezTo>
                      <a:pt x="67" y="11"/>
                      <a:pt x="67" y="11"/>
                      <a:pt x="67" y="11"/>
                    </a:cubicBezTo>
                    <a:moveTo>
                      <a:pt x="69" y="14"/>
                    </a:moveTo>
                    <a:cubicBezTo>
                      <a:pt x="70" y="9"/>
                      <a:pt x="70" y="9"/>
                      <a:pt x="70" y="9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1" y="9"/>
                      <a:pt x="72" y="9"/>
                      <a:pt x="73" y="9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4" y="9"/>
                      <a:pt x="74" y="9"/>
                      <a:pt x="74" y="10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3" y="11"/>
                      <a:pt x="73" y="11"/>
                      <a:pt x="73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10"/>
                      <a:pt x="72" y="10"/>
                      <a:pt x="72" y="10"/>
                    </a:cubicBezTo>
                    <a:cubicBezTo>
                      <a:pt x="72" y="10"/>
                      <a:pt x="72" y="10"/>
                      <a:pt x="71" y="10"/>
                    </a:cubicBezTo>
                    <a:cubicBezTo>
                      <a:pt x="71" y="10"/>
                      <a:pt x="71" y="10"/>
                      <a:pt x="70" y="11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69" y="14"/>
                      <a:pt x="69" y="14"/>
                      <a:pt x="69" y="14"/>
                    </a:cubicBezTo>
                    <a:close/>
                    <a:moveTo>
                      <a:pt x="74" y="12"/>
                    </a:moveTo>
                    <a:cubicBezTo>
                      <a:pt x="75" y="11"/>
                      <a:pt x="75" y="10"/>
                      <a:pt x="76" y="10"/>
                    </a:cubicBezTo>
                    <a:cubicBezTo>
                      <a:pt x="76" y="10"/>
                      <a:pt x="77" y="10"/>
                      <a:pt x="78" y="10"/>
                    </a:cubicBezTo>
                    <a:cubicBezTo>
                      <a:pt x="78" y="10"/>
                      <a:pt x="79" y="10"/>
                      <a:pt x="79" y="11"/>
                    </a:cubicBezTo>
                    <a:cubicBezTo>
                      <a:pt x="79" y="11"/>
                      <a:pt x="79" y="12"/>
                      <a:pt x="79" y="13"/>
                    </a:cubicBezTo>
                    <a:cubicBezTo>
                      <a:pt x="79" y="13"/>
                      <a:pt x="79" y="14"/>
                      <a:pt x="78" y="14"/>
                    </a:cubicBezTo>
                    <a:cubicBezTo>
                      <a:pt x="78" y="15"/>
                      <a:pt x="78" y="15"/>
                      <a:pt x="77" y="15"/>
                    </a:cubicBezTo>
                    <a:cubicBezTo>
                      <a:pt x="77" y="15"/>
                      <a:pt x="76" y="15"/>
                      <a:pt x="76" y="15"/>
                    </a:cubicBezTo>
                    <a:cubicBezTo>
                      <a:pt x="75" y="15"/>
                      <a:pt x="75" y="15"/>
                      <a:pt x="74" y="14"/>
                    </a:cubicBezTo>
                    <a:cubicBezTo>
                      <a:pt x="74" y="14"/>
                      <a:pt x="74" y="13"/>
                      <a:pt x="74" y="12"/>
                    </a:cubicBezTo>
                    <a:close/>
                    <a:moveTo>
                      <a:pt x="75" y="12"/>
                    </a:moveTo>
                    <a:cubicBezTo>
                      <a:pt x="75" y="13"/>
                      <a:pt x="75" y="13"/>
                      <a:pt x="75" y="14"/>
                    </a:cubicBezTo>
                    <a:cubicBezTo>
                      <a:pt x="75" y="14"/>
                      <a:pt x="76" y="14"/>
                      <a:pt x="76" y="14"/>
                    </a:cubicBezTo>
                    <a:cubicBezTo>
                      <a:pt x="77" y="14"/>
                      <a:pt x="77" y="14"/>
                      <a:pt x="77" y="14"/>
                    </a:cubicBezTo>
                    <a:cubicBezTo>
                      <a:pt x="78" y="14"/>
                      <a:pt x="78" y="13"/>
                      <a:pt x="78" y="13"/>
                    </a:cubicBezTo>
                    <a:cubicBezTo>
                      <a:pt x="78" y="12"/>
                      <a:pt x="78" y="11"/>
                      <a:pt x="78" y="11"/>
                    </a:cubicBezTo>
                    <a:cubicBezTo>
                      <a:pt x="78" y="11"/>
                      <a:pt x="78" y="10"/>
                      <a:pt x="77" y="10"/>
                    </a:cubicBezTo>
                    <a:cubicBezTo>
                      <a:pt x="77" y="10"/>
                      <a:pt x="77" y="10"/>
                      <a:pt x="76" y="11"/>
                    </a:cubicBezTo>
                    <a:cubicBezTo>
                      <a:pt x="76" y="11"/>
                      <a:pt x="75" y="11"/>
                      <a:pt x="75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56" name="Line 108"/>
              <p:cNvSpPr>
                <a:spLocks noChangeAspect="1" noChangeShapeType="1"/>
              </p:cNvSpPr>
              <p:nvPr/>
            </p:nvSpPr>
            <p:spPr bwMode="auto">
              <a:xfrm flipH="1">
                <a:off x="-885" y="2819"/>
                <a:ext cx="7" cy="12"/>
              </a:xfrm>
              <a:prstGeom prst="line">
                <a:avLst/>
              </a:prstGeom>
              <a:noFill/>
              <a:ln w="1588" cap="rnd">
                <a:solidFill>
                  <a:srgbClr val="DC241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57" name="Freeform 109"/>
              <p:cNvSpPr>
                <a:spLocks noChangeAspect="1"/>
              </p:cNvSpPr>
              <p:nvPr/>
            </p:nvSpPr>
            <p:spPr bwMode="auto">
              <a:xfrm>
                <a:off x="-1061" y="2706"/>
                <a:ext cx="226" cy="147"/>
              </a:xfrm>
              <a:custGeom>
                <a:avLst/>
                <a:gdLst>
                  <a:gd name="T0" fmla="*/ 0 w 714"/>
                  <a:gd name="T1" fmla="*/ 0 h 462"/>
                  <a:gd name="T2" fmla="*/ 0 w 714"/>
                  <a:gd name="T3" fmla="*/ 0 h 462"/>
                  <a:gd name="T4" fmla="*/ 0 w 714"/>
                  <a:gd name="T5" fmla="*/ 0 h 462"/>
                  <a:gd name="T6" fmla="*/ 0 w 714"/>
                  <a:gd name="T7" fmla="*/ 0 h 462"/>
                  <a:gd name="T8" fmla="*/ 0 w 714"/>
                  <a:gd name="T9" fmla="*/ 0 h 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4"/>
                  <a:gd name="T16" fmla="*/ 0 h 462"/>
                  <a:gd name="T17" fmla="*/ 714 w 714"/>
                  <a:gd name="T18" fmla="*/ 462 h 4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4" h="462">
                    <a:moveTo>
                      <a:pt x="29" y="2"/>
                    </a:moveTo>
                    <a:cubicBezTo>
                      <a:pt x="151" y="0"/>
                      <a:pt x="713" y="345"/>
                      <a:pt x="714" y="409"/>
                    </a:cubicBezTo>
                    <a:cubicBezTo>
                      <a:pt x="680" y="462"/>
                      <a:pt x="680" y="462"/>
                      <a:pt x="680" y="462"/>
                    </a:cubicBezTo>
                    <a:cubicBezTo>
                      <a:pt x="664" y="388"/>
                      <a:pt x="94" y="53"/>
                      <a:pt x="0" y="59"/>
                    </a:cubicBezTo>
                    <a:cubicBezTo>
                      <a:pt x="29" y="2"/>
                      <a:pt x="29" y="2"/>
                      <a:pt x="29" y="2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58" name="Line 110"/>
              <p:cNvSpPr>
                <a:spLocks noChangeAspect="1" noChangeShapeType="1"/>
              </p:cNvSpPr>
              <p:nvPr/>
            </p:nvSpPr>
            <p:spPr bwMode="auto">
              <a:xfrm flipH="1">
                <a:off x="-845" y="2838"/>
                <a:ext cx="10" cy="14"/>
              </a:xfrm>
              <a:prstGeom prst="line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59" name="Line 111"/>
              <p:cNvSpPr>
                <a:spLocks noChangeAspect="1" noChangeShapeType="1"/>
              </p:cNvSpPr>
              <p:nvPr/>
            </p:nvSpPr>
            <p:spPr bwMode="auto">
              <a:xfrm flipH="1">
                <a:off x="-1061" y="2708"/>
                <a:ext cx="9" cy="16"/>
              </a:xfrm>
              <a:prstGeom prst="line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60" name="Freeform 112"/>
              <p:cNvSpPr>
                <a:spLocks noChangeAspect="1" noEditPoints="1"/>
              </p:cNvSpPr>
              <p:nvPr/>
            </p:nvSpPr>
            <p:spPr bwMode="auto">
              <a:xfrm>
                <a:off x="-1064" y="2700"/>
                <a:ext cx="235" cy="158"/>
              </a:xfrm>
              <a:custGeom>
                <a:avLst/>
                <a:gdLst>
                  <a:gd name="T0" fmla="*/ 0 w 741"/>
                  <a:gd name="T1" fmla="*/ 0 h 496"/>
                  <a:gd name="T2" fmla="*/ 0 w 741"/>
                  <a:gd name="T3" fmla="*/ 0 h 496"/>
                  <a:gd name="T4" fmla="*/ 0 w 741"/>
                  <a:gd name="T5" fmla="*/ 0 h 496"/>
                  <a:gd name="T6" fmla="*/ 0 w 741"/>
                  <a:gd name="T7" fmla="*/ 0 h 496"/>
                  <a:gd name="T8" fmla="*/ 0 w 741"/>
                  <a:gd name="T9" fmla="*/ 0 h 496"/>
                  <a:gd name="T10" fmla="*/ 0 w 741"/>
                  <a:gd name="T11" fmla="*/ 0 h 496"/>
                  <a:gd name="T12" fmla="*/ 0 w 741"/>
                  <a:gd name="T13" fmla="*/ 0 h 496"/>
                  <a:gd name="T14" fmla="*/ 0 w 741"/>
                  <a:gd name="T15" fmla="*/ 0 h 496"/>
                  <a:gd name="T16" fmla="*/ 0 w 741"/>
                  <a:gd name="T17" fmla="*/ 0 h 496"/>
                  <a:gd name="T18" fmla="*/ 0 w 741"/>
                  <a:gd name="T19" fmla="*/ 0 h 496"/>
                  <a:gd name="T20" fmla="*/ 0 w 741"/>
                  <a:gd name="T21" fmla="*/ 0 h 496"/>
                  <a:gd name="T22" fmla="*/ 0 w 741"/>
                  <a:gd name="T23" fmla="*/ 0 h 496"/>
                  <a:gd name="T24" fmla="*/ 0 w 741"/>
                  <a:gd name="T25" fmla="*/ 0 h 496"/>
                  <a:gd name="T26" fmla="*/ 0 w 741"/>
                  <a:gd name="T27" fmla="*/ 0 h 496"/>
                  <a:gd name="T28" fmla="*/ 0 w 741"/>
                  <a:gd name="T29" fmla="*/ 0 h 496"/>
                  <a:gd name="T30" fmla="*/ 0 w 741"/>
                  <a:gd name="T31" fmla="*/ 0 h 496"/>
                  <a:gd name="T32" fmla="*/ 0 w 741"/>
                  <a:gd name="T33" fmla="*/ 0 h 496"/>
                  <a:gd name="T34" fmla="*/ 0 w 741"/>
                  <a:gd name="T35" fmla="*/ 0 h 496"/>
                  <a:gd name="T36" fmla="*/ 0 w 741"/>
                  <a:gd name="T37" fmla="*/ 0 h 4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41"/>
                  <a:gd name="T58" fmla="*/ 0 h 496"/>
                  <a:gd name="T59" fmla="*/ 741 w 741"/>
                  <a:gd name="T60" fmla="*/ 496 h 49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41" h="496">
                    <a:moveTo>
                      <a:pt x="5" y="77"/>
                    </a:moveTo>
                    <a:cubicBezTo>
                      <a:pt x="28" y="62"/>
                      <a:pt x="194" y="135"/>
                      <a:pt x="367" y="240"/>
                    </a:cubicBezTo>
                    <a:cubicBezTo>
                      <a:pt x="540" y="345"/>
                      <a:pt x="706" y="464"/>
                      <a:pt x="691" y="486"/>
                    </a:cubicBezTo>
                    <a:cubicBezTo>
                      <a:pt x="686" y="494"/>
                      <a:pt x="686" y="494"/>
                      <a:pt x="686" y="494"/>
                    </a:cubicBezTo>
                    <a:cubicBezTo>
                      <a:pt x="684" y="496"/>
                      <a:pt x="684" y="496"/>
                      <a:pt x="684" y="496"/>
                    </a:cubicBezTo>
                    <a:cubicBezTo>
                      <a:pt x="684" y="495"/>
                      <a:pt x="687" y="492"/>
                      <a:pt x="684" y="484"/>
                    </a:cubicBezTo>
                    <a:cubicBezTo>
                      <a:pt x="676" y="460"/>
                      <a:pt x="559" y="366"/>
                      <a:pt x="364" y="248"/>
                    </a:cubicBezTo>
                    <a:cubicBezTo>
                      <a:pt x="174" y="135"/>
                      <a:pt x="16" y="67"/>
                      <a:pt x="0" y="86"/>
                    </a:cubicBezTo>
                    <a:cubicBezTo>
                      <a:pt x="5" y="77"/>
                      <a:pt x="5" y="77"/>
                      <a:pt x="5" y="77"/>
                    </a:cubicBezTo>
                    <a:close/>
                    <a:moveTo>
                      <a:pt x="727" y="433"/>
                    </a:moveTo>
                    <a:cubicBezTo>
                      <a:pt x="741" y="404"/>
                      <a:pt x="587" y="288"/>
                      <a:pt x="396" y="175"/>
                    </a:cubicBezTo>
                    <a:cubicBezTo>
                      <a:pt x="201" y="65"/>
                      <a:pt x="60" y="0"/>
                      <a:pt x="35" y="1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30"/>
                      <a:pt x="29" y="29"/>
                      <a:pt x="30" y="28"/>
                    </a:cubicBezTo>
                    <a:cubicBezTo>
                      <a:pt x="35" y="24"/>
                      <a:pt x="43" y="24"/>
                      <a:pt x="46" y="24"/>
                    </a:cubicBezTo>
                    <a:cubicBezTo>
                      <a:pt x="90" y="25"/>
                      <a:pt x="217" y="83"/>
                      <a:pt x="394" y="184"/>
                    </a:cubicBezTo>
                    <a:cubicBezTo>
                      <a:pt x="472" y="230"/>
                      <a:pt x="723" y="390"/>
                      <a:pt x="722" y="436"/>
                    </a:cubicBezTo>
                    <a:cubicBezTo>
                      <a:pt x="722" y="440"/>
                      <a:pt x="722" y="440"/>
                      <a:pt x="720" y="442"/>
                    </a:cubicBezTo>
                    <a:cubicBezTo>
                      <a:pt x="727" y="433"/>
                      <a:pt x="727" y="433"/>
                      <a:pt x="727" y="433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61" name="Freeform 113"/>
              <p:cNvSpPr>
                <a:spLocks noChangeAspect="1" noEditPoints="1"/>
              </p:cNvSpPr>
              <p:nvPr/>
            </p:nvSpPr>
            <p:spPr bwMode="auto">
              <a:xfrm>
                <a:off x="-1064" y="2700"/>
                <a:ext cx="235" cy="158"/>
              </a:xfrm>
              <a:custGeom>
                <a:avLst/>
                <a:gdLst>
                  <a:gd name="T0" fmla="*/ 0 w 741"/>
                  <a:gd name="T1" fmla="*/ 0 h 496"/>
                  <a:gd name="T2" fmla="*/ 0 w 741"/>
                  <a:gd name="T3" fmla="*/ 0 h 496"/>
                  <a:gd name="T4" fmla="*/ 0 w 741"/>
                  <a:gd name="T5" fmla="*/ 0 h 496"/>
                  <a:gd name="T6" fmla="*/ 0 w 741"/>
                  <a:gd name="T7" fmla="*/ 0 h 496"/>
                  <a:gd name="T8" fmla="*/ 0 w 741"/>
                  <a:gd name="T9" fmla="*/ 0 h 496"/>
                  <a:gd name="T10" fmla="*/ 0 w 741"/>
                  <a:gd name="T11" fmla="*/ 0 h 496"/>
                  <a:gd name="T12" fmla="*/ 0 w 741"/>
                  <a:gd name="T13" fmla="*/ 0 h 496"/>
                  <a:gd name="T14" fmla="*/ 0 w 741"/>
                  <a:gd name="T15" fmla="*/ 0 h 496"/>
                  <a:gd name="T16" fmla="*/ 0 w 741"/>
                  <a:gd name="T17" fmla="*/ 0 h 496"/>
                  <a:gd name="T18" fmla="*/ 0 w 741"/>
                  <a:gd name="T19" fmla="*/ 0 h 496"/>
                  <a:gd name="T20" fmla="*/ 0 w 741"/>
                  <a:gd name="T21" fmla="*/ 0 h 496"/>
                  <a:gd name="T22" fmla="*/ 0 w 741"/>
                  <a:gd name="T23" fmla="*/ 0 h 496"/>
                  <a:gd name="T24" fmla="*/ 0 w 741"/>
                  <a:gd name="T25" fmla="*/ 0 h 496"/>
                  <a:gd name="T26" fmla="*/ 0 w 741"/>
                  <a:gd name="T27" fmla="*/ 0 h 496"/>
                  <a:gd name="T28" fmla="*/ 0 w 741"/>
                  <a:gd name="T29" fmla="*/ 0 h 496"/>
                  <a:gd name="T30" fmla="*/ 0 w 741"/>
                  <a:gd name="T31" fmla="*/ 0 h 496"/>
                  <a:gd name="T32" fmla="*/ 0 w 741"/>
                  <a:gd name="T33" fmla="*/ 0 h 496"/>
                  <a:gd name="T34" fmla="*/ 0 w 741"/>
                  <a:gd name="T35" fmla="*/ 0 h 496"/>
                  <a:gd name="T36" fmla="*/ 0 w 741"/>
                  <a:gd name="T37" fmla="*/ 0 h 4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41"/>
                  <a:gd name="T58" fmla="*/ 0 h 496"/>
                  <a:gd name="T59" fmla="*/ 741 w 741"/>
                  <a:gd name="T60" fmla="*/ 496 h 49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41" h="496">
                    <a:moveTo>
                      <a:pt x="5" y="77"/>
                    </a:moveTo>
                    <a:cubicBezTo>
                      <a:pt x="28" y="62"/>
                      <a:pt x="194" y="135"/>
                      <a:pt x="367" y="240"/>
                    </a:cubicBezTo>
                    <a:cubicBezTo>
                      <a:pt x="540" y="345"/>
                      <a:pt x="706" y="464"/>
                      <a:pt x="691" y="486"/>
                    </a:cubicBezTo>
                    <a:cubicBezTo>
                      <a:pt x="686" y="494"/>
                      <a:pt x="686" y="494"/>
                      <a:pt x="686" y="494"/>
                    </a:cubicBezTo>
                    <a:cubicBezTo>
                      <a:pt x="684" y="496"/>
                      <a:pt x="684" y="496"/>
                      <a:pt x="684" y="496"/>
                    </a:cubicBezTo>
                    <a:cubicBezTo>
                      <a:pt x="684" y="495"/>
                      <a:pt x="687" y="492"/>
                      <a:pt x="684" y="484"/>
                    </a:cubicBezTo>
                    <a:cubicBezTo>
                      <a:pt x="676" y="460"/>
                      <a:pt x="559" y="366"/>
                      <a:pt x="364" y="248"/>
                    </a:cubicBezTo>
                    <a:cubicBezTo>
                      <a:pt x="174" y="135"/>
                      <a:pt x="16" y="67"/>
                      <a:pt x="0" y="86"/>
                    </a:cubicBezTo>
                    <a:cubicBezTo>
                      <a:pt x="5" y="77"/>
                      <a:pt x="5" y="77"/>
                      <a:pt x="5" y="77"/>
                    </a:cubicBezTo>
                    <a:close/>
                    <a:moveTo>
                      <a:pt x="727" y="433"/>
                    </a:moveTo>
                    <a:cubicBezTo>
                      <a:pt x="741" y="404"/>
                      <a:pt x="587" y="288"/>
                      <a:pt x="396" y="175"/>
                    </a:cubicBezTo>
                    <a:cubicBezTo>
                      <a:pt x="201" y="65"/>
                      <a:pt x="60" y="0"/>
                      <a:pt x="35" y="1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30"/>
                      <a:pt x="29" y="29"/>
                      <a:pt x="30" y="28"/>
                    </a:cubicBezTo>
                    <a:cubicBezTo>
                      <a:pt x="35" y="24"/>
                      <a:pt x="43" y="24"/>
                      <a:pt x="46" y="24"/>
                    </a:cubicBezTo>
                    <a:cubicBezTo>
                      <a:pt x="90" y="25"/>
                      <a:pt x="217" y="83"/>
                      <a:pt x="394" y="184"/>
                    </a:cubicBezTo>
                    <a:cubicBezTo>
                      <a:pt x="472" y="230"/>
                      <a:pt x="723" y="390"/>
                      <a:pt x="722" y="436"/>
                    </a:cubicBezTo>
                    <a:cubicBezTo>
                      <a:pt x="722" y="440"/>
                      <a:pt x="722" y="440"/>
                      <a:pt x="720" y="442"/>
                    </a:cubicBezTo>
                    <a:cubicBezTo>
                      <a:pt x="727" y="433"/>
                      <a:pt x="727" y="433"/>
                      <a:pt x="727" y="433"/>
                    </a:cubicBezTo>
                    <a:close/>
                  </a:path>
                </a:pathLst>
              </a:cu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62" name="Freeform 114"/>
              <p:cNvSpPr>
                <a:spLocks noChangeAspect="1"/>
              </p:cNvSpPr>
              <p:nvPr/>
            </p:nvSpPr>
            <p:spPr bwMode="auto">
              <a:xfrm>
                <a:off x="-1022" y="2691"/>
                <a:ext cx="151" cy="176"/>
              </a:xfrm>
              <a:custGeom>
                <a:avLst/>
                <a:gdLst>
                  <a:gd name="T0" fmla="*/ 0 w 475"/>
                  <a:gd name="T1" fmla="*/ 0 h 554"/>
                  <a:gd name="T2" fmla="*/ 0 w 475"/>
                  <a:gd name="T3" fmla="*/ 0 h 554"/>
                  <a:gd name="T4" fmla="*/ 0 w 475"/>
                  <a:gd name="T5" fmla="*/ 0 h 554"/>
                  <a:gd name="T6" fmla="*/ 0 w 475"/>
                  <a:gd name="T7" fmla="*/ 0 h 554"/>
                  <a:gd name="T8" fmla="*/ 0 w 475"/>
                  <a:gd name="T9" fmla="*/ 0 h 554"/>
                  <a:gd name="T10" fmla="*/ 0 w 475"/>
                  <a:gd name="T11" fmla="*/ 0 h 554"/>
                  <a:gd name="T12" fmla="*/ 0 w 475"/>
                  <a:gd name="T13" fmla="*/ 0 h 554"/>
                  <a:gd name="T14" fmla="*/ 0 w 475"/>
                  <a:gd name="T15" fmla="*/ 0 h 554"/>
                  <a:gd name="T16" fmla="*/ 0 w 475"/>
                  <a:gd name="T17" fmla="*/ 0 h 5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5"/>
                  <a:gd name="T28" fmla="*/ 0 h 554"/>
                  <a:gd name="T29" fmla="*/ 475 w 475"/>
                  <a:gd name="T30" fmla="*/ 554 h 5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5" h="554">
                    <a:moveTo>
                      <a:pt x="0" y="317"/>
                    </a:moveTo>
                    <a:cubicBezTo>
                      <a:pt x="0" y="382"/>
                      <a:pt x="26" y="441"/>
                      <a:pt x="70" y="484"/>
                    </a:cubicBezTo>
                    <a:cubicBezTo>
                      <a:pt x="113" y="527"/>
                      <a:pt x="172" y="554"/>
                      <a:pt x="237" y="554"/>
                    </a:cubicBezTo>
                    <a:cubicBezTo>
                      <a:pt x="302" y="554"/>
                      <a:pt x="362" y="527"/>
                      <a:pt x="405" y="484"/>
                    </a:cubicBezTo>
                    <a:cubicBezTo>
                      <a:pt x="448" y="441"/>
                      <a:pt x="475" y="382"/>
                      <a:pt x="475" y="317"/>
                    </a:cubicBezTo>
                    <a:cubicBezTo>
                      <a:pt x="475" y="317"/>
                      <a:pt x="475" y="317"/>
                      <a:pt x="475" y="317"/>
                    </a:cubicBezTo>
                    <a:cubicBezTo>
                      <a:pt x="475" y="0"/>
                      <a:pt x="475" y="0"/>
                      <a:pt x="47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17"/>
                      <a:pt x="0" y="317"/>
                      <a:pt x="0" y="3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63" name="Freeform 115"/>
              <p:cNvSpPr>
                <a:spLocks noChangeAspect="1"/>
              </p:cNvSpPr>
              <p:nvPr/>
            </p:nvSpPr>
            <p:spPr bwMode="auto">
              <a:xfrm>
                <a:off x="-1022" y="2691"/>
                <a:ext cx="151" cy="176"/>
              </a:xfrm>
              <a:custGeom>
                <a:avLst/>
                <a:gdLst>
                  <a:gd name="T0" fmla="*/ 0 w 475"/>
                  <a:gd name="T1" fmla="*/ 0 h 554"/>
                  <a:gd name="T2" fmla="*/ 0 w 475"/>
                  <a:gd name="T3" fmla="*/ 0 h 554"/>
                  <a:gd name="T4" fmla="*/ 0 w 475"/>
                  <a:gd name="T5" fmla="*/ 0 h 554"/>
                  <a:gd name="T6" fmla="*/ 0 w 475"/>
                  <a:gd name="T7" fmla="*/ 0 h 554"/>
                  <a:gd name="T8" fmla="*/ 0 w 475"/>
                  <a:gd name="T9" fmla="*/ 0 h 554"/>
                  <a:gd name="T10" fmla="*/ 0 w 475"/>
                  <a:gd name="T11" fmla="*/ 0 h 554"/>
                  <a:gd name="T12" fmla="*/ 0 w 475"/>
                  <a:gd name="T13" fmla="*/ 0 h 554"/>
                  <a:gd name="T14" fmla="*/ 0 w 475"/>
                  <a:gd name="T15" fmla="*/ 0 h 554"/>
                  <a:gd name="T16" fmla="*/ 0 w 475"/>
                  <a:gd name="T17" fmla="*/ 0 h 5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5"/>
                  <a:gd name="T28" fmla="*/ 0 h 554"/>
                  <a:gd name="T29" fmla="*/ 475 w 475"/>
                  <a:gd name="T30" fmla="*/ 554 h 5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5" h="554">
                    <a:moveTo>
                      <a:pt x="0" y="317"/>
                    </a:moveTo>
                    <a:cubicBezTo>
                      <a:pt x="0" y="382"/>
                      <a:pt x="26" y="441"/>
                      <a:pt x="70" y="484"/>
                    </a:cubicBezTo>
                    <a:cubicBezTo>
                      <a:pt x="113" y="527"/>
                      <a:pt x="172" y="554"/>
                      <a:pt x="237" y="554"/>
                    </a:cubicBezTo>
                    <a:cubicBezTo>
                      <a:pt x="302" y="554"/>
                      <a:pt x="362" y="527"/>
                      <a:pt x="405" y="484"/>
                    </a:cubicBezTo>
                    <a:cubicBezTo>
                      <a:pt x="448" y="441"/>
                      <a:pt x="475" y="382"/>
                      <a:pt x="475" y="317"/>
                    </a:cubicBezTo>
                    <a:cubicBezTo>
                      <a:pt x="475" y="317"/>
                      <a:pt x="475" y="317"/>
                      <a:pt x="475" y="317"/>
                    </a:cubicBezTo>
                    <a:cubicBezTo>
                      <a:pt x="475" y="0"/>
                      <a:pt x="475" y="0"/>
                      <a:pt x="47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17"/>
                      <a:pt x="0" y="317"/>
                      <a:pt x="0" y="317"/>
                    </a:cubicBez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64" name="Freeform 116"/>
              <p:cNvSpPr>
                <a:spLocks noChangeAspect="1" noEditPoints="1"/>
              </p:cNvSpPr>
              <p:nvPr/>
            </p:nvSpPr>
            <p:spPr bwMode="auto">
              <a:xfrm>
                <a:off x="-1019" y="2694"/>
                <a:ext cx="144" cy="170"/>
              </a:xfrm>
              <a:custGeom>
                <a:avLst/>
                <a:gdLst>
                  <a:gd name="T0" fmla="*/ 0 w 455"/>
                  <a:gd name="T1" fmla="*/ 0 h 534"/>
                  <a:gd name="T2" fmla="*/ 0 w 455"/>
                  <a:gd name="T3" fmla="*/ 0 h 534"/>
                  <a:gd name="T4" fmla="*/ 0 w 455"/>
                  <a:gd name="T5" fmla="*/ 0 h 534"/>
                  <a:gd name="T6" fmla="*/ 0 w 455"/>
                  <a:gd name="T7" fmla="*/ 0 h 534"/>
                  <a:gd name="T8" fmla="*/ 0 w 455"/>
                  <a:gd name="T9" fmla="*/ 0 h 534"/>
                  <a:gd name="T10" fmla="*/ 0 w 455"/>
                  <a:gd name="T11" fmla="*/ 0 h 534"/>
                  <a:gd name="T12" fmla="*/ 0 w 455"/>
                  <a:gd name="T13" fmla="*/ 0 h 534"/>
                  <a:gd name="T14" fmla="*/ 0 w 455"/>
                  <a:gd name="T15" fmla="*/ 0 h 534"/>
                  <a:gd name="T16" fmla="*/ 0 w 455"/>
                  <a:gd name="T17" fmla="*/ 0 h 534"/>
                  <a:gd name="T18" fmla="*/ 0 w 455"/>
                  <a:gd name="T19" fmla="*/ 0 h 534"/>
                  <a:gd name="T20" fmla="*/ 0 w 455"/>
                  <a:gd name="T21" fmla="*/ 0 h 534"/>
                  <a:gd name="T22" fmla="*/ 0 w 455"/>
                  <a:gd name="T23" fmla="*/ 0 h 534"/>
                  <a:gd name="T24" fmla="*/ 0 w 455"/>
                  <a:gd name="T25" fmla="*/ 0 h 534"/>
                  <a:gd name="T26" fmla="*/ 0 w 455"/>
                  <a:gd name="T27" fmla="*/ 0 h 534"/>
                  <a:gd name="T28" fmla="*/ 0 w 455"/>
                  <a:gd name="T29" fmla="*/ 0 h 534"/>
                  <a:gd name="T30" fmla="*/ 0 w 455"/>
                  <a:gd name="T31" fmla="*/ 0 h 534"/>
                  <a:gd name="T32" fmla="*/ 0 w 455"/>
                  <a:gd name="T33" fmla="*/ 0 h 534"/>
                  <a:gd name="T34" fmla="*/ 0 w 455"/>
                  <a:gd name="T35" fmla="*/ 0 h 534"/>
                  <a:gd name="T36" fmla="*/ 0 w 455"/>
                  <a:gd name="T37" fmla="*/ 0 h 534"/>
                  <a:gd name="T38" fmla="*/ 0 w 455"/>
                  <a:gd name="T39" fmla="*/ 0 h 534"/>
                  <a:gd name="T40" fmla="*/ 0 w 455"/>
                  <a:gd name="T41" fmla="*/ 0 h 534"/>
                  <a:gd name="T42" fmla="*/ 0 w 455"/>
                  <a:gd name="T43" fmla="*/ 0 h 53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5"/>
                  <a:gd name="T67" fmla="*/ 0 h 534"/>
                  <a:gd name="T68" fmla="*/ 455 w 455"/>
                  <a:gd name="T69" fmla="*/ 534 h 53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5" h="534">
                    <a:moveTo>
                      <a:pt x="0" y="307"/>
                    </a:moveTo>
                    <a:cubicBezTo>
                      <a:pt x="0" y="307"/>
                      <a:pt x="0" y="307"/>
                      <a:pt x="0" y="307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0" y="370"/>
                      <a:pt x="25" y="426"/>
                      <a:pt x="67" y="467"/>
                    </a:cubicBezTo>
                    <a:cubicBezTo>
                      <a:pt x="108" y="509"/>
                      <a:pt x="165" y="534"/>
                      <a:pt x="228" y="534"/>
                    </a:cubicBezTo>
                    <a:cubicBezTo>
                      <a:pt x="290" y="534"/>
                      <a:pt x="347" y="509"/>
                      <a:pt x="389" y="468"/>
                    </a:cubicBezTo>
                    <a:cubicBezTo>
                      <a:pt x="430" y="427"/>
                      <a:pt x="455" y="370"/>
                      <a:pt x="455" y="308"/>
                    </a:cubicBezTo>
                    <a:cubicBezTo>
                      <a:pt x="455" y="308"/>
                      <a:pt x="455" y="308"/>
                      <a:pt x="455" y="308"/>
                    </a:cubicBezTo>
                    <a:cubicBezTo>
                      <a:pt x="455" y="0"/>
                      <a:pt x="455" y="0"/>
                      <a:pt x="45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07"/>
                      <a:pt x="0" y="307"/>
                      <a:pt x="0" y="307"/>
                    </a:cubicBezTo>
                    <a:moveTo>
                      <a:pt x="364" y="92"/>
                    </a:moveTo>
                    <a:cubicBezTo>
                      <a:pt x="364" y="288"/>
                      <a:pt x="364" y="288"/>
                      <a:pt x="364" y="288"/>
                    </a:cubicBezTo>
                    <a:cubicBezTo>
                      <a:pt x="364" y="308"/>
                      <a:pt x="364" y="308"/>
                      <a:pt x="364" y="308"/>
                    </a:cubicBezTo>
                    <a:cubicBezTo>
                      <a:pt x="364" y="308"/>
                      <a:pt x="364" y="308"/>
                      <a:pt x="364" y="308"/>
                    </a:cubicBezTo>
                    <a:cubicBezTo>
                      <a:pt x="364" y="314"/>
                      <a:pt x="363" y="320"/>
                      <a:pt x="363" y="325"/>
                    </a:cubicBezTo>
                    <a:cubicBezTo>
                      <a:pt x="359" y="356"/>
                      <a:pt x="345" y="383"/>
                      <a:pt x="324" y="404"/>
                    </a:cubicBezTo>
                    <a:cubicBezTo>
                      <a:pt x="299" y="429"/>
                      <a:pt x="265" y="444"/>
                      <a:pt x="228" y="444"/>
                    </a:cubicBezTo>
                    <a:cubicBezTo>
                      <a:pt x="190" y="444"/>
                      <a:pt x="157" y="428"/>
                      <a:pt x="132" y="404"/>
                    </a:cubicBezTo>
                    <a:cubicBezTo>
                      <a:pt x="107" y="378"/>
                      <a:pt x="92" y="344"/>
                      <a:pt x="92" y="308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364" y="92"/>
                      <a:pt x="364" y="92"/>
                      <a:pt x="364" y="92"/>
                    </a:cubicBezTo>
                  </a:path>
                </a:pathLst>
              </a:custGeom>
              <a:solidFill>
                <a:srgbClr val="DC24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65" name="Freeform 117"/>
              <p:cNvSpPr>
                <a:spLocks noChangeAspect="1" noEditPoints="1"/>
              </p:cNvSpPr>
              <p:nvPr/>
            </p:nvSpPr>
            <p:spPr bwMode="auto">
              <a:xfrm>
                <a:off x="-1019" y="2694"/>
                <a:ext cx="144" cy="170"/>
              </a:xfrm>
              <a:custGeom>
                <a:avLst/>
                <a:gdLst>
                  <a:gd name="T0" fmla="*/ 0 w 455"/>
                  <a:gd name="T1" fmla="*/ 0 h 534"/>
                  <a:gd name="T2" fmla="*/ 0 w 455"/>
                  <a:gd name="T3" fmla="*/ 0 h 534"/>
                  <a:gd name="T4" fmla="*/ 0 w 455"/>
                  <a:gd name="T5" fmla="*/ 0 h 534"/>
                  <a:gd name="T6" fmla="*/ 0 w 455"/>
                  <a:gd name="T7" fmla="*/ 0 h 534"/>
                  <a:gd name="T8" fmla="*/ 0 w 455"/>
                  <a:gd name="T9" fmla="*/ 0 h 534"/>
                  <a:gd name="T10" fmla="*/ 0 w 455"/>
                  <a:gd name="T11" fmla="*/ 0 h 534"/>
                  <a:gd name="T12" fmla="*/ 0 w 455"/>
                  <a:gd name="T13" fmla="*/ 0 h 534"/>
                  <a:gd name="T14" fmla="*/ 0 w 455"/>
                  <a:gd name="T15" fmla="*/ 0 h 534"/>
                  <a:gd name="T16" fmla="*/ 0 w 455"/>
                  <a:gd name="T17" fmla="*/ 0 h 534"/>
                  <a:gd name="T18" fmla="*/ 0 w 455"/>
                  <a:gd name="T19" fmla="*/ 0 h 534"/>
                  <a:gd name="T20" fmla="*/ 0 w 455"/>
                  <a:gd name="T21" fmla="*/ 0 h 534"/>
                  <a:gd name="T22" fmla="*/ 0 w 455"/>
                  <a:gd name="T23" fmla="*/ 0 h 534"/>
                  <a:gd name="T24" fmla="*/ 0 w 455"/>
                  <a:gd name="T25" fmla="*/ 0 h 534"/>
                  <a:gd name="T26" fmla="*/ 0 w 455"/>
                  <a:gd name="T27" fmla="*/ 0 h 534"/>
                  <a:gd name="T28" fmla="*/ 0 w 455"/>
                  <a:gd name="T29" fmla="*/ 0 h 534"/>
                  <a:gd name="T30" fmla="*/ 0 w 455"/>
                  <a:gd name="T31" fmla="*/ 0 h 534"/>
                  <a:gd name="T32" fmla="*/ 0 w 455"/>
                  <a:gd name="T33" fmla="*/ 0 h 534"/>
                  <a:gd name="T34" fmla="*/ 0 w 455"/>
                  <a:gd name="T35" fmla="*/ 0 h 534"/>
                  <a:gd name="T36" fmla="*/ 0 w 455"/>
                  <a:gd name="T37" fmla="*/ 0 h 534"/>
                  <a:gd name="T38" fmla="*/ 0 w 455"/>
                  <a:gd name="T39" fmla="*/ 0 h 534"/>
                  <a:gd name="T40" fmla="*/ 0 w 455"/>
                  <a:gd name="T41" fmla="*/ 0 h 534"/>
                  <a:gd name="T42" fmla="*/ 0 w 455"/>
                  <a:gd name="T43" fmla="*/ 0 h 53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5"/>
                  <a:gd name="T67" fmla="*/ 0 h 534"/>
                  <a:gd name="T68" fmla="*/ 455 w 455"/>
                  <a:gd name="T69" fmla="*/ 534 h 53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5" h="534">
                    <a:moveTo>
                      <a:pt x="0" y="307"/>
                    </a:moveTo>
                    <a:cubicBezTo>
                      <a:pt x="0" y="307"/>
                      <a:pt x="0" y="307"/>
                      <a:pt x="0" y="307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0" y="370"/>
                      <a:pt x="25" y="426"/>
                      <a:pt x="67" y="467"/>
                    </a:cubicBezTo>
                    <a:cubicBezTo>
                      <a:pt x="108" y="509"/>
                      <a:pt x="165" y="534"/>
                      <a:pt x="228" y="534"/>
                    </a:cubicBezTo>
                    <a:cubicBezTo>
                      <a:pt x="290" y="534"/>
                      <a:pt x="347" y="509"/>
                      <a:pt x="389" y="468"/>
                    </a:cubicBezTo>
                    <a:cubicBezTo>
                      <a:pt x="430" y="427"/>
                      <a:pt x="455" y="370"/>
                      <a:pt x="455" y="308"/>
                    </a:cubicBezTo>
                    <a:cubicBezTo>
                      <a:pt x="455" y="308"/>
                      <a:pt x="455" y="308"/>
                      <a:pt x="455" y="308"/>
                    </a:cubicBezTo>
                    <a:cubicBezTo>
                      <a:pt x="455" y="0"/>
                      <a:pt x="455" y="0"/>
                      <a:pt x="45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07"/>
                      <a:pt x="0" y="307"/>
                      <a:pt x="0" y="307"/>
                    </a:cubicBezTo>
                    <a:moveTo>
                      <a:pt x="364" y="92"/>
                    </a:moveTo>
                    <a:cubicBezTo>
                      <a:pt x="364" y="288"/>
                      <a:pt x="364" y="288"/>
                      <a:pt x="364" y="288"/>
                    </a:cubicBezTo>
                    <a:cubicBezTo>
                      <a:pt x="364" y="308"/>
                      <a:pt x="364" y="308"/>
                      <a:pt x="364" y="308"/>
                    </a:cubicBezTo>
                    <a:cubicBezTo>
                      <a:pt x="364" y="308"/>
                      <a:pt x="364" y="308"/>
                      <a:pt x="364" y="308"/>
                    </a:cubicBezTo>
                    <a:cubicBezTo>
                      <a:pt x="364" y="314"/>
                      <a:pt x="363" y="320"/>
                      <a:pt x="363" y="325"/>
                    </a:cubicBezTo>
                    <a:cubicBezTo>
                      <a:pt x="359" y="356"/>
                      <a:pt x="345" y="383"/>
                      <a:pt x="324" y="404"/>
                    </a:cubicBezTo>
                    <a:cubicBezTo>
                      <a:pt x="299" y="429"/>
                      <a:pt x="265" y="444"/>
                      <a:pt x="228" y="444"/>
                    </a:cubicBezTo>
                    <a:cubicBezTo>
                      <a:pt x="190" y="444"/>
                      <a:pt x="157" y="428"/>
                      <a:pt x="132" y="404"/>
                    </a:cubicBezTo>
                    <a:cubicBezTo>
                      <a:pt x="107" y="378"/>
                      <a:pt x="92" y="344"/>
                      <a:pt x="92" y="308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364" y="92"/>
                      <a:pt x="364" y="92"/>
                      <a:pt x="364" y="92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66" name="Freeform 118"/>
              <p:cNvSpPr>
                <a:spLocks noChangeAspect="1"/>
              </p:cNvSpPr>
              <p:nvPr/>
            </p:nvSpPr>
            <p:spPr bwMode="auto">
              <a:xfrm>
                <a:off x="-956" y="2767"/>
                <a:ext cx="19" cy="24"/>
              </a:xfrm>
              <a:custGeom>
                <a:avLst/>
                <a:gdLst>
                  <a:gd name="T0" fmla="*/ 0 w 60"/>
                  <a:gd name="T1" fmla="*/ 0 h 76"/>
                  <a:gd name="T2" fmla="*/ 0 w 60"/>
                  <a:gd name="T3" fmla="*/ 0 h 76"/>
                  <a:gd name="T4" fmla="*/ 0 w 60"/>
                  <a:gd name="T5" fmla="*/ 0 h 76"/>
                  <a:gd name="T6" fmla="*/ 0 w 60"/>
                  <a:gd name="T7" fmla="*/ 0 h 76"/>
                  <a:gd name="T8" fmla="*/ 0 w 60"/>
                  <a:gd name="T9" fmla="*/ 0 h 76"/>
                  <a:gd name="T10" fmla="*/ 0 w 60"/>
                  <a:gd name="T11" fmla="*/ 0 h 76"/>
                  <a:gd name="T12" fmla="*/ 0 w 60"/>
                  <a:gd name="T13" fmla="*/ 0 h 76"/>
                  <a:gd name="T14" fmla="*/ 0 w 60"/>
                  <a:gd name="T15" fmla="*/ 0 h 76"/>
                  <a:gd name="T16" fmla="*/ 0 w 60"/>
                  <a:gd name="T17" fmla="*/ 0 h 76"/>
                  <a:gd name="T18" fmla="*/ 0 w 60"/>
                  <a:gd name="T19" fmla="*/ 0 h 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"/>
                  <a:gd name="T31" fmla="*/ 0 h 76"/>
                  <a:gd name="T32" fmla="*/ 60 w 60"/>
                  <a:gd name="T33" fmla="*/ 76 h 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" h="76"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52"/>
                      <a:pt x="3" y="60"/>
                      <a:pt x="9" y="66"/>
                    </a:cubicBezTo>
                    <a:cubicBezTo>
                      <a:pt x="14" y="72"/>
                      <a:pt x="22" y="76"/>
                      <a:pt x="30" y="76"/>
                    </a:cubicBezTo>
                    <a:cubicBezTo>
                      <a:pt x="38" y="76"/>
                      <a:pt x="46" y="72"/>
                      <a:pt x="51" y="66"/>
                    </a:cubicBezTo>
                    <a:cubicBezTo>
                      <a:pt x="57" y="60"/>
                      <a:pt x="60" y="52"/>
                      <a:pt x="60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3"/>
                      <a:pt x="0" y="43"/>
                      <a:pt x="0" y="43"/>
                    </a:cubicBezTo>
                  </a:path>
                </a:pathLst>
              </a:custGeom>
              <a:solidFill>
                <a:srgbClr val="003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67" name="Oval 119"/>
              <p:cNvSpPr>
                <a:spLocks noChangeAspect="1" noChangeArrowheads="1"/>
              </p:cNvSpPr>
              <p:nvPr/>
            </p:nvSpPr>
            <p:spPr bwMode="auto">
              <a:xfrm>
                <a:off x="-943" y="2770"/>
                <a:ext cx="4" cy="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268" name="Oval 120"/>
              <p:cNvSpPr>
                <a:spLocks noChangeAspect="1" noChangeArrowheads="1"/>
              </p:cNvSpPr>
              <p:nvPr/>
            </p:nvSpPr>
            <p:spPr bwMode="auto">
              <a:xfrm>
                <a:off x="-948" y="2775"/>
                <a:ext cx="3" cy="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269" name="Oval 121"/>
              <p:cNvSpPr>
                <a:spLocks noChangeAspect="1" noChangeArrowheads="1"/>
              </p:cNvSpPr>
              <p:nvPr/>
            </p:nvSpPr>
            <p:spPr bwMode="auto">
              <a:xfrm>
                <a:off x="-943" y="2780"/>
                <a:ext cx="4" cy="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270" name="Oval 122"/>
              <p:cNvSpPr>
                <a:spLocks noChangeAspect="1" noChangeArrowheads="1"/>
              </p:cNvSpPr>
              <p:nvPr/>
            </p:nvSpPr>
            <p:spPr bwMode="auto">
              <a:xfrm>
                <a:off x="-953" y="2780"/>
                <a:ext cx="3" cy="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271" name="Oval 123"/>
              <p:cNvSpPr>
                <a:spLocks noChangeAspect="1" noChangeArrowheads="1"/>
              </p:cNvSpPr>
              <p:nvPr/>
            </p:nvSpPr>
            <p:spPr bwMode="auto">
              <a:xfrm>
                <a:off x="-953" y="2770"/>
                <a:ext cx="3" cy="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272" name="Freeform 124"/>
              <p:cNvSpPr>
                <a:spLocks noChangeAspect="1"/>
              </p:cNvSpPr>
              <p:nvPr/>
            </p:nvSpPr>
            <p:spPr bwMode="auto">
              <a:xfrm>
                <a:off x="-956" y="2799"/>
                <a:ext cx="19" cy="25"/>
              </a:xfrm>
              <a:custGeom>
                <a:avLst/>
                <a:gdLst>
                  <a:gd name="T0" fmla="*/ 0 w 60"/>
                  <a:gd name="T1" fmla="*/ 0 h 76"/>
                  <a:gd name="T2" fmla="*/ 0 w 60"/>
                  <a:gd name="T3" fmla="*/ 0 h 76"/>
                  <a:gd name="T4" fmla="*/ 0 w 60"/>
                  <a:gd name="T5" fmla="*/ 0 h 76"/>
                  <a:gd name="T6" fmla="*/ 0 w 60"/>
                  <a:gd name="T7" fmla="*/ 0 h 76"/>
                  <a:gd name="T8" fmla="*/ 0 w 60"/>
                  <a:gd name="T9" fmla="*/ 0 h 76"/>
                  <a:gd name="T10" fmla="*/ 0 w 60"/>
                  <a:gd name="T11" fmla="*/ 0 h 76"/>
                  <a:gd name="T12" fmla="*/ 0 w 60"/>
                  <a:gd name="T13" fmla="*/ 0 h 76"/>
                  <a:gd name="T14" fmla="*/ 0 w 60"/>
                  <a:gd name="T15" fmla="*/ 0 h 76"/>
                  <a:gd name="T16" fmla="*/ 0 w 60"/>
                  <a:gd name="T17" fmla="*/ 0 h 76"/>
                  <a:gd name="T18" fmla="*/ 0 w 60"/>
                  <a:gd name="T19" fmla="*/ 0 h 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"/>
                  <a:gd name="T31" fmla="*/ 0 h 76"/>
                  <a:gd name="T32" fmla="*/ 60 w 60"/>
                  <a:gd name="T33" fmla="*/ 76 h 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" h="76"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52"/>
                      <a:pt x="3" y="60"/>
                      <a:pt x="9" y="66"/>
                    </a:cubicBezTo>
                    <a:cubicBezTo>
                      <a:pt x="14" y="72"/>
                      <a:pt x="22" y="76"/>
                      <a:pt x="30" y="76"/>
                    </a:cubicBezTo>
                    <a:cubicBezTo>
                      <a:pt x="38" y="76"/>
                      <a:pt x="46" y="72"/>
                      <a:pt x="51" y="66"/>
                    </a:cubicBezTo>
                    <a:cubicBezTo>
                      <a:pt x="56" y="60"/>
                      <a:pt x="60" y="52"/>
                      <a:pt x="60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3"/>
                      <a:pt x="0" y="43"/>
                      <a:pt x="0" y="43"/>
                    </a:cubicBezTo>
                  </a:path>
                </a:pathLst>
              </a:custGeom>
              <a:solidFill>
                <a:srgbClr val="003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73" name="Oval 125"/>
              <p:cNvSpPr>
                <a:spLocks noChangeAspect="1" noChangeArrowheads="1"/>
              </p:cNvSpPr>
              <p:nvPr/>
            </p:nvSpPr>
            <p:spPr bwMode="auto">
              <a:xfrm>
                <a:off x="-943" y="2803"/>
                <a:ext cx="4" cy="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274" name="Oval 126"/>
              <p:cNvSpPr>
                <a:spLocks noChangeAspect="1" noChangeArrowheads="1"/>
              </p:cNvSpPr>
              <p:nvPr/>
            </p:nvSpPr>
            <p:spPr bwMode="auto">
              <a:xfrm>
                <a:off x="-948" y="2808"/>
                <a:ext cx="3" cy="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275" name="Oval 127"/>
              <p:cNvSpPr>
                <a:spLocks noChangeAspect="1" noChangeArrowheads="1"/>
              </p:cNvSpPr>
              <p:nvPr/>
            </p:nvSpPr>
            <p:spPr bwMode="auto">
              <a:xfrm>
                <a:off x="-943" y="2813"/>
                <a:ext cx="4" cy="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276" name="Oval 128"/>
              <p:cNvSpPr>
                <a:spLocks noChangeAspect="1" noChangeArrowheads="1"/>
              </p:cNvSpPr>
              <p:nvPr/>
            </p:nvSpPr>
            <p:spPr bwMode="auto">
              <a:xfrm>
                <a:off x="-953" y="2813"/>
                <a:ext cx="3" cy="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277" name="Oval 129"/>
              <p:cNvSpPr>
                <a:spLocks noChangeAspect="1" noChangeArrowheads="1"/>
              </p:cNvSpPr>
              <p:nvPr/>
            </p:nvSpPr>
            <p:spPr bwMode="auto">
              <a:xfrm>
                <a:off x="-953" y="2803"/>
                <a:ext cx="3" cy="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278" name="Freeform 130"/>
              <p:cNvSpPr>
                <a:spLocks noChangeAspect="1"/>
              </p:cNvSpPr>
              <p:nvPr/>
            </p:nvSpPr>
            <p:spPr bwMode="auto">
              <a:xfrm>
                <a:off x="-982" y="2767"/>
                <a:ext cx="19" cy="24"/>
              </a:xfrm>
              <a:custGeom>
                <a:avLst/>
                <a:gdLst>
                  <a:gd name="T0" fmla="*/ 0 w 60"/>
                  <a:gd name="T1" fmla="*/ 0 h 76"/>
                  <a:gd name="T2" fmla="*/ 0 w 60"/>
                  <a:gd name="T3" fmla="*/ 0 h 76"/>
                  <a:gd name="T4" fmla="*/ 0 w 60"/>
                  <a:gd name="T5" fmla="*/ 0 h 76"/>
                  <a:gd name="T6" fmla="*/ 0 w 60"/>
                  <a:gd name="T7" fmla="*/ 0 h 76"/>
                  <a:gd name="T8" fmla="*/ 0 w 60"/>
                  <a:gd name="T9" fmla="*/ 0 h 76"/>
                  <a:gd name="T10" fmla="*/ 0 w 60"/>
                  <a:gd name="T11" fmla="*/ 0 h 76"/>
                  <a:gd name="T12" fmla="*/ 0 w 60"/>
                  <a:gd name="T13" fmla="*/ 0 h 76"/>
                  <a:gd name="T14" fmla="*/ 0 w 60"/>
                  <a:gd name="T15" fmla="*/ 0 h 76"/>
                  <a:gd name="T16" fmla="*/ 0 w 60"/>
                  <a:gd name="T17" fmla="*/ 0 h 76"/>
                  <a:gd name="T18" fmla="*/ 0 w 60"/>
                  <a:gd name="T19" fmla="*/ 0 h 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"/>
                  <a:gd name="T31" fmla="*/ 0 h 76"/>
                  <a:gd name="T32" fmla="*/ 60 w 60"/>
                  <a:gd name="T33" fmla="*/ 76 h 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" h="76"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52"/>
                      <a:pt x="3" y="60"/>
                      <a:pt x="9" y="66"/>
                    </a:cubicBezTo>
                    <a:cubicBezTo>
                      <a:pt x="14" y="72"/>
                      <a:pt x="22" y="76"/>
                      <a:pt x="30" y="76"/>
                    </a:cubicBezTo>
                    <a:cubicBezTo>
                      <a:pt x="38" y="76"/>
                      <a:pt x="46" y="72"/>
                      <a:pt x="51" y="66"/>
                    </a:cubicBezTo>
                    <a:cubicBezTo>
                      <a:pt x="57" y="60"/>
                      <a:pt x="60" y="52"/>
                      <a:pt x="60" y="44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3"/>
                      <a:pt x="0" y="43"/>
                      <a:pt x="0" y="43"/>
                    </a:cubicBezTo>
                  </a:path>
                </a:pathLst>
              </a:custGeom>
              <a:solidFill>
                <a:srgbClr val="003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79" name="Oval 131"/>
              <p:cNvSpPr>
                <a:spLocks noChangeAspect="1" noChangeArrowheads="1"/>
              </p:cNvSpPr>
              <p:nvPr/>
            </p:nvSpPr>
            <p:spPr bwMode="auto">
              <a:xfrm>
                <a:off x="-969" y="2770"/>
                <a:ext cx="3" cy="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280" name="Oval 132"/>
              <p:cNvSpPr>
                <a:spLocks noChangeAspect="1" noChangeArrowheads="1"/>
              </p:cNvSpPr>
              <p:nvPr/>
            </p:nvSpPr>
            <p:spPr bwMode="auto">
              <a:xfrm>
                <a:off x="-975" y="2775"/>
                <a:ext cx="4" cy="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281" name="Oval 133"/>
              <p:cNvSpPr>
                <a:spLocks noChangeAspect="1" noChangeArrowheads="1"/>
              </p:cNvSpPr>
              <p:nvPr/>
            </p:nvSpPr>
            <p:spPr bwMode="auto">
              <a:xfrm>
                <a:off x="-969" y="2781"/>
                <a:ext cx="3" cy="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282" name="Oval 134"/>
              <p:cNvSpPr>
                <a:spLocks noChangeAspect="1" noChangeArrowheads="1"/>
              </p:cNvSpPr>
              <p:nvPr/>
            </p:nvSpPr>
            <p:spPr bwMode="auto">
              <a:xfrm>
                <a:off x="-980" y="2781"/>
                <a:ext cx="4" cy="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283" name="Oval 135"/>
              <p:cNvSpPr>
                <a:spLocks noChangeAspect="1" noChangeArrowheads="1"/>
              </p:cNvSpPr>
              <p:nvPr/>
            </p:nvSpPr>
            <p:spPr bwMode="auto">
              <a:xfrm>
                <a:off x="-980" y="2770"/>
                <a:ext cx="4" cy="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284" name="Freeform 136"/>
              <p:cNvSpPr>
                <a:spLocks noChangeAspect="1"/>
              </p:cNvSpPr>
              <p:nvPr/>
            </p:nvSpPr>
            <p:spPr bwMode="auto">
              <a:xfrm>
                <a:off x="-930" y="2767"/>
                <a:ext cx="19" cy="24"/>
              </a:xfrm>
              <a:custGeom>
                <a:avLst/>
                <a:gdLst>
                  <a:gd name="T0" fmla="*/ 0 w 60"/>
                  <a:gd name="T1" fmla="*/ 0 h 76"/>
                  <a:gd name="T2" fmla="*/ 0 w 60"/>
                  <a:gd name="T3" fmla="*/ 0 h 76"/>
                  <a:gd name="T4" fmla="*/ 0 w 60"/>
                  <a:gd name="T5" fmla="*/ 0 h 76"/>
                  <a:gd name="T6" fmla="*/ 0 w 60"/>
                  <a:gd name="T7" fmla="*/ 0 h 76"/>
                  <a:gd name="T8" fmla="*/ 0 w 60"/>
                  <a:gd name="T9" fmla="*/ 0 h 76"/>
                  <a:gd name="T10" fmla="*/ 0 w 60"/>
                  <a:gd name="T11" fmla="*/ 0 h 76"/>
                  <a:gd name="T12" fmla="*/ 0 w 60"/>
                  <a:gd name="T13" fmla="*/ 0 h 76"/>
                  <a:gd name="T14" fmla="*/ 0 w 60"/>
                  <a:gd name="T15" fmla="*/ 0 h 76"/>
                  <a:gd name="T16" fmla="*/ 0 w 60"/>
                  <a:gd name="T17" fmla="*/ 0 h 76"/>
                  <a:gd name="T18" fmla="*/ 0 w 60"/>
                  <a:gd name="T19" fmla="*/ 0 h 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"/>
                  <a:gd name="T31" fmla="*/ 0 h 76"/>
                  <a:gd name="T32" fmla="*/ 60 w 60"/>
                  <a:gd name="T33" fmla="*/ 76 h 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" h="76"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52"/>
                      <a:pt x="3" y="60"/>
                      <a:pt x="9" y="66"/>
                    </a:cubicBezTo>
                    <a:cubicBezTo>
                      <a:pt x="14" y="72"/>
                      <a:pt x="22" y="76"/>
                      <a:pt x="30" y="76"/>
                    </a:cubicBezTo>
                    <a:cubicBezTo>
                      <a:pt x="38" y="76"/>
                      <a:pt x="46" y="72"/>
                      <a:pt x="51" y="66"/>
                    </a:cubicBezTo>
                    <a:cubicBezTo>
                      <a:pt x="57" y="60"/>
                      <a:pt x="60" y="52"/>
                      <a:pt x="60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3"/>
                      <a:pt x="0" y="43"/>
                      <a:pt x="0" y="43"/>
                    </a:cubicBezTo>
                  </a:path>
                </a:pathLst>
              </a:custGeom>
              <a:solidFill>
                <a:srgbClr val="003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85" name="Oval 137"/>
              <p:cNvSpPr>
                <a:spLocks noChangeAspect="1" noChangeArrowheads="1"/>
              </p:cNvSpPr>
              <p:nvPr/>
            </p:nvSpPr>
            <p:spPr bwMode="auto">
              <a:xfrm>
                <a:off x="-917" y="2770"/>
                <a:ext cx="4" cy="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286" name="Oval 138"/>
              <p:cNvSpPr>
                <a:spLocks noChangeAspect="1" noChangeArrowheads="1"/>
              </p:cNvSpPr>
              <p:nvPr/>
            </p:nvSpPr>
            <p:spPr bwMode="auto">
              <a:xfrm>
                <a:off x="-922" y="2775"/>
                <a:ext cx="4" cy="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287" name="Oval 139"/>
              <p:cNvSpPr>
                <a:spLocks noChangeAspect="1" noChangeArrowheads="1"/>
              </p:cNvSpPr>
              <p:nvPr/>
            </p:nvSpPr>
            <p:spPr bwMode="auto">
              <a:xfrm>
                <a:off x="-917" y="2780"/>
                <a:ext cx="4" cy="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288" name="Oval 140"/>
              <p:cNvSpPr>
                <a:spLocks noChangeAspect="1" noChangeArrowheads="1"/>
              </p:cNvSpPr>
              <p:nvPr/>
            </p:nvSpPr>
            <p:spPr bwMode="auto">
              <a:xfrm>
                <a:off x="-927" y="2781"/>
                <a:ext cx="4" cy="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289" name="Oval 141"/>
              <p:cNvSpPr>
                <a:spLocks noChangeAspect="1" noChangeArrowheads="1"/>
              </p:cNvSpPr>
              <p:nvPr/>
            </p:nvSpPr>
            <p:spPr bwMode="auto">
              <a:xfrm>
                <a:off x="-927" y="2770"/>
                <a:ext cx="4" cy="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290" name="Freeform 142"/>
              <p:cNvSpPr>
                <a:spLocks noChangeAspect="1"/>
              </p:cNvSpPr>
              <p:nvPr/>
            </p:nvSpPr>
            <p:spPr bwMode="auto">
              <a:xfrm>
                <a:off x="-956" y="2734"/>
                <a:ext cx="19" cy="23"/>
              </a:xfrm>
              <a:custGeom>
                <a:avLst/>
                <a:gdLst>
                  <a:gd name="T0" fmla="*/ 0 w 60"/>
                  <a:gd name="T1" fmla="*/ 0 h 75"/>
                  <a:gd name="T2" fmla="*/ 0 w 60"/>
                  <a:gd name="T3" fmla="*/ 0 h 75"/>
                  <a:gd name="T4" fmla="*/ 0 w 60"/>
                  <a:gd name="T5" fmla="*/ 0 h 75"/>
                  <a:gd name="T6" fmla="*/ 0 w 60"/>
                  <a:gd name="T7" fmla="*/ 0 h 75"/>
                  <a:gd name="T8" fmla="*/ 0 w 60"/>
                  <a:gd name="T9" fmla="*/ 0 h 75"/>
                  <a:gd name="T10" fmla="*/ 0 w 60"/>
                  <a:gd name="T11" fmla="*/ 0 h 75"/>
                  <a:gd name="T12" fmla="*/ 0 w 60"/>
                  <a:gd name="T13" fmla="*/ 0 h 75"/>
                  <a:gd name="T14" fmla="*/ 0 w 60"/>
                  <a:gd name="T15" fmla="*/ 0 h 75"/>
                  <a:gd name="T16" fmla="*/ 0 w 60"/>
                  <a:gd name="T17" fmla="*/ 0 h 75"/>
                  <a:gd name="T18" fmla="*/ 0 w 60"/>
                  <a:gd name="T19" fmla="*/ 0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"/>
                  <a:gd name="T31" fmla="*/ 0 h 75"/>
                  <a:gd name="T32" fmla="*/ 60 w 60"/>
                  <a:gd name="T33" fmla="*/ 75 h 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" h="75"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52"/>
                      <a:pt x="3" y="60"/>
                      <a:pt x="9" y="66"/>
                    </a:cubicBezTo>
                    <a:cubicBezTo>
                      <a:pt x="14" y="72"/>
                      <a:pt x="22" y="75"/>
                      <a:pt x="30" y="75"/>
                    </a:cubicBezTo>
                    <a:cubicBezTo>
                      <a:pt x="38" y="75"/>
                      <a:pt x="46" y="72"/>
                      <a:pt x="51" y="66"/>
                    </a:cubicBezTo>
                    <a:cubicBezTo>
                      <a:pt x="57" y="60"/>
                      <a:pt x="60" y="52"/>
                      <a:pt x="60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3"/>
                      <a:pt x="0" y="43"/>
                      <a:pt x="0" y="43"/>
                    </a:cubicBezTo>
                  </a:path>
                </a:pathLst>
              </a:custGeom>
              <a:solidFill>
                <a:srgbClr val="003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91" name="Oval 143"/>
              <p:cNvSpPr>
                <a:spLocks noChangeAspect="1" noChangeArrowheads="1"/>
              </p:cNvSpPr>
              <p:nvPr/>
            </p:nvSpPr>
            <p:spPr bwMode="auto">
              <a:xfrm>
                <a:off x="-943" y="2737"/>
                <a:ext cx="4" cy="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292" name="Oval 144"/>
              <p:cNvSpPr>
                <a:spLocks noChangeAspect="1" noChangeArrowheads="1"/>
              </p:cNvSpPr>
              <p:nvPr/>
            </p:nvSpPr>
            <p:spPr bwMode="auto">
              <a:xfrm>
                <a:off x="-948" y="2742"/>
                <a:ext cx="3" cy="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293" name="Oval 145"/>
              <p:cNvSpPr>
                <a:spLocks noChangeAspect="1" noChangeArrowheads="1"/>
              </p:cNvSpPr>
              <p:nvPr/>
            </p:nvSpPr>
            <p:spPr bwMode="auto">
              <a:xfrm>
                <a:off x="-943" y="2747"/>
                <a:ext cx="4" cy="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294" name="Oval 146"/>
              <p:cNvSpPr>
                <a:spLocks noChangeAspect="1" noChangeArrowheads="1"/>
              </p:cNvSpPr>
              <p:nvPr/>
            </p:nvSpPr>
            <p:spPr bwMode="auto">
              <a:xfrm>
                <a:off x="-953" y="2747"/>
                <a:ext cx="3" cy="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295" name="Oval 147"/>
              <p:cNvSpPr>
                <a:spLocks noChangeAspect="1" noChangeArrowheads="1"/>
              </p:cNvSpPr>
              <p:nvPr/>
            </p:nvSpPr>
            <p:spPr bwMode="auto">
              <a:xfrm>
                <a:off x="-953" y="2737"/>
                <a:ext cx="3" cy="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296" name="Freeform 148"/>
              <p:cNvSpPr>
                <a:spLocks noChangeAspect="1"/>
              </p:cNvSpPr>
              <p:nvPr/>
            </p:nvSpPr>
            <p:spPr bwMode="auto">
              <a:xfrm>
                <a:off x="-1010" y="2711"/>
                <a:ext cx="11" cy="9"/>
              </a:xfrm>
              <a:custGeom>
                <a:avLst/>
                <a:gdLst>
                  <a:gd name="T0" fmla="*/ 0 w 33"/>
                  <a:gd name="T1" fmla="*/ 0 h 28"/>
                  <a:gd name="T2" fmla="*/ 0 w 33"/>
                  <a:gd name="T3" fmla="*/ 0 h 28"/>
                  <a:gd name="T4" fmla="*/ 0 w 33"/>
                  <a:gd name="T5" fmla="*/ 0 h 28"/>
                  <a:gd name="T6" fmla="*/ 0 w 33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28"/>
                  <a:gd name="T14" fmla="*/ 33 w 33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28">
                    <a:moveTo>
                      <a:pt x="0" y="27"/>
                    </a:moveTo>
                    <a:cubicBezTo>
                      <a:pt x="1" y="5"/>
                      <a:pt x="16" y="0"/>
                      <a:pt x="17" y="0"/>
                    </a:cubicBezTo>
                    <a:cubicBezTo>
                      <a:pt x="17" y="0"/>
                      <a:pt x="33" y="6"/>
                      <a:pt x="33" y="28"/>
                    </a:cubicBezTo>
                    <a:cubicBezTo>
                      <a:pt x="0" y="27"/>
                      <a:pt x="0" y="27"/>
                      <a:pt x="0" y="27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97" name="Freeform 149"/>
              <p:cNvSpPr>
                <a:spLocks noChangeAspect="1"/>
              </p:cNvSpPr>
              <p:nvPr/>
            </p:nvSpPr>
            <p:spPr bwMode="auto">
              <a:xfrm>
                <a:off x="-1015" y="2711"/>
                <a:ext cx="21" cy="8"/>
              </a:xfrm>
              <a:custGeom>
                <a:avLst/>
                <a:gdLst>
                  <a:gd name="T0" fmla="*/ 0 w 66"/>
                  <a:gd name="T1" fmla="*/ 0 h 26"/>
                  <a:gd name="T2" fmla="*/ 0 w 66"/>
                  <a:gd name="T3" fmla="*/ 0 h 26"/>
                  <a:gd name="T4" fmla="*/ 0 w 66"/>
                  <a:gd name="T5" fmla="*/ 0 h 26"/>
                  <a:gd name="T6" fmla="*/ 0 w 66"/>
                  <a:gd name="T7" fmla="*/ 0 h 26"/>
                  <a:gd name="T8" fmla="*/ 0 w 66"/>
                  <a:gd name="T9" fmla="*/ 0 h 26"/>
                  <a:gd name="T10" fmla="*/ 0 w 66"/>
                  <a:gd name="T11" fmla="*/ 0 h 26"/>
                  <a:gd name="T12" fmla="*/ 0 w 66"/>
                  <a:gd name="T13" fmla="*/ 0 h 26"/>
                  <a:gd name="T14" fmla="*/ 0 w 66"/>
                  <a:gd name="T15" fmla="*/ 0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26"/>
                  <a:gd name="T26" fmla="*/ 66 w 66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26">
                    <a:moveTo>
                      <a:pt x="3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5"/>
                      <a:pt x="32" y="1"/>
                      <a:pt x="33" y="1"/>
                    </a:cubicBezTo>
                    <a:cubicBezTo>
                      <a:pt x="33" y="1"/>
                      <a:pt x="49" y="6"/>
                      <a:pt x="49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98" name="Freeform 150"/>
              <p:cNvSpPr>
                <a:spLocks noChangeAspect="1"/>
              </p:cNvSpPr>
              <p:nvPr/>
            </p:nvSpPr>
            <p:spPr bwMode="auto">
              <a:xfrm>
                <a:off x="-1015" y="2711"/>
                <a:ext cx="21" cy="8"/>
              </a:xfrm>
              <a:custGeom>
                <a:avLst/>
                <a:gdLst>
                  <a:gd name="T0" fmla="*/ 0 w 66"/>
                  <a:gd name="T1" fmla="*/ 0 h 26"/>
                  <a:gd name="T2" fmla="*/ 0 w 66"/>
                  <a:gd name="T3" fmla="*/ 0 h 26"/>
                  <a:gd name="T4" fmla="*/ 0 w 66"/>
                  <a:gd name="T5" fmla="*/ 0 h 26"/>
                  <a:gd name="T6" fmla="*/ 0 w 66"/>
                  <a:gd name="T7" fmla="*/ 0 h 26"/>
                  <a:gd name="T8" fmla="*/ 0 w 66"/>
                  <a:gd name="T9" fmla="*/ 0 h 26"/>
                  <a:gd name="T10" fmla="*/ 0 w 66"/>
                  <a:gd name="T11" fmla="*/ 0 h 26"/>
                  <a:gd name="T12" fmla="*/ 0 w 66"/>
                  <a:gd name="T13" fmla="*/ 0 h 26"/>
                  <a:gd name="T14" fmla="*/ 0 w 66"/>
                  <a:gd name="T15" fmla="*/ 0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26"/>
                  <a:gd name="T26" fmla="*/ 66 w 66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26">
                    <a:moveTo>
                      <a:pt x="3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5"/>
                      <a:pt x="32" y="1"/>
                      <a:pt x="33" y="1"/>
                    </a:cubicBezTo>
                    <a:cubicBezTo>
                      <a:pt x="33" y="1"/>
                      <a:pt x="49" y="6"/>
                      <a:pt x="49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99" name="Freeform 151"/>
              <p:cNvSpPr>
                <a:spLocks noChangeAspect="1"/>
              </p:cNvSpPr>
              <p:nvPr/>
            </p:nvSpPr>
            <p:spPr bwMode="auto">
              <a:xfrm>
                <a:off x="-1016" y="2719"/>
                <a:ext cx="23" cy="2"/>
              </a:xfrm>
              <a:custGeom>
                <a:avLst/>
                <a:gdLst>
                  <a:gd name="T0" fmla="*/ 0 w 73"/>
                  <a:gd name="T1" fmla="*/ 0 h 6"/>
                  <a:gd name="T2" fmla="*/ 0 w 73"/>
                  <a:gd name="T3" fmla="*/ 0 h 6"/>
                  <a:gd name="T4" fmla="*/ 0 w 73"/>
                  <a:gd name="T5" fmla="*/ 0 h 6"/>
                  <a:gd name="T6" fmla="*/ 0 w 73"/>
                  <a:gd name="T7" fmla="*/ 0 h 6"/>
                  <a:gd name="T8" fmla="*/ 0 w 73"/>
                  <a:gd name="T9" fmla="*/ 0 h 6"/>
                  <a:gd name="T10" fmla="*/ 0 w 73"/>
                  <a:gd name="T11" fmla="*/ 0 h 6"/>
                  <a:gd name="T12" fmla="*/ 0 w 73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"/>
                  <a:gd name="T22" fmla="*/ 0 h 6"/>
                  <a:gd name="T23" fmla="*/ 73 w 7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" h="6">
                    <a:moveTo>
                      <a:pt x="3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3" y="1"/>
                      <a:pt x="73" y="3"/>
                    </a:cubicBezTo>
                    <a:cubicBezTo>
                      <a:pt x="73" y="5"/>
                      <a:pt x="72" y="6"/>
                      <a:pt x="71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00" name="Freeform 152"/>
              <p:cNvSpPr>
                <a:spLocks noChangeAspect="1"/>
              </p:cNvSpPr>
              <p:nvPr/>
            </p:nvSpPr>
            <p:spPr bwMode="auto">
              <a:xfrm>
                <a:off x="-1016" y="2719"/>
                <a:ext cx="23" cy="2"/>
              </a:xfrm>
              <a:custGeom>
                <a:avLst/>
                <a:gdLst>
                  <a:gd name="T0" fmla="*/ 0 w 73"/>
                  <a:gd name="T1" fmla="*/ 0 h 6"/>
                  <a:gd name="T2" fmla="*/ 0 w 73"/>
                  <a:gd name="T3" fmla="*/ 0 h 6"/>
                  <a:gd name="T4" fmla="*/ 0 w 73"/>
                  <a:gd name="T5" fmla="*/ 0 h 6"/>
                  <a:gd name="T6" fmla="*/ 0 w 73"/>
                  <a:gd name="T7" fmla="*/ 0 h 6"/>
                  <a:gd name="T8" fmla="*/ 0 w 73"/>
                  <a:gd name="T9" fmla="*/ 0 h 6"/>
                  <a:gd name="T10" fmla="*/ 0 w 73"/>
                  <a:gd name="T11" fmla="*/ 0 h 6"/>
                  <a:gd name="T12" fmla="*/ 0 w 73"/>
                  <a:gd name="T13" fmla="*/ 0 h 6"/>
                  <a:gd name="T14" fmla="*/ 0 w 73"/>
                  <a:gd name="T15" fmla="*/ 0 h 6"/>
                  <a:gd name="T16" fmla="*/ 0 w 73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"/>
                  <a:gd name="T28" fmla="*/ 0 h 6"/>
                  <a:gd name="T29" fmla="*/ 73 w 73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" h="6">
                    <a:moveTo>
                      <a:pt x="3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3" y="1"/>
                      <a:pt x="73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5"/>
                      <a:pt x="72" y="6"/>
                      <a:pt x="71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01" name="Freeform 153"/>
              <p:cNvSpPr>
                <a:spLocks noChangeAspect="1"/>
              </p:cNvSpPr>
              <p:nvPr/>
            </p:nvSpPr>
            <p:spPr bwMode="auto">
              <a:xfrm>
                <a:off x="-1007" y="2713"/>
                <a:ext cx="5" cy="6"/>
              </a:xfrm>
              <a:custGeom>
                <a:avLst/>
                <a:gdLst>
                  <a:gd name="T0" fmla="*/ 0 w 18"/>
                  <a:gd name="T1" fmla="*/ 0 h 17"/>
                  <a:gd name="T2" fmla="*/ 0 w 18"/>
                  <a:gd name="T3" fmla="*/ 0 h 17"/>
                  <a:gd name="T4" fmla="*/ 0 w 18"/>
                  <a:gd name="T5" fmla="*/ 0 h 17"/>
                  <a:gd name="T6" fmla="*/ 0 w 18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7"/>
                  <a:gd name="T14" fmla="*/ 18 w 18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7">
                    <a:moveTo>
                      <a:pt x="0" y="17"/>
                    </a:moveTo>
                    <a:cubicBezTo>
                      <a:pt x="0" y="4"/>
                      <a:pt x="9" y="0"/>
                      <a:pt x="9" y="0"/>
                    </a:cubicBezTo>
                    <a:cubicBezTo>
                      <a:pt x="9" y="0"/>
                      <a:pt x="18" y="4"/>
                      <a:pt x="18" y="17"/>
                    </a:cubicBezTo>
                    <a:cubicBezTo>
                      <a:pt x="0" y="17"/>
                      <a:pt x="0" y="17"/>
                      <a:pt x="0" y="17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02" name="Freeform 154"/>
              <p:cNvSpPr>
                <a:spLocks noChangeAspect="1"/>
              </p:cNvSpPr>
              <p:nvPr/>
            </p:nvSpPr>
            <p:spPr bwMode="auto">
              <a:xfrm>
                <a:off x="-1007" y="2713"/>
                <a:ext cx="5" cy="6"/>
              </a:xfrm>
              <a:custGeom>
                <a:avLst/>
                <a:gdLst>
                  <a:gd name="T0" fmla="*/ 0 w 18"/>
                  <a:gd name="T1" fmla="*/ 0 h 17"/>
                  <a:gd name="T2" fmla="*/ 0 w 18"/>
                  <a:gd name="T3" fmla="*/ 0 h 17"/>
                  <a:gd name="T4" fmla="*/ 0 w 18"/>
                  <a:gd name="T5" fmla="*/ 0 h 17"/>
                  <a:gd name="T6" fmla="*/ 0 w 18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7"/>
                  <a:gd name="T14" fmla="*/ 18 w 18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7">
                    <a:moveTo>
                      <a:pt x="0" y="17"/>
                    </a:moveTo>
                    <a:cubicBezTo>
                      <a:pt x="0" y="4"/>
                      <a:pt x="9" y="0"/>
                      <a:pt x="9" y="0"/>
                    </a:cubicBezTo>
                    <a:cubicBezTo>
                      <a:pt x="9" y="0"/>
                      <a:pt x="18" y="4"/>
                      <a:pt x="18" y="17"/>
                    </a:cubicBezTo>
                    <a:cubicBezTo>
                      <a:pt x="0" y="17"/>
                      <a:pt x="0" y="17"/>
                      <a:pt x="0" y="17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03" name="Freeform 155"/>
              <p:cNvSpPr>
                <a:spLocks noChangeAspect="1"/>
              </p:cNvSpPr>
              <p:nvPr/>
            </p:nvSpPr>
            <p:spPr bwMode="auto">
              <a:xfrm>
                <a:off x="-1016" y="2707"/>
                <a:ext cx="23" cy="2"/>
              </a:xfrm>
              <a:custGeom>
                <a:avLst/>
                <a:gdLst>
                  <a:gd name="T0" fmla="*/ 0 w 70"/>
                  <a:gd name="T1" fmla="*/ 0 h 6"/>
                  <a:gd name="T2" fmla="*/ 0 w 70"/>
                  <a:gd name="T3" fmla="*/ 0 h 6"/>
                  <a:gd name="T4" fmla="*/ 0 w 70"/>
                  <a:gd name="T5" fmla="*/ 0 h 6"/>
                  <a:gd name="T6" fmla="*/ 0 w 70"/>
                  <a:gd name="T7" fmla="*/ 0 h 6"/>
                  <a:gd name="T8" fmla="*/ 0 w 70"/>
                  <a:gd name="T9" fmla="*/ 0 h 6"/>
                  <a:gd name="T10" fmla="*/ 0 w 70"/>
                  <a:gd name="T11" fmla="*/ 0 h 6"/>
                  <a:gd name="T12" fmla="*/ 0 w 70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6"/>
                  <a:gd name="T23" fmla="*/ 70 w 70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6">
                    <a:moveTo>
                      <a:pt x="2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69" y="0"/>
                      <a:pt x="70" y="1"/>
                      <a:pt x="70" y="3"/>
                    </a:cubicBezTo>
                    <a:cubicBezTo>
                      <a:pt x="70" y="4"/>
                      <a:pt x="69" y="6"/>
                      <a:pt x="67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04" name="Freeform 156"/>
              <p:cNvSpPr>
                <a:spLocks noChangeAspect="1"/>
              </p:cNvSpPr>
              <p:nvPr/>
            </p:nvSpPr>
            <p:spPr bwMode="auto">
              <a:xfrm>
                <a:off x="-1016" y="2707"/>
                <a:ext cx="23" cy="2"/>
              </a:xfrm>
              <a:custGeom>
                <a:avLst/>
                <a:gdLst>
                  <a:gd name="T0" fmla="*/ 0 w 70"/>
                  <a:gd name="T1" fmla="*/ 0 h 6"/>
                  <a:gd name="T2" fmla="*/ 0 w 70"/>
                  <a:gd name="T3" fmla="*/ 0 h 6"/>
                  <a:gd name="T4" fmla="*/ 0 w 70"/>
                  <a:gd name="T5" fmla="*/ 0 h 6"/>
                  <a:gd name="T6" fmla="*/ 0 w 70"/>
                  <a:gd name="T7" fmla="*/ 0 h 6"/>
                  <a:gd name="T8" fmla="*/ 0 w 70"/>
                  <a:gd name="T9" fmla="*/ 0 h 6"/>
                  <a:gd name="T10" fmla="*/ 0 w 70"/>
                  <a:gd name="T11" fmla="*/ 0 h 6"/>
                  <a:gd name="T12" fmla="*/ 0 w 70"/>
                  <a:gd name="T13" fmla="*/ 0 h 6"/>
                  <a:gd name="T14" fmla="*/ 0 w 70"/>
                  <a:gd name="T15" fmla="*/ 0 h 6"/>
                  <a:gd name="T16" fmla="*/ 0 w 70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6"/>
                  <a:gd name="T29" fmla="*/ 70 w 70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6">
                    <a:moveTo>
                      <a:pt x="2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69" y="0"/>
                      <a:pt x="70" y="1"/>
                      <a:pt x="70" y="3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70" y="4"/>
                      <a:pt x="69" y="6"/>
                      <a:pt x="67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05" name="Freeform 157"/>
              <p:cNvSpPr>
                <a:spLocks noChangeAspect="1"/>
              </p:cNvSpPr>
              <p:nvPr/>
            </p:nvSpPr>
            <p:spPr bwMode="auto">
              <a:xfrm>
                <a:off x="-1015" y="2709"/>
                <a:ext cx="21" cy="2"/>
              </a:xfrm>
              <a:custGeom>
                <a:avLst/>
                <a:gdLst>
                  <a:gd name="T0" fmla="*/ 0 w 67"/>
                  <a:gd name="T1" fmla="*/ 0 h 5"/>
                  <a:gd name="T2" fmla="*/ 0 w 67"/>
                  <a:gd name="T3" fmla="*/ 0 h 5"/>
                  <a:gd name="T4" fmla="*/ 0 w 67"/>
                  <a:gd name="T5" fmla="*/ 0 h 5"/>
                  <a:gd name="T6" fmla="*/ 0 w 67"/>
                  <a:gd name="T7" fmla="*/ 0 h 5"/>
                  <a:gd name="T8" fmla="*/ 0 w 67"/>
                  <a:gd name="T9" fmla="*/ 0 h 5"/>
                  <a:gd name="T10" fmla="*/ 0 w 67"/>
                  <a:gd name="T11" fmla="*/ 0 h 5"/>
                  <a:gd name="T12" fmla="*/ 0 w 67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5"/>
                  <a:gd name="T23" fmla="*/ 67 w 6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5">
                    <a:moveTo>
                      <a:pt x="3" y="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7" y="1"/>
                      <a:pt x="67" y="2"/>
                    </a:cubicBezTo>
                    <a:cubicBezTo>
                      <a:pt x="67" y="4"/>
                      <a:pt x="66" y="5"/>
                      <a:pt x="65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06" name="Freeform 158"/>
              <p:cNvSpPr>
                <a:spLocks noChangeAspect="1"/>
              </p:cNvSpPr>
              <p:nvPr/>
            </p:nvSpPr>
            <p:spPr bwMode="auto">
              <a:xfrm>
                <a:off x="-1015" y="2709"/>
                <a:ext cx="21" cy="2"/>
              </a:xfrm>
              <a:custGeom>
                <a:avLst/>
                <a:gdLst>
                  <a:gd name="T0" fmla="*/ 0 w 67"/>
                  <a:gd name="T1" fmla="*/ 0 h 5"/>
                  <a:gd name="T2" fmla="*/ 0 w 67"/>
                  <a:gd name="T3" fmla="*/ 0 h 5"/>
                  <a:gd name="T4" fmla="*/ 0 w 67"/>
                  <a:gd name="T5" fmla="*/ 0 h 5"/>
                  <a:gd name="T6" fmla="*/ 0 w 67"/>
                  <a:gd name="T7" fmla="*/ 0 h 5"/>
                  <a:gd name="T8" fmla="*/ 0 w 67"/>
                  <a:gd name="T9" fmla="*/ 0 h 5"/>
                  <a:gd name="T10" fmla="*/ 0 w 67"/>
                  <a:gd name="T11" fmla="*/ 0 h 5"/>
                  <a:gd name="T12" fmla="*/ 0 w 67"/>
                  <a:gd name="T13" fmla="*/ 0 h 5"/>
                  <a:gd name="T14" fmla="*/ 0 w 67"/>
                  <a:gd name="T15" fmla="*/ 0 h 5"/>
                  <a:gd name="T16" fmla="*/ 0 w 67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"/>
                  <a:gd name="T28" fmla="*/ 0 h 5"/>
                  <a:gd name="T29" fmla="*/ 67 w 67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" h="5">
                    <a:moveTo>
                      <a:pt x="3" y="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7" y="1"/>
                      <a:pt x="67" y="2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7" y="4"/>
                      <a:pt x="66" y="5"/>
                      <a:pt x="65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07" name="Freeform 159"/>
              <p:cNvSpPr>
                <a:spLocks noChangeAspect="1"/>
              </p:cNvSpPr>
              <p:nvPr/>
            </p:nvSpPr>
            <p:spPr bwMode="auto">
              <a:xfrm>
                <a:off x="-1008" y="2696"/>
                <a:ext cx="7" cy="3"/>
              </a:xfrm>
              <a:custGeom>
                <a:avLst/>
                <a:gdLst>
                  <a:gd name="T0" fmla="*/ 0 w 22"/>
                  <a:gd name="T1" fmla="*/ 0 h 10"/>
                  <a:gd name="T2" fmla="*/ 0 w 22"/>
                  <a:gd name="T3" fmla="*/ 0 h 10"/>
                  <a:gd name="T4" fmla="*/ 0 w 22"/>
                  <a:gd name="T5" fmla="*/ 0 h 10"/>
                  <a:gd name="T6" fmla="*/ 0 w 22"/>
                  <a:gd name="T7" fmla="*/ 0 h 10"/>
                  <a:gd name="T8" fmla="*/ 0 w 22"/>
                  <a:gd name="T9" fmla="*/ 0 h 10"/>
                  <a:gd name="T10" fmla="*/ 0 w 22"/>
                  <a:gd name="T11" fmla="*/ 0 h 10"/>
                  <a:gd name="T12" fmla="*/ 0 w 22"/>
                  <a:gd name="T13" fmla="*/ 0 h 10"/>
                  <a:gd name="T14" fmla="*/ 0 w 22"/>
                  <a:gd name="T15" fmla="*/ 0 h 10"/>
                  <a:gd name="T16" fmla="*/ 0 w 22"/>
                  <a:gd name="T17" fmla="*/ 0 h 10"/>
                  <a:gd name="T18" fmla="*/ 0 w 22"/>
                  <a:gd name="T19" fmla="*/ 0 h 10"/>
                  <a:gd name="T20" fmla="*/ 0 w 22"/>
                  <a:gd name="T21" fmla="*/ 0 h 10"/>
                  <a:gd name="T22" fmla="*/ 0 w 22"/>
                  <a:gd name="T23" fmla="*/ 0 h 10"/>
                  <a:gd name="T24" fmla="*/ 0 w 22"/>
                  <a:gd name="T25" fmla="*/ 0 h 10"/>
                  <a:gd name="T26" fmla="*/ 0 w 22"/>
                  <a:gd name="T27" fmla="*/ 0 h 10"/>
                  <a:gd name="T28" fmla="*/ 0 w 22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10"/>
                  <a:gd name="T47" fmla="*/ 22 w 22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10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9"/>
                      <a:pt x="21" y="10"/>
                      <a:pt x="2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08" name="Freeform 160"/>
              <p:cNvSpPr>
                <a:spLocks noChangeAspect="1"/>
              </p:cNvSpPr>
              <p:nvPr/>
            </p:nvSpPr>
            <p:spPr bwMode="auto">
              <a:xfrm>
                <a:off x="-1008" y="2696"/>
                <a:ext cx="7" cy="3"/>
              </a:xfrm>
              <a:custGeom>
                <a:avLst/>
                <a:gdLst>
                  <a:gd name="T0" fmla="*/ 0 w 22"/>
                  <a:gd name="T1" fmla="*/ 0 h 10"/>
                  <a:gd name="T2" fmla="*/ 0 w 22"/>
                  <a:gd name="T3" fmla="*/ 0 h 10"/>
                  <a:gd name="T4" fmla="*/ 0 w 22"/>
                  <a:gd name="T5" fmla="*/ 0 h 10"/>
                  <a:gd name="T6" fmla="*/ 0 w 22"/>
                  <a:gd name="T7" fmla="*/ 0 h 10"/>
                  <a:gd name="T8" fmla="*/ 0 w 22"/>
                  <a:gd name="T9" fmla="*/ 0 h 10"/>
                  <a:gd name="T10" fmla="*/ 0 w 22"/>
                  <a:gd name="T11" fmla="*/ 0 h 10"/>
                  <a:gd name="T12" fmla="*/ 0 w 22"/>
                  <a:gd name="T13" fmla="*/ 0 h 10"/>
                  <a:gd name="T14" fmla="*/ 0 w 22"/>
                  <a:gd name="T15" fmla="*/ 0 h 10"/>
                  <a:gd name="T16" fmla="*/ 0 w 22"/>
                  <a:gd name="T17" fmla="*/ 0 h 10"/>
                  <a:gd name="T18" fmla="*/ 0 w 22"/>
                  <a:gd name="T19" fmla="*/ 0 h 10"/>
                  <a:gd name="T20" fmla="*/ 0 w 22"/>
                  <a:gd name="T21" fmla="*/ 0 h 10"/>
                  <a:gd name="T22" fmla="*/ 0 w 22"/>
                  <a:gd name="T23" fmla="*/ 0 h 10"/>
                  <a:gd name="T24" fmla="*/ 0 w 22"/>
                  <a:gd name="T25" fmla="*/ 0 h 10"/>
                  <a:gd name="T26" fmla="*/ 0 w 22"/>
                  <a:gd name="T27" fmla="*/ 0 h 10"/>
                  <a:gd name="T28" fmla="*/ 0 w 22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10"/>
                  <a:gd name="T47" fmla="*/ 22 w 22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10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9"/>
                      <a:pt x="21" y="10"/>
                      <a:pt x="2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09" name="Rectangle 161"/>
              <p:cNvSpPr>
                <a:spLocks noChangeAspect="1" noChangeArrowheads="1"/>
              </p:cNvSpPr>
              <p:nvPr/>
            </p:nvSpPr>
            <p:spPr bwMode="auto">
              <a:xfrm>
                <a:off x="-1007" y="2699"/>
                <a:ext cx="5" cy="8"/>
              </a:xfrm>
              <a:prstGeom prst="rect">
                <a:avLst/>
              </a:pr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310" name="Rectangle 162"/>
              <p:cNvSpPr>
                <a:spLocks noChangeAspect="1" noChangeArrowheads="1"/>
              </p:cNvSpPr>
              <p:nvPr/>
            </p:nvSpPr>
            <p:spPr bwMode="auto">
              <a:xfrm>
                <a:off x="-1007" y="2699"/>
                <a:ext cx="5" cy="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311" name="Rectangle 163"/>
              <p:cNvSpPr>
                <a:spLocks noChangeAspect="1" noChangeArrowheads="1"/>
              </p:cNvSpPr>
              <p:nvPr/>
            </p:nvSpPr>
            <p:spPr bwMode="auto">
              <a:xfrm>
                <a:off x="-1007" y="2699"/>
                <a:ext cx="5" cy="8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312" name="Freeform 164"/>
              <p:cNvSpPr>
                <a:spLocks noChangeAspect="1"/>
              </p:cNvSpPr>
              <p:nvPr/>
            </p:nvSpPr>
            <p:spPr bwMode="auto">
              <a:xfrm>
                <a:off x="-1001" y="2700"/>
                <a:ext cx="7" cy="3"/>
              </a:xfrm>
              <a:custGeom>
                <a:avLst/>
                <a:gdLst>
                  <a:gd name="T0" fmla="*/ 0 w 22"/>
                  <a:gd name="T1" fmla="*/ 0 h 10"/>
                  <a:gd name="T2" fmla="*/ 0 w 22"/>
                  <a:gd name="T3" fmla="*/ 0 h 10"/>
                  <a:gd name="T4" fmla="*/ 0 w 22"/>
                  <a:gd name="T5" fmla="*/ 0 h 10"/>
                  <a:gd name="T6" fmla="*/ 0 w 22"/>
                  <a:gd name="T7" fmla="*/ 0 h 10"/>
                  <a:gd name="T8" fmla="*/ 0 w 22"/>
                  <a:gd name="T9" fmla="*/ 0 h 10"/>
                  <a:gd name="T10" fmla="*/ 0 w 22"/>
                  <a:gd name="T11" fmla="*/ 0 h 10"/>
                  <a:gd name="T12" fmla="*/ 0 w 22"/>
                  <a:gd name="T13" fmla="*/ 0 h 10"/>
                  <a:gd name="T14" fmla="*/ 0 w 22"/>
                  <a:gd name="T15" fmla="*/ 0 h 10"/>
                  <a:gd name="T16" fmla="*/ 0 w 22"/>
                  <a:gd name="T17" fmla="*/ 0 h 10"/>
                  <a:gd name="T18" fmla="*/ 0 w 22"/>
                  <a:gd name="T19" fmla="*/ 0 h 10"/>
                  <a:gd name="T20" fmla="*/ 0 w 22"/>
                  <a:gd name="T21" fmla="*/ 0 h 10"/>
                  <a:gd name="T22" fmla="*/ 0 w 22"/>
                  <a:gd name="T23" fmla="*/ 0 h 10"/>
                  <a:gd name="T24" fmla="*/ 0 w 22"/>
                  <a:gd name="T25" fmla="*/ 0 h 10"/>
                  <a:gd name="T26" fmla="*/ 0 w 22"/>
                  <a:gd name="T27" fmla="*/ 0 h 10"/>
                  <a:gd name="T28" fmla="*/ 0 w 22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10"/>
                  <a:gd name="T47" fmla="*/ 22 w 22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10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9"/>
                      <a:pt x="21" y="10"/>
                      <a:pt x="2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13" name="Freeform 165"/>
              <p:cNvSpPr>
                <a:spLocks noChangeAspect="1"/>
              </p:cNvSpPr>
              <p:nvPr/>
            </p:nvSpPr>
            <p:spPr bwMode="auto">
              <a:xfrm>
                <a:off x="-1001" y="2700"/>
                <a:ext cx="7" cy="3"/>
              </a:xfrm>
              <a:custGeom>
                <a:avLst/>
                <a:gdLst>
                  <a:gd name="T0" fmla="*/ 0 w 22"/>
                  <a:gd name="T1" fmla="*/ 0 h 10"/>
                  <a:gd name="T2" fmla="*/ 0 w 22"/>
                  <a:gd name="T3" fmla="*/ 0 h 10"/>
                  <a:gd name="T4" fmla="*/ 0 w 22"/>
                  <a:gd name="T5" fmla="*/ 0 h 10"/>
                  <a:gd name="T6" fmla="*/ 0 w 22"/>
                  <a:gd name="T7" fmla="*/ 0 h 10"/>
                  <a:gd name="T8" fmla="*/ 0 w 22"/>
                  <a:gd name="T9" fmla="*/ 0 h 10"/>
                  <a:gd name="T10" fmla="*/ 0 w 22"/>
                  <a:gd name="T11" fmla="*/ 0 h 10"/>
                  <a:gd name="T12" fmla="*/ 0 w 22"/>
                  <a:gd name="T13" fmla="*/ 0 h 10"/>
                  <a:gd name="T14" fmla="*/ 0 w 22"/>
                  <a:gd name="T15" fmla="*/ 0 h 10"/>
                  <a:gd name="T16" fmla="*/ 0 w 22"/>
                  <a:gd name="T17" fmla="*/ 0 h 10"/>
                  <a:gd name="T18" fmla="*/ 0 w 22"/>
                  <a:gd name="T19" fmla="*/ 0 h 10"/>
                  <a:gd name="T20" fmla="*/ 0 w 22"/>
                  <a:gd name="T21" fmla="*/ 0 h 10"/>
                  <a:gd name="T22" fmla="*/ 0 w 22"/>
                  <a:gd name="T23" fmla="*/ 0 h 10"/>
                  <a:gd name="T24" fmla="*/ 0 w 22"/>
                  <a:gd name="T25" fmla="*/ 0 h 10"/>
                  <a:gd name="T26" fmla="*/ 0 w 22"/>
                  <a:gd name="T27" fmla="*/ 0 h 10"/>
                  <a:gd name="T28" fmla="*/ 0 w 22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10"/>
                  <a:gd name="T47" fmla="*/ 22 w 22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10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9"/>
                      <a:pt x="21" y="10"/>
                      <a:pt x="2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14" name="Rectangle 166"/>
              <p:cNvSpPr>
                <a:spLocks noChangeAspect="1" noChangeArrowheads="1"/>
              </p:cNvSpPr>
              <p:nvPr/>
            </p:nvSpPr>
            <p:spPr bwMode="auto">
              <a:xfrm>
                <a:off x="-1000" y="2703"/>
                <a:ext cx="5" cy="4"/>
              </a:xfrm>
              <a:prstGeom prst="rect">
                <a:avLst/>
              </a:pr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315" name="Rectangle 167"/>
              <p:cNvSpPr>
                <a:spLocks noChangeAspect="1" noChangeArrowheads="1"/>
              </p:cNvSpPr>
              <p:nvPr/>
            </p:nvSpPr>
            <p:spPr bwMode="auto">
              <a:xfrm>
                <a:off x="-1000" y="2703"/>
                <a:ext cx="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316" name="Rectangle 168"/>
              <p:cNvSpPr>
                <a:spLocks noChangeAspect="1" noChangeArrowheads="1"/>
              </p:cNvSpPr>
              <p:nvPr/>
            </p:nvSpPr>
            <p:spPr bwMode="auto">
              <a:xfrm>
                <a:off x="-1000" y="2703"/>
                <a:ext cx="5" cy="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317" name="Freeform 169"/>
              <p:cNvSpPr>
                <a:spLocks noChangeAspect="1"/>
              </p:cNvSpPr>
              <p:nvPr/>
            </p:nvSpPr>
            <p:spPr bwMode="auto">
              <a:xfrm>
                <a:off x="-1015" y="2700"/>
                <a:ext cx="7" cy="3"/>
              </a:xfrm>
              <a:custGeom>
                <a:avLst/>
                <a:gdLst>
                  <a:gd name="T0" fmla="*/ 0 w 21"/>
                  <a:gd name="T1" fmla="*/ 0 h 10"/>
                  <a:gd name="T2" fmla="*/ 0 w 21"/>
                  <a:gd name="T3" fmla="*/ 0 h 10"/>
                  <a:gd name="T4" fmla="*/ 0 w 21"/>
                  <a:gd name="T5" fmla="*/ 0 h 10"/>
                  <a:gd name="T6" fmla="*/ 0 w 21"/>
                  <a:gd name="T7" fmla="*/ 0 h 10"/>
                  <a:gd name="T8" fmla="*/ 0 w 21"/>
                  <a:gd name="T9" fmla="*/ 0 h 10"/>
                  <a:gd name="T10" fmla="*/ 0 w 21"/>
                  <a:gd name="T11" fmla="*/ 0 h 10"/>
                  <a:gd name="T12" fmla="*/ 0 w 21"/>
                  <a:gd name="T13" fmla="*/ 0 h 10"/>
                  <a:gd name="T14" fmla="*/ 0 w 21"/>
                  <a:gd name="T15" fmla="*/ 0 h 10"/>
                  <a:gd name="T16" fmla="*/ 0 w 21"/>
                  <a:gd name="T17" fmla="*/ 0 h 10"/>
                  <a:gd name="T18" fmla="*/ 0 w 21"/>
                  <a:gd name="T19" fmla="*/ 0 h 10"/>
                  <a:gd name="T20" fmla="*/ 0 w 21"/>
                  <a:gd name="T21" fmla="*/ 0 h 10"/>
                  <a:gd name="T22" fmla="*/ 0 w 21"/>
                  <a:gd name="T23" fmla="*/ 0 h 10"/>
                  <a:gd name="T24" fmla="*/ 0 w 21"/>
                  <a:gd name="T25" fmla="*/ 0 h 10"/>
                  <a:gd name="T26" fmla="*/ 0 w 21"/>
                  <a:gd name="T27" fmla="*/ 0 h 10"/>
                  <a:gd name="T28" fmla="*/ 0 w 21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"/>
                  <a:gd name="T46" fmla="*/ 0 h 10"/>
                  <a:gd name="T47" fmla="*/ 21 w 21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" h="10">
                    <a:moveTo>
                      <a:pt x="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9"/>
                      <a:pt x="20" y="10"/>
                      <a:pt x="19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18" name="Freeform 170"/>
              <p:cNvSpPr>
                <a:spLocks noChangeAspect="1"/>
              </p:cNvSpPr>
              <p:nvPr/>
            </p:nvSpPr>
            <p:spPr bwMode="auto">
              <a:xfrm>
                <a:off x="-1015" y="2700"/>
                <a:ext cx="7" cy="3"/>
              </a:xfrm>
              <a:custGeom>
                <a:avLst/>
                <a:gdLst>
                  <a:gd name="T0" fmla="*/ 0 w 21"/>
                  <a:gd name="T1" fmla="*/ 0 h 10"/>
                  <a:gd name="T2" fmla="*/ 0 w 21"/>
                  <a:gd name="T3" fmla="*/ 0 h 10"/>
                  <a:gd name="T4" fmla="*/ 0 w 21"/>
                  <a:gd name="T5" fmla="*/ 0 h 10"/>
                  <a:gd name="T6" fmla="*/ 0 w 21"/>
                  <a:gd name="T7" fmla="*/ 0 h 10"/>
                  <a:gd name="T8" fmla="*/ 0 w 21"/>
                  <a:gd name="T9" fmla="*/ 0 h 10"/>
                  <a:gd name="T10" fmla="*/ 0 w 21"/>
                  <a:gd name="T11" fmla="*/ 0 h 10"/>
                  <a:gd name="T12" fmla="*/ 0 w 21"/>
                  <a:gd name="T13" fmla="*/ 0 h 10"/>
                  <a:gd name="T14" fmla="*/ 0 w 21"/>
                  <a:gd name="T15" fmla="*/ 0 h 10"/>
                  <a:gd name="T16" fmla="*/ 0 w 21"/>
                  <a:gd name="T17" fmla="*/ 0 h 10"/>
                  <a:gd name="T18" fmla="*/ 0 w 21"/>
                  <a:gd name="T19" fmla="*/ 0 h 10"/>
                  <a:gd name="T20" fmla="*/ 0 w 21"/>
                  <a:gd name="T21" fmla="*/ 0 h 10"/>
                  <a:gd name="T22" fmla="*/ 0 w 21"/>
                  <a:gd name="T23" fmla="*/ 0 h 10"/>
                  <a:gd name="T24" fmla="*/ 0 w 21"/>
                  <a:gd name="T25" fmla="*/ 0 h 10"/>
                  <a:gd name="T26" fmla="*/ 0 w 21"/>
                  <a:gd name="T27" fmla="*/ 0 h 10"/>
                  <a:gd name="T28" fmla="*/ 0 w 21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"/>
                  <a:gd name="T46" fmla="*/ 0 h 10"/>
                  <a:gd name="T47" fmla="*/ 21 w 21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" h="10">
                    <a:moveTo>
                      <a:pt x="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9"/>
                      <a:pt x="20" y="10"/>
                      <a:pt x="19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19" name="Rectangle 171"/>
              <p:cNvSpPr>
                <a:spLocks noChangeAspect="1" noChangeArrowheads="1"/>
              </p:cNvSpPr>
              <p:nvPr/>
            </p:nvSpPr>
            <p:spPr bwMode="auto">
              <a:xfrm>
                <a:off x="-1014" y="2703"/>
                <a:ext cx="5" cy="4"/>
              </a:xfrm>
              <a:prstGeom prst="rect">
                <a:avLst/>
              </a:pr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320" name="Rectangle 172"/>
              <p:cNvSpPr>
                <a:spLocks noChangeAspect="1" noChangeArrowheads="1"/>
              </p:cNvSpPr>
              <p:nvPr/>
            </p:nvSpPr>
            <p:spPr bwMode="auto">
              <a:xfrm>
                <a:off x="-1014" y="2703"/>
                <a:ext cx="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321" name="Freeform 173"/>
              <p:cNvSpPr>
                <a:spLocks noChangeAspect="1"/>
              </p:cNvSpPr>
              <p:nvPr/>
            </p:nvSpPr>
            <p:spPr bwMode="auto">
              <a:xfrm>
                <a:off x="-1014" y="2703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5 w 5"/>
                  <a:gd name="T3" fmla="*/ 4 h 4"/>
                  <a:gd name="T4" fmla="*/ 0 w 5"/>
                  <a:gd name="T5" fmla="*/ 4 h 4"/>
                  <a:gd name="T6" fmla="*/ 0 w 5"/>
                  <a:gd name="T7" fmla="*/ 0 h 4"/>
                  <a:gd name="T8" fmla="*/ 5 w 5"/>
                  <a:gd name="T9" fmla="*/ 0 h 4"/>
                  <a:gd name="T10" fmla="*/ 5 w 5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4"/>
                  <a:gd name="T20" fmla="*/ 5 w 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4">
                    <a:moveTo>
                      <a:pt x="5" y="0"/>
                    </a:moveTo>
                    <a:lnTo>
                      <a:pt x="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22" name="Freeform 174"/>
              <p:cNvSpPr>
                <a:spLocks noChangeAspect="1"/>
              </p:cNvSpPr>
              <p:nvPr/>
            </p:nvSpPr>
            <p:spPr bwMode="auto">
              <a:xfrm>
                <a:off x="-1005" y="2701"/>
                <a:ext cx="1" cy="3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0 w 4"/>
                  <a:gd name="T5" fmla="*/ 0 h 8"/>
                  <a:gd name="T6" fmla="*/ 0 w 4"/>
                  <a:gd name="T7" fmla="*/ 0 h 8"/>
                  <a:gd name="T8" fmla="*/ 0 w 4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8"/>
                  <a:gd name="T17" fmla="*/ 4 w 4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8">
                    <a:moveTo>
                      <a:pt x="0" y="2"/>
                    </a:moveTo>
                    <a:cubicBezTo>
                      <a:pt x="0" y="0"/>
                      <a:pt x="4" y="0"/>
                      <a:pt x="4" y="2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23" name="Freeform 175"/>
              <p:cNvSpPr>
                <a:spLocks noChangeAspect="1"/>
              </p:cNvSpPr>
              <p:nvPr/>
            </p:nvSpPr>
            <p:spPr bwMode="auto">
              <a:xfrm>
                <a:off x="-999" y="2704"/>
                <a:ext cx="2" cy="2"/>
              </a:xfrm>
              <a:custGeom>
                <a:avLst/>
                <a:gdLst>
                  <a:gd name="T0" fmla="*/ 0 w 4"/>
                  <a:gd name="T1" fmla="*/ 0 h 7"/>
                  <a:gd name="T2" fmla="*/ 1 w 4"/>
                  <a:gd name="T3" fmla="*/ 0 h 7"/>
                  <a:gd name="T4" fmla="*/ 1 w 4"/>
                  <a:gd name="T5" fmla="*/ 0 h 7"/>
                  <a:gd name="T6" fmla="*/ 0 w 4"/>
                  <a:gd name="T7" fmla="*/ 0 h 7"/>
                  <a:gd name="T8" fmla="*/ 0 w 4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7"/>
                  <a:gd name="T17" fmla="*/ 4 w 4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7">
                    <a:moveTo>
                      <a:pt x="0" y="2"/>
                    </a:moveTo>
                    <a:cubicBezTo>
                      <a:pt x="0" y="0"/>
                      <a:pt x="4" y="0"/>
                      <a:pt x="4" y="2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24" name="Freeform 176"/>
              <p:cNvSpPr>
                <a:spLocks noChangeAspect="1"/>
              </p:cNvSpPr>
              <p:nvPr/>
            </p:nvSpPr>
            <p:spPr bwMode="auto">
              <a:xfrm>
                <a:off x="-1012" y="2704"/>
                <a:ext cx="1" cy="2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0 h 7"/>
                  <a:gd name="T4" fmla="*/ 0 w 3"/>
                  <a:gd name="T5" fmla="*/ 0 h 7"/>
                  <a:gd name="T6" fmla="*/ 0 w 3"/>
                  <a:gd name="T7" fmla="*/ 0 h 7"/>
                  <a:gd name="T8" fmla="*/ 0 w 3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7"/>
                  <a:gd name="T17" fmla="*/ 3 w 3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7">
                    <a:moveTo>
                      <a:pt x="0" y="2"/>
                    </a:moveTo>
                    <a:cubicBezTo>
                      <a:pt x="0" y="0"/>
                      <a:pt x="3" y="0"/>
                      <a:pt x="3" y="2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25" name="Freeform 177"/>
              <p:cNvSpPr>
                <a:spLocks noChangeAspect="1"/>
              </p:cNvSpPr>
              <p:nvPr/>
            </p:nvSpPr>
            <p:spPr bwMode="auto">
              <a:xfrm>
                <a:off x="-950" y="2696"/>
                <a:ext cx="7" cy="3"/>
              </a:xfrm>
              <a:custGeom>
                <a:avLst/>
                <a:gdLst>
                  <a:gd name="T0" fmla="*/ 0 w 22"/>
                  <a:gd name="T1" fmla="*/ 0 h 10"/>
                  <a:gd name="T2" fmla="*/ 0 w 22"/>
                  <a:gd name="T3" fmla="*/ 0 h 10"/>
                  <a:gd name="T4" fmla="*/ 0 w 22"/>
                  <a:gd name="T5" fmla="*/ 0 h 10"/>
                  <a:gd name="T6" fmla="*/ 0 w 22"/>
                  <a:gd name="T7" fmla="*/ 0 h 10"/>
                  <a:gd name="T8" fmla="*/ 0 w 22"/>
                  <a:gd name="T9" fmla="*/ 0 h 10"/>
                  <a:gd name="T10" fmla="*/ 0 w 22"/>
                  <a:gd name="T11" fmla="*/ 0 h 10"/>
                  <a:gd name="T12" fmla="*/ 0 w 22"/>
                  <a:gd name="T13" fmla="*/ 0 h 10"/>
                  <a:gd name="T14" fmla="*/ 0 w 22"/>
                  <a:gd name="T15" fmla="*/ 0 h 10"/>
                  <a:gd name="T16" fmla="*/ 0 w 22"/>
                  <a:gd name="T17" fmla="*/ 0 h 10"/>
                  <a:gd name="T18" fmla="*/ 0 w 22"/>
                  <a:gd name="T19" fmla="*/ 0 h 10"/>
                  <a:gd name="T20" fmla="*/ 0 w 22"/>
                  <a:gd name="T21" fmla="*/ 0 h 10"/>
                  <a:gd name="T22" fmla="*/ 0 w 22"/>
                  <a:gd name="T23" fmla="*/ 0 h 10"/>
                  <a:gd name="T24" fmla="*/ 0 w 22"/>
                  <a:gd name="T25" fmla="*/ 0 h 10"/>
                  <a:gd name="T26" fmla="*/ 0 w 22"/>
                  <a:gd name="T27" fmla="*/ 0 h 10"/>
                  <a:gd name="T28" fmla="*/ 0 w 22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10"/>
                  <a:gd name="T47" fmla="*/ 22 w 22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10">
                    <a:moveTo>
                      <a:pt x="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9"/>
                      <a:pt x="21" y="10"/>
                      <a:pt x="2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26" name="Freeform 178"/>
              <p:cNvSpPr>
                <a:spLocks noChangeAspect="1"/>
              </p:cNvSpPr>
              <p:nvPr/>
            </p:nvSpPr>
            <p:spPr bwMode="auto">
              <a:xfrm>
                <a:off x="-950" y="2696"/>
                <a:ext cx="7" cy="3"/>
              </a:xfrm>
              <a:custGeom>
                <a:avLst/>
                <a:gdLst>
                  <a:gd name="T0" fmla="*/ 0 w 22"/>
                  <a:gd name="T1" fmla="*/ 0 h 10"/>
                  <a:gd name="T2" fmla="*/ 0 w 22"/>
                  <a:gd name="T3" fmla="*/ 0 h 10"/>
                  <a:gd name="T4" fmla="*/ 0 w 22"/>
                  <a:gd name="T5" fmla="*/ 0 h 10"/>
                  <a:gd name="T6" fmla="*/ 0 w 22"/>
                  <a:gd name="T7" fmla="*/ 0 h 10"/>
                  <a:gd name="T8" fmla="*/ 0 w 22"/>
                  <a:gd name="T9" fmla="*/ 0 h 10"/>
                  <a:gd name="T10" fmla="*/ 0 w 22"/>
                  <a:gd name="T11" fmla="*/ 0 h 10"/>
                  <a:gd name="T12" fmla="*/ 0 w 22"/>
                  <a:gd name="T13" fmla="*/ 0 h 10"/>
                  <a:gd name="T14" fmla="*/ 0 w 22"/>
                  <a:gd name="T15" fmla="*/ 0 h 10"/>
                  <a:gd name="T16" fmla="*/ 0 w 22"/>
                  <a:gd name="T17" fmla="*/ 0 h 10"/>
                  <a:gd name="T18" fmla="*/ 0 w 22"/>
                  <a:gd name="T19" fmla="*/ 0 h 10"/>
                  <a:gd name="T20" fmla="*/ 0 w 22"/>
                  <a:gd name="T21" fmla="*/ 0 h 10"/>
                  <a:gd name="T22" fmla="*/ 0 w 22"/>
                  <a:gd name="T23" fmla="*/ 0 h 10"/>
                  <a:gd name="T24" fmla="*/ 0 w 22"/>
                  <a:gd name="T25" fmla="*/ 0 h 10"/>
                  <a:gd name="T26" fmla="*/ 0 w 22"/>
                  <a:gd name="T27" fmla="*/ 0 h 10"/>
                  <a:gd name="T28" fmla="*/ 0 w 22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10"/>
                  <a:gd name="T47" fmla="*/ 22 w 22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10">
                    <a:moveTo>
                      <a:pt x="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9"/>
                      <a:pt x="21" y="10"/>
                      <a:pt x="2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27" name="Rectangle 179"/>
              <p:cNvSpPr>
                <a:spLocks noChangeAspect="1" noChangeArrowheads="1"/>
              </p:cNvSpPr>
              <p:nvPr/>
            </p:nvSpPr>
            <p:spPr bwMode="auto">
              <a:xfrm>
                <a:off x="-949" y="2699"/>
                <a:ext cx="5" cy="8"/>
              </a:xfrm>
              <a:prstGeom prst="rect">
                <a:avLst/>
              </a:pr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328" name="Rectangle 180"/>
              <p:cNvSpPr>
                <a:spLocks noChangeAspect="1" noChangeArrowheads="1"/>
              </p:cNvSpPr>
              <p:nvPr/>
            </p:nvSpPr>
            <p:spPr bwMode="auto">
              <a:xfrm>
                <a:off x="-949" y="2699"/>
                <a:ext cx="5" cy="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329" name="Rectangle 181"/>
              <p:cNvSpPr>
                <a:spLocks noChangeAspect="1" noChangeArrowheads="1"/>
              </p:cNvSpPr>
              <p:nvPr/>
            </p:nvSpPr>
            <p:spPr bwMode="auto">
              <a:xfrm>
                <a:off x="-949" y="2699"/>
                <a:ext cx="5" cy="8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330" name="Freeform 182"/>
              <p:cNvSpPr>
                <a:spLocks noChangeAspect="1"/>
              </p:cNvSpPr>
              <p:nvPr/>
            </p:nvSpPr>
            <p:spPr bwMode="auto">
              <a:xfrm>
                <a:off x="-943" y="2700"/>
                <a:ext cx="7" cy="3"/>
              </a:xfrm>
              <a:custGeom>
                <a:avLst/>
                <a:gdLst>
                  <a:gd name="T0" fmla="*/ 0 w 22"/>
                  <a:gd name="T1" fmla="*/ 0 h 10"/>
                  <a:gd name="T2" fmla="*/ 0 w 22"/>
                  <a:gd name="T3" fmla="*/ 0 h 10"/>
                  <a:gd name="T4" fmla="*/ 0 w 22"/>
                  <a:gd name="T5" fmla="*/ 0 h 10"/>
                  <a:gd name="T6" fmla="*/ 0 w 22"/>
                  <a:gd name="T7" fmla="*/ 0 h 10"/>
                  <a:gd name="T8" fmla="*/ 0 w 22"/>
                  <a:gd name="T9" fmla="*/ 0 h 10"/>
                  <a:gd name="T10" fmla="*/ 0 w 22"/>
                  <a:gd name="T11" fmla="*/ 0 h 10"/>
                  <a:gd name="T12" fmla="*/ 0 w 22"/>
                  <a:gd name="T13" fmla="*/ 0 h 10"/>
                  <a:gd name="T14" fmla="*/ 0 w 22"/>
                  <a:gd name="T15" fmla="*/ 0 h 10"/>
                  <a:gd name="T16" fmla="*/ 0 w 22"/>
                  <a:gd name="T17" fmla="*/ 0 h 10"/>
                  <a:gd name="T18" fmla="*/ 0 w 22"/>
                  <a:gd name="T19" fmla="*/ 0 h 10"/>
                  <a:gd name="T20" fmla="*/ 0 w 22"/>
                  <a:gd name="T21" fmla="*/ 0 h 10"/>
                  <a:gd name="T22" fmla="*/ 0 w 22"/>
                  <a:gd name="T23" fmla="*/ 0 h 10"/>
                  <a:gd name="T24" fmla="*/ 0 w 22"/>
                  <a:gd name="T25" fmla="*/ 0 h 10"/>
                  <a:gd name="T26" fmla="*/ 0 w 22"/>
                  <a:gd name="T27" fmla="*/ 0 h 10"/>
                  <a:gd name="T28" fmla="*/ 0 w 22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10"/>
                  <a:gd name="T47" fmla="*/ 22 w 22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10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9"/>
                      <a:pt x="21" y="10"/>
                      <a:pt x="19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31" name="Freeform 183"/>
              <p:cNvSpPr>
                <a:spLocks noChangeAspect="1"/>
              </p:cNvSpPr>
              <p:nvPr/>
            </p:nvSpPr>
            <p:spPr bwMode="auto">
              <a:xfrm>
                <a:off x="-943" y="2700"/>
                <a:ext cx="7" cy="3"/>
              </a:xfrm>
              <a:custGeom>
                <a:avLst/>
                <a:gdLst>
                  <a:gd name="T0" fmla="*/ 0 w 22"/>
                  <a:gd name="T1" fmla="*/ 0 h 10"/>
                  <a:gd name="T2" fmla="*/ 0 w 22"/>
                  <a:gd name="T3" fmla="*/ 0 h 10"/>
                  <a:gd name="T4" fmla="*/ 0 w 22"/>
                  <a:gd name="T5" fmla="*/ 0 h 10"/>
                  <a:gd name="T6" fmla="*/ 0 w 22"/>
                  <a:gd name="T7" fmla="*/ 0 h 10"/>
                  <a:gd name="T8" fmla="*/ 0 w 22"/>
                  <a:gd name="T9" fmla="*/ 0 h 10"/>
                  <a:gd name="T10" fmla="*/ 0 w 22"/>
                  <a:gd name="T11" fmla="*/ 0 h 10"/>
                  <a:gd name="T12" fmla="*/ 0 w 22"/>
                  <a:gd name="T13" fmla="*/ 0 h 10"/>
                  <a:gd name="T14" fmla="*/ 0 w 22"/>
                  <a:gd name="T15" fmla="*/ 0 h 10"/>
                  <a:gd name="T16" fmla="*/ 0 w 22"/>
                  <a:gd name="T17" fmla="*/ 0 h 10"/>
                  <a:gd name="T18" fmla="*/ 0 w 22"/>
                  <a:gd name="T19" fmla="*/ 0 h 10"/>
                  <a:gd name="T20" fmla="*/ 0 w 22"/>
                  <a:gd name="T21" fmla="*/ 0 h 10"/>
                  <a:gd name="T22" fmla="*/ 0 w 22"/>
                  <a:gd name="T23" fmla="*/ 0 h 10"/>
                  <a:gd name="T24" fmla="*/ 0 w 22"/>
                  <a:gd name="T25" fmla="*/ 0 h 10"/>
                  <a:gd name="T26" fmla="*/ 0 w 22"/>
                  <a:gd name="T27" fmla="*/ 0 h 10"/>
                  <a:gd name="T28" fmla="*/ 0 w 22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10"/>
                  <a:gd name="T47" fmla="*/ 22 w 22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10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9"/>
                      <a:pt x="21" y="10"/>
                      <a:pt x="19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32" name="Freeform 184"/>
              <p:cNvSpPr>
                <a:spLocks noChangeAspect="1"/>
              </p:cNvSpPr>
              <p:nvPr/>
            </p:nvSpPr>
            <p:spPr bwMode="auto">
              <a:xfrm>
                <a:off x="-942" y="2703"/>
                <a:ext cx="5" cy="4"/>
              </a:xfrm>
              <a:custGeom>
                <a:avLst/>
                <a:gdLst>
                  <a:gd name="T0" fmla="*/ 4 w 5"/>
                  <a:gd name="T1" fmla="*/ 0 h 4"/>
                  <a:gd name="T2" fmla="*/ 5 w 5"/>
                  <a:gd name="T3" fmla="*/ 4 h 4"/>
                  <a:gd name="T4" fmla="*/ 0 w 5"/>
                  <a:gd name="T5" fmla="*/ 4 h 4"/>
                  <a:gd name="T6" fmla="*/ 0 w 5"/>
                  <a:gd name="T7" fmla="*/ 0 h 4"/>
                  <a:gd name="T8" fmla="*/ 4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4" y="0"/>
                    </a:moveTo>
                    <a:lnTo>
                      <a:pt x="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33" name="Freeform 185"/>
              <p:cNvSpPr>
                <a:spLocks noChangeAspect="1"/>
              </p:cNvSpPr>
              <p:nvPr/>
            </p:nvSpPr>
            <p:spPr bwMode="auto">
              <a:xfrm>
                <a:off x="-942" y="2703"/>
                <a:ext cx="5" cy="4"/>
              </a:xfrm>
              <a:custGeom>
                <a:avLst/>
                <a:gdLst>
                  <a:gd name="T0" fmla="*/ 4 w 5"/>
                  <a:gd name="T1" fmla="*/ 0 h 4"/>
                  <a:gd name="T2" fmla="*/ 5 w 5"/>
                  <a:gd name="T3" fmla="*/ 4 h 4"/>
                  <a:gd name="T4" fmla="*/ 0 w 5"/>
                  <a:gd name="T5" fmla="*/ 4 h 4"/>
                  <a:gd name="T6" fmla="*/ 0 w 5"/>
                  <a:gd name="T7" fmla="*/ 0 h 4"/>
                  <a:gd name="T8" fmla="*/ 4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4" y="0"/>
                    </a:moveTo>
                    <a:lnTo>
                      <a:pt x="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34" name="Freeform 186"/>
              <p:cNvSpPr>
                <a:spLocks noChangeAspect="1"/>
              </p:cNvSpPr>
              <p:nvPr/>
            </p:nvSpPr>
            <p:spPr bwMode="auto">
              <a:xfrm>
                <a:off x="-942" y="2703"/>
                <a:ext cx="5" cy="4"/>
              </a:xfrm>
              <a:custGeom>
                <a:avLst/>
                <a:gdLst>
                  <a:gd name="T0" fmla="*/ 4 w 5"/>
                  <a:gd name="T1" fmla="*/ 0 h 4"/>
                  <a:gd name="T2" fmla="*/ 5 w 5"/>
                  <a:gd name="T3" fmla="*/ 4 h 4"/>
                  <a:gd name="T4" fmla="*/ 0 w 5"/>
                  <a:gd name="T5" fmla="*/ 4 h 4"/>
                  <a:gd name="T6" fmla="*/ 0 w 5"/>
                  <a:gd name="T7" fmla="*/ 0 h 4"/>
                  <a:gd name="T8" fmla="*/ 5 w 5"/>
                  <a:gd name="T9" fmla="*/ 0 h 4"/>
                  <a:gd name="T10" fmla="*/ 4 w 5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4"/>
                  <a:gd name="T20" fmla="*/ 5 w 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4">
                    <a:moveTo>
                      <a:pt x="4" y="0"/>
                    </a:moveTo>
                    <a:lnTo>
                      <a:pt x="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35" name="Freeform 187"/>
              <p:cNvSpPr>
                <a:spLocks noChangeAspect="1"/>
              </p:cNvSpPr>
              <p:nvPr/>
            </p:nvSpPr>
            <p:spPr bwMode="auto">
              <a:xfrm>
                <a:off x="-957" y="2700"/>
                <a:ext cx="7" cy="3"/>
              </a:xfrm>
              <a:custGeom>
                <a:avLst/>
                <a:gdLst>
                  <a:gd name="T0" fmla="*/ 0 w 21"/>
                  <a:gd name="T1" fmla="*/ 0 h 10"/>
                  <a:gd name="T2" fmla="*/ 0 w 21"/>
                  <a:gd name="T3" fmla="*/ 0 h 10"/>
                  <a:gd name="T4" fmla="*/ 0 w 21"/>
                  <a:gd name="T5" fmla="*/ 0 h 10"/>
                  <a:gd name="T6" fmla="*/ 0 w 21"/>
                  <a:gd name="T7" fmla="*/ 0 h 10"/>
                  <a:gd name="T8" fmla="*/ 0 w 21"/>
                  <a:gd name="T9" fmla="*/ 0 h 10"/>
                  <a:gd name="T10" fmla="*/ 0 w 21"/>
                  <a:gd name="T11" fmla="*/ 0 h 10"/>
                  <a:gd name="T12" fmla="*/ 0 w 21"/>
                  <a:gd name="T13" fmla="*/ 0 h 10"/>
                  <a:gd name="T14" fmla="*/ 0 w 21"/>
                  <a:gd name="T15" fmla="*/ 0 h 10"/>
                  <a:gd name="T16" fmla="*/ 0 w 21"/>
                  <a:gd name="T17" fmla="*/ 0 h 10"/>
                  <a:gd name="T18" fmla="*/ 0 w 21"/>
                  <a:gd name="T19" fmla="*/ 0 h 10"/>
                  <a:gd name="T20" fmla="*/ 0 w 21"/>
                  <a:gd name="T21" fmla="*/ 0 h 10"/>
                  <a:gd name="T22" fmla="*/ 0 w 21"/>
                  <a:gd name="T23" fmla="*/ 0 h 10"/>
                  <a:gd name="T24" fmla="*/ 0 w 21"/>
                  <a:gd name="T25" fmla="*/ 0 h 10"/>
                  <a:gd name="T26" fmla="*/ 0 w 21"/>
                  <a:gd name="T27" fmla="*/ 0 h 10"/>
                  <a:gd name="T28" fmla="*/ 0 w 21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"/>
                  <a:gd name="T46" fmla="*/ 0 h 10"/>
                  <a:gd name="T47" fmla="*/ 21 w 21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" h="10">
                    <a:moveTo>
                      <a:pt x="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9"/>
                      <a:pt x="20" y="10"/>
                      <a:pt x="19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36" name="Freeform 188"/>
              <p:cNvSpPr>
                <a:spLocks noChangeAspect="1"/>
              </p:cNvSpPr>
              <p:nvPr/>
            </p:nvSpPr>
            <p:spPr bwMode="auto">
              <a:xfrm>
                <a:off x="-957" y="2700"/>
                <a:ext cx="7" cy="3"/>
              </a:xfrm>
              <a:custGeom>
                <a:avLst/>
                <a:gdLst>
                  <a:gd name="T0" fmla="*/ 0 w 21"/>
                  <a:gd name="T1" fmla="*/ 0 h 10"/>
                  <a:gd name="T2" fmla="*/ 0 w 21"/>
                  <a:gd name="T3" fmla="*/ 0 h 10"/>
                  <a:gd name="T4" fmla="*/ 0 w 21"/>
                  <a:gd name="T5" fmla="*/ 0 h 10"/>
                  <a:gd name="T6" fmla="*/ 0 w 21"/>
                  <a:gd name="T7" fmla="*/ 0 h 10"/>
                  <a:gd name="T8" fmla="*/ 0 w 21"/>
                  <a:gd name="T9" fmla="*/ 0 h 10"/>
                  <a:gd name="T10" fmla="*/ 0 w 21"/>
                  <a:gd name="T11" fmla="*/ 0 h 10"/>
                  <a:gd name="T12" fmla="*/ 0 w 21"/>
                  <a:gd name="T13" fmla="*/ 0 h 10"/>
                  <a:gd name="T14" fmla="*/ 0 w 21"/>
                  <a:gd name="T15" fmla="*/ 0 h 10"/>
                  <a:gd name="T16" fmla="*/ 0 w 21"/>
                  <a:gd name="T17" fmla="*/ 0 h 10"/>
                  <a:gd name="T18" fmla="*/ 0 w 21"/>
                  <a:gd name="T19" fmla="*/ 0 h 10"/>
                  <a:gd name="T20" fmla="*/ 0 w 21"/>
                  <a:gd name="T21" fmla="*/ 0 h 10"/>
                  <a:gd name="T22" fmla="*/ 0 w 21"/>
                  <a:gd name="T23" fmla="*/ 0 h 10"/>
                  <a:gd name="T24" fmla="*/ 0 w 21"/>
                  <a:gd name="T25" fmla="*/ 0 h 10"/>
                  <a:gd name="T26" fmla="*/ 0 w 21"/>
                  <a:gd name="T27" fmla="*/ 0 h 10"/>
                  <a:gd name="T28" fmla="*/ 0 w 21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"/>
                  <a:gd name="T46" fmla="*/ 0 h 10"/>
                  <a:gd name="T47" fmla="*/ 21 w 21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" h="10">
                    <a:moveTo>
                      <a:pt x="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9"/>
                      <a:pt x="20" y="10"/>
                      <a:pt x="19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37" name="Rectangle 189"/>
              <p:cNvSpPr>
                <a:spLocks noChangeAspect="1" noChangeArrowheads="1"/>
              </p:cNvSpPr>
              <p:nvPr/>
            </p:nvSpPr>
            <p:spPr bwMode="auto">
              <a:xfrm>
                <a:off x="-956" y="2703"/>
                <a:ext cx="5" cy="4"/>
              </a:xfrm>
              <a:prstGeom prst="rect">
                <a:avLst/>
              </a:pr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338" name="Rectangle 190"/>
              <p:cNvSpPr>
                <a:spLocks noChangeAspect="1" noChangeArrowheads="1"/>
              </p:cNvSpPr>
              <p:nvPr/>
            </p:nvSpPr>
            <p:spPr bwMode="auto">
              <a:xfrm>
                <a:off x="-956" y="2703"/>
                <a:ext cx="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339" name="Rectangle 191"/>
              <p:cNvSpPr>
                <a:spLocks noChangeAspect="1" noChangeArrowheads="1"/>
              </p:cNvSpPr>
              <p:nvPr/>
            </p:nvSpPr>
            <p:spPr bwMode="auto">
              <a:xfrm>
                <a:off x="-956" y="2703"/>
                <a:ext cx="5" cy="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340" name="Freeform 192"/>
              <p:cNvSpPr>
                <a:spLocks noChangeAspect="1"/>
              </p:cNvSpPr>
              <p:nvPr/>
            </p:nvSpPr>
            <p:spPr bwMode="auto">
              <a:xfrm>
                <a:off x="-952" y="2711"/>
                <a:ext cx="11" cy="9"/>
              </a:xfrm>
              <a:custGeom>
                <a:avLst/>
                <a:gdLst>
                  <a:gd name="T0" fmla="*/ 0 w 33"/>
                  <a:gd name="T1" fmla="*/ 0 h 28"/>
                  <a:gd name="T2" fmla="*/ 0 w 33"/>
                  <a:gd name="T3" fmla="*/ 0 h 28"/>
                  <a:gd name="T4" fmla="*/ 0 w 33"/>
                  <a:gd name="T5" fmla="*/ 0 h 28"/>
                  <a:gd name="T6" fmla="*/ 0 w 33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28"/>
                  <a:gd name="T14" fmla="*/ 33 w 33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28">
                    <a:moveTo>
                      <a:pt x="0" y="27"/>
                    </a:moveTo>
                    <a:cubicBezTo>
                      <a:pt x="1" y="5"/>
                      <a:pt x="16" y="0"/>
                      <a:pt x="16" y="0"/>
                    </a:cubicBezTo>
                    <a:cubicBezTo>
                      <a:pt x="17" y="0"/>
                      <a:pt x="33" y="6"/>
                      <a:pt x="33" y="28"/>
                    </a:cubicBezTo>
                    <a:cubicBezTo>
                      <a:pt x="0" y="27"/>
                      <a:pt x="0" y="27"/>
                      <a:pt x="0" y="27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41" name="Freeform 193"/>
              <p:cNvSpPr>
                <a:spLocks noChangeAspect="1"/>
              </p:cNvSpPr>
              <p:nvPr/>
            </p:nvSpPr>
            <p:spPr bwMode="auto">
              <a:xfrm>
                <a:off x="-957" y="2711"/>
                <a:ext cx="21" cy="8"/>
              </a:xfrm>
              <a:custGeom>
                <a:avLst/>
                <a:gdLst>
                  <a:gd name="T0" fmla="*/ 0 w 66"/>
                  <a:gd name="T1" fmla="*/ 0 h 26"/>
                  <a:gd name="T2" fmla="*/ 0 w 66"/>
                  <a:gd name="T3" fmla="*/ 0 h 26"/>
                  <a:gd name="T4" fmla="*/ 0 w 66"/>
                  <a:gd name="T5" fmla="*/ 0 h 26"/>
                  <a:gd name="T6" fmla="*/ 0 w 66"/>
                  <a:gd name="T7" fmla="*/ 0 h 26"/>
                  <a:gd name="T8" fmla="*/ 0 w 66"/>
                  <a:gd name="T9" fmla="*/ 0 h 26"/>
                  <a:gd name="T10" fmla="*/ 0 w 66"/>
                  <a:gd name="T11" fmla="*/ 0 h 26"/>
                  <a:gd name="T12" fmla="*/ 0 w 66"/>
                  <a:gd name="T13" fmla="*/ 0 h 26"/>
                  <a:gd name="T14" fmla="*/ 0 w 66"/>
                  <a:gd name="T15" fmla="*/ 0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26"/>
                  <a:gd name="T26" fmla="*/ 66 w 66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26">
                    <a:moveTo>
                      <a:pt x="3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5"/>
                      <a:pt x="32" y="1"/>
                      <a:pt x="33" y="1"/>
                    </a:cubicBezTo>
                    <a:cubicBezTo>
                      <a:pt x="33" y="1"/>
                      <a:pt x="49" y="6"/>
                      <a:pt x="49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42" name="Freeform 194"/>
              <p:cNvSpPr>
                <a:spLocks noChangeAspect="1"/>
              </p:cNvSpPr>
              <p:nvPr/>
            </p:nvSpPr>
            <p:spPr bwMode="auto">
              <a:xfrm>
                <a:off x="-957" y="2711"/>
                <a:ext cx="21" cy="8"/>
              </a:xfrm>
              <a:custGeom>
                <a:avLst/>
                <a:gdLst>
                  <a:gd name="T0" fmla="*/ 0 w 66"/>
                  <a:gd name="T1" fmla="*/ 0 h 26"/>
                  <a:gd name="T2" fmla="*/ 0 w 66"/>
                  <a:gd name="T3" fmla="*/ 0 h 26"/>
                  <a:gd name="T4" fmla="*/ 0 w 66"/>
                  <a:gd name="T5" fmla="*/ 0 h 26"/>
                  <a:gd name="T6" fmla="*/ 0 w 66"/>
                  <a:gd name="T7" fmla="*/ 0 h 26"/>
                  <a:gd name="T8" fmla="*/ 0 w 66"/>
                  <a:gd name="T9" fmla="*/ 0 h 26"/>
                  <a:gd name="T10" fmla="*/ 0 w 66"/>
                  <a:gd name="T11" fmla="*/ 0 h 26"/>
                  <a:gd name="T12" fmla="*/ 0 w 66"/>
                  <a:gd name="T13" fmla="*/ 0 h 26"/>
                  <a:gd name="T14" fmla="*/ 0 w 66"/>
                  <a:gd name="T15" fmla="*/ 0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26"/>
                  <a:gd name="T26" fmla="*/ 66 w 66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26">
                    <a:moveTo>
                      <a:pt x="3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5"/>
                      <a:pt x="32" y="1"/>
                      <a:pt x="33" y="1"/>
                    </a:cubicBezTo>
                    <a:cubicBezTo>
                      <a:pt x="33" y="1"/>
                      <a:pt x="49" y="6"/>
                      <a:pt x="49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43" name="Freeform 195"/>
              <p:cNvSpPr>
                <a:spLocks noChangeAspect="1"/>
              </p:cNvSpPr>
              <p:nvPr/>
            </p:nvSpPr>
            <p:spPr bwMode="auto">
              <a:xfrm>
                <a:off x="-958" y="2719"/>
                <a:ext cx="23" cy="2"/>
              </a:xfrm>
              <a:custGeom>
                <a:avLst/>
                <a:gdLst>
                  <a:gd name="T0" fmla="*/ 0 w 73"/>
                  <a:gd name="T1" fmla="*/ 0 h 6"/>
                  <a:gd name="T2" fmla="*/ 0 w 73"/>
                  <a:gd name="T3" fmla="*/ 0 h 6"/>
                  <a:gd name="T4" fmla="*/ 0 w 73"/>
                  <a:gd name="T5" fmla="*/ 0 h 6"/>
                  <a:gd name="T6" fmla="*/ 0 w 73"/>
                  <a:gd name="T7" fmla="*/ 0 h 6"/>
                  <a:gd name="T8" fmla="*/ 0 w 73"/>
                  <a:gd name="T9" fmla="*/ 0 h 6"/>
                  <a:gd name="T10" fmla="*/ 0 w 73"/>
                  <a:gd name="T11" fmla="*/ 0 h 6"/>
                  <a:gd name="T12" fmla="*/ 0 w 73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"/>
                  <a:gd name="T22" fmla="*/ 0 h 6"/>
                  <a:gd name="T23" fmla="*/ 73 w 7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" h="6">
                    <a:moveTo>
                      <a:pt x="3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72" y="0"/>
                      <a:pt x="73" y="1"/>
                      <a:pt x="73" y="3"/>
                    </a:cubicBezTo>
                    <a:cubicBezTo>
                      <a:pt x="73" y="5"/>
                      <a:pt x="72" y="6"/>
                      <a:pt x="7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44" name="Freeform 196"/>
              <p:cNvSpPr>
                <a:spLocks noChangeAspect="1"/>
              </p:cNvSpPr>
              <p:nvPr/>
            </p:nvSpPr>
            <p:spPr bwMode="auto">
              <a:xfrm>
                <a:off x="-958" y="2719"/>
                <a:ext cx="23" cy="2"/>
              </a:xfrm>
              <a:custGeom>
                <a:avLst/>
                <a:gdLst>
                  <a:gd name="T0" fmla="*/ 0 w 73"/>
                  <a:gd name="T1" fmla="*/ 0 h 6"/>
                  <a:gd name="T2" fmla="*/ 0 w 73"/>
                  <a:gd name="T3" fmla="*/ 0 h 6"/>
                  <a:gd name="T4" fmla="*/ 0 w 73"/>
                  <a:gd name="T5" fmla="*/ 0 h 6"/>
                  <a:gd name="T6" fmla="*/ 0 w 73"/>
                  <a:gd name="T7" fmla="*/ 0 h 6"/>
                  <a:gd name="T8" fmla="*/ 0 w 73"/>
                  <a:gd name="T9" fmla="*/ 0 h 6"/>
                  <a:gd name="T10" fmla="*/ 0 w 73"/>
                  <a:gd name="T11" fmla="*/ 0 h 6"/>
                  <a:gd name="T12" fmla="*/ 0 w 73"/>
                  <a:gd name="T13" fmla="*/ 0 h 6"/>
                  <a:gd name="T14" fmla="*/ 0 w 73"/>
                  <a:gd name="T15" fmla="*/ 0 h 6"/>
                  <a:gd name="T16" fmla="*/ 0 w 73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"/>
                  <a:gd name="T28" fmla="*/ 0 h 6"/>
                  <a:gd name="T29" fmla="*/ 73 w 73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" h="6">
                    <a:moveTo>
                      <a:pt x="3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72" y="0"/>
                      <a:pt x="73" y="1"/>
                      <a:pt x="73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5"/>
                      <a:pt x="72" y="6"/>
                      <a:pt x="7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45" name="Freeform 197"/>
              <p:cNvSpPr>
                <a:spLocks noChangeAspect="1"/>
              </p:cNvSpPr>
              <p:nvPr/>
            </p:nvSpPr>
            <p:spPr bwMode="auto">
              <a:xfrm>
                <a:off x="-950" y="2713"/>
                <a:ext cx="6" cy="6"/>
              </a:xfrm>
              <a:custGeom>
                <a:avLst/>
                <a:gdLst>
                  <a:gd name="T0" fmla="*/ 0 w 19"/>
                  <a:gd name="T1" fmla="*/ 0 h 17"/>
                  <a:gd name="T2" fmla="*/ 0 w 19"/>
                  <a:gd name="T3" fmla="*/ 0 h 17"/>
                  <a:gd name="T4" fmla="*/ 0 w 19"/>
                  <a:gd name="T5" fmla="*/ 0 h 17"/>
                  <a:gd name="T6" fmla="*/ 0 w 19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17"/>
                  <a:gd name="T14" fmla="*/ 19 w 19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17">
                    <a:moveTo>
                      <a:pt x="0" y="17"/>
                    </a:moveTo>
                    <a:cubicBezTo>
                      <a:pt x="0" y="4"/>
                      <a:pt x="9" y="0"/>
                      <a:pt x="9" y="0"/>
                    </a:cubicBezTo>
                    <a:cubicBezTo>
                      <a:pt x="9" y="0"/>
                      <a:pt x="19" y="4"/>
                      <a:pt x="19" y="17"/>
                    </a:cubicBezTo>
                    <a:cubicBezTo>
                      <a:pt x="0" y="17"/>
                      <a:pt x="0" y="17"/>
                      <a:pt x="0" y="17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46" name="Freeform 198"/>
              <p:cNvSpPr>
                <a:spLocks noChangeAspect="1"/>
              </p:cNvSpPr>
              <p:nvPr/>
            </p:nvSpPr>
            <p:spPr bwMode="auto">
              <a:xfrm>
                <a:off x="-950" y="2713"/>
                <a:ext cx="6" cy="6"/>
              </a:xfrm>
              <a:custGeom>
                <a:avLst/>
                <a:gdLst>
                  <a:gd name="T0" fmla="*/ 0 w 19"/>
                  <a:gd name="T1" fmla="*/ 0 h 17"/>
                  <a:gd name="T2" fmla="*/ 0 w 19"/>
                  <a:gd name="T3" fmla="*/ 0 h 17"/>
                  <a:gd name="T4" fmla="*/ 0 w 19"/>
                  <a:gd name="T5" fmla="*/ 0 h 17"/>
                  <a:gd name="T6" fmla="*/ 0 w 19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17"/>
                  <a:gd name="T14" fmla="*/ 19 w 19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17">
                    <a:moveTo>
                      <a:pt x="0" y="17"/>
                    </a:moveTo>
                    <a:cubicBezTo>
                      <a:pt x="0" y="4"/>
                      <a:pt x="9" y="0"/>
                      <a:pt x="9" y="0"/>
                    </a:cubicBezTo>
                    <a:cubicBezTo>
                      <a:pt x="9" y="0"/>
                      <a:pt x="19" y="4"/>
                      <a:pt x="19" y="17"/>
                    </a:cubicBezTo>
                    <a:cubicBezTo>
                      <a:pt x="0" y="17"/>
                      <a:pt x="0" y="17"/>
                      <a:pt x="0" y="17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47" name="Freeform 199"/>
              <p:cNvSpPr>
                <a:spLocks noChangeAspect="1"/>
              </p:cNvSpPr>
              <p:nvPr/>
            </p:nvSpPr>
            <p:spPr bwMode="auto">
              <a:xfrm>
                <a:off x="-958" y="2707"/>
                <a:ext cx="23" cy="2"/>
              </a:xfrm>
              <a:custGeom>
                <a:avLst/>
                <a:gdLst>
                  <a:gd name="T0" fmla="*/ 0 w 70"/>
                  <a:gd name="T1" fmla="*/ 0 h 6"/>
                  <a:gd name="T2" fmla="*/ 0 w 70"/>
                  <a:gd name="T3" fmla="*/ 0 h 6"/>
                  <a:gd name="T4" fmla="*/ 0 w 70"/>
                  <a:gd name="T5" fmla="*/ 0 h 6"/>
                  <a:gd name="T6" fmla="*/ 0 w 70"/>
                  <a:gd name="T7" fmla="*/ 0 h 6"/>
                  <a:gd name="T8" fmla="*/ 0 w 70"/>
                  <a:gd name="T9" fmla="*/ 0 h 6"/>
                  <a:gd name="T10" fmla="*/ 0 w 70"/>
                  <a:gd name="T11" fmla="*/ 0 h 6"/>
                  <a:gd name="T12" fmla="*/ 0 w 70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6"/>
                  <a:gd name="T23" fmla="*/ 70 w 70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6">
                    <a:moveTo>
                      <a:pt x="2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68" y="0"/>
                      <a:pt x="70" y="1"/>
                      <a:pt x="70" y="3"/>
                    </a:cubicBezTo>
                    <a:cubicBezTo>
                      <a:pt x="70" y="4"/>
                      <a:pt x="68" y="6"/>
                      <a:pt x="67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48" name="Freeform 200"/>
              <p:cNvSpPr>
                <a:spLocks noChangeAspect="1"/>
              </p:cNvSpPr>
              <p:nvPr/>
            </p:nvSpPr>
            <p:spPr bwMode="auto">
              <a:xfrm>
                <a:off x="-958" y="2707"/>
                <a:ext cx="23" cy="2"/>
              </a:xfrm>
              <a:custGeom>
                <a:avLst/>
                <a:gdLst>
                  <a:gd name="T0" fmla="*/ 0 w 70"/>
                  <a:gd name="T1" fmla="*/ 0 h 6"/>
                  <a:gd name="T2" fmla="*/ 0 w 70"/>
                  <a:gd name="T3" fmla="*/ 0 h 6"/>
                  <a:gd name="T4" fmla="*/ 0 w 70"/>
                  <a:gd name="T5" fmla="*/ 0 h 6"/>
                  <a:gd name="T6" fmla="*/ 0 w 70"/>
                  <a:gd name="T7" fmla="*/ 0 h 6"/>
                  <a:gd name="T8" fmla="*/ 0 w 70"/>
                  <a:gd name="T9" fmla="*/ 0 h 6"/>
                  <a:gd name="T10" fmla="*/ 0 w 70"/>
                  <a:gd name="T11" fmla="*/ 0 h 6"/>
                  <a:gd name="T12" fmla="*/ 0 w 70"/>
                  <a:gd name="T13" fmla="*/ 0 h 6"/>
                  <a:gd name="T14" fmla="*/ 0 w 70"/>
                  <a:gd name="T15" fmla="*/ 0 h 6"/>
                  <a:gd name="T16" fmla="*/ 0 w 70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6"/>
                  <a:gd name="T29" fmla="*/ 70 w 70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6">
                    <a:moveTo>
                      <a:pt x="2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68" y="0"/>
                      <a:pt x="70" y="1"/>
                      <a:pt x="70" y="3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70" y="4"/>
                      <a:pt x="68" y="6"/>
                      <a:pt x="67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49" name="Freeform 201"/>
              <p:cNvSpPr>
                <a:spLocks noChangeAspect="1"/>
              </p:cNvSpPr>
              <p:nvPr/>
            </p:nvSpPr>
            <p:spPr bwMode="auto">
              <a:xfrm>
                <a:off x="-957" y="2709"/>
                <a:ext cx="21" cy="2"/>
              </a:xfrm>
              <a:custGeom>
                <a:avLst/>
                <a:gdLst>
                  <a:gd name="T0" fmla="*/ 0 w 67"/>
                  <a:gd name="T1" fmla="*/ 0 h 5"/>
                  <a:gd name="T2" fmla="*/ 0 w 67"/>
                  <a:gd name="T3" fmla="*/ 0 h 5"/>
                  <a:gd name="T4" fmla="*/ 0 w 67"/>
                  <a:gd name="T5" fmla="*/ 0 h 5"/>
                  <a:gd name="T6" fmla="*/ 0 w 67"/>
                  <a:gd name="T7" fmla="*/ 0 h 5"/>
                  <a:gd name="T8" fmla="*/ 0 w 67"/>
                  <a:gd name="T9" fmla="*/ 0 h 5"/>
                  <a:gd name="T10" fmla="*/ 0 w 67"/>
                  <a:gd name="T11" fmla="*/ 0 h 5"/>
                  <a:gd name="T12" fmla="*/ 0 w 67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5"/>
                  <a:gd name="T23" fmla="*/ 67 w 6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5">
                    <a:moveTo>
                      <a:pt x="3" y="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7" y="1"/>
                      <a:pt x="67" y="2"/>
                    </a:cubicBezTo>
                    <a:cubicBezTo>
                      <a:pt x="67" y="4"/>
                      <a:pt x="66" y="5"/>
                      <a:pt x="65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50" name="Freeform 202"/>
              <p:cNvSpPr>
                <a:spLocks noChangeAspect="1"/>
              </p:cNvSpPr>
              <p:nvPr/>
            </p:nvSpPr>
            <p:spPr bwMode="auto">
              <a:xfrm>
                <a:off x="-957" y="2709"/>
                <a:ext cx="21" cy="2"/>
              </a:xfrm>
              <a:custGeom>
                <a:avLst/>
                <a:gdLst>
                  <a:gd name="T0" fmla="*/ 0 w 67"/>
                  <a:gd name="T1" fmla="*/ 0 h 5"/>
                  <a:gd name="T2" fmla="*/ 0 w 67"/>
                  <a:gd name="T3" fmla="*/ 0 h 5"/>
                  <a:gd name="T4" fmla="*/ 0 w 67"/>
                  <a:gd name="T5" fmla="*/ 0 h 5"/>
                  <a:gd name="T6" fmla="*/ 0 w 67"/>
                  <a:gd name="T7" fmla="*/ 0 h 5"/>
                  <a:gd name="T8" fmla="*/ 0 w 67"/>
                  <a:gd name="T9" fmla="*/ 0 h 5"/>
                  <a:gd name="T10" fmla="*/ 0 w 67"/>
                  <a:gd name="T11" fmla="*/ 0 h 5"/>
                  <a:gd name="T12" fmla="*/ 0 w 67"/>
                  <a:gd name="T13" fmla="*/ 0 h 5"/>
                  <a:gd name="T14" fmla="*/ 0 w 67"/>
                  <a:gd name="T15" fmla="*/ 0 h 5"/>
                  <a:gd name="T16" fmla="*/ 0 w 67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"/>
                  <a:gd name="T28" fmla="*/ 0 h 5"/>
                  <a:gd name="T29" fmla="*/ 67 w 67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" h="5">
                    <a:moveTo>
                      <a:pt x="3" y="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7" y="1"/>
                      <a:pt x="67" y="2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7" y="4"/>
                      <a:pt x="66" y="5"/>
                      <a:pt x="65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51" name="Freeform 203"/>
              <p:cNvSpPr>
                <a:spLocks noChangeAspect="1"/>
              </p:cNvSpPr>
              <p:nvPr/>
            </p:nvSpPr>
            <p:spPr bwMode="auto">
              <a:xfrm>
                <a:off x="-947" y="2701"/>
                <a:ext cx="1" cy="3"/>
              </a:xfrm>
              <a:custGeom>
                <a:avLst/>
                <a:gdLst>
                  <a:gd name="T0" fmla="*/ 0 w 3"/>
                  <a:gd name="T1" fmla="*/ 0 h 8"/>
                  <a:gd name="T2" fmla="*/ 0 w 3"/>
                  <a:gd name="T3" fmla="*/ 0 h 8"/>
                  <a:gd name="T4" fmla="*/ 0 w 3"/>
                  <a:gd name="T5" fmla="*/ 0 h 8"/>
                  <a:gd name="T6" fmla="*/ 0 w 3"/>
                  <a:gd name="T7" fmla="*/ 0 h 8"/>
                  <a:gd name="T8" fmla="*/ 0 w 3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8"/>
                  <a:gd name="T17" fmla="*/ 3 w 3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8">
                    <a:moveTo>
                      <a:pt x="0" y="2"/>
                    </a:moveTo>
                    <a:cubicBezTo>
                      <a:pt x="0" y="0"/>
                      <a:pt x="3" y="0"/>
                      <a:pt x="3" y="2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52" name="Freeform 204"/>
              <p:cNvSpPr>
                <a:spLocks noChangeAspect="1"/>
              </p:cNvSpPr>
              <p:nvPr/>
            </p:nvSpPr>
            <p:spPr bwMode="auto">
              <a:xfrm>
                <a:off x="-940" y="2704"/>
                <a:ext cx="0" cy="2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0 h 7"/>
                  <a:gd name="T4" fmla="*/ 0 w 3"/>
                  <a:gd name="T5" fmla="*/ 0 h 7"/>
                  <a:gd name="T6" fmla="*/ 0 w 3"/>
                  <a:gd name="T7" fmla="*/ 0 h 7"/>
                  <a:gd name="T8" fmla="*/ 0 w 3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7"/>
                  <a:gd name="T17" fmla="*/ 0 w 3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7">
                    <a:moveTo>
                      <a:pt x="0" y="2"/>
                    </a:moveTo>
                    <a:cubicBezTo>
                      <a:pt x="0" y="0"/>
                      <a:pt x="3" y="0"/>
                      <a:pt x="3" y="2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53" name="Freeform 205"/>
              <p:cNvSpPr>
                <a:spLocks noChangeAspect="1"/>
              </p:cNvSpPr>
              <p:nvPr/>
            </p:nvSpPr>
            <p:spPr bwMode="auto">
              <a:xfrm>
                <a:off x="-954" y="2704"/>
                <a:ext cx="1" cy="2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0 h 7"/>
                  <a:gd name="T4" fmla="*/ 0 w 3"/>
                  <a:gd name="T5" fmla="*/ 0 h 7"/>
                  <a:gd name="T6" fmla="*/ 0 w 3"/>
                  <a:gd name="T7" fmla="*/ 0 h 7"/>
                  <a:gd name="T8" fmla="*/ 0 w 3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7"/>
                  <a:gd name="T17" fmla="*/ 3 w 3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7">
                    <a:moveTo>
                      <a:pt x="0" y="2"/>
                    </a:moveTo>
                    <a:cubicBezTo>
                      <a:pt x="0" y="0"/>
                      <a:pt x="3" y="0"/>
                      <a:pt x="3" y="2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54" name="Freeform 206"/>
              <p:cNvSpPr>
                <a:spLocks noChangeAspect="1"/>
              </p:cNvSpPr>
              <p:nvPr/>
            </p:nvSpPr>
            <p:spPr bwMode="auto">
              <a:xfrm>
                <a:off x="-893" y="2696"/>
                <a:ext cx="7" cy="3"/>
              </a:xfrm>
              <a:custGeom>
                <a:avLst/>
                <a:gdLst>
                  <a:gd name="T0" fmla="*/ 0 w 23"/>
                  <a:gd name="T1" fmla="*/ 0 h 10"/>
                  <a:gd name="T2" fmla="*/ 0 w 23"/>
                  <a:gd name="T3" fmla="*/ 0 h 10"/>
                  <a:gd name="T4" fmla="*/ 0 w 23"/>
                  <a:gd name="T5" fmla="*/ 0 h 10"/>
                  <a:gd name="T6" fmla="*/ 0 w 23"/>
                  <a:gd name="T7" fmla="*/ 0 h 10"/>
                  <a:gd name="T8" fmla="*/ 0 w 23"/>
                  <a:gd name="T9" fmla="*/ 0 h 10"/>
                  <a:gd name="T10" fmla="*/ 0 w 23"/>
                  <a:gd name="T11" fmla="*/ 0 h 10"/>
                  <a:gd name="T12" fmla="*/ 0 w 23"/>
                  <a:gd name="T13" fmla="*/ 0 h 10"/>
                  <a:gd name="T14" fmla="*/ 0 w 23"/>
                  <a:gd name="T15" fmla="*/ 0 h 10"/>
                  <a:gd name="T16" fmla="*/ 0 w 23"/>
                  <a:gd name="T17" fmla="*/ 0 h 10"/>
                  <a:gd name="T18" fmla="*/ 0 w 23"/>
                  <a:gd name="T19" fmla="*/ 0 h 10"/>
                  <a:gd name="T20" fmla="*/ 0 w 23"/>
                  <a:gd name="T21" fmla="*/ 0 h 10"/>
                  <a:gd name="T22" fmla="*/ 0 w 23"/>
                  <a:gd name="T23" fmla="*/ 0 h 10"/>
                  <a:gd name="T24" fmla="*/ 0 w 23"/>
                  <a:gd name="T25" fmla="*/ 0 h 10"/>
                  <a:gd name="T26" fmla="*/ 0 w 23"/>
                  <a:gd name="T27" fmla="*/ 0 h 10"/>
                  <a:gd name="T28" fmla="*/ 0 w 23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"/>
                  <a:gd name="T46" fmla="*/ 0 h 10"/>
                  <a:gd name="T47" fmla="*/ 23 w 2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" h="10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10"/>
                      <a:pt x="22" y="10"/>
                      <a:pt x="20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0" y="9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55" name="Freeform 207"/>
              <p:cNvSpPr>
                <a:spLocks noChangeAspect="1"/>
              </p:cNvSpPr>
              <p:nvPr/>
            </p:nvSpPr>
            <p:spPr bwMode="auto">
              <a:xfrm>
                <a:off x="-893" y="2696"/>
                <a:ext cx="7" cy="3"/>
              </a:xfrm>
              <a:custGeom>
                <a:avLst/>
                <a:gdLst>
                  <a:gd name="T0" fmla="*/ 0 w 23"/>
                  <a:gd name="T1" fmla="*/ 0 h 10"/>
                  <a:gd name="T2" fmla="*/ 0 w 23"/>
                  <a:gd name="T3" fmla="*/ 0 h 10"/>
                  <a:gd name="T4" fmla="*/ 0 w 23"/>
                  <a:gd name="T5" fmla="*/ 0 h 10"/>
                  <a:gd name="T6" fmla="*/ 0 w 23"/>
                  <a:gd name="T7" fmla="*/ 0 h 10"/>
                  <a:gd name="T8" fmla="*/ 0 w 23"/>
                  <a:gd name="T9" fmla="*/ 0 h 10"/>
                  <a:gd name="T10" fmla="*/ 0 w 23"/>
                  <a:gd name="T11" fmla="*/ 0 h 10"/>
                  <a:gd name="T12" fmla="*/ 0 w 23"/>
                  <a:gd name="T13" fmla="*/ 0 h 10"/>
                  <a:gd name="T14" fmla="*/ 0 w 23"/>
                  <a:gd name="T15" fmla="*/ 0 h 10"/>
                  <a:gd name="T16" fmla="*/ 0 w 23"/>
                  <a:gd name="T17" fmla="*/ 0 h 10"/>
                  <a:gd name="T18" fmla="*/ 0 w 23"/>
                  <a:gd name="T19" fmla="*/ 0 h 10"/>
                  <a:gd name="T20" fmla="*/ 0 w 23"/>
                  <a:gd name="T21" fmla="*/ 0 h 10"/>
                  <a:gd name="T22" fmla="*/ 0 w 23"/>
                  <a:gd name="T23" fmla="*/ 0 h 10"/>
                  <a:gd name="T24" fmla="*/ 0 w 23"/>
                  <a:gd name="T25" fmla="*/ 0 h 10"/>
                  <a:gd name="T26" fmla="*/ 0 w 23"/>
                  <a:gd name="T27" fmla="*/ 0 h 10"/>
                  <a:gd name="T28" fmla="*/ 0 w 23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"/>
                  <a:gd name="T46" fmla="*/ 0 h 10"/>
                  <a:gd name="T47" fmla="*/ 23 w 2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" h="10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10"/>
                      <a:pt x="22" y="10"/>
                      <a:pt x="20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0" y="9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56" name="Rectangle 208"/>
              <p:cNvSpPr>
                <a:spLocks noChangeAspect="1" noChangeArrowheads="1"/>
              </p:cNvSpPr>
              <p:nvPr/>
            </p:nvSpPr>
            <p:spPr bwMode="auto">
              <a:xfrm>
                <a:off x="-892" y="2699"/>
                <a:ext cx="5" cy="8"/>
              </a:xfrm>
              <a:prstGeom prst="rect">
                <a:avLst/>
              </a:pr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357" name="Rectangle 209"/>
              <p:cNvSpPr>
                <a:spLocks noChangeAspect="1" noChangeArrowheads="1"/>
              </p:cNvSpPr>
              <p:nvPr/>
            </p:nvSpPr>
            <p:spPr bwMode="auto">
              <a:xfrm>
                <a:off x="-892" y="2699"/>
                <a:ext cx="5" cy="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358" name="Rectangle 210"/>
              <p:cNvSpPr>
                <a:spLocks noChangeAspect="1" noChangeArrowheads="1"/>
              </p:cNvSpPr>
              <p:nvPr/>
            </p:nvSpPr>
            <p:spPr bwMode="auto">
              <a:xfrm>
                <a:off x="-892" y="2699"/>
                <a:ext cx="5" cy="8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359" name="Freeform 211"/>
              <p:cNvSpPr>
                <a:spLocks noChangeAspect="1"/>
              </p:cNvSpPr>
              <p:nvPr/>
            </p:nvSpPr>
            <p:spPr bwMode="auto">
              <a:xfrm>
                <a:off x="-886" y="2700"/>
                <a:ext cx="7" cy="3"/>
              </a:xfrm>
              <a:custGeom>
                <a:avLst/>
                <a:gdLst>
                  <a:gd name="T0" fmla="*/ 0 w 21"/>
                  <a:gd name="T1" fmla="*/ 0 h 10"/>
                  <a:gd name="T2" fmla="*/ 0 w 21"/>
                  <a:gd name="T3" fmla="*/ 0 h 10"/>
                  <a:gd name="T4" fmla="*/ 0 w 21"/>
                  <a:gd name="T5" fmla="*/ 0 h 10"/>
                  <a:gd name="T6" fmla="*/ 0 w 21"/>
                  <a:gd name="T7" fmla="*/ 0 h 10"/>
                  <a:gd name="T8" fmla="*/ 0 w 21"/>
                  <a:gd name="T9" fmla="*/ 0 h 10"/>
                  <a:gd name="T10" fmla="*/ 0 w 21"/>
                  <a:gd name="T11" fmla="*/ 0 h 10"/>
                  <a:gd name="T12" fmla="*/ 0 w 21"/>
                  <a:gd name="T13" fmla="*/ 0 h 10"/>
                  <a:gd name="T14" fmla="*/ 0 w 21"/>
                  <a:gd name="T15" fmla="*/ 0 h 10"/>
                  <a:gd name="T16" fmla="*/ 0 w 21"/>
                  <a:gd name="T17" fmla="*/ 0 h 10"/>
                  <a:gd name="T18" fmla="*/ 0 w 21"/>
                  <a:gd name="T19" fmla="*/ 0 h 10"/>
                  <a:gd name="T20" fmla="*/ 0 w 21"/>
                  <a:gd name="T21" fmla="*/ 0 h 10"/>
                  <a:gd name="T22" fmla="*/ 0 w 21"/>
                  <a:gd name="T23" fmla="*/ 0 h 10"/>
                  <a:gd name="T24" fmla="*/ 0 w 21"/>
                  <a:gd name="T25" fmla="*/ 0 h 10"/>
                  <a:gd name="T26" fmla="*/ 0 w 21"/>
                  <a:gd name="T27" fmla="*/ 0 h 10"/>
                  <a:gd name="T28" fmla="*/ 0 w 21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"/>
                  <a:gd name="T46" fmla="*/ 0 h 10"/>
                  <a:gd name="T47" fmla="*/ 21 w 21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" h="10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9"/>
                      <a:pt x="20" y="10"/>
                      <a:pt x="19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60" name="Freeform 212"/>
              <p:cNvSpPr>
                <a:spLocks noChangeAspect="1"/>
              </p:cNvSpPr>
              <p:nvPr/>
            </p:nvSpPr>
            <p:spPr bwMode="auto">
              <a:xfrm>
                <a:off x="-886" y="2700"/>
                <a:ext cx="7" cy="3"/>
              </a:xfrm>
              <a:custGeom>
                <a:avLst/>
                <a:gdLst>
                  <a:gd name="T0" fmla="*/ 0 w 21"/>
                  <a:gd name="T1" fmla="*/ 0 h 10"/>
                  <a:gd name="T2" fmla="*/ 0 w 21"/>
                  <a:gd name="T3" fmla="*/ 0 h 10"/>
                  <a:gd name="T4" fmla="*/ 0 w 21"/>
                  <a:gd name="T5" fmla="*/ 0 h 10"/>
                  <a:gd name="T6" fmla="*/ 0 w 21"/>
                  <a:gd name="T7" fmla="*/ 0 h 10"/>
                  <a:gd name="T8" fmla="*/ 0 w 21"/>
                  <a:gd name="T9" fmla="*/ 0 h 10"/>
                  <a:gd name="T10" fmla="*/ 0 w 21"/>
                  <a:gd name="T11" fmla="*/ 0 h 10"/>
                  <a:gd name="T12" fmla="*/ 0 w 21"/>
                  <a:gd name="T13" fmla="*/ 0 h 10"/>
                  <a:gd name="T14" fmla="*/ 0 w 21"/>
                  <a:gd name="T15" fmla="*/ 0 h 10"/>
                  <a:gd name="T16" fmla="*/ 0 w 21"/>
                  <a:gd name="T17" fmla="*/ 0 h 10"/>
                  <a:gd name="T18" fmla="*/ 0 w 21"/>
                  <a:gd name="T19" fmla="*/ 0 h 10"/>
                  <a:gd name="T20" fmla="*/ 0 w 21"/>
                  <a:gd name="T21" fmla="*/ 0 h 10"/>
                  <a:gd name="T22" fmla="*/ 0 w 21"/>
                  <a:gd name="T23" fmla="*/ 0 h 10"/>
                  <a:gd name="T24" fmla="*/ 0 w 21"/>
                  <a:gd name="T25" fmla="*/ 0 h 10"/>
                  <a:gd name="T26" fmla="*/ 0 w 21"/>
                  <a:gd name="T27" fmla="*/ 0 h 10"/>
                  <a:gd name="T28" fmla="*/ 0 w 21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"/>
                  <a:gd name="T46" fmla="*/ 0 h 10"/>
                  <a:gd name="T47" fmla="*/ 21 w 21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" h="10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9"/>
                      <a:pt x="20" y="10"/>
                      <a:pt x="19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61" name="Rectangle 213"/>
              <p:cNvSpPr>
                <a:spLocks noChangeAspect="1" noChangeArrowheads="1"/>
              </p:cNvSpPr>
              <p:nvPr/>
            </p:nvSpPr>
            <p:spPr bwMode="auto">
              <a:xfrm>
                <a:off x="-885" y="2703"/>
                <a:ext cx="5" cy="4"/>
              </a:xfrm>
              <a:prstGeom prst="rect">
                <a:avLst/>
              </a:pr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362" name="Rectangle 214"/>
              <p:cNvSpPr>
                <a:spLocks noChangeAspect="1" noChangeArrowheads="1"/>
              </p:cNvSpPr>
              <p:nvPr/>
            </p:nvSpPr>
            <p:spPr bwMode="auto">
              <a:xfrm>
                <a:off x="-885" y="2703"/>
                <a:ext cx="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363" name="Rectangle 215"/>
              <p:cNvSpPr>
                <a:spLocks noChangeAspect="1" noChangeArrowheads="1"/>
              </p:cNvSpPr>
              <p:nvPr/>
            </p:nvSpPr>
            <p:spPr bwMode="auto">
              <a:xfrm>
                <a:off x="-885" y="2703"/>
                <a:ext cx="5" cy="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364" name="Freeform 216"/>
              <p:cNvSpPr>
                <a:spLocks noChangeAspect="1"/>
              </p:cNvSpPr>
              <p:nvPr/>
            </p:nvSpPr>
            <p:spPr bwMode="auto">
              <a:xfrm>
                <a:off x="-900" y="2700"/>
                <a:ext cx="7" cy="3"/>
              </a:xfrm>
              <a:custGeom>
                <a:avLst/>
                <a:gdLst>
                  <a:gd name="T0" fmla="*/ 0 w 22"/>
                  <a:gd name="T1" fmla="*/ 0 h 10"/>
                  <a:gd name="T2" fmla="*/ 0 w 22"/>
                  <a:gd name="T3" fmla="*/ 0 h 10"/>
                  <a:gd name="T4" fmla="*/ 0 w 22"/>
                  <a:gd name="T5" fmla="*/ 0 h 10"/>
                  <a:gd name="T6" fmla="*/ 0 w 22"/>
                  <a:gd name="T7" fmla="*/ 0 h 10"/>
                  <a:gd name="T8" fmla="*/ 0 w 22"/>
                  <a:gd name="T9" fmla="*/ 0 h 10"/>
                  <a:gd name="T10" fmla="*/ 0 w 22"/>
                  <a:gd name="T11" fmla="*/ 0 h 10"/>
                  <a:gd name="T12" fmla="*/ 0 w 22"/>
                  <a:gd name="T13" fmla="*/ 0 h 10"/>
                  <a:gd name="T14" fmla="*/ 0 w 22"/>
                  <a:gd name="T15" fmla="*/ 0 h 10"/>
                  <a:gd name="T16" fmla="*/ 0 w 22"/>
                  <a:gd name="T17" fmla="*/ 0 h 10"/>
                  <a:gd name="T18" fmla="*/ 0 w 22"/>
                  <a:gd name="T19" fmla="*/ 0 h 10"/>
                  <a:gd name="T20" fmla="*/ 0 w 22"/>
                  <a:gd name="T21" fmla="*/ 0 h 10"/>
                  <a:gd name="T22" fmla="*/ 0 w 22"/>
                  <a:gd name="T23" fmla="*/ 0 h 10"/>
                  <a:gd name="T24" fmla="*/ 0 w 22"/>
                  <a:gd name="T25" fmla="*/ 0 h 10"/>
                  <a:gd name="T26" fmla="*/ 0 w 22"/>
                  <a:gd name="T27" fmla="*/ 0 h 10"/>
                  <a:gd name="T28" fmla="*/ 0 w 22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10"/>
                  <a:gd name="T47" fmla="*/ 22 w 22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10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9"/>
                      <a:pt x="21" y="10"/>
                      <a:pt x="20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65" name="Freeform 217"/>
              <p:cNvSpPr>
                <a:spLocks noChangeAspect="1"/>
              </p:cNvSpPr>
              <p:nvPr/>
            </p:nvSpPr>
            <p:spPr bwMode="auto">
              <a:xfrm>
                <a:off x="-900" y="2700"/>
                <a:ext cx="7" cy="3"/>
              </a:xfrm>
              <a:custGeom>
                <a:avLst/>
                <a:gdLst>
                  <a:gd name="T0" fmla="*/ 0 w 22"/>
                  <a:gd name="T1" fmla="*/ 0 h 10"/>
                  <a:gd name="T2" fmla="*/ 0 w 22"/>
                  <a:gd name="T3" fmla="*/ 0 h 10"/>
                  <a:gd name="T4" fmla="*/ 0 w 22"/>
                  <a:gd name="T5" fmla="*/ 0 h 10"/>
                  <a:gd name="T6" fmla="*/ 0 w 22"/>
                  <a:gd name="T7" fmla="*/ 0 h 10"/>
                  <a:gd name="T8" fmla="*/ 0 w 22"/>
                  <a:gd name="T9" fmla="*/ 0 h 10"/>
                  <a:gd name="T10" fmla="*/ 0 w 22"/>
                  <a:gd name="T11" fmla="*/ 0 h 10"/>
                  <a:gd name="T12" fmla="*/ 0 w 22"/>
                  <a:gd name="T13" fmla="*/ 0 h 10"/>
                  <a:gd name="T14" fmla="*/ 0 w 22"/>
                  <a:gd name="T15" fmla="*/ 0 h 10"/>
                  <a:gd name="T16" fmla="*/ 0 w 22"/>
                  <a:gd name="T17" fmla="*/ 0 h 10"/>
                  <a:gd name="T18" fmla="*/ 0 w 22"/>
                  <a:gd name="T19" fmla="*/ 0 h 10"/>
                  <a:gd name="T20" fmla="*/ 0 w 22"/>
                  <a:gd name="T21" fmla="*/ 0 h 10"/>
                  <a:gd name="T22" fmla="*/ 0 w 22"/>
                  <a:gd name="T23" fmla="*/ 0 h 10"/>
                  <a:gd name="T24" fmla="*/ 0 w 22"/>
                  <a:gd name="T25" fmla="*/ 0 h 10"/>
                  <a:gd name="T26" fmla="*/ 0 w 22"/>
                  <a:gd name="T27" fmla="*/ 0 h 10"/>
                  <a:gd name="T28" fmla="*/ 0 w 22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10"/>
                  <a:gd name="T47" fmla="*/ 22 w 22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10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9"/>
                      <a:pt x="21" y="10"/>
                      <a:pt x="20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66" name="Rectangle 218"/>
              <p:cNvSpPr>
                <a:spLocks noChangeAspect="1" noChangeArrowheads="1"/>
              </p:cNvSpPr>
              <p:nvPr/>
            </p:nvSpPr>
            <p:spPr bwMode="auto">
              <a:xfrm>
                <a:off x="-899" y="2703"/>
                <a:ext cx="5" cy="4"/>
              </a:xfrm>
              <a:prstGeom prst="rect">
                <a:avLst/>
              </a:pr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367" name="Rectangle 219"/>
              <p:cNvSpPr>
                <a:spLocks noChangeAspect="1" noChangeArrowheads="1"/>
              </p:cNvSpPr>
              <p:nvPr/>
            </p:nvSpPr>
            <p:spPr bwMode="auto">
              <a:xfrm>
                <a:off x="-899" y="2703"/>
                <a:ext cx="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368" name="Rectangle 220"/>
              <p:cNvSpPr>
                <a:spLocks noChangeAspect="1" noChangeArrowheads="1"/>
              </p:cNvSpPr>
              <p:nvPr/>
            </p:nvSpPr>
            <p:spPr bwMode="auto">
              <a:xfrm>
                <a:off x="-899" y="2703"/>
                <a:ext cx="5" cy="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369" name="Freeform 221"/>
              <p:cNvSpPr>
                <a:spLocks noChangeAspect="1"/>
              </p:cNvSpPr>
              <p:nvPr/>
            </p:nvSpPr>
            <p:spPr bwMode="auto">
              <a:xfrm>
                <a:off x="-894" y="2711"/>
                <a:ext cx="10" cy="9"/>
              </a:xfrm>
              <a:custGeom>
                <a:avLst/>
                <a:gdLst>
                  <a:gd name="T0" fmla="*/ 0 w 33"/>
                  <a:gd name="T1" fmla="*/ 0 h 28"/>
                  <a:gd name="T2" fmla="*/ 0 w 33"/>
                  <a:gd name="T3" fmla="*/ 0 h 28"/>
                  <a:gd name="T4" fmla="*/ 0 w 33"/>
                  <a:gd name="T5" fmla="*/ 0 h 28"/>
                  <a:gd name="T6" fmla="*/ 0 w 33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28"/>
                  <a:gd name="T14" fmla="*/ 33 w 33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28">
                    <a:moveTo>
                      <a:pt x="0" y="28"/>
                    </a:moveTo>
                    <a:cubicBezTo>
                      <a:pt x="0" y="5"/>
                      <a:pt x="16" y="0"/>
                      <a:pt x="16" y="0"/>
                    </a:cubicBezTo>
                    <a:cubicBezTo>
                      <a:pt x="16" y="0"/>
                      <a:pt x="33" y="6"/>
                      <a:pt x="33" y="28"/>
                    </a:cubicBezTo>
                    <a:cubicBezTo>
                      <a:pt x="0" y="28"/>
                      <a:pt x="0" y="28"/>
                      <a:pt x="0" y="28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70" name="Freeform 222"/>
              <p:cNvSpPr>
                <a:spLocks noChangeAspect="1"/>
              </p:cNvSpPr>
              <p:nvPr/>
            </p:nvSpPr>
            <p:spPr bwMode="auto">
              <a:xfrm>
                <a:off x="-900" y="2711"/>
                <a:ext cx="21" cy="8"/>
              </a:xfrm>
              <a:custGeom>
                <a:avLst/>
                <a:gdLst>
                  <a:gd name="T0" fmla="*/ 0 w 65"/>
                  <a:gd name="T1" fmla="*/ 0 h 26"/>
                  <a:gd name="T2" fmla="*/ 0 w 65"/>
                  <a:gd name="T3" fmla="*/ 0 h 26"/>
                  <a:gd name="T4" fmla="*/ 0 w 65"/>
                  <a:gd name="T5" fmla="*/ 0 h 26"/>
                  <a:gd name="T6" fmla="*/ 0 w 65"/>
                  <a:gd name="T7" fmla="*/ 0 h 26"/>
                  <a:gd name="T8" fmla="*/ 0 w 65"/>
                  <a:gd name="T9" fmla="*/ 0 h 26"/>
                  <a:gd name="T10" fmla="*/ 0 w 65"/>
                  <a:gd name="T11" fmla="*/ 0 h 26"/>
                  <a:gd name="T12" fmla="*/ 0 w 65"/>
                  <a:gd name="T13" fmla="*/ 0 h 26"/>
                  <a:gd name="T14" fmla="*/ 0 w 65"/>
                  <a:gd name="T15" fmla="*/ 0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26"/>
                  <a:gd name="T26" fmla="*/ 65 w 65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26">
                    <a:moveTo>
                      <a:pt x="2" y="1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5"/>
                      <a:pt x="32" y="1"/>
                      <a:pt x="32" y="2"/>
                    </a:cubicBezTo>
                    <a:cubicBezTo>
                      <a:pt x="33" y="2"/>
                      <a:pt x="48" y="6"/>
                      <a:pt x="49" y="26"/>
                    </a:cubicBezTo>
                    <a:cubicBezTo>
                      <a:pt x="65" y="26"/>
                      <a:pt x="65" y="26"/>
                      <a:pt x="65" y="26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2" y="1"/>
                      <a:pt x="2" y="1"/>
                      <a:pt x="2" y="1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71" name="Freeform 223"/>
              <p:cNvSpPr>
                <a:spLocks noChangeAspect="1"/>
              </p:cNvSpPr>
              <p:nvPr/>
            </p:nvSpPr>
            <p:spPr bwMode="auto">
              <a:xfrm>
                <a:off x="-900" y="2711"/>
                <a:ext cx="21" cy="8"/>
              </a:xfrm>
              <a:custGeom>
                <a:avLst/>
                <a:gdLst>
                  <a:gd name="T0" fmla="*/ 0 w 65"/>
                  <a:gd name="T1" fmla="*/ 0 h 26"/>
                  <a:gd name="T2" fmla="*/ 0 w 65"/>
                  <a:gd name="T3" fmla="*/ 0 h 26"/>
                  <a:gd name="T4" fmla="*/ 0 w 65"/>
                  <a:gd name="T5" fmla="*/ 0 h 26"/>
                  <a:gd name="T6" fmla="*/ 0 w 65"/>
                  <a:gd name="T7" fmla="*/ 0 h 26"/>
                  <a:gd name="T8" fmla="*/ 0 w 65"/>
                  <a:gd name="T9" fmla="*/ 0 h 26"/>
                  <a:gd name="T10" fmla="*/ 0 w 65"/>
                  <a:gd name="T11" fmla="*/ 0 h 26"/>
                  <a:gd name="T12" fmla="*/ 0 w 65"/>
                  <a:gd name="T13" fmla="*/ 0 h 26"/>
                  <a:gd name="T14" fmla="*/ 0 w 65"/>
                  <a:gd name="T15" fmla="*/ 0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26"/>
                  <a:gd name="T26" fmla="*/ 65 w 65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26">
                    <a:moveTo>
                      <a:pt x="2" y="1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5"/>
                      <a:pt x="32" y="1"/>
                      <a:pt x="32" y="2"/>
                    </a:cubicBezTo>
                    <a:cubicBezTo>
                      <a:pt x="33" y="2"/>
                      <a:pt x="48" y="6"/>
                      <a:pt x="49" y="26"/>
                    </a:cubicBezTo>
                    <a:cubicBezTo>
                      <a:pt x="65" y="26"/>
                      <a:pt x="65" y="26"/>
                      <a:pt x="65" y="26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2" y="1"/>
                      <a:pt x="2" y="1"/>
                      <a:pt x="2" y="1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72" name="Freeform 224"/>
              <p:cNvSpPr>
                <a:spLocks noChangeAspect="1"/>
              </p:cNvSpPr>
              <p:nvPr/>
            </p:nvSpPr>
            <p:spPr bwMode="auto">
              <a:xfrm>
                <a:off x="-901" y="2719"/>
                <a:ext cx="23" cy="2"/>
              </a:xfrm>
              <a:custGeom>
                <a:avLst/>
                <a:gdLst>
                  <a:gd name="T0" fmla="*/ 0 w 73"/>
                  <a:gd name="T1" fmla="*/ 0 h 6"/>
                  <a:gd name="T2" fmla="*/ 0 w 73"/>
                  <a:gd name="T3" fmla="*/ 0 h 6"/>
                  <a:gd name="T4" fmla="*/ 0 w 73"/>
                  <a:gd name="T5" fmla="*/ 0 h 6"/>
                  <a:gd name="T6" fmla="*/ 0 w 73"/>
                  <a:gd name="T7" fmla="*/ 0 h 6"/>
                  <a:gd name="T8" fmla="*/ 0 w 73"/>
                  <a:gd name="T9" fmla="*/ 0 h 6"/>
                  <a:gd name="T10" fmla="*/ 0 w 73"/>
                  <a:gd name="T11" fmla="*/ 0 h 6"/>
                  <a:gd name="T12" fmla="*/ 0 w 73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"/>
                  <a:gd name="T22" fmla="*/ 0 h 6"/>
                  <a:gd name="T23" fmla="*/ 73 w 7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" h="6">
                    <a:moveTo>
                      <a:pt x="3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72" y="0"/>
                      <a:pt x="73" y="1"/>
                      <a:pt x="73" y="3"/>
                    </a:cubicBezTo>
                    <a:cubicBezTo>
                      <a:pt x="73" y="5"/>
                      <a:pt x="72" y="6"/>
                      <a:pt x="7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73" name="Freeform 225"/>
              <p:cNvSpPr>
                <a:spLocks noChangeAspect="1"/>
              </p:cNvSpPr>
              <p:nvPr/>
            </p:nvSpPr>
            <p:spPr bwMode="auto">
              <a:xfrm>
                <a:off x="-901" y="2719"/>
                <a:ext cx="23" cy="2"/>
              </a:xfrm>
              <a:custGeom>
                <a:avLst/>
                <a:gdLst>
                  <a:gd name="T0" fmla="*/ 0 w 73"/>
                  <a:gd name="T1" fmla="*/ 0 h 6"/>
                  <a:gd name="T2" fmla="*/ 0 w 73"/>
                  <a:gd name="T3" fmla="*/ 0 h 6"/>
                  <a:gd name="T4" fmla="*/ 0 w 73"/>
                  <a:gd name="T5" fmla="*/ 0 h 6"/>
                  <a:gd name="T6" fmla="*/ 0 w 73"/>
                  <a:gd name="T7" fmla="*/ 0 h 6"/>
                  <a:gd name="T8" fmla="*/ 0 w 73"/>
                  <a:gd name="T9" fmla="*/ 0 h 6"/>
                  <a:gd name="T10" fmla="*/ 0 w 73"/>
                  <a:gd name="T11" fmla="*/ 0 h 6"/>
                  <a:gd name="T12" fmla="*/ 0 w 73"/>
                  <a:gd name="T13" fmla="*/ 0 h 6"/>
                  <a:gd name="T14" fmla="*/ 0 w 73"/>
                  <a:gd name="T15" fmla="*/ 0 h 6"/>
                  <a:gd name="T16" fmla="*/ 0 w 73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"/>
                  <a:gd name="T28" fmla="*/ 0 h 6"/>
                  <a:gd name="T29" fmla="*/ 73 w 73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" h="6">
                    <a:moveTo>
                      <a:pt x="3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72" y="0"/>
                      <a:pt x="73" y="1"/>
                      <a:pt x="73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5"/>
                      <a:pt x="72" y="6"/>
                      <a:pt x="7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74" name="Freeform 226"/>
              <p:cNvSpPr>
                <a:spLocks noChangeAspect="1"/>
              </p:cNvSpPr>
              <p:nvPr/>
            </p:nvSpPr>
            <p:spPr bwMode="auto">
              <a:xfrm>
                <a:off x="-892" y="2713"/>
                <a:ext cx="6" cy="6"/>
              </a:xfrm>
              <a:custGeom>
                <a:avLst/>
                <a:gdLst>
                  <a:gd name="T0" fmla="*/ 0 w 19"/>
                  <a:gd name="T1" fmla="*/ 0 h 17"/>
                  <a:gd name="T2" fmla="*/ 0 w 19"/>
                  <a:gd name="T3" fmla="*/ 0 h 17"/>
                  <a:gd name="T4" fmla="*/ 0 w 19"/>
                  <a:gd name="T5" fmla="*/ 0 h 17"/>
                  <a:gd name="T6" fmla="*/ 0 w 19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17"/>
                  <a:gd name="T14" fmla="*/ 19 w 19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17">
                    <a:moveTo>
                      <a:pt x="0" y="17"/>
                    </a:moveTo>
                    <a:cubicBezTo>
                      <a:pt x="0" y="4"/>
                      <a:pt x="9" y="0"/>
                      <a:pt x="9" y="0"/>
                    </a:cubicBezTo>
                    <a:cubicBezTo>
                      <a:pt x="9" y="0"/>
                      <a:pt x="19" y="4"/>
                      <a:pt x="19" y="17"/>
                    </a:cubicBezTo>
                    <a:cubicBezTo>
                      <a:pt x="0" y="17"/>
                      <a:pt x="0" y="17"/>
                      <a:pt x="0" y="17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75" name="Freeform 227"/>
              <p:cNvSpPr>
                <a:spLocks noChangeAspect="1"/>
              </p:cNvSpPr>
              <p:nvPr/>
            </p:nvSpPr>
            <p:spPr bwMode="auto">
              <a:xfrm>
                <a:off x="-892" y="2713"/>
                <a:ext cx="6" cy="6"/>
              </a:xfrm>
              <a:custGeom>
                <a:avLst/>
                <a:gdLst>
                  <a:gd name="T0" fmla="*/ 0 w 19"/>
                  <a:gd name="T1" fmla="*/ 0 h 17"/>
                  <a:gd name="T2" fmla="*/ 0 w 19"/>
                  <a:gd name="T3" fmla="*/ 0 h 17"/>
                  <a:gd name="T4" fmla="*/ 0 w 19"/>
                  <a:gd name="T5" fmla="*/ 0 h 17"/>
                  <a:gd name="T6" fmla="*/ 0 w 19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17"/>
                  <a:gd name="T14" fmla="*/ 19 w 19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17">
                    <a:moveTo>
                      <a:pt x="0" y="17"/>
                    </a:moveTo>
                    <a:cubicBezTo>
                      <a:pt x="0" y="4"/>
                      <a:pt x="9" y="0"/>
                      <a:pt x="9" y="0"/>
                    </a:cubicBezTo>
                    <a:cubicBezTo>
                      <a:pt x="9" y="0"/>
                      <a:pt x="19" y="4"/>
                      <a:pt x="19" y="17"/>
                    </a:cubicBezTo>
                    <a:cubicBezTo>
                      <a:pt x="0" y="17"/>
                      <a:pt x="0" y="17"/>
                      <a:pt x="0" y="17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76" name="Freeform 228"/>
              <p:cNvSpPr>
                <a:spLocks noChangeAspect="1"/>
              </p:cNvSpPr>
              <p:nvPr/>
            </p:nvSpPr>
            <p:spPr bwMode="auto">
              <a:xfrm>
                <a:off x="-900" y="2707"/>
                <a:ext cx="22" cy="2"/>
              </a:xfrm>
              <a:custGeom>
                <a:avLst/>
                <a:gdLst>
                  <a:gd name="T0" fmla="*/ 0 w 70"/>
                  <a:gd name="T1" fmla="*/ 0 h 6"/>
                  <a:gd name="T2" fmla="*/ 0 w 70"/>
                  <a:gd name="T3" fmla="*/ 0 h 6"/>
                  <a:gd name="T4" fmla="*/ 0 w 70"/>
                  <a:gd name="T5" fmla="*/ 0 h 6"/>
                  <a:gd name="T6" fmla="*/ 0 w 70"/>
                  <a:gd name="T7" fmla="*/ 0 h 6"/>
                  <a:gd name="T8" fmla="*/ 0 w 70"/>
                  <a:gd name="T9" fmla="*/ 0 h 6"/>
                  <a:gd name="T10" fmla="*/ 0 w 70"/>
                  <a:gd name="T11" fmla="*/ 0 h 6"/>
                  <a:gd name="T12" fmla="*/ 0 w 70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6"/>
                  <a:gd name="T23" fmla="*/ 70 w 70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6">
                    <a:moveTo>
                      <a:pt x="3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9" y="0"/>
                      <a:pt x="70" y="1"/>
                      <a:pt x="70" y="3"/>
                    </a:cubicBezTo>
                    <a:cubicBezTo>
                      <a:pt x="70" y="4"/>
                      <a:pt x="69" y="6"/>
                      <a:pt x="68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77" name="Freeform 229"/>
              <p:cNvSpPr>
                <a:spLocks noChangeAspect="1"/>
              </p:cNvSpPr>
              <p:nvPr/>
            </p:nvSpPr>
            <p:spPr bwMode="auto">
              <a:xfrm>
                <a:off x="-900" y="2707"/>
                <a:ext cx="22" cy="2"/>
              </a:xfrm>
              <a:custGeom>
                <a:avLst/>
                <a:gdLst>
                  <a:gd name="T0" fmla="*/ 0 w 70"/>
                  <a:gd name="T1" fmla="*/ 0 h 6"/>
                  <a:gd name="T2" fmla="*/ 0 w 70"/>
                  <a:gd name="T3" fmla="*/ 0 h 6"/>
                  <a:gd name="T4" fmla="*/ 0 w 70"/>
                  <a:gd name="T5" fmla="*/ 0 h 6"/>
                  <a:gd name="T6" fmla="*/ 0 w 70"/>
                  <a:gd name="T7" fmla="*/ 0 h 6"/>
                  <a:gd name="T8" fmla="*/ 0 w 70"/>
                  <a:gd name="T9" fmla="*/ 0 h 6"/>
                  <a:gd name="T10" fmla="*/ 0 w 70"/>
                  <a:gd name="T11" fmla="*/ 0 h 6"/>
                  <a:gd name="T12" fmla="*/ 0 w 70"/>
                  <a:gd name="T13" fmla="*/ 0 h 6"/>
                  <a:gd name="T14" fmla="*/ 0 w 70"/>
                  <a:gd name="T15" fmla="*/ 0 h 6"/>
                  <a:gd name="T16" fmla="*/ 0 w 70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6"/>
                  <a:gd name="T29" fmla="*/ 70 w 70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6">
                    <a:moveTo>
                      <a:pt x="3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9" y="0"/>
                      <a:pt x="70" y="1"/>
                      <a:pt x="70" y="3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70" y="4"/>
                      <a:pt x="69" y="6"/>
                      <a:pt x="68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78" name="Freeform 230"/>
              <p:cNvSpPr>
                <a:spLocks noChangeAspect="1"/>
              </p:cNvSpPr>
              <p:nvPr/>
            </p:nvSpPr>
            <p:spPr bwMode="auto">
              <a:xfrm>
                <a:off x="-900" y="2709"/>
                <a:ext cx="21" cy="2"/>
              </a:xfrm>
              <a:custGeom>
                <a:avLst/>
                <a:gdLst>
                  <a:gd name="T0" fmla="*/ 0 w 67"/>
                  <a:gd name="T1" fmla="*/ 0 h 5"/>
                  <a:gd name="T2" fmla="*/ 0 w 67"/>
                  <a:gd name="T3" fmla="*/ 0 h 5"/>
                  <a:gd name="T4" fmla="*/ 0 w 67"/>
                  <a:gd name="T5" fmla="*/ 0 h 5"/>
                  <a:gd name="T6" fmla="*/ 0 w 67"/>
                  <a:gd name="T7" fmla="*/ 0 h 5"/>
                  <a:gd name="T8" fmla="*/ 0 w 67"/>
                  <a:gd name="T9" fmla="*/ 0 h 5"/>
                  <a:gd name="T10" fmla="*/ 0 w 67"/>
                  <a:gd name="T11" fmla="*/ 0 h 5"/>
                  <a:gd name="T12" fmla="*/ 0 w 67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5"/>
                  <a:gd name="T23" fmla="*/ 67 w 6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5">
                    <a:moveTo>
                      <a:pt x="2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6" y="0"/>
                      <a:pt x="67" y="1"/>
                      <a:pt x="67" y="2"/>
                    </a:cubicBezTo>
                    <a:cubicBezTo>
                      <a:pt x="67" y="4"/>
                      <a:pt x="66" y="5"/>
                      <a:pt x="64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79" name="Freeform 231"/>
              <p:cNvSpPr>
                <a:spLocks noChangeAspect="1"/>
              </p:cNvSpPr>
              <p:nvPr/>
            </p:nvSpPr>
            <p:spPr bwMode="auto">
              <a:xfrm>
                <a:off x="-900" y="2709"/>
                <a:ext cx="21" cy="2"/>
              </a:xfrm>
              <a:custGeom>
                <a:avLst/>
                <a:gdLst>
                  <a:gd name="T0" fmla="*/ 0 w 67"/>
                  <a:gd name="T1" fmla="*/ 0 h 5"/>
                  <a:gd name="T2" fmla="*/ 0 w 67"/>
                  <a:gd name="T3" fmla="*/ 0 h 5"/>
                  <a:gd name="T4" fmla="*/ 0 w 67"/>
                  <a:gd name="T5" fmla="*/ 0 h 5"/>
                  <a:gd name="T6" fmla="*/ 0 w 67"/>
                  <a:gd name="T7" fmla="*/ 0 h 5"/>
                  <a:gd name="T8" fmla="*/ 0 w 67"/>
                  <a:gd name="T9" fmla="*/ 0 h 5"/>
                  <a:gd name="T10" fmla="*/ 0 w 67"/>
                  <a:gd name="T11" fmla="*/ 0 h 5"/>
                  <a:gd name="T12" fmla="*/ 0 w 67"/>
                  <a:gd name="T13" fmla="*/ 0 h 5"/>
                  <a:gd name="T14" fmla="*/ 0 w 67"/>
                  <a:gd name="T15" fmla="*/ 0 h 5"/>
                  <a:gd name="T16" fmla="*/ 0 w 67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"/>
                  <a:gd name="T28" fmla="*/ 0 h 5"/>
                  <a:gd name="T29" fmla="*/ 67 w 67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" h="5">
                    <a:moveTo>
                      <a:pt x="2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6" y="0"/>
                      <a:pt x="67" y="1"/>
                      <a:pt x="67" y="2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7" y="4"/>
                      <a:pt x="66" y="5"/>
                      <a:pt x="64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80" name="Freeform 232"/>
              <p:cNvSpPr>
                <a:spLocks noChangeAspect="1"/>
              </p:cNvSpPr>
              <p:nvPr/>
            </p:nvSpPr>
            <p:spPr bwMode="auto">
              <a:xfrm>
                <a:off x="-890" y="2701"/>
                <a:ext cx="1" cy="3"/>
              </a:xfrm>
              <a:custGeom>
                <a:avLst/>
                <a:gdLst>
                  <a:gd name="T0" fmla="*/ 0 w 3"/>
                  <a:gd name="T1" fmla="*/ 0 h 8"/>
                  <a:gd name="T2" fmla="*/ 0 w 3"/>
                  <a:gd name="T3" fmla="*/ 0 h 8"/>
                  <a:gd name="T4" fmla="*/ 0 w 3"/>
                  <a:gd name="T5" fmla="*/ 0 h 8"/>
                  <a:gd name="T6" fmla="*/ 0 w 3"/>
                  <a:gd name="T7" fmla="*/ 0 h 8"/>
                  <a:gd name="T8" fmla="*/ 0 w 3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8"/>
                  <a:gd name="T17" fmla="*/ 3 w 3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8">
                    <a:moveTo>
                      <a:pt x="0" y="2"/>
                    </a:moveTo>
                    <a:cubicBezTo>
                      <a:pt x="0" y="0"/>
                      <a:pt x="3" y="0"/>
                      <a:pt x="3" y="2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81" name="Freeform 233"/>
              <p:cNvSpPr>
                <a:spLocks noChangeAspect="1"/>
              </p:cNvSpPr>
              <p:nvPr/>
            </p:nvSpPr>
            <p:spPr bwMode="auto">
              <a:xfrm>
                <a:off x="-883" y="2704"/>
                <a:ext cx="1" cy="2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0 h 7"/>
                  <a:gd name="T4" fmla="*/ 0 w 3"/>
                  <a:gd name="T5" fmla="*/ 0 h 7"/>
                  <a:gd name="T6" fmla="*/ 0 w 3"/>
                  <a:gd name="T7" fmla="*/ 0 h 7"/>
                  <a:gd name="T8" fmla="*/ 0 w 3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7"/>
                  <a:gd name="T17" fmla="*/ 3 w 3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7">
                    <a:moveTo>
                      <a:pt x="0" y="2"/>
                    </a:moveTo>
                    <a:cubicBezTo>
                      <a:pt x="0" y="0"/>
                      <a:pt x="3" y="0"/>
                      <a:pt x="3" y="2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82" name="Freeform 234"/>
              <p:cNvSpPr>
                <a:spLocks noChangeAspect="1"/>
              </p:cNvSpPr>
              <p:nvPr/>
            </p:nvSpPr>
            <p:spPr bwMode="auto">
              <a:xfrm>
                <a:off x="-897" y="2704"/>
                <a:ext cx="2" cy="2"/>
              </a:xfrm>
              <a:custGeom>
                <a:avLst/>
                <a:gdLst>
                  <a:gd name="T0" fmla="*/ 0 w 4"/>
                  <a:gd name="T1" fmla="*/ 0 h 7"/>
                  <a:gd name="T2" fmla="*/ 1 w 4"/>
                  <a:gd name="T3" fmla="*/ 0 h 7"/>
                  <a:gd name="T4" fmla="*/ 1 w 4"/>
                  <a:gd name="T5" fmla="*/ 0 h 7"/>
                  <a:gd name="T6" fmla="*/ 0 w 4"/>
                  <a:gd name="T7" fmla="*/ 0 h 7"/>
                  <a:gd name="T8" fmla="*/ 0 w 4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7"/>
                  <a:gd name="T17" fmla="*/ 4 w 4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7">
                    <a:moveTo>
                      <a:pt x="0" y="2"/>
                    </a:moveTo>
                    <a:cubicBezTo>
                      <a:pt x="0" y="0"/>
                      <a:pt x="4" y="0"/>
                      <a:pt x="4" y="2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83" name="Freeform 235"/>
              <p:cNvSpPr>
                <a:spLocks noChangeAspect="1"/>
              </p:cNvSpPr>
              <p:nvPr/>
            </p:nvSpPr>
            <p:spPr bwMode="auto">
              <a:xfrm>
                <a:off x="-1008" y="2755"/>
                <a:ext cx="7" cy="3"/>
              </a:xfrm>
              <a:custGeom>
                <a:avLst/>
                <a:gdLst>
                  <a:gd name="T0" fmla="*/ 0 w 22"/>
                  <a:gd name="T1" fmla="*/ 0 h 10"/>
                  <a:gd name="T2" fmla="*/ 0 w 22"/>
                  <a:gd name="T3" fmla="*/ 0 h 10"/>
                  <a:gd name="T4" fmla="*/ 0 w 22"/>
                  <a:gd name="T5" fmla="*/ 0 h 10"/>
                  <a:gd name="T6" fmla="*/ 0 w 22"/>
                  <a:gd name="T7" fmla="*/ 0 h 10"/>
                  <a:gd name="T8" fmla="*/ 0 w 22"/>
                  <a:gd name="T9" fmla="*/ 0 h 10"/>
                  <a:gd name="T10" fmla="*/ 0 w 22"/>
                  <a:gd name="T11" fmla="*/ 0 h 10"/>
                  <a:gd name="T12" fmla="*/ 0 w 22"/>
                  <a:gd name="T13" fmla="*/ 0 h 10"/>
                  <a:gd name="T14" fmla="*/ 0 w 22"/>
                  <a:gd name="T15" fmla="*/ 0 h 10"/>
                  <a:gd name="T16" fmla="*/ 0 w 22"/>
                  <a:gd name="T17" fmla="*/ 0 h 10"/>
                  <a:gd name="T18" fmla="*/ 0 w 22"/>
                  <a:gd name="T19" fmla="*/ 0 h 10"/>
                  <a:gd name="T20" fmla="*/ 0 w 22"/>
                  <a:gd name="T21" fmla="*/ 0 h 10"/>
                  <a:gd name="T22" fmla="*/ 0 w 22"/>
                  <a:gd name="T23" fmla="*/ 0 h 10"/>
                  <a:gd name="T24" fmla="*/ 0 w 22"/>
                  <a:gd name="T25" fmla="*/ 0 h 10"/>
                  <a:gd name="T26" fmla="*/ 0 w 22"/>
                  <a:gd name="T27" fmla="*/ 0 h 10"/>
                  <a:gd name="T28" fmla="*/ 0 w 22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10"/>
                  <a:gd name="T47" fmla="*/ 22 w 22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10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10"/>
                      <a:pt x="21" y="10"/>
                      <a:pt x="2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10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84" name="Freeform 236"/>
              <p:cNvSpPr>
                <a:spLocks noChangeAspect="1"/>
              </p:cNvSpPr>
              <p:nvPr/>
            </p:nvSpPr>
            <p:spPr bwMode="auto">
              <a:xfrm>
                <a:off x="-1008" y="2755"/>
                <a:ext cx="7" cy="3"/>
              </a:xfrm>
              <a:custGeom>
                <a:avLst/>
                <a:gdLst>
                  <a:gd name="T0" fmla="*/ 0 w 22"/>
                  <a:gd name="T1" fmla="*/ 0 h 10"/>
                  <a:gd name="T2" fmla="*/ 0 w 22"/>
                  <a:gd name="T3" fmla="*/ 0 h 10"/>
                  <a:gd name="T4" fmla="*/ 0 w 22"/>
                  <a:gd name="T5" fmla="*/ 0 h 10"/>
                  <a:gd name="T6" fmla="*/ 0 w 22"/>
                  <a:gd name="T7" fmla="*/ 0 h 10"/>
                  <a:gd name="T8" fmla="*/ 0 w 22"/>
                  <a:gd name="T9" fmla="*/ 0 h 10"/>
                  <a:gd name="T10" fmla="*/ 0 w 22"/>
                  <a:gd name="T11" fmla="*/ 0 h 10"/>
                  <a:gd name="T12" fmla="*/ 0 w 22"/>
                  <a:gd name="T13" fmla="*/ 0 h 10"/>
                  <a:gd name="T14" fmla="*/ 0 w 22"/>
                  <a:gd name="T15" fmla="*/ 0 h 10"/>
                  <a:gd name="T16" fmla="*/ 0 w 22"/>
                  <a:gd name="T17" fmla="*/ 0 h 10"/>
                  <a:gd name="T18" fmla="*/ 0 w 22"/>
                  <a:gd name="T19" fmla="*/ 0 h 10"/>
                  <a:gd name="T20" fmla="*/ 0 w 22"/>
                  <a:gd name="T21" fmla="*/ 0 h 10"/>
                  <a:gd name="T22" fmla="*/ 0 w 22"/>
                  <a:gd name="T23" fmla="*/ 0 h 10"/>
                  <a:gd name="T24" fmla="*/ 0 w 22"/>
                  <a:gd name="T25" fmla="*/ 0 h 10"/>
                  <a:gd name="T26" fmla="*/ 0 w 22"/>
                  <a:gd name="T27" fmla="*/ 0 h 10"/>
                  <a:gd name="T28" fmla="*/ 0 w 22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10"/>
                  <a:gd name="T47" fmla="*/ 22 w 22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10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10"/>
                      <a:pt x="21" y="10"/>
                      <a:pt x="2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10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85" name="Rectangle 237"/>
              <p:cNvSpPr>
                <a:spLocks noChangeAspect="1" noChangeArrowheads="1"/>
              </p:cNvSpPr>
              <p:nvPr/>
            </p:nvSpPr>
            <p:spPr bwMode="auto">
              <a:xfrm>
                <a:off x="-1007" y="2758"/>
                <a:ext cx="5" cy="8"/>
              </a:xfrm>
              <a:prstGeom prst="rect">
                <a:avLst/>
              </a:pr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386" name="Rectangle 238"/>
              <p:cNvSpPr>
                <a:spLocks noChangeAspect="1" noChangeArrowheads="1"/>
              </p:cNvSpPr>
              <p:nvPr/>
            </p:nvSpPr>
            <p:spPr bwMode="auto">
              <a:xfrm>
                <a:off x="-1007" y="2758"/>
                <a:ext cx="5" cy="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387" name="Rectangle 239"/>
              <p:cNvSpPr>
                <a:spLocks noChangeAspect="1" noChangeArrowheads="1"/>
              </p:cNvSpPr>
              <p:nvPr/>
            </p:nvSpPr>
            <p:spPr bwMode="auto">
              <a:xfrm>
                <a:off x="-1007" y="2758"/>
                <a:ext cx="5" cy="8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388" name="Freeform 240"/>
              <p:cNvSpPr>
                <a:spLocks noChangeAspect="1"/>
              </p:cNvSpPr>
              <p:nvPr/>
            </p:nvSpPr>
            <p:spPr bwMode="auto">
              <a:xfrm>
                <a:off x="-1001" y="2759"/>
                <a:ext cx="7" cy="3"/>
              </a:xfrm>
              <a:custGeom>
                <a:avLst/>
                <a:gdLst>
                  <a:gd name="T0" fmla="*/ 0 w 22"/>
                  <a:gd name="T1" fmla="*/ 0 h 10"/>
                  <a:gd name="T2" fmla="*/ 0 w 22"/>
                  <a:gd name="T3" fmla="*/ 0 h 10"/>
                  <a:gd name="T4" fmla="*/ 0 w 22"/>
                  <a:gd name="T5" fmla="*/ 0 h 10"/>
                  <a:gd name="T6" fmla="*/ 0 w 22"/>
                  <a:gd name="T7" fmla="*/ 0 h 10"/>
                  <a:gd name="T8" fmla="*/ 0 w 22"/>
                  <a:gd name="T9" fmla="*/ 0 h 10"/>
                  <a:gd name="T10" fmla="*/ 0 w 22"/>
                  <a:gd name="T11" fmla="*/ 0 h 10"/>
                  <a:gd name="T12" fmla="*/ 0 w 22"/>
                  <a:gd name="T13" fmla="*/ 0 h 10"/>
                  <a:gd name="T14" fmla="*/ 0 w 22"/>
                  <a:gd name="T15" fmla="*/ 0 h 10"/>
                  <a:gd name="T16" fmla="*/ 0 w 22"/>
                  <a:gd name="T17" fmla="*/ 0 h 10"/>
                  <a:gd name="T18" fmla="*/ 0 w 22"/>
                  <a:gd name="T19" fmla="*/ 0 h 10"/>
                  <a:gd name="T20" fmla="*/ 0 w 22"/>
                  <a:gd name="T21" fmla="*/ 0 h 10"/>
                  <a:gd name="T22" fmla="*/ 0 w 22"/>
                  <a:gd name="T23" fmla="*/ 0 h 10"/>
                  <a:gd name="T24" fmla="*/ 0 w 22"/>
                  <a:gd name="T25" fmla="*/ 0 h 10"/>
                  <a:gd name="T26" fmla="*/ 0 w 22"/>
                  <a:gd name="T27" fmla="*/ 0 h 10"/>
                  <a:gd name="T28" fmla="*/ 0 w 22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10"/>
                  <a:gd name="T47" fmla="*/ 22 w 22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10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9"/>
                      <a:pt x="21" y="10"/>
                      <a:pt x="2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89" name="Freeform 241"/>
              <p:cNvSpPr>
                <a:spLocks noChangeAspect="1"/>
              </p:cNvSpPr>
              <p:nvPr/>
            </p:nvSpPr>
            <p:spPr bwMode="auto">
              <a:xfrm>
                <a:off x="-1001" y="2759"/>
                <a:ext cx="7" cy="3"/>
              </a:xfrm>
              <a:custGeom>
                <a:avLst/>
                <a:gdLst>
                  <a:gd name="T0" fmla="*/ 0 w 22"/>
                  <a:gd name="T1" fmla="*/ 0 h 10"/>
                  <a:gd name="T2" fmla="*/ 0 w 22"/>
                  <a:gd name="T3" fmla="*/ 0 h 10"/>
                  <a:gd name="T4" fmla="*/ 0 w 22"/>
                  <a:gd name="T5" fmla="*/ 0 h 10"/>
                  <a:gd name="T6" fmla="*/ 0 w 22"/>
                  <a:gd name="T7" fmla="*/ 0 h 10"/>
                  <a:gd name="T8" fmla="*/ 0 w 22"/>
                  <a:gd name="T9" fmla="*/ 0 h 10"/>
                  <a:gd name="T10" fmla="*/ 0 w 22"/>
                  <a:gd name="T11" fmla="*/ 0 h 10"/>
                  <a:gd name="T12" fmla="*/ 0 w 22"/>
                  <a:gd name="T13" fmla="*/ 0 h 10"/>
                  <a:gd name="T14" fmla="*/ 0 w 22"/>
                  <a:gd name="T15" fmla="*/ 0 h 10"/>
                  <a:gd name="T16" fmla="*/ 0 w 22"/>
                  <a:gd name="T17" fmla="*/ 0 h 10"/>
                  <a:gd name="T18" fmla="*/ 0 w 22"/>
                  <a:gd name="T19" fmla="*/ 0 h 10"/>
                  <a:gd name="T20" fmla="*/ 0 w 22"/>
                  <a:gd name="T21" fmla="*/ 0 h 10"/>
                  <a:gd name="T22" fmla="*/ 0 w 22"/>
                  <a:gd name="T23" fmla="*/ 0 h 10"/>
                  <a:gd name="T24" fmla="*/ 0 w 22"/>
                  <a:gd name="T25" fmla="*/ 0 h 10"/>
                  <a:gd name="T26" fmla="*/ 0 w 22"/>
                  <a:gd name="T27" fmla="*/ 0 h 10"/>
                  <a:gd name="T28" fmla="*/ 0 w 22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10"/>
                  <a:gd name="T47" fmla="*/ 22 w 22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10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9"/>
                      <a:pt x="21" y="10"/>
                      <a:pt x="2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90" name="Rectangle 242"/>
              <p:cNvSpPr>
                <a:spLocks noChangeAspect="1" noChangeArrowheads="1"/>
              </p:cNvSpPr>
              <p:nvPr/>
            </p:nvSpPr>
            <p:spPr bwMode="auto">
              <a:xfrm>
                <a:off x="-1000" y="2762"/>
                <a:ext cx="5" cy="4"/>
              </a:xfrm>
              <a:prstGeom prst="rect">
                <a:avLst/>
              </a:pr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391" name="Rectangle 243"/>
              <p:cNvSpPr>
                <a:spLocks noChangeAspect="1" noChangeArrowheads="1"/>
              </p:cNvSpPr>
              <p:nvPr/>
            </p:nvSpPr>
            <p:spPr bwMode="auto">
              <a:xfrm>
                <a:off x="-1000" y="2762"/>
                <a:ext cx="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392" name="Rectangle 244"/>
              <p:cNvSpPr>
                <a:spLocks noChangeAspect="1" noChangeArrowheads="1"/>
              </p:cNvSpPr>
              <p:nvPr/>
            </p:nvSpPr>
            <p:spPr bwMode="auto">
              <a:xfrm>
                <a:off x="-1000" y="2762"/>
                <a:ext cx="5" cy="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393" name="Freeform 245"/>
              <p:cNvSpPr>
                <a:spLocks noChangeAspect="1"/>
              </p:cNvSpPr>
              <p:nvPr/>
            </p:nvSpPr>
            <p:spPr bwMode="auto">
              <a:xfrm>
                <a:off x="-1015" y="2759"/>
                <a:ext cx="7" cy="3"/>
              </a:xfrm>
              <a:custGeom>
                <a:avLst/>
                <a:gdLst>
                  <a:gd name="T0" fmla="*/ 0 w 21"/>
                  <a:gd name="T1" fmla="*/ 0 h 10"/>
                  <a:gd name="T2" fmla="*/ 0 w 21"/>
                  <a:gd name="T3" fmla="*/ 0 h 10"/>
                  <a:gd name="T4" fmla="*/ 0 w 21"/>
                  <a:gd name="T5" fmla="*/ 0 h 10"/>
                  <a:gd name="T6" fmla="*/ 0 w 21"/>
                  <a:gd name="T7" fmla="*/ 0 h 10"/>
                  <a:gd name="T8" fmla="*/ 0 w 21"/>
                  <a:gd name="T9" fmla="*/ 0 h 10"/>
                  <a:gd name="T10" fmla="*/ 0 w 21"/>
                  <a:gd name="T11" fmla="*/ 0 h 10"/>
                  <a:gd name="T12" fmla="*/ 0 w 21"/>
                  <a:gd name="T13" fmla="*/ 0 h 10"/>
                  <a:gd name="T14" fmla="*/ 0 w 21"/>
                  <a:gd name="T15" fmla="*/ 0 h 10"/>
                  <a:gd name="T16" fmla="*/ 0 w 21"/>
                  <a:gd name="T17" fmla="*/ 0 h 10"/>
                  <a:gd name="T18" fmla="*/ 0 w 21"/>
                  <a:gd name="T19" fmla="*/ 0 h 10"/>
                  <a:gd name="T20" fmla="*/ 0 w 21"/>
                  <a:gd name="T21" fmla="*/ 0 h 10"/>
                  <a:gd name="T22" fmla="*/ 0 w 21"/>
                  <a:gd name="T23" fmla="*/ 0 h 10"/>
                  <a:gd name="T24" fmla="*/ 0 w 21"/>
                  <a:gd name="T25" fmla="*/ 0 h 10"/>
                  <a:gd name="T26" fmla="*/ 0 w 21"/>
                  <a:gd name="T27" fmla="*/ 0 h 10"/>
                  <a:gd name="T28" fmla="*/ 0 w 21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"/>
                  <a:gd name="T46" fmla="*/ 0 h 10"/>
                  <a:gd name="T47" fmla="*/ 21 w 21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" h="10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9"/>
                      <a:pt x="20" y="10"/>
                      <a:pt x="19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94" name="Freeform 246"/>
              <p:cNvSpPr>
                <a:spLocks noChangeAspect="1"/>
              </p:cNvSpPr>
              <p:nvPr/>
            </p:nvSpPr>
            <p:spPr bwMode="auto">
              <a:xfrm>
                <a:off x="-1015" y="2759"/>
                <a:ext cx="7" cy="3"/>
              </a:xfrm>
              <a:custGeom>
                <a:avLst/>
                <a:gdLst>
                  <a:gd name="T0" fmla="*/ 0 w 21"/>
                  <a:gd name="T1" fmla="*/ 0 h 10"/>
                  <a:gd name="T2" fmla="*/ 0 w 21"/>
                  <a:gd name="T3" fmla="*/ 0 h 10"/>
                  <a:gd name="T4" fmla="*/ 0 w 21"/>
                  <a:gd name="T5" fmla="*/ 0 h 10"/>
                  <a:gd name="T6" fmla="*/ 0 w 21"/>
                  <a:gd name="T7" fmla="*/ 0 h 10"/>
                  <a:gd name="T8" fmla="*/ 0 w 21"/>
                  <a:gd name="T9" fmla="*/ 0 h 10"/>
                  <a:gd name="T10" fmla="*/ 0 w 21"/>
                  <a:gd name="T11" fmla="*/ 0 h 10"/>
                  <a:gd name="T12" fmla="*/ 0 w 21"/>
                  <a:gd name="T13" fmla="*/ 0 h 10"/>
                  <a:gd name="T14" fmla="*/ 0 w 21"/>
                  <a:gd name="T15" fmla="*/ 0 h 10"/>
                  <a:gd name="T16" fmla="*/ 0 w 21"/>
                  <a:gd name="T17" fmla="*/ 0 h 10"/>
                  <a:gd name="T18" fmla="*/ 0 w 21"/>
                  <a:gd name="T19" fmla="*/ 0 h 10"/>
                  <a:gd name="T20" fmla="*/ 0 w 21"/>
                  <a:gd name="T21" fmla="*/ 0 h 10"/>
                  <a:gd name="T22" fmla="*/ 0 w 21"/>
                  <a:gd name="T23" fmla="*/ 0 h 10"/>
                  <a:gd name="T24" fmla="*/ 0 w 21"/>
                  <a:gd name="T25" fmla="*/ 0 h 10"/>
                  <a:gd name="T26" fmla="*/ 0 w 21"/>
                  <a:gd name="T27" fmla="*/ 0 h 10"/>
                  <a:gd name="T28" fmla="*/ 0 w 21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"/>
                  <a:gd name="T46" fmla="*/ 0 h 10"/>
                  <a:gd name="T47" fmla="*/ 21 w 21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" h="10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9"/>
                      <a:pt x="20" y="10"/>
                      <a:pt x="19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95" name="Rectangle 247"/>
              <p:cNvSpPr>
                <a:spLocks noChangeAspect="1" noChangeArrowheads="1"/>
              </p:cNvSpPr>
              <p:nvPr/>
            </p:nvSpPr>
            <p:spPr bwMode="auto">
              <a:xfrm>
                <a:off x="-1014" y="2762"/>
                <a:ext cx="5" cy="4"/>
              </a:xfrm>
              <a:prstGeom prst="rect">
                <a:avLst/>
              </a:pr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396" name="Rectangle 248"/>
              <p:cNvSpPr>
                <a:spLocks noChangeAspect="1" noChangeArrowheads="1"/>
              </p:cNvSpPr>
              <p:nvPr/>
            </p:nvSpPr>
            <p:spPr bwMode="auto">
              <a:xfrm>
                <a:off x="-1014" y="2762"/>
                <a:ext cx="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397" name="Freeform 249"/>
              <p:cNvSpPr>
                <a:spLocks noChangeAspect="1"/>
              </p:cNvSpPr>
              <p:nvPr/>
            </p:nvSpPr>
            <p:spPr bwMode="auto">
              <a:xfrm>
                <a:off x="-1014" y="2762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5 w 5"/>
                  <a:gd name="T3" fmla="*/ 4 h 4"/>
                  <a:gd name="T4" fmla="*/ 0 w 5"/>
                  <a:gd name="T5" fmla="*/ 4 h 4"/>
                  <a:gd name="T6" fmla="*/ 0 w 5"/>
                  <a:gd name="T7" fmla="*/ 0 h 4"/>
                  <a:gd name="T8" fmla="*/ 5 w 5"/>
                  <a:gd name="T9" fmla="*/ 0 h 4"/>
                  <a:gd name="T10" fmla="*/ 5 w 5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4"/>
                  <a:gd name="T20" fmla="*/ 5 w 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4">
                    <a:moveTo>
                      <a:pt x="5" y="0"/>
                    </a:moveTo>
                    <a:lnTo>
                      <a:pt x="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98" name="Freeform 250"/>
              <p:cNvSpPr>
                <a:spLocks noChangeAspect="1"/>
              </p:cNvSpPr>
              <p:nvPr/>
            </p:nvSpPr>
            <p:spPr bwMode="auto">
              <a:xfrm>
                <a:off x="-1010" y="2769"/>
                <a:ext cx="11" cy="9"/>
              </a:xfrm>
              <a:custGeom>
                <a:avLst/>
                <a:gdLst>
                  <a:gd name="T0" fmla="*/ 0 w 34"/>
                  <a:gd name="T1" fmla="*/ 0 h 28"/>
                  <a:gd name="T2" fmla="*/ 0 w 34"/>
                  <a:gd name="T3" fmla="*/ 0 h 28"/>
                  <a:gd name="T4" fmla="*/ 0 w 34"/>
                  <a:gd name="T5" fmla="*/ 0 h 28"/>
                  <a:gd name="T6" fmla="*/ 0 w 34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28"/>
                  <a:gd name="T14" fmla="*/ 34 w 34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28">
                    <a:moveTo>
                      <a:pt x="0" y="28"/>
                    </a:moveTo>
                    <a:cubicBezTo>
                      <a:pt x="1" y="6"/>
                      <a:pt x="17" y="0"/>
                      <a:pt x="17" y="0"/>
                    </a:cubicBezTo>
                    <a:cubicBezTo>
                      <a:pt x="17" y="0"/>
                      <a:pt x="34" y="6"/>
                      <a:pt x="33" y="28"/>
                    </a:cubicBezTo>
                    <a:cubicBezTo>
                      <a:pt x="0" y="28"/>
                      <a:pt x="0" y="28"/>
                      <a:pt x="0" y="28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99" name="Freeform 251"/>
              <p:cNvSpPr>
                <a:spLocks noChangeAspect="1"/>
              </p:cNvSpPr>
              <p:nvPr/>
            </p:nvSpPr>
            <p:spPr bwMode="auto">
              <a:xfrm>
                <a:off x="-1015" y="2769"/>
                <a:ext cx="21" cy="9"/>
              </a:xfrm>
              <a:custGeom>
                <a:avLst/>
                <a:gdLst>
                  <a:gd name="T0" fmla="*/ 0 w 66"/>
                  <a:gd name="T1" fmla="*/ 0 h 26"/>
                  <a:gd name="T2" fmla="*/ 0 w 66"/>
                  <a:gd name="T3" fmla="*/ 0 h 26"/>
                  <a:gd name="T4" fmla="*/ 0 w 66"/>
                  <a:gd name="T5" fmla="*/ 0 h 26"/>
                  <a:gd name="T6" fmla="*/ 0 w 66"/>
                  <a:gd name="T7" fmla="*/ 0 h 26"/>
                  <a:gd name="T8" fmla="*/ 0 w 66"/>
                  <a:gd name="T9" fmla="*/ 0 h 26"/>
                  <a:gd name="T10" fmla="*/ 0 w 66"/>
                  <a:gd name="T11" fmla="*/ 0 h 26"/>
                  <a:gd name="T12" fmla="*/ 0 w 66"/>
                  <a:gd name="T13" fmla="*/ 0 h 26"/>
                  <a:gd name="T14" fmla="*/ 0 w 66"/>
                  <a:gd name="T15" fmla="*/ 0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26"/>
                  <a:gd name="T26" fmla="*/ 66 w 66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26">
                    <a:moveTo>
                      <a:pt x="3" y="1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5"/>
                      <a:pt x="33" y="2"/>
                      <a:pt x="33" y="2"/>
                    </a:cubicBezTo>
                    <a:cubicBezTo>
                      <a:pt x="33" y="2"/>
                      <a:pt x="49" y="6"/>
                      <a:pt x="49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" y="1"/>
                      <a:pt x="3" y="1"/>
                      <a:pt x="3" y="1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00" name="Freeform 252"/>
              <p:cNvSpPr>
                <a:spLocks noChangeAspect="1"/>
              </p:cNvSpPr>
              <p:nvPr/>
            </p:nvSpPr>
            <p:spPr bwMode="auto">
              <a:xfrm>
                <a:off x="-1015" y="2769"/>
                <a:ext cx="21" cy="9"/>
              </a:xfrm>
              <a:custGeom>
                <a:avLst/>
                <a:gdLst>
                  <a:gd name="T0" fmla="*/ 0 w 66"/>
                  <a:gd name="T1" fmla="*/ 0 h 26"/>
                  <a:gd name="T2" fmla="*/ 0 w 66"/>
                  <a:gd name="T3" fmla="*/ 0 h 26"/>
                  <a:gd name="T4" fmla="*/ 0 w 66"/>
                  <a:gd name="T5" fmla="*/ 0 h 26"/>
                  <a:gd name="T6" fmla="*/ 0 w 66"/>
                  <a:gd name="T7" fmla="*/ 0 h 26"/>
                  <a:gd name="T8" fmla="*/ 0 w 66"/>
                  <a:gd name="T9" fmla="*/ 0 h 26"/>
                  <a:gd name="T10" fmla="*/ 0 w 66"/>
                  <a:gd name="T11" fmla="*/ 0 h 26"/>
                  <a:gd name="T12" fmla="*/ 0 w 66"/>
                  <a:gd name="T13" fmla="*/ 0 h 26"/>
                  <a:gd name="T14" fmla="*/ 0 w 66"/>
                  <a:gd name="T15" fmla="*/ 0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26"/>
                  <a:gd name="T26" fmla="*/ 66 w 66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26">
                    <a:moveTo>
                      <a:pt x="3" y="1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5"/>
                      <a:pt x="33" y="2"/>
                      <a:pt x="33" y="2"/>
                    </a:cubicBezTo>
                    <a:cubicBezTo>
                      <a:pt x="33" y="2"/>
                      <a:pt x="49" y="6"/>
                      <a:pt x="49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01" name="Freeform 253"/>
              <p:cNvSpPr>
                <a:spLocks noChangeAspect="1"/>
              </p:cNvSpPr>
              <p:nvPr/>
            </p:nvSpPr>
            <p:spPr bwMode="auto">
              <a:xfrm>
                <a:off x="-1016" y="2778"/>
                <a:ext cx="23" cy="2"/>
              </a:xfrm>
              <a:custGeom>
                <a:avLst/>
                <a:gdLst>
                  <a:gd name="T0" fmla="*/ 0 w 73"/>
                  <a:gd name="T1" fmla="*/ 0 h 6"/>
                  <a:gd name="T2" fmla="*/ 0 w 73"/>
                  <a:gd name="T3" fmla="*/ 0 h 6"/>
                  <a:gd name="T4" fmla="*/ 0 w 73"/>
                  <a:gd name="T5" fmla="*/ 0 h 6"/>
                  <a:gd name="T6" fmla="*/ 0 w 73"/>
                  <a:gd name="T7" fmla="*/ 0 h 6"/>
                  <a:gd name="T8" fmla="*/ 0 w 73"/>
                  <a:gd name="T9" fmla="*/ 0 h 6"/>
                  <a:gd name="T10" fmla="*/ 0 w 73"/>
                  <a:gd name="T11" fmla="*/ 0 h 6"/>
                  <a:gd name="T12" fmla="*/ 0 w 73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"/>
                  <a:gd name="T22" fmla="*/ 0 h 6"/>
                  <a:gd name="T23" fmla="*/ 73 w 7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" h="6">
                    <a:moveTo>
                      <a:pt x="3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3" y="2"/>
                      <a:pt x="73" y="3"/>
                    </a:cubicBezTo>
                    <a:cubicBezTo>
                      <a:pt x="73" y="5"/>
                      <a:pt x="72" y="6"/>
                      <a:pt x="71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5"/>
                      <a:pt x="0" y="3"/>
                    </a:cubicBezTo>
                    <a:cubicBezTo>
                      <a:pt x="0" y="2"/>
                      <a:pt x="2" y="0"/>
                      <a:pt x="3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02" name="Freeform 254"/>
              <p:cNvSpPr>
                <a:spLocks noChangeAspect="1"/>
              </p:cNvSpPr>
              <p:nvPr/>
            </p:nvSpPr>
            <p:spPr bwMode="auto">
              <a:xfrm>
                <a:off x="-1016" y="2778"/>
                <a:ext cx="23" cy="2"/>
              </a:xfrm>
              <a:custGeom>
                <a:avLst/>
                <a:gdLst>
                  <a:gd name="T0" fmla="*/ 0 w 73"/>
                  <a:gd name="T1" fmla="*/ 0 h 6"/>
                  <a:gd name="T2" fmla="*/ 0 w 73"/>
                  <a:gd name="T3" fmla="*/ 0 h 6"/>
                  <a:gd name="T4" fmla="*/ 0 w 73"/>
                  <a:gd name="T5" fmla="*/ 0 h 6"/>
                  <a:gd name="T6" fmla="*/ 0 w 73"/>
                  <a:gd name="T7" fmla="*/ 0 h 6"/>
                  <a:gd name="T8" fmla="*/ 0 w 73"/>
                  <a:gd name="T9" fmla="*/ 0 h 6"/>
                  <a:gd name="T10" fmla="*/ 0 w 73"/>
                  <a:gd name="T11" fmla="*/ 0 h 6"/>
                  <a:gd name="T12" fmla="*/ 0 w 73"/>
                  <a:gd name="T13" fmla="*/ 0 h 6"/>
                  <a:gd name="T14" fmla="*/ 0 w 73"/>
                  <a:gd name="T15" fmla="*/ 0 h 6"/>
                  <a:gd name="T16" fmla="*/ 0 w 73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"/>
                  <a:gd name="T28" fmla="*/ 0 h 6"/>
                  <a:gd name="T29" fmla="*/ 73 w 73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" h="6">
                    <a:moveTo>
                      <a:pt x="3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3" y="2"/>
                      <a:pt x="73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5"/>
                      <a:pt x="72" y="6"/>
                      <a:pt x="71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0"/>
                      <a:pt x="3" y="0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03" name="Freeform 255"/>
              <p:cNvSpPr>
                <a:spLocks noChangeAspect="1"/>
              </p:cNvSpPr>
              <p:nvPr/>
            </p:nvSpPr>
            <p:spPr bwMode="auto">
              <a:xfrm>
                <a:off x="-1007" y="2772"/>
                <a:ext cx="5" cy="6"/>
              </a:xfrm>
              <a:custGeom>
                <a:avLst/>
                <a:gdLst>
                  <a:gd name="T0" fmla="*/ 0 w 18"/>
                  <a:gd name="T1" fmla="*/ 0 h 17"/>
                  <a:gd name="T2" fmla="*/ 0 w 18"/>
                  <a:gd name="T3" fmla="*/ 0 h 17"/>
                  <a:gd name="T4" fmla="*/ 0 w 18"/>
                  <a:gd name="T5" fmla="*/ 0 h 17"/>
                  <a:gd name="T6" fmla="*/ 0 w 18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7"/>
                  <a:gd name="T14" fmla="*/ 18 w 18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7">
                    <a:moveTo>
                      <a:pt x="0" y="17"/>
                    </a:moveTo>
                    <a:cubicBezTo>
                      <a:pt x="0" y="4"/>
                      <a:pt x="9" y="0"/>
                      <a:pt x="9" y="0"/>
                    </a:cubicBezTo>
                    <a:cubicBezTo>
                      <a:pt x="9" y="0"/>
                      <a:pt x="18" y="4"/>
                      <a:pt x="18" y="17"/>
                    </a:cubicBezTo>
                    <a:cubicBezTo>
                      <a:pt x="0" y="17"/>
                      <a:pt x="0" y="17"/>
                      <a:pt x="0" y="17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04" name="Freeform 256"/>
              <p:cNvSpPr>
                <a:spLocks noChangeAspect="1"/>
              </p:cNvSpPr>
              <p:nvPr/>
            </p:nvSpPr>
            <p:spPr bwMode="auto">
              <a:xfrm>
                <a:off x="-1007" y="2772"/>
                <a:ext cx="5" cy="6"/>
              </a:xfrm>
              <a:custGeom>
                <a:avLst/>
                <a:gdLst>
                  <a:gd name="T0" fmla="*/ 0 w 18"/>
                  <a:gd name="T1" fmla="*/ 0 h 17"/>
                  <a:gd name="T2" fmla="*/ 0 w 18"/>
                  <a:gd name="T3" fmla="*/ 0 h 17"/>
                  <a:gd name="T4" fmla="*/ 0 w 18"/>
                  <a:gd name="T5" fmla="*/ 0 h 17"/>
                  <a:gd name="T6" fmla="*/ 0 w 18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7"/>
                  <a:gd name="T14" fmla="*/ 18 w 18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7">
                    <a:moveTo>
                      <a:pt x="0" y="17"/>
                    </a:moveTo>
                    <a:cubicBezTo>
                      <a:pt x="0" y="4"/>
                      <a:pt x="9" y="0"/>
                      <a:pt x="9" y="0"/>
                    </a:cubicBezTo>
                    <a:cubicBezTo>
                      <a:pt x="9" y="0"/>
                      <a:pt x="18" y="4"/>
                      <a:pt x="18" y="17"/>
                    </a:cubicBezTo>
                    <a:cubicBezTo>
                      <a:pt x="0" y="17"/>
                      <a:pt x="0" y="17"/>
                      <a:pt x="0" y="17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05" name="Freeform 257"/>
              <p:cNvSpPr>
                <a:spLocks noChangeAspect="1"/>
              </p:cNvSpPr>
              <p:nvPr/>
            </p:nvSpPr>
            <p:spPr bwMode="auto">
              <a:xfrm>
                <a:off x="-1016" y="2766"/>
                <a:ext cx="23" cy="2"/>
              </a:xfrm>
              <a:custGeom>
                <a:avLst/>
                <a:gdLst>
                  <a:gd name="T0" fmla="*/ 0 w 70"/>
                  <a:gd name="T1" fmla="*/ 0 h 6"/>
                  <a:gd name="T2" fmla="*/ 0 w 70"/>
                  <a:gd name="T3" fmla="*/ 0 h 6"/>
                  <a:gd name="T4" fmla="*/ 0 w 70"/>
                  <a:gd name="T5" fmla="*/ 0 h 6"/>
                  <a:gd name="T6" fmla="*/ 0 w 70"/>
                  <a:gd name="T7" fmla="*/ 0 h 6"/>
                  <a:gd name="T8" fmla="*/ 0 w 70"/>
                  <a:gd name="T9" fmla="*/ 0 h 6"/>
                  <a:gd name="T10" fmla="*/ 0 w 70"/>
                  <a:gd name="T11" fmla="*/ 0 h 6"/>
                  <a:gd name="T12" fmla="*/ 0 w 70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6"/>
                  <a:gd name="T23" fmla="*/ 70 w 70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6">
                    <a:moveTo>
                      <a:pt x="2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69" y="0"/>
                      <a:pt x="70" y="1"/>
                      <a:pt x="70" y="3"/>
                    </a:cubicBezTo>
                    <a:cubicBezTo>
                      <a:pt x="70" y="4"/>
                      <a:pt x="69" y="6"/>
                      <a:pt x="67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06" name="Freeform 258"/>
              <p:cNvSpPr>
                <a:spLocks noChangeAspect="1"/>
              </p:cNvSpPr>
              <p:nvPr/>
            </p:nvSpPr>
            <p:spPr bwMode="auto">
              <a:xfrm>
                <a:off x="-1016" y="2766"/>
                <a:ext cx="23" cy="2"/>
              </a:xfrm>
              <a:custGeom>
                <a:avLst/>
                <a:gdLst>
                  <a:gd name="T0" fmla="*/ 0 w 70"/>
                  <a:gd name="T1" fmla="*/ 0 h 6"/>
                  <a:gd name="T2" fmla="*/ 0 w 70"/>
                  <a:gd name="T3" fmla="*/ 0 h 6"/>
                  <a:gd name="T4" fmla="*/ 0 w 70"/>
                  <a:gd name="T5" fmla="*/ 0 h 6"/>
                  <a:gd name="T6" fmla="*/ 0 w 70"/>
                  <a:gd name="T7" fmla="*/ 0 h 6"/>
                  <a:gd name="T8" fmla="*/ 0 w 70"/>
                  <a:gd name="T9" fmla="*/ 0 h 6"/>
                  <a:gd name="T10" fmla="*/ 0 w 70"/>
                  <a:gd name="T11" fmla="*/ 0 h 6"/>
                  <a:gd name="T12" fmla="*/ 0 w 70"/>
                  <a:gd name="T13" fmla="*/ 0 h 6"/>
                  <a:gd name="T14" fmla="*/ 0 w 70"/>
                  <a:gd name="T15" fmla="*/ 0 h 6"/>
                  <a:gd name="T16" fmla="*/ 0 w 70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6"/>
                  <a:gd name="T29" fmla="*/ 70 w 70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6">
                    <a:moveTo>
                      <a:pt x="2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69" y="0"/>
                      <a:pt x="70" y="1"/>
                      <a:pt x="70" y="3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70" y="4"/>
                      <a:pt x="69" y="6"/>
                      <a:pt x="67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07" name="Freeform 259"/>
              <p:cNvSpPr>
                <a:spLocks noChangeAspect="1"/>
              </p:cNvSpPr>
              <p:nvPr/>
            </p:nvSpPr>
            <p:spPr bwMode="auto">
              <a:xfrm>
                <a:off x="-1015" y="2768"/>
                <a:ext cx="21" cy="2"/>
              </a:xfrm>
              <a:custGeom>
                <a:avLst/>
                <a:gdLst>
                  <a:gd name="T0" fmla="*/ 0 w 67"/>
                  <a:gd name="T1" fmla="*/ 0 h 5"/>
                  <a:gd name="T2" fmla="*/ 0 w 67"/>
                  <a:gd name="T3" fmla="*/ 0 h 5"/>
                  <a:gd name="T4" fmla="*/ 0 w 67"/>
                  <a:gd name="T5" fmla="*/ 0 h 5"/>
                  <a:gd name="T6" fmla="*/ 0 w 67"/>
                  <a:gd name="T7" fmla="*/ 0 h 5"/>
                  <a:gd name="T8" fmla="*/ 0 w 67"/>
                  <a:gd name="T9" fmla="*/ 0 h 5"/>
                  <a:gd name="T10" fmla="*/ 0 w 67"/>
                  <a:gd name="T11" fmla="*/ 0 h 5"/>
                  <a:gd name="T12" fmla="*/ 0 w 67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5"/>
                  <a:gd name="T23" fmla="*/ 67 w 6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5">
                    <a:moveTo>
                      <a:pt x="3" y="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7" y="1"/>
                      <a:pt x="67" y="3"/>
                    </a:cubicBezTo>
                    <a:cubicBezTo>
                      <a:pt x="67" y="4"/>
                      <a:pt x="66" y="5"/>
                      <a:pt x="65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08" name="Freeform 260"/>
              <p:cNvSpPr>
                <a:spLocks noChangeAspect="1"/>
              </p:cNvSpPr>
              <p:nvPr/>
            </p:nvSpPr>
            <p:spPr bwMode="auto">
              <a:xfrm>
                <a:off x="-1015" y="2768"/>
                <a:ext cx="21" cy="2"/>
              </a:xfrm>
              <a:custGeom>
                <a:avLst/>
                <a:gdLst>
                  <a:gd name="T0" fmla="*/ 0 w 67"/>
                  <a:gd name="T1" fmla="*/ 0 h 5"/>
                  <a:gd name="T2" fmla="*/ 0 w 67"/>
                  <a:gd name="T3" fmla="*/ 0 h 5"/>
                  <a:gd name="T4" fmla="*/ 0 w 67"/>
                  <a:gd name="T5" fmla="*/ 0 h 5"/>
                  <a:gd name="T6" fmla="*/ 0 w 67"/>
                  <a:gd name="T7" fmla="*/ 0 h 5"/>
                  <a:gd name="T8" fmla="*/ 0 w 67"/>
                  <a:gd name="T9" fmla="*/ 0 h 5"/>
                  <a:gd name="T10" fmla="*/ 0 w 67"/>
                  <a:gd name="T11" fmla="*/ 0 h 5"/>
                  <a:gd name="T12" fmla="*/ 0 w 67"/>
                  <a:gd name="T13" fmla="*/ 0 h 5"/>
                  <a:gd name="T14" fmla="*/ 0 w 67"/>
                  <a:gd name="T15" fmla="*/ 0 h 5"/>
                  <a:gd name="T16" fmla="*/ 0 w 67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"/>
                  <a:gd name="T28" fmla="*/ 0 h 5"/>
                  <a:gd name="T29" fmla="*/ 67 w 67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" h="5">
                    <a:moveTo>
                      <a:pt x="3" y="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7" y="1"/>
                      <a:pt x="67" y="3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67" y="4"/>
                      <a:pt x="66" y="5"/>
                      <a:pt x="65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09" name="Freeform 261"/>
              <p:cNvSpPr>
                <a:spLocks noChangeAspect="1"/>
              </p:cNvSpPr>
              <p:nvPr/>
            </p:nvSpPr>
            <p:spPr bwMode="auto">
              <a:xfrm>
                <a:off x="-1005" y="2760"/>
                <a:ext cx="1" cy="2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0 w 4"/>
                  <a:gd name="T5" fmla="*/ 0 h 8"/>
                  <a:gd name="T6" fmla="*/ 0 w 4"/>
                  <a:gd name="T7" fmla="*/ 0 h 8"/>
                  <a:gd name="T8" fmla="*/ 0 w 4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8"/>
                  <a:gd name="T17" fmla="*/ 4 w 4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8">
                    <a:moveTo>
                      <a:pt x="0" y="2"/>
                    </a:moveTo>
                    <a:cubicBezTo>
                      <a:pt x="0" y="0"/>
                      <a:pt x="4" y="0"/>
                      <a:pt x="4" y="2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10" name="Freeform 262"/>
              <p:cNvSpPr>
                <a:spLocks noChangeAspect="1"/>
              </p:cNvSpPr>
              <p:nvPr/>
            </p:nvSpPr>
            <p:spPr bwMode="auto">
              <a:xfrm>
                <a:off x="-999" y="2763"/>
                <a:ext cx="2" cy="2"/>
              </a:xfrm>
              <a:custGeom>
                <a:avLst/>
                <a:gdLst>
                  <a:gd name="T0" fmla="*/ 0 w 4"/>
                  <a:gd name="T1" fmla="*/ 0 h 7"/>
                  <a:gd name="T2" fmla="*/ 1 w 4"/>
                  <a:gd name="T3" fmla="*/ 0 h 7"/>
                  <a:gd name="T4" fmla="*/ 1 w 4"/>
                  <a:gd name="T5" fmla="*/ 0 h 7"/>
                  <a:gd name="T6" fmla="*/ 0 w 4"/>
                  <a:gd name="T7" fmla="*/ 0 h 7"/>
                  <a:gd name="T8" fmla="*/ 0 w 4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7"/>
                  <a:gd name="T17" fmla="*/ 4 w 4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7">
                    <a:moveTo>
                      <a:pt x="0" y="2"/>
                    </a:moveTo>
                    <a:cubicBezTo>
                      <a:pt x="0" y="0"/>
                      <a:pt x="4" y="0"/>
                      <a:pt x="4" y="2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11" name="Freeform 263"/>
              <p:cNvSpPr>
                <a:spLocks noChangeAspect="1"/>
              </p:cNvSpPr>
              <p:nvPr/>
            </p:nvSpPr>
            <p:spPr bwMode="auto">
              <a:xfrm>
                <a:off x="-1012" y="2763"/>
                <a:ext cx="1" cy="2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0 h 7"/>
                  <a:gd name="T4" fmla="*/ 0 w 3"/>
                  <a:gd name="T5" fmla="*/ 0 h 7"/>
                  <a:gd name="T6" fmla="*/ 0 w 3"/>
                  <a:gd name="T7" fmla="*/ 0 h 7"/>
                  <a:gd name="T8" fmla="*/ 0 w 3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7"/>
                  <a:gd name="T17" fmla="*/ 3 w 3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7">
                    <a:moveTo>
                      <a:pt x="0" y="2"/>
                    </a:moveTo>
                    <a:cubicBezTo>
                      <a:pt x="0" y="0"/>
                      <a:pt x="3" y="0"/>
                      <a:pt x="3" y="2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12" name="Freeform 264"/>
              <p:cNvSpPr>
                <a:spLocks noChangeAspect="1"/>
              </p:cNvSpPr>
              <p:nvPr/>
            </p:nvSpPr>
            <p:spPr bwMode="auto">
              <a:xfrm>
                <a:off x="-898" y="2817"/>
                <a:ext cx="7" cy="7"/>
              </a:xfrm>
              <a:custGeom>
                <a:avLst/>
                <a:gdLst>
                  <a:gd name="T0" fmla="*/ 0 w 22"/>
                  <a:gd name="T1" fmla="*/ 0 h 22"/>
                  <a:gd name="T2" fmla="*/ 0 w 22"/>
                  <a:gd name="T3" fmla="*/ 0 h 22"/>
                  <a:gd name="T4" fmla="*/ 0 w 22"/>
                  <a:gd name="T5" fmla="*/ 0 h 22"/>
                  <a:gd name="T6" fmla="*/ 0 w 22"/>
                  <a:gd name="T7" fmla="*/ 0 h 22"/>
                  <a:gd name="T8" fmla="*/ 0 w 22"/>
                  <a:gd name="T9" fmla="*/ 0 h 22"/>
                  <a:gd name="T10" fmla="*/ 0 w 22"/>
                  <a:gd name="T11" fmla="*/ 0 h 22"/>
                  <a:gd name="T12" fmla="*/ 0 w 22"/>
                  <a:gd name="T13" fmla="*/ 0 h 22"/>
                  <a:gd name="T14" fmla="*/ 0 w 22"/>
                  <a:gd name="T15" fmla="*/ 0 h 22"/>
                  <a:gd name="T16" fmla="*/ 0 w 22"/>
                  <a:gd name="T17" fmla="*/ 0 h 22"/>
                  <a:gd name="T18" fmla="*/ 0 w 22"/>
                  <a:gd name="T19" fmla="*/ 0 h 22"/>
                  <a:gd name="T20" fmla="*/ 0 w 22"/>
                  <a:gd name="T21" fmla="*/ 0 h 22"/>
                  <a:gd name="T22" fmla="*/ 0 w 22"/>
                  <a:gd name="T23" fmla="*/ 0 h 22"/>
                  <a:gd name="T24" fmla="*/ 0 w 22"/>
                  <a:gd name="T25" fmla="*/ 0 h 22"/>
                  <a:gd name="T26" fmla="*/ 0 w 22"/>
                  <a:gd name="T27" fmla="*/ 0 h 22"/>
                  <a:gd name="T28" fmla="*/ 0 w 22"/>
                  <a:gd name="T29" fmla="*/ 0 h 2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22"/>
                  <a:gd name="T47" fmla="*/ 22 w 22"/>
                  <a:gd name="T48" fmla="*/ 22 h 2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22">
                    <a:moveTo>
                      <a:pt x="7" y="0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6" y="22"/>
                      <a:pt x="15" y="22"/>
                      <a:pt x="14" y="2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0" y="6"/>
                      <a:pt x="1" y="5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13" name="Freeform 265"/>
              <p:cNvSpPr>
                <a:spLocks noChangeAspect="1"/>
              </p:cNvSpPr>
              <p:nvPr/>
            </p:nvSpPr>
            <p:spPr bwMode="auto">
              <a:xfrm>
                <a:off x="-898" y="2817"/>
                <a:ext cx="7" cy="7"/>
              </a:xfrm>
              <a:custGeom>
                <a:avLst/>
                <a:gdLst>
                  <a:gd name="T0" fmla="*/ 0 w 22"/>
                  <a:gd name="T1" fmla="*/ 0 h 22"/>
                  <a:gd name="T2" fmla="*/ 0 w 22"/>
                  <a:gd name="T3" fmla="*/ 0 h 22"/>
                  <a:gd name="T4" fmla="*/ 0 w 22"/>
                  <a:gd name="T5" fmla="*/ 0 h 22"/>
                  <a:gd name="T6" fmla="*/ 0 w 22"/>
                  <a:gd name="T7" fmla="*/ 0 h 22"/>
                  <a:gd name="T8" fmla="*/ 0 w 22"/>
                  <a:gd name="T9" fmla="*/ 0 h 22"/>
                  <a:gd name="T10" fmla="*/ 0 w 22"/>
                  <a:gd name="T11" fmla="*/ 0 h 22"/>
                  <a:gd name="T12" fmla="*/ 0 w 22"/>
                  <a:gd name="T13" fmla="*/ 0 h 22"/>
                  <a:gd name="T14" fmla="*/ 0 w 22"/>
                  <a:gd name="T15" fmla="*/ 0 h 22"/>
                  <a:gd name="T16" fmla="*/ 0 w 22"/>
                  <a:gd name="T17" fmla="*/ 0 h 22"/>
                  <a:gd name="T18" fmla="*/ 0 w 22"/>
                  <a:gd name="T19" fmla="*/ 0 h 22"/>
                  <a:gd name="T20" fmla="*/ 0 w 22"/>
                  <a:gd name="T21" fmla="*/ 0 h 22"/>
                  <a:gd name="T22" fmla="*/ 0 w 22"/>
                  <a:gd name="T23" fmla="*/ 0 h 22"/>
                  <a:gd name="T24" fmla="*/ 0 w 22"/>
                  <a:gd name="T25" fmla="*/ 0 h 22"/>
                  <a:gd name="T26" fmla="*/ 0 w 22"/>
                  <a:gd name="T27" fmla="*/ 0 h 22"/>
                  <a:gd name="T28" fmla="*/ 0 w 22"/>
                  <a:gd name="T29" fmla="*/ 0 h 2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22"/>
                  <a:gd name="T47" fmla="*/ 22 w 22"/>
                  <a:gd name="T48" fmla="*/ 22 h 2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22">
                    <a:moveTo>
                      <a:pt x="7" y="0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6" y="22"/>
                      <a:pt x="15" y="22"/>
                      <a:pt x="14" y="2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0" y="6"/>
                      <a:pt x="1" y="5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14" name="Freeform 266"/>
              <p:cNvSpPr>
                <a:spLocks noChangeAspect="1"/>
              </p:cNvSpPr>
              <p:nvPr/>
            </p:nvSpPr>
            <p:spPr bwMode="auto">
              <a:xfrm>
                <a:off x="-904" y="2820"/>
                <a:ext cx="10" cy="10"/>
              </a:xfrm>
              <a:custGeom>
                <a:avLst/>
                <a:gdLst>
                  <a:gd name="T0" fmla="*/ 10 w 10"/>
                  <a:gd name="T1" fmla="*/ 4 h 10"/>
                  <a:gd name="T2" fmla="*/ 4 w 10"/>
                  <a:gd name="T3" fmla="*/ 10 h 10"/>
                  <a:gd name="T4" fmla="*/ 0 w 10"/>
                  <a:gd name="T5" fmla="*/ 5 h 10"/>
                  <a:gd name="T6" fmla="*/ 6 w 10"/>
                  <a:gd name="T7" fmla="*/ 0 h 10"/>
                  <a:gd name="T8" fmla="*/ 10 w 10"/>
                  <a:gd name="T9" fmla="*/ 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10" y="4"/>
                    </a:moveTo>
                    <a:lnTo>
                      <a:pt x="4" y="10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15" name="Freeform 267"/>
              <p:cNvSpPr>
                <a:spLocks noChangeAspect="1"/>
              </p:cNvSpPr>
              <p:nvPr/>
            </p:nvSpPr>
            <p:spPr bwMode="auto">
              <a:xfrm>
                <a:off x="-904" y="2820"/>
                <a:ext cx="10" cy="10"/>
              </a:xfrm>
              <a:custGeom>
                <a:avLst/>
                <a:gdLst>
                  <a:gd name="T0" fmla="*/ 10 w 10"/>
                  <a:gd name="T1" fmla="*/ 4 h 10"/>
                  <a:gd name="T2" fmla="*/ 4 w 10"/>
                  <a:gd name="T3" fmla="*/ 10 h 10"/>
                  <a:gd name="T4" fmla="*/ 0 w 10"/>
                  <a:gd name="T5" fmla="*/ 5 h 10"/>
                  <a:gd name="T6" fmla="*/ 6 w 10"/>
                  <a:gd name="T7" fmla="*/ 0 h 10"/>
                  <a:gd name="T8" fmla="*/ 10 w 10"/>
                  <a:gd name="T9" fmla="*/ 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10" y="4"/>
                    </a:moveTo>
                    <a:lnTo>
                      <a:pt x="4" y="10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16" name="Freeform 268"/>
              <p:cNvSpPr>
                <a:spLocks noChangeAspect="1"/>
              </p:cNvSpPr>
              <p:nvPr/>
            </p:nvSpPr>
            <p:spPr bwMode="auto">
              <a:xfrm>
                <a:off x="-904" y="2820"/>
                <a:ext cx="10" cy="10"/>
              </a:xfrm>
              <a:custGeom>
                <a:avLst/>
                <a:gdLst>
                  <a:gd name="T0" fmla="*/ 10 w 10"/>
                  <a:gd name="T1" fmla="*/ 4 h 10"/>
                  <a:gd name="T2" fmla="*/ 4 w 10"/>
                  <a:gd name="T3" fmla="*/ 10 h 10"/>
                  <a:gd name="T4" fmla="*/ 0 w 10"/>
                  <a:gd name="T5" fmla="*/ 5 h 10"/>
                  <a:gd name="T6" fmla="*/ 6 w 10"/>
                  <a:gd name="T7" fmla="*/ 0 h 10"/>
                  <a:gd name="T8" fmla="*/ 10 w 10"/>
                  <a:gd name="T9" fmla="*/ 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10" y="4"/>
                    </a:moveTo>
                    <a:lnTo>
                      <a:pt x="4" y="10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0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17" name="Freeform 269"/>
              <p:cNvSpPr>
                <a:spLocks noChangeAspect="1"/>
              </p:cNvSpPr>
              <p:nvPr/>
            </p:nvSpPr>
            <p:spPr bwMode="auto">
              <a:xfrm>
                <a:off x="-896" y="2824"/>
                <a:ext cx="7" cy="7"/>
              </a:xfrm>
              <a:custGeom>
                <a:avLst/>
                <a:gdLst>
                  <a:gd name="T0" fmla="*/ 0 w 22"/>
                  <a:gd name="T1" fmla="*/ 0 h 22"/>
                  <a:gd name="T2" fmla="*/ 0 w 22"/>
                  <a:gd name="T3" fmla="*/ 0 h 22"/>
                  <a:gd name="T4" fmla="*/ 0 w 22"/>
                  <a:gd name="T5" fmla="*/ 0 h 22"/>
                  <a:gd name="T6" fmla="*/ 0 w 22"/>
                  <a:gd name="T7" fmla="*/ 0 h 22"/>
                  <a:gd name="T8" fmla="*/ 0 w 22"/>
                  <a:gd name="T9" fmla="*/ 0 h 22"/>
                  <a:gd name="T10" fmla="*/ 0 w 22"/>
                  <a:gd name="T11" fmla="*/ 0 h 22"/>
                  <a:gd name="T12" fmla="*/ 0 w 22"/>
                  <a:gd name="T13" fmla="*/ 0 h 22"/>
                  <a:gd name="T14" fmla="*/ 0 w 22"/>
                  <a:gd name="T15" fmla="*/ 0 h 22"/>
                  <a:gd name="T16" fmla="*/ 0 w 22"/>
                  <a:gd name="T17" fmla="*/ 0 h 22"/>
                  <a:gd name="T18" fmla="*/ 0 w 22"/>
                  <a:gd name="T19" fmla="*/ 0 h 22"/>
                  <a:gd name="T20" fmla="*/ 0 w 22"/>
                  <a:gd name="T21" fmla="*/ 0 h 22"/>
                  <a:gd name="T22" fmla="*/ 0 w 22"/>
                  <a:gd name="T23" fmla="*/ 0 h 22"/>
                  <a:gd name="T24" fmla="*/ 0 w 22"/>
                  <a:gd name="T25" fmla="*/ 0 h 22"/>
                  <a:gd name="T26" fmla="*/ 0 w 22"/>
                  <a:gd name="T27" fmla="*/ 0 h 22"/>
                  <a:gd name="T28" fmla="*/ 0 w 22"/>
                  <a:gd name="T29" fmla="*/ 0 h 2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22"/>
                  <a:gd name="T47" fmla="*/ 22 w 22"/>
                  <a:gd name="T48" fmla="*/ 22 h 2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22">
                    <a:moveTo>
                      <a:pt x="7" y="0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6" y="22"/>
                      <a:pt x="14" y="22"/>
                      <a:pt x="14" y="2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0" y="6"/>
                      <a:pt x="1" y="5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18" name="Freeform 270"/>
              <p:cNvSpPr>
                <a:spLocks noChangeAspect="1"/>
              </p:cNvSpPr>
              <p:nvPr/>
            </p:nvSpPr>
            <p:spPr bwMode="auto">
              <a:xfrm>
                <a:off x="-896" y="2824"/>
                <a:ext cx="7" cy="7"/>
              </a:xfrm>
              <a:custGeom>
                <a:avLst/>
                <a:gdLst>
                  <a:gd name="T0" fmla="*/ 0 w 22"/>
                  <a:gd name="T1" fmla="*/ 0 h 22"/>
                  <a:gd name="T2" fmla="*/ 0 w 22"/>
                  <a:gd name="T3" fmla="*/ 0 h 22"/>
                  <a:gd name="T4" fmla="*/ 0 w 22"/>
                  <a:gd name="T5" fmla="*/ 0 h 22"/>
                  <a:gd name="T6" fmla="*/ 0 w 22"/>
                  <a:gd name="T7" fmla="*/ 0 h 22"/>
                  <a:gd name="T8" fmla="*/ 0 w 22"/>
                  <a:gd name="T9" fmla="*/ 0 h 22"/>
                  <a:gd name="T10" fmla="*/ 0 w 22"/>
                  <a:gd name="T11" fmla="*/ 0 h 22"/>
                  <a:gd name="T12" fmla="*/ 0 w 22"/>
                  <a:gd name="T13" fmla="*/ 0 h 22"/>
                  <a:gd name="T14" fmla="*/ 0 w 22"/>
                  <a:gd name="T15" fmla="*/ 0 h 22"/>
                  <a:gd name="T16" fmla="*/ 0 w 22"/>
                  <a:gd name="T17" fmla="*/ 0 h 22"/>
                  <a:gd name="T18" fmla="*/ 0 w 22"/>
                  <a:gd name="T19" fmla="*/ 0 h 22"/>
                  <a:gd name="T20" fmla="*/ 0 w 22"/>
                  <a:gd name="T21" fmla="*/ 0 h 22"/>
                  <a:gd name="T22" fmla="*/ 0 w 22"/>
                  <a:gd name="T23" fmla="*/ 0 h 22"/>
                  <a:gd name="T24" fmla="*/ 0 w 22"/>
                  <a:gd name="T25" fmla="*/ 0 h 22"/>
                  <a:gd name="T26" fmla="*/ 0 w 22"/>
                  <a:gd name="T27" fmla="*/ 0 h 22"/>
                  <a:gd name="T28" fmla="*/ 0 w 22"/>
                  <a:gd name="T29" fmla="*/ 0 h 2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22"/>
                  <a:gd name="T47" fmla="*/ 22 w 22"/>
                  <a:gd name="T48" fmla="*/ 22 h 2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22">
                    <a:moveTo>
                      <a:pt x="7" y="0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6" y="22"/>
                      <a:pt x="14" y="22"/>
                      <a:pt x="14" y="2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0" y="6"/>
                      <a:pt x="1" y="5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19" name="Freeform 271"/>
              <p:cNvSpPr>
                <a:spLocks noChangeAspect="1"/>
              </p:cNvSpPr>
              <p:nvPr/>
            </p:nvSpPr>
            <p:spPr bwMode="auto">
              <a:xfrm>
                <a:off x="-899" y="2827"/>
                <a:ext cx="7" cy="7"/>
              </a:xfrm>
              <a:custGeom>
                <a:avLst/>
                <a:gdLst>
                  <a:gd name="T0" fmla="*/ 7 w 7"/>
                  <a:gd name="T1" fmla="*/ 4 h 7"/>
                  <a:gd name="T2" fmla="*/ 4 w 7"/>
                  <a:gd name="T3" fmla="*/ 7 h 7"/>
                  <a:gd name="T4" fmla="*/ 0 w 7"/>
                  <a:gd name="T5" fmla="*/ 4 h 7"/>
                  <a:gd name="T6" fmla="*/ 3 w 7"/>
                  <a:gd name="T7" fmla="*/ 0 h 7"/>
                  <a:gd name="T8" fmla="*/ 7 w 7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"/>
                  <a:gd name="T17" fmla="*/ 7 w 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">
                    <a:moveTo>
                      <a:pt x="7" y="4"/>
                    </a:moveTo>
                    <a:lnTo>
                      <a:pt x="4" y="7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20" name="Freeform 272"/>
              <p:cNvSpPr>
                <a:spLocks noChangeAspect="1"/>
              </p:cNvSpPr>
              <p:nvPr/>
            </p:nvSpPr>
            <p:spPr bwMode="auto">
              <a:xfrm>
                <a:off x="-899" y="2827"/>
                <a:ext cx="7" cy="7"/>
              </a:xfrm>
              <a:custGeom>
                <a:avLst/>
                <a:gdLst>
                  <a:gd name="T0" fmla="*/ 7 w 7"/>
                  <a:gd name="T1" fmla="*/ 4 h 7"/>
                  <a:gd name="T2" fmla="*/ 4 w 7"/>
                  <a:gd name="T3" fmla="*/ 7 h 7"/>
                  <a:gd name="T4" fmla="*/ 0 w 7"/>
                  <a:gd name="T5" fmla="*/ 4 h 7"/>
                  <a:gd name="T6" fmla="*/ 3 w 7"/>
                  <a:gd name="T7" fmla="*/ 0 h 7"/>
                  <a:gd name="T8" fmla="*/ 7 w 7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"/>
                  <a:gd name="T17" fmla="*/ 7 w 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">
                    <a:moveTo>
                      <a:pt x="7" y="4"/>
                    </a:moveTo>
                    <a:lnTo>
                      <a:pt x="4" y="7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7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21" name="Freeform 273"/>
              <p:cNvSpPr>
                <a:spLocks noChangeAspect="1"/>
              </p:cNvSpPr>
              <p:nvPr/>
            </p:nvSpPr>
            <p:spPr bwMode="auto">
              <a:xfrm>
                <a:off x="-899" y="2827"/>
                <a:ext cx="7" cy="7"/>
              </a:xfrm>
              <a:custGeom>
                <a:avLst/>
                <a:gdLst>
                  <a:gd name="T0" fmla="*/ 7 w 7"/>
                  <a:gd name="T1" fmla="*/ 4 h 7"/>
                  <a:gd name="T2" fmla="*/ 4 w 7"/>
                  <a:gd name="T3" fmla="*/ 7 h 7"/>
                  <a:gd name="T4" fmla="*/ 0 w 7"/>
                  <a:gd name="T5" fmla="*/ 4 h 7"/>
                  <a:gd name="T6" fmla="*/ 3 w 7"/>
                  <a:gd name="T7" fmla="*/ 0 h 7"/>
                  <a:gd name="T8" fmla="*/ 7 w 7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"/>
                  <a:gd name="T17" fmla="*/ 7 w 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">
                    <a:moveTo>
                      <a:pt x="7" y="4"/>
                    </a:moveTo>
                    <a:lnTo>
                      <a:pt x="4" y="7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7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22" name="Freeform 274"/>
              <p:cNvSpPr>
                <a:spLocks noChangeAspect="1"/>
              </p:cNvSpPr>
              <p:nvPr/>
            </p:nvSpPr>
            <p:spPr bwMode="auto">
              <a:xfrm>
                <a:off x="-906" y="2815"/>
                <a:ext cx="7" cy="7"/>
              </a:xfrm>
              <a:custGeom>
                <a:avLst/>
                <a:gdLst>
                  <a:gd name="T0" fmla="*/ 0 w 22"/>
                  <a:gd name="T1" fmla="*/ 0 h 22"/>
                  <a:gd name="T2" fmla="*/ 0 w 22"/>
                  <a:gd name="T3" fmla="*/ 0 h 22"/>
                  <a:gd name="T4" fmla="*/ 0 w 22"/>
                  <a:gd name="T5" fmla="*/ 0 h 22"/>
                  <a:gd name="T6" fmla="*/ 0 w 22"/>
                  <a:gd name="T7" fmla="*/ 0 h 22"/>
                  <a:gd name="T8" fmla="*/ 0 w 22"/>
                  <a:gd name="T9" fmla="*/ 0 h 22"/>
                  <a:gd name="T10" fmla="*/ 0 w 22"/>
                  <a:gd name="T11" fmla="*/ 0 h 22"/>
                  <a:gd name="T12" fmla="*/ 0 w 22"/>
                  <a:gd name="T13" fmla="*/ 0 h 22"/>
                  <a:gd name="T14" fmla="*/ 0 w 22"/>
                  <a:gd name="T15" fmla="*/ 0 h 22"/>
                  <a:gd name="T16" fmla="*/ 0 w 22"/>
                  <a:gd name="T17" fmla="*/ 0 h 22"/>
                  <a:gd name="T18" fmla="*/ 0 w 22"/>
                  <a:gd name="T19" fmla="*/ 0 h 22"/>
                  <a:gd name="T20" fmla="*/ 0 w 22"/>
                  <a:gd name="T21" fmla="*/ 0 h 22"/>
                  <a:gd name="T22" fmla="*/ 0 w 22"/>
                  <a:gd name="T23" fmla="*/ 0 h 22"/>
                  <a:gd name="T24" fmla="*/ 0 w 22"/>
                  <a:gd name="T25" fmla="*/ 0 h 22"/>
                  <a:gd name="T26" fmla="*/ 0 w 22"/>
                  <a:gd name="T27" fmla="*/ 0 h 22"/>
                  <a:gd name="T28" fmla="*/ 0 w 22"/>
                  <a:gd name="T29" fmla="*/ 0 h 2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22"/>
                  <a:gd name="T47" fmla="*/ 22 w 22"/>
                  <a:gd name="T48" fmla="*/ 22 h 2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22">
                    <a:moveTo>
                      <a:pt x="7" y="0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6" y="22"/>
                      <a:pt x="14" y="22"/>
                      <a:pt x="14" y="2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0" y="6"/>
                      <a:pt x="1" y="6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23" name="Freeform 275"/>
              <p:cNvSpPr>
                <a:spLocks noChangeAspect="1"/>
              </p:cNvSpPr>
              <p:nvPr/>
            </p:nvSpPr>
            <p:spPr bwMode="auto">
              <a:xfrm>
                <a:off x="-906" y="2815"/>
                <a:ext cx="7" cy="7"/>
              </a:xfrm>
              <a:custGeom>
                <a:avLst/>
                <a:gdLst>
                  <a:gd name="T0" fmla="*/ 0 w 22"/>
                  <a:gd name="T1" fmla="*/ 0 h 22"/>
                  <a:gd name="T2" fmla="*/ 0 w 22"/>
                  <a:gd name="T3" fmla="*/ 0 h 22"/>
                  <a:gd name="T4" fmla="*/ 0 w 22"/>
                  <a:gd name="T5" fmla="*/ 0 h 22"/>
                  <a:gd name="T6" fmla="*/ 0 w 22"/>
                  <a:gd name="T7" fmla="*/ 0 h 22"/>
                  <a:gd name="T8" fmla="*/ 0 w 22"/>
                  <a:gd name="T9" fmla="*/ 0 h 22"/>
                  <a:gd name="T10" fmla="*/ 0 w 22"/>
                  <a:gd name="T11" fmla="*/ 0 h 22"/>
                  <a:gd name="T12" fmla="*/ 0 w 22"/>
                  <a:gd name="T13" fmla="*/ 0 h 22"/>
                  <a:gd name="T14" fmla="*/ 0 w 22"/>
                  <a:gd name="T15" fmla="*/ 0 h 22"/>
                  <a:gd name="T16" fmla="*/ 0 w 22"/>
                  <a:gd name="T17" fmla="*/ 0 h 22"/>
                  <a:gd name="T18" fmla="*/ 0 w 22"/>
                  <a:gd name="T19" fmla="*/ 0 h 22"/>
                  <a:gd name="T20" fmla="*/ 0 w 22"/>
                  <a:gd name="T21" fmla="*/ 0 h 22"/>
                  <a:gd name="T22" fmla="*/ 0 w 22"/>
                  <a:gd name="T23" fmla="*/ 0 h 22"/>
                  <a:gd name="T24" fmla="*/ 0 w 22"/>
                  <a:gd name="T25" fmla="*/ 0 h 22"/>
                  <a:gd name="T26" fmla="*/ 0 w 22"/>
                  <a:gd name="T27" fmla="*/ 0 h 22"/>
                  <a:gd name="T28" fmla="*/ 0 w 22"/>
                  <a:gd name="T29" fmla="*/ 0 h 2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22"/>
                  <a:gd name="T47" fmla="*/ 22 w 22"/>
                  <a:gd name="T48" fmla="*/ 22 h 2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22">
                    <a:moveTo>
                      <a:pt x="7" y="0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6" y="22"/>
                      <a:pt x="14" y="22"/>
                      <a:pt x="14" y="2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0" y="6"/>
                      <a:pt x="1" y="6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24" name="Freeform 276"/>
              <p:cNvSpPr>
                <a:spLocks noChangeAspect="1"/>
              </p:cNvSpPr>
              <p:nvPr/>
            </p:nvSpPr>
            <p:spPr bwMode="auto">
              <a:xfrm>
                <a:off x="-908" y="2818"/>
                <a:ext cx="6" cy="6"/>
              </a:xfrm>
              <a:custGeom>
                <a:avLst/>
                <a:gdLst>
                  <a:gd name="T0" fmla="*/ 6 w 6"/>
                  <a:gd name="T1" fmla="*/ 3 h 6"/>
                  <a:gd name="T2" fmla="*/ 3 w 6"/>
                  <a:gd name="T3" fmla="*/ 6 h 6"/>
                  <a:gd name="T4" fmla="*/ 0 w 6"/>
                  <a:gd name="T5" fmla="*/ 3 h 6"/>
                  <a:gd name="T6" fmla="*/ 3 w 6"/>
                  <a:gd name="T7" fmla="*/ 0 h 6"/>
                  <a:gd name="T8" fmla="*/ 6 w 6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6" y="3"/>
                    </a:moveTo>
                    <a:lnTo>
                      <a:pt x="3" y="6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25" name="Freeform 277"/>
              <p:cNvSpPr>
                <a:spLocks noChangeAspect="1"/>
              </p:cNvSpPr>
              <p:nvPr/>
            </p:nvSpPr>
            <p:spPr bwMode="auto">
              <a:xfrm>
                <a:off x="-908" y="2818"/>
                <a:ext cx="6" cy="6"/>
              </a:xfrm>
              <a:custGeom>
                <a:avLst/>
                <a:gdLst>
                  <a:gd name="T0" fmla="*/ 6 w 6"/>
                  <a:gd name="T1" fmla="*/ 3 h 6"/>
                  <a:gd name="T2" fmla="*/ 3 w 6"/>
                  <a:gd name="T3" fmla="*/ 6 h 6"/>
                  <a:gd name="T4" fmla="*/ 0 w 6"/>
                  <a:gd name="T5" fmla="*/ 3 h 6"/>
                  <a:gd name="T6" fmla="*/ 3 w 6"/>
                  <a:gd name="T7" fmla="*/ 0 h 6"/>
                  <a:gd name="T8" fmla="*/ 6 w 6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6" y="3"/>
                    </a:moveTo>
                    <a:lnTo>
                      <a:pt x="3" y="6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26" name="Freeform 278"/>
              <p:cNvSpPr>
                <a:spLocks noChangeAspect="1"/>
              </p:cNvSpPr>
              <p:nvPr/>
            </p:nvSpPr>
            <p:spPr bwMode="auto">
              <a:xfrm>
                <a:off x="-908" y="2818"/>
                <a:ext cx="6" cy="6"/>
              </a:xfrm>
              <a:custGeom>
                <a:avLst/>
                <a:gdLst>
                  <a:gd name="T0" fmla="*/ 6 w 6"/>
                  <a:gd name="T1" fmla="*/ 3 h 6"/>
                  <a:gd name="T2" fmla="*/ 3 w 6"/>
                  <a:gd name="T3" fmla="*/ 6 h 6"/>
                  <a:gd name="T4" fmla="*/ 0 w 6"/>
                  <a:gd name="T5" fmla="*/ 3 h 6"/>
                  <a:gd name="T6" fmla="*/ 3 w 6"/>
                  <a:gd name="T7" fmla="*/ 0 h 6"/>
                  <a:gd name="T8" fmla="*/ 6 w 6"/>
                  <a:gd name="T9" fmla="*/ 3 h 6"/>
                  <a:gd name="T10" fmla="*/ 6 w 6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3"/>
                    </a:moveTo>
                    <a:lnTo>
                      <a:pt x="3" y="6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27" name="Freeform 279"/>
              <p:cNvSpPr>
                <a:spLocks noChangeAspect="1"/>
              </p:cNvSpPr>
              <p:nvPr/>
            </p:nvSpPr>
            <p:spPr bwMode="auto">
              <a:xfrm>
                <a:off x="-914" y="2827"/>
                <a:ext cx="12" cy="13"/>
              </a:xfrm>
              <a:custGeom>
                <a:avLst/>
                <a:gdLst>
                  <a:gd name="T0" fmla="*/ 0 w 39"/>
                  <a:gd name="T1" fmla="*/ 0 h 39"/>
                  <a:gd name="T2" fmla="*/ 0 w 39"/>
                  <a:gd name="T3" fmla="*/ 0 h 39"/>
                  <a:gd name="T4" fmla="*/ 0 w 39"/>
                  <a:gd name="T5" fmla="*/ 0 h 39"/>
                  <a:gd name="T6" fmla="*/ 0 w 39"/>
                  <a:gd name="T7" fmla="*/ 0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"/>
                  <a:gd name="T13" fmla="*/ 0 h 39"/>
                  <a:gd name="T14" fmla="*/ 39 w 39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" h="39">
                    <a:moveTo>
                      <a:pt x="0" y="15"/>
                    </a:moveTo>
                    <a:cubicBezTo>
                      <a:pt x="16" y="0"/>
                      <a:pt x="31" y="8"/>
                      <a:pt x="31" y="8"/>
                    </a:cubicBezTo>
                    <a:cubicBezTo>
                      <a:pt x="31" y="8"/>
                      <a:pt x="39" y="24"/>
                      <a:pt x="24" y="39"/>
                    </a:cubicBezTo>
                    <a:cubicBezTo>
                      <a:pt x="0" y="15"/>
                      <a:pt x="0" y="15"/>
                      <a:pt x="0" y="15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28" name="Freeform 280"/>
              <p:cNvSpPr>
                <a:spLocks noChangeAspect="1"/>
              </p:cNvSpPr>
              <p:nvPr/>
            </p:nvSpPr>
            <p:spPr bwMode="auto">
              <a:xfrm>
                <a:off x="-917" y="2823"/>
                <a:ext cx="19" cy="20"/>
              </a:xfrm>
              <a:custGeom>
                <a:avLst/>
                <a:gdLst>
                  <a:gd name="T0" fmla="*/ 0 w 62"/>
                  <a:gd name="T1" fmla="*/ 0 h 62"/>
                  <a:gd name="T2" fmla="*/ 0 w 62"/>
                  <a:gd name="T3" fmla="*/ 0 h 62"/>
                  <a:gd name="T4" fmla="*/ 0 w 62"/>
                  <a:gd name="T5" fmla="*/ 0 h 62"/>
                  <a:gd name="T6" fmla="*/ 0 w 62"/>
                  <a:gd name="T7" fmla="*/ 0 h 62"/>
                  <a:gd name="T8" fmla="*/ 0 w 62"/>
                  <a:gd name="T9" fmla="*/ 0 h 62"/>
                  <a:gd name="T10" fmla="*/ 0 w 62"/>
                  <a:gd name="T11" fmla="*/ 0 h 62"/>
                  <a:gd name="T12" fmla="*/ 0 w 62"/>
                  <a:gd name="T13" fmla="*/ 0 h 62"/>
                  <a:gd name="T14" fmla="*/ 0 w 62"/>
                  <a:gd name="T15" fmla="*/ 0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2"/>
                  <a:gd name="T25" fmla="*/ 0 h 62"/>
                  <a:gd name="T26" fmla="*/ 62 w 62"/>
                  <a:gd name="T27" fmla="*/ 62 h 6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2" h="62">
                    <a:moveTo>
                      <a:pt x="2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27" y="13"/>
                      <a:pt x="40" y="21"/>
                      <a:pt x="40" y="22"/>
                    </a:cubicBezTo>
                    <a:cubicBezTo>
                      <a:pt x="41" y="22"/>
                      <a:pt x="48" y="36"/>
                      <a:pt x="35" y="51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62" y="42"/>
                      <a:pt x="62" y="42"/>
                      <a:pt x="62" y="42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29" name="Freeform 281"/>
              <p:cNvSpPr>
                <a:spLocks noChangeAspect="1"/>
              </p:cNvSpPr>
              <p:nvPr/>
            </p:nvSpPr>
            <p:spPr bwMode="auto">
              <a:xfrm>
                <a:off x="-917" y="2823"/>
                <a:ext cx="19" cy="20"/>
              </a:xfrm>
              <a:custGeom>
                <a:avLst/>
                <a:gdLst>
                  <a:gd name="T0" fmla="*/ 0 w 62"/>
                  <a:gd name="T1" fmla="*/ 0 h 62"/>
                  <a:gd name="T2" fmla="*/ 0 w 62"/>
                  <a:gd name="T3" fmla="*/ 0 h 62"/>
                  <a:gd name="T4" fmla="*/ 0 w 62"/>
                  <a:gd name="T5" fmla="*/ 0 h 62"/>
                  <a:gd name="T6" fmla="*/ 0 w 62"/>
                  <a:gd name="T7" fmla="*/ 0 h 62"/>
                  <a:gd name="T8" fmla="*/ 0 w 62"/>
                  <a:gd name="T9" fmla="*/ 0 h 62"/>
                  <a:gd name="T10" fmla="*/ 0 w 62"/>
                  <a:gd name="T11" fmla="*/ 0 h 62"/>
                  <a:gd name="T12" fmla="*/ 0 w 62"/>
                  <a:gd name="T13" fmla="*/ 0 h 62"/>
                  <a:gd name="T14" fmla="*/ 0 w 62"/>
                  <a:gd name="T15" fmla="*/ 0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2"/>
                  <a:gd name="T25" fmla="*/ 0 h 62"/>
                  <a:gd name="T26" fmla="*/ 62 w 62"/>
                  <a:gd name="T27" fmla="*/ 62 h 6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2" h="62">
                    <a:moveTo>
                      <a:pt x="2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27" y="13"/>
                      <a:pt x="40" y="21"/>
                      <a:pt x="40" y="22"/>
                    </a:cubicBezTo>
                    <a:cubicBezTo>
                      <a:pt x="41" y="22"/>
                      <a:pt x="48" y="36"/>
                      <a:pt x="35" y="51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62" y="42"/>
                      <a:pt x="62" y="42"/>
                      <a:pt x="62" y="42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30" name="Freeform 282"/>
              <p:cNvSpPr>
                <a:spLocks noChangeAspect="1"/>
              </p:cNvSpPr>
              <p:nvPr/>
            </p:nvSpPr>
            <p:spPr bwMode="auto">
              <a:xfrm>
                <a:off x="-919" y="2828"/>
                <a:ext cx="17" cy="17"/>
              </a:xfrm>
              <a:custGeom>
                <a:avLst/>
                <a:gdLst>
                  <a:gd name="T0" fmla="*/ 0 w 54"/>
                  <a:gd name="T1" fmla="*/ 0 h 54"/>
                  <a:gd name="T2" fmla="*/ 0 w 54"/>
                  <a:gd name="T3" fmla="*/ 0 h 54"/>
                  <a:gd name="T4" fmla="*/ 0 w 54"/>
                  <a:gd name="T5" fmla="*/ 0 h 54"/>
                  <a:gd name="T6" fmla="*/ 0 w 54"/>
                  <a:gd name="T7" fmla="*/ 0 h 54"/>
                  <a:gd name="T8" fmla="*/ 0 w 54"/>
                  <a:gd name="T9" fmla="*/ 0 h 54"/>
                  <a:gd name="T10" fmla="*/ 0 w 54"/>
                  <a:gd name="T11" fmla="*/ 0 h 54"/>
                  <a:gd name="T12" fmla="*/ 0 w 54"/>
                  <a:gd name="T13" fmla="*/ 0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"/>
                  <a:gd name="T22" fmla="*/ 0 h 54"/>
                  <a:gd name="T23" fmla="*/ 54 w 54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" h="54">
                    <a:moveTo>
                      <a:pt x="5" y="1"/>
                    </a:moveTo>
                    <a:cubicBezTo>
                      <a:pt x="53" y="49"/>
                      <a:pt x="53" y="49"/>
                      <a:pt x="53" y="49"/>
                    </a:cubicBezTo>
                    <a:cubicBezTo>
                      <a:pt x="54" y="50"/>
                      <a:pt x="54" y="52"/>
                      <a:pt x="53" y="53"/>
                    </a:cubicBezTo>
                    <a:cubicBezTo>
                      <a:pt x="51" y="54"/>
                      <a:pt x="50" y="54"/>
                      <a:pt x="49" y="5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31" name="Freeform 283"/>
              <p:cNvSpPr>
                <a:spLocks noChangeAspect="1"/>
              </p:cNvSpPr>
              <p:nvPr/>
            </p:nvSpPr>
            <p:spPr bwMode="auto">
              <a:xfrm>
                <a:off x="-919" y="2828"/>
                <a:ext cx="17" cy="17"/>
              </a:xfrm>
              <a:custGeom>
                <a:avLst/>
                <a:gdLst>
                  <a:gd name="T0" fmla="*/ 0 w 54"/>
                  <a:gd name="T1" fmla="*/ 0 h 54"/>
                  <a:gd name="T2" fmla="*/ 0 w 54"/>
                  <a:gd name="T3" fmla="*/ 0 h 54"/>
                  <a:gd name="T4" fmla="*/ 0 w 54"/>
                  <a:gd name="T5" fmla="*/ 0 h 54"/>
                  <a:gd name="T6" fmla="*/ 0 w 54"/>
                  <a:gd name="T7" fmla="*/ 0 h 54"/>
                  <a:gd name="T8" fmla="*/ 0 w 54"/>
                  <a:gd name="T9" fmla="*/ 0 h 54"/>
                  <a:gd name="T10" fmla="*/ 0 w 54"/>
                  <a:gd name="T11" fmla="*/ 0 h 54"/>
                  <a:gd name="T12" fmla="*/ 0 w 54"/>
                  <a:gd name="T13" fmla="*/ 0 h 54"/>
                  <a:gd name="T14" fmla="*/ 0 w 54"/>
                  <a:gd name="T15" fmla="*/ 0 h 54"/>
                  <a:gd name="T16" fmla="*/ 0 w 54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"/>
                  <a:gd name="T28" fmla="*/ 0 h 54"/>
                  <a:gd name="T29" fmla="*/ 54 w 54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" h="54">
                    <a:moveTo>
                      <a:pt x="5" y="1"/>
                    </a:moveTo>
                    <a:cubicBezTo>
                      <a:pt x="53" y="49"/>
                      <a:pt x="53" y="49"/>
                      <a:pt x="53" y="49"/>
                    </a:cubicBezTo>
                    <a:cubicBezTo>
                      <a:pt x="54" y="50"/>
                      <a:pt x="54" y="52"/>
                      <a:pt x="53" y="53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51" y="54"/>
                      <a:pt x="50" y="54"/>
                      <a:pt x="49" y="5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32" name="Freeform 284"/>
              <p:cNvSpPr>
                <a:spLocks noChangeAspect="1"/>
              </p:cNvSpPr>
              <p:nvPr/>
            </p:nvSpPr>
            <p:spPr bwMode="auto">
              <a:xfrm>
                <a:off x="-912" y="2831"/>
                <a:ext cx="7" cy="7"/>
              </a:xfrm>
              <a:custGeom>
                <a:avLst/>
                <a:gdLst>
                  <a:gd name="T0" fmla="*/ 0 w 22"/>
                  <a:gd name="T1" fmla="*/ 0 h 23"/>
                  <a:gd name="T2" fmla="*/ 0 w 22"/>
                  <a:gd name="T3" fmla="*/ 0 h 23"/>
                  <a:gd name="T4" fmla="*/ 0 w 22"/>
                  <a:gd name="T5" fmla="*/ 0 h 23"/>
                  <a:gd name="T6" fmla="*/ 0 w 22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3"/>
                  <a:gd name="T14" fmla="*/ 22 w 22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3">
                    <a:moveTo>
                      <a:pt x="0" y="9"/>
                    </a:moveTo>
                    <a:cubicBezTo>
                      <a:pt x="9" y="0"/>
                      <a:pt x="18" y="4"/>
                      <a:pt x="18" y="4"/>
                    </a:cubicBezTo>
                    <a:cubicBezTo>
                      <a:pt x="18" y="4"/>
                      <a:pt x="22" y="13"/>
                      <a:pt x="13" y="23"/>
                    </a:cubicBezTo>
                    <a:cubicBezTo>
                      <a:pt x="0" y="9"/>
                      <a:pt x="0" y="9"/>
                      <a:pt x="0" y="9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33" name="Freeform 285"/>
              <p:cNvSpPr>
                <a:spLocks noChangeAspect="1"/>
              </p:cNvSpPr>
              <p:nvPr/>
            </p:nvSpPr>
            <p:spPr bwMode="auto">
              <a:xfrm>
                <a:off x="-912" y="2831"/>
                <a:ext cx="7" cy="7"/>
              </a:xfrm>
              <a:custGeom>
                <a:avLst/>
                <a:gdLst>
                  <a:gd name="T0" fmla="*/ 0 w 22"/>
                  <a:gd name="T1" fmla="*/ 0 h 23"/>
                  <a:gd name="T2" fmla="*/ 0 w 22"/>
                  <a:gd name="T3" fmla="*/ 0 h 23"/>
                  <a:gd name="T4" fmla="*/ 0 w 22"/>
                  <a:gd name="T5" fmla="*/ 0 h 23"/>
                  <a:gd name="T6" fmla="*/ 0 w 22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3"/>
                  <a:gd name="T14" fmla="*/ 22 w 22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3">
                    <a:moveTo>
                      <a:pt x="0" y="9"/>
                    </a:moveTo>
                    <a:cubicBezTo>
                      <a:pt x="9" y="0"/>
                      <a:pt x="18" y="4"/>
                      <a:pt x="18" y="4"/>
                    </a:cubicBezTo>
                    <a:cubicBezTo>
                      <a:pt x="18" y="4"/>
                      <a:pt x="22" y="13"/>
                      <a:pt x="13" y="23"/>
                    </a:cubicBezTo>
                    <a:cubicBezTo>
                      <a:pt x="0" y="9"/>
                      <a:pt x="0" y="9"/>
                      <a:pt x="0" y="9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34" name="Freeform 286"/>
              <p:cNvSpPr>
                <a:spLocks noChangeAspect="1"/>
              </p:cNvSpPr>
              <p:nvPr/>
            </p:nvSpPr>
            <p:spPr bwMode="auto">
              <a:xfrm>
                <a:off x="-911" y="2820"/>
                <a:ext cx="17" cy="17"/>
              </a:xfrm>
              <a:custGeom>
                <a:avLst/>
                <a:gdLst>
                  <a:gd name="T0" fmla="*/ 0 w 52"/>
                  <a:gd name="T1" fmla="*/ 0 h 52"/>
                  <a:gd name="T2" fmla="*/ 0 w 52"/>
                  <a:gd name="T3" fmla="*/ 0 h 52"/>
                  <a:gd name="T4" fmla="*/ 0 w 52"/>
                  <a:gd name="T5" fmla="*/ 0 h 52"/>
                  <a:gd name="T6" fmla="*/ 0 w 52"/>
                  <a:gd name="T7" fmla="*/ 0 h 52"/>
                  <a:gd name="T8" fmla="*/ 0 w 52"/>
                  <a:gd name="T9" fmla="*/ 0 h 52"/>
                  <a:gd name="T10" fmla="*/ 0 w 52"/>
                  <a:gd name="T11" fmla="*/ 0 h 52"/>
                  <a:gd name="T12" fmla="*/ 0 w 52"/>
                  <a:gd name="T13" fmla="*/ 0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"/>
                  <a:gd name="T22" fmla="*/ 0 h 52"/>
                  <a:gd name="T23" fmla="*/ 52 w 52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" h="52">
                    <a:moveTo>
                      <a:pt x="5" y="1"/>
                    </a:moveTo>
                    <a:cubicBezTo>
                      <a:pt x="51" y="47"/>
                      <a:pt x="51" y="47"/>
                      <a:pt x="51" y="47"/>
                    </a:cubicBezTo>
                    <a:cubicBezTo>
                      <a:pt x="52" y="48"/>
                      <a:pt x="51" y="49"/>
                      <a:pt x="50" y="50"/>
                    </a:cubicBezTo>
                    <a:cubicBezTo>
                      <a:pt x="49" y="51"/>
                      <a:pt x="48" y="52"/>
                      <a:pt x="47" y="51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35" name="Freeform 287"/>
              <p:cNvSpPr>
                <a:spLocks noChangeAspect="1"/>
              </p:cNvSpPr>
              <p:nvPr/>
            </p:nvSpPr>
            <p:spPr bwMode="auto">
              <a:xfrm>
                <a:off x="-911" y="2820"/>
                <a:ext cx="17" cy="17"/>
              </a:xfrm>
              <a:custGeom>
                <a:avLst/>
                <a:gdLst>
                  <a:gd name="T0" fmla="*/ 0 w 52"/>
                  <a:gd name="T1" fmla="*/ 0 h 52"/>
                  <a:gd name="T2" fmla="*/ 0 w 52"/>
                  <a:gd name="T3" fmla="*/ 0 h 52"/>
                  <a:gd name="T4" fmla="*/ 0 w 52"/>
                  <a:gd name="T5" fmla="*/ 0 h 52"/>
                  <a:gd name="T6" fmla="*/ 0 w 52"/>
                  <a:gd name="T7" fmla="*/ 0 h 52"/>
                  <a:gd name="T8" fmla="*/ 0 w 52"/>
                  <a:gd name="T9" fmla="*/ 0 h 52"/>
                  <a:gd name="T10" fmla="*/ 0 w 52"/>
                  <a:gd name="T11" fmla="*/ 0 h 52"/>
                  <a:gd name="T12" fmla="*/ 0 w 52"/>
                  <a:gd name="T13" fmla="*/ 0 h 52"/>
                  <a:gd name="T14" fmla="*/ 0 w 52"/>
                  <a:gd name="T15" fmla="*/ 0 h 52"/>
                  <a:gd name="T16" fmla="*/ 0 w 52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52"/>
                  <a:gd name="T29" fmla="*/ 52 w 52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52">
                    <a:moveTo>
                      <a:pt x="5" y="1"/>
                    </a:moveTo>
                    <a:cubicBezTo>
                      <a:pt x="51" y="47"/>
                      <a:pt x="51" y="47"/>
                      <a:pt x="51" y="47"/>
                    </a:cubicBezTo>
                    <a:cubicBezTo>
                      <a:pt x="52" y="48"/>
                      <a:pt x="51" y="49"/>
                      <a:pt x="50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49" y="51"/>
                      <a:pt x="48" y="52"/>
                      <a:pt x="47" y="51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36" name="Freeform 288"/>
              <p:cNvSpPr>
                <a:spLocks noChangeAspect="1"/>
              </p:cNvSpPr>
              <p:nvPr/>
            </p:nvSpPr>
            <p:spPr bwMode="auto">
              <a:xfrm>
                <a:off x="-912" y="2822"/>
                <a:ext cx="16" cy="15"/>
              </a:xfrm>
              <a:custGeom>
                <a:avLst/>
                <a:gdLst>
                  <a:gd name="T0" fmla="*/ 0 w 49"/>
                  <a:gd name="T1" fmla="*/ 0 h 49"/>
                  <a:gd name="T2" fmla="*/ 0 w 49"/>
                  <a:gd name="T3" fmla="*/ 0 h 49"/>
                  <a:gd name="T4" fmla="*/ 0 w 49"/>
                  <a:gd name="T5" fmla="*/ 0 h 49"/>
                  <a:gd name="T6" fmla="*/ 0 w 49"/>
                  <a:gd name="T7" fmla="*/ 0 h 49"/>
                  <a:gd name="T8" fmla="*/ 0 w 49"/>
                  <a:gd name="T9" fmla="*/ 0 h 49"/>
                  <a:gd name="T10" fmla="*/ 0 w 49"/>
                  <a:gd name="T11" fmla="*/ 0 h 49"/>
                  <a:gd name="T12" fmla="*/ 0 w 49"/>
                  <a:gd name="T13" fmla="*/ 0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"/>
                  <a:gd name="T22" fmla="*/ 0 h 49"/>
                  <a:gd name="T23" fmla="*/ 49 w 49"/>
                  <a:gd name="T24" fmla="*/ 49 h 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" h="49">
                    <a:moveTo>
                      <a:pt x="5" y="1"/>
                    </a:move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7"/>
                      <a:pt x="48" y="48"/>
                    </a:cubicBezTo>
                    <a:cubicBezTo>
                      <a:pt x="47" y="49"/>
                      <a:pt x="45" y="49"/>
                      <a:pt x="45" y="49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37" name="Freeform 289"/>
              <p:cNvSpPr>
                <a:spLocks noChangeAspect="1"/>
              </p:cNvSpPr>
              <p:nvPr/>
            </p:nvSpPr>
            <p:spPr bwMode="auto">
              <a:xfrm>
                <a:off x="-912" y="2822"/>
                <a:ext cx="16" cy="15"/>
              </a:xfrm>
              <a:custGeom>
                <a:avLst/>
                <a:gdLst>
                  <a:gd name="T0" fmla="*/ 0 w 49"/>
                  <a:gd name="T1" fmla="*/ 0 h 49"/>
                  <a:gd name="T2" fmla="*/ 0 w 49"/>
                  <a:gd name="T3" fmla="*/ 0 h 49"/>
                  <a:gd name="T4" fmla="*/ 0 w 49"/>
                  <a:gd name="T5" fmla="*/ 0 h 49"/>
                  <a:gd name="T6" fmla="*/ 0 w 49"/>
                  <a:gd name="T7" fmla="*/ 0 h 49"/>
                  <a:gd name="T8" fmla="*/ 0 w 49"/>
                  <a:gd name="T9" fmla="*/ 0 h 49"/>
                  <a:gd name="T10" fmla="*/ 0 w 49"/>
                  <a:gd name="T11" fmla="*/ 0 h 49"/>
                  <a:gd name="T12" fmla="*/ 0 w 49"/>
                  <a:gd name="T13" fmla="*/ 0 h 49"/>
                  <a:gd name="T14" fmla="*/ 0 w 49"/>
                  <a:gd name="T15" fmla="*/ 0 h 49"/>
                  <a:gd name="T16" fmla="*/ 0 w 49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49"/>
                  <a:gd name="T29" fmla="*/ 49 w 49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49">
                    <a:moveTo>
                      <a:pt x="5" y="1"/>
                    </a:move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7"/>
                      <a:pt x="48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7" y="49"/>
                      <a:pt x="45" y="49"/>
                      <a:pt x="45" y="49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38" name="Freeform 290"/>
              <p:cNvSpPr>
                <a:spLocks noChangeAspect="1"/>
              </p:cNvSpPr>
              <p:nvPr/>
            </p:nvSpPr>
            <p:spPr bwMode="auto">
              <a:xfrm>
                <a:off x="-900" y="2822"/>
                <a:ext cx="3" cy="3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0 w 8"/>
                  <a:gd name="T5" fmla="*/ 0 h 9"/>
                  <a:gd name="T6" fmla="*/ 0 w 8"/>
                  <a:gd name="T7" fmla="*/ 0 h 9"/>
                  <a:gd name="T8" fmla="*/ 0 w 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9"/>
                  <a:gd name="T17" fmla="*/ 8 w 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9">
                    <a:moveTo>
                      <a:pt x="4" y="2"/>
                    </a:moveTo>
                    <a:cubicBezTo>
                      <a:pt x="6" y="0"/>
                      <a:pt x="8" y="3"/>
                      <a:pt x="6" y="5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2"/>
                      <a:pt x="4" y="2"/>
                      <a:pt x="4" y="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39" name="Freeform 291"/>
              <p:cNvSpPr>
                <a:spLocks noChangeAspect="1"/>
              </p:cNvSpPr>
              <p:nvPr/>
            </p:nvSpPr>
            <p:spPr bwMode="auto">
              <a:xfrm>
                <a:off x="-897" y="2829"/>
                <a:ext cx="3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2"/>
                    </a:moveTo>
                    <a:cubicBezTo>
                      <a:pt x="5" y="0"/>
                      <a:pt x="8" y="2"/>
                      <a:pt x="6" y="4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2"/>
                      <a:pt x="4" y="2"/>
                      <a:pt x="4" y="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40" name="Freeform 292"/>
              <p:cNvSpPr>
                <a:spLocks noChangeAspect="1"/>
              </p:cNvSpPr>
              <p:nvPr/>
            </p:nvSpPr>
            <p:spPr bwMode="auto">
              <a:xfrm>
                <a:off x="-906" y="2820"/>
                <a:ext cx="2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2"/>
                    </a:moveTo>
                    <a:cubicBezTo>
                      <a:pt x="5" y="0"/>
                      <a:pt x="8" y="2"/>
                      <a:pt x="6" y="4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2"/>
                      <a:pt x="4" y="2"/>
                      <a:pt x="4" y="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41" name="Freeform 293"/>
              <p:cNvSpPr>
                <a:spLocks noChangeAspect="1"/>
              </p:cNvSpPr>
              <p:nvPr/>
            </p:nvSpPr>
            <p:spPr bwMode="auto">
              <a:xfrm>
                <a:off x="-893" y="2755"/>
                <a:ext cx="7" cy="3"/>
              </a:xfrm>
              <a:custGeom>
                <a:avLst/>
                <a:gdLst>
                  <a:gd name="T0" fmla="*/ 0 w 22"/>
                  <a:gd name="T1" fmla="*/ 0 h 11"/>
                  <a:gd name="T2" fmla="*/ 0 w 22"/>
                  <a:gd name="T3" fmla="*/ 0 h 11"/>
                  <a:gd name="T4" fmla="*/ 0 w 22"/>
                  <a:gd name="T5" fmla="*/ 0 h 11"/>
                  <a:gd name="T6" fmla="*/ 0 w 22"/>
                  <a:gd name="T7" fmla="*/ 0 h 11"/>
                  <a:gd name="T8" fmla="*/ 0 w 22"/>
                  <a:gd name="T9" fmla="*/ 0 h 11"/>
                  <a:gd name="T10" fmla="*/ 0 w 22"/>
                  <a:gd name="T11" fmla="*/ 0 h 11"/>
                  <a:gd name="T12" fmla="*/ 0 w 22"/>
                  <a:gd name="T13" fmla="*/ 0 h 11"/>
                  <a:gd name="T14" fmla="*/ 0 w 22"/>
                  <a:gd name="T15" fmla="*/ 0 h 11"/>
                  <a:gd name="T16" fmla="*/ 0 w 22"/>
                  <a:gd name="T17" fmla="*/ 0 h 11"/>
                  <a:gd name="T18" fmla="*/ 0 w 22"/>
                  <a:gd name="T19" fmla="*/ 0 h 11"/>
                  <a:gd name="T20" fmla="*/ 0 w 22"/>
                  <a:gd name="T21" fmla="*/ 0 h 11"/>
                  <a:gd name="T22" fmla="*/ 0 w 22"/>
                  <a:gd name="T23" fmla="*/ 0 h 11"/>
                  <a:gd name="T24" fmla="*/ 0 w 22"/>
                  <a:gd name="T25" fmla="*/ 0 h 11"/>
                  <a:gd name="T26" fmla="*/ 0 w 22"/>
                  <a:gd name="T27" fmla="*/ 0 h 11"/>
                  <a:gd name="T28" fmla="*/ 0 w 22"/>
                  <a:gd name="T29" fmla="*/ 0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11"/>
                  <a:gd name="T47" fmla="*/ 22 w 22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11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10"/>
                      <a:pt x="21" y="11"/>
                      <a:pt x="20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42" name="Freeform 294"/>
              <p:cNvSpPr>
                <a:spLocks noChangeAspect="1"/>
              </p:cNvSpPr>
              <p:nvPr/>
            </p:nvSpPr>
            <p:spPr bwMode="auto">
              <a:xfrm>
                <a:off x="-893" y="2755"/>
                <a:ext cx="7" cy="3"/>
              </a:xfrm>
              <a:custGeom>
                <a:avLst/>
                <a:gdLst>
                  <a:gd name="T0" fmla="*/ 0 w 22"/>
                  <a:gd name="T1" fmla="*/ 0 h 11"/>
                  <a:gd name="T2" fmla="*/ 0 w 22"/>
                  <a:gd name="T3" fmla="*/ 0 h 11"/>
                  <a:gd name="T4" fmla="*/ 0 w 22"/>
                  <a:gd name="T5" fmla="*/ 0 h 11"/>
                  <a:gd name="T6" fmla="*/ 0 w 22"/>
                  <a:gd name="T7" fmla="*/ 0 h 11"/>
                  <a:gd name="T8" fmla="*/ 0 w 22"/>
                  <a:gd name="T9" fmla="*/ 0 h 11"/>
                  <a:gd name="T10" fmla="*/ 0 w 22"/>
                  <a:gd name="T11" fmla="*/ 0 h 11"/>
                  <a:gd name="T12" fmla="*/ 0 w 22"/>
                  <a:gd name="T13" fmla="*/ 0 h 11"/>
                  <a:gd name="T14" fmla="*/ 0 w 22"/>
                  <a:gd name="T15" fmla="*/ 0 h 11"/>
                  <a:gd name="T16" fmla="*/ 0 w 22"/>
                  <a:gd name="T17" fmla="*/ 0 h 11"/>
                  <a:gd name="T18" fmla="*/ 0 w 22"/>
                  <a:gd name="T19" fmla="*/ 0 h 11"/>
                  <a:gd name="T20" fmla="*/ 0 w 22"/>
                  <a:gd name="T21" fmla="*/ 0 h 11"/>
                  <a:gd name="T22" fmla="*/ 0 w 22"/>
                  <a:gd name="T23" fmla="*/ 0 h 11"/>
                  <a:gd name="T24" fmla="*/ 0 w 22"/>
                  <a:gd name="T25" fmla="*/ 0 h 11"/>
                  <a:gd name="T26" fmla="*/ 0 w 22"/>
                  <a:gd name="T27" fmla="*/ 0 h 11"/>
                  <a:gd name="T28" fmla="*/ 0 w 22"/>
                  <a:gd name="T29" fmla="*/ 0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11"/>
                  <a:gd name="T47" fmla="*/ 22 w 22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11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10"/>
                      <a:pt x="21" y="11"/>
                      <a:pt x="20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43" name="Rectangle 295"/>
              <p:cNvSpPr>
                <a:spLocks noChangeAspect="1" noChangeArrowheads="1"/>
              </p:cNvSpPr>
              <p:nvPr/>
            </p:nvSpPr>
            <p:spPr bwMode="auto">
              <a:xfrm>
                <a:off x="-892" y="2758"/>
                <a:ext cx="5" cy="8"/>
              </a:xfrm>
              <a:prstGeom prst="rect">
                <a:avLst/>
              </a:pr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444" name="Rectangle 296"/>
              <p:cNvSpPr>
                <a:spLocks noChangeAspect="1" noChangeArrowheads="1"/>
              </p:cNvSpPr>
              <p:nvPr/>
            </p:nvSpPr>
            <p:spPr bwMode="auto">
              <a:xfrm>
                <a:off x="-892" y="2758"/>
                <a:ext cx="5" cy="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445" name="Rectangle 297"/>
              <p:cNvSpPr>
                <a:spLocks noChangeAspect="1" noChangeArrowheads="1"/>
              </p:cNvSpPr>
              <p:nvPr/>
            </p:nvSpPr>
            <p:spPr bwMode="auto">
              <a:xfrm>
                <a:off x="-892" y="2758"/>
                <a:ext cx="5" cy="8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446" name="Freeform 298"/>
              <p:cNvSpPr>
                <a:spLocks noChangeAspect="1"/>
              </p:cNvSpPr>
              <p:nvPr/>
            </p:nvSpPr>
            <p:spPr bwMode="auto">
              <a:xfrm>
                <a:off x="-886" y="2759"/>
                <a:ext cx="7" cy="3"/>
              </a:xfrm>
              <a:custGeom>
                <a:avLst/>
                <a:gdLst>
                  <a:gd name="T0" fmla="*/ 0 w 22"/>
                  <a:gd name="T1" fmla="*/ 0 h 10"/>
                  <a:gd name="T2" fmla="*/ 0 w 22"/>
                  <a:gd name="T3" fmla="*/ 0 h 10"/>
                  <a:gd name="T4" fmla="*/ 0 w 22"/>
                  <a:gd name="T5" fmla="*/ 0 h 10"/>
                  <a:gd name="T6" fmla="*/ 0 w 22"/>
                  <a:gd name="T7" fmla="*/ 0 h 10"/>
                  <a:gd name="T8" fmla="*/ 0 w 22"/>
                  <a:gd name="T9" fmla="*/ 0 h 10"/>
                  <a:gd name="T10" fmla="*/ 0 w 22"/>
                  <a:gd name="T11" fmla="*/ 0 h 10"/>
                  <a:gd name="T12" fmla="*/ 0 w 22"/>
                  <a:gd name="T13" fmla="*/ 0 h 10"/>
                  <a:gd name="T14" fmla="*/ 0 w 22"/>
                  <a:gd name="T15" fmla="*/ 0 h 10"/>
                  <a:gd name="T16" fmla="*/ 0 w 22"/>
                  <a:gd name="T17" fmla="*/ 0 h 10"/>
                  <a:gd name="T18" fmla="*/ 0 w 22"/>
                  <a:gd name="T19" fmla="*/ 0 h 10"/>
                  <a:gd name="T20" fmla="*/ 0 w 22"/>
                  <a:gd name="T21" fmla="*/ 0 h 10"/>
                  <a:gd name="T22" fmla="*/ 0 w 22"/>
                  <a:gd name="T23" fmla="*/ 0 h 10"/>
                  <a:gd name="T24" fmla="*/ 0 w 22"/>
                  <a:gd name="T25" fmla="*/ 0 h 10"/>
                  <a:gd name="T26" fmla="*/ 0 w 22"/>
                  <a:gd name="T27" fmla="*/ 0 h 10"/>
                  <a:gd name="T28" fmla="*/ 0 w 22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10"/>
                  <a:gd name="T47" fmla="*/ 22 w 22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10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9"/>
                      <a:pt x="21" y="10"/>
                      <a:pt x="20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1" y="9"/>
                      <a:pt x="1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47" name="Freeform 299"/>
              <p:cNvSpPr>
                <a:spLocks noChangeAspect="1"/>
              </p:cNvSpPr>
              <p:nvPr/>
            </p:nvSpPr>
            <p:spPr bwMode="auto">
              <a:xfrm>
                <a:off x="-886" y="2759"/>
                <a:ext cx="7" cy="3"/>
              </a:xfrm>
              <a:custGeom>
                <a:avLst/>
                <a:gdLst>
                  <a:gd name="T0" fmla="*/ 0 w 22"/>
                  <a:gd name="T1" fmla="*/ 0 h 10"/>
                  <a:gd name="T2" fmla="*/ 0 w 22"/>
                  <a:gd name="T3" fmla="*/ 0 h 10"/>
                  <a:gd name="T4" fmla="*/ 0 w 22"/>
                  <a:gd name="T5" fmla="*/ 0 h 10"/>
                  <a:gd name="T6" fmla="*/ 0 w 22"/>
                  <a:gd name="T7" fmla="*/ 0 h 10"/>
                  <a:gd name="T8" fmla="*/ 0 w 22"/>
                  <a:gd name="T9" fmla="*/ 0 h 10"/>
                  <a:gd name="T10" fmla="*/ 0 w 22"/>
                  <a:gd name="T11" fmla="*/ 0 h 10"/>
                  <a:gd name="T12" fmla="*/ 0 w 22"/>
                  <a:gd name="T13" fmla="*/ 0 h 10"/>
                  <a:gd name="T14" fmla="*/ 0 w 22"/>
                  <a:gd name="T15" fmla="*/ 0 h 10"/>
                  <a:gd name="T16" fmla="*/ 0 w 22"/>
                  <a:gd name="T17" fmla="*/ 0 h 10"/>
                  <a:gd name="T18" fmla="*/ 0 w 22"/>
                  <a:gd name="T19" fmla="*/ 0 h 10"/>
                  <a:gd name="T20" fmla="*/ 0 w 22"/>
                  <a:gd name="T21" fmla="*/ 0 h 10"/>
                  <a:gd name="T22" fmla="*/ 0 w 22"/>
                  <a:gd name="T23" fmla="*/ 0 h 10"/>
                  <a:gd name="T24" fmla="*/ 0 w 22"/>
                  <a:gd name="T25" fmla="*/ 0 h 10"/>
                  <a:gd name="T26" fmla="*/ 0 w 22"/>
                  <a:gd name="T27" fmla="*/ 0 h 10"/>
                  <a:gd name="T28" fmla="*/ 0 w 22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10"/>
                  <a:gd name="T47" fmla="*/ 22 w 22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10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9"/>
                      <a:pt x="21" y="10"/>
                      <a:pt x="20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0" y="9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48" name="Rectangle 300"/>
              <p:cNvSpPr>
                <a:spLocks noChangeAspect="1" noChangeArrowheads="1"/>
              </p:cNvSpPr>
              <p:nvPr/>
            </p:nvSpPr>
            <p:spPr bwMode="auto">
              <a:xfrm>
                <a:off x="-885" y="2762"/>
                <a:ext cx="5" cy="4"/>
              </a:xfrm>
              <a:prstGeom prst="rect">
                <a:avLst/>
              </a:pr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449" name="Rectangle 301"/>
              <p:cNvSpPr>
                <a:spLocks noChangeAspect="1" noChangeArrowheads="1"/>
              </p:cNvSpPr>
              <p:nvPr/>
            </p:nvSpPr>
            <p:spPr bwMode="auto">
              <a:xfrm>
                <a:off x="-885" y="2762"/>
                <a:ext cx="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450" name="Freeform 302"/>
              <p:cNvSpPr>
                <a:spLocks noChangeAspect="1"/>
              </p:cNvSpPr>
              <p:nvPr/>
            </p:nvSpPr>
            <p:spPr bwMode="auto">
              <a:xfrm>
                <a:off x="-885" y="2762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5 w 5"/>
                  <a:gd name="T3" fmla="*/ 4 h 4"/>
                  <a:gd name="T4" fmla="*/ 0 w 5"/>
                  <a:gd name="T5" fmla="*/ 4 h 4"/>
                  <a:gd name="T6" fmla="*/ 0 w 5"/>
                  <a:gd name="T7" fmla="*/ 0 h 4"/>
                  <a:gd name="T8" fmla="*/ 5 w 5"/>
                  <a:gd name="T9" fmla="*/ 0 h 4"/>
                  <a:gd name="T10" fmla="*/ 5 w 5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4"/>
                  <a:gd name="T20" fmla="*/ 5 w 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4">
                    <a:moveTo>
                      <a:pt x="5" y="0"/>
                    </a:moveTo>
                    <a:lnTo>
                      <a:pt x="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51" name="Freeform 303"/>
              <p:cNvSpPr>
                <a:spLocks noChangeAspect="1"/>
              </p:cNvSpPr>
              <p:nvPr/>
            </p:nvSpPr>
            <p:spPr bwMode="auto">
              <a:xfrm>
                <a:off x="-900" y="2759"/>
                <a:ext cx="7" cy="3"/>
              </a:xfrm>
              <a:custGeom>
                <a:avLst/>
                <a:gdLst>
                  <a:gd name="T0" fmla="*/ 0 w 22"/>
                  <a:gd name="T1" fmla="*/ 0 h 10"/>
                  <a:gd name="T2" fmla="*/ 0 w 22"/>
                  <a:gd name="T3" fmla="*/ 0 h 10"/>
                  <a:gd name="T4" fmla="*/ 0 w 22"/>
                  <a:gd name="T5" fmla="*/ 0 h 10"/>
                  <a:gd name="T6" fmla="*/ 0 w 22"/>
                  <a:gd name="T7" fmla="*/ 0 h 10"/>
                  <a:gd name="T8" fmla="*/ 0 w 22"/>
                  <a:gd name="T9" fmla="*/ 0 h 10"/>
                  <a:gd name="T10" fmla="*/ 0 w 22"/>
                  <a:gd name="T11" fmla="*/ 0 h 10"/>
                  <a:gd name="T12" fmla="*/ 0 w 22"/>
                  <a:gd name="T13" fmla="*/ 0 h 10"/>
                  <a:gd name="T14" fmla="*/ 0 w 22"/>
                  <a:gd name="T15" fmla="*/ 0 h 10"/>
                  <a:gd name="T16" fmla="*/ 0 w 22"/>
                  <a:gd name="T17" fmla="*/ 0 h 10"/>
                  <a:gd name="T18" fmla="*/ 0 w 22"/>
                  <a:gd name="T19" fmla="*/ 0 h 10"/>
                  <a:gd name="T20" fmla="*/ 0 w 22"/>
                  <a:gd name="T21" fmla="*/ 0 h 10"/>
                  <a:gd name="T22" fmla="*/ 0 w 22"/>
                  <a:gd name="T23" fmla="*/ 0 h 10"/>
                  <a:gd name="T24" fmla="*/ 0 w 22"/>
                  <a:gd name="T25" fmla="*/ 0 h 10"/>
                  <a:gd name="T26" fmla="*/ 0 w 22"/>
                  <a:gd name="T27" fmla="*/ 0 h 10"/>
                  <a:gd name="T28" fmla="*/ 0 w 22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10"/>
                  <a:gd name="T47" fmla="*/ 22 w 22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10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9"/>
                      <a:pt x="21" y="10"/>
                      <a:pt x="2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52" name="Freeform 304"/>
              <p:cNvSpPr>
                <a:spLocks noChangeAspect="1"/>
              </p:cNvSpPr>
              <p:nvPr/>
            </p:nvSpPr>
            <p:spPr bwMode="auto">
              <a:xfrm>
                <a:off x="-900" y="2759"/>
                <a:ext cx="7" cy="3"/>
              </a:xfrm>
              <a:custGeom>
                <a:avLst/>
                <a:gdLst>
                  <a:gd name="T0" fmla="*/ 0 w 22"/>
                  <a:gd name="T1" fmla="*/ 0 h 10"/>
                  <a:gd name="T2" fmla="*/ 0 w 22"/>
                  <a:gd name="T3" fmla="*/ 0 h 10"/>
                  <a:gd name="T4" fmla="*/ 0 w 22"/>
                  <a:gd name="T5" fmla="*/ 0 h 10"/>
                  <a:gd name="T6" fmla="*/ 0 w 22"/>
                  <a:gd name="T7" fmla="*/ 0 h 10"/>
                  <a:gd name="T8" fmla="*/ 0 w 22"/>
                  <a:gd name="T9" fmla="*/ 0 h 10"/>
                  <a:gd name="T10" fmla="*/ 0 w 22"/>
                  <a:gd name="T11" fmla="*/ 0 h 10"/>
                  <a:gd name="T12" fmla="*/ 0 w 22"/>
                  <a:gd name="T13" fmla="*/ 0 h 10"/>
                  <a:gd name="T14" fmla="*/ 0 w 22"/>
                  <a:gd name="T15" fmla="*/ 0 h 10"/>
                  <a:gd name="T16" fmla="*/ 0 w 22"/>
                  <a:gd name="T17" fmla="*/ 0 h 10"/>
                  <a:gd name="T18" fmla="*/ 0 w 22"/>
                  <a:gd name="T19" fmla="*/ 0 h 10"/>
                  <a:gd name="T20" fmla="*/ 0 w 22"/>
                  <a:gd name="T21" fmla="*/ 0 h 10"/>
                  <a:gd name="T22" fmla="*/ 0 w 22"/>
                  <a:gd name="T23" fmla="*/ 0 h 10"/>
                  <a:gd name="T24" fmla="*/ 0 w 22"/>
                  <a:gd name="T25" fmla="*/ 0 h 10"/>
                  <a:gd name="T26" fmla="*/ 0 w 22"/>
                  <a:gd name="T27" fmla="*/ 0 h 10"/>
                  <a:gd name="T28" fmla="*/ 0 w 22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10"/>
                  <a:gd name="T47" fmla="*/ 22 w 22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10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9"/>
                      <a:pt x="21" y="10"/>
                      <a:pt x="2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53" name="Rectangle 305"/>
              <p:cNvSpPr>
                <a:spLocks noChangeAspect="1" noChangeArrowheads="1"/>
              </p:cNvSpPr>
              <p:nvPr/>
            </p:nvSpPr>
            <p:spPr bwMode="auto">
              <a:xfrm>
                <a:off x="-899" y="2762"/>
                <a:ext cx="5" cy="4"/>
              </a:xfrm>
              <a:prstGeom prst="rect">
                <a:avLst/>
              </a:pr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454" name="Rectangle 306"/>
              <p:cNvSpPr>
                <a:spLocks noChangeAspect="1" noChangeArrowheads="1"/>
              </p:cNvSpPr>
              <p:nvPr/>
            </p:nvSpPr>
            <p:spPr bwMode="auto">
              <a:xfrm>
                <a:off x="-899" y="2762"/>
                <a:ext cx="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455" name="Rectangle 307"/>
              <p:cNvSpPr>
                <a:spLocks noChangeAspect="1" noChangeArrowheads="1"/>
              </p:cNvSpPr>
              <p:nvPr/>
            </p:nvSpPr>
            <p:spPr bwMode="auto">
              <a:xfrm>
                <a:off x="-899" y="2762"/>
                <a:ext cx="5" cy="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en-US" sz="1667">
                  <a:ea typeface="MS Gothic" panose="020B0609070205080204" pitchFamily="49" charset="-128"/>
                </a:endParaRPr>
              </a:p>
            </p:txBody>
          </p:sp>
          <p:sp>
            <p:nvSpPr>
              <p:cNvPr id="49456" name="Freeform 308"/>
              <p:cNvSpPr>
                <a:spLocks noChangeAspect="1"/>
              </p:cNvSpPr>
              <p:nvPr/>
            </p:nvSpPr>
            <p:spPr bwMode="auto">
              <a:xfrm>
                <a:off x="-894" y="2769"/>
                <a:ext cx="10" cy="9"/>
              </a:xfrm>
              <a:custGeom>
                <a:avLst/>
                <a:gdLst>
                  <a:gd name="T0" fmla="*/ 0 w 33"/>
                  <a:gd name="T1" fmla="*/ 0 h 28"/>
                  <a:gd name="T2" fmla="*/ 0 w 33"/>
                  <a:gd name="T3" fmla="*/ 0 h 28"/>
                  <a:gd name="T4" fmla="*/ 0 w 33"/>
                  <a:gd name="T5" fmla="*/ 0 h 28"/>
                  <a:gd name="T6" fmla="*/ 0 w 33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28"/>
                  <a:gd name="T14" fmla="*/ 33 w 33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28">
                    <a:moveTo>
                      <a:pt x="0" y="28"/>
                    </a:moveTo>
                    <a:cubicBezTo>
                      <a:pt x="0" y="6"/>
                      <a:pt x="16" y="0"/>
                      <a:pt x="16" y="0"/>
                    </a:cubicBezTo>
                    <a:cubicBezTo>
                      <a:pt x="16" y="0"/>
                      <a:pt x="33" y="6"/>
                      <a:pt x="33" y="28"/>
                    </a:cubicBezTo>
                    <a:cubicBezTo>
                      <a:pt x="0" y="28"/>
                      <a:pt x="0" y="28"/>
                      <a:pt x="0" y="28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57" name="Freeform 309"/>
              <p:cNvSpPr>
                <a:spLocks noChangeAspect="1"/>
              </p:cNvSpPr>
              <p:nvPr/>
            </p:nvSpPr>
            <p:spPr bwMode="auto">
              <a:xfrm>
                <a:off x="-900" y="2770"/>
                <a:ext cx="21" cy="8"/>
              </a:xfrm>
              <a:custGeom>
                <a:avLst/>
                <a:gdLst>
                  <a:gd name="T0" fmla="*/ 0 w 66"/>
                  <a:gd name="T1" fmla="*/ 0 h 25"/>
                  <a:gd name="T2" fmla="*/ 0 w 66"/>
                  <a:gd name="T3" fmla="*/ 0 h 25"/>
                  <a:gd name="T4" fmla="*/ 0 w 66"/>
                  <a:gd name="T5" fmla="*/ 0 h 25"/>
                  <a:gd name="T6" fmla="*/ 0 w 66"/>
                  <a:gd name="T7" fmla="*/ 0 h 25"/>
                  <a:gd name="T8" fmla="*/ 0 w 66"/>
                  <a:gd name="T9" fmla="*/ 0 h 25"/>
                  <a:gd name="T10" fmla="*/ 0 w 66"/>
                  <a:gd name="T11" fmla="*/ 0 h 25"/>
                  <a:gd name="T12" fmla="*/ 0 w 66"/>
                  <a:gd name="T13" fmla="*/ 0 h 25"/>
                  <a:gd name="T14" fmla="*/ 0 w 66"/>
                  <a:gd name="T15" fmla="*/ 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25"/>
                  <a:gd name="T26" fmla="*/ 66 w 66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25">
                    <a:moveTo>
                      <a:pt x="3" y="0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4"/>
                      <a:pt x="33" y="1"/>
                      <a:pt x="33" y="1"/>
                    </a:cubicBezTo>
                    <a:cubicBezTo>
                      <a:pt x="34" y="1"/>
                      <a:pt x="49" y="5"/>
                      <a:pt x="50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58" name="Freeform 310"/>
              <p:cNvSpPr>
                <a:spLocks noChangeAspect="1"/>
              </p:cNvSpPr>
              <p:nvPr/>
            </p:nvSpPr>
            <p:spPr bwMode="auto">
              <a:xfrm>
                <a:off x="-900" y="2770"/>
                <a:ext cx="21" cy="8"/>
              </a:xfrm>
              <a:custGeom>
                <a:avLst/>
                <a:gdLst>
                  <a:gd name="T0" fmla="*/ 0 w 66"/>
                  <a:gd name="T1" fmla="*/ 0 h 25"/>
                  <a:gd name="T2" fmla="*/ 0 w 66"/>
                  <a:gd name="T3" fmla="*/ 0 h 25"/>
                  <a:gd name="T4" fmla="*/ 0 w 66"/>
                  <a:gd name="T5" fmla="*/ 0 h 25"/>
                  <a:gd name="T6" fmla="*/ 0 w 66"/>
                  <a:gd name="T7" fmla="*/ 0 h 25"/>
                  <a:gd name="T8" fmla="*/ 0 w 66"/>
                  <a:gd name="T9" fmla="*/ 0 h 25"/>
                  <a:gd name="T10" fmla="*/ 0 w 66"/>
                  <a:gd name="T11" fmla="*/ 0 h 25"/>
                  <a:gd name="T12" fmla="*/ 0 w 66"/>
                  <a:gd name="T13" fmla="*/ 0 h 25"/>
                  <a:gd name="T14" fmla="*/ 0 w 66"/>
                  <a:gd name="T15" fmla="*/ 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25"/>
                  <a:gd name="T26" fmla="*/ 66 w 66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25">
                    <a:moveTo>
                      <a:pt x="3" y="0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4"/>
                      <a:pt x="33" y="1"/>
                      <a:pt x="33" y="1"/>
                    </a:cubicBezTo>
                    <a:cubicBezTo>
                      <a:pt x="34" y="1"/>
                      <a:pt x="49" y="5"/>
                      <a:pt x="50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59" name="Freeform 311"/>
              <p:cNvSpPr>
                <a:spLocks noChangeAspect="1"/>
              </p:cNvSpPr>
              <p:nvPr/>
            </p:nvSpPr>
            <p:spPr bwMode="auto">
              <a:xfrm>
                <a:off x="-901" y="2778"/>
                <a:ext cx="23" cy="2"/>
              </a:xfrm>
              <a:custGeom>
                <a:avLst/>
                <a:gdLst>
                  <a:gd name="T0" fmla="*/ 0 w 73"/>
                  <a:gd name="T1" fmla="*/ 0 h 6"/>
                  <a:gd name="T2" fmla="*/ 0 w 73"/>
                  <a:gd name="T3" fmla="*/ 0 h 6"/>
                  <a:gd name="T4" fmla="*/ 0 w 73"/>
                  <a:gd name="T5" fmla="*/ 0 h 6"/>
                  <a:gd name="T6" fmla="*/ 0 w 73"/>
                  <a:gd name="T7" fmla="*/ 0 h 6"/>
                  <a:gd name="T8" fmla="*/ 0 w 73"/>
                  <a:gd name="T9" fmla="*/ 0 h 6"/>
                  <a:gd name="T10" fmla="*/ 0 w 73"/>
                  <a:gd name="T11" fmla="*/ 0 h 6"/>
                  <a:gd name="T12" fmla="*/ 0 w 73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"/>
                  <a:gd name="T22" fmla="*/ 0 h 6"/>
                  <a:gd name="T23" fmla="*/ 73 w 7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" h="6">
                    <a:moveTo>
                      <a:pt x="2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71" y="0"/>
                      <a:pt x="73" y="2"/>
                      <a:pt x="73" y="3"/>
                    </a:cubicBezTo>
                    <a:cubicBezTo>
                      <a:pt x="73" y="5"/>
                      <a:pt x="71" y="6"/>
                      <a:pt x="70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60" name="Freeform 312"/>
              <p:cNvSpPr>
                <a:spLocks noChangeAspect="1"/>
              </p:cNvSpPr>
              <p:nvPr/>
            </p:nvSpPr>
            <p:spPr bwMode="auto">
              <a:xfrm>
                <a:off x="-901" y="2778"/>
                <a:ext cx="23" cy="2"/>
              </a:xfrm>
              <a:custGeom>
                <a:avLst/>
                <a:gdLst>
                  <a:gd name="T0" fmla="*/ 0 w 73"/>
                  <a:gd name="T1" fmla="*/ 0 h 6"/>
                  <a:gd name="T2" fmla="*/ 0 w 73"/>
                  <a:gd name="T3" fmla="*/ 0 h 6"/>
                  <a:gd name="T4" fmla="*/ 0 w 73"/>
                  <a:gd name="T5" fmla="*/ 0 h 6"/>
                  <a:gd name="T6" fmla="*/ 0 w 73"/>
                  <a:gd name="T7" fmla="*/ 0 h 6"/>
                  <a:gd name="T8" fmla="*/ 0 w 73"/>
                  <a:gd name="T9" fmla="*/ 0 h 6"/>
                  <a:gd name="T10" fmla="*/ 0 w 73"/>
                  <a:gd name="T11" fmla="*/ 0 h 6"/>
                  <a:gd name="T12" fmla="*/ 0 w 73"/>
                  <a:gd name="T13" fmla="*/ 0 h 6"/>
                  <a:gd name="T14" fmla="*/ 0 w 73"/>
                  <a:gd name="T15" fmla="*/ 0 h 6"/>
                  <a:gd name="T16" fmla="*/ 0 w 73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"/>
                  <a:gd name="T28" fmla="*/ 0 h 6"/>
                  <a:gd name="T29" fmla="*/ 73 w 73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" h="6">
                    <a:moveTo>
                      <a:pt x="2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71" y="0"/>
                      <a:pt x="73" y="2"/>
                      <a:pt x="73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5"/>
                      <a:pt x="71" y="6"/>
                      <a:pt x="70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61" name="Freeform 313"/>
              <p:cNvSpPr>
                <a:spLocks noChangeAspect="1"/>
              </p:cNvSpPr>
              <p:nvPr/>
            </p:nvSpPr>
            <p:spPr bwMode="auto">
              <a:xfrm>
                <a:off x="-892" y="2772"/>
                <a:ext cx="5" cy="6"/>
              </a:xfrm>
              <a:custGeom>
                <a:avLst/>
                <a:gdLst>
                  <a:gd name="T0" fmla="*/ 0 w 18"/>
                  <a:gd name="T1" fmla="*/ 0 h 17"/>
                  <a:gd name="T2" fmla="*/ 0 w 18"/>
                  <a:gd name="T3" fmla="*/ 0 h 17"/>
                  <a:gd name="T4" fmla="*/ 0 w 18"/>
                  <a:gd name="T5" fmla="*/ 0 h 17"/>
                  <a:gd name="T6" fmla="*/ 0 w 18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7"/>
                  <a:gd name="T14" fmla="*/ 18 w 18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7">
                    <a:moveTo>
                      <a:pt x="0" y="17"/>
                    </a:moveTo>
                    <a:cubicBezTo>
                      <a:pt x="0" y="4"/>
                      <a:pt x="9" y="0"/>
                      <a:pt x="9" y="0"/>
                    </a:cubicBezTo>
                    <a:cubicBezTo>
                      <a:pt x="9" y="0"/>
                      <a:pt x="18" y="4"/>
                      <a:pt x="18" y="17"/>
                    </a:cubicBezTo>
                    <a:cubicBezTo>
                      <a:pt x="0" y="17"/>
                      <a:pt x="0" y="17"/>
                      <a:pt x="0" y="17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62" name="Freeform 314"/>
              <p:cNvSpPr>
                <a:spLocks noChangeAspect="1"/>
              </p:cNvSpPr>
              <p:nvPr/>
            </p:nvSpPr>
            <p:spPr bwMode="auto">
              <a:xfrm>
                <a:off x="-892" y="2772"/>
                <a:ext cx="5" cy="6"/>
              </a:xfrm>
              <a:custGeom>
                <a:avLst/>
                <a:gdLst>
                  <a:gd name="T0" fmla="*/ 0 w 18"/>
                  <a:gd name="T1" fmla="*/ 0 h 17"/>
                  <a:gd name="T2" fmla="*/ 0 w 18"/>
                  <a:gd name="T3" fmla="*/ 0 h 17"/>
                  <a:gd name="T4" fmla="*/ 0 w 18"/>
                  <a:gd name="T5" fmla="*/ 0 h 17"/>
                  <a:gd name="T6" fmla="*/ 0 w 18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7"/>
                  <a:gd name="T14" fmla="*/ 18 w 18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7">
                    <a:moveTo>
                      <a:pt x="0" y="17"/>
                    </a:moveTo>
                    <a:cubicBezTo>
                      <a:pt x="0" y="4"/>
                      <a:pt x="9" y="0"/>
                      <a:pt x="9" y="0"/>
                    </a:cubicBezTo>
                    <a:cubicBezTo>
                      <a:pt x="9" y="0"/>
                      <a:pt x="18" y="4"/>
                      <a:pt x="18" y="17"/>
                    </a:cubicBezTo>
                    <a:cubicBezTo>
                      <a:pt x="0" y="17"/>
                      <a:pt x="0" y="17"/>
                      <a:pt x="0" y="17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63" name="Freeform 315"/>
              <p:cNvSpPr>
                <a:spLocks noChangeAspect="1"/>
              </p:cNvSpPr>
              <p:nvPr/>
            </p:nvSpPr>
            <p:spPr bwMode="auto">
              <a:xfrm>
                <a:off x="-900" y="2766"/>
                <a:ext cx="22" cy="2"/>
              </a:xfrm>
              <a:custGeom>
                <a:avLst/>
                <a:gdLst>
                  <a:gd name="T0" fmla="*/ 0 w 70"/>
                  <a:gd name="T1" fmla="*/ 0 h 6"/>
                  <a:gd name="T2" fmla="*/ 0 w 70"/>
                  <a:gd name="T3" fmla="*/ 0 h 6"/>
                  <a:gd name="T4" fmla="*/ 0 w 70"/>
                  <a:gd name="T5" fmla="*/ 0 h 6"/>
                  <a:gd name="T6" fmla="*/ 0 w 70"/>
                  <a:gd name="T7" fmla="*/ 0 h 6"/>
                  <a:gd name="T8" fmla="*/ 0 w 70"/>
                  <a:gd name="T9" fmla="*/ 0 h 6"/>
                  <a:gd name="T10" fmla="*/ 0 w 70"/>
                  <a:gd name="T11" fmla="*/ 0 h 6"/>
                  <a:gd name="T12" fmla="*/ 0 w 70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6"/>
                  <a:gd name="T23" fmla="*/ 70 w 70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6">
                    <a:moveTo>
                      <a:pt x="3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9" y="0"/>
                      <a:pt x="70" y="1"/>
                      <a:pt x="70" y="3"/>
                    </a:cubicBezTo>
                    <a:cubicBezTo>
                      <a:pt x="70" y="5"/>
                      <a:pt x="69" y="6"/>
                      <a:pt x="68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64" name="Freeform 316"/>
              <p:cNvSpPr>
                <a:spLocks noChangeAspect="1"/>
              </p:cNvSpPr>
              <p:nvPr/>
            </p:nvSpPr>
            <p:spPr bwMode="auto">
              <a:xfrm>
                <a:off x="-900" y="2766"/>
                <a:ext cx="22" cy="2"/>
              </a:xfrm>
              <a:custGeom>
                <a:avLst/>
                <a:gdLst>
                  <a:gd name="T0" fmla="*/ 0 w 70"/>
                  <a:gd name="T1" fmla="*/ 0 h 6"/>
                  <a:gd name="T2" fmla="*/ 0 w 70"/>
                  <a:gd name="T3" fmla="*/ 0 h 6"/>
                  <a:gd name="T4" fmla="*/ 0 w 70"/>
                  <a:gd name="T5" fmla="*/ 0 h 6"/>
                  <a:gd name="T6" fmla="*/ 0 w 70"/>
                  <a:gd name="T7" fmla="*/ 0 h 6"/>
                  <a:gd name="T8" fmla="*/ 0 w 70"/>
                  <a:gd name="T9" fmla="*/ 0 h 6"/>
                  <a:gd name="T10" fmla="*/ 0 w 70"/>
                  <a:gd name="T11" fmla="*/ 0 h 6"/>
                  <a:gd name="T12" fmla="*/ 0 w 70"/>
                  <a:gd name="T13" fmla="*/ 0 h 6"/>
                  <a:gd name="T14" fmla="*/ 0 w 70"/>
                  <a:gd name="T15" fmla="*/ 0 h 6"/>
                  <a:gd name="T16" fmla="*/ 0 w 70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6"/>
                  <a:gd name="T29" fmla="*/ 70 w 70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6">
                    <a:moveTo>
                      <a:pt x="3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9" y="0"/>
                      <a:pt x="70" y="1"/>
                      <a:pt x="70" y="3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70" y="5"/>
                      <a:pt x="69" y="6"/>
                      <a:pt x="68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65" name="Freeform 317"/>
              <p:cNvSpPr>
                <a:spLocks noChangeAspect="1"/>
              </p:cNvSpPr>
              <p:nvPr/>
            </p:nvSpPr>
            <p:spPr bwMode="auto">
              <a:xfrm>
                <a:off x="-900" y="2768"/>
                <a:ext cx="21" cy="2"/>
              </a:xfrm>
              <a:custGeom>
                <a:avLst/>
                <a:gdLst>
                  <a:gd name="T0" fmla="*/ 0 w 67"/>
                  <a:gd name="T1" fmla="*/ 0 h 5"/>
                  <a:gd name="T2" fmla="*/ 0 w 67"/>
                  <a:gd name="T3" fmla="*/ 0 h 5"/>
                  <a:gd name="T4" fmla="*/ 0 w 67"/>
                  <a:gd name="T5" fmla="*/ 0 h 5"/>
                  <a:gd name="T6" fmla="*/ 0 w 67"/>
                  <a:gd name="T7" fmla="*/ 0 h 5"/>
                  <a:gd name="T8" fmla="*/ 0 w 67"/>
                  <a:gd name="T9" fmla="*/ 0 h 5"/>
                  <a:gd name="T10" fmla="*/ 0 w 67"/>
                  <a:gd name="T11" fmla="*/ 0 h 5"/>
                  <a:gd name="T12" fmla="*/ 0 w 67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5"/>
                  <a:gd name="T23" fmla="*/ 67 w 6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5">
                    <a:moveTo>
                      <a:pt x="2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6" y="0"/>
                      <a:pt x="67" y="1"/>
                      <a:pt x="67" y="3"/>
                    </a:cubicBezTo>
                    <a:cubicBezTo>
                      <a:pt x="67" y="4"/>
                      <a:pt x="66" y="5"/>
                      <a:pt x="64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66" name="Freeform 318"/>
              <p:cNvSpPr>
                <a:spLocks noChangeAspect="1"/>
              </p:cNvSpPr>
              <p:nvPr/>
            </p:nvSpPr>
            <p:spPr bwMode="auto">
              <a:xfrm>
                <a:off x="-900" y="2768"/>
                <a:ext cx="21" cy="2"/>
              </a:xfrm>
              <a:custGeom>
                <a:avLst/>
                <a:gdLst>
                  <a:gd name="T0" fmla="*/ 0 w 67"/>
                  <a:gd name="T1" fmla="*/ 0 h 5"/>
                  <a:gd name="T2" fmla="*/ 0 w 67"/>
                  <a:gd name="T3" fmla="*/ 0 h 5"/>
                  <a:gd name="T4" fmla="*/ 0 w 67"/>
                  <a:gd name="T5" fmla="*/ 0 h 5"/>
                  <a:gd name="T6" fmla="*/ 0 w 67"/>
                  <a:gd name="T7" fmla="*/ 0 h 5"/>
                  <a:gd name="T8" fmla="*/ 0 w 67"/>
                  <a:gd name="T9" fmla="*/ 0 h 5"/>
                  <a:gd name="T10" fmla="*/ 0 w 67"/>
                  <a:gd name="T11" fmla="*/ 0 h 5"/>
                  <a:gd name="T12" fmla="*/ 0 w 67"/>
                  <a:gd name="T13" fmla="*/ 0 h 5"/>
                  <a:gd name="T14" fmla="*/ 0 w 67"/>
                  <a:gd name="T15" fmla="*/ 0 h 5"/>
                  <a:gd name="T16" fmla="*/ 0 w 67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"/>
                  <a:gd name="T28" fmla="*/ 0 h 5"/>
                  <a:gd name="T29" fmla="*/ 67 w 67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" h="5">
                    <a:moveTo>
                      <a:pt x="2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6" y="0"/>
                      <a:pt x="67" y="1"/>
                      <a:pt x="67" y="3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67" y="4"/>
                      <a:pt x="66" y="5"/>
                      <a:pt x="64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67" name="Freeform 319"/>
              <p:cNvSpPr>
                <a:spLocks noChangeAspect="1"/>
              </p:cNvSpPr>
              <p:nvPr/>
            </p:nvSpPr>
            <p:spPr bwMode="auto">
              <a:xfrm>
                <a:off x="-890" y="2760"/>
                <a:ext cx="1" cy="3"/>
              </a:xfrm>
              <a:custGeom>
                <a:avLst/>
                <a:gdLst>
                  <a:gd name="T0" fmla="*/ 0 w 4"/>
                  <a:gd name="T1" fmla="*/ 0 h 9"/>
                  <a:gd name="T2" fmla="*/ 0 w 4"/>
                  <a:gd name="T3" fmla="*/ 0 h 9"/>
                  <a:gd name="T4" fmla="*/ 0 w 4"/>
                  <a:gd name="T5" fmla="*/ 0 h 9"/>
                  <a:gd name="T6" fmla="*/ 0 w 4"/>
                  <a:gd name="T7" fmla="*/ 0 h 9"/>
                  <a:gd name="T8" fmla="*/ 0 w 4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9"/>
                  <a:gd name="T17" fmla="*/ 4 w 4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9">
                    <a:moveTo>
                      <a:pt x="0" y="2"/>
                    </a:moveTo>
                    <a:cubicBezTo>
                      <a:pt x="0" y="0"/>
                      <a:pt x="4" y="0"/>
                      <a:pt x="4" y="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68" name="Freeform 320"/>
              <p:cNvSpPr>
                <a:spLocks noChangeAspect="1"/>
              </p:cNvSpPr>
              <p:nvPr/>
            </p:nvSpPr>
            <p:spPr bwMode="auto">
              <a:xfrm>
                <a:off x="-883" y="2763"/>
                <a:ext cx="1" cy="2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0 h 7"/>
                  <a:gd name="T4" fmla="*/ 0 w 3"/>
                  <a:gd name="T5" fmla="*/ 0 h 7"/>
                  <a:gd name="T6" fmla="*/ 0 w 3"/>
                  <a:gd name="T7" fmla="*/ 0 h 7"/>
                  <a:gd name="T8" fmla="*/ 0 w 3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7"/>
                  <a:gd name="T17" fmla="*/ 3 w 3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7">
                    <a:moveTo>
                      <a:pt x="0" y="2"/>
                    </a:moveTo>
                    <a:cubicBezTo>
                      <a:pt x="0" y="0"/>
                      <a:pt x="3" y="0"/>
                      <a:pt x="3" y="2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69" name="Freeform 321"/>
              <p:cNvSpPr>
                <a:spLocks noChangeAspect="1"/>
              </p:cNvSpPr>
              <p:nvPr/>
            </p:nvSpPr>
            <p:spPr bwMode="auto">
              <a:xfrm>
                <a:off x="-897" y="2763"/>
                <a:ext cx="1" cy="2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0 h 7"/>
                  <a:gd name="T4" fmla="*/ 0 w 3"/>
                  <a:gd name="T5" fmla="*/ 0 h 7"/>
                  <a:gd name="T6" fmla="*/ 0 w 3"/>
                  <a:gd name="T7" fmla="*/ 0 h 7"/>
                  <a:gd name="T8" fmla="*/ 0 w 3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7"/>
                  <a:gd name="T17" fmla="*/ 3 w 3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7">
                    <a:moveTo>
                      <a:pt x="0" y="2"/>
                    </a:moveTo>
                    <a:cubicBezTo>
                      <a:pt x="0" y="0"/>
                      <a:pt x="3" y="0"/>
                      <a:pt x="3" y="2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70" name="Freeform 322"/>
              <p:cNvSpPr>
                <a:spLocks noChangeAspect="1"/>
              </p:cNvSpPr>
              <p:nvPr/>
            </p:nvSpPr>
            <p:spPr bwMode="auto">
              <a:xfrm>
                <a:off x="-1002" y="2817"/>
                <a:ext cx="7" cy="7"/>
              </a:xfrm>
              <a:custGeom>
                <a:avLst/>
                <a:gdLst>
                  <a:gd name="T0" fmla="*/ 0 w 22"/>
                  <a:gd name="T1" fmla="*/ 0 h 23"/>
                  <a:gd name="T2" fmla="*/ 0 w 22"/>
                  <a:gd name="T3" fmla="*/ 0 h 23"/>
                  <a:gd name="T4" fmla="*/ 0 w 22"/>
                  <a:gd name="T5" fmla="*/ 0 h 23"/>
                  <a:gd name="T6" fmla="*/ 0 w 22"/>
                  <a:gd name="T7" fmla="*/ 0 h 23"/>
                  <a:gd name="T8" fmla="*/ 0 w 22"/>
                  <a:gd name="T9" fmla="*/ 0 h 23"/>
                  <a:gd name="T10" fmla="*/ 0 w 22"/>
                  <a:gd name="T11" fmla="*/ 0 h 23"/>
                  <a:gd name="T12" fmla="*/ 0 w 22"/>
                  <a:gd name="T13" fmla="*/ 0 h 23"/>
                  <a:gd name="T14" fmla="*/ 0 w 22"/>
                  <a:gd name="T15" fmla="*/ 0 h 23"/>
                  <a:gd name="T16" fmla="*/ 0 w 22"/>
                  <a:gd name="T17" fmla="*/ 0 h 23"/>
                  <a:gd name="T18" fmla="*/ 0 w 22"/>
                  <a:gd name="T19" fmla="*/ 0 h 23"/>
                  <a:gd name="T20" fmla="*/ 0 w 22"/>
                  <a:gd name="T21" fmla="*/ 0 h 23"/>
                  <a:gd name="T22" fmla="*/ 0 w 22"/>
                  <a:gd name="T23" fmla="*/ 0 h 23"/>
                  <a:gd name="T24" fmla="*/ 0 w 22"/>
                  <a:gd name="T25" fmla="*/ 0 h 23"/>
                  <a:gd name="T26" fmla="*/ 0 w 22"/>
                  <a:gd name="T27" fmla="*/ 0 h 23"/>
                  <a:gd name="T28" fmla="*/ 0 w 22"/>
                  <a:gd name="T29" fmla="*/ 0 h 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23"/>
                  <a:gd name="T47" fmla="*/ 22 w 22"/>
                  <a:gd name="T48" fmla="*/ 23 h 2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23">
                    <a:moveTo>
                      <a:pt x="0" y="16"/>
                    </a:moveTo>
                    <a:cubicBezTo>
                      <a:pt x="3" y="13"/>
                      <a:pt x="3" y="13"/>
                      <a:pt x="3" y="13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7"/>
                      <a:pt x="22" y="8"/>
                      <a:pt x="21" y="9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3"/>
                      <a:pt x="6" y="23"/>
                      <a:pt x="5" y="22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71" name="Freeform 323"/>
              <p:cNvSpPr>
                <a:spLocks noChangeAspect="1"/>
              </p:cNvSpPr>
              <p:nvPr/>
            </p:nvSpPr>
            <p:spPr bwMode="auto">
              <a:xfrm>
                <a:off x="-1002" y="2817"/>
                <a:ext cx="7" cy="7"/>
              </a:xfrm>
              <a:custGeom>
                <a:avLst/>
                <a:gdLst>
                  <a:gd name="T0" fmla="*/ 0 w 22"/>
                  <a:gd name="T1" fmla="*/ 0 h 23"/>
                  <a:gd name="T2" fmla="*/ 0 w 22"/>
                  <a:gd name="T3" fmla="*/ 0 h 23"/>
                  <a:gd name="T4" fmla="*/ 0 w 22"/>
                  <a:gd name="T5" fmla="*/ 0 h 23"/>
                  <a:gd name="T6" fmla="*/ 0 w 22"/>
                  <a:gd name="T7" fmla="*/ 0 h 23"/>
                  <a:gd name="T8" fmla="*/ 0 w 22"/>
                  <a:gd name="T9" fmla="*/ 0 h 23"/>
                  <a:gd name="T10" fmla="*/ 0 w 22"/>
                  <a:gd name="T11" fmla="*/ 0 h 23"/>
                  <a:gd name="T12" fmla="*/ 0 w 22"/>
                  <a:gd name="T13" fmla="*/ 0 h 23"/>
                  <a:gd name="T14" fmla="*/ 0 w 22"/>
                  <a:gd name="T15" fmla="*/ 0 h 23"/>
                  <a:gd name="T16" fmla="*/ 0 w 22"/>
                  <a:gd name="T17" fmla="*/ 0 h 23"/>
                  <a:gd name="T18" fmla="*/ 0 w 22"/>
                  <a:gd name="T19" fmla="*/ 0 h 23"/>
                  <a:gd name="T20" fmla="*/ 0 w 22"/>
                  <a:gd name="T21" fmla="*/ 0 h 23"/>
                  <a:gd name="T22" fmla="*/ 0 w 22"/>
                  <a:gd name="T23" fmla="*/ 0 h 23"/>
                  <a:gd name="T24" fmla="*/ 0 w 22"/>
                  <a:gd name="T25" fmla="*/ 0 h 23"/>
                  <a:gd name="T26" fmla="*/ 0 w 22"/>
                  <a:gd name="T27" fmla="*/ 0 h 23"/>
                  <a:gd name="T28" fmla="*/ 0 w 22"/>
                  <a:gd name="T29" fmla="*/ 0 h 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23"/>
                  <a:gd name="T47" fmla="*/ 22 w 22"/>
                  <a:gd name="T48" fmla="*/ 23 h 2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23">
                    <a:moveTo>
                      <a:pt x="0" y="16"/>
                    </a:moveTo>
                    <a:cubicBezTo>
                      <a:pt x="3" y="13"/>
                      <a:pt x="3" y="13"/>
                      <a:pt x="3" y="13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7"/>
                      <a:pt x="22" y="8"/>
                      <a:pt x="21" y="9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3"/>
                      <a:pt x="6" y="23"/>
                      <a:pt x="5" y="22"/>
                    </a:cubicBezTo>
                    <a:cubicBezTo>
                      <a:pt x="0" y="16"/>
                      <a:pt x="0" y="16"/>
                      <a:pt x="0" y="16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72" name="Freeform 324"/>
              <p:cNvSpPr>
                <a:spLocks noChangeAspect="1"/>
              </p:cNvSpPr>
              <p:nvPr/>
            </p:nvSpPr>
            <p:spPr bwMode="auto">
              <a:xfrm>
                <a:off x="-999" y="2820"/>
                <a:ext cx="9" cy="9"/>
              </a:xfrm>
              <a:custGeom>
                <a:avLst/>
                <a:gdLst>
                  <a:gd name="T0" fmla="*/ 3 w 9"/>
                  <a:gd name="T1" fmla="*/ 0 h 9"/>
                  <a:gd name="T2" fmla="*/ 9 w 9"/>
                  <a:gd name="T3" fmla="*/ 5 h 9"/>
                  <a:gd name="T4" fmla="*/ 5 w 9"/>
                  <a:gd name="T5" fmla="*/ 9 h 9"/>
                  <a:gd name="T6" fmla="*/ 0 w 9"/>
                  <a:gd name="T7" fmla="*/ 3 h 9"/>
                  <a:gd name="T8" fmla="*/ 3 w 9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9"/>
                  <a:gd name="T17" fmla="*/ 9 w 9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9">
                    <a:moveTo>
                      <a:pt x="3" y="0"/>
                    </a:moveTo>
                    <a:lnTo>
                      <a:pt x="9" y="5"/>
                    </a:lnTo>
                    <a:lnTo>
                      <a:pt x="5" y="9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73" name="Freeform 325"/>
              <p:cNvSpPr>
                <a:spLocks noChangeAspect="1"/>
              </p:cNvSpPr>
              <p:nvPr/>
            </p:nvSpPr>
            <p:spPr bwMode="auto">
              <a:xfrm>
                <a:off x="-999" y="2820"/>
                <a:ext cx="9" cy="9"/>
              </a:xfrm>
              <a:custGeom>
                <a:avLst/>
                <a:gdLst>
                  <a:gd name="T0" fmla="*/ 3 w 9"/>
                  <a:gd name="T1" fmla="*/ 0 h 9"/>
                  <a:gd name="T2" fmla="*/ 9 w 9"/>
                  <a:gd name="T3" fmla="*/ 5 h 9"/>
                  <a:gd name="T4" fmla="*/ 5 w 9"/>
                  <a:gd name="T5" fmla="*/ 9 h 9"/>
                  <a:gd name="T6" fmla="*/ 0 w 9"/>
                  <a:gd name="T7" fmla="*/ 3 h 9"/>
                  <a:gd name="T8" fmla="*/ 3 w 9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9"/>
                  <a:gd name="T17" fmla="*/ 9 w 9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9">
                    <a:moveTo>
                      <a:pt x="3" y="0"/>
                    </a:moveTo>
                    <a:lnTo>
                      <a:pt x="9" y="5"/>
                    </a:lnTo>
                    <a:lnTo>
                      <a:pt x="5" y="9"/>
                    </a:ln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74" name="Freeform 326"/>
              <p:cNvSpPr>
                <a:spLocks noChangeAspect="1"/>
              </p:cNvSpPr>
              <p:nvPr/>
            </p:nvSpPr>
            <p:spPr bwMode="auto">
              <a:xfrm>
                <a:off x="-999" y="2820"/>
                <a:ext cx="9" cy="9"/>
              </a:xfrm>
              <a:custGeom>
                <a:avLst/>
                <a:gdLst>
                  <a:gd name="T0" fmla="*/ 3 w 9"/>
                  <a:gd name="T1" fmla="*/ 0 h 9"/>
                  <a:gd name="T2" fmla="*/ 9 w 9"/>
                  <a:gd name="T3" fmla="*/ 5 h 9"/>
                  <a:gd name="T4" fmla="*/ 5 w 9"/>
                  <a:gd name="T5" fmla="*/ 9 h 9"/>
                  <a:gd name="T6" fmla="*/ 0 w 9"/>
                  <a:gd name="T7" fmla="*/ 3 h 9"/>
                  <a:gd name="T8" fmla="*/ 3 w 9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9"/>
                  <a:gd name="T17" fmla="*/ 9 w 9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9">
                    <a:moveTo>
                      <a:pt x="3" y="0"/>
                    </a:moveTo>
                    <a:lnTo>
                      <a:pt x="9" y="5"/>
                    </a:lnTo>
                    <a:lnTo>
                      <a:pt x="5" y="9"/>
                    </a:ln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75" name="Freeform 327"/>
              <p:cNvSpPr>
                <a:spLocks noChangeAspect="1"/>
              </p:cNvSpPr>
              <p:nvPr/>
            </p:nvSpPr>
            <p:spPr bwMode="auto">
              <a:xfrm>
                <a:off x="-995" y="2815"/>
                <a:ext cx="7" cy="7"/>
              </a:xfrm>
              <a:custGeom>
                <a:avLst/>
                <a:gdLst>
                  <a:gd name="T0" fmla="*/ 0 w 22"/>
                  <a:gd name="T1" fmla="*/ 0 h 21"/>
                  <a:gd name="T2" fmla="*/ 0 w 22"/>
                  <a:gd name="T3" fmla="*/ 0 h 21"/>
                  <a:gd name="T4" fmla="*/ 0 w 22"/>
                  <a:gd name="T5" fmla="*/ 0 h 21"/>
                  <a:gd name="T6" fmla="*/ 0 w 22"/>
                  <a:gd name="T7" fmla="*/ 0 h 21"/>
                  <a:gd name="T8" fmla="*/ 0 w 22"/>
                  <a:gd name="T9" fmla="*/ 0 h 21"/>
                  <a:gd name="T10" fmla="*/ 0 w 22"/>
                  <a:gd name="T11" fmla="*/ 0 h 21"/>
                  <a:gd name="T12" fmla="*/ 0 w 22"/>
                  <a:gd name="T13" fmla="*/ 0 h 21"/>
                  <a:gd name="T14" fmla="*/ 0 w 22"/>
                  <a:gd name="T15" fmla="*/ 0 h 21"/>
                  <a:gd name="T16" fmla="*/ 0 w 22"/>
                  <a:gd name="T17" fmla="*/ 0 h 21"/>
                  <a:gd name="T18" fmla="*/ 0 w 22"/>
                  <a:gd name="T19" fmla="*/ 0 h 21"/>
                  <a:gd name="T20" fmla="*/ 0 w 22"/>
                  <a:gd name="T21" fmla="*/ 0 h 21"/>
                  <a:gd name="T22" fmla="*/ 0 w 22"/>
                  <a:gd name="T23" fmla="*/ 0 h 21"/>
                  <a:gd name="T24" fmla="*/ 0 w 22"/>
                  <a:gd name="T25" fmla="*/ 0 h 21"/>
                  <a:gd name="T26" fmla="*/ 0 w 22"/>
                  <a:gd name="T27" fmla="*/ 0 h 21"/>
                  <a:gd name="T28" fmla="*/ 0 w 22"/>
                  <a:gd name="T29" fmla="*/ 0 h 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21"/>
                  <a:gd name="T47" fmla="*/ 22 w 22"/>
                  <a:gd name="T48" fmla="*/ 21 h 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21">
                    <a:moveTo>
                      <a:pt x="0" y="15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6"/>
                      <a:pt x="21" y="8"/>
                      <a:pt x="21" y="8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6" y="21"/>
                      <a:pt x="5" y="21"/>
                    </a:cubicBezTo>
                    <a:cubicBezTo>
                      <a:pt x="0" y="15"/>
                      <a:pt x="0" y="15"/>
                      <a:pt x="0" y="15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76" name="Freeform 328"/>
              <p:cNvSpPr>
                <a:spLocks noChangeAspect="1"/>
              </p:cNvSpPr>
              <p:nvPr/>
            </p:nvSpPr>
            <p:spPr bwMode="auto">
              <a:xfrm>
                <a:off x="-995" y="2815"/>
                <a:ext cx="7" cy="7"/>
              </a:xfrm>
              <a:custGeom>
                <a:avLst/>
                <a:gdLst>
                  <a:gd name="T0" fmla="*/ 0 w 22"/>
                  <a:gd name="T1" fmla="*/ 0 h 21"/>
                  <a:gd name="T2" fmla="*/ 0 w 22"/>
                  <a:gd name="T3" fmla="*/ 0 h 21"/>
                  <a:gd name="T4" fmla="*/ 0 w 22"/>
                  <a:gd name="T5" fmla="*/ 0 h 21"/>
                  <a:gd name="T6" fmla="*/ 0 w 22"/>
                  <a:gd name="T7" fmla="*/ 0 h 21"/>
                  <a:gd name="T8" fmla="*/ 0 w 22"/>
                  <a:gd name="T9" fmla="*/ 0 h 21"/>
                  <a:gd name="T10" fmla="*/ 0 w 22"/>
                  <a:gd name="T11" fmla="*/ 0 h 21"/>
                  <a:gd name="T12" fmla="*/ 0 w 22"/>
                  <a:gd name="T13" fmla="*/ 0 h 21"/>
                  <a:gd name="T14" fmla="*/ 0 w 22"/>
                  <a:gd name="T15" fmla="*/ 0 h 21"/>
                  <a:gd name="T16" fmla="*/ 0 w 22"/>
                  <a:gd name="T17" fmla="*/ 0 h 21"/>
                  <a:gd name="T18" fmla="*/ 0 w 22"/>
                  <a:gd name="T19" fmla="*/ 0 h 21"/>
                  <a:gd name="T20" fmla="*/ 0 w 22"/>
                  <a:gd name="T21" fmla="*/ 0 h 21"/>
                  <a:gd name="T22" fmla="*/ 0 w 22"/>
                  <a:gd name="T23" fmla="*/ 0 h 21"/>
                  <a:gd name="T24" fmla="*/ 0 w 22"/>
                  <a:gd name="T25" fmla="*/ 0 h 21"/>
                  <a:gd name="T26" fmla="*/ 0 w 22"/>
                  <a:gd name="T27" fmla="*/ 0 h 21"/>
                  <a:gd name="T28" fmla="*/ 0 w 22"/>
                  <a:gd name="T29" fmla="*/ 0 h 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21"/>
                  <a:gd name="T47" fmla="*/ 22 w 22"/>
                  <a:gd name="T48" fmla="*/ 21 h 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21">
                    <a:moveTo>
                      <a:pt x="0" y="15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6"/>
                      <a:pt x="22" y="8"/>
                      <a:pt x="21" y="8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6" y="21"/>
                      <a:pt x="5" y="21"/>
                    </a:cubicBezTo>
                    <a:cubicBezTo>
                      <a:pt x="0" y="15"/>
                      <a:pt x="0" y="15"/>
                      <a:pt x="0" y="15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77" name="Freeform 329"/>
              <p:cNvSpPr>
                <a:spLocks noChangeAspect="1"/>
              </p:cNvSpPr>
              <p:nvPr/>
            </p:nvSpPr>
            <p:spPr bwMode="auto">
              <a:xfrm>
                <a:off x="-992" y="2818"/>
                <a:ext cx="7" cy="6"/>
              </a:xfrm>
              <a:custGeom>
                <a:avLst/>
                <a:gdLst>
                  <a:gd name="T0" fmla="*/ 4 w 7"/>
                  <a:gd name="T1" fmla="*/ 0 h 6"/>
                  <a:gd name="T2" fmla="*/ 7 w 7"/>
                  <a:gd name="T3" fmla="*/ 3 h 6"/>
                  <a:gd name="T4" fmla="*/ 3 w 7"/>
                  <a:gd name="T5" fmla="*/ 6 h 6"/>
                  <a:gd name="T6" fmla="*/ 0 w 7"/>
                  <a:gd name="T7" fmla="*/ 3 h 6"/>
                  <a:gd name="T8" fmla="*/ 4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4" y="0"/>
                    </a:moveTo>
                    <a:lnTo>
                      <a:pt x="7" y="3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78" name="Freeform 330"/>
              <p:cNvSpPr>
                <a:spLocks noChangeAspect="1"/>
              </p:cNvSpPr>
              <p:nvPr/>
            </p:nvSpPr>
            <p:spPr bwMode="auto">
              <a:xfrm>
                <a:off x="-992" y="2818"/>
                <a:ext cx="7" cy="6"/>
              </a:xfrm>
              <a:custGeom>
                <a:avLst/>
                <a:gdLst>
                  <a:gd name="T0" fmla="*/ 4 w 7"/>
                  <a:gd name="T1" fmla="*/ 0 h 6"/>
                  <a:gd name="T2" fmla="*/ 7 w 7"/>
                  <a:gd name="T3" fmla="*/ 3 h 6"/>
                  <a:gd name="T4" fmla="*/ 3 w 7"/>
                  <a:gd name="T5" fmla="*/ 6 h 6"/>
                  <a:gd name="T6" fmla="*/ 0 w 7"/>
                  <a:gd name="T7" fmla="*/ 3 h 6"/>
                  <a:gd name="T8" fmla="*/ 4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4" y="0"/>
                    </a:moveTo>
                    <a:lnTo>
                      <a:pt x="7" y="3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79" name="Freeform 331"/>
              <p:cNvSpPr>
                <a:spLocks noChangeAspect="1"/>
              </p:cNvSpPr>
              <p:nvPr/>
            </p:nvSpPr>
            <p:spPr bwMode="auto">
              <a:xfrm>
                <a:off x="-992" y="2818"/>
                <a:ext cx="7" cy="6"/>
              </a:xfrm>
              <a:custGeom>
                <a:avLst/>
                <a:gdLst>
                  <a:gd name="T0" fmla="*/ 4 w 7"/>
                  <a:gd name="T1" fmla="*/ 0 h 6"/>
                  <a:gd name="T2" fmla="*/ 7 w 7"/>
                  <a:gd name="T3" fmla="*/ 3 h 6"/>
                  <a:gd name="T4" fmla="*/ 3 w 7"/>
                  <a:gd name="T5" fmla="*/ 6 h 6"/>
                  <a:gd name="T6" fmla="*/ 0 w 7"/>
                  <a:gd name="T7" fmla="*/ 3 h 6"/>
                  <a:gd name="T8" fmla="*/ 4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4" y="0"/>
                    </a:moveTo>
                    <a:lnTo>
                      <a:pt x="7" y="3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80" name="Freeform 332"/>
              <p:cNvSpPr>
                <a:spLocks noChangeAspect="1"/>
              </p:cNvSpPr>
              <p:nvPr/>
            </p:nvSpPr>
            <p:spPr bwMode="auto">
              <a:xfrm>
                <a:off x="-1004" y="2824"/>
                <a:ext cx="7" cy="7"/>
              </a:xfrm>
              <a:custGeom>
                <a:avLst/>
                <a:gdLst>
                  <a:gd name="T0" fmla="*/ 0 w 22"/>
                  <a:gd name="T1" fmla="*/ 0 h 21"/>
                  <a:gd name="T2" fmla="*/ 0 w 22"/>
                  <a:gd name="T3" fmla="*/ 0 h 21"/>
                  <a:gd name="T4" fmla="*/ 0 w 22"/>
                  <a:gd name="T5" fmla="*/ 0 h 21"/>
                  <a:gd name="T6" fmla="*/ 0 w 22"/>
                  <a:gd name="T7" fmla="*/ 0 h 21"/>
                  <a:gd name="T8" fmla="*/ 0 w 22"/>
                  <a:gd name="T9" fmla="*/ 0 h 21"/>
                  <a:gd name="T10" fmla="*/ 0 w 22"/>
                  <a:gd name="T11" fmla="*/ 0 h 21"/>
                  <a:gd name="T12" fmla="*/ 0 w 22"/>
                  <a:gd name="T13" fmla="*/ 0 h 21"/>
                  <a:gd name="T14" fmla="*/ 0 w 22"/>
                  <a:gd name="T15" fmla="*/ 0 h 21"/>
                  <a:gd name="T16" fmla="*/ 0 w 22"/>
                  <a:gd name="T17" fmla="*/ 0 h 21"/>
                  <a:gd name="T18" fmla="*/ 0 w 22"/>
                  <a:gd name="T19" fmla="*/ 0 h 21"/>
                  <a:gd name="T20" fmla="*/ 0 w 22"/>
                  <a:gd name="T21" fmla="*/ 0 h 21"/>
                  <a:gd name="T22" fmla="*/ 0 w 22"/>
                  <a:gd name="T23" fmla="*/ 0 h 21"/>
                  <a:gd name="T24" fmla="*/ 0 w 22"/>
                  <a:gd name="T25" fmla="*/ 0 h 21"/>
                  <a:gd name="T26" fmla="*/ 0 w 22"/>
                  <a:gd name="T27" fmla="*/ 0 h 21"/>
                  <a:gd name="T28" fmla="*/ 0 w 22"/>
                  <a:gd name="T29" fmla="*/ 0 h 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21"/>
                  <a:gd name="T47" fmla="*/ 22 w 22"/>
                  <a:gd name="T48" fmla="*/ 21 h 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21">
                    <a:moveTo>
                      <a:pt x="0" y="15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6"/>
                      <a:pt x="22" y="8"/>
                      <a:pt x="21" y="8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6" y="21"/>
                      <a:pt x="5" y="21"/>
                    </a:cubicBezTo>
                    <a:cubicBezTo>
                      <a:pt x="0" y="15"/>
                      <a:pt x="0" y="15"/>
                      <a:pt x="0" y="15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81" name="Freeform 333"/>
              <p:cNvSpPr>
                <a:spLocks noChangeAspect="1"/>
              </p:cNvSpPr>
              <p:nvPr/>
            </p:nvSpPr>
            <p:spPr bwMode="auto">
              <a:xfrm>
                <a:off x="-1004" y="2824"/>
                <a:ext cx="7" cy="7"/>
              </a:xfrm>
              <a:custGeom>
                <a:avLst/>
                <a:gdLst>
                  <a:gd name="T0" fmla="*/ 0 w 22"/>
                  <a:gd name="T1" fmla="*/ 0 h 21"/>
                  <a:gd name="T2" fmla="*/ 0 w 22"/>
                  <a:gd name="T3" fmla="*/ 0 h 21"/>
                  <a:gd name="T4" fmla="*/ 0 w 22"/>
                  <a:gd name="T5" fmla="*/ 0 h 21"/>
                  <a:gd name="T6" fmla="*/ 0 w 22"/>
                  <a:gd name="T7" fmla="*/ 0 h 21"/>
                  <a:gd name="T8" fmla="*/ 0 w 22"/>
                  <a:gd name="T9" fmla="*/ 0 h 21"/>
                  <a:gd name="T10" fmla="*/ 0 w 22"/>
                  <a:gd name="T11" fmla="*/ 0 h 21"/>
                  <a:gd name="T12" fmla="*/ 0 w 22"/>
                  <a:gd name="T13" fmla="*/ 0 h 21"/>
                  <a:gd name="T14" fmla="*/ 0 w 22"/>
                  <a:gd name="T15" fmla="*/ 0 h 21"/>
                  <a:gd name="T16" fmla="*/ 0 w 22"/>
                  <a:gd name="T17" fmla="*/ 0 h 21"/>
                  <a:gd name="T18" fmla="*/ 0 w 22"/>
                  <a:gd name="T19" fmla="*/ 0 h 21"/>
                  <a:gd name="T20" fmla="*/ 0 w 22"/>
                  <a:gd name="T21" fmla="*/ 0 h 21"/>
                  <a:gd name="T22" fmla="*/ 0 w 22"/>
                  <a:gd name="T23" fmla="*/ 0 h 21"/>
                  <a:gd name="T24" fmla="*/ 0 w 22"/>
                  <a:gd name="T25" fmla="*/ 0 h 21"/>
                  <a:gd name="T26" fmla="*/ 0 w 22"/>
                  <a:gd name="T27" fmla="*/ 0 h 21"/>
                  <a:gd name="T28" fmla="*/ 0 w 22"/>
                  <a:gd name="T29" fmla="*/ 0 h 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21"/>
                  <a:gd name="T47" fmla="*/ 22 w 22"/>
                  <a:gd name="T48" fmla="*/ 21 h 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21">
                    <a:moveTo>
                      <a:pt x="0" y="15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6"/>
                      <a:pt x="22" y="8"/>
                      <a:pt x="21" y="8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1"/>
                      <a:pt x="5" y="21"/>
                    </a:cubicBezTo>
                    <a:cubicBezTo>
                      <a:pt x="0" y="15"/>
                      <a:pt x="0" y="15"/>
                      <a:pt x="0" y="15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82" name="Freeform 334"/>
              <p:cNvSpPr>
                <a:spLocks noChangeAspect="1"/>
              </p:cNvSpPr>
              <p:nvPr/>
            </p:nvSpPr>
            <p:spPr bwMode="auto">
              <a:xfrm>
                <a:off x="-1001" y="2827"/>
                <a:ext cx="6" cy="7"/>
              </a:xfrm>
              <a:custGeom>
                <a:avLst/>
                <a:gdLst>
                  <a:gd name="T0" fmla="*/ 3 w 6"/>
                  <a:gd name="T1" fmla="*/ 0 h 7"/>
                  <a:gd name="T2" fmla="*/ 6 w 6"/>
                  <a:gd name="T3" fmla="*/ 4 h 7"/>
                  <a:gd name="T4" fmla="*/ 3 w 6"/>
                  <a:gd name="T5" fmla="*/ 7 h 7"/>
                  <a:gd name="T6" fmla="*/ 0 w 6"/>
                  <a:gd name="T7" fmla="*/ 4 h 7"/>
                  <a:gd name="T8" fmla="*/ 3 w 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"/>
                  <a:gd name="T17" fmla="*/ 6 w 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">
                    <a:moveTo>
                      <a:pt x="3" y="0"/>
                    </a:moveTo>
                    <a:lnTo>
                      <a:pt x="6" y="4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83" name="Freeform 335"/>
              <p:cNvSpPr>
                <a:spLocks noChangeAspect="1"/>
              </p:cNvSpPr>
              <p:nvPr/>
            </p:nvSpPr>
            <p:spPr bwMode="auto">
              <a:xfrm>
                <a:off x="-1001" y="2827"/>
                <a:ext cx="6" cy="7"/>
              </a:xfrm>
              <a:custGeom>
                <a:avLst/>
                <a:gdLst>
                  <a:gd name="T0" fmla="*/ 3 w 6"/>
                  <a:gd name="T1" fmla="*/ 0 h 7"/>
                  <a:gd name="T2" fmla="*/ 6 w 6"/>
                  <a:gd name="T3" fmla="*/ 4 h 7"/>
                  <a:gd name="T4" fmla="*/ 3 w 6"/>
                  <a:gd name="T5" fmla="*/ 7 h 7"/>
                  <a:gd name="T6" fmla="*/ 0 w 6"/>
                  <a:gd name="T7" fmla="*/ 4 h 7"/>
                  <a:gd name="T8" fmla="*/ 3 w 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"/>
                  <a:gd name="T17" fmla="*/ 6 w 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">
                    <a:moveTo>
                      <a:pt x="3" y="0"/>
                    </a:moveTo>
                    <a:lnTo>
                      <a:pt x="6" y="4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84" name="Freeform 336"/>
              <p:cNvSpPr>
                <a:spLocks noChangeAspect="1"/>
              </p:cNvSpPr>
              <p:nvPr/>
            </p:nvSpPr>
            <p:spPr bwMode="auto">
              <a:xfrm>
                <a:off x="-1001" y="2827"/>
                <a:ext cx="6" cy="7"/>
              </a:xfrm>
              <a:custGeom>
                <a:avLst/>
                <a:gdLst>
                  <a:gd name="T0" fmla="*/ 3 w 6"/>
                  <a:gd name="T1" fmla="*/ 0 h 7"/>
                  <a:gd name="T2" fmla="*/ 6 w 6"/>
                  <a:gd name="T3" fmla="*/ 3 h 7"/>
                  <a:gd name="T4" fmla="*/ 3 w 6"/>
                  <a:gd name="T5" fmla="*/ 7 h 7"/>
                  <a:gd name="T6" fmla="*/ 0 w 6"/>
                  <a:gd name="T7" fmla="*/ 4 h 7"/>
                  <a:gd name="T8" fmla="*/ 3 w 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"/>
                  <a:gd name="T17" fmla="*/ 6 w 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">
                    <a:moveTo>
                      <a:pt x="3" y="0"/>
                    </a:moveTo>
                    <a:lnTo>
                      <a:pt x="6" y="3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85" name="Freeform 337"/>
              <p:cNvSpPr>
                <a:spLocks noChangeAspect="1"/>
              </p:cNvSpPr>
              <p:nvPr/>
            </p:nvSpPr>
            <p:spPr bwMode="auto">
              <a:xfrm>
                <a:off x="-992" y="2827"/>
                <a:ext cx="13" cy="13"/>
              </a:xfrm>
              <a:custGeom>
                <a:avLst/>
                <a:gdLst>
                  <a:gd name="T0" fmla="*/ 0 w 39"/>
                  <a:gd name="T1" fmla="*/ 0 h 39"/>
                  <a:gd name="T2" fmla="*/ 0 w 39"/>
                  <a:gd name="T3" fmla="*/ 0 h 39"/>
                  <a:gd name="T4" fmla="*/ 0 w 39"/>
                  <a:gd name="T5" fmla="*/ 0 h 39"/>
                  <a:gd name="T6" fmla="*/ 0 w 39"/>
                  <a:gd name="T7" fmla="*/ 0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"/>
                  <a:gd name="T13" fmla="*/ 0 h 39"/>
                  <a:gd name="T14" fmla="*/ 39 w 39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" h="39">
                    <a:moveTo>
                      <a:pt x="15" y="39"/>
                    </a:moveTo>
                    <a:cubicBezTo>
                      <a:pt x="0" y="23"/>
                      <a:pt x="7" y="8"/>
                      <a:pt x="8" y="8"/>
                    </a:cubicBezTo>
                    <a:cubicBezTo>
                      <a:pt x="8" y="8"/>
                      <a:pt x="23" y="0"/>
                      <a:pt x="39" y="15"/>
                    </a:cubicBezTo>
                    <a:cubicBezTo>
                      <a:pt x="15" y="39"/>
                      <a:pt x="15" y="39"/>
                      <a:pt x="15" y="39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86" name="Freeform 338"/>
              <p:cNvSpPr>
                <a:spLocks noChangeAspect="1"/>
              </p:cNvSpPr>
              <p:nvPr/>
            </p:nvSpPr>
            <p:spPr bwMode="auto">
              <a:xfrm>
                <a:off x="-996" y="2823"/>
                <a:ext cx="20" cy="20"/>
              </a:xfrm>
              <a:custGeom>
                <a:avLst/>
                <a:gdLst>
                  <a:gd name="T0" fmla="*/ 0 w 62"/>
                  <a:gd name="T1" fmla="*/ 0 h 63"/>
                  <a:gd name="T2" fmla="*/ 0 w 62"/>
                  <a:gd name="T3" fmla="*/ 0 h 63"/>
                  <a:gd name="T4" fmla="*/ 0 w 62"/>
                  <a:gd name="T5" fmla="*/ 0 h 63"/>
                  <a:gd name="T6" fmla="*/ 0 w 62"/>
                  <a:gd name="T7" fmla="*/ 0 h 63"/>
                  <a:gd name="T8" fmla="*/ 0 w 62"/>
                  <a:gd name="T9" fmla="*/ 0 h 63"/>
                  <a:gd name="T10" fmla="*/ 0 w 62"/>
                  <a:gd name="T11" fmla="*/ 0 h 63"/>
                  <a:gd name="T12" fmla="*/ 0 w 62"/>
                  <a:gd name="T13" fmla="*/ 0 h 63"/>
                  <a:gd name="T14" fmla="*/ 0 w 6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2"/>
                  <a:gd name="T25" fmla="*/ 0 h 63"/>
                  <a:gd name="T26" fmla="*/ 62 w 6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2" h="63">
                    <a:moveTo>
                      <a:pt x="0" y="43"/>
                    </a:moveTo>
                    <a:cubicBezTo>
                      <a:pt x="16" y="63"/>
                      <a:pt x="16" y="63"/>
                      <a:pt x="16" y="63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13" y="36"/>
                      <a:pt x="21" y="23"/>
                      <a:pt x="22" y="22"/>
                    </a:cubicBezTo>
                    <a:cubicBezTo>
                      <a:pt x="22" y="22"/>
                      <a:pt x="36" y="14"/>
                      <a:pt x="51" y="28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0" y="43"/>
                      <a:pt x="0" y="43"/>
                      <a:pt x="0" y="43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87" name="Freeform 339"/>
              <p:cNvSpPr>
                <a:spLocks noChangeAspect="1"/>
              </p:cNvSpPr>
              <p:nvPr/>
            </p:nvSpPr>
            <p:spPr bwMode="auto">
              <a:xfrm>
                <a:off x="-996" y="2823"/>
                <a:ext cx="20" cy="20"/>
              </a:xfrm>
              <a:custGeom>
                <a:avLst/>
                <a:gdLst>
                  <a:gd name="T0" fmla="*/ 0 w 62"/>
                  <a:gd name="T1" fmla="*/ 0 h 63"/>
                  <a:gd name="T2" fmla="*/ 0 w 62"/>
                  <a:gd name="T3" fmla="*/ 0 h 63"/>
                  <a:gd name="T4" fmla="*/ 0 w 62"/>
                  <a:gd name="T5" fmla="*/ 0 h 63"/>
                  <a:gd name="T6" fmla="*/ 0 w 62"/>
                  <a:gd name="T7" fmla="*/ 0 h 63"/>
                  <a:gd name="T8" fmla="*/ 0 w 62"/>
                  <a:gd name="T9" fmla="*/ 0 h 63"/>
                  <a:gd name="T10" fmla="*/ 0 w 62"/>
                  <a:gd name="T11" fmla="*/ 0 h 63"/>
                  <a:gd name="T12" fmla="*/ 0 w 62"/>
                  <a:gd name="T13" fmla="*/ 0 h 63"/>
                  <a:gd name="T14" fmla="*/ 0 w 6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2"/>
                  <a:gd name="T25" fmla="*/ 0 h 63"/>
                  <a:gd name="T26" fmla="*/ 62 w 6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2" h="63">
                    <a:moveTo>
                      <a:pt x="0" y="43"/>
                    </a:moveTo>
                    <a:cubicBezTo>
                      <a:pt x="16" y="63"/>
                      <a:pt x="16" y="63"/>
                      <a:pt x="16" y="63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13" y="36"/>
                      <a:pt x="21" y="23"/>
                      <a:pt x="22" y="22"/>
                    </a:cubicBezTo>
                    <a:cubicBezTo>
                      <a:pt x="22" y="22"/>
                      <a:pt x="36" y="14"/>
                      <a:pt x="51" y="28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0" y="43"/>
                      <a:pt x="0" y="43"/>
                      <a:pt x="0" y="43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88" name="Freeform 340"/>
              <p:cNvSpPr>
                <a:spLocks noChangeAspect="1"/>
              </p:cNvSpPr>
              <p:nvPr/>
            </p:nvSpPr>
            <p:spPr bwMode="auto">
              <a:xfrm>
                <a:off x="-992" y="2828"/>
                <a:ext cx="18" cy="17"/>
              </a:xfrm>
              <a:custGeom>
                <a:avLst/>
                <a:gdLst>
                  <a:gd name="T0" fmla="*/ 0 w 54"/>
                  <a:gd name="T1" fmla="*/ 0 h 54"/>
                  <a:gd name="T2" fmla="*/ 0 w 54"/>
                  <a:gd name="T3" fmla="*/ 0 h 54"/>
                  <a:gd name="T4" fmla="*/ 0 w 54"/>
                  <a:gd name="T5" fmla="*/ 0 h 54"/>
                  <a:gd name="T6" fmla="*/ 0 w 54"/>
                  <a:gd name="T7" fmla="*/ 0 h 54"/>
                  <a:gd name="T8" fmla="*/ 0 w 54"/>
                  <a:gd name="T9" fmla="*/ 0 h 54"/>
                  <a:gd name="T10" fmla="*/ 0 w 54"/>
                  <a:gd name="T11" fmla="*/ 0 h 54"/>
                  <a:gd name="T12" fmla="*/ 0 w 54"/>
                  <a:gd name="T13" fmla="*/ 0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"/>
                  <a:gd name="T22" fmla="*/ 0 h 54"/>
                  <a:gd name="T23" fmla="*/ 54 w 54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" h="54">
                    <a:moveTo>
                      <a:pt x="1" y="49"/>
                    </a:moveTo>
                    <a:cubicBezTo>
                      <a:pt x="49" y="1"/>
                      <a:pt x="49" y="1"/>
                      <a:pt x="49" y="1"/>
                    </a:cubicBezTo>
                    <a:cubicBezTo>
                      <a:pt x="50" y="0"/>
                      <a:pt x="52" y="0"/>
                      <a:pt x="53" y="1"/>
                    </a:cubicBezTo>
                    <a:cubicBezTo>
                      <a:pt x="54" y="2"/>
                      <a:pt x="54" y="4"/>
                      <a:pt x="53" y="5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4" y="54"/>
                      <a:pt x="3" y="54"/>
                      <a:pt x="1" y="53"/>
                    </a:cubicBezTo>
                    <a:cubicBezTo>
                      <a:pt x="0" y="52"/>
                      <a:pt x="0" y="50"/>
                      <a:pt x="1" y="49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89" name="Freeform 341"/>
              <p:cNvSpPr>
                <a:spLocks noChangeAspect="1"/>
              </p:cNvSpPr>
              <p:nvPr/>
            </p:nvSpPr>
            <p:spPr bwMode="auto">
              <a:xfrm>
                <a:off x="-992" y="2828"/>
                <a:ext cx="18" cy="17"/>
              </a:xfrm>
              <a:custGeom>
                <a:avLst/>
                <a:gdLst>
                  <a:gd name="T0" fmla="*/ 0 w 54"/>
                  <a:gd name="T1" fmla="*/ 0 h 54"/>
                  <a:gd name="T2" fmla="*/ 0 w 54"/>
                  <a:gd name="T3" fmla="*/ 0 h 54"/>
                  <a:gd name="T4" fmla="*/ 0 w 54"/>
                  <a:gd name="T5" fmla="*/ 0 h 54"/>
                  <a:gd name="T6" fmla="*/ 0 w 54"/>
                  <a:gd name="T7" fmla="*/ 0 h 54"/>
                  <a:gd name="T8" fmla="*/ 0 w 54"/>
                  <a:gd name="T9" fmla="*/ 0 h 54"/>
                  <a:gd name="T10" fmla="*/ 0 w 54"/>
                  <a:gd name="T11" fmla="*/ 0 h 54"/>
                  <a:gd name="T12" fmla="*/ 0 w 54"/>
                  <a:gd name="T13" fmla="*/ 0 h 54"/>
                  <a:gd name="T14" fmla="*/ 0 w 54"/>
                  <a:gd name="T15" fmla="*/ 0 h 54"/>
                  <a:gd name="T16" fmla="*/ 0 w 54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"/>
                  <a:gd name="T28" fmla="*/ 0 h 54"/>
                  <a:gd name="T29" fmla="*/ 54 w 54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" h="54">
                    <a:moveTo>
                      <a:pt x="1" y="49"/>
                    </a:moveTo>
                    <a:cubicBezTo>
                      <a:pt x="49" y="1"/>
                      <a:pt x="49" y="1"/>
                      <a:pt x="49" y="1"/>
                    </a:cubicBezTo>
                    <a:cubicBezTo>
                      <a:pt x="50" y="0"/>
                      <a:pt x="52" y="0"/>
                      <a:pt x="53" y="1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4" y="2"/>
                      <a:pt x="54" y="4"/>
                      <a:pt x="53" y="5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4" y="54"/>
                      <a:pt x="3" y="54"/>
                      <a:pt x="1" y="5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52"/>
                      <a:pt x="0" y="50"/>
                      <a:pt x="1" y="49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90" name="Freeform 342"/>
              <p:cNvSpPr>
                <a:spLocks noChangeAspect="1"/>
              </p:cNvSpPr>
              <p:nvPr/>
            </p:nvSpPr>
            <p:spPr bwMode="auto">
              <a:xfrm>
                <a:off x="-989" y="2831"/>
                <a:ext cx="7" cy="7"/>
              </a:xfrm>
              <a:custGeom>
                <a:avLst/>
                <a:gdLst>
                  <a:gd name="T0" fmla="*/ 0 w 22"/>
                  <a:gd name="T1" fmla="*/ 0 h 22"/>
                  <a:gd name="T2" fmla="*/ 0 w 22"/>
                  <a:gd name="T3" fmla="*/ 0 h 22"/>
                  <a:gd name="T4" fmla="*/ 0 w 22"/>
                  <a:gd name="T5" fmla="*/ 0 h 22"/>
                  <a:gd name="T6" fmla="*/ 0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9" y="22"/>
                    </a:moveTo>
                    <a:cubicBezTo>
                      <a:pt x="0" y="13"/>
                      <a:pt x="4" y="4"/>
                      <a:pt x="4" y="4"/>
                    </a:cubicBezTo>
                    <a:cubicBezTo>
                      <a:pt x="4" y="4"/>
                      <a:pt x="13" y="0"/>
                      <a:pt x="22" y="9"/>
                    </a:cubicBezTo>
                    <a:cubicBezTo>
                      <a:pt x="9" y="22"/>
                      <a:pt x="9" y="22"/>
                      <a:pt x="9" y="22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91" name="Freeform 343"/>
              <p:cNvSpPr>
                <a:spLocks noChangeAspect="1"/>
              </p:cNvSpPr>
              <p:nvPr/>
            </p:nvSpPr>
            <p:spPr bwMode="auto">
              <a:xfrm>
                <a:off x="-989" y="2831"/>
                <a:ext cx="7" cy="7"/>
              </a:xfrm>
              <a:custGeom>
                <a:avLst/>
                <a:gdLst>
                  <a:gd name="T0" fmla="*/ 0 w 22"/>
                  <a:gd name="T1" fmla="*/ 0 h 22"/>
                  <a:gd name="T2" fmla="*/ 0 w 22"/>
                  <a:gd name="T3" fmla="*/ 0 h 22"/>
                  <a:gd name="T4" fmla="*/ 0 w 22"/>
                  <a:gd name="T5" fmla="*/ 0 h 22"/>
                  <a:gd name="T6" fmla="*/ 0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9" y="22"/>
                    </a:moveTo>
                    <a:cubicBezTo>
                      <a:pt x="0" y="13"/>
                      <a:pt x="4" y="4"/>
                      <a:pt x="4" y="4"/>
                    </a:cubicBezTo>
                    <a:cubicBezTo>
                      <a:pt x="4" y="4"/>
                      <a:pt x="13" y="0"/>
                      <a:pt x="22" y="9"/>
                    </a:cubicBezTo>
                    <a:cubicBezTo>
                      <a:pt x="9" y="22"/>
                      <a:pt x="9" y="22"/>
                      <a:pt x="9" y="22"/>
                    </a:cubicBezTo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92" name="Freeform 344"/>
              <p:cNvSpPr>
                <a:spLocks noChangeAspect="1"/>
              </p:cNvSpPr>
              <p:nvPr/>
            </p:nvSpPr>
            <p:spPr bwMode="auto">
              <a:xfrm>
                <a:off x="-999" y="2820"/>
                <a:ext cx="16" cy="16"/>
              </a:xfrm>
              <a:custGeom>
                <a:avLst/>
                <a:gdLst>
                  <a:gd name="T0" fmla="*/ 0 w 51"/>
                  <a:gd name="T1" fmla="*/ 0 h 52"/>
                  <a:gd name="T2" fmla="*/ 0 w 51"/>
                  <a:gd name="T3" fmla="*/ 0 h 52"/>
                  <a:gd name="T4" fmla="*/ 0 w 51"/>
                  <a:gd name="T5" fmla="*/ 0 h 52"/>
                  <a:gd name="T6" fmla="*/ 0 w 51"/>
                  <a:gd name="T7" fmla="*/ 0 h 52"/>
                  <a:gd name="T8" fmla="*/ 0 w 51"/>
                  <a:gd name="T9" fmla="*/ 0 h 52"/>
                  <a:gd name="T10" fmla="*/ 0 w 51"/>
                  <a:gd name="T11" fmla="*/ 0 h 52"/>
                  <a:gd name="T12" fmla="*/ 0 w 51"/>
                  <a:gd name="T13" fmla="*/ 0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52"/>
                  <a:gd name="T23" fmla="*/ 51 w 51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52">
                    <a:moveTo>
                      <a:pt x="1" y="47"/>
                    </a:moveTo>
                    <a:cubicBezTo>
                      <a:pt x="46" y="1"/>
                      <a:pt x="46" y="1"/>
                      <a:pt x="46" y="1"/>
                    </a:cubicBezTo>
                    <a:cubicBezTo>
                      <a:pt x="47" y="0"/>
                      <a:pt x="49" y="0"/>
                      <a:pt x="50" y="2"/>
                    </a:cubicBezTo>
                    <a:cubicBezTo>
                      <a:pt x="51" y="3"/>
                      <a:pt x="51" y="4"/>
                      <a:pt x="50" y="5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2" y="52"/>
                      <a:pt x="1" y="51"/>
                    </a:cubicBezTo>
                    <a:cubicBezTo>
                      <a:pt x="0" y="50"/>
                      <a:pt x="0" y="48"/>
                      <a:pt x="1" y="47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93" name="Freeform 345"/>
              <p:cNvSpPr>
                <a:spLocks noChangeAspect="1"/>
              </p:cNvSpPr>
              <p:nvPr/>
            </p:nvSpPr>
            <p:spPr bwMode="auto">
              <a:xfrm>
                <a:off x="-999" y="2820"/>
                <a:ext cx="16" cy="16"/>
              </a:xfrm>
              <a:custGeom>
                <a:avLst/>
                <a:gdLst>
                  <a:gd name="T0" fmla="*/ 0 w 51"/>
                  <a:gd name="T1" fmla="*/ 0 h 52"/>
                  <a:gd name="T2" fmla="*/ 0 w 51"/>
                  <a:gd name="T3" fmla="*/ 0 h 52"/>
                  <a:gd name="T4" fmla="*/ 0 w 51"/>
                  <a:gd name="T5" fmla="*/ 0 h 52"/>
                  <a:gd name="T6" fmla="*/ 0 w 51"/>
                  <a:gd name="T7" fmla="*/ 0 h 52"/>
                  <a:gd name="T8" fmla="*/ 0 w 51"/>
                  <a:gd name="T9" fmla="*/ 0 h 52"/>
                  <a:gd name="T10" fmla="*/ 0 w 51"/>
                  <a:gd name="T11" fmla="*/ 0 h 52"/>
                  <a:gd name="T12" fmla="*/ 0 w 51"/>
                  <a:gd name="T13" fmla="*/ 0 h 52"/>
                  <a:gd name="T14" fmla="*/ 0 w 51"/>
                  <a:gd name="T15" fmla="*/ 0 h 52"/>
                  <a:gd name="T16" fmla="*/ 0 w 51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52"/>
                  <a:gd name="T29" fmla="*/ 51 w 51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52">
                    <a:moveTo>
                      <a:pt x="1" y="47"/>
                    </a:moveTo>
                    <a:cubicBezTo>
                      <a:pt x="46" y="1"/>
                      <a:pt x="46" y="1"/>
                      <a:pt x="46" y="1"/>
                    </a:cubicBezTo>
                    <a:cubicBezTo>
                      <a:pt x="47" y="0"/>
                      <a:pt x="49" y="0"/>
                      <a:pt x="50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1" y="3"/>
                      <a:pt x="51" y="4"/>
                      <a:pt x="50" y="5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2" y="52"/>
                      <a:pt x="1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0" y="50"/>
                      <a:pt x="0" y="48"/>
                      <a:pt x="1" y="47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94" name="Freeform 346"/>
              <p:cNvSpPr>
                <a:spLocks noChangeAspect="1"/>
              </p:cNvSpPr>
              <p:nvPr/>
            </p:nvSpPr>
            <p:spPr bwMode="auto">
              <a:xfrm>
                <a:off x="-998" y="2821"/>
                <a:ext cx="16" cy="16"/>
              </a:xfrm>
              <a:custGeom>
                <a:avLst/>
                <a:gdLst>
                  <a:gd name="T0" fmla="*/ 0 w 49"/>
                  <a:gd name="T1" fmla="*/ 0 h 50"/>
                  <a:gd name="T2" fmla="*/ 0 w 49"/>
                  <a:gd name="T3" fmla="*/ 0 h 50"/>
                  <a:gd name="T4" fmla="*/ 0 w 49"/>
                  <a:gd name="T5" fmla="*/ 0 h 50"/>
                  <a:gd name="T6" fmla="*/ 0 w 49"/>
                  <a:gd name="T7" fmla="*/ 0 h 50"/>
                  <a:gd name="T8" fmla="*/ 0 w 49"/>
                  <a:gd name="T9" fmla="*/ 0 h 50"/>
                  <a:gd name="T10" fmla="*/ 0 w 49"/>
                  <a:gd name="T11" fmla="*/ 0 h 50"/>
                  <a:gd name="T12" fmla="*/ 0 w 4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"/>
                  <a:gd name="T22" fmla="*/ 0 h 50"/>
                  <a:gd name="T23" fmla="*/ 49 w 49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" h="50">
                    <a:moveTo>
                      <a:pt x="0" y="45"/>
                    </a:moveTo>
                    <a:cubicBezTo>
                      <a:pt x="44" y="1"/>
                      <a:pt x="44" y="1"/>
                      <a:pt x="44" y="1"/>
                    </a:cubicBezTo>
                    <a:cubicBezTo>
                      <a:pt x="45" y="0"/>
                      <a:pt x="47" y="1"/>
                      <a:pt x="48" y="2"/>
                    </a:cubicBezTo>
                    <a:cubicBezTo>
                      <a:pt x="49" y="3"/>
                      <a:pt x="49" y="4"/>
                      <a:pt x="48" y="5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50"/>
                      <a:pt x="2" y="50"/>
                      <a:pt x="1" y="49"/>
                    </a:cubicBezTo>
                    <a:cubicBezTo>
                      <a:pt x="0" y="48"/>
                      <a:pt x="0" y="46"/>
                      <a:pt x="0" y="45"/>
                    </a:cubicBezTo>
                  </a:path>
                </a:pathLst>
              </a:custGeom>
              <a:solidFill>
                <a:srgbClr val="FFE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95" name="Freeform 347"/>
              <p:cNvSpPr>
                <a:spLocks noChangeAspect="1"/>
              </p:cNvSpPr>
              <p:nvPr/>
            </p:nvSpPr>
            <p:spPr bwMode="auto">
              <a:xfrm>
                <a:off x="-998" y="2821"/>
                <a:ext cx="16" cy="16"/>
              </a:xfrm>
              <a:custGeom>
                <a:avLst/>
                <a:gdLst>
                  <a:gd name="T0" fmla="*/ 0 w 49"/>
                  <a:gd name="T1" fmla="*/ 0 h 50"/>
                  <a:gd name="T2" fmla="*/ 0 w 49"/>
                  <a:gd name="T3" fmla="*/ 0 h 50"/>
                  <a:gd name="T4" fmla="*/ 0 w 49"/>
                  <a:gd name="T5" fmla="*/ 0 h 50"/>
                  <a:gd name="T6" fmla="*/ 0 w 49"/>
                  <a:gd name="T7" fmla="*/ 0 h 50"/>
                  <a:gd name="T8" fmla="*/ 0 w 49"/>
                  <a:gd name="T9" fmla="*/ 0 h 50"/>
                  <a:gd name="T10" fmla="*/ 0 w 49"/>
                  <a:gd name="T11" fmla="*/ 0 h 50"/>
                  <a:gd name="T12" fmla="*/ 0 w 49"/>
                  <a:gd name="T13" fmla="*/ 0 h 50"/>
                  <a:gd name="T14" fmla="*/ 0 w 49"/>
                  <a:gd name="T15" fmla="*/ 0 h 50"/>
                  <a:gd name="T16" fmla="*/ 0 w 49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50"/>
                  <a:gd name="T29" fmla="*/ 49 w 49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50">
                    <a:moveTo>
                      <a:pt x="0" y="45"/>
                    </a:moveTo>
                    <a:cubicBezTo>
                      <a:pt x="44" y="1"/>
                      <a:pt x="44" y="1"/>
                      <a:pt x="44" y="1"/>
                    </a:cubicBezTo>
                    <a:cubicBezTo>
                      <a:pt x="45" y="0"/>
                      <a:pt x="47" y="1"/>
                      <a:pt x="48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9" y="3"/>
                      <a:pt x="49" y="4"/>
                      <a:pt x="48" y="5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50"/>
                      <a:pt x="2" y="50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48"/>
                      <a:pt x="0" y="46"/>
                      <a:pt x="0" y="45"/>
                    </a:cubicBez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96" name="Freeform 348"/>
              <p:cNvSpPr>
                <a:spLocks noChangeAspect="1"/>
              </p:cNvSpPr>
              <p:nvPr/>
            </p:nvSpPr>
            <p:spPr bwMode="auto">
              <a:xfrm>
                <a:off x="-997" y="2822"/>
                <a:ext cx="3" cy="3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0 h 9"/>
                  <a:gd name="T4" fmla="*/ 0 w 9"/>
                  <a:gd name="T5" fmla="*/ 0 h 9"/>
                  <a:gd name="T6" fmla="*/ 0 w 9"/>
                  <a:gd name="T7" fmla="*/ 0 h 9"/>
                  <a:gd name="T8" fmla="*/ 0 w 9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9"/>
                  <a:gd name="T17" fmla="*/ 9 w 9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9">
                    <a:moveTo>
                      <a:pt x="2" y="4"/>
                    </a:moveTo>
                    <a:cubicBezTo>
                      <a:pt x="0" y="3"/>
                      <a:pt x="2" y="0"/>
                      <a:pt x="4" y="2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2" y="4"/>
                      <a:pt x="2" y="4"/>
                      <a:pt x="2" y="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97" name="Freeform 349"/>
              <p:cNvSpPr>
                <a:spLocks noChangeAspect="1"/>
              </p:cNvSpPr>
              <p:nvPr/>
            </p:nvSpPr>
            <p:spPr bwMode="auto">
              <a:xfrm>
                <a:off x="-990" y="2820"/>
                <a:ext cx="3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2" y="4"/>
                    </a:moveTo>
                    <a:cubicBezTo>
                      <a:pt x="0" y="2"/>
                      <a:pt x="3" y="0"/>
                      <a:pt x="4" y="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2" y="4"/>
                      <a:pt x="2" y="4"/>
                      <a:pt x="2" y="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98" name="Freeform 350"/>
              <p:cNvSpPr>
                <a:spLocks noChangeAspect="1"/>
              </p:cNvSpPr>
              <p:nvPr/>
            </p:nvSpPr>
            <p:spPr bwMode="auto">
              <a:xfrm>
                <a:off x="-999" y="2829"/>
                <a:ext cx="2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2" y="4"/>
                    </a:moveTo>
                    <a:cubicBezTo>
                      <a:pt x="0" y="2"/>
                      <a:pt x="3" y="0"/>
                      <a:pt x="4" y="2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2" y="4"/>
                      <a:pt x="2" y="4"/>
                      <a:pt x="2" y="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49187" name="Rectangle 28"/>
          <p:cNvSpPr>
            <a:spLocks noChangeArrowheads="1"/>
          </p:cNvSpPr>
          <p:nvPr/>
        </p:nvSpPr>
        <p:spPr bwMode="gray">
          <a:xfrm>
            <a:off x="1230312" y="658812"/>
            <a:ext cx="176330" cy="379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833" b="1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BE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833" b="1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BG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833" b="1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CZ</a:t>
            </a:r>
            <a:endParaRPr lang="en-US" altLang="en-US" sz="667">
              <a:solidFill>
                <a:srgbClr val="000000"/>
              </a:solidFill>
              <a:latin typeface="Verdana" panose="020B060403050404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833" b="1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DK</a:t>
            </a:r>
            <a:endParaRPr lang="en-US" altLang="en-US" sz="667" b="1">
              <a:solidFill>
                <a:srgbClr val="000000"/>
              </a:solidFill>
              <a:latin typeface="Verdana" panose="020B060403050404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833" b="1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DE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833" b="1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EE</a:t>
            </a:r>
            <a:endParaRPr lang="en-US" altLang="en-US" sz="667" b="1">
              <a:solidFill>
                <a:srgbClr val="000000"/>
              </a:solidFill>
              <a:latin typeface="Verdana" panose="020B060403050404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833" b="1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IE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833" b="1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EL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833" b="1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ES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833" b="1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FR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833" b="1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IT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833" b="1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CY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833" b="1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LV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833" b="1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LT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833" b="1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LU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833" b="1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HU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833" b="1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MT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833" b="1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NL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833" b="1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AT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833" b="1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PL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833" b="1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PT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833" b="1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</a:t>
            </a:r>
            <a:endParaRPr lang="en-US" altLang="en-US" sz="667" b="1">
              <a:solidFill>
                <a:srgbClr val="000000"/>
              </a:solidFill>
              <a:latin typeface="Verdana" panose="020B060403050404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833" b="1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SI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833" b="1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SK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833" b="1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FI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833" b="1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SE</a:t>
            </a:r>
            <a:endParaRPr lang="en-US" altLang="en-US" sz="667" b="1">
              <a:solidFill>
                <a:srgbClr val="000000"/>
              </a:solidFill>
              <a:latin typeface="Verdana" panose="020B060403050404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833" b="1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UK</a:t>
            </a:r>
          </a:p>
        </p:txBody>
      </p:sp>
      <p:sp>
        <p:nvSpPr>
          <p:cNvPr id="382" name="Title 1"/>
          <p:cNvSpPr txBox="1">
            <a:spLocks/>
          </p:cNvSpPr>
          <p:nvPr/>
        </p:nvSpPr>
        <p:spPr>
          <a:xfrm>
            <a:off x="272206" y="143488"/>
            <a:ext cx="7988400" cy="90000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l"/>
            <a:r>
              <a:rPr lang="fi-FI" sz="4000" b="1" spc="-100" dirty="0" err="1" smtClean="0">
                <a:solidFill>
                  <a:srgbClr val="0065BD"/>
                </a:solidFill>
              </a:rPr>
              <a:t>Role</a:t>
            </a:r>
            <a:r>
              <a:rPr lang="fi-FI" sz="4000" b="1" spc="-100" dirty="0" smtClean="0">
                <a:solidFill>
                  <a:srgbClr val="0065BD"/>
                </a:solidFill>
              </a:rPr>
              <a:t> play </a:t>
            </a:r>
            <a:r>
              <a:rPr lang="fi-FI" sz="4000" b="1" spc="-100" dirty="0" err="1" smtClean="0">
                <a:solidFill>
                  <a:srgbClr val="0065BD"/>
                </a:solidFill>
              </a:rPr>
              <a:t>example</a:t>
            </a:r>
            <a:r>
              <a:rPr lang="fi-FI" sz="4000" b="1" spc="-100" dirty="0" smtClean="0">
                <a:solidFill>
                  <a:srgbClr val="0065BD"/>
                </a:solidFill>
              </a:rPr>
              <a:t> </a:t>
            </a:r>
            <a:r>
              <a:rPr lang="fi-FI" sz="4000" b="1" spc="-100" dirty="0" err="1" smtClean="0">
                <a:solidFill>
                  <a:srgbClr val="0065BD"/>
                </a:solidFill>
              </a:rPr>
              <a:t>outcome</a:t>
            </a:r>
            <a:r>
              <a:rPr lang="fi-FI" sz="4000" b="1" spc="-100" dirty="0" smtClean="0">
                <a:solidFill>
                  <a:srgbClr val="0065BD"/>
                </a:solidFill>
              </a:rPr>
              <a:t> (</a:t>
            </a:r>
            <a:r>
              <a:rPr lang="fi-FI" sz="4000" b="1" spc="-100" dirty="0" err="1" smtClean="0">
                <a:solidFill>
                  <a:srgbClr val="0065BD"/>
                </a:solidFill>
              </a:rPr>
              <a:t>what</a:t>
            </a:r>
            <a:r>
              <a:rPr lang="fi-FI" sz="4000" b="1" spc="-100" dirty="0" smtClean="0">
                <a:solidFill>
                  <a:srgbClr val="0065BD"/>
                </a:solidFill>
              </a:rPr>
              <a:t> </a:t>
            </a:r>
            <a:r>
              <a:rPr lang="fi-FI" sz="4000" b="1" spc="-100" dirty="0" err="1" smtClean="0">
                <a:solidFill>
                  <a:srgbClr val="0065BD"/>
                </a:solidFill>
              </a:rPr>
              <a:t>really</a:t>
            </a:r>
            <a:r>
              <a:rPr lang="fi-FI" sz="4000" b="1" spc="-100" dirty="0" smtClean="0">
                <a:solidFill>
                  <a:srgbClr val="0065BD"/>
                </a:solidFill>
              </a:rPr>
              <a:t> </a:t>
            </a:r>
            <a:r>
              <a:rPr lang="fi-FI" sz="4000" b="1" spc="-100" dirty="0" err="1" smtClean="0">
                <a:solidFill>
                  <a:srgbClr val="0065BD"/>
                </a:solidFill>
              </a:rPr>
              <a:t>happened</a:t>
            </a:r>
            <a:r>
              <a:rPr lang="fi-FI" sz="4000" b="1" spc="-100" dirty="0" smtClean="0">
                <a:solidFill>
                  <a:srgbClr val="0065BD"/>
                </a:solidFill>
              </a:rPr>
              <a:t>!) </a:t>
            </a:r>
            <a:r>
              <a:rPr lang="fi-FI" dirty="0" smtClean="0">
                <a:solidFill>
                  <a:schemeClr val="tx2"/>
                </a:solidFill>
              </a:rPr>
              <a:t/>
            </a:r>
            <a:br>
              <a:rPr lang="fi-FI" dirty="0" smtClean="0">
                <a:solidFill>
                  <a:schemeClr val="tx2"/>
                </a:solidFill>
              </a:rPr>
            </a:b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86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tool - </a:t>
            </a:r>
            <a:r>
              <a:rPr lang="en-US" altLang="zh-CN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Presemo</a:t>
            </a:r>
            <a:endParaRPr lang="zh-CN" alt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browser-based classroom participation system.</a:t>
            </a:r>
          </a:p>
          <a:p>
            <a:pPr marL="342900" lvl="1" indent="0">
              <a:buNone/>
            </a:pPr>
            <a:endParaRPr lang="en-US" altLang="zh-CN" sz="21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r>
              <a:rPr lang="en-US" altLang="zh-CN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http://presemo.aalto.fi/new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can have multiple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Presemo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rooms 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Highly flexible to different mobile device's (e.g. smartphone, tablet, laptop). </a:t>
            </a: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6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800" dirty="0" err="1" smtClean="0"/>
              <a:t>Outlines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lang="fi-FI" sz="3200" dirty="0" err="1"/>
              <a:t>Animated</a:t>
            </a:r>
            <a:r>
              <a:rPr lang="fi-FI" sz="3200" dirty="0"/>
              <a:t> </a:t>
            </a:r>
            <a:r>
              <a:rPr lang="fi-FI" sz="3200" dirty="0" smtClean="0"/>
              <a:t>video</a:t>
            </a:r>
          </a:p>
          <a:p>
            <a:pPr lvl="1"/>
            <a:r>
              <a:rPr lang="fi-FI" sz="3200" dirty="0" err="1" smtClean="0"/>
              <a:t>Teaching</a:t>
            </a:r>
            <a:r>
              <a:rPr lang="fi-FI" sz="3200" dirty="0" smtClean="0"/>
              <a:t> </a:t>
            </a:r>
            <a:r>
              <a:rPr lang="fi-FI" sz="3200" dirty="0" err="1" smtClean="0"/>
              <a:t>with</a:t>
            </a:r>
            <a:r>
              <a:rPr lang="fi-FI" sz="3200" dirty="0" smtClean="0"/>
              <a:t> </a:t>
            </a:r>
            <a:r>
              <a:rPr lang="fi-FI" sz="3200" dirty="0" err="1" smtClean="0"/>
              <a:t>games</a:t>
            </a:r>
            <a:endParaRPr lang="fi-FI" sz="3200" dirty="0" smtClean="0"/>
          </a:p>
          <a:p>
            <a:pPr lvl="1"/>
            <a:r>
              <a:rPr lang="fi-FI" sz="3200" dirty="0" err="1"/>
              <a:t>Problem</a:t>
            </a:r>
            <a:r>
              <a:rPr lang="fi-FI" sz="3200" dirty="0"/>
              <a:t> </a:t>
            </a:r>
            <a:r>
              <a:rPr lang="fi-FI" sz="3200" dirty="0" err="1"/>
              <a:t>Based</a:t>
            </a:r>
            <a:r>
              <a:rPr lang="fi-FI" sz="3200" dirty="0"/>
              <a:t> </a:t>
            </a:r>
            <a:r>
              <a:rPr lang="fi-FI" sz="3200" dirty="0" smtClean="0"/>
              <a:t>Learning</a:t>
            </a:r>
          </a:p>
          <a:p>
            <a:pPr lvl="1"/>
            <a:r>
              <a:rPr lang="fi-FI" sz="3200" dirty="0" err="1"/>
              <a:t>Role</a:t>
            </a:r>
            <a:r>
              <a:rPr lang="fi-FI" sz="3200" dirty="0"/>
              <a:t> </a:t>
            </a:r>
            <a:r>
              <a:rPr lang="fi-FI" sz="3200" dirty="0" smtClean="0"/>
              <a:t>playing</a:t>
            </a:r>
          </a:p>
          <a:p>
            <a:pPr lvl="1"/>
            <a:r>
              <a:rPr lang="fi-FI" sz="3200" dirty="0"/>
              <a:t>Digital </a:t>
            </a:r>
            <a:r>
              <a:rPr lang="fi-FI" sz="3200" dirty="0" err="1"/>
              <a:t>tool</a:t>
            </a:r>
            <a:r>
              <a:rPr lang="fi-FI" sz="3200" dirty="0"/>
              <a:t> - </a:t>
            </a:r>
            <a:r>
              <a:rPr lang="fi-FI" sz="3200" dirty="0" err="1"/>
              <a:t>Presemo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9.11.2017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938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59594"/>
            <a:ext cx="3671487" cy="4638035"/>
          </a:xfrm>
          <a:ln>
            <a:solidFill>
              <a:schemeClr val="tx1"/>
            </a:solidFill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841631" y="916414"/>
            <a:ext cx="3669323" cy="402931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altLang="zh-CN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http://presemo.aalto.fi/new</a:t>
            </a:r>
          </a:p>
          <a:p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zh-CN" sz="2100" dirty="0">
                <a:latin typeface="Arial" panose="020B0604020202020204" pitchFamily="34" charset="0"/>
              </a:rPr>
              <a:t>Choose an address for your session. </a:t>
            </a:r>
            <a:endParaRPr lang="fi-FI" altLang="zh-CN" sz="2100" dirty="0" smtClean="0">
              <a:latin typeface="Arial" panose="020B0604020202020204" pitchFamily="34" charset="0"/>
            </a:endParaRPr>
          </a:p>
          <a:p>
            <a:endParaRPr lang="fi-FI" altLang="zh-CN" sz="2100" dirty="0">
              <a:latin typeface="Arial" panose="020B0604020202020204" pitchFamily="34" charset="0"/>
            </a:endParaRPr>
          </a:p>
          <a:p>
            <a:r>
              <a:rPr lang="zh-CN" altLang="zh-CN" sz="2100" dirty="0" smtClean="0">
                <a:latin typeface="Arial" panose="020B0604020202020204" pitchFamily="34" charset="0"/>
              </a:rPr>
              <a:t>Use </a:t>
            </a:r>
            <a:r>
              <a:rPr lang="zh-CN" altLang="zh-CN" sz="2100" dirty="0">
                <a:latin typeface="Arial" panose="020B0604020202020204" pitchFamily="34" charset="0"/>
              </a:rPr>
              <a:t>only numbers and letters. Remember to keep the address simple. </a:t>
            </a:r>
            <a:endParaRPr lang="en-US" altLang="zh-CN" sz="2100" dirty="0">
              <a:latin typeface="Arial" panose="020B0604020202020204" pitchFamily="34" charset="0"/>
            </a:endParaRPr>
          </a:p>
          <a:p>
            <a:endParaRPr lang="en-US" altLang="zh-CN" sz="2100" dirty="0">
              <a:latin typeface="Arial" panose="020B0604020202020204" pitchFamily="34" charset="0"/>
            </a:endParaRPr>
          </a:p>
          <a:p>
            <a:r>
              <a:rPr lang="en-US" altLang="zh-CN" sz="2100" dirty="0">
                <a:latin typeface="Arial" panose="020B0604020202020204" pitchFamily="34" charset="0"/>
              </a:rPr>
              <a:t>PIN has to be numbers.</a:t>
            </a:r>
            <a:endParaRPr lang="zh-CN" altLang="zh-CN" sz="2100" dirty="0">
              <a:latin typeface="Arial" panose="020B0604020202020204" pitchFamily="34" charset="0"/>
            </a:endParaRPr>
          </a:p>
          <a:p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52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866" y="711261"/>
            <a:ext cx="3650456" cy="1893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91" y="2915566"/>
            <a:ext cx="3986213" cy="1250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76447"/>
            <a:ext cx="5150644" cy="3750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9308" y="711260"/>
            <a:ext cx="3780692" cy="47385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1: Registration at 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altLang="zh-CN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presemo.aalto.fi/new</a:t>
            </a:r>
            <a:endParaRPr lang="en-US" altLang="zh-CN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altLang="zh-CN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2: Waiting for a system email (a few seconds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3: Using the functions from the email properly</a:t>
            </a:r>
          </a:p>
          <a:p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5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29" y="386922"/>
            <a:ext cx="6804879" cy="4954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4618901" y="745078"/>
            <a:ext cx="2621007" cy="8030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This is where you control the tool and post questions to students in the class</a:t>
            </a:r>
            <a:endParaRPr lang="zh-CN" altLang="en-US" sz="1400" dirty="0"/>
          </a:p>
        </p:txBody>
      </p:sp>
      <p:sp>
        <p:nvSpPr>
          <p:cNvPr id="6" name="Down Arrow 5"/>
          <p:cNvSpPr/>
          <p:nvPr/>
        </p:nvSpPr>
        <p:spPr>
          <a:xfrm rot="3723981">
            <a:off x="4101996" y="1007104"/>
            <a:ext cx="261345" cy="579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Down Arrow 6"/>
          <p:cNvSpPr/>
          <p:nvPr/>
        </p:nvSpPr>
        <p:spPr>
          <a:xfrm rot="3723981">
            <a:off x="3647727" y="2733326"/>
            <a:ext cx="261345" cy="579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ounded Rectangle 7"/>
          <p:cNvSpPr/>
          <p:nvPr/>
        </p:nvSpPr>
        <p:spPr>
          <a:xfrm>
            <a:off x="4123596" y="2382130"/>
            <a:ext cx="2321169" cy="8030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This is the </a:t>
            </a:r>
            <a:r>
              <a:rPr lang="en-US" altLang="zh-CN" sz="1600" dirty="0" err="1" smtClean="0"/>
              <a:t>url</a:t>
            </a:r>
            <a:r>
              <a:rPr lang="en-US" altLang="zh-CN" sz="1600" dirty="0" smtClean="0"/>
              <a:t> that you should provide to students</a:t>
            </a:r>
            <a:endParaRPr lang="zh-CN" altLang="en-US" sz="1600" dirty="0"/>
          </a:p>
        </p:txBody>
      </p:sp>
      <p:sp>
        <p:nvSpPr>
          <p:cNvPr id="9" name="Down Arrow 8"/>
          <p:cNvSpPr/>
          <p:nvPr/>
        </p:nvSpPr>
        <p:spPr>
          <a:xfrm rot="3723981">
            <a:off x="3964976" y="3457259"/>
            <a:ext cx="261345" cy="579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ounded Rectangle 9"/>
          <p:cNvSpPr/>
          <p:nvPr/>
        </p:nvSpPr>
        <p:spPr>
          <a:xfrm>
            <a:off x="4412898" y="3310377"/>
            <a:ext cx="3111430" cy="8030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This </a:t>
            </a:r>
            <a:r>
              <a:rPr lang="en-US" altLang="zh-CN" sz="1400" dirty="0" err="1" smtClean="0"/>
              <a:t>url</a:t>
            </a:r>
            <a:r>
              <a:rPr lang="en-US" altLang="zh-CN" sz="1400" dirty="0" smtClean="0"/>
              <a:t> shows the summary of students’ answer, which should be shown on the projector screen.</a:t>
            </a:r>
            <a:endParaRPr lang="zh-CN" altLang="en-US" sz="1400" dirty="0"/>
          </a:p>
        </p:txBody>
      </p:sp>
      <p:sp>
        <p:nvSpPr>
          <p:cNvPr id="11" name="Down Arrow 10"/>
          <p:cNvSpPr/>
          <p:nvPr/>
        </p:nvSpPr>
        <p:spPr>
          <a:xfrm rot="3723981">
            <a:off x="3784745" y="4235195"/>
            <a:ext cx="261345" cy="579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ounded Rectangle 11"/>
          <p:cNvSpPr/>
          <p:nvPr/>
        </p:nvSpPr>
        <p:spPr>
          <a:xfrm>
            <a:off x="4232668" y="4245023"/>
            <a:ext cx="3631215" cy="3581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Using this </a:t>
            </a:r>
            <a:r>
              <a:rPr lang="en-US" altLang="zh-CN" sz="1400" dirty="0" err="1" smtClean="0"/>
              <a:t>url</a:t>
            </a:r>
            <a:r>
              <a:rPr lang="en-US" altLang="zh-CN" sz="1400" dirty="0" smtClean="0"/>
              <a:t> to delete the session after the class.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109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619" y="2740087"/>
            <a:ext cx="7886700" cy="994172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will show how to use these functions now!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741302"/>
            <a:ext cx="7415213" cy="1264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973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Animated</a:t>
            </a:r>
            <a:r>
              <a:rPr lang="fi-FI" dirty="0" smtClean="0"/>
              <a:t> video</a:t>
            </a:r>
            <a:br>
              <a:rPr lang="fi-FI" dirty="0" smtClean="0"/>
            </a:br>
            <a:r>
              <a:rPr lang="fi-FI" sz="2400" dirty="0" smtClean="0"/>
              <a:t>(</a:t>
            </a:r>
            <a:r>
              <a:rPr lang="fi-FI" sz="2400" dirty="0" err="1" smtClean="0"/>
              <a:t>benefits</a:t>
            </a:r>
            <a:r>
              <a:rPr lang="fi-FI" sz="2400" dirty="0" smtClean="0"/>
              <a:t>)</a:t>
            </a:r>
            <a:endParaRPr lang="fi-FI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Communication </a:t>
            </a:r>
            <a:r>
              <a:rPr lang="en-US" dirty="0"/>
              <a:t>Skills </a:t>
            </a:r>
          </a:p>
          <a:p>
            <a:pPr lvl="1"/>
            <a:r>
              <a:rPr lang="en-US" dirty="0" smtClean="0"/>
              <a:t>Brilliant </a:t>
            </a:r>
            <a:r>
              <a:rPr lang="en-US" dirty="0"/>
              <a:t>and innovative way </a:t>
            </a:r>
            <a:r>
              <a:rPr lang="en-US" dirty="0" smtClean="0"/>
              <a:t>to </a:t>
            </a:r>
            <a:r>
              <a:rPr lang="en-US" i="1" dirty="0"/>
              <a:t>communicate stories, ideas and </a:t>
            </a:r>
            <a:r>
              <a:rPr lang="en-US" i="1" dirty="0" smtClean="0"/>
              <a:t>concepts </a:t>
            </a:r>
          </a:p>
          <a:p>
            <a:r>
              <a:rPr lang="en-US" dirty="0"/>
              <a:t>Technical Skills </a:t>
            </a:r>
          </a:p>
          <a:p>
            <a:pPr lvl="1"/>
            <a:r>
              <a:rPr lang="en-US" dirty="0"/>
              <a:t>A great gateway for students to learn much more difficult </a:t>
            </a:r>
            <a:r>
              <a:rPr lang="en-US" i="1" dirty="0"/>
              <a:t>technical skills  </a:t>
            </a:r>
          </a:p>
          <a:p>
            <a:r>
              <a:rPr lang="en-US" dirty="0" smtClean="0"/>
              <a:t>Self-expression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beauty of </a:t>
            </a:r>
            <a:r>
              <a:rPr lang="en-US" dirty="0" smtClean="0"/>
              <a:t>animation </a:t>
            </a:r>
            <a:r>
              <a:rPr lang="en-US" dirty="0"/>
              <a:t>can be placed into pre-drawn environments, by choosing everything from </a:t>
            </a:r>
            <a:r>
              <a:rPr lang="en-US" i="1" dirty="0"/>
              <a:t>plot to </a:t>
            </a:r>
            <a:r>
              <a:rPr lang="en-US" i="1" dirty="0" smtClean="0"/>
              <a:t>speech </a:t>
            </a:r>
            <a:r>
              <a:rPr lang="en-US" i="1" dirty="0"/>
              <a:t>bubbles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9.11.2017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26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Animated</a:t>
            </a:r>
            <a:r>
              <a:rPr lang="fi-FI" dirty="0"/>
              <a:t> video</a:t>
            </a:r>
            <a:br>
              <a:rPr lang="fi-FI" dirty="0"/>
            </a:br>
            <a:r>
              <a:rPr lang="fi-FI" sz="2400" dirty="0"/>
              <a:t>(</a:t>
            </a:r>
            <a:r>
              <a:rPr lang="fi-FI" sz="2400" dirty="0" err="1"/>
              <a:t>benefits</a:t>
            </a:r>
            <a:r>
              <a:rPr lang="fi-FI" sz="2400" dirty="0"/>
              <a:t>)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Presentation Skills 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/>
              <a:t>an exciting and dynamic platform to give </a:t>
            </a:r>
            <a:r>
              <a:rPr lang="en-US" i="1" dirty="0" smtClean="0"/>
              <a:t>interesting and class engaging </a:t>
            </a:r>
            <a:r>
              <a:rPr lang="en-US" i="1" dirty="0"/>
              <a:t>presentations </a:t>
            </a:r>
            <a:endParaRPr lang="en-US" i="1" dirty="0" smtClean="0"/>
          </a:p>
          <a:p>
            <a:pPr lvl="1"/>
            <a:r>
              <a:rPr lang="en-US" dirty="0" smtClean="0"/>
              <a:t>Animation </a:t>
            </a:r>
            <a:r>
              <a:rPr lang="en-US" dirty="0"/>
              <a:t>is a great way to encourage students to put greater effort </a:t>
            </a:r>
            <a:r>
              <a:rPr lang="en-US" dirty="0" smtClean="0"/>
              <a:t>for learning, gives </a:t>
            </a:r>
            <a:r>
              <a:rPr lang="en-US" i="1" dirty="0" smtClean="0"/>
              <a:t>visual </a:t>
            </a:r>
            <a:r>
              <a:rPr lang="en-US" i="1" dirty="0"/>
              <a:t>explanations of concepts </a:t>
            </a:r>
            <a:endParaRPr lang="en-US" i="1" dirty="0" smtClean="0"/>
          </a:p>
          <a:p>
            <a:r>
              <a:rPr lang="en-US" dirty="0" smtClean="0"/>
              <a:t>Building Bridges </a:t>
            </a:r>
          </a:p>
          <a:p>
            <a:pPr lvl="1"/>
            <a:r>
              <a:rPr lang="en-US" i="1" dirty="0" smtClean="0"/>
              <a:t>Language </a:t>
            </a:r>
            <a:r>
              <a:rPr lang="en-US" i="1" dirty="0"/>
              <a:t>barrier </a:t>
            </a:r>
            <a:r>
              <a:rPr lang="en-US" dirty="0"/>
              <a:t>can be immediately </a:t>
            </a:r>
            <a:r>
              <a:rPr lang="en-US" dirty="0" smtClean="0"/>
              <a:t>overcome</a:t>
            </a:r>
          </a:p>
          <a:p>
            <a:pPr marL="25200" lvl="1" indent="0">
              <a:buNone/>
            </a:pPr>
            <a:endParaRPr lang="en-US" sz="1100" dirty="0"/>
          </a:p>
          <a:p>
            <a:r>
              <a:rPr lang="en-US" sz="1600" i="1" dirty="0" smtClean="0"/>
              <a:t>Example: </a:t>
            </a:r>
            <a:r>
              <a:rPr lang="en-US" sz="1600" b="0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process technology, working principle of fuel cell, induction motor etc.</a:t>
            </a:r>
          </a:p>
          <a:p>
            <a:r>
              <a:rPr lang="en-US" sz="1800" dirty="0" smtClean="0"/>
              <a:t>Example </a:t>
            </a:r>
            <a:r>
              <a:rPr lang="en-US" sz="1800" dirty="0"/>
              <a:t>tools: </a:t>
            </a:r>
          </a:p>
          <a:p>
            <a:pPr lvl="2"/>
            <a:r>
              <a:rPr lang="en-US" dirty="0" smtClean="0"/>
              <a:t>Domo, Myths </a:t>
            </a:r>
            <a:r>
              <a:rPr lang="en-US" dirty="0"/>
              <a:t>and </a:t>
            </a:r>
            <a:r>
              <a:rPr lang="en-US" dirty="0" smtClean="0"/>
              <a:t>Legends, </a:t>
            </a:r>
            <a:r>
              <a:rPr lang="en-US" dirty="0" err="1" smtClean="0"/>
              <a:t>Kerpoof</a:t>
            </a:r>
            <a:r>
              <a:rPr lang="en-US" dirty="0" smtClean="0"/>
              <a:t>, Zimmer Twins, Go </a:t>
            </a:r>
            <a:r>
              <a:rPr lang="en-US" dirty="0"/>
              <a:t>Animate 4 Schools </a:t>
            </a:r>
            <a:r>
              <a:rPr lang="en-US" dirty="0" smtClean="0"/>
              <a:t>etc.</a:t>
            </a:r>
            <a:endParaRPr lang="en-US" dirty="0"/>
          </a:p>
          <a:p>
            <a:pPr marL="25200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9.11.2017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375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Animated</a:t>
            </a:r>
            <a:r>
              <a:rPr lang="fi-FI" dirty="0"/>
              <a:t> video</a:t>
            </a:r>
            <a:br>
              <a:rPr lang="fi-FI" dirty="0"/>
            </a:br>
            <a:r>
              <a:rPr lang="fi-FI" sz="2400" dirty="0" smtClean="0"/>
              <a:t>(</a:t>
            </a:r>
            <a:r>
              <a:rPr lang="fi-FI" sz="2400" dirty="0" err="1" smtClean="0"/>
              <a:t>need</a:t>
            </a:r>
            <a:r>
              <a:rPr lang="fi-FI" sz="2400" dirty="0" smtClean="0"/>
              <a:t> to </a:t>
            </a:r>
            <a:r>
              <a:rPr lang="fi-FI" sz="2400" dirty="0" err="1" smtClean="0"/>
              <a:t>consider</a:t>
            </a:r>
            <a:r>
              <a:rPr lang="fi-FI" sz="2400" dirty="0" smtClean="0"/>
              <a:t>)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Elements </a:t>
            </a:r>
            <a:r>
              <a:rPr lang="en-US" dirty="0"/>
              <a:t>that impact </a:t>
            </a:r>
            <a:r>
              <a:rPr lang="en-US" dirty="0" smtClean="0"/>
              <a:t>engagement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Elements </a:t>
            </a:r>
            <a:r>
              <a:rPr lang="en-US" dirty="0"/>
              <a:t>that promote active </a:t>
            </a:r>
            <a:r>
              <a:rPr lang="en-US" dirty="0" smtClean="0"/>
              <a:t>learning</a:t>
            </a:r>
          </a:p>
          <a:p>
            <a:endParaRPr lang="en-US" sz="1000" dirty="0" smtClean="0"/>
          </a:p>
          <a:p>
            <a:r>
              <a:rPr lang="en-US" dirty="0"/>
              <a:t>R</a:t>
            </a:r>
            <a:r>
              <a:rPr lang="en-US" dirty="0" smtClean="0"/>
              <a:t>ecommendations</a:t>
            </a:r>
            <a:r>
              <a:rPr lang="en-US" dirty="0"/>
              <a:t>:  </a:t>
            </a:r>
            <a:endParaRPr lang="en-US" dirty="0" smtClean="0"/>
          </a:p>
          <a:p>
            <a:pPr lvl="1"/>
            <a:r>
              <a:rPr lang="en-US" dirty="0" smtClean="0"/>
              <a:t>Keep </a:t>
            </a:r>
            <a:r>
              <a:rPr lang="en-US" dirty="0"/>
              <a:t>videos brief and targeted on </a:t>
            </a:r>
            <a:r>
              <a:rPr lang="en-US" i="1" dirty="0"/>
              <a:t>learning goals 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signaling to highlight important </a:t>
            </a:r>
            <a:r>
              <a:rPr lang="en-US" i="1" dirty="0"/>
              <a:t>ideas or concepts </a:t>
            </a:r>
            <a:endParaRPr lang="en-US" i="1" dirty="0" smtClean="0"/>
          </a:p>
          <a:p>
            <a:pPr lvl="1"/>
            <a:r>
              <a:rPr lang="en-US" dirty="0" smtClean="0"/>
              <a:t>Use </a:t>
            </a:r>
            <a:r>
              <a:rPr lang="en-US" dirty="0"/>
              <a:t>a conversational, enthusiastic style to</a:t>
            </a:r>
            <a:r>
              <a:rPr lang="en-US" i="1" dirty="0"/>
              <a:t> enhance </a:t>
            </a:r>
            <a:r>
              <a:rPr lang="en-US" i="1" dirty="0" smtClean="0"/>
              <a:t>engagement</a:t>
            </a:r>
          </a:p>
          <a:p>
            <a:pPr lvl="1"/>
            <a:r>
              <a:rPr lang="en-US" dirty="0" smtClean="0"/>
              <a:t>Embed </a:t>
            </a:r>
            <a:r>
              <a:rPr lang="en-US" dirty="0"/>
              <a:t>videos in a context of </a:t>
            </a:r>
            <a:r>
              <a:rPr lang="en-US" i="1" dirty="0"/>
              <a:t>active learning</a:t>
            </a:r>
            <a:r>
              <a:rPr lang="en-US" dirty="0"/>
              <a:t> by using </a:t>
            </a:r>
            <a:r>
              <a:rPr lang="en-US" i="1" dirty="0"/>
              <a:t>guiding questions, interactive </a:t>
            </a:r>
            <a:r>
              <a:rPr lang="en-US" i="1" dirty="0" smtClean="0"/>
              <a:t>elements, or </a:t>
            </a:r>
            <a:r>
              <a:rPr lang="en-US" i="1" dirty="0"/>
              <a:t>associated homework assignments</a:t>
            </a:r>
            <a:endParaRPr lang="en-US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9.11.2017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378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Teaching</a:t>
            </a:r>
            <a:r>
              <a:rPr lang="fi-FI" dirty="0" smtClean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Games</a:t>
            </a:r>
            <a:r>
              <a:rPr lang="fi-FI" dirty="0"/>
              <a:t> 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Engaging students </a:t>
            </a:r>
          </a:p>
          <a:p>
            <a:pPr lvl="1"/>
            <a:r>
              <a:rPr lang="en-US" dirty="0" smtClean="0"/>
              <a:t>Making learning fun motivates students and helps them to </a:t>
            </a:r>
            <a:r>
              <a:rPr lang="en-US" i="1" dirty="0" smtClean="0"/>
              <a:t>pay attention and stay focused on the subject </a:t>
            </a:r>
          </a:p>
          <a:p>
            <a:pPr lvl="1"/>
            <a:r>
              <a:rPr lang="en-US" dirty="0" smtClean="0"/>
              <a:t>Encourage </a:t>
            </a:r>
            <a:r>
              <a:rPr lang="en-US" dirty="0"/>
              <a:t>students to learn outside of the class and allow students to </a:t>
            </a:r>
            <a:r>
              <a:rPr lang="en-US" i="1" dirty="0"/>
              <a:t>focus well enough to </a:t>
            </a:r>
            <a:r>
              <a:rPr lang="en-US" i="1" dirty="0" smtClean="0"/>
              <a:t>learn </a:t>
            </a:r>
            <a:r>
              <a:rPr lang="en-US" i="1" dirty="0"/>
              <a:t>better </a:t>
            </a:r>
          </a:p>
          <a:p>
            <a:pPr lvl="1"/>
            <a:r>
              <a:rPr lang="en-US" dirty="0" smtClean="0"/>
              <a:t>Writing </a:t>
            </a:r>
            <a:r>
              <a:rPr lang="en-US" dirty="0"/>
              <a:t>a lesson with a story context combined with a challenge for the student to overcome </a:t>
            </a:r>
            <a:r>
              <a:rPr lang="en-US" dirty="0" smtClean="0"/>
              <a:t>(</a:t>
            </a:r>
            <a:r>
              <a:rPr lang="en-US" dirty="0"/>
              <a:t>in other words, making it into a game) significantly </a:t>
            </a:r>
            <a:r>
              <a:rPr lang="en-US" i="1" dirty="0"/>
              <a:t>improves the learning </a:t>
            </a:r>
            <a:r>
              <a:rPr lang="en-US" i="1" dirty="0" smtClean="0"/>
              <a:t>performance</a:t>
            </a:r>
            <a:endParaRPr lang="en-US" sz="1000" i="1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9.11.2017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60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Teaching</a:t>
            </a:r>
            <a:r>
              <a:rPr lang="fi-FI" dirty="0" smtClean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Games</a:t>
            </a:r>
            <a:r>
              <a:rPr lang="fi-FI" dirty="0"/>
              <a:t> 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Learning from </a:t>
            </a:r>
            <a:r>
              <a:rPr lang="en-US" dirty="0" smtClean="0"/>
              <a:t>mistakes </a:t>
            </a:r>
            <a:endParaRPr lang="en-US" dirty="0"/>
          </a:p>
          <a:p>
            <a:pPr lvl="1"/>
            <a:r>
              <a:rPr lang="en-US" dirty="0" smtClean="0"/>
              <a:t>If </a:t>
            </a:r>
            <a:r>
              <a:rPr lang="en-US" dirty="0"/>
              <a:t>you lose, </a:t>
            </a:r>
            <a:r>
              <a:rPr lang="en-US" i="1" dirty="0"/>
              <a:t>start the game and try again </a:t>
            </a:r>
            <a:endParaRPr lang="en-US" i="1" dirty="0" smtClean="0"/>
          </a:p>
          <a:p>
            <a:pPr lvl="1"/>
            <a:r>
              <a:rPr lang="en-US" dirty="0" smtClean="0"/>
              <a:t>Games allow students to </a:t>
            </a:r>
            <a:r>
              <a:rPr lang="en-US" i="1" dirty="0" smtClean="0"/>
              <a:t>assess their knowledge for themselves</a:t>
            </a:r>
            <a:r>
              <a:rPr lang="en-US" dirty="0" smtClean="0"/>
              <a:t>, give them a chance to see where they are </a:t>
            </a:r>
            <a:r>
              <a:rPr lang="en-US" i="1" dirty="0" smtClean="0"/>
              <a:t>having trouble before a test</a:t>
            </a:r>
            <a:r>
              <a:rPr lang="en-US" i="1" dirty="0"/>
              <a:t> </a:t>
            </a:r>
            <a:endParaRPr lang="en-US" i="1" dirty="0" smtClean="0"/>
          </a:p>
          <a:p>
            <a:pPr marL="25200" lvl="1" indent="0">
              <a:buNone/>
            </a:pPr>
            <a:endParaRPr lang="en-US" sz="1000" dirty="0" smtClean="0"/>
          </a:p>
          <a:p>
            <a:r>
              <a:rPr lang="en-US" dirty="0" smtClean="0"/>
              <a:t>Recommendations:</a:t>
            </a:r>
            <a:endParaRPr lang="en-US" dirty="0"/>
          </a:p>
          <a:p>
            <a:pPr lvl="1"/>
            <a:r>
              <a:rPr lang="en-US" dirty="0" smtClean="0"/>
              <a:t>Appropriate guidance to the </a:t>
            </a:r>
            <a:r>
              <a:rPr lang="en-US" dirty="0"/>
              <a:t>students during the game </a:t>
            </a:r>
            <a:r>
              <a:rPr lang="en-US" dirty="0" smtClean="0"/>
              <a:t>and help </a:t>
            </a:r>
            <a:r>
              <a:rPr lang="en-US" dirty="0"/>
              <a:t>them </a:t>
            </a:r>
            <a:r>
              <a:rPr lang="en-US" i="1" dirty="0" smtClean="0"/>
              <a:t>analyze </a:t>
            </a:r>
            <a:r>
              <a:rPr lang="en-US" i="1" dirty="0"/>
              <a:t>the playing </a:t>
            </a:r>
            <a:r>
              <a:rPr lang="en-US" i="1" dirty="0" smtClean="0"/>
              <a:t>afterward</a:t>
            </a:r>
            <a:endParaRPr lang="en-US" i="1" dirty="0"/>
          </a:p>
          <a:p>
            <a:pPr lvl="1"/>
            <a:r>
              <a:rPr lang="en-US" dirty="0"/>
              <a:t>The games should not be an end in themselves, </a:t>
            </a:r>
            <a:r>
              <a:rPr lang="en-US" dirty="0" smtClean="0"/>
              <a:t>but instead </a:t>
            </a:r>
            <a:r>
              <a:rPr lang="en-US" dirty="0"/>
              <a:t>be a </a:t>
            </a:r>
            <a:r>
              <a:rPr lang="en-US" i="1" dirty="0"/>
              <a:t>tool for </a:t>
            </a:r>
            <a:r>
              <a:rPr lang="en-US" i="1" dirty="0" smtClean="0"/>
              <a:t>learning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9.11.2017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04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2646" y="272022"/>
            <a:ext cx="6477000" cy="1225021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Problem Based Learning</a:t>
            </a:r>
            <a:r>
              <a:rPr lang="fi-FI" b="1" dirty="0" smtClean="0">
                <a:solidFill>
                  <a:schemeClr val="tx2"/>
                </a:solidFill>
              </a:rPr>
              <a:t/>
            </a:r>
            <a:br>
              <a:rPr lang="fi-FI" b="1" dirty="0" smtClean="0">
                <a:solidFill>
                  <a:schemeClr val="tx2"/>
                </a:solidFill>
              </a:rPr>
            </a:b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5609" y="4359301"/>
            <a:ext cx="4196611" cy="3260700"/>
          </a:xfrm>
        </p:spPr>
        <p:txBody>
          <a:bodyPr>
            <a:normAutofit/>
          </a:bodyPr>
          <a:lstStyle/>
          <a:p>
            <a:pPr algn="l"/>
            <a:r>
              <a:rPr lang="en-US" sz="1167" b="1" dirty="0"/>
              <a:t>Problem-based learning</a:t>
            </a:r>
            <a:r>
              <a:rPr lang="en-US" sz="1167" dirty="0"/>
              <a:t> (</a:t>
            </a:r>
            <a:r>
              <a:rPr lang="en-US" sz="1167" b="1" dirty="0"/>
              <a:t>PBL</a:t>
            </a:r>
            <a:r>
              <a:rPr lang="en-US" sz="1167" dirty="0"/>
              <a:t>) is a student-centered </a:t>
            </a:r>
            <a:r>
              <a:rPr lang="fi-FI" sz="1167" dirty="0"/>
              <a:t>pedagogy in which students learn about a subject through the experience of solving an open-ended problem found in </a:t>
            </a:r>
            <a:r>
              <a:rPr lang="fi-FI" sz="1167" u="sng" dirty="0"/>
              <a:t>trigger material</a:t>
            </a:r>
            <a:r>
              <a:rPr lang="fi-FI" sz="1167" dirty="0"/>
              <a:t>. </a:t>
            </a:r>
          </a:p>
          <a:p>
            <a:endParaRPr lang="fi-FI" dirty="0"/>
          </a:p>
        </p:txBody>
      </p:sp>
      <p:sp>
        <p:nvSpPr>
          <p:cNvPr id="4" name="AutoShape 2" descr="Image result for Problem-based learning"/>
          <p:cNvSpPr>
            <a:spLocks noChangeAspect="1" noChangeArrowheads="1"/>
          </p:cNvSpPr>
          <p:nvPr/>
        </p:nvSpPr>
        <p:spPr bwMode="auto">
          <a:xfrm>
            <a:off x="891646" y="-120386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AutoShape 4" descr="Image result for Problem-based learning"/>
          <p:cNvSpPr>
            <a:spLocks noChangeAspect="1" noChangeArrowheads="1"/>
          </p:cNvSpPr>
          <p:nvPr/>
        </p:nvSpPr>
        <p:spPr bwMode="auto">
          <a:xfrm>
            <a:off x="1018646" y="6615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AutoShape 6" descr="Image result for Problem-based learning"/>
          <p:cNvSpPr>
            <a:spLocks noChangeAspect="1" noChangeArrowheads="1"/>
          </p:cNvSpPr>
          <p:nvPr/>
        </p:nvSpPr>
        <p:spPr bwMode="auto">
          <a:xfrm>
            <a:off x="1145646" y="133615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34" name="Picture 10" descr="PB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67" y="937287"/>
            <a:ext cx="3968750" cy="330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67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498906"/>
            <a:ext cx="8207375" cy="996498"/>
          </a:xfrm>
        </p:spPr>
        <p:txBody>
          <a:bodyPr/>
          <a:lstStyle/>
          <a:p>
            <a:pPr algn="ctr"/>
            <a:r>
              <a:rPr lang="fi-FI" dirty="0" err="1" smtClean="0"/>
              <a:t>Why</a:t>
            </a:r>
            <a:r>
              <a:rPr lang="fi-FI" dirty="0" smtClean="0"/>
              <a:t> and How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Best way to connect </a:t>
            </a:r>
            <a:r>
              <a:rPr lang="en-US" sz="2400" dirty="0" smtClean="0"/>
              <a:t>learning </a:t>
            </a:r>
            <a:r>
              <a:rPr lang="en-US" sz="2400" dirty="0" smtClean="0"/>
              <a:t>to real life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Best way to generate motivation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Smart Engagement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Celebrate the result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9.11.2017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650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lto University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DFF5384-7925-49C9-826D-99D946B8D539}" vid="{3183760B-E33B-4B04-9A52-658182C5CA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AALTO_EN</Template>
  <TotalTime>0</TotalTime>
  <Words>1306</Words>
  <Application>Microsoft Macintosh PowerPoint</Application>
  <PresentationFormat>On-screen Show (16:10)</PresentationFormat>
  <Paragraphs>238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 Narrow</vt:lpstr>
      <vt:lpstr>Calibri</vt:lpstr>
      <vt:lpstr>Courier New</vt:lpstr>
      <vt:lpstr>Georgia</vt:lpstr>
      <vt:lpstr>Lucida Grande</vt:lpstr>
      <vt:lpstr>MS Gothic</vt:lpstr>
      <vt:lpstr>MS PGothic</vt:lpstr>
      <vt:lpstr>ＭＳ Ｐゴシック</vt:lpstr>
      <vt:lpstr>Symbol</vt:lpstr>
      <vt:lpstr>Times New Roman</vt:lpstr>
      <vt:lpstr>Verdana</vt:lpstr>
      <vt:lpstr>ヒラギノ角ゴ Pro W3</vt:lpstr>
      <vt:lpstr>Arial</vt:lpstr>
      <vt:lpstr>Aalto University</vt:lpstr>
      <vt:lpstr>Teaching Methods  Modi ! (Sam, Yong, Rahman, Meng)  </vt:lpstr>
      <vt:lpstr>Outlines</vt:lpstr>
      <vt:lpstr>Animated video (benefits)</vt:lpstr>
      <vt:lpstr>Animated video (benefits)</vt:lpstr>
      <vt:lpstr>Animated video (need to consider)</vt:lpstr>
      <vt:lpstr>Teaching with Games  </vt:lpstr>
      <vt:lpstr>Teaching with Games  </vt:lpstr>
      <vt:lpstr>Problem Based Learning </vt:lpstr>
      <vt:lpstr>Why and How</vt:lpstr>
      <vt:lpstr>PowerPoint Presentation</vt:lpstr>
      <vt:lpstr>The role of the tutor is to facilitate learning by supporting, guiding, and monitoring the learning process</vt:lpstr>
      <vt:lpstr>Role playing</vt:lpstr>
      <vt:lpstr>Role play design</vt:lpstr>
      <vt:lpstr>Role Playing: Example</vt:lpstr>
      <vt:lpstr>Role Playing: Example</vt:lpstr>
      <vt:lpstr>Role play example design </vt:lpstr>
      <vt:lpstr>Role play example outcome </vt:lpstr>
      <vt:lpstr>PowerPoint Presentation</vt:lpstr>
      <vt:lpstr>Digital tool - Presemo</vt:lpstr>
      <vt:lpstr>PowerPoint Presentation</vt:lpstr>
      <vt:lpstr>PowerPoint Presentation</vt:lpstr>
      <vt:lpstr>PowerPoint Presentation</vt:lpstr>
      <vt:lpstr>I will show how to use these functions now!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2016-09-06T10:08:54Z</dcterms:created>
  <dcterms:modified xsi:type="dcterms:W3CDTF">2017-11-09T10:57:46Z</dcterms:modified>
</cp:coreProperties>
</file>