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70" r:id="rId2"/>
  </p:sldMasterIdLst>
  <p:notesMasterIdLst>
    <p:notesMasterId r:id="rId62"/>
  </p:notesMasterIdLst>
  <p:sldIdLst>
    <p:sldId id="455" r:id="rId3"/>
    <p:sldId id="453" r:id="rId4"/>
    <p:sldId id="492" r:id="rId5"/>
    <p:sldId id="457" r:id="rId6"/>
    <p:sldId id="493" r:id="rId7"/>
    <p:sldId id="494" r:id="rId8"/>
    <p:sldId id="495" r:id="rId9"/>
    <p:sldId id="458" r:id="rId10"/>
    <p:sldId id="515" r:id="rId11"/>
    <p:sldId id="516" r:id="rId12"/>
    <p:sldId id="517" r:id="rId13"/>
    <p:sldId id="518" r:id="rId14"/>
    <p:sldId id="519" r:id="rId15"/>
    <p:sldId id="529" r:id="rId16"/>
    <p:sldId id="532" r:id="rId17"/>
    <p:sldId id="520" r:id="rId18"/>
    <p:sldId id="521" r:id="rId19"/>
    <p:sldId id="528" r:id="rId20"/>
    <p:sldId id="526" r:id="rId21"/>
    <p:sldId id="567" r:id="rId22"/>
    <p:sldId id="527" r:id="rId23"/>
    <p:sldId id="568" r:id="rId24"/>
    <p:sldId id="571" r:id="rId25"/>
    <p:sldId id="522" r:id="rId26"/>
    <p:sldId id="523" r:id="rId27"/>
    <p:sldId id="524" r:id="rId28"/>
    <p:sldId id="531" r:id="rId29"/>
    <p:sldId id="565" r:id="rId30"/>
    <p:sldId id="569" r:id="rId31"/>
    <p:sldId id="570" r:id="rId32"/>
    <p:sldId id="566" r:id="rId33"/>
    <p:sldId id="502" r:id="rId34"/>
    <p:sldId id="564" r:id="rId35"/>
    <p:sldId id="496" r:id="rId36"/>
    <p:sldId id="497" r:id="rId37"/>
    <p:sldId id="461" r:id="rId38"/>
    <p:sldId id="462" r:id="rId39"/>
    <p:sldId id="464" r:id="rId40"/>
    <p:sldId id="465" r:id="rId41"/>
    <p:sldId id="466" r:id="rId42"/>
    <p:sldId id="467" r:id="rId43"/>
    <p:sldId id="468" r:id="rId44"/>
    <p:sldId id="469" r:id="rId45"/>
    <p:sldId id="470" r:id="rId46"/>
    <p:sldId id="473" r:id="rId47"/>
    <p:sldId id="475" r:id="rId48"/>
    <p:sldId id="476" r:id="rId49"/>
    <p:sldId id="477" r:id="rId50"/>
    <p:sldId id="478" r:id="rId51"/>
    <p:sldId id="480" r:id="rId52"/>
    <p:sldId id="481" r:id="rId53"/>
    <p:sldId id="482" r:id="rId54"/>
    <p:sldId id="483" r:id="rId55"/>
    <p:sldId id="485" r:id="rId56"/>
    <p:sldId id="486" r:id="rId57"/>
    <p:sldId id="487" r:id="rId58"/>
    <p:sldId id="488" r:id="rId59"/>
    <p:sldId id="489" r:id="rId60"/>
    <p:sldId id="490" r:id="rId6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D"/>
    <a:srgbClr val="ED2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11.9.2017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168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13" y="476672"/>
            <a:ext cx="1202281" cy="936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4982C-93C7-E749-B059-5A76420D7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0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fld id="{5C860C52-7949-41DF-8B1C-FB2591132424}" type="datetime1">
              <a:rPr lang="en-US"/>
              <a:pPr/>
              <a:t>9/11/2017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77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6E8C6-235F-4679-995B-AB760984275C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C5119-5469-4399-98BC-04FD70844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82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FEED1-2A38-46E4-950E-38BB56E20129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E0E3D-57AC-485F-96E7-B052ADF84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7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F54B4-6D6F-44D7-923B-849C71BC680B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B6F52-66C5-4D85-AFD8-E36CD0B3BB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63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C198C-F572-47DC-B18D-CDD7F17DE966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C12DC-3D4C-439C-8685-75EF27F91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9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401D5-4AA7-49CD-93FF-DA44FCB9C3E6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A2DAA-9283-4F1E-868B-3EE286229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8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CFA1-2C6A-40F4-8573-31445472CD97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678FE-D8D6-4724-8BDD-6E23E3340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5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263E1-8EC4-42F9-9FD4-D8825CCE8D10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B808F-FA04-47A0-BBD7-42443E9AA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74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E7BB-C0CF-4486-B217-2E27FC060235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939CA-1A20-4E31-9FC4-D065119CA3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05B8E-0537-4D42-98D5-EFB3CC1959AF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EADA5-1900-47E5-B5FF-5FA962C531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71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FFC1D-1014-4EDF-BE58-2F4FFF6EAEBA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45F6C-BDD0-4741-A953-DA32B1DBB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53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Aalto_FI_Kauppako_13_RGB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7" b="8958"/>
          <a:stretch>
            <a:fillRect/>
          </a:stretch>
        </p:blipFill>
        <p:spPr bwMode="auto">
          <a:xfrm>
            <a:off x="149225" y="5878513"/>
            <a:ext cx="28829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7900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3"/>
            <a:ext cx="1536700" cy="382645"/>
          </a:xfrm>
        </p:spPr>
        <p:txBody>
          <a:bodyPr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7" y="6145213"/>
            <a:ext cx="1701801" cy="382645"/>
          </a:xfrm>
        </p:spPr>
        <p:txBody>
          <a:bodyPr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/>
          <a:lstStyle>
            <a:lvl1pPr>
              <a:defRPr/>
            </a:lvl1pPr>
          </a:lstStyle>
          <a:p>
            <a:fld id="{1664A5FD-49B1-4EAC-B4EF-791EC6609DC1}" type="datetime1">
              <a:rPr lang="en-US"/>
              <a:pPr/>
              <a:t>9/11/2017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/>
          <a:lstStyle>
            <a:lvl1pPr>
              <a:defRPr/>
            </a:lvl1pPr>
          </a:lstStyle>
          <a:p>
            <a:fld id="{786CC183-0475-4DED-BD99-2C5A9597CA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6269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E3A-323C-4559-B1BA-656B962F825F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9B31-C8A9-4E24-941C-E3996421D5FD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6F0E-CBD3-4E99-91AB-A949DAD71055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13" y="476672"/>
            <a:ext cx="1202281" cy="936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13" y="6165304"/>
            <a:ext cx="1872208" cy="3628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7921625" cy="1081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50" y="6597650"/>
            <a:ext cx="2133600" cy="220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LaPe - Luento 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2066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 -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597650"/>
            <a:ext cx="2133600" cy="220663"/>
          </a:xfrm>
        </p:spPr>
        <p:txBody>
          <a:bodyPr/>
          <a:lstStyle>
            <a:lvl1pPr>
              <a:defRPr/>
            </a:lvl1pPr>
          </a:lstStyle>
          <a:p>
            <a:fld id="{4443E13E-7CD2-4814-BD32-17B452E88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13" y="6165304"/>
            <a:ext cx="1872208" cy="3628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6C06D-47AC-41E9-B6F8-74CFCE12D955}" type="datetime1">
              <a:rPr lang="en-US" noProof="0" smtClean="0"/>
              <a:pPr/>
              <a:t>9/11/2017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2" r:id="rId7"/>
    <p:sldLayoutId id="2147483663" r:id="rId8"/>
    <p:sldLayoutId id="2147483683" r:id="rId9"/>
    <p:sldLayoutId id="2147483690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4A10F1-5158-49F5-A7BC-8781E2F710C0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9/11/2017</a:t>
            </a:fld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F02BF2-4DA2-4B3B-BF9B-540034EB7A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52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ssisaatio.fi/default.aspx?path" TargetMode="Externa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sinki.fi/oik/tdk/tutkopas.html" TargetMode="External"/><Relationship Id="rId2" Type="http://schemas.openxmlformats.org/officeDocument/2006/relationships/hyperlink" Target="https://issuu.com/arihirvonen/docs/mitk___metodit_paino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uta.fi/laitokset/oikeus/suomi/opiskelu.htm" TargetMode="External"/><Relationship Id="rId4" Type="http://schemas.openxmlformats.org/officeDocument/2006/relationships/hyperlink" Target="http://www.uef.fi/documents/300201/565067/Oikeustieteiden_kirjoitusohje_2015-2016.pdf/d9add2dc-f460-427b-ab76-24c7744a6745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lex.fi/oikeus/foki" TargetMode="External"/><Relationship Id="rId2" Type="http://schemas.openxmlformats.org/officeDocument/2006/relationships/hyperlink" Target="http://www.finlex.fi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om.fi/" TargetMode="External"/><Relationship Id="rId5" Type="http://schemas.openxmlformats.org/officeDocument/2006/relationships/hyperlink" Target="http://www.eduskunta.fi/kirjasto" TargetMode="External"/><Relationship Id="rId4" Type="http://schemas.openxmlformats.org/officeDocument/2006/relationships/hyperlink" Target="http://www.helsinki.fi/kirjastot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KTK-seminaari ja KTK-tutkielma</a:t>
            </a:r>
            <a:br>
              <a:rPr lang="fi-FI" dirty="0" smtClean="0"/>
            </a:br>
            <a:r>
              <a:rPr lang="fi-FI" dirty="0" smtClean="0"/>
              <a:t>2017 </a:t>
            </a:r>
            <a:r>
              <a:rPr lang="fi-FI" dirty="0" smtClean="0"/>
              <a:t>- </a:t>
            </a:r>
            <a:r>
              <a:rPr lang="fi-FI" dirty="0" smtClean="0"/>
              <a:t>2018</a:t>
            </a:r>
            <a:endParaRPr lang="fi-FI" dirty="0"/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Petri Kuoppamäki</a:t>
            </a:r>
          </a:p>
          <a:p>
            <a:r>
              <a:rPr lang="fi-FI" dirty="0" smtClean="0"/>
              <a:t>Yritysjuridiikan professori, OTT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06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Juridiikan rooli liike-elämässä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052736"/>
            <a:ext cx="7988400" cy="41364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i-FI" dirty="0" smtClean="0"/>
              <a:t>1. ”</a:t>
            </a:r>
            <a:r>
              <a:rPr lang="fi-FI" dirty="0"/>
              <a:t>Liikennesäännöt”  </a:t>
            </a:r>
          </a:p>
          <a:p>
            <a:pPr marL="0" lvl="0" indent="0">
              <a:buNone/>
            </a:pPr>
            <a:r>
              <a:rPr lang="fi-FI" dirty="0" smtClean="0"/>
              <a:t>2. Normit </a:t>
            </a:r>
            <a:r>
              <a:rPr lang="fi-FI" dirty="0" err="1"/>
              <a:t>insentiiveinä</a:t>
            </a:r>
            <a:r>
              <a:rPr lang="fi-FI" dirty="0"/>
              <a:t>  </a:t>
            </a:r>
          </a:p>
          <a:p>
            <a:pPr lvl="1"/>
            <a:r>
              <a:rPr lang="fi-FI" dirty="0" err="1" smtClean="0"/>
              <a:t>Pakkotäytäntöönpanomahdollisuus</a:t>
            </a:r>
            <a:endParaRPr lang="fi-FI" dirty="0"/>
          </a:p>
          <a:p>
            <a:pPr marL="0" lvl="0" indent="0">
              <a:buNone/>
            </a:pPr>
            <a:r>
              <a:rPr lang="fi-FI" dirty="0"/>
              <a:t>3</a:t>
            </a:r>
            <a:r>
              <a:rPr lang="fi-FI" dirty="0" smtClean="0"/>
              <a:t>. Sopimustoiminta</a:t>
            </a:r>
            <a:endParaRPr lang="fi-FI" dirty="0"/>
          </a:p>
          <a:p>
            <a:pPr marL="0" lvl="0" indent="0">
              <a:buNone/>
            </a:pPr>
            <a:r>
              <a:rPr lang="fi-FI" dirty="0" smtClean="0"/>
              <a:t>4. Kilpailusäännöt</a:t>
            </a:r>
          </a:p>
          <a:p>
            <a:pPr lvl="1"/>
            <a:r>
              <a:rPr lang="fi-FI" dirty="0" smtClean="0"/>
              <a:t>Markkinoiden tehokas toiminta</a:t>
            </a:r>
          </a:p>
          <a:p>
            <a:pPr lvl="1"/>
            <a:r>
              <a:rPr lang="fi-FI" dirty="0" smtClean="0"/>
              <a:t>Kartellit, määräävän aseman väärinkäyttö ja yrityskauppavalvonta</a:t>
            </a:r>
          </a:p>
          <a:p>
            <a:pPr lvl="1"/>
            <a:r>
              <a:rPr lang="fi-FI" dirty="0" smtClean="0"/>
              <a:t>Julkiset hankinnat, valtiontuet ja kilpailuneutraliteetti</a:t>
            </a:r>
          </a:p>
          <a:p>
            <a:pPr lvl="1"/>
            <a:r>
              <a:rPr lang="fi-FI" dirty="0" smtClean="0"/>
              <a:t>EU-oikeus ja sisämarkkinat</a:t>
            </a:r>
          </a:p>
          <a:p>
            <a:pPr marL="0" indent="0">
              <a:buNone/>
            </a:pPr>
            <a:r>
              <a:rPr lang="fi-FI" dirty="0" smtClean="0"/>
              <a:t>5. Yhtiöoikeus ja </a:t>
            </a:r>
            <a:r>
              <a:rPr lang="fi-FI" dirty="0" err="1" smtClean="0"/>
              <a:t>Corporate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 </a:t>
            </a:r>
          </a:p>
          <a:p>
            <a:pPr marL="57150" indent="0">
              <a:buNone/>
            </a:pPr>
            <a:r>
              <a:rPr lang="fi-FI" dirty="0"/>
              <a:t>6</a:t>
            </a:r>
            <a:r>
              <a:rPr lang="fi-FI" dirty="0" smtClean="0"/>
              <a:t>. Sijoitustoiminta ja rahoitusmarkkinat</a:t>
            </a:r>
          </a:p>
          <a:p>
            <a:pPr marL="57150" indent="0">
              <a:buNone/>
            </a:pPr>
            <a:r>
              <a:rPr lang="fi-FI" dirty="0" smtClean="0"/>
              <a:t>7. Markkinointi ja kuluttajansuoja</a:t>
            </a:r>
          </a:p>
          <a:p>
            <a:pPr marL="57150" indent="0">
              <a:buNone/>
            </a:pPr>
            <a:r>
              <a:rPr lang="fi-FI" dirty="0"/>
              <a:t>8</a:t>
            </a:r>
            <a:r>
              <a:rPr lang="fi-FI" dirty="0" smtClean="0"/>
              <a:t>. Työoikeus</a:t>
            </a:r>
          </a:p>
          <a:p>
            <a:pPr marL="57150" indent="0">
              <a:buNone/>
            </a:pPr>
            <a:r>
              <a:rPr lang="fi-FI" dirty="0" smtClean="0"/>
              <a:t>9. Vero-oikeus</a:t>
            </a:r>
          </a:p>
          <a:p>
            <a:pPr marL="0" lvl="0" indent="0">
              <a:buNone/>
            </a:pPr>
            <a:endParaRPr lang="fi-FI" dirty="0" smtClean="0"/>
          </a:p>
          <a:p>
            <a:pPr marL="457200" lvl="0" indent="-457200">
              <a:buAutoNum type="arabicPeriod" startAt="5"/>
            </a:pPr>
            <a:endParaRPr lang="fi-FI" dirty="0"/>
          </a:p>
          <a:p>
            <a:pPr marL="457200" indent="-457200">
              <a:buAutoNum type="arabicPeriod" startAt="5"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9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Juridiikka ja liikkeenjohto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fi-FI" dirty="0" smtClean="0"/>
              <a:t>8. Juridinen </a:t>
            </a:r>
            <a:r>
              <a:rPr lang="fi-FI" dirty="0"/>
              <a:t>osaaminen liikkeenjohdon välineenä </a:t>
            </a:r>
          </a:p>
          <a:p>
            <a:pPr lvl="0"/>
            <a:r>
              <a:rPr lang="fi-FI" dirty="0"/>
              <a:t>markkinaorganisoitumisen ja kv. etabloitumisen suunnittelu </a:t>
            </a:r>
          </a:p>
          <a:p>
            <a:pPr lvl="0"/>
            <a:r>
              <a:rPr lang="fi-FI" dirty="0"/>
              <a:t>kv. taloudellinen integraatio</a:t>
            </a:r>
          </a:p>
          <a:p>
            <a:pPr lvl="0"/>
            <a:r>
              <a:rPr lang="fi-FI" dirty="0"/>
              <a:t>sopimussuhdesuunnittelu </a:t>
            </a:r>
          </a:p>
          <a:p>
            <a:pPr lvl="0"/>
            <a:r>
              <a:rPr lang="fi-FI" dirty="0"/>
              <a:t>verosuunnittelu</a:t>
            </a:r>
          </a:p>
          <a:p>
            <a:pPr lvl="0"/>
            <a:r>
              <a:rPr lang="fi-FI" dirty="0"/>
              <a:t>markkinointi</a:t>
            </a:r>
          </a:p>
          <a:p>
            <a:pPr lvl="0"/>
            <a:r>
              <a:rPr lang="fi-FI" dirty="0"/>
              <a:t>rahoitus</a:t>
            </a:r>
          </a:p>
          <a:p>
            <a:pPr lvl="0"/>
            <a:r>
              <a:rPr lang="fi-FI" dirty="0"/>
              <a:t>työsuhde- ja ympäristöjohtaminen ym. johtamisen osa-alueet</a:t>
            </a:r>
          </a:p>
          <a:p>
            <a:pPr lvl="0"/>
            <a:r>
              <a:rPr lang="fi-FI" dirty="0"/>
              <a:t>aineeton yritysvarallisuus: teollis- ja </a:t>
            </a:r>
            <a:r>
              <a:rPr lang="fi-FI" dirty="0" smtClean="0"/>
              <a:t>tekijänoikeudet </a:t>
            </a:r>
            <a:endParaRPr lang="fi-FI" dirty="0"/>
          </a:p>
          <a:p>
            <a:pPr lvl="0"/>
            <a:r>
              <a:rPr lang="fi-FI" dirty="0"/>
              <a:t>kilpailutaktinen suunnittelu </a:t>
            </a:r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728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Juridiikka, arvot ja konfliktien ratkaiseminen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i-FI" dirty="0" smtClean="0"/>
              <a:t>9. Arvot</a:t>
            </a:r>
            <a:endParaRPr lang="fi-FI" dirty="0"/>
          </a:p>
          <a:p>
            <a:pPr lvl="0"/>
            <a:r>
              <a:rPr lang="fi-FI" dirty="0"/>
              <a:t>oppi oikeudenmukaisuudesta (vrt. kannattavuus, tehokkuus) </a:t>
            </a:r>
          </a:p>
          <a:p>
            <a:pPr lvl="0"/>
            <a:r>
              <a:rPr lang="fi-FI" dirty="0"/>
              <a:t>moraali; yritysten arvot</a:t>
            </a:r>
          </a:p>
          <a:p>
            <a:pPr lvl="0"/>
            <a:r>
              <a:rPr lang="fi-FI" dirty="0"/>
              <a:t>yritysjohdon päätöksenteon sisällölliset vaatimukset</a:t>
            </a:r>
          </a:p>
          <a:p>
            <a:pPr lvl="0"/>
            <a:r>
              <a:rPr lang="fi-FI" dirty="0"/>
              <a:t>globaalistuminen</a:t>
            </a:r>
          </a:p>
          <a:p>
            <a:pPr lvl="0"/>
            <a:r>
              <a:rPr lang="fi-FI" dirty="0"/>
              <a:t>päätöksenteon markkinaehtoistuminen (</a:t>
            </a:r>
            <a:r>
              <a:rPr lang="fi-FI" dirty="0" err="1"/>
              <a:t>moninkansalliset</a:t>
            </a:r>
            <a:r>
              <a:rPr lang="fi-FI" dirty="0"/>
              <a:t> yritykset / julkinen valta) </a:t>
            </a:r>
          </a:p>
          <a:p>
            <a:pPr lvl="0"/>
            <a:r>
              <a:rPr lang="fi-FI" dirty="0" smtClean="0"/>
              <a:t>Markkinoiden tehokas toiminta ja yksityistäminen </a:t>
            </a:r>
            <a:endParaRPr lang="fi-FI" dirty="0"/>
          </a:p>
          <a:p>
            <a:pPr lvl="0"/>
            <a:r>
              <a:rPr lang="fi-FI" dirty="0"/>
              <a:t>”</a:t>
            </a:r>
            <a:r>
              <a:rPr lang="fi-FI" dirty="0" err="1"/>
              <a:t>race</a:t>
            </a:r>
            <a:r>
              <a:rPr lang="fi-FI" dirty="0"/>
              <a:t> to the </a:t>
            </a:r>
            <a:r>
              <a:rPr lang="fi-FI" dirty="0" err="1"/>
              <a:t>bottom</a:t>
            </a:r>
            <a:r>
              <a:rPr lang="fi-FI" dirty="0"/>
              <a:t>” –ilmiön välttäminen (esim. sosiaaliturva) </a:t>
            </a:r>
            <a:endParaRPr lang="fi-FI" dirty="0" smtClean="0"/>
          </a:p>
          <a:p>
            <a:pPr marL="0" lvl="0" indent="0">
              <a:buNone/>
            </a:pPr>
            <a:r>
              <a:rPr lang="fi-FI" dirty="0"/>
              <a:t> </a:t>
            </a:r>
          </a:p>
          <a:p>
            <a:pPr marL="0" lvl="0" indent="0">
              <a:buNone/>
            </a:pPr>
            <a:r>
              <a:rPr lang="fi-FI" dirty="0" smtClean="0"/>
              <a:t>10. Konfliktinhallinta</a:t>
            </a:r>
            <a:endParaRPr lang="fi-FI" dirty="0"/>
          </a:p>
          <a:p>
            <a:pPr lvl="0"/>
            <a:r>
              <a:rPr lang="fi-FI" dirty="0"/>
              <a:t>yleiset tuomioistuimet, </a:t>
            </a:r>
            <a:r>
              <a:rPr lang="fi-FI" dirty="0" smtClean="0"/>
              <a:t>välimiesmenettely, viranomaisvalvonta </a:t>
            </a:r>
            <a:endParaRPr lang="fi-FI" dirty="0"/>
          </a:p>
          <a:p>
            <a:r>
              <a:rPr lang="fi-FI" dirty="0"/>
              <a:t>sovinto / sovittelu 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49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>
                <a:ea typeface="+mj-ea"/>
                <a:cs typeface="+mj-cs"/>
              </a:rPr>
              <a:t>Oikeudellisen ajattelun perusteista</a:t>
            </a:r>
            <a:endParaRPr lang="fi-FI" dirty="0">
              <a:ea typeface="+mj-ea"/>
              <a:cs typeface="+mj-cs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i-FI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075612" cy="847725"/>
          </a:xfrm>
        </p:spPr>
        <p:txBody>
          <a:bodyPr/>
          <a:lstStyle/>
          <a:p>
            <a:pPr eaLnBrk="1" hangingPunct="1"/>
            <a:r>
              <a:rPr lang="fi-FI">
                <a:latin typeface="Garamond" charset="0"/>
              </a:rPr>
              <a:t>Laki </a:t>
            </a:r>
            <a:r>
              <a:rPr lang="fi-FI">
                <a:latin typeface="Garamond" charset="0"/>
                <a:sym typeface="Wingdings" charset="0"/>
              </a:rPr>
              <a:t> oikeus</a:t>
            </a:r>
            <a:endParaRPr lang="fi-FI">
              <a:latin typeface="Garamond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493395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fi-FI" dirty="0">
                <a:latin typeface="Arial" charset="0"/>
              </a:rPr>
              <a:t>Oikeus voimassa olevien oikeusnormien muodostamana kokonaisuutena</a:t>
            </a:r>
          </a:p>
          <a:p>
            <a:pPr marL="1090613" lvl="2" indent="-419100" eaLnBrk="1" hangingPunct="1">
              <a:lnSpc>
                <a:spcPct val="90000"/>
              </a:lnSpc>
            </a:pPr>
            <a:r>
              <a:rPr lang="fi-FI" sz="2400" u="sng" dirty="0">
                <a:latin typeface="Arial" charset="0"/>
              </a:rPr>
              <a:t>voimassa oleva oikeus </a:t>
            </a:r>
            <a:r>
              <a:rPr lang="fi-FI" sz="2400" dirty="0">
                <a:latin typeface="Arial" charset="0"/>
                <a:sym typeface="Wingdings" charset="0"/>
              </a:rPr>
              <a:t> oikeuslähdeoppi </a:t>
            </a:r>
          </a:p>
          <a:p>
            <a:pPr marL="1090613" lvl="2" indent="-419100" eaLnBrk="1" hangingPunct="1">
              <a:lnSpc>
                <a:spcPct val="90000"/>
              </a:lnSpc>
            </a:pPr>
            <a:r>
              <a:rPr lang="fi-FI" sz="2400" u="sng" dirty="0">
                <a:latin typeface="Arial" charset="0"/>
                <a:sym typeface="Wingdings" charset="0"/>
              </a:rPr>
              <a:t>oikeusnormit</a:t>
            </a:r>
          </a:p>
          <a:p>
            <a:pPr marL="1404938" lvl="3" indent="-381000" eaLnBrk="1" hangingPunct="1">
              <a:lnSpc>
                <a:spcPct val="90000"/>
              </a:lnSpc>
            </a:pPr>
            <a:r>
              <a:rPr lang="fi-FI" dirty="0">
                <a:latin typeface="Arial" charset="0"/>
                <a:sym typeface="Wingdings" charset="0"/>
              </a:rPr>
              <a:t>säädöksen teksti antaa informaatiota normin sisällöstä (lait oikeuden raaka-aineena) </a:t>
            </a:r>
          </a:p>
          <a:p>
            <a:pPr marL="1404938" lvl="3" indent="-381000" eaLnBrk="1" hangingPunct="1">
              <a:lnSpc>
                <a:spcPct val="90000"/>
              </a:lnSpc>
            </a:pPr>
            <a:r>
              <a:rPr lang="fi-FI" dirty="0">
                <a:latin typeface="Arial" charset="0"/>
                <a:sym typeface="Wingdings" charset="0"/>
              </a:rPr>
              <a:t>oikeusnormit ovat oikeuslähteiden tulkinnan tulos (laki + esityöt + oikeuskäytäntö </a:t>
            </a:r>
            <a:r>
              <a:rPr lang="fi-FI" dirty="0" err="1">
                <a:latin typeface="Arial" charset="0"/>
                <a:sym typeface="Wingdings" charset="0"/>
              </a:rPr>
              <a:t>jne</a:t>
            </a:r>
            <a:r>
              <a:rPr lang="fi-FI" dirty="0">
                <a:latin typeface="Arial" charset="0"/>
                <a:sym typeface="Wingdings" charset="0"/>
              </a:rPr>
              <a:t>)</a:t>
            </a:r>
          </a:p>
          <a:p>
            <a:pPr marL="1090613" lvl="2" indent="-419100" eaLnBrk="1" hangingPunct="1">
              <a:lnSpc>
                <a:spcPct val="90000"/>
              </a:lnSpc>
            </a:pPr>
            <a:r>
              <a:rPr lang="fi-FI" sz="2400" u="sng" dirty="0">
                <a:latin typeface="Arial" charset="0"/>
                <a:sym typeface="Wingdings" charset="0"/>
              </a:rPr>
              <a:t>kokonaisuus:</a:t>
            </a:r>
            <a:r>
              <a:rPr lang="fi-FI" sz="2400" dirty="0">
                <a:latin typeface="Arial" charset="0"/>
                <a:sym typeface="Wingdings" charset="0"/>
              </a:rPr>
              <a:t> o</a:t>
            </a:r>
            <a:r>
              <a:rPr lang="fi-FI" sz="2400" dirty="0">
                <a:latin typeface="Arial" charset="0"/>
              </a:rPr>
              <a:t>ikeusjärjestyksen kokonaisuuden ymmärtäminen juridisen osaamisen perustana</a:t>
            </a:r>
            <a:endParaRPr lang="fi-FI" sz="2400" u="sng" dirty="0">
              <a:latin typeface="Arial" charset="0"/>
              <a:sym typeface="Wingdings" charset="0"/>
            </a:endParaRPr>
          </a:p>
          <a:p>
            <a:pPr marL="1404938" lvl="3" indent="-381000" eaLnBrk="1" hangingPunct="1">
              <a:lnSpc>
                <a:spcPct val="90000"/>
              </a:lnSpc>
            </a:pPr>
            <a:r>
              <a:rPr lang="fi-FI" dirty="0">
                <a:latin typeface="Arial" charset="0"/>
              </a:rPr>
              <a:t>oikeudenalajaotus (esim. julkisoikeus – yksityisoikeus)</a:t>
            </a:r>
          </a:p>
          <a:p>
            <a:pPr marL="1404938" lvl="3" indent="-381000" eaLnBrk="1" hangingPunct="1">
              <a:lnSpc>
                <a:spcPct val="90000"/>
              </a:lnSpc>
            </a:pPr>
            <a:r>
              <a:rPr lang="fi-FI" dirty="0">
                <a:latin typeface="Arial" charset="0"/>
              </a:rPr>
              <a:t>yleiset opit (oikeudellisen ajattelun </a:t>
            </a:r>
            <a:r>
              <a:rPr lang="ja-JP" altLang="fi-FI" i="1" u="sng" dirty="0">
                <a:latin typeface="Arial" charset="0"/>
              </a:rPr>
              <a:t>”</a:t>
            </a:r>
            <a:r>
              <a:rPr lang="fi-FI" altLang="ja-JP" i="1" u="sng" dirty="0">
                <a:latin typeface="Arial" charset="0"/>
              </a:rPr>
              <a:t>teoriaperusta</a:t>
            </a:r>
            <a:r>
              <a:rPr lang="ja-JP" altLang="fi-FI" i="1" u="sng" dirty="0">
                <a:latin typeface="Arial" charset="0"/>
              </a:rPr>
              <a:t>”</a:t>
            </a:r>
            <a:r>
              <a:rPr lang="fi-FI" altLang="ja-JP" dirty="0">
                <a:latin typeface="Arial" charset="0"/>
              </a:rPr>
              <a:t>): käsitteet ja </a:t>
            </a:r>
            <a:r>
              <a:rPr lang="fi-FI" altLang="ja-JP" dirty="0" smtClean="0">
                <a:latin typeface="Arial" charset="0"/>
              </a:rPr>
              <a:t>periaatteet</a:t>
            </a:r>
          </a:p>
          <a:p>
            <a:pPr marL="947738" lvl="2" indent="-381000">
              <a:lnSpc>
                <a:spcPct val="90000"/>
              </a:lnSpc>
            </a:pPr>
            <a:endParaRPr lang="fi-FI" altLang="ja-JP" dirty="0">
              <a:latin typeface="Arial" charset="0"/>
            </a:endParaRPr>
          </a:p>
          <a:p>
            <a:pPr marL="1090613" lvl="2" indent="-419100" eaLnBrk="1" hangingPunct="1">
              <a:lnSpc>
                <a:spcPct val="90000"/>
              </a:lnSpc>
            </a:pPr>
            <a:endParaRPr lang="fi-FI" sz="2000" u="sng" dirty="0">
              <a:latin typeface="Arial" charset="0"/>
              <a:sym typeface="Wingdings" charset="0"/>
            </a:endParaRPr>
          </a:p>
          <a:p>
            <a:pPr marL="1404938" lvl="3" indent="-381000" eaLnBrk="1" hangingPunct="1">
              <a:lnSpc>
                <a:spcPct val="90000"/>
              </a:lnSpc>
            </a:pPr>
            <a:endParaRPr lang="fi-FI" u="sng" dirty="0">
              <a:latin typeface="Arial" charset="0"/>
            </a:endParaRPr>
          </a:p>
          <a:p>
            <a:pPr marL="571500" indent="-571500" eaLnBrk="1" hangingPunct="1">
              <a:lnSpc>
                <a:spcPct val="90000"/>
              </a:lnSpc>
            </a:pPr>
            <a:endParaRPr lang="fi-FI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400" b="1" dirty="0"/>
              <a:t>Oikeuden </a:t>
            </a:r>
            <a:r>
              <a:rPr lang="ja-JP" altLang="fi-FI" sz="3400" b="1" dirty="0"/>
              <a:t>”</a:t>
            </a:r>
            <a:r>
              <a:rPr lang="fi-FI" altLang="ja-JP" sz="3400" b="1" dirty="0"/>
              <a:t>anatomia</a:t>
            </a:r>
            <a:r>
              <a:rPr lang="ja-JP" altLang="fi-FI" sz="3400" b="1" dirty="0"/>
              <a:t>”</a:t>
            </a:r>
            <a:endParaRPr lang="fi-FI" sz="3400" b="1" dirty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fi-FI" dirty="0">
                <a:latin typeface="Arial" charset="0"/>
              </a:rPr>
              <a:t>	</a:t>
            </a:r>
            <a:r>
              <a:rPr lang="ja-JP" altLang="fi-FI" dirty="0"/>
              <a:t>”</a:t>
            </a:r>
            <a:r>
              <a:rPr lang="fi-FI" altLang="ja-JP" dirty="0"/>
              <a:t>Oikeus on normatiivinen järjestys; arvojen toteutuma sekä tosiasiamaailmassa realisoitunut ilmiö. Tässä katsannossa voidaan puhua oikeuden elementeistä, sen normatiivisesta, arvosuuntautuneesta ja tosiasiallisesta luonteesta.</a:t>
            </a:r>
            <a:r>
              <a:rPr lang="ja-JP" altLang="fi-FI" dirty="0"/>
              <a:t>”</a:t>
            </a:r>
            <a:r>
              <a:rPr lang="fi-FI" altLang="ja-JP" dirty="0"/>
              <a:t> (H. Tolonen Oikeus 1997, s. 110-111)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Oikeuden, politiikan (yhteiskunnan) ja moraalin suhde?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Lakien toteutuminen ja vaikutukset</a:t>
            </a:r>
            <a:r>
              <a:rPr lang="fi-FI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fi-FI" dirty="0" smtClean="0"/>
              <a:t>Sisäinen ja ulkoinen näkökulma oikeuteen</a:t>
            </a:r>
            <a:endParaRPr lang="fi-FI" dirty="0"/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fi-FI" dirty="0">
                <a:sym typeface="Wingdings" charset="0"/>
              </a:rPr>
              <a:t>	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tsikk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i-FI" dirty="0" smtClean="0"/>
              <a:t>Oikeustieteen osa-alueita</a:t>
            </a:r>
            <a:endParaRPr lang="fi-FI" dirty="0"/>
          </a:p>
        </p:txBody>
      </p:sp>
      <p:sp>
        <p:nvSpPr>
          <p:cNvPr id="16386" name="Sisällön paikkamerkk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14350" indent="-514350" eaLnBrk="1" hangingPunct="1">
              <a:buFont typeface="Tw Cen MT" charset="0"/>
              <a:buAutoNum type="arabicPeriod"/>
            </a:pPr>
            <a:r>
              <a:rPr lang="fi-FI" dirty="0"/>
              <a:t>Lainoppi eli oikeusdogmatiikka</a:t>
            </a:r>
          </a:p>
          <a:p>
            <a:pPr marL="514350" indent="-514350" eaLnBrk="1" hangingPunct="1">
              <a:buFont typeface="Tw Cen MT" charset="0"/>
              <a:buAutoNum type="arabicPeriod"/>
            </a:pPr>
            <a:r>
              <a:rPr lang="fi-FI" dirty="0"/>
              <a:t>Oikeusteoria</a:t>
            </a:r>
          </a:p>
          <a:p>
            <a:pPr marL="514350" indent="-514350" eaLnBrk="1" hangingPunct="1">
              <a:buFont typeface="Tw Cen MT" charset="0"/>
              <a:buAutoNum type="arabicPeriod"/>
            </a:pPr>
            <a:r>
              <a:rPr lang="fi-FI" dirty="0"/>
              <a:t>Oikeusfilosofia</a:t>
            </a:r>
          </a:p>
          <a:p>
            <a:pPr marL="514350" indent="-514350" eaLnBrk="1" hangingPunct="1">
              <a:buFont typeface="Tw Cen MT" charset="0"/>
              <a:buAutoNum type="arabicPeriod"/>
            </a:pPr>
            <a:r>
              <a:rPr lang="fi-FI" dirty="0"/>
              <a:t>Oikeushistoria</a:t>
            </a:r>
          </a:p>
          <a:p>
            <a:pPr marL="514350" indent="-514350" eaLnBrk="1" hangingPunct="1">
              <a:buFont typeface="Tw Cen MT" charset="0"/>
              <a:buAutoNum type="arabicPeriod"/>
            </a:pPr>
            <a:r>
              <a:rPr lang="fi-FI" dirty="0"/>
              <a:t>Oikeustaloustiede</a:t>
            </a:r>
          </a:p>
          <a:p>
            <a:pPr marL="514350" indent="-514350" eaLnBrk="1" hangingPunct="1">
              <a:buFont typeface="Tw Cen MT" charset="0"/>
              <a:buAutoNum type="arabicPeriod"/>
            </a:pPr>
            <a:r>
              <a:rPr lang="fi-FI" dirty="0"/>
              <a:t>Oikeussosiologia</a:t>
            </a:r>
          </a:p>
          <a:p>
            <a:pPr marL="514350" indent="-514350" eaLnBrk="1" hangingPunct="1">
              <a:buFont typeface="Tw Cen MT" charset="0"/>
              <a:buAutoNum type="arabicPeriod"/>
            </a:pPr>
            <a:r>
              <a:rPr lang="fi-FI" dirty="0" smtClean="0"/>
              <a:t>Oikeudenalakohtainen jaottelu, esimerkiksi sopimusoikeus, yhtiöoikeus, vero-oikeus, kilpailuoikeus, </a:t>
            </a:r>
            <a:r>
              <a:rPr lang="fi-FI" dirty="0" err="1" smtClean="0"/>
              <a:t>eurooppaoikeus</a:t>
            </a:r>
            <a:r>
              <a:rPr lang="fi-FI" dirty="0" smtClean="0"/>
              <a:t> jne.</a:t>
            </a:r>
            <a:endParaRPr lang="fi-F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tsikk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i-FI" dirty="0" smtClean="0">
                <a:latin typeface="Tw Cen MT" charset="0"/>
              </a:rPr>
              <a:t> </a:t>
            </a:r>
            <a:r>
              <a:rPr lang="fi-FI" dirty="0"/>
              <a:t>Lainoppi eli oikeusdogmatiikka</a:t>
            </a:r>
          </a:p>
        </p:txBody>
      </p:sp>
      <p:sp>
        <p:nvSpPr>
          <p:cNvPr id="17410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58263" cy="5473824"/>
          </a:xfrm>
        </p:spPr>
        <p:txBody>
          <a:bodyPr>
            <a:normAutofit/>
          </a:bodyPr>
          <a:lstStyle/>
          <a:p>
            <a:pPr eaLnBrk="1" hangingPunct="1"/>
            <a:endParaRPr lang="fi-FI" sz="2000" dirty="0" smtClean="0"/>
          </a:p>
          <a:p>
            <a:pPr eaLnBrk="1" hangingPunct="1"/>
            <a:r>
              <a:rPr lang="fi-FI" sz="2000" dirty="0" smtClean="0"/>
              <a:t>Tiedonintressi</a:t>
            </a:r>
            <a:r>
              <a:rPr lang="fi-FI" sz="2000" dirty="0"/>
              <a:t>: voimassaolevan oikeuden sisältö</a:t>
            </a:r>
          </a:p>
          <a:p>
            <a:pPr eaLnBrk="1" hangingPunct="1"/>
            <a:r>
              <a:rPr lang="fi-FI" sz="2000" dirty="0"/>
              <a:t>Metodi: oikeudellisten normien tulkinta ja systematisointi</a:t>
            </a:r>
          </a:p>
          <a:p>
            <a:pPr eaLnBrk="1" hangingPunct="1"/>
            <a:r>
              <a:rPr lang="fi-FI" sz="2000" dirty="0"/>
              <a:t>Luonne: normatiivista</a:t>
            </a:r>
          </a:p>
          <a:p>
            <a:pPr eaLnBrk="1" hangingPunct="1"/>
            <a:r>
              <a:rPr lang="fi-FI" sz="2000" dirty="0"/>
              <a:t>Näkökulma: oikeuden </a:t>
            </a:r>
            <a:r>
              <a:rPr lang="ja-JP" altLang="fi-FI" sz="2000" dirty="0"/>
              <a:t>”</a:t>
            </a:r>
            <a:r>
              <a:rPr lang="fi-FI" altLang="ja-JP" sz="2000" dirty="0"/>
              <a:t>sisäinen</a:t>
            </a:r>
            <a:r>
              <a:rPr lang="ja-JP" altLang="fi-FI" sz="2000" dirty="0"/>
              <a:t>”</a:t>
            </a:r>
            <a:endParaRPr lang="fi-FI" altLang="ja-JP" sz="2000" dirty="0"/>
          </a:p>
          <a:p>
            <a:pPr lvl="1" eaLnBrk="1" hangingPunct="1"/>
            <a:r>
              <a:rPr lang="fi-FI" dirty="0"/>
              <a:t>Esim. Hans </a:t>
            </a:r>
            <a:r>
              <a:rPr lang="fi-FI" dirty="0" err="1"/>
              <a:t>Kelsen</a:t>
            </a:r>
            <a:r>
              <a:rPr lang="fi-FI" dirty="0"/>
              <a:t> (1881-1973) </a:t>
            </a:r>
            <a:r>
              <a:rPr lang="fi-FI" i="1" dirty="0"/>
              <a:t>Puhdas oikeusoppi</a:t>
            </a:r>
            <a:r>
              <a:rPr lang="fi-FI" dirty="0"/>
              <a:t> (1960)</a:t>
            </a:r>
          </a:p>
          <a:p>
            <a:pPr lvl="2" eaLnBrk="1" hangingPunct="1"/>
            <a:r>
              <a:rPr lang="fi-FI" sz="2000" dirty="0"/>
              <a:t>Halu suojella oikeutta mielivallalta ja politiikalta </a:t>
            </a:r>
          </a:p>
          <a:p>
            <a:pPr lvl="2" eaLnBrk="1" hangingPunct="1"/>
            <a:r>
              <a:rPr lang="fi-FI" sz="2000" dirty="0"/>
              <a:t>(</a:t>
            </a:r>
            <a:r>
              <a:rPr lang="fi-FI" sz="2000" dirty="0" err="1"/>
              <a:t>Ratio</a:t>
            </a:r>
            <a:r>
              <a:rPr lang="fi-FI" sz="2000" dirty="0"/>
              <a:t> &gt; </a:t>
            </a:r>
            <a:r>
              <a:rPr lang="fi-FI" sz="2000" dirty="0" err="1"/>
              <a:t>Voluntas</a:t>
            </a:r>
            <a:r>
              <a:rPr lang="fi-FI" sz="2000" dirty="0" smtClean="0"/>
              <a:t>)</a:t>
            </a:r>
          </a:p>
          <a:p>
            <a:r>
              <a:rPr lang="fi-FI" sz="2000" dirty="0" smtClean="0"/>
              <a:t>Valistusaate: ideaalina tuomarin ”tulkinnan” minimoiminen</a:t>
            </a:r>
          </a:p>
          <a:p>
            <a:r>
              <a:rPr lang="fi-FI" sz="2000" dirty="0" smtClean="0"/>
              <a:t>Käytännössä raja normikannanoton ja tulkinnan välillä on usein epäselvä</a:t>
            </a:r>
          </a:p>
          <a:p>
            <a:r>
              <a:rPr lang="fi-FI" sz="2000" dirty="0" smtClean="0"/>
              <a:t>Esim. solvaus tai kiihottaminen kansanryhmää vastaan </a:t>
            </a:r>
            <a:r>
              <a:rPr lang="fi-FI" sz="2000" dirty="0" err="1" smtClean="0"/>
              <a:t>RL:n</a:t>
            </a:r>
            <a:r>
              <a:rPr lang="fi-FI" sz="2000" dirty="0" smtClean="0"/>
              <a:t> tunnusmerkistöinä  ja  toisaalta mielipiteen vapaus </a:t>
            </a:r>
            <a:r>
              <a:rPr lang="fi-FI" sz="2000" dirty="0" err="1" smtClean="0"/>
              <a:t>somessa</a:t>
            </a:r>
            <a:endParaRPr lang="fi-FI" sz="2000" dirty="0"/>
          </a:p>
          <a:p>
            <a:pPr lvl="2"/>
            <a:endParaRPr lang="fi-FI" dirty="0">
              <a:latin typeface="Tw Cen MT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Lainoppi oikeustieteen ytimenä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362950" cy="4718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900" dirty="0"/>
              <a:t>lainopin </a:t>
            </a:r>
            <a:r>
              <a:rPr lang="ja-JP" altLang="fi-FI" sz="2900" dirty="0"/>
              <a:t>”</a:t>
            </a:r>
            <a:r>
              <a:rPr lang="fi-FI" altLang="ja-JP" sz="2900" dirty="0"/>
              <a:t>metodin</a:t>
            </a:r>
            <a:r>
              <a:rPr lang="ja-JP" altLang="fi-FI" sz="2900" dirty="0"/>
              <a:t>”</a:t>
            </a:r>
            <a:r>
              <a:rPr lang="fi-FI" altLang="ja-JP" sz="2900" dirty="0"/>
              <a:t> ydin: oikeuslähdeoppi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500" u="sng" dirty="0"/>
              <a:t>luettelo</a:t>
            </a:r>
            <a:r>
              <a:rPr lang="fi-FI" sz="2500" dirty="0"/>
              <a:t> oikeudellisen ratkaisun hyväksyttävistä perusteista (lähteistä), esim. lait, </a:t>
            </a:r>
            <a:r>
              <a:rPr lang="fi-FI" sz="2500" dirty="0" smtClean="0"/>
              <a:t>lain esityöt, tuomioistuinratkaisut jne.</a:t>
            </a:r>
            <a:endParaRPr lang="fi-FI" sz="2500" dirty="0"/>
          </a:p>
          <a:p>
            <a:pPr lvl="1" eaLnBrk="1" hangingPunct="1">
              <a:lnSpc>
                <a:spcPct val="90000"/>
              </a:lnSpc>
            </a:pPr>
            <a:r>
              <a:rPr lang="fi-FI" sz="2500" dirty="0"/>
              <a:t>oikeuslähteiden käytön pelisäännöt (esim. velvoittavuuden eri asteet: vahvasti velvoittavat, heikosti velvoittavat, sallitut): </a:t>
            </a:r>
            <a:r>
              <a:rPr lang="fi-FI" sz="2500" u="sng" dirty="0"/>
              <a:t>tulkinta- ja argumentaatio-opit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500" dirty="0"/>
              <a:t>lainopin onnistuneisuuden kriteeri argumentaation </a:t>
            </a:r>
            <a:r>
              <a:rPr lang="fi-FI" sz="2500" u="sng" dirty="0"/>
              <a:t>vakuuttavuus</a:t>
            </a:r>
            <a:r>
              <a:rPr lang="fi-FI" sz="2500" dirty="0"/>
              <a:t> (vrt. esim. totuus)</a:t>
            </a:r>
          </a:p>
          <a:p>
            <a:pPr eaLnBrk="1" hangingPunct="1">
              <a:lnSpc>
                <a:spcPct val="90000"/>
              </a:lnSpc>
            </a:pPr>
            <a:endParaRPr lang="fi-FI" sz="2300" dirty="0"/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300" dirty="0">
                <a:latin typeface="Arial" charset="0"/>
                <a:sym typeface="Wingdings" charset="0"/>
              </a:rPr>
              <a:t>	</a:t>
            </a:r>
            <a:endParaRPr lang="fi-FI" sz="23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i-FI" sz="21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Oikeudelliset käytännöt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i-FI" sz="2800" dirty="0" smtClean="0">
                <a:latin typeface="Arial" charset="0"/>
              </a:rPr>
              <a:t>   Suppea </a:t>
            </a:r>
            <a:r>
              <a:rPr lang="fi-FI" sz="2800" dirty="0">
                <a:latin typeface="Arial" charset="0"/>
              </a:rPr>
              <a:t>oikeusyhteisö: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400" dirty="0">
                <a:latin typeface="Arial" charset="0"/>
              </a:rPr>
              <a:t>	1. lainsäätäminen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400" dirty="0">
                <a:latin typeface="Arial" charset="0"/>
              </a:rPr>
              <a:t>			</a:t>
            </a:r>
            <a:r>
              <a:rPr lang="fi-FI" sz="3600" dirty="0">
                <a:latin typeface="Arial" charset="0"/>
              </a:rPr>
              <a:t>↓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400" dirty="0">
                <a:latin typeface="Arial" charset="0"/>
              </a:rPr>
              <a:t>	2. </a:t>
            </a:r>
            <a:r>
              <a:rPr lang="fi-FI" sz="2400" b="1" dirty="0">
                <a:latin typeface="Arial" charset="0"/>
              </a:rPr>
              <a:t>lainsoveltaminen </a:t>
            </a:r>
            <a:r>
              <a:rPr lang="fi-FI" sz="2400" b="1" dirty="0" smtClean="0">
                <a:latin typeface="Arial" charset="0"/>
              </a:rPr>
              <a:t>hallinnossa, tuomioistuimissa,   yrityksissä ja järjestöissä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fi-FI" sz="2400" b="1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400" dirty="0">
                <a:latin typeface="Arial" charset="0"/>
              </a:rPr>
              <a:t>	3. oikeustiede 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endParaRPr lang="fi-FI" sz="20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i-FI" sz="2800" dirty="0" smtClean="0">
                <a:latin typeface="Arial" charset="0"/>
              </a:rPr>
              <a:t>     Osanottajan </a:t>
            </a:r>
            <a:r>
              <a:rPr lang="fi-FI" sz="2800" b="1" dirty="0" smtClean="0">
                <a:latin typeface="Arial" charset="0"/>
              </a:rPr>
              <a:t>sisäinen</a:t>
            </a:r>
            <a:r>
              <a:rPr lang="fi-FI" sz="2800" dirty="0" smtClean="0">
                <a:latin typeface="Arial" charset="0"/>
              </a:rPr>
              <a:t> näkökulma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800" dirty="0" smtClean="0">
                <a:latin typeface="Arial" charset="0"/>
              </a:rPr>
              <a:t>			&lt;–&gt;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800" dirty="0" smtClean="0">
                <a:latin typeface="Arial" charset="0"/>
              </a:rPr>
              <a:t> Tarkkailijan </a:t>
            </a:r>
            <a:r>
              <a:rPr lang="fi-FI" sz="2800" b="1" dirty="0" smtClean="0">
                <a:latin typeface="Arial" charset="0"/>
              </a:rPr>
              <a:t>ulkoinen</a:t>
            </a:r>
            <a:r>
              <a:rPr lang="fi-FI" sz="2800" dirty="0" smtClean="0">
                <a:latin typeface="Arial" charset="0"/>
              </a:rPr>
              <a:t> näkökulma</a:t>
            </a:r>
          </a:p>
          <a:p>
            <a:pPr eaLnBrk="1" hangingPunct="1"/>
            <a:endParaRPr lang="fi-FI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Lecturer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24744"/>
            <a:ext cx="8021248" cy="4595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fi-FI" dirty="0"/>
              <a:t>Petri Kuoppamäki, LL.D </a:t>
            </a:r>
            <a:endParaRPr lang="en-US" dirty="0"/>
          </a:p>
          <a:p>
            <a:pPr lvl="1"/>
            <a:r>
              <a:rPr lang="en-US" dirty="0"/>
              <a:t>Professor of Business Law at Aalto University School of Business since Autumn 2013</a:t>
            </a:r>
          </a:p>
          <a:p>
            <a:pPr lvl="1"/>
            <a:r>
              <a:rPr lang="en-US" dirty="0"/>
              <a:t>Professor of Competition Law at the University of Helsinki 2009-2013</a:t>
            </a:r>
          </a:p>
          <a:p>
            <a:pPr lvl="1"/>
            <a:r>
              <a:rPr lang="en-US" dirty="0"/>
              <a:t>Adjunct professor of Business Law at the University of Helsinki 2003 </a:t>
            </a:r>
          </a:p>
          <a:p>
            <a:pPr lvl="1"/>
            <a:r>
              <a:rPr lang="en-US" dirty="0"/>
              <a:t>Adjunct Professor of Law &amp; Economics at the University of Eastern Finland </a:t>
            </a:r>
          </a:p>
          <a:p>
            <a:pPr lvl="1"/>
            <a:r>
              <a:rPr lang="fi-FI" dirty="0"/>
              <a:t>Nokia Corporation, </a:t>
            </a:r>
            <a:r>
              <a:rPr lang="fi-FI" dirty="0" err="1"/>
              <a:t>Vice</a:t>
            </a:r>
            <a:r>
              <a:rPr lang="fi-FI" dirty="0"/>
              <a:t> </a:t>
            </a:r>
            <a:r>
              <a:rPr lang="fi-FI" dirty="0" err="1"/>
              <a:t>President</a:t>
            </a:r>
            <a:r>
              <a:rPr lang="fi-FI" dirty="0"/>
              <a:t> Legal &amp; IP, 2003-2011 </a:t>
            </a:r>
          </a:p>
          <a:p>
            <a:pPr lvl="1"/>
            <a:r>
              <a:rPr lang="fi-FI" dirty="0"/>
              <a:t>Castrén &amp; Snellman </a:t>
            </a:r>
            <a:r>
              <a:rPr lang="fi-FI" dirty="0" err="1"/>
              <a:t>Attorneys-at-Law</a:t>
            </a:r>
            <a:r>
              <a:rPr lang="fi-FI" dirty="0"/>
              <a:t>, </a:t>
            </a:r>
            <a:r>
              <a:rPr lang="fi-FI" dirty="0" err="1"/>
              <a:t>Partner</a:t>
            </a:r>
            <a:r>
              <a:rPr lang="fi-FI" dirty="0"/>
              <a:t> 2002-2003</a:t>
            </a:r>
          </a:p>
          <a:p>
            <a:pPr lvl="1"/>
            <a:r>
              <a:rPr lang="en-US" dirty="0"/>
              <a:t>Finnish Competition Council, Secretary General 1993-2002</a:t>
            </a:r>
          </a:p>
          <a:p>
            <a:pPr lvl="1"/>
            <a:r>
              <a:rPr lang="en-US" dirty="0"/>
              <a:t>European Commission, DG Competition, Brussels 2001-2002</a:t>
            </a:r>
          </a:p>
          <a:p>
            <a:pPr lvl="1"/>
            <a:r>
              <a:rPr lang="en-US" dirty="0"/>
              <a:t>Associate in a law firm 1987-2000</a:t>
            </a:r>
          </a:p>
          <a:p>
            <a:pPr lvl="1"/>
            <a:r>
              <a:rPr lang="en-US" dirty="0"/>
              <a:t>LL.M 1989, Doctoral Thesis in 2003 on the Concept of Market Power</a:t>
            </a:r>
          </a:p>
          <a:p>
            <a:pPr lvl="1"/>
            <a:r>
              <a:rPr lang="en-US" dirty="0"/>
              <a:t>Has written 10 books and several articles on competition law/antitrust, EU law, law &amp; economics, mergers, public procurement and regulation</a:t>
            </a:r>
          </a:p>
          <a:p>
            <a:pPr lvl="1"/>
            <a:r>
              <a:rPr lang="en-US" dirty="0"/>
              <a:t>Approach: Combine academic and practical learning. Try out new things…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  <a:p>
            <a:pPr lvl="1"/>
            <a:endParaRPr lang="en-US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46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Sisäinen ja ulkoinen näkökulma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sz="2800" dirty="0" smtClean="0">
                <a:latin typeface="Arial" charset="0"/>
              </a:rPr>
              <a:t>     Osanottajan </a:t>
            </a:r>
            <a:r>
              <a:rPr lang="fi-FI" sz="2800" b="1" dirty="0">
                <a:latin typeface="Arial" charset="0"/>
              </a:rPr>
              <a:t>sisäinen</a:t>
            </a:r>
            <a:r>
              <a:rPr lang="fi-FI" sz="2800" dirty="0">
                <a:latin typeface="Arial" charset="0"/>
              </a:rPr>
              <a:t> näkökulma (= lainoppi)</a:t>
            </a:r>
          </a:p>
          <a:p>
            <a:pPr lvl="2">
              <a:buNone/>
            </a:pPr>
            <a:r>
              <a:rPr lang="fi-FI" sz="2800" dirty="0">
                <a:latin typeface="Arial" charset="0"/>
              </a:rPr>
              <a:t>			&lt;–&gt; </a:t>
            </a:r>
          </a:p>
          <a:p>
            <a:pPr lvl="1">
              <a:buNone/>
            </a:pPr>
            <a:r>
              <a:rPr lang="fi-FI" sz="2800" dirty="0">
                <a:latin typeface="Arial" charset="0"/>
              </a:rPr>
              <a:t> </a:t>
            </a:r>
            <a:r>
              <a:rPr lang="fi-FI" sz="2800" dirty="0" smtClean="0">
                <a:latin typeface="Arial" charset="0"/>
              </a:rPr>
              <a:t>Tarkkailijan </a:t>
            </a:r>
            <a:r>
              <a:rPr lang="fi-FI" sz="2800" b="1" dirty="0">
                <a:latin typeface="Arial" charset="0"/>
              </a:rPr>
              <a:t>ulkoinen</a:t>
            </a:r>
            <a:r>
              <a:rPr lang="fi-FI" sz="2800" dirty="0">
                <a:latin typeface="Arial" charset="0"/>
              </a:rPr>
              <a:t> näkökulma </a:t>
            </a:r>
          </a:p>
          <a:p>
            <a:pPr lvl="1">
              <a:buNone/>
            </a:pPr>
            <a:r>
              <a:rPr lang="fi-FI" sz="2800" dirty="0">
                <a:latin typeface="Arial" charset="0"/>
              </a:rPr>
              <a:t>	- esim. empiirinen oikeustutkimus kaikissa pääaineissa</a:t>
            </a:r>
          </a:p>
          <a:p>
            <a:pPr lvl="1">
              <a:buNone/>
            </a:pPr>
            <a:r>
              <a:rPr lang="fi-FI" sz="2800" dirty="0">
                <a:latin typeface="Arial" charset="0"/>
              </a:rPr>
              <a:t>	- oikeustaloustiede ja </a:t>
            </a:r>
            <a:r>
              <a:rPr lang="fi-FI" sz="2800" dirty="0" smtClean="0">
                <a:latin typeface="Arial" charset="0"/>
              </a:rPr>
              <a:t>lainsäädäntötutkimus</a:t>
            </a:r>
          </a:p>
          <a:p>
            <a:pPr lvl="1">
              <a:buNone/>
            </a:pPr>
            <a:endParaRPr lang="fi-FI" sz="2800" dirty="0">
              <a:latin typeface="Arial" charset="0"/>
            </a:endParaRPr>
          </a:p>
          <a:p>
            <a:pPr lvl="1">
              <a:buNone/>
            </a:pPr>
            <a:endParaRPr lang="fi-FI" sz="2800" dirty="0">
              <a:latin typeface="Arial" charset="0"/>
            </a:endParaRPr>
          </a:p>
          <a:p>
            <a:endParaRPr lang="fi-FI" dirty="0">
              <a:latin typeface="Arial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9507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sz="3600" dirty="0"/>
              <a:t>Osanottajan sisäinen näkökulma oikeuteen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/>
            <a:endParaRPr lang="fi-FI" dirty="0" smtClean="0">
              <a:latin typeface="Arial" charset="0"/>
            </a:endParaRPr>
          </a:p>
          <a:p>
            <a:pPr eaLnBrk="1" hangingPunct="1"/>
            <a:r>
              <a:rPr lang="fi-FI" dirty="0" smtClean="0">
                <a:latin typeface="Arial" charset="0"/>
              </a:rPr>
              <a:t>lainsoveltajan </a:t>
            </a:r>
            <a:r>
              <a:rPr lang="fi-FI" dirty="0">
                <a:latin typeface="Arial" charset="0"/>
              </a:rPr>
              <a:t>näkökulma</a:t>
            </a:r>
            <a:endParaRPr lang="fi-FI" sz="2900" dirty="0">
              <a:latin typeface="Arial" charset="0"/>
            </a:endParaRPr>
          </a:p>
          <a:p>
            <a:pPr lvl="1" eaLnBrk="1" hangingPunct="1">
              <a:buFont typeface="Wingdings" charset="0"/>
              <a:buChar char="à"/>
            </a:pPr>
            <a:r>
              <a:rPr lang="fi-FI" sz="3200" i="1" dirty="0">
                <a:latin typeface="Arial" charset="0"/>
              </a:rPr>
              <a:t>oikeustiede on </a:t>
            </a:r>
            <a:r>
              <a:rPr lang="fi-FI" sz="3200" i="1" u="sng" dirty="0">
                <a:latin typeface="Arial" charset="0"/>
              </a:rPr>
              <a:t>tulkinta</a:t>
            </a:r>
            <a:r>
              <a:rPr lang="fi-FI" sz="3200" i="1" dirty="0">
                <a:latin typeface="Arial" charset="0"/>
              </a:rPr>
              <a:t>tiede </a:t>
            </a:r>
          </a:p>
          <a:p>
            <a:pPr lvl="1" eaLnBrk="1" hangingPunct="1">
              <a:buFont typeface="Wingdings" charset="0"/>
              <a:buNone/>
            </a:pPr>
            <a:r>
              <a:rPr lang="fi-FI" i="1" dirty="0">
                <a:latin typeface="Arial" charset="0"/>
              </a:rPr>
              <a:t>	(vrt. havaintoihin perustuvat empiiriset tieteet</a:t>
            </a:r>
            <a:r>
              <a:rPr lang="fi-FI" i="1" dirty="0" smtClean="0">
                <a:latin typeface="Arial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endParaRPr lang="fi-FI" i="1" dirty="0">
              <a:latin typeface="Arial" charset="0"/>
            </a:endParaRPr>
          </a:p>
          <a:p>
            <a:pPr eaLnBrk="1" hangingPunct="1"/>
            <a:r>
              <a:rPr lang="fi-FI" dirty="0">
                <a:latin typeface="Arial" charset="0"/>
              </a:rPr>
              <a:t>lainoppi eli oikeusdogmatiikka:</a:t>
            </a:r>
          </a:p>
          <a:p>
            <a:pPr lvl="1" eaLnBrk="1" hangingPunct="1"/>
            <a:r>
              <a:rPr lang="fi-FI" dirty="0">
                <a:latin typeface="Arial" charset="0"/>
              </a:rPr>
              <a:t>mikä on </a:t>
            </a:r>
            <a:r>
              <a:rPr lang="fi-FI" i="1" dirty="0">
                <a:latin typeface="Arial" charset="0"/>
              </a:rPr>
              <a:t>voimassa olevan oikeuden</a:t>
            </a:r>
            <a:r>
              <a:rPr lang="fi-FI" dirty="0">
                <a:latin typeface="Arial" charset="0"/>
              </a:rPr>
              <a:t> mukaan sallittua, kiellettyä jne. </a:t>
            </a:r>
            <a:r>
              <a:rPr lang="fi-FI" dirty="0">
                <a:latin typeface="Arial" charset="0"/>
                <a:sym typeface="Wingdings" charset="0"/>
              </a:rPr>
              <a:t> </a:t>
            </a:r>
            <a:r>
              <a:rPr lang="fi-FI" dirty="0">
                <a:latin typeface="Arial" charset="0"/>
              </a:rPr>
              <a:t>miten lakia </a:t>
            </a:r>
            <a:r>
              <a:rPr lang="fi-FI" i="1" dirty="0">
                <a:latin typeface="Arial" charset="0"/>
              </a:rPr>
              <a:t>pitää</a:t>
            </a:r>
            <a:r>
              <a:rPr lang="fi-FI" dirty="0">
                <a:latin typeface="Arial" charset="0"/>
              </a:rPr>
              <a:t> tulkita (</a:t>
            </a:r>
            <a:r>
              <a:rPr lang="ja-JP" altLang="fi-FI" dirty="0">
                <a:latin typeface="Arial" charset="0"/>
              </a:rPr>
              <a:t>”</a:t>
            </a:r>
            <a:r>
              <a:rPr lang="fi-FI" altLang="ja-JP" dirty="0" err="1">
                <a:latin typeface="Arial" charset="0"/>
              </a:rPr>
              <a:t>pitää-tietoa</a:t>
            </a:r>
            <a:r>
              <a:rPr lang="ja-JP" altLang="fi-FI" dirty="0">
                <a:latin typeface="Arial" charset="0"/>
              </a:rPr>
              <a:t>”</a:t>
            </a:r>
            <a:r>
              <a:rPr lang="fi-FI" altLang="ja-JP" dirty="0">
                <a:latin typeface="Arial" charset="0"/>
              </a:rPr>
              <a:t>)</a:t>
            </a:r>
          </a:p>
          <a:p>
            <a:pPr lvl="2" eaLnBrk="1" hangingPunct="1"/>
            <a:r>
              <a:rPr lang="fi-FI" dirty="0">
                <a:latin typeface="Arial" charset="0"/>
              </a:rPr>
              <a:t>vrt. millainen lain pitäisi olla? (oikeus &lt;-&gt; politiikka)</a:t>
            </a:r>
          </a:p>
          <a:p>
            <a:pPr lvl="2" eaLnBrk="1" hangingPunct="1"/>
            <a:r>
              <a:rPr lang="fi-FI" dirty="0">
                <a:latin typeface="Arial" charset="0"/>
              </a:rPr>
              <a:t>vrt. lakien vaikutukset (</a:t>
            </a:r>
            <a:r>
              <a:rPr lang="fi-FI" dirty="0">
                <a:latin typeface="Arial" charset="0"/>
                <a:sym typeface="Wingdings" charset="0"/>
              </a:rPr>
              <a:t></a:t>
            </a:r>
            <a:r>
              <a:rPr lang="fi-FI" dirty="0">
                <a:latin typeface="Arial" charset="0"/>
              </a:rPr>
              <a:t> empiirinen oikeustutkimus)</a:t>
            </a:r>
          </a:p>
          <a:p>
            <a:pPr lvl="1" eaLnBrk="1" hangingPunct="1"/>
            <a:r>
              <a:rPr lang="fi-FI" dirty="0">
                <a:latin typeface="Arial" charset="0"/>
              </a:rPr>
              <a:t>auditorio: lainsoveltaja</a:t>
            </a:r>
            <a:endParaRPr lang="fi-FI" sz="25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Tarkkailijan ulkoinen näkökulma oikeuteen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100" b="1" dirty="0">
                <a:latin typeface="Arial" charset="0"/>
              </a:rPr>
              <a:t>Sääntelyn kehitys ja muutoksen syyt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sääntelyn yleinen kehitys (esim. sääntelystrategioiden muutokset)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lakien laadintaan vaikuttavat seikat (esim. perusoikeudet, EU)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arvot, tieto ja politiikka oikeuden taustalla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lainsäädäntötekniikka</a:t>
            </a:r>
          </a:p>
          <a:p>
            <a:pPr lvl="1">
              <a:lnSpc>
                <a:spcPct val="90000"/>
              </a:lnSpc>
            </a:pPr>
            <a:endParaRPr lang="fi-FI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fi-FI" sz="2100" b="1" dirty="0">
                <a:latin typeface="Arial" charset="0"/>
              </a:rPr>
              <a:t>Sääntelyn vaikutukset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viranomaisten ja tuomioistuinten soveltamiskäytännöt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kohdetahojen reagointi</a:t>
            </a:r>
          </a:p>
          <a:p>
            <a:pPr lvl="2">
              <a:lnSpc>
                <a:spcPct val="90000"/>
              </a:lnSpc>
            </a:pPr>
            <a:r>
              <a:rPr lang="fi-FI" dirty="0">
                <a:latin typeface="Arial" charset="0"/>
              </a:rPr>
              <a:t>noudattaminen / ei-noudattaminen</a:t>
            </a:r>
          </a:p>
          <a:p>
            <a:pPr lvl="2">
              <a:lnSpc>
                <a:spcPct val="90000"/>
              </a:lnSpc>
            </a:pPr>
            <a:r>
              <a:rPr lang="fi-FI" dirty="0">
                <a:latin typeface="Arial" charset="0"/>
              </a:rPr>
              <a:t>hyväksyntä / torjunta</a:t>
            </a:r>
          </a:p>
          <a:p>
            <a:pPr lvl="2">
              <a:lnSpc>
                <a:spcPct val="90000"/>
              </a:lnSpc>
            </a:pPr>
            <a:r>
              <a:rPr lang="fi-FI" dirty="0">
                <a:latin typeface="Arial" charset="0"/>
              </a:rPr>
              <a:t>tietämättömyys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lailla tavoiteltujen asiantilojen toteutuminen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muut kuin tarkoitetut vaikutukset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912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näkökulmia lainopilliseen tutkimukseen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Näkökulma: ”täydentävä” tai ”kokonaisvaltainen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De </a:t>
            </a:r>
            <a:r>
              <a:rPr lang="fi-FI" dirty="0" err="1" smtClean="0"/>
              <a:t>lege</a:t>
            </a:r>
            <a:r>
              <a:rPr lang="fi-FI" dirty="0" smtClean="0"/>
              <a:t> </a:t>
            </a:r>
            <a:r>
              <a:rPr lang="fi-FI" dirty="0" err="1" smtClean="0"/>
              <a:t>lata</a:t>
            </a:r>
            <a:r>
              <a:rPr lang="fi-FI" dirty="0" smtClean="0"/>
              <a:t> ja de </a:t>
            </a:r>
            <a:r>
              <a:rPr lang="fi-FI" dirty="0" err="1" smtClean="0"/>
              <a:t>lege</a:t>
            </a:r>
            <a:r>
              <a:rPr lang="fi-FI" dirty="0" smtClean="0"/>
              <a:t> </a:t>
            </a:r>
            <a:r>
              <a:rPr lang="fi-FI" dirty="0" err="1" smtClean="0"/>
              <a:t>ferenda</a:t>
            </a:r>
            <a:r>
              <a:rPr lang="fi-FI" dirty="0" smtClean="0"/>
              <a:t> -tutkimus</a:t>
            </a:r>
            <a:endParaRPr lang="fi-FI" dirty="0"/>
          </a:p>
          <a:p>
            <a:r>
              <a:rPr lang="fi-FI" dirty="0"/>
              <a:t>Oikeudenmukaisuus , tehokkuus, </a:t>
            </a:r>
            <a:r>
              <a:rPr lang="fi-FI" dirty="0" smtClean="0"/>
              <a:t>perusoikeudet </a:t>
            </a:r>
            <a:r>
              <a:rPr lang="fi-FI" dirty="0"/>
              <a:t>tms.</a:t>
            </a:r>
          </a:p>
          <a:p>
            <a:r>
              <a:rPr lang="fi-FI" dirty="0" smtClean="0"/>
              <a:t>Oikeusnormien tavoitteiden toteutumisen tai vaikutusten arviointi</a:t>
            </a:r>
          </a:p>
          <a:p>
            <a:r>
              <a:rPr lang="fi-FI" dirty="0" smtClean="0"/>
              <a:t>Oikeusnormien tehokkuuden arviointi</a:t>
            </a:r>
          </a:p>
          <a:p>
            <a:r>
              <a:rPr lang="fi-FI" dirty="0" smtClean="0"/>
              <a:t>Eri intressien analysointi ja yhteensovittaminen </a:t>
            </a:r>
          </a:p>
          <a:p>
            <a:r>
              <a:rPr lang="fi-FI" dirty="0"/>
              <a:t>Miten oikeussäännöt täyttävät niille asetetut vaatimukset yhteiskunnassa</a:t>
            </a:r>
            <a:r>
              <a:rPr lang="fi-FI" dirty="0" smtClean="0"/>
              <a:t>?</a:t>
            </a:r>
          </a:p>
          <a:p>
            <a:r>
              <a:rPr lang="fi-FI" dirty="0" smtClean="0"/>
              <a:t>John </a:t>
            </a:r>
            <a:r>
              <a:rPr lang="fi-FI" dirty="0" err="1" smtClean="0"/>
              <a:t>Rawls</a:t>
            </a:r>
            <a:r>
              <a:rPr lang="fi-FI" dirty="0"/>
              <a:t>: suoritusperiaate ja ansaintaperiaate </a:t>
            </a:r>
            <a:r>
              <a:rPr lang="fi-FI" dirty="0" smtClean="0"/>
              <a:t>yhteiskuntapolitiikan ja -filosofian </a:t>
            </a:r>
            <a:r>
              <a:rPr lang="fi-FI" dirty="0"/>
              <a:t>”napoina”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25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i-FI" dirty="0" smtClean="0"/>
              <a:t>Lainoppi</a:t>
            </a:r>
            <a:r>
              <a:rPr lang="fi-FI" dirty="0"/>
              <a:t>: käytännön </a:t>
            </a:r>
            <a:r>
              <a:rPr lang="fi-FI" dirty="0" smtClean="0"/>
              <a:t>esimerkki rajanvedosta</a:t>
            </a:r>
            <a:endParaRPr lang="fi-FI" dirty="0"/>
          </a:p>
        </p:txBody>
      </p:sp>
      <p:sp>
        <p:nvSpPr>
          <p:cNvPr id="18434" name="Sisällön paikkamerkk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1263"/>
          </a:xfrm>
        </p:spPr>
        <p:txBody>
          <a:bodyPr/>
          <a:lstStyle/>
          <a:p>
            <a:pPr eaLnBrk="1" hangingPunct="1"/>
            <a:r>
              <a:rPr lang="fi-FI" dirty="0" err="1">
                <a:latin typeface="+mj-lt"/>
              </a:rPr>
              <a:t>ParkCom</a:t>
            </a:r>
            <a:r>
              <a:rPr lang="fi-FI" dirty="0">
                <a:latin typeface="+mj-lt"/>
              </a:rPr>
              <a:t>-juttu (KKO:2010:23)</a:t>
            </a:r>
          </a:p>
          <a:p>
            <a:pPr lvl="1" eaLnBrk="1" hangingPunct="1"/>
            <a:r>
              <a:rPr lang="fi-FI" dirty="0">
                <a:latin typeface="+mj-lt"/>
              </a:rPr>
              <a:t>Vastaajaa vaadittiin maksamaan opastetauluissa ilmoitettujen pysäköintiehtojen vastaisesta pysäköinnistä 40 euron valvontamaksu. </a:t>
            </a:r>
            <a:endParaRPr lang="fi-FI" dirty="0" smtClean="0">
              <a:latin typeface="+mj-lt"/>
            </a:endParaRPr>
          </a:p>
          <a:p>
            <a:pPr lvl="1" eaLnBrk="1" hangingPunct="1"/>
            <a:r>
              <a:rPr lang="fi-FI" dirty="0" smtClean="0">
                <a:latin typeface="+mj-lt"/>
              </a:rPr>
              <a:t>Yksityisten pysäköinninvalvontayritysten asema ja oikeudet</a:t>
            </a:r>
          </a:p>
          <a:p>
            <a:pPr lvl="1" eaLnBrk="1" hangingPunct="1"/>
            <a:r>
              <a:rPr lang="fi-FI" dirty="0" smtClean="0">
                <a:latin typeface="+mj-lt"/>
              </a:rPr>
              <a:t>Miten oikeudellisesti tulisi luonnehtia yksityisten pysäköinninvalvontayritysten asemaa. Onko kyseessä:</a:t>
            </a:r>
            <a:endParaRPr lang="fi-FI" dirty="0">
              <a:latin typeface="+mj-lt"/>
            </a:endParaRPr>
          </a:p>
          <a:p>
            <a:pPr lvl="2" eaLnBrk="1" hangingPunct="1"/>
            <a:r>
              <a:rPr lang="fi-FI" dirty="0">
                <a:latin typeface="+mj-lt"/>
              </a:rPr>
              <a:t>Julkisen vallan käyttö?</a:t>
            </a:r>
          </a:p>
          <a:p>
            <a:pPr lvl="2" eaLnBrk="1" hangingPunct="1"/>
            <a:r>
              <a:rPr lang="fi-FI" dirty="0">
                <a:latin typeface="+mj-lt"/>
              </a:rPr>
              <a:t>Sopimus?</a:t>
            </a:r>
          </a:p>
          <a:p>
            <a:pPr eaLnBrk="1" hangingPunct="1"/>
            <a:r>
              <a:rPr lang="fi-FI" dirty="0" smtClean="0">
                <a:latin typeface="+mj-lt"/>
              </a:rPr>
              <a:t>Esimerkki kuvaa lähtökohtaoletusten merkitystä</a:t>
            </a:r>
            <a:endParaRPr lang="fi-FI" dirty="0"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tsikko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i-FI" dirty="0"/>
              <a:t>Julkisen vallan käyttö?</a:t>
            </a:r>
          </a:p>
        </p:txBody>
      </p:sp>
      <p:sp>
        <p:nvSpPr>
          <p:cNvPr id="19458" name="Sisällön paikkamerkki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pPr eaLnBrk="1" hangingPunct="1"/>
            <a:r>
              <a:rPr lang="ja-JP" altLang="fi-FI" dirty="0"/>
              <a:t>”</a:t>
            </a:r>
            <a:r>
              <a:rPr lang="fi-FI" altLang="ja-JP" dirty="0"/>
              <a:t>Julkisen vallan käytön tulee perustua lakiin. Kaikessa julkisessa toiminnassa on noudatettava tarkoin lakia.</a:t>
            </a:r>
            <a:r>
              <a:rPr lang="ja-JP" altLang="fi-FI" dirty="0"/>
              <a:t>”</a:t>
            </a:r>
            <a:r>
              <a:rPr lang="fi-FI" altLang="ja-JP" dirty="0"/>
              <a:t> (PL 2.3 §)</a:t>
            </a:r>
          </a:p>
          <a:p>
            <a:pPr eaLnBrk="1" hangingPunct="1"/>
            <a:r>
              <a:rPr lang="ja-JP" altLang="fi-FI" dirty="0"/>
              <a:t>”</a:t>
            </a:r>
            <a:r>
              <a:rPr lang="fi-FI" altLang="ja-JP" dirty="0"/>
              <a:t>Poliisi määrää pysäköintivirhemaksun ajoneuvon pysäyttämistä ja pysäköintiä koskevien kieltojen ja rajoitusten sekä pysäköintikiekon käyttöä koskevien säännösten ja määräysten rikkomisesta (pysäköintivirhe) sen mukaan kuin tässä laissa säädetään.</a:t>
            </a:r>
            <a:r>
              <a:rPr lang="ja-JP" altLang="fi-FI" dirty="0"/>
              <a:t>”</a:t>
            </a:r>
            <a:r>
              <a:rPr lang="fi-FI" altLang="ja-JP" dirty="0"/>
              <a:t> (Laki pysäköintivirhemaksusta 1.1 §)</a:t>
            </a:r>
          </a:p>
          <a:p>
            <a:pPr eaLnBrk="1" hangingPunct="1"/>
            <a:r>
              <a:rPr lang="fi-FI" dirty="0"/>
              <a:t>KKO: ei julkisen vallan käyttöä</a:t>
            </a:r>
          </a:p>
          <a:p>
            <a:pPr eaLnBrk="1" hangingPunct="1"/>
            <a:endParaRPr lang="fi-FI" dirty="0">
              <a:latin typeface="Tw Cen MT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tsikko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i-FI" dirty="0">
                <a:latin typeface="+mn-lt"/>
              </a:rPr>
              <a:t>Sopimus?</a:t>
            </a:r>
          </a:p>
        </p:txBody>
      </p:sp>
      <p:sp>
        <p:nvSpPr>
          <p:cNvPr id="20482" name="Sisällön paikkamerkki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370639" cy="6048673"/>
          </a:xfrm>
        </p:spPr>
        <p:txBody>
          <a:bodyPr/>
          <a:lstStyle/>
          <a:p>
            <a:pPr eaLnBrk="1" hangingPunct="1"/>
            <a:r>
              <a:rPr lang="ja-JP" altLang="fi-FI" dirty="0"/>
              <a:t>”</a:t>
            </a:r>
            <a:r>
              <a:rPr lang="fi-FI" altLang="ja-JP" dirty="0"/>
              <a:t>Tarjous sopimuksen tekemisestä ja sellaiseen tarjoukseen annettu vastaus sitovat tarjouksen tekijää ja vastauksen antajaa sen mukaan, kuin jäljempänä tässä luvussa säädetään.</a:t>
            </a:r>
            <a:r>
              <a:rPr lang="ja-JP" altLang="fi-FI" dirty="0"/>
              <a:t>”</a:t>
            </a:r>
            <a:r>
              <a:rPr lang="fi-FI" altLang="ja-JP" dirty="0"/>
              <a:t> (</a:t>
            </a:r>
            <a:r>
              <a:rPr lang="fi-FI" altLang="ja-JP" dirty="0" err="1"/>
              <a:t>OikTL</a:t>
            </a:r>
            <a:r>
              <a:rPr lang="fi-FI" altLang="ja-JP" dirty="0"/>
              <a:t> 1.1 §)</a:t>
            </a:r>
          </a:p>
          <a:p>
            <a:pPr eaLnBrk="1" hangingPunct="1"/>
            <a:r>
              <a:rPr lang="ja-JP" altLang="fi-FI" dirty="0"/>
              <a:t>”</a:t>
            </a:r>
            <a:r>
              <a:rPr lang="fi-FI" altLang="ja-JP" dirty="0"/>
              <a:t>Pysäköinti yksityiselle alueelle ilman kiinteistön omistajan tai haltijan lupaa on kielletty. Pysäköintiä koskevat määräykset yksityisellä alueella on ilmaistava selvästi havaittavalla tavalla.</a:t>
            </a:r>
            <a:r>
              <a:rPr lang="ja-JP" altLang="fi-FI" dirty="0"/>
              <a:t>”</a:t>
            </a:r>
            <a:r>
              <a:rPr lang="fi-FI" altLang="ja-JP" dirty="0"/>
              <a:t> (</a:t>
            </a:r>
            <a:r>
              <a:rPr lang="fi-FI" altLang="ja-JP" dirty="0" err="1"/>
              <a:t>TieliikL</a:t>
            </a:r>
            <a:r>
              <a:rPr lang="fi-FI" altLang="ja-JP" dirty="0"/>
              <a:t> 28.3 §)</a:t>
            </a:r>
          </a:p>
          <a:p>
            <a:pPr eaLnBrk="1" hangingPunct="1"/>
            <a:r>
              <a:rPr lang="fi-FI" dirty="0"/>
              <a:t>KKO: sopimus </a:t>
            </a:r>
            <a:r>
              <a:rPr lang="fi-FI" dirty="0" smtClean="0"/>
              <a:t>syntyi</a:t>
            </a:r>
          </a:p>
          <a:p>
            <a:pPr eaLnBrk="1" hangingPunct="1"/>
            <a:r>
              <a:rPr lang="fi-FI" dirty="0" smtClean="0"/>
              <a:t>Eduskunnan perustusvaliokunta päätyi eri kannalle kuin KKO katsoen, että kyseessä on julkisen vallan käyttö</a:t>
            </a:r>
          </a:p>
          <a:p>
            <a:pPr eaLnBrk="1" hangingPunct="1"/>
            <a:r>
              <a:rPr lang="fi-FI" dirty="0" smtClean="0"/>
              <a:t>Missä menee raja ja missä sen pitäisi mennä: ”</a:t>
            </a:r>
            <a:r>
              <a:rPr lang="fi-FI" dirty="0" err="1" smtClean="0"/>
              <a:t>deliktistä</a:t>
            </a:r>
            <a:r>
              <a:rPr lang="fi-FI" dirty="0" smtClean="0"/>
              <a:t>” tai ”parkista” sopiminen ja julkisen vallan kontrolli?</a:t>
            </a:r>
            <a:endParaRPr lang="fi-FI" dirty="0"/>
          </a:p>
          <a:p>
            <a:pPr eaLnBrk="1" hangingPunct="1"/>
            <a:endParaRPr lang="fi-FI" dirty="0">
              <a:latin typeface="Tw Cen MT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400" b="1" dirty="0"/>
              <a:t>Oikeuden </a:t>
            </a:r>
            <a:r>
              <a:rPr lang="ja-JP" altLang="fi-FI" sz="3400" b="1" dirty="0"/>
              <a:t>”</a:t>
            </a:r>
            <a:r>
              <a:rPr lang="fi-FI" altLang="ja-JP" sz="3400" b="1" dirty="0"/>
              <a:t>anatomia</a:t>
            </a:r>
            <a:r>
              <a:rPr lang="ja-JP" altLang="fi-FI" sz="3400" b="1" dirty="0"/>
              <a:t>”</a:t>
            </a:r>
            <a:endParaRPr lang="fi-FI" sz="3400" b="1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153400" cy="3124200"/>
          </a:xfrm>
        </p:spPr>
        <p:txBody>
          <a:bodyPr>
            <a:normAutofit fontScale="92500" lnSpcReduction="20000"/>
          </a:bodyPr>
          <a:lstStyle/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800" b="1">
                <a:latin typeface="Arial" charset="0"/>
              </a:rPr>
              <a:t>			NORMIT</a:t>
            </a: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800">
                <a:latin typeface="Arial" charset="0"/>
              </a:rPr>
              <a:t>(oikeuden normatiivinen ulottuvuus)</a:t>
            </a: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2800">
              <a:latin typeface="Arial" charset="0"/>
            </a:endParaRP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1800">
              <a:latin typeface="Arial" charset="0"/>
            </a:endParaRP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1800">
              <a:latin typeface="Arial" charset="0"/>
            </a:endParaRPr>
          </a:p>
          <a:p>
            <a:pPr marL="1771650" lvl="4" indent="-228600" eaLnBrk="1" hangingPunct="1">
              <a:lnSpc>
                <a:spcPct val="90000"/>
              </a:lnSpc>
              <a:buFont typeface="Wingdings" charset="0"/>
              <a:buNone/>
            </a:pPr>
            <a:endParaRPr lang="fi-FI" sz="1800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endParaRPr lang="fi-FI" sz="2200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 b="1">
                <a:latin typeface="Arial" charset="0"/>
              </a:rPr>
              <a:t>ARVOT</a:t>
            </a:r>
            <a:r>
              <a:rPr lang="fi-FI" sz="2200">
                <a:latin typeface="Arial" charset="0"/>
              </a:rPr>
              <a:t>					</a:t>
            </a:r>
            <a:r>
              <a:rPr lang="fi-FI" sz="2200" b="1">
                <a:latin typeface="Arial" charset="0"/>
              </a:rPr>
              <a:t>FAKTAT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>
                <a:latin typeface="Arial" charset="0"/>
              </a:rPr>
              <a:t>(oikeuden 					(oikeuden 	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>
                <a:latin typeface="Arial" charset="0"/>
              </a:rPr>
              <a:t>arvosuuntautunut				empiirinen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charset="0"/>
              <a:buNone/>
            </a:pPr>
            <a:r>
              <a:rPr lang="fi-FI" sz="2200">
                <a:latin typeface="Arial" charset="0"/>
              </a:rPr>
              <a:t>ulottuvuus)					ulottuvuus)</a:t>
            </a:r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3657600" y="3124200"/>
            <a:ext cx="1752600" cy="20574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Tulkinnan taito ja perusteleminen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692696"/>
            <a:ext cx="8642350" cy="54006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000" dirty="0" smtClean="0">
                <a:latin typeface="Arial" charset="0"/>
              </a:rPr>
              <a:t>Perinteinen juridinen </a:t>
            </a:r>
            <a:r>
              <a:rPr lang="fi-FI" sz="2000" dirty="0">
                <a:latin typeface="Arial" charset="0"/>
              </a:rPr>
              <a:t>osaaminen on </a:t>
            </a:r>
            <a:r>
              <a:rPr lang="fi-FI" sz="2000" b="1" i="1" u="sng" dirty="0">
                <a:latin typeface="Arial" charset="0"/>
              </a:rPr>
              <a:t>tulkinnan taitoa </a:t>
            </a:r>
            <a:endParaRPr lang="fi-FI" sz="2000" b="1" i="1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  <a:sym typeface="Wingdings" charset="0"/>
              </a:rPr>
              <a:t>perusteltuja kannanottoja voimassa olevan oikeuden sisällöstä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</a:rPr>
              <a:t>mikä on </a:t>
            </a:r>
            <a:r>
              <a:rPr lang="fi-FI" i="1" dirty="0">
                <a:latin typeface="Arial" charset="0"/>
              </a:rPr>
              <a:t>voimassa olevan oikeuden</a:t>
            </a:r>
            <a:r>
              <a:rPr lang="fi-FI" dirty="0">
                <a:latin typeface="Arial" charset="0"/>
              </a:rPr>
              <a:t> mukaan sallittua, kiellettyä </a:t>
            </a:r>
            <a:r>
              <a:rPr lang="fi-FI" dirty="0" err="1">
                <a:latin typeface="Arial" charset="0"/>
              </a:rPr>
              <a:t>jne</a:t>
            </a:r>
            <a:endParaRPr lang="fi-FI" dirty="0">
              <a:latin typeface="Arial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fi-FI" sz="2000" dirty="0">
                <a:latin typeface="Arial" charset="0"/>
                <a:sym typeface="Wingdings" charset="0"/>
              </a:rPr>
              <a:t> </a:t>
            </a:r>
            <a:r>
              <a:rPr lang="fi-FI" sz="2000" dirty="0" smtClean="0">
                <a:latin typeface="Arial" charset="0"/>
                <a:sym typeface="Wingdings" charset="0"/>
              </a:rPr>
              <a:t>Oikeudellisten </a:t>
            </a:r>
            <a:r>
              <a:rPr lang="fi-FI" sz="2000" b="1" u="sng" dirty="0">
                <a:latin typeface="Arial" charset="0"/>
                <a:sym typeface="Wingdings" charset="0"/>
              </a:rPr>
              <a:t>päätösten tekemisen taito</a:t>
            </a:r>
          </a:p>
          <a:p>
            <a:pPr lvl="1">
              <a:lnSpc>
                <a:spcPct val="90000"/>
              </a:lnSpc>
            </a:pPr>
            <a:r>
              <a:rPr lang="fi-FI" dirty="0">
                <a:latin typeface="Arial" charset="0"/>
                <a:sym typeface="Wingdings" charset="0"/>
              </a:rPr>
              <a:t>kirjoittamisvalmiudet</a:t>
            </a:r>
          </a:p>
          <a:p>
            <a:pPr lvl="1">
              <a:lnSpc>
                <a:spcPct val="90000"/>
              </a:lnSpc>
            </a:pPr>
            <a:r>
              <a:rPr lang="fi-FI" dirty="0" smtClean="0">
                <a:latin typeface="Arial" charset="0"/>
                <a:sym typeface="Wingdings" charset="0"/>
              </a:rPr>
              <a:t>Vakuuttavuus</a:t>
            </a:r>
          </a:p>
          <a:p>
            <a:pPr>
              <a:lnSpc>
                <a:spcPct val="90000"/>
              </a:lnSpc>
            </a:pPr>
            <a:r>
              <a:rPr lang="fi-FI" sz="2000" dirty="0">
                <a:latin typeface="Arial" charset="0"/>
                <a:sym typeface="Wingdings" charset="0"/>
              </a:rPr>
              <a:t>Eri tasojen yhteensovittaminen: esim. EU-oikeus ja kansallinen </a:t>
            </a:r>
            <a:r>
              <a:rPr lang="fi-FI" sz="2000" dirty="0" smtClean="0">
                <a:latin typeface="Arial" charset="0"/>
                <a:sym typeface="Wingdings" charset="0"/>
              </a:rPr>
              <a:t>oikeus</a:t>
            </a:r>
          </a:p>
          <a:p>
            <a:pPr>
              <a:lnSpc>
                <a:spcPct val="90000"/>
              </a:lnSpc>
            </a:pPr>
            <a:r>
              <a:rPr lang="fi-FI" sz="2000" b="1" u="sng" dirty="0" smtClean="0">
                <a:latin typeface="Arial" charset="0"/>
                <a:sym typeface="Wingdings" charset="0"/>
              </a:rPr>
              <a:t>Ongelmien ratkaisutaito </a:t>
            </a:r>
            <a:r>
              <a:rPr lang="fi-FI" sz="2000" dirty="0" smtClean="0">
                <a:latin typeface="Arial" charset="0"/>
                <a:sym typeface="Wingdings" charset="0"/>
              </a:rPr>
              <a:t>edellyttää myös kykyä ymmärtää, hallita ja jäsentää  ulkoisen reaalitodellisuuden hallintaa </a:t>
            </a:r>
          </a:p>
          <a:p>
            <a:pPr>
              <a:lnSpc>
                <a:spcPct val="90000"/>
              </a:lnSpc>
            </a:pPr>
            <a:r>
              <a:rPr lang="fi-FI" sz="2000" b="1" u="sng" dirty="0" smtClean="0">
                <a:latin typeface="Arial" charset="0"/>
                <a:sym typeface="Wingdings" charset="0"/>
              </a:rPr>
              <a:t>Oikeutta täydentävän </a:t>
            </a:r>
            <a:r>
              <a:rPr lang="fi-FI" sz="2000" dirty="0" smtClean="0">
                <a:latin typeface="Arial" charset="0"/>
                <a:sym typeface="Wingdings" charset="0"/>
              </a:rPr>
              <a:t>ja sitä täsmentävän  aineiston (esim. taloustiede) merkitys on lisääntymässä</a:t>
            </a:r>
          </a:p>
          <a:p>
            <a:pPr>
              <a:lnSpc>
                <a:spcPct val="90000"/>
              </a:lnSpc>
            </a:pPr>
            <a:r>
              <a:rPr lang="fi-FI" sz="2000" dirty="0" smtClean="0">
                <a:latin typeface="Arial" charset="0"/>
                <a:sym typeface="Wingdings" charset="0"/>
              </a:rPr>
              <a:t>Esim. rahoitusoikeus, kilpailuoikeus, vero-oikeus</a:t>
            </a:r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313818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Kilpailuoikeus suppeassa ja laajassa merkityksessä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5538"/>
            <a:ext cx="8642350" cy="5472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b="1" dirty="0"/>
              <a:t>Kilpailuoikeus suppeassa merkityksessä</a:t>
            </a:r>
            <a:r>
              <a:rPr lang="fi-FI" sz="1800" dirty="0"/>
              <a:t>: kilpailunrajoituksia koskeva lainsäädäntö</a:t>
            </a:r>
          </a:p>
          <a:p>
            <a:r>
              <a:rPr lang="fi-FI" sz="1800" dirty="0"/>
              <a:t>Kartellit</a:t>
            </a:r>
          </a:p>
          <a:p>
            <a:r>
              <a:rPr lang="fi-FI" sz="1800" dirty="0"/>
              <a:t>Määräävän aseman väärinkäyttö ja monopolit</a:t>
            </a:r>
          </a:p>
          <a:p>
            <a:r>
              <a:rPr lang="fi-FI" sz="1800" dirty="0"/>
              <a:t>Yrityskauppavalvonta</a:t>
            </a:r>
          </a:p>
          <a:p>
            <a:r>
              <a:rPr lang="fi-FI" sz="1800" dirty="0"/>
              <a:t>EU, Suomi ja noin 150 muuta </a:t>
            </a:r>
            <a:r>
              <a:rPr lang="fi-FI" sz="1800" dirty="0" smtClean="0"/>
              <a:t>maata</a:t>
            </a:r>
            <a:endParaRPr lang="fi-FI" sz="1800" dirty="0"/>
          </a:p>
          <a:p>
            <a:pPr marL="0" indent="0">
              <a:buNone/>
            </a:pPr>
            <a:r>
              <a:rPr lang="fi-FI" sz="1800" b="1" dirty="0"/>
              <a:t>Kilpailuoikeus laajassa merkityksessä</a:t>
            </a:r>
            <a:r>
              <a:rPr lang="fi-FI" sz="1800" dirty="0"/>
              <a:t>: edellä mainittujen lisäksi</a:t>
            </a:r>
          </a:p>
          <a:p>
            <a:pPr>
              <a:buFontTx/>
              <a:buChar char="-"/>
            </a:pPr>
            <a:r>
              <a:rPr lang="fi-FI" sz="1800" dirty="0"/>
              <a:t>Valtiontuet</a:t>
            </a:r>
          </a:p>
          <a:p>
            <a:pPr>
              <a:buFontTx/>
              <a:buChar char="-"/>
            </a:pPr>
            <a:r>
              <a:rPr lang="fi-FI" sz="1800" dirty="0"/>
              <a:t>Julkiset hankinnat</a:t>
            </a:r>
          </a:p>
          <a:p>
            <a:pPr>
              <a:buFontTx/>
              <a:buChar char="-"/>
            </a:pPr>
            <a:r>
              <a:rPr lang="fi-FI" sz="1800" dirty="0"/>
              <a:t> Alakohtainen sääntely (esim. </a:t>
            </a:r>
            <a:r>
              <a:rPr lang="fi-FI" sz="1800" dirty="0" smtClean="0"/>
              <a:t>viestintä- </a:t>
            </a:r>
            <a:r>
              <a:rPr lang="fi-FI" sz="1800" dirty="0"/>
              <a:t>ja energiamarkkinat)</a:t>
            </a:r>
          </a:p>
          <a:p>
            <a:pPr>
              <a:buFontTx/>
              <a:buChar char="-"/>
            </a:pPr>
            <a:r>
              <a:rPr lang="fi-FI" sz="1800" dirty="0"/>
              <a:t>Sisämarkkinaoikeus relevanteilta </a:t>
            </a:r>
            <a:r>
              <a:rPr lang="fi-FI" sz="1800" dirty="0" smtClean="0"/>
              <a:t>osin</a:t>
            </a:r>
          </a:p>
          <a:p>
            <a:pPr>
              <a:buFontTx/>
              <a:buChar char="-"/>
            </a:pPr>
            <a:r>
              <a:rPr lang="fi-FI" sz="1800" dirty="0" err="1" smtClean="0"/>
              <a:t>SOTE:n</a:t>
            </a:r>
            <a:r>
              <a:rPr lang="fi-FI" sz="1800" dirty="0" smtClean="0"/>
              <a:t> toteuttamistapa tulee vaikuttamaan kilpailuoikeuden soveltamiseen</a:t>
            </a:r>
            <a:endParaRPr lang="fi-FI" sz="1800" dirty="0"/>
          </a:p>
          <a:p>
            <a:pPr marL="0" indent="0">
              <a:buNone/>
            </a:pPr>
            <a:r>
              <a:rPr lang="fi-FI" sz="1800" b="1" dirty="0"/>
              <a:t>Kilpailu yksityisellä ja julkisella sektorilla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487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KTK-tutkielman</a:t>
            </a:r>
            <a:r>
              <a:rPr lang="fi-FI" dirty="0" smtClean="0"/>
              <a:t> tarkoitus ja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Harjaannutaan tieteelliseen kirjoittamiseen</a:t>
            </a:r>
          </a:p>
          <a:p>
            <a:r>
              <a:rPr lang="fi-FI" dirty="0" smtClean="0"/>
              <a:t>Samasta aiheesta voidaan tehdä </a:t>
            </a:r>
            <a:r>
              <a:rPr lang="fi-FI" dirty="0" err="1" smtClean="0"/>
              <a:t>KTM-tutkielma</a:t>
            </a:r>
            <a:endParaRPr lang="fi-FI" dirty="0" smtClean="0"/>
          </a:p>
          <a:p>
            <a:r>
              <a:rPr lang="fi-FI" dirty="0" smtClean="0"/>
              <a:t>Oma mielenkiinto ratkaisee aihevalinnan</a:t>
            </a:r>
          </a:p>
          <a:p>
            <a:r>
              <a:rPr lang="fi-FI" dirty="0" smtClean="0"/>
              <a:t>Metodiluennot</a:t>
            </a:r>
          </a:p>
          <a:p>
            <a:r>
              <a:rPr lang="fi-FI" dirty="0" smtClean="0"/>
              <a:t>Oman </a:t>
            </a:r>
            <a:r>
              <a:rPr lang="fi-FI" dirty="0" err="1" smtClean="0"/>
              <a:t>KTK-tutkielman</a:t>
            </a:r>
            <a:r>
              <a:rPr lang="fi-FI" dirty="0" smtClean="0"/>
              <a:t> esittely </a:t>
            </a:r>
          </a:p>
          <a:p>
            <a:r>
              <a:rPr lang="fi-FI" dirty="0" smtClean="0"/>
              <a:t>Opponointi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999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Kilpailu ja monopoli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340768"/>
            <a:ext cx="6004292" cy="41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50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Työelämävaatimukset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836712"/>
            <a:ext cx="8642350" cy="5400675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buFont typeface="Wingdings" charset="0"/>
              <a:buAutoNum type="arabicPeriod"/>
            </a:pPr>
            <a:r>
              <a:rPr lang="fi-FI" sz="2600" dirty="0">
                <a:latin typeface="Arial" charset="0"/>
              </a:rPr>
              <a:t>taito </a:t>
            </a:r>
            <a:r>
              <a:rPr lang="fi-FI" sz="2600" b="1" i="1" dirty="0">
                <a:latin typeface="Arial" charset="0"/>
              </a:rPr>
              <a:t>löytää</a:t>
            </a:r>
            <a:r>
              <a:rPr lang="fi-FI" sz="2600" dirty="0">
                <a:latin typeface="Arial" charset="0"/>
              </a:rPr>
              <a:t> relevantit oikeuslähteet</a:t>
            </a:r>
          </a:p>
          <a:p>
            <a:pPr marL="495300" indent="-495300">
              <a:lnSpc>
                <a:spcPct val="80000"/>
              </a:lnSpc>
              <a:buFont typeface="Wingdings" charset="0"/>
              <a:buAutoNum type="arabicPeriod"/>
            </a:pPr>
            <a:r>
              <a:rPr lang="fi-FI" sz="2600" dirty="0">
                <a:latin typeface="Arial" charset="0"/>
              </a:rPr>
              <a:t>taito </a:t>
            </a:r>
            <a:r>
              <a:rPr lang="fi-FI" sz="2600" b="1" i="1" dirty="0">
                <a:latin typeface="Arial" charset="0"/>
              </a:rPr>
              <a:t>tunnistaa</a:t>
            </a:r>
            <a:r>
              <a:rPr lang="fi-FI" sz="2600" dirty="0">
                <a:latin typeface="Arial" charset="0"/>
              </a:rPr>
              <a:t> mielekkäitä juridisia tulkintaongelmia (ilmaisuja/käsitteitä, joiden merkityssisältöä on täsmennettävä)</a:t>
            </a:r>
          </a:p>
          <a:p>
            <a:pPr marL="495300" indent="-495300">
              <a:lnSpc>
                <a:spcPct val="80000"/>
              </a:lnSpc>
              <a:buFont typeface="Wingdings" charset="0"/>
              <a:buAutoNum type="arabicPeriod"/>
            </a:pPr>
            <a:r>
              <a:rPr lang="fi-FI" sz="2600" dirty="0">
                <a:latin typeface="Arial" charset="0"/>
              </a:rPr>
              <a:t>taito hahmottaa tulkintaongelmat </a:t>
            </a:r>
            <a:r>
              <a:rPr lang="fi-FI" sz="2600" b="1" i="1" dirty="0">
                <a:latin typeface="Arial" charset="0"/>
              </a:rPr>
              <a:t>osana</a:t>
            </a:r>
            <a:r>
              <a:rPr lang="fi-FI" sz="2600" dirty="0">
                <a:latin typeface="Arial" charset="0"/>
              </a:rPr>
              <a:t> oikeusjärjestelmää (systeemi)</a:t>
            </a:r>
          </a:p>
          <a:p>
            <a:pPr marL="495300" indent="-495300">
              <a:lnSpc>
                <a:spcPct val="80000"/>
              </a:lnSpc>
              <a:buFont typeface="Wingdings" charset="0"/>
              <a:buAutoNum type="arabicPeriod"/>
            </a:pPr>
            <a:r>
              <a:rPr lang="fi-FI" sz="2600" dirty="0">
                <a:latin typeface="Arial" charset="0"/>
              </a:rPr>
              <a:t>taito </a:t>
            </a:r>
            <a:r>
              <a:rPr lang="fi-FI" sz="2600" b="1" dirty="0">
                <a:latin typeface="Arial" charset="0"/>
              </a:rPr>
              <a:t>käyttää</a:t>
            </a:r>
            <a:r>
              <a:rPr lang="fi-FI" sz="2600" dirty="0">
                <a:latin typeface="Arial" charset="0"/>
              </a:rPr>
              <a:t> eri argumentaatiotapoja ja ratkaisuperusteita oikeuslähteiden tulkinnassa </a:t>
            </a:r>
          </a:p>
          <a:p>
            <a:pPr marL="822325" lvl="1" indent="-495300">
              <a:lnSpc>
                <a:spcPct val="80000"/>
              </a:lnSpc>
            </a:pPr>
            <a:r>
              <a:rPr lang="fi-FI" sz="2200" dirty="0">
                <a:latin typeface="Arial" charset="0"/>
              </a:rPr>
              <a:t>esim. perusoikeusmyönteinen laintulkinta, tavoitteellinen tulkinta; systemaattinen tulkinta, prejudikaattien käyttö </a:t>
            </a:r>
          </a:p>
          <a:p>
            <a:pPr marL="495300" indent="-495300">
              <a:lnSpc>
                <a:spcPct val="80000"/>
              </a:lnSpc>
              <a:buFont typeface="Garamond" charset="0"/>
              <a:buAutoNum type="arabicPeriod"/>
            </a:pPr>
            <a:r>
              <a:rPr lang="fi-FI" sz="2600" dirty="0">
                <a:latin typeface="Arial" charset="0"/>
              </a:rPr>
              <a:t>taito ottaa asianmukaisesti huomioon ratkaistavan tapauksen </a:t>
            </a:r>
            <a:r>
              <a:rPr lang="fi-FI" sz="2600" b="1" i="1" dirty="0">
                <a:latin typeface="Arial" charset="0"/>
              </a:rPr>
              <a:t>erityispiirteet</a:t>
            </a:r>
            <a:r>
              <a:rPr lang="fi-FI" sz="2600" dirty="0">
                <a:latin typeface="Arial" charset="0"/>
              </a:rPr>
              <a:t> </a:t>
            </a:r>
          </a:p>
          <a:p>
            <a:pPr marL="822325" lvl="1" indent="-495300">
              <a:lnSpc>
                <a:spcPct val="80000"/>
              </a:lnSpc>
            </a:pPr>
            <a:r>
              <a:rPr lang="fi-FI" sz="2200" dirty="0">
                <a:latin typeface="Arial" charset="0"/>
              </a:rPr>
              <a:t>tosiasiasidonnaisuus, konteksti, seuraamusharkinta</a:t>
            </a:r>
          </a:p>
          <a:p>
            <a:pPr marL="495300" indent="-495300">
              <a:lnSpc>
                <a:spcPct val="80000"/>
              </a:lnSpc>
              <a:buFont typeface="Wingdings" charset="0"/>
              <a:buAutoNum type="arabicPeriod"/>
            </a:pPr>
            <a:r>
              <a:rPr lang="fi-FI" sz="2600" dirty="0">
                <a:latin typeface="Arial" charset="0"/>
              </a:rPr>
              <a:t>taito perustella kannanotot </a:t>
            </a:r>
            <a:r>
              <a:rPr lang="fi-FI" sz="2600" b="1" i="1" dirty="0">
                <a:latin typeface="Arial" charset="0"/>
              </a:rPr>
              <a:t>vakuuttavasti</a:t>
            </a:r>
            <a:r>
              <a:rPr lang="fi-FI" sz="2600" dirty="0">
                <a:latin typeface="Arial" charset="0"/>
              </a:rPr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1561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Ohjeita </a:t>
            </a:r>
            <a:r>
              <a:rPr lang="fi-FI" dirty="0" err="1" smtClean="0"/>
              <a:t>KTK-tutkielman</a:t>
            </a:r>
            <a:r>
              <a:rPr lang="fi-FI" dirty="0" smtClean="0"/>
              <a:t> kirjoittamiseen</a:t>
            </a:r>
            <a:endParaRPr lang="fi-FI" dirty="0"/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Harjaannutaan oikeudelliseen kirjoittamiseen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17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Opinnäytetyön peruselementit</a:t>
            </a:r>
            <a:endParaRPr lang="en-US" smtClean="0"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Tieteellisen </a:t>
            </a:r>
            <a:r>
              <a:rPr lang="fi-FI" sz="2400" u="sng" dirty="0" smtClean="0">
                <a:cs typeface="+mn-cs"/>
              </a:rPr>
              <a:t>kysymyksenasettelun selkeys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Työn </a:t>
            </a:r>
            <a:r>
              <a:rPr lang="fi-FI" sz="2400" u="sng" dirty="0" smtClean="0">
                <a:cs typeface="+mn-cs"/>
              </a:rPr>
              <a:t>paikantaminen</a:t>
            </a:r>
            <a:r>
              <a:rPr lang="fi-FI" sz="2400" dirty="0" smtClean="0">
                <a:cs typeface="+mn-cs"/>
              </a:rPr>
              <a:t> suhteessa sen aikaisempaan ja sitä lähellä olevaan tutkimukseen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u="sng" dirty="0" smtClean="0">
                <a:cs typeface="+mn-cs"/>
              </a:rPr>
              <a:t>Oikeus- ja liiketaloustieteen</a:t>
            </a:r>
            <a:r>
              <a:rPr lang="fi-FI" sz="2400" dirty="0" smtClean="0">
                <a:cs typeface="+mn-cs"/>
              </a:rPr>
              <a:t> tuntemus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Työn alaan liittyvän </a:t>
            </a:r>
            <a:r>
              <a:rPr lang="fi-FI" sz="2400" u="sng" dirty="0" smtClean="0">
                <a:cs typeface="+mn-cs"/>
              </a:rPr>
              <a:t>lukeneisuuden</a:t>
            </a:r>
            <a:r>
              <a:rPr lang="fi-FI" sz="2400" dirty="0" smtClean="0">
                <a:cs typeface="+mn-cs"/>
              </a:rPr>
              <a:t> laajuus ja ajallinen ulottuvuus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Tieteellinen kurinalaisuus eli </a:t>
            </a:r>
            <a:r>
              <a:rPr lang="fi-FI" sz="2400" u="sng" dirty="0" smtClean="0">
                <a:cs typeface="+mn-cs"/>
              </a:rPr>
              <a:t>sisäinen</a:t>
            </a:r>
            <a:r>
              <a:rPr lang="fi-FI" sz="2400" dirty="0" smtClean="0">
                <a:cs typeface="+mn-cs"/>
              </a:rPr>
              <a:t> </a:t>
            </a:r>
            <a:r>
              <a:rPr lang="fi-FI" sz="2400" u="sng" dirty="0" smtClean="0">
                <a:cs typeface="+mn-cs"/>
              </a:rPr>
              <a:t>johdonmukaisuus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u="sng" dirty="0" smtClean="0">
                <a:cs typeface="+mn-cs"/>
              </a:rPr>
              <a:t>Johtopäätösten perustelu</a:t>
            </a:r>
            <a:endParaRPr lang="fi-FI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i-FI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Yllä mainitut seitsemän kokonaisuutta muodostavat yleiset </a:t>
            </a:r>
            <a:r>
              <a:rPr lang="fi-FI" sz="2400" u="sng" dirty="0" smtClean="0">
                <a:cs typeface="+mn-cs"/>
              </a:rPr>
              <a:t>arviointikriteerit</a:t>
            </a:r>
            <a:endParaRPr lang="en-US" sz="2400" u="sng" dirty="0" smtClean="0"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Tutkielman ulkoinen ja sisäinen 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fi-FI" sz="2800" b="1" i="1" dirty="0" smtClean="0"/>
              <a:t>”Ulkoinen” rakenne </a:t>
            </a:r>
            <a:endParaRPr lang="fi-FI" sz="2800" b="1" dirty="0"/>
          </a:p>
          <a:p>
            <a:pPr marL="0" indent="0">
              <a:buNone/>
            </a:pPr>
            <a:r>
              <a:rPr lang="fi-FI" dirty="0"/>
              <a:t>   </a:t>
            </a:r>
          </a:p>
          <a:p>
            <a:pPr lvl="0"/>
            <a:r>
              <a:rPr lang="fi-FI" dirty="0"/>
              <a:t>jäsentely (sisällysluettelo)</a:t>
            </a:r>
          </a:p>
          <a:p>
            <a:pPr lvl="0"/>
            <a:r>
              <a:rPr lang="fi-FI" dirty="0"/>
              <a:t>lähdeluettelo </a:t>
            </a:r>
          </a:p>
          <a:p>
            <a:pPr lvl="0"/>
            <a:r>
              <a:rPr lang="fi-FI" dirty="0"/>
              <a:t>(tarvittaessa) lyhenteet, oikeustapaukset </a:t>
            </a:r>
          </a:p>
          <a:p>
            <a:pPr lvl="0"/>
            <a:r>
              <a:rPr lang="fi-FI" dirty="0"/>
              <a:t>johdanto: taustat, tutkimuskysymykset ja rajaukset, (metodologia, teoria?) </a:t>
            </a:r>
          </a:p>
          <a:p>
            <a:pPr lvl="0"/>
            <a:r>
              <a:rPr lang="fi-FI" dirty="0"/>
              <a:t>käsittelyjaksot </a:t>
            </a:r>
          </a:p>
          <a:p>
            <a:pPr lvl="0"/>
            <a:r>
              <a:rPr lang="fi-FI" dirty="0"/>
              <a:t>johtopäätösosa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2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Tutkielman ulkoinen ja sisäinen 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fi-FI" sz="2600" b="1" i="1" dirty="0" smtClean="0"/>
              <a:t>”</a:t>
            </a:r>
            <a:r>
              <a:rPr lang="fi-FI" sz="2600" b="1" i="1" dirty="0"/>
              <a:t>Sisäinen” rakenne </a:t>
            </a:r>
            <a:r>
              <a:rPr lang="fi-FI" sz="2600" b="1" dirty="0"/>
              <a:t>(=suhde metodiikkaan)</a:t>
            </a:r>
            <a:r>
              <a:rPr lang="fi-FI" sz="2600" dirty="0"/>
              <a:t> </a:t>
            </a:r>
            <a:endParaRPr lang="fi-FI" dirty="0"/>
          </a:p>
          <a:p>
            <a:pPr lvl="0"/>
            <a:r>
              <a:rPr lang="fi-FI" dirty="0"/>
              <a:t>ei niin sidottu kuin useimmissa muissa liiketaloustieteissä, eli </a:t>
            </a:r>
            <a:r>
              <a:rPr lang="fi-FI" b="1" dirty="0"/>
              <a:t>seuraava rakenne ei ole pakollinen</a:t>
            </a:r>
            <a:r>
              <a:rPr lang="fi-FI" dirty="0" smtClean="0"/>
              <a:t>: </a:t>
            </a:r>
            <a:endParaRPr lang="fi-FI" dirty="0"/>
          </a:p>
          <a:p>
            <a:pPr lvl="1"/>
            <a:r>
              <a:rPr lang="fi-FI" dirty="0"/>
              <a:t>teoriataustan ja metodin esittely</a:t>
            </a:r>
          </a:p>
          <a:p>
            <a:pPr lvl="1"/>
            <a:r>
              <a:rPr lang="fi-FI" dirty="0"/>
              <a:t>kootun empiirisen aineiston esittely </a:t>
            </a:r>
          </a:p>
          <a:p>
            <a:pPr lvl="2"/>
            <a:r>
              <a:rPr lang="fi-FI" dirty="0"/>
              <a:t>aineiston valintaan ja kokoamiseen liittyvät teoriat ja menetelmät </a:t>
            </a:r>
          </a:p>
          <a:p>
            <a:pPr lvl="1"/>
            <a:r>
              <a:rPr lang="fi-FI" dirty="0"/>
              <a:t>(tilastollinen tai muu tieteellinen) analyysi </a:t>
            </a:r>
          </a:p>
          <a:p>
            <a:pPr lvl="1"/>
            <a:r>
              <a:rPr lang="fi-FI" dirty="0" smtClean="0"/>
              <a:t>Tutkimustulokset </a:t>
            </a:r>
            <a:endParaRPr lang="fi-FI" dirty="0"/>
          </a:p>
          <a:p>
            <a:pPr marL="0" lvl="0" indent="0">
              <a:buNone/>
            </a:pPr>
            <a:r>
              <a:rPr lang="fi-FI" b="1" dirty="0" smtClean="0"/>
              <a:t>Oikeustutkimus on yleensä  laadullista, arvioivaa </a:t>
            </a:r>
            <a:r>
              <a:rPr lang="fi-FI" b="1" dirty="0"/>
              <a:t>tutkimusta </a:t>
            </a:r>
            <a:endParaRPr lang="fi-FI" b="1" dirty="0" smtClean="0"/>
          </a:p>
          <a:p>
            <a:pPr lvl="1"/>
            <a:r>
              <a:rPr lang="fi-FI" dirty="0" smtClean="0"/>
              <a:t>tutkimuskysymyksen kuvaus</a:t>
            </a:r>
            <a:endParaRPr lang="fi-FI" dirty="0"/>
          </a:p>
          <a:p>
            <a:pPr lvl="1"/>
            <a:r>
              <a:rPr lang="fi-FI" dirty="0"/>
              <a:t>k</a:t>
            </a:r>
            <a:r>
              <a:rPr lang="fi-FI" dirty="0" smtClean="0"/>
              <a:t>irjallisuuskatsaus</a:t>
            </a:r>
            <a:endParaRPr lang="fi-FI" dirty="0"/>
          </a:p>
          <a:p>
            <a:pPr lvl="1"/>
            <a:r>
              <a:rPr lang="fi-FI" dirty="0"/>
              <a:t>s</a:t>
            </a:r>
            <a:r>
              <a:rPr lang="fi-FI" dirty="0" smtClean="0"/>
              <a:t>äädösmateriaali, oikeustapaukset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ikeuden sisällön ja vaikutusten selvittäminen</a:t>
            </a:r>
          </a:p>
          <a:p>
            <a:pPr lvl="1"/>
            <a:r>
              <a:rPr lang="fi-FI" dirty="0" smtClean="0"/>
              <a:t>arvovalinnat </a:t>
            </a:r>
            <a:endParaRPr lang="fi-FI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79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Muotoseikat</a:t>
            </a:r>
            <a:endParaRPr lang="en-US" smtClean="0"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Tekniset muotoseikat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   * erillinen kansilehti, työn nimi, projekti tekijä, ajankohta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   * tutkielman tiivistelmä (sähköinen pohja)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   * sivujen on oltava numeroitu: numerointi            roomalaisilla numeroilla (I,II..) </a:t>
            </a:r>
            <a:r>
              <a:rPr lang="fi-FI" sz="2800" dirty="0" err="1" smtClean="0">
                <a:cs typeface="+mn-cs"/>
              </a:rPr>
              <a:t>lähde-ym</a:t>
            </a:r>
            <a:r>
              <a:rPr lang="fi-FI" sz="2800" dirty="0" smtClean="0">
                <a:cs typeface="+mn-cs"/>
              </a:rPr>
              <a:t>. luetteloissa ja arabialaisilla (1,2..) itse työn tekstissä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   * työn pituus </a:t>
            </a:r>
            <a:r>
              <a:rPr lang="fi-FI" sz="2800" dirty="0" smtClean="0"/>
              <a:t>n. 30</a:t>
            </a:r>
            <a:r>
              <a:rPr lang="fi-FI" sz="2800" dirty="0" smtClean="0">
                <a:cs typeface="+mn-cs"/>
              </a:rPr>
              <a:t> tekstisivua (A 4, riviväli 1,5, 12 pt Times New Roman tai sitä vastaava)</a:t>
            </a:r>
            <a:endParaRPr lang="en-US" sz="2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Marginaalit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sz="2800" dirty="0" smtClean="0">
                <a:cs typeface="+mn-cs"/>
              </a:rPr>
              <a:t>	* sivuille on jätettävä leveä marginaali, sidottu marginaali 3 cm ja muut marginaalit 2,5 cm</a:t>
            </a:r>
          </a:p>
          <a:p>
            <a:pPr eaLnBrk="1" hangingPunct="1">
              <a:buFontTx/>
              <a:buNone/>
              <a:defRPr/>
            </a:pPr>
            <a:r>
              <a:rPr lang="fi-FI" sz="2800" dirty="0" smtClean="0">
                <a:cs typeface="+mn-cs"/>
              </a:rPr>
              <a:t>	* normaalin konekirjoitussivun pituus on noin 35 tekstiriviä ja joka rivillä noin 60 merkkiä</a:t>
            </a:r>
          </a:p>
          <a:p>
            <a:pPr eaLnBrk="1" hangingPunct="1">
              <a:buFontTx/>
              <a:buNone/>
              <a:defRPr/>
            </a:pPr>
            <a:r>
              <a:rPr lang="fi-FI" sz="2800" dirty="0" smtClean="0">
                <a:cs typeface="+mn-cs"/>
              </a:rPr>
              <a:t>   </a:t>
            </a:r>
            <a:endParaRPr lang="en-US" sz="2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Lähteistä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>
                <a:cs typeface="+mn-cs"/>
              </a:rPr>
              <a:t>Lähteissä käytetty hallituksen esitys tulisi merkitä lähteisiin seuraavasti: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>
                <a:cs typeface="+mn-cs"/>
              </a:rPr>
              <a:t>HE 133/2003		Hallituksen esitys 					Eduskunnalle rahoitus-					vakuuslaiksi ja eräiksi 					siihen liittyviksi laeiksi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smtClean="0">
                <a:cs typeface="+mn-cs"/>
              </a:rPr>
              <a:t>Internet-lähteen merkitseminen </a:t>
            </a:r>
            <a:r>
              <a:rPr lang="fi-FI" sz="2800" dirty="0" err="1" smtClean="0">
                <a:cs typeface="+mn-cs"/>
              </a:rPr>
              <a:t>esim</a:t>
            </a:r>
            <a:r>
              <a:rPr lang="fi-FI" sz="2800" dirty="0" smtClean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800" dirty="0" err="1" smtClean="0">
                <a:cs typeface="+mn-cs"/>
              </a:rPr>
              <a:t>IFRS-opas</a:t>
            </a:r>
            <a:r>
              <a:rPr lang="fi-FI" sz="2800" dirty="0" smtClean="0">
                <a:cs typeface="+mn-cs"/>
              </a:rPr>
              <a:t> 2005	</a:t>
            </a:r>
            <a:r>
              <a:rPr lang="fi-FI" sz="2800" dirty="0" err="1" smtClean="0">
                <a:cs typeface="+mn-cs"/>
              </a:rPr>
              <a:t>IFRS-opas</a:t>
            </a:r>
            <a:r>
              <a:rPr lang="fi-FI" sz="2800" dirty="0" smtClean="0">
                <a:cs typeface="+mn-cs"/>
              </a:rPr>
              <a:t> Pörssisäätiön				sivuilla. Laadittu 31.1.2005.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fi-FI" sz="1800" dirty="0" smtClean="0"/>
              <a:t>                         </a:t>
            </a:r>
            <a:r>
              <a:rPr lang="fi-FI" sz="1800" dirty="0" smtClean="0">
                <a:hlinkClick r:id="rId2"/>
              </a:rPr>
              <a:t>http://www.porssisaatio.fi/default.aspx?path</a:t>
            </a:r>
            <a:endParaRPr lang="fi-FI" sz="1800" dirty="0" smtClean="0"/>
          </a:p>
          <a:p>
            <a:pPr lvl="4" eaLnBrk="1" hangingPunct="1">
              <a:lnSpc>
                <a:spcPct val="90000"/>
              </a:lnSpc>
              <a:defRPr/>
            </a:pPr>
            <a:r>
              <a:rPr lang="fi-FI" sz="1800" dirty="0" smtClean="0"/>
              <a:t>                         Viittauspäivä 7.3.2007.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27384"/>
            <a:ext cx="7921625" cy="1081088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Lähdeviitteet</a:t>
            </a:r>
            <a:endParaRPr lang="en-US" dirty="0" smtClean="0"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 smtClean="0"/>
              <a:t>Käytetyt lähteet tulee dokumentoida huolellisesti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Olennaista ei ole ainoastaan lopputulos vaan myös se miten lopputulokseen on päästy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/>
              <a:t>Lähteisiin perustuvat asia ja johtopäätös tulee erottaa selkeästi kirjoittajan omista johtopäätöksistä</a:t>
            </a:r>
            <a:endParaRPr lang="fi-FI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dirty="0" smtClean="0">
                <a:cs typeface="+mn-cs"/>
              </a:rPr>
              <a:t>   * * dokumentoiva alaviite (Hemmo 2001 s.14)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dirty="0" smtClean="0">
                <a:cs typeface="+mn-cs"/>
              </a:rPr>
              <a:t>   * keskusteleva alaviite (Näin Hemmo 2001 s. 132. Vrt. toisin Telaranta 1990 s. 125, joka jäsentää kysymyksen </a:t>
            </a:r>
            <a:r>
              <a:rPr lang="fi-FI" dirty="0" err="1" smtClean="0">
                <a:cs typeface="+mn-cs"/>
              </a:rPr>
              <a:t>systemaat-tisemmasta</a:t>
            </a:r>
            <a:r>
              <a:rPr lang="fi-FI" dirty="0" smtClean="0">
                <a:cs typeface="+mn-cs"/>
              </a:rPr>
              <a:t> näkökulmasta).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dirty="0"/>
          </a:p>
          <a:p>
            <a:pPr>
              <a:lnSpc>
                <a:spcPct val="90000"/>
              </a:lnSpc>
              <a:buNone/>
              <a:defRPr/>
            </a:pPr>
            <a:r>
              <a:rPr lang="fi-FI" u="sng" dirty="0"/>
              <a:t>Alkuperäisyys, ei plagiointia!</a:t>
            </a:r>
            <a:endParaRPr lang="en-US" u="sng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KTK-seminaari</a:t>
            </a:r>
            <a:r>
              <a:rPr lang="fi-FI" dirty="0" smtClean="0"/>
              <a:t> ja </a:t>
            </a:r>
            <a:r>
              <a:rPr lang="fi-FI" dirty="0" err="1" smtClean="0"/>
              <a:t>KTK-tutkielma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b="1" dirty="0"/>
              <a:t>Opintojakson asema	</a:t>
            </a:r>
            <a:r>
              <a:rPr lang="fi-FI" dirty="0" err="1"/>
              <a:t>KTK-tutkinto</a:t>
            </a:r>
            <a:r>
              <a:rPr lang="fi-FI" dirty="0"/>
              <a:t>, yritysjuridiikan erikoistumisopinnot </a:t>
            </a:r>
            <a:r>
              <a:rPr lang="fi-FI" dirty="0" smtClean="0"/>
              <a:t>(TS 2013)	</a:t>
            </a:r>
            <a:endParaRPr lang="fi-FI" dirty="0"/>
          </a:p>
          <a:p>
            <a:r>
              <a:rPr lang="fi-FI" b="1" dirty="0"/>
              <a:t>Opintojakson taso	</a:t>
            </a:r>
            <a:r>
              <a:rPr lang="fi-FI" dirty="0"/>
              <a:t>Aineopinnot	</a:t>
            </a:r>
          </a:p>
          <a:p>
            <a:r>
              <a:rPr lang="fi-FI" b="1" dirty="0" smtClean="0"/>
              <a:t>Työmäärä </a:t>
            </a:r>
            <a:r>
              <a:rPr lang="fi-FI" b="1" dirty="0"/>
              <a:t>toteutustavoittain	</a:t>
            </a:r>
            <a:endParaRPr lang="fi-FI" b="1" dirty="0" smtClean="0"/>
          </a:p>
          <a:p>
            <a:pPr lvl="1"/>
            <a:r>
              <a:rPr lang="fi-FI" dirty="0" smtClean="0"/>
              <a:t> </a:t>
            </a:r>
            <a:r>
              <a:rPr lang="fi-FI" dirty="0"/>
              <a:t>Seminaarikokoontumiset</a:t>
            </a:r>
          </a:p>
          <a:p>
            <a:pPr lvl="1"/>
            <a:r>
              <a:rPr lang="fi-FI" dirty="0" smtClean="0"/>
              <a:t> </a:t>
            </a:r>
            <a:r>
              <a:rPr lang="fi-FI" dirty="0"/>
              <a:t>Tutkielman kirjoittaminen</a:t>
            </a:r>
          </a:p>
          <a:p>
            <a:pPr lvl="1"/>
            <a:r>
              <a:rPr lang="fi-FI" dirty="0" smtClean="0"/>
              <a:t> </a:t>
            </a:r>
            <a:r>
              <a:rPr lang="fi-FI" dirty="0"/>
              <a:t>Esitelmän pitäminen</a:t>
            </a:r>
          </a:p>
          <a:p>
            <a:pPr lvl="1"/>
            <a:r>
              <a:rPr lang="fi-FI" dirty="0" smtClean="0"/>
              <a:t> </a:t>
            </a:r>
            <a:r>
              <a:rPr lang="fi-FI" dirty="0"/>
              <a:t>Opponenttina toimiminen	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334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Tutustu kirjallisuuteen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z="2800" dirty="0"/>
              <a:t>V</a:t>
            </a:r>
            <a:r>
              <a:rPr lang="fi-FI" sz="2800" dirty="0" smtClean="0">
                <a:cs typeface="+mn-cs"/>
              </a:rPr>
              <a:t>ain kirjoittamalla voi oppia! Tutustu esim. Lakimies-aikakauskirjan viime vuosien numeroihin ja ota mallia. Laadukas kirjoitustyö rinnastuu monessa suhteessa tieteelliseen artikkeliin -&gt; tavoitteen ja tehtävän asettelu, jäsennys, perustelutapa, viittaustekniikka</a:t>
            </a:r>
          </a:p>
          <a:p>
            <a:pPr eaLnBrk="1" hangingPunct="1">
              <a:defRPr/>
            </a:pPr>
            <a:r>
              <a:rPr lang="fi-FI" sz="2800" dirty="0" smtClean="0">
                <a:cs typeface="+mn-cs"/>
              </a:rPr>
              <a:t>Lakeihin viitataan lain koko nimellä ensimmäisellä kerralla (esim. velkakirjalaki 31.7.1947/622; VKL); tämän jälkeen käytetään vakiintunutta lyhennettä VKL</a:t>
            </a:r>
          </a:p>
          <a:p>
            <a:pPr eaLnBrk="1" hangingPunct="1">
              <a:defRPr/>
            </a:pPr>
            <a:endParaRPr lang="en-US" sz="2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Lyhenteiden käytöstä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Vakiintuneiden lyhenteiden käytöstä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Jos laissa juokseva pykälöinti koko lain läpi niin tällöin käytetään pykälämerkkiä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Esim. VKL 14 §:n 2 momentissa tai VKL 14.2 §:n perusteella; TakSL 14.1 §:n 2 kohta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MK 17:1:n mukaan tai MK 17 luvun 1 §:n mukaan; KK 13:2; PK 21:3; OK 10:7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Yleisiä käytäntöjä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n-cs"/>
              </a:rPr>
              <a:t>Lähteissä alaviitteessä seuraavia käytäntöjä:</a:t>
            </a:r>
          </a:p>
          <a:p>
            <a:pPr eaLnBrk="1" hangingPunct="1">
              <a:defRPr/>
            </a:pPr>
            <a:r>
              <a:rPr lang="fi-FI" dirty="0" err="1" smtClean="0">
                <a:cs typeface="+mn-cs"/>
              </a:rPr>
              <a:t>Havansi</a:t>
            </a:r>
            <a:r>
              <a:rPr lang="fi-FI" dirty="0" smtClean="0">
                <a:cs typeface="+mn-cs"/>
              </a:rPr>
              <a:t> 1993a s. 201-212.</a:t>
            </a:r>
          </a:p>
          <a:p>
            <a:pPr eaLnBrk="1" hangingPunct="1">
              <a:defRPr/>
            </a:pPr>
            <a:r>
              <a:rPr lang="fi-FI" dirty="0" err="1" smtClean="0">
                <a:cs typeface="+mn-cs"/>
              </a:rPr>
              <a:t>Aurejärvi</a:t>
            </a:r>
            <a:r>
              <a:rPr lang="fi-FI" dirty="0" smtClean="0">
                <a:cs typeface="+mn-cs"/>
              </a:rPr>
              <a:t> LM 1983 s. 111.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Ks. </a:t>
            </a:r>
            <a:r>
              <a:rPr lang="fi-FI" dirty="0" err="1" smtClean="0">
                <a:cs typeface="+mn-cs"/>
              </a:rPr>
              <a:t>Aurejärvi</a:t>
            </a:r>
            <a:r>
              <a:rPr lang="fi-FI" dirty="0" smtClean="0">
                <a:cs typeface="+mn-cs"/>
              </a:rPr>
              <a:t> – Hemmo 2004 s. 23-32.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Vrt. Tammi-Salminen DL 2002 s. 83.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KKO 2001:33 tai vanhempi KKO 1984 II 32</a:t>
            </a:r>
          </a:p>
          <a:p>
            <a:pPr eaLnBrk="1" hangingPunct="1">
              <a:defRPr/>
            </a:pPr>
            <a:endParaRPr lang="fi-FI" dirty="0"/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Sama viittaustekniikka koko työn läpi!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Oikeuslähdeoppi</a:t>
            </a:r>
            <a:endParaRPr lang="en-US" smtClean="0"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Hyödynnettävä kaikkea </a:t>
            </a:r>
            <a:r>
              <a:rPr lang="fi-FI" i="1" smtClean="0">
                <a:cs typeface="+mn-cs"/>
              </a:rPr>
              <a:t>kotimaista</a:t>
            </a:r>
            <a:r>
              <a:rPr lang="fi-FI" smtClean="0">
                <a:cs typeface="+mn-cs"/>
              </a:rPr>
              <a:t> aiheen kannalta relevanttia materiaalia</a:t>
            </a:r>
          </a:p>
          <a:p>
            <a:pPr eaLnBrk="1" hangingPunct="1">
              <a:defRPr/>
            </a:pPr>
            <a:r>
              <a:rPr lang="fi-FI" i="1" smtClean="0">
                <a:cs typeface="+mn-cs"/>
              </a:rPr>
              <a:t>Säädösmateriaali</a:t>
            </a:r>
          </a:p>
          <a:p>
            <a:pPr eaLnBrk="1" hangingPunct="1">
              <a:defRPr/>
            </a:pPr>
            <a:r>
              <a:rPr lang="fi-FI" i="1" smtClean="0">
                <a:cs typeface="+mn-cs"/>
              </a:rPr>
              <a:t>Esityöt</a:t>
            </a:r>
          </a:p>
          <a:p>
            <a:pPr eaLnBrk="1" hangingPunct="1">
              <a:buFontTx/>
              <a:buNone/>
              <a:defRPr/>
            </a:pPr>
            <a:r>
              <a:rPr lang="fi-FI" i="1" smtClean="0">
                <a:cs typeface="+mn-cs"/>
              </a:rPr>
              <a:t>   - </a:t>
            </a:r>
            <a:r>
              <a:rPr lang="fi-FI" smtClean="0">
                <a:cs typeface="+mn-cs"/>
              </a:rPr>
              <a:t>komitea- ja työryhmämietinnöt</a:t>
            </a:r>
          </a:p>
          <a:p>
            <a:pPr eaLnBrk="1" hangingPunct="1">
              <a:buFontTx/>
              <a:buNone/>
              <a:defRPr/>
            </a:pPr>
            <a:r>
              <a:rPr lang="fi-FI" smtClean="0">
                <a:cs typeface="+mn-cs"/>
              </a:rPr>
              <a:t>	- hallituksen esitykset</a:t>
            </a:r>
          </a:p>
          <a:p>
            <a:pPr eaLnBrk="1" hangingPunct="1">
              <a:buFontTx/>
              <a:buNone/>
              <a:defRPr/>
            </a:pPr>
            <a:r>
              <a:rPr lang="fi-FI" smtClean="0">
                <a:cs typeface="+mn-cs"/>
              </a:rPr>
              <a:t>	- eduskunnan valiokuntien mietinnöt ja lausunnot </a:t>
            </a:r>
            <a:endParaRPr lang="en-US" i="1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Kirjallisuus ja tapaukset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i="1" dirty="0" smtClean="0">
                <a:cs typeface="+mn-cs"/>
              </a:rPr>
              <a:t>Oikeuskirjallisuus</a:t>
            </a:r>
            <a:endParaRPr lang="fi-FI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i="1" dirty="0" smtClean="0">
                <a:cs typeface="+mn-cs"/>
              </a:rPr>
              <a:t>    - </a:t>
            </a:r>
            <a:r>
              <a:rPr lang="fi-FI" dirty="0" smtClean="0">
                <a:cs typeface="+mn-cs"/>
              </a:rPr>
              <a:t>perusoppikirja -&gt; lähteitä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dirty="0" smtClean="0">
                <a:cs typeface="+mn-cs"/>
              </a:rPr>
              <a:t>    - väitöskirjat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dirty="0" smtClean="0">
                <a:cs typeface="+mn-cs"/>
              </a:rPr>
              <a:t>    - </a:t>
            </a:r>
            <a:r>
              <a:rPr lang="fi-FI" dirty="0" err="1" smtClean="0">
                <a:cs typeface="+mn-cs"/>
              </a:rPr>
              <a:t>Finlexin</a:t>
            </a:r>
            <a:r>
              <a:rPr lang="fi-FI" dirty="0" smtClean="0">
                <a:cs typeface="+mn-cs"/>
              </a:rPr>
              <a:t> </a:t>
            </a:r>
            <a:r>
              <a:rPr lang="fi-FI" dirty="0" err="1" smtClean="0">
                <a:cs typeface="+mn-cs"/>
              </a:rPr>
              <a:t>FOKI-tietokanta</a:t>
            </a:r>
            <a:r>
              <a:rPr lang="fi-FI" dirty="0" smtClean="0">
                <a:cs typeface="+mn-cs"/>
              </a:rPr>
              <a:t> (Oikeus-käytäntö kirjallisuudessa)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i="1" dirty="0" smtClean="0">
                <a:cs typeface="+mn-cs"/>
              </a:rPr>
              <a:t>Oikeustapaukset</a:t>
            </a:r>
            <a:r>
              <a:rPr lang="fi-FI" dirty="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i="1" dirty="0" smtClean="0">
                <a:cs typeface="+mn-cs"/>
              </a:rPr>
              <a:t>    - </a:t>
            </a:r>
            <a:r>
              <a:rPr lang="fi-FI" dirty="0" err="1" smtClean="0">
                <a:cs typeface="+mn-cs"/>
              </a:rPr>
              <a:t>Finlex-tietokanta</a:t>
            </a:r>
            <a:endParaRPr lang="fi-FI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dirty="0" smtClean="0">
                <a:cs typeface="+mn-cs"/>
              </a:rPr>
              <a:t>	 - </a:t>
            </a:r>
            <a:r>
              <a:rPr lang="fi-FI" dirty="0" err="1" smtClean="0">
                <a:cs typeface="+mn-cs"/>
              </a:rPr>
              <a:t>EDILEX-tietokanta</a:t>
            </a:r>
            <a:endParaRPr lang="en-US" i="1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Kirjoitusoppaita</a:t>
            </a:r>
            <a:endParaRPr lang="en-US" smtClean="0"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i-FI" sz="2000" dirty="0" smtClean="0"/>
              <a:t>Ari Hirvosen teos Mitkä metodit? Opas oikeustieteen metodologiaan </a:t>
            </a:r>
            <a:r>
              <a:rPr lang="fi-FI" sz="2000" dirty="0"/>
              <a:t>-&gt; </a:t>
            </a:r>
            <a:r>
              <a:rPr lang="fi-FI" sz="2000" dirty="0" smtClean="0"/>
              <a:t>nettiosoite </a:t>
            </a:r>
            <a:r>
              <a:rPr lang="fi-FI" sz="2000" dirty="0" smtClean="0">
                <a:hlinkClick r:id="rId2"/>
              </a:rPr>
              <a:t>https</a:t>
            </a:r>
            <a:r>
              <a:rPr lang="fi-FI" sz="2000" dirty="0">
                <a:hlinkClick r:id="rId2"/>
              </a:rPr>
              <a:t>://issuu.com/arihirvonen/docs/mitk___</a:t>
            </a:r>
            <a:r>
              <a:rPr lang="fi-FI" sz="2000" dirty="0" smtClean="0">
                <a:hlinkClick r:id="rId2"/>
              </a:rPr>
              <a:t>metodit_paino</a:t>
            </a:r>
            <a:endParaRPr lang="fi-FI" sz="2000" dirty="0" smtClean="0"/>
          </a:p>
          <a:p>
            <a:pPr eaLnBrk="1" hangingPunct="1">
              <a:defRPr/>
            </a:pPr>
            <a:r>
              <a:rPr lang="fi-FI" sz="2000" dirty="0" smtClean="0"/>
              <a:t>Pekka </a:t>
            </a:r>
            <a:r>
              <a:rPr lang="fi-FI" sz="2000" dirty="0" smtClean="0"/>
              <a:t>Timosen teos </a:t>
            </a:r>
            <a:r>
              <a:rPr lang="fi-FI" sz="2000" i="1" dirty="0" smtClean="0"/>
              <a:t>Johdatus lainopin metodiin ja lainopilliseen kirjoittamiseen -&gt; nettiosoite: </a:t>
            </a:r>
            <a:r>
              <a:rPr lang="fi-FI" sz="2000" i="1" dirty="0" smtClean="0">
                <a:hlinkClick r:id="rId3"/>
              </a:rPr>
              <a:t>http://www.helsinki.fi/oik/tdk/tutkopas.html</a:t>
            </a:r>
            <a:endParaRPr lang="fi-FI" sz="2000" i="1" dirty="0" smtClean="0"/>
          </a:p>
          <a:p>
            <a:pPr>
              <a:defRPr/>
            </a:pPr>
            <a:r>
              <a:rPr lang="fi-FI" sz="2000" i="1" dirty="0" smtClean="0"/>
              <a:t>Joensuun yliopiston opettajien teos: </a:t>
            </a:r>
            <a:r>
              <a:rPr lang="fi-FI" sz="2000" i="1" dirty="0"/>
              <a:t>Ohjeita oikeustieteiden kirjallisten </a:t>
            </a:r>
            <a:r>
              <a:rPr lang="fi-FI" sz="2000" i="1" dirty="0" smtClean="0"/>
              <a:t>töiden laadintaan </a:t>
            </a:r>
            <a:r>
              <a:rPr lang="fi-FI" sz="2000" i="1" dirty="0" smtClean="0">
                <a:hlinkClick r:id="rId4"/>
              </a:rPr>
              <a:t>http</a:t>
            </a:r>
            <a:r>
              <a:rPr lang="fi-FI" sz="2000" i="1" dirty="0">
                <a:hlinkClick r:id="rId4"/>
              </a:rPr>
              <a:t>://</a:t>
            </a:r>
            <a:r>
              <a:rPr lang="fi-FI" sz="2000" i="1" dirty="0" smtClean="0">
                <a:hlinkClick r:id="rId4"/>
              </a:rPr>
              <a:t>www.uef.fi/documents/300201/565067/Oikeustieteiden_kirjoitusohje_2015-2016.pdf/d9add2dc-f460-427b-ab76-24c7744a6745</a:t>
            </a:r>
            <a:endParaRPr lang="fi-FI" sz="2000" i="1" dirty="0"/>
          </a:p>
          <a:p>
            <a:pPr eaLnBrk="1" hangingPunct="1">
              <a:defRPr/>
            </a:pPr>
            <a:r>
              <a:rPr lang="fi-FI" sz="2000" dirty="0" smtClean="0"/>
              <a:t>Tampereen </a:t>
            </a:r>
            <a:r>
              <a:rPr lang="fi-FI" sz="2000" dirty="0"/>
              <a:t>yliopiston oikeustieteen laitoksen sivuilta on saatavilla Jukka Viljasen laatima teos: Oikeudellisten tutkimusten kirjoitusopas -&gt; ks. </a:t>
            </a:r>
            <a:r>
              <a:rPr lang="fi-FI" sz="2000" dirty="0">
                <a:hlinkClick r:id="rId5"/>
              </a:rPr>
              <a:t>www.uta.fi/laitokset/oikeus/suomi/opiskelu.htm</a:t>
            </a:r>
            <a:endParaRPr lang="fi-FI" sz="2000" dirty="0"/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Tietokantoja</a:t>
            </a:r>
            <a:endParaRPr lang="en-US" smtClean="0"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  <a:hlinkClick r:id="rId2"/>
              </a:rPr>
              <a:t>www.finlex.fi</a:t>
            </a:r>
            <a:endParaRPr lang="fi-FI" sz="280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  <a:hlinkClick r:id="rId3"/>
              </a:rPr>
              <a:t>www.finlex.fi/oikeus/foki</a:t>
            </a:r>
            <a:endParaRPr lang="fi-FI" sz="280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</a:rPr>
              <a:t>Helsingin yliopiston kirjaston ARTO ja HELKA –tietokannat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</a:rPr>
              <a:t>Ks. </a:t>
            </a:r>
            <a:r>
              <a:rPr lang="fi-FI" sz="2800" smtClean="0">
                <a:cs typeface="+mn-cs"/>
                <a:hlinkClick r:id="rId4"/>
              </a:rPr>
              <a:t>www.helsinki.fi/kirjastot</a:t>
            </a:r>
            <a:endParaRPr lang="fi-FI" sz="280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</a:rPr>
              <a:t>Tiedekunnan kirjaston kokoelmat aiheenmukaisessa järjestyksessä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</a:rPr>
              <a:t>Eduskunnan kirjaston SELMA-tietokanta ks. </a:t>
            </a:r>
            <a:r>
              <a:rPr lang="fi-FI" sz="2800" smtClean="0">
                <a:cs typeface="+mn-cs"/>
                <a:hlinkClick r:id="rId5"/>
              </a:rPr>
              <a:t>www.eduskunta.fi/kirjasto</a:t>
            </a:r>
            <a:endParaRPr lang="fi-FI" sz="280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</a:rPr>
              <a:t>Oikeusministeriön sivu  </a:t>
            </a:r>
            <a:r>
              <a:rPr lang="fi-FI" sz="2800" smtClean="0">
                <a:cs typeface="+mn-cs"/>
                <a:hlinkClick r:id="rId6"/>
              </a:rPr>
              <a:t>www.om.fi</a:t>
            </a:r>
            <a:endParaRPr lang="fi-FI" sz="280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i-FI" sz="2800" smtClean="0">
                <a:cs typeface="+mn-cs"/>
              </a:rPr>
              <a:t>Edilexin tietokanta www.edilex.fi</a:t>
            </a: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Opinnäytetyön </a:t>
            </a:r>
            <a:r>
              <a:rPr lang="fi-FI" dirty="0" smtClean="0"/>
              <a:t>yleiset arviointikriteerit</a:t>
            </a:r>
            <a:endParaRPr lang="en-US" dirty="0" smtClean="0"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Tieteellisen </a:t>
            </a:r>
            <a:r>
              <a:rPr lang="fi-FI" sz="2400" u="sng" dirty="0" smtClean="0">
                <a:cs typeface="+mn-cs"/>
              </a:rPr>
              <a:t>kysymyksenasettelun selkeys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Työn </a:t>
            </a:r>
            <a:r>
              <a:rPr lang="fi-FI" sz="2400" u="sng" dirty="0" smtClean="0">
                <a:cs typeface="+mn-cs"/>
              </a:rPr>
              <a:t>paikantaminen</a:t>
            </a:r>
            <a:r>
              <a:rPr lang="fi-FI" sz="2400" dirty="0" smtClean="0">
                <a:cs typeface="+mn-cs"/>
              </a:rPr>
              <a:t> suhteessa sen aikaisempaan ja sitä lähellä olevaan tutkimukseen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u="sng" dirty="0"/>
              <a:t>T</a:t>
            </a:r>
            <a:r>
              <a:rPr lang="fi-FI" sz="2400" u="sng" dirty="0" smtClean="0">
                <a:cs typeface="+mn-cs"/>
              </a:rPr>
              <a:t>eorian</a:t>
            </a:r>
            <a:r>
              <a:rPr lang="fi-FI" sz="2400" dirty="0" smtClean="0">
                <a:cs typeface="+mn-cs"/>
              </a:rPr>
              <a:t> tuntemus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Työn alaan liittyvän </a:t>
            </a:r>
            <a:r>
              <a:rPr lang="fi-FI" sz="2400" u="sng" dirty="0" smtClean="0">
                <a:cs typeface="+mn-cs"/>
              </a:rPr>
              <a:t>lukeneisuuden</a:t>
            </a:r>
            <a:r>
              <a:rPr lang="fi-FI" sz="2400" dirty="0" smtClean="0">
                <a:cs typeface="+mn-cs"/>
              </a:rPr>
              <a:t> laajuus ja ajallinen ulottuvuus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Tieteellinen kurinalaisuus eli </a:t>
            </a:r>
            <a:r>
              <a:rPr lang="fi-FI" sz="2400" u="sng" dirty="0" smtClean="0">
                <a:cs typeface="+mn-cs"/>
              </a:rPr>
              <a:t>sisäinen</a:t>
            </a:r>
            <a:r>
              <a:rPr lang="fi-FI" sz="2400" dirty="0" smtClean="0">
                <a:cs typeface="+mn-cs"/>
              </a:rPr>
              <a:t> </a:t>
            </a:r>
            <a:r>
              <a:rPr lang="fi-FI" sz="2400" u="sng" dirty="0" smtClean="0">
                <a:cs typeface="+mn-cs"/>
              </a:rPr>
              <a:t>johdonmukaisuus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u="sng" dirty="0" smtClean="0">
                <a:cs typeface="+mn-cs"/>
              </a:rPr>
              <a:t>Johtopäätösten perustelu</a:t>
            </a:r>
            <a:endParaRPr lang="fi-FI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i-FI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dirty="0" smtClean="0">
                <a:cs typeface="+mn-cs"/>
              </a:rPr>
              <a:t>Yllä mainitut seitsemän kokonaisuutta muodostavat </a:t>
            </a:r>
            <a:r>
              <a:rPr lang="fi-FI" sz="2400" u="sng" dirty="0" smtClean="0">
                <a:cs typeface="+mn-cs"/>
              </a:rPr>
              <a:t>arviointikriteerit</a:t>
            </a:r>
            <a:endParaRPr lang="en-US" sz="2400" u="sng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4000" dirty="0" smtClean="0">
                <a:cs typeface="+mj-cs"/>
              </a:rPr>
              <a:t>Tieteellisen kysymyksenasettelun selkeys</a:t>
            </a:r>
            <a:br>
              <a:rPr lang="fi-FI" sz="4000" dirty="0" smtClean="0">
                <a:cs typeface="+mj-cs"/>
              </a:rPr>
            </a:br>
            <a:r>
              <a:rPr lang="fi-FI" sz="4000" dirty="0" smtClean="0">
                <a:cs typeface="+mj-cs"/>
              </a:rPr>
              <a:t/>
            </a:r>
            <a:br>
              <a:rPr lang="fi-FI" sz="4000" dirty="0" smtClean="0">
                <a:cs typeface="+mj-cs"/>
              </a:rPr>
            </a:br>
            <a:r>
              <a:rPr lang="fi-FI" sz="4000" dirty="0"/>
              <a:t/>
            </a:r>
            <a:br>
              <a:rPr lang="fi-FI" sz="4000" dirty="0"/>
            </a:br>
            <a:endParaRPr lang="en-US" sz="4000" dirty="0" smtClean="0"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i-FI" dirty="0" smtClean="0">
              <a:cs typeface="+mn-cs"/>
            </a:endParaRPr>
          </a:p>
          <a:p>
            <a:pPr eaLnBrk="1" hangingPunct="1">
              <a:defRPr/>
            </a:pPr>
            <a:endParaRPr lang="fi-FI" dirty="0"/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Tehtävä -&gt; järjestyksen luominen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Systemaattinen ajattelu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Kokonaistavoite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Yksityiskohtainen ongelman yksilöinti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Ongelmakeskeinen /  selkeä kysymyksen asettelu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Esim. henkilösuhteiden erottelu, objektin laadun erottelu jne.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Työn paikantaminen</a:t>
            </a:r>
            <a:endParaRPr lang="en-US" dirty="0" smtClean="0"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Osoitettava kyky tietyn alueen tai alueiden perusasiantuntemusta edellyttävässä tutkimustyössä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Tutkimustraditio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Raja-alueet lähialueisiin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Ylittävä keskustelu yli rajojen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Paikantaminen -&gt; </a:t>
            </a:r>
          </a:p>
          <a:p>
            <a:pPr lvl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(1) tutkimustapateorian tasolla ja </a:t>
            </a:r>
          </a:p>
          <a:p>
            <a:pPr lvl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(2) tutkimuksen aineellisen aihepiirin kysymyksenasettelun paikantaminen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Osaamistavoitteet ja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b="1" dirty="0"/>
              <a:t>Osaamistavoitteet	</a:t>
            </a:r>
            <a:r>
              <a:rPr lang="fi-FI" dirty="0"/>
              <a:t>Kurssi antaa perustaidot juridisen tutkimuksen tekemisestä.	</a:t>
            </a:r>
          </a:p>
          <a:p>
            <a:r>
              <a:rPr lang="fi-FI" b="1" dirty="0"/>
              <a:t>Sisältö	</a:t>
            </a:r>
            <a:r>
              <a:rPr lang="fi-FI" dirty="0"/>
              <a:t>Seminaarissa käsitellään juridisen tekstin tuottamista ja tutkielman rakentumista. Kurssilla tutustutaan myös juridisen lähdemateriaalin käyttöön sekä oikeudelliseen tiedonhakuun. Opiskelijalla on kurssin käytyään ja tutkielman tehtyään valmiudet aloittaa pro gradu- tutkielma ja siihen liittyvä seminaari.	</a:t>
            </a:r>
          </a:p>
          <a:p>
            <a:r>
              <a:rPr lang="fi-FI" b="1" dirty="0" smtClean="0"/>
              <a:t>Toteutus ja  työmuodot</a:t>
            </a:r>
          </a:p>
          <a:p>
            <a:r>
              <a:rPr lang="fi-FI" dirty="0" smtClean="0"/>
              <a:t> </a:t>
            </a:r>
            <a:r>
              <a:rPr lang="fi-FI" dirty="0"/>
              <a:t>Osallistuminen (80 %) seminaareihin. Seminaari on yhteinen yksityis- ja vero-oikeuden alueelta tutkielmaa tekeville</a:t>
            </a:r>
            <a:r>
              <a:rPr lang="fi-FI" dirty="0" smtClean="0"/>
              <a:t>.</a:t>
            </a:r>
          </a:p>
          <a:p>
            <a:r>
              <a:rPr lang="fi-FI" dirty="0" smtClean="0"/>
              <a:t>Tutkielman kirjoittaminen</a:t>
            </a:r>
            <a:r>
              <a:rPr lang="fi-FI" dirty="0"/>
              <a:t>	</a:t>
            </a:r>
            <a:endParaRPr lang="fi-FI" dirty="0" smtClean="0"/>
          </a:p>
          <a:p>
            <a:r>
              <a:rPr lang="fi-FI" dirty="0" smtClean="0"/>
              <a:t>Tutkielman esittely</a:t>
            </a:r>
          </a:p>
          <a:p>
            <a:r>
              <a:rPr lang="fi-FI" dirty="0" smtClean="0"/>
              <a:t>Opponointi</a:t>
            </a:r>
            <a:endParaRPr lang="fi-FI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7250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Työn alaan liittyvä lukeneisuus</a:t>
            </a:r>
            <a:endParaRPr lang="en-US" smtClean="0"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685"/>
            <a:ext cx="8642350" cy="5400675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n-cs"/>
              </a:rPr>
              <a:t>Lukeneisuuden vaatimus -&gt; perusvaatimus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Kotimainen aineisto kokonaisuudessaan omassa substanssiaineessa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Eettinen näkökohta -&gt; edellyttää neutraalia oikeuslähdeaineiston käyttöä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Oikeusteorian kattavuus vähäisempää</a:t>
            </a:r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Pohjoismainen lainsäädäntö. + tutkimustraditio</a:t>
            </a:r>
            <a:endParaRPr lang="fi-FI" dirty="0"/>
          </a:p>
          <a:p>
            <a:pPr eaLnBrk="1" hangingPunct="1">
              <a:defRPr/>
            </a:pPr>
            <a:r>
              <a:rPr lang="fi-FI" dirty="0" smtClean="0">
                <a:cs typeface="+mn-cs"/>
              </a:rPr>
              <a:t>Liiketaloustieteellinen näkökulma aiheeseen</a:t>
            </a:r>
          </a:p>
          <a:p>
            <a:pPr eaLnBrk="1" hangingPunct="1">
              <a:defRPr/>
            </a:pPr>
            <a:r>
              <a:rPr lang="fi-FI" dirty="0" smtClean="0"/>
              <a:t>Usein liittymä johonkin muuhun kauppatieteelliseen aiheeseen</a:t>
            </a:r>
            <a:endParaRPr lang="fi-FI" dirty="0" smtClean="0">
              <a:cs typeface="+mn-cs"/>
            </a:endParaRPr>
          </a:p>
          <a:p>
            <a:pPr eaLnBrk="1" hangingPunct="1">
              <a:defRPr/>
            </a:pPr>
            <a:r>
              <a:rPr lang="fi-FI" dirty="0" smtClean="0"/>
              <a:t>Oikeusdogmaattinen näkökulma</a:t>
            </a:r>
            <a:endParaRPr lang="fi-FI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Kansainväliset aiheet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Ulkomainen tutkimustraditio tai lainsäädännöllinen ratkaisumalli tunnettava -&gt; jos </a:t>
            </a:r>
            <a:r>
              <a:rPr lang="fi-FI" dirty="0" smtClean="0"/>
              <a:t>aihe niin vaatii (esim. Vertailu EU:N ja USA:n kilpailuoikeuden välillä välillä jonkun osa-alueen suhteen) </a:t>
            </a:r>
            <a:endParaRPr lang="fi-FI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Eurooppalainen oikeuskehitys tunnettava, EU –oikeus + Euroopan ihmisoikeussopimus jos aihe niin vaatii  (esim. Liikkeenperustamisoikeus EU-oikeudessa)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Oikeusvertailua koskeva jakso on hyödynnettävä itse tutkimuksessa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Ajantasainen normi- ja kirjallisuustietous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Sisäinen johdonmukaisuus</a:t>
            </a:r>
            <a:endParaRPr lang="en-US" smtClean="0"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Kirjoittaja hallitsee aihepiirinsä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Aiheen rajaus  -&gt; naseva otsikko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Työn on vastattava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(1) työssä asetettuun perustavoitteeseen ja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 (2) sen mukaisiin alakysymyksiin (joita voi olla 3-6)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Edellä sanottu määrää työn kokonaisrakenteen -&gt; luvut ja alaotsikot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dirty="0" smtClean="0">
                <a:cs typeface="+mn-cs"/>
              </a:rPr>
              <a:t>Rakenne voi muodostua esimerkiksi seuraavanlaiseksi: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/>
              <a:t>Tutkielman rakenne</a:t>
            </a:r>
            <a:endParaRPr lang="en-US" dirty="0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Both"/>
              <a:defRPr/>
            </a:pPr>
            <a:r>
              <a:rPr lang="fi-FI" sz="2800" dirty="0" smtClean="0">
                <a:cs typeface="+mn-cs"/>
              </a:rPr>
              <a:t>Lähtökohdat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      - kuvaus ilmiöstä / toimintaympäristöstä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(2) Tehtävänasettelu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	- Kokonaistavoite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     - yksilöidyt konkreettiset alakysymykset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(3) Varsinainen tutkimusjakso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     - 2-3 lukua alaotsikoineen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i-FI" sz="2800" dirty="0" smtClean="0">
                <a:cs typeface="+mn-cs"/>
              </a:rPr>
              <a:t>(4) Tutkielmassa voi olla ”lopuksi” –jakso, jossa kirjoittaja esimerkiksi säädettävän lain kannalta tuo oikeuspoliittisia ajatuksiaan esille</a:t>
            </a:r>
            <a:endParaRPr lang="en-US" sz="2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Johtopäätösten perustelu</a:t>
            </a:r>
            <a:endParaRPr lang="en-US" smtClean="0"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fi-FI" smtClean="0">
                <a:cs typeface="+mn-cs"/>
              </a:rPr>
              <a:t>Hyväksyttäviä kysymyksiä  </a:t>
            </a:r>
            <a:r>
              <a:rPr lang="fi-FI" smtClean="0">
                <a:cs typeface="+mn-cs"/>
                <a:sym typeface="Wingdings" charset="0"/>
              </a:rPr>
              <a:t> hyväksyttäviä vastauksia</a:t>
            </a:r>
          </a:p>
          <a:p>
            <a:pPr marL="609600" indent="-609600" eaLnBrk="1" hangingPunct="1">
              <a:buFontTx/>
              <a:buAutoNum type="arabicParenBoth"/>
              <a:defRPr/>
            </a:pPr>
            <a:r>
              <a:rPr lang="fi-FI" smtClean="0">
                <a:cs typeface="+mn-cs"/>
                <a:sym typeface="Wingdings" charset="0"/>
              </a:rPr>
              <a:t>Systeemirajojen ylitys</a:t>
            </a:r>
          </a:p>
          <a:p>
            <a:pPr marL="609600" indent="-609600" eaLnBrk="1" hangingPunct="1">
              <a:buFontTx/>
              <a:buAutoNum type="arabicParenBoth"/>
              <a:defRPr/>
            </a:pPr>
            <a:r>
              <a:rPr lang="fi-FI" smtClean="0">
                <a:cs typeface="+mn-cs"/>
                <a:sym typeface="Wingdings" charset="0"/>
              </a:rPr>
              <a:t>Tulkintastandardien tuntemattomuus</a:t>
            </a:r>
          </a:p>
          <a:p>
            <a:pPr marL="609600" indent="-609600" eaLnBrk="1" hangingPunct="1">
              <a:buFontTx/>
              <a:buAutoNum type="arabicParenBoth"/>
              <a:defRPr/>
            </a:pPr>
            <a:r>
              <a:rPr lang="fi-FI" smtClean="0">
                <a:cs typeface="+mn-cs"/>
                <a:sym typeface="Wingdings" charset="0"/>
              </a:rPr>
              <a:t>Sitoutuminen oikeuskäytäntöön</a:t>
            </a:r>
          </a:p>
          <a:p>
            <a:pPr marL="609600" indent="-609600" eaLnBrk="1" hangingPunct="1">
              <a:buFontTx/>
              <a:buAutoNum type="arabicParenBoth"/>
              <a:defRPr/>
            </a:pPr>
            <a:r>
              <a:rPr lang="fi-FI" smtClean="0">
                <a:cs typeface="+mn-cs"/>
                <a:sym typeface="Wingdings" charset="0"/>
              </a:rPr>
              <a:t>Lopputuloksen johtaminen kysymyksenasettelusta</a:t>
            </a:r>
          </a:p>
          <a:p>
            <a:pPr marL="609600" indent="-609600"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Tieteellinen omaperäisyys</a:t>
            </a:r>
            <a:endParaRPr lang="en-US" smtClean="0">
              <a:cs typeface="+mj-cs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Tavoitteet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Tarkastelukulman valinta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Kysymyksenasettelut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Jäsentely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Väitetään jotain -&gt; </a:t>
            </a:r>
            <a:r>
              <a:rPr lang="fi-FI" u="sng" smtClean="0">
                <a:cs typeface="+mn-cs"/>
              </a:rPr>
              <a:t>uutta</a:t>
            </a:r>
            <a:r>
              <a:rPr lang="fi-FI" smtClean="0">
                <a:cs typeface="+mn-cs"/>
              </a:rPr>
              <a:t> aikaisempaan nähden -&gt; uutta tietoa -&gt; tieteen tehtävä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4000" smtClean="0">
                <a:cs typeface="+mj-cs"/>
              </a:rPr>
              <a:t>Arvostelussa kiinnitetään huomiota</a:t>
            </a:r>
            <a:endParaRPr lang="en-US" sz="4000" smtClean="0">
              <a:cs typeface="+mj-c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400" smtClean="0">
                <a:cs typeface="+mn-cs"/>
              </a:rPr>
              <a:t>Onko aiheen kannalta relevantit oikeudelliset ongelmat osattu hahmottaa?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smtClean="0">
                <a:cs typeface="+mn-cs"/>
              </a:rPr>
              <a:t>Onko relevantti lainsäädäntö, oikeustapausaineisto ja oikeuskirjallisuus löydetty ja onko aineistoa osattu hyödyntää asianmukaisesti?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smtClean="0">
                <a:cs typeface="+mn-cs"/>
              </a:rPr>
              <a:t>Kykeneekö kirjoittaja itsenäiseen juridiseen argumentaatioon?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smtClean="0">
                <a:cs typeface="+mn-cs"/>
              </a:rPr>
              <a:t>Onko työ osattu laatia sellaiseen muotoon, että se vastaa oikeustieteellisissä teksteissä käytettäviä muodollisia ja tieteellisiä konventioita?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sz="2400" smtClean="0">
                <a:cs typeface="+mn-cs"/>
              </a:rPr>
              <a:t>Kykeneekö opiskelija kirjoittamaan virheetöntä ja selkeää asiaproosaa äidinkielellään?</a:t>
            </a:r>
            <a:endParaRPr lang="en-US" sz="24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Arvosteluperusteita</a:t>
            </a:r>
            <a:endParaRPr lang="en-US" smtClean="0">
              <a:cs typeface="+mj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u="sng" smtClean="0">
                <a:cs typeface="+mn-cs"/>
              </a:rPr>
              <a:t>Hylkäämiseen</a:t>
            </a:r>
            <a:r>
              <a:rPr lang="fi-FI" smtClean="0">
                <a:cs typeface="+mn-cs"/>
              </a:rPr>
              <a:t> vaikuttavat  </a:t>
            </a:r>
            <a:r>
              <a:rPr lang="fi-FI" smtClean="0">
                <a:cs typeface="+mn-cs"/>
                <a:sym typeface="Wingdings" charset="0"/>
              </a:rPr>
              <a:t> 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lähteiden plagiointi tai orjallisen seuraaminen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Sekavuus, virheellisyys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Olennaiset puutteet lähteiden käytössä tai argumentoinnissa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Arvosanat</a:t>
            </a:r>
            <a:endParaRPr lang="en-US" smtClean="0">
              <a:cs typeface="+mj-cs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z="2800" smtClean="0">
                <a:cs typeface="+mn-cs"/>
                <a:sym typeface="Wingdings" charset="0"/>
              </a:rPr>
              <a:t>a,lubenter ja non sine (1-2)</a:t>
            </a:r>
            <a:endParaRPr lang="fi-FI" sz="2800" smtClean="0">
              <a:cs typeface="+mn-cs"/>
            </a:endParaRPr>
          </a:p>
          <a:p>
            <a:pPr eaLnBrk="1" hangingPunct="1">
              <a:defRPr/>
            </a:pPr>
            <a:r>
              <a:rPr lang="fi-FI" sz="2800" smtClean="0">
                <a:cs typeface="+mn-cs"/>
              </a:rPr>
              <a:t>Kattava, pinnallinen selostus aiheesta</a:t>
            </a:r>
          </a:p>
          <a:p>
            <a:pPr eaLnBrk="1" hangingPunct="1">
              <a:defRPr/>
            </a:pPr>
            <a:r>
              <a:rPr lang="fi-FI" sz="2800" smtClean="0">
                <a:cs typeface="+mn-cs"/>
              </a:rPr>
              <a:t>Ei plagiaatteja</a:t>
            </a:r>
          </a:p>
          <a:p>
            <a:pPr eaLnBrk="1" hangingPunct="1">
              <a:defRPr/>
            </a:pPr>
            <a:r>
              <a:rPr lang="fi-FI" sz="2800" smtClean="0">
                <a:cs typeface="+mn-cs"/>
              </a:rPr>
              <a:t>Cl-magna (3) </a:t>
            </a:r>
            <a:r>
              <a:rPr lang="fi-FI" sz="2800" smtClean="0">
                <a:cs typeface="+mn-cs"/>
                <a:sym typeface="Wingdings" charset="0"/>
              </a:rPr>
              <a:t></a:t>
            </a:r>
          </a:p>
          <a:p>
            <a:pPr eaLnBrk="1" hangingPunct="1">
              <a:defRPr/>
            </a:pPr>
            <a:r>
              <a:rPr lang="fi-FI" sz="2800" smtClean="0">
                <a:cs typeface="+mn-cs"/>
                <a:sym typeface="Wingdings" charset="0"/>
              </a:rPr>
              <a:t>Jäsennelty selostus asiakokonaisuudesta</a:t>
            </a:r>
          </a:p>
          <a:p>
            <a:pPr eaLnBrk="1" hangingPunct="1">
              <a:defRPr/>
            </a:pPr>
            <a:r>
              <a:rPr lang="fi-FI" sz="2800" smtClean="0">
                <a:cs typeface="+mn-cs"/>
                <a:sym typeface="Wingdings" charset="0"/>
              </a:rPr>
              <a:t>Ei systemaattisesti perustu suoraan aikaisempaan kirjoitukseen</a:t>
            </a:r>
          </a:p>
          <a:p>
            <a:pPr eaLnBrk="1" hangingPunct="1">
              <a:defRPr/>
            </a:pPr>
            <a:r>
              <a:rPr lang="fi-FI" sz="2800" smtClean="0">
                <a:cs typeface="+mn-cs"/>
                <a:sym typeface="Wingdings" charset="0"/>
              </a:rPr>
              <a:t>Tiedostettu kysymyksenasettelu, jonka mukaan tutkimus on myös toteutettu</a:t>
            </a: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 smtClean="0">
                <a:cs typeface="+mj-cs"/>
              </a:rPr>
              <a:t>Arvosanat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Eximia ja laudatur (4-5) </a:t>
            </a:r>
            <a:r>
              <a:rPr lang="fi-FI" smtClean="0">
                <a:cs typeface="+mn-cs"/>
                <a:sym typeface="Wingdings" charset="0"/>
              </a:rPr>
              <a:t>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Itsenäisesti valittu ja johdonmukaisesti suoritettu tutkimustehtävä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Osoittaa kykyä argumentoida itsenäisesti ja punnita eri argumentteja</a:t>
            </a:r>
          </a:p>
          <a:p>
            <a:pPr eaLnBrk="1" hangingPunct="1">
              <a:defRPr/>
            </a:pPr>
            <a:r>
              <a:rPr lang="fi-FI" smtClean="0">
                <a:cs typeface="+mn-cs"/>
                <a:sym typeface="Wingdings" charset="0"/>
              </a:rPr>
              <a:t>Erinomainen kieliasu, kirjoitustyyli ja tekninen viimeistely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Ilmoittautuminen ja toteuttamistapa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Ilmoittautuminen	</a:t>
            </a:r>
            <a:r>
              <a:rPr lang="fi-FI" dirty="0"/>
              <a:t>Ilmoittautuminen seminaariin Petri Kuoppamäelle (</a:t>
            </a:r>
            <a:r>
              <a:rPr lang="fi-FI" dirty="0" err="1"/>
              <a:t>petri.kuoppamaki@aalto.fi</a:t>
            </a:r>
            <a:r>
              <a:rPr lang="fi-FI" dirty="0"/>
              <a:t>) sähköpostilla ennen ensimmäistä kokoontumiskertaa. Seminaariin ei voi ilmoittautua jälkikäteen</a:t>
            </a:r>
            <a:r>
              <a:rPr lang="fi-FI" dirty="0" smtClean="0"/>
              <a:t>.</a:t>
            </a:r>
            <a:r>
              <a:rPr lang="fi-FI" dirty="0"/>
              <a:t>	</a:t>
            </a:r>
          </a:p>
          <a:p>
            <a:r>
              <a:rPr lang="fi-FI" b="1" dirty="0"/>
              <a:t>Opetuskieli	</a:t>
            </a:r>
            <a:r>
              <a:rPr lang="fi-FI" dirty="0" smtClean="0"/>
              <a:t>FI. Suomi</a:t>
            </a:r>
            <a:r>
              <a:rPr lang="fi-FI" dirty="0"/>
              <a:t>	</a:t>
            </a:r>
          </a:p>
          <a:p>
            <a:r>
              <a:rPr lang="fi-FI" b="1" dirty="0"/>
              <a:t>Lisätietoja	</a:t>
            </a:r>
            <a:r>
              <a:rPr lang="fi-FI" dirty="0"/>
              <a:t>Kandidaatinseminaari pidetään syksyllä ja keväällä. Opiskelijat valitsevat itselleen sopivan ajankohdan. Seminaariaiheet sovitaan ensimmäisten kokoontumisten aikana. Ohjaaja antaa tarvittaessa sopivan aiheen opiskelijalle. Tarkoituksena on, että seminaarityön aiheesta/aihealueesta voidaan jatkaa pro gradu -tutkielmaan	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43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Laajuus ja arvostelu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KTK-seminaari</a:t>
            </a:r>
            <a:endParaRPr lang="fi-FI" dirty="0" smtClean="0"/>
          </a:p>
          <a:p>
            <a:r>
              <a:rPr lang="fi-FI" dirty="0" smtClean="0"/>
              <a:t>Laajuus 2 op</a:t>
            </a:r>
          </a:p>
          <a:p>
            <a:r>
              <a:rPr lang="fi-FI" dirty="0" smtClean="0"/>
              <a:t>Arvostelu 0 - 5</a:t>
            </a:r>
          </a:p>
          <a:p>
            <a:endParaRPr lang="fi-FI" dirty="0"/>
          </a:p>
          <a:p>
            <a:r>
              <a:rPr lang="fi-FI" dirty="0" err="1" smtClean="0"/>
              <a:t>KTK-tutkielma</a:t>
            </a:r>
            <a:endParaRPr lang="fi-FI" dirty="0" smtClean="0"/>
          </a:p>
          <a:p>
            <a:r>
              <a:rPr lang="fi-FI" dirty="0" smtClean="0"/>
              <a:t>Laajuus 10 op</a:t>
            </a:r>
          </a:p>
          <a:p>
            <a:r>
              <a:rPr lang="fi-FI" dirty="0" smtClean="0"/>
              <a:t>Arvostelu 0 - 5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28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Tutkielmien aihepiirit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Yksityisoikeus</a:t>
            </a:r>
          </a:p>
          <a:p>
            <a:pPr lvl="1"/>
            <a:r>
              <a:rPr lang="fi-FI" dirty="0" smtClean="0"/>
              <a:t>Sopimukset</a:t>
            </a:r>
          </a:p>
          <a:p>
            <a:pPr lvl="1"/>
            <a:r>
              <a:rPr lang="fi-FI" dirty="0" smtClean="0"/>
              <a:t>Markkinointioikeus</a:t>
            </a:r>
          </a:p>
          <a:p>
            <a:pPr lvl="1"/>
            <a:r>
              <a:rPr lang="fi-FI" dirty="0" smtClean="0"/>
              <a:t>Yhtiöoikeus</a:t>
            </a:r>
          </a:p>
          <a:p>
            <a:pPr lvl="1"/>
            <a:r>
              <a:rPr lang="fi-FI" dirty="0" smtClean="0"/>
              <a:t>Rahoitus ja sijoittaminen</a:t>
            </a:r>
          </a:p>
          <a:p>
            <a:pPr lvl="1"/>
            <a:r>
              <a:rPr lang="fi-FI" dirty="0" smtClean="0"/>
              <a:t>Työoikeus</a:t>
            </a:r>
            <a:r>
              <a:rPr lang="is-IS" dirty="0" smtClean="0"/>
              <a:t>…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Kilpailuoikeus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Vero-oikeus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22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dirty="0" smtClean="0"/>
              <a:t>Yritysjuridiikan luonne </a:t>
            </a:r>
            <a:r>
              <a:rPr lang="fi-FI" dirty="0"/>
              <a:t>ja metodit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052736"/>
            <a:ext cx="7988400" cy="413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i-FI" dirty="0"/>
          </a:p>
          <a:p>
            <a:pPr lvl="0"/>
            <a:r>
              <a:rPr lang="fi-FI" sz="6400" b="1" dirty="0"/>
              <a:t>O</a:t>
            </a:r>
            <a:r>
              <a:rPr lang="fi-FI" sz="6400" b="1" dirty="0" smtClean="0"/>
              <a:t>ppiaine </a:t>
            </a:r>
            <a:r>
              <a:rPr lang="fi-FI" sz="6400" b="1" dirty="0"/>
              <a:t>on liiketaloustieteellinen, mutta siihen kuuluu myös perinteinen oikeustiede </a:t>
            </a:r>
            <a:r>
              <a:rPr lang="fi-FI" sz="6400" b="1" dirty="0" smtClean="0"/>
              <a:t> </a:t>
            </a:r>
            <a:endParaRPr lang="fi-FI" sz="6400" b="1" dirty="0"/>
          </a:p>
          <a:p>
            <a:pPr lvl="0"/>
            <a:r>
              <a:rPr lang="fi-FI" sz="6400" b="1" dirty="0"/>
              <a:t>O</a:t>
            </a:r>
            <a:r>
              <a:rPr lang="fi-FI" sz="6400" b="1" dirty="0" smtClean="0"/>
              <a:t>ikeustutkimus </a:t>
            </a:r>
            <a:r>
              <a:rPr lang="fi-FI" sz="6400" b="1" dirty="0"/>
              <a:t>laajassa mielessä: </a:t>
            </a:r>
          </a:p>
          <a:p>
            <a:pPr lvl="1"/>
            <a:r>
              <a:rPr lang="fi-FI" sz="6400" b="1" dirty="0"/>
              <a:t>oikeusdogmatiikka (voimassaolevan oikeuden sisältö) </a:t>
            </a:r>
          </a:p>
          <a:p>
            <a:pPr lvl="2"/>
            <a:r>
              <a:rPr lang="fi-FI" sz="6400" b="1" dirty="0"/>
              <a:t>tarvittaessa metodeja muista tieteistä </a:t>
            </a:r>
          </a:p>
          <a:p>
            <a:pPr lvl="1"/>
            <a:r>
              <a:rPr lang="fi-FI" sz="6400" b="1" dirty="0"/>
              <a:t>muu oikeustutkimus: </a:t>
            </a:r>
          </a:p>
          <a:p>
            <a:pPr lvl="2"/>
            <a:r>
              <a:rPr lang="fi-FI" sz="6400" b="1" dirty="0"/>
              <a:t>oikeussosiologia, oikeushistoria, oikeuskulttuurien tutkimus </a:t>
            </a:r>
          </a:p>
          <a:p>
            <a:pPr lvl="2"/>
            <a:r>
              <a:rPr lang="fi-FI" sz="6400" b="1" dirty="0"/>
              <a:t>oikeus taloudellisena ilmiönä </a:t>
            </a:r>
            <a:r>
              <a:rPr lang="fi-FI" sz="6400" b="1" dirty="0" smtClean="0"/>
              <a:t>(oikeustaloustiede</a:t>
            </a:r>
            <a:r>
              <a:rPr lang="fi-FI" sz="6400" b="1" dirty="0"/>
              <a:t>) </a:t>
            </a:r>
          </a:p>
          <a:p>
            <a:pPr lvl="2"/>
            <a:r>
              <a:rPr lang="fi-FI" sz="6400" b="1" dirty="0"/>
              <a:t>oikeus liiketalouden näkökulmasta (yritysjuridiikka) </a:t>
            </a:r>
            <a:endParaRPr lang="fi-FI" sz="6400" b="1" dirty="0" smtClean="0"/>
          </a:p>
          <a:p>
            <a:r>
              <a:rPr lang="fi-FI" sz="6400" b="1" dirty="0"/>
              <a:t>Poikkitieteellisyys ja </a:t>
            </a:r>
            <a:r>
              <a:rPr lang="fi-FI" sz="6400" b="1" dirty="0" smtClean="0"/>
              <a:t>oikeuskäsitykset</a:t>
            </a:r>
          </a:p>
          <a:p>
            <a:r>
              <a:rPr lang="fi-FI" sz="6400" b="1" dirty="0" smtClean="0"/>
              <a:t>Pakolliset ja sallitut oikeuslähteet</a:t>
            </a:r>
          </a:p>
          <a:p>
            <a:r>
              <a:rPr lang="fi-FI" sz="6400" b="1" dirty="0" smtClean="0"/>
              <a:t>Taloudellisen aineksen merkityksen korostuminen</a:t>
            </a:r>
          </a:p>
          <a:p>
            <a:pPr lvl="1"/>
            <a:r>
              <a:rPr lang="fi-FI" sz="6400" b="1" dirty="0" err="1" smtClean="0"/>
              <a:t>Deregulaatio</a:t>
            </a:r>
            <a:endParaRPr lang="fi-FI" sz="6400" b="1" dirty="0" smtClean="0"/>
          </a:p>
          <a:p>
            <a:pPr lvl="1"/>
            <a:r>
              <a:rPr lang="fi-FI" sz="6400" b="1" dirty="0" smtClean="0"/>
              <a:t>Avoimet määritelmät</a:t>
            </a:r>
          </a:p>
          <a:p>
            <a:pPr lvl="1"/>
            <a:r>
              <a:rPr lang="fi-FI" sz="6400" b="1" dirty="0" smtClean="0"/>
              <a:t>Taloudellisen substanssin merkityksen ymmärtäminen</a:t>
            </a:r>
          </a:p>
          <a:p>
            <a:pPr lvl="0"/>
            <a:r>
              <a:rPr lang="fi-FI" sz="6400" b="1" dirty="0" smtClean="0"/>
              <a:t>Keskeinen </a:t>
            </a:r>
            <a:r>
              <a:rPr lang="fi-FI" sz="6400" b="1" dirty="0"/>
              <a:t>kysymys: mitä lisäarvoa yritykselle oikeudellisten keinojen osaaminen voi tuottaa </a:t>
            </a:r>
            <a:endParaRPr lang="fi-FI" sz="6400" b="1" dirty="0" smtClean="0"/>
          </a:p>
          <a:p>
            <a:pPr marL="0" indent="0">
              <a:buNone/>
            </a:pPr>
            <a:endParaRPr lang="fi-FI" sz="6400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118536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busines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">
  <a:themeElements>
    <a:clrScheme name="aalto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alto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aalto_business</Template>
  <TotalTime>1473</TotalTime>
  <Words>2229</Words>
  <Application>Microsoft Office PowerPoint</Application>
  <PresentationFormat>On-screen Show (4:3)</PresentationFormat>
  <Paragraphs>493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ＭＳ Ｐゴシック</vt:lpstr>
      <vt:lpstr>Arial</vt:lpstr>
      <vt:lpstr>Garamond</vt:lpstr>
      <vt:lpstr>Georgia</vt:lpstr>
      <vt:lpstr>Symbol</vt:lpstr>
      <vt:lpstr>Tw Cen MT</vt:lpstr>
      <vt:lpstr>Wingdings</vt:lpstr>
      <vt:lpstr>aalto_business</vt:lpstr>
      <vt:lpstr>aalto</vt:lpstr>
      <vt:lpstr>KTK-seminaari ja KTK-tutkielma 2017 - 2018</vt:lpstr>
      <vt:lpstr>Lecturer</vt:lpstr>
      <vt:lpstr>KTK-tutkielman tarkoitus ja sisältö</vt:lpstr>
      <vt:lpstr>KTK-seminaari ja KTK-tutkielma</vt:lpstr>
      <vt:lpstr>Osaamistavoitteet ja sisältö</vt:lpstr>
      <vt:lpstr>Ilmoittautuminen ja toteuttamistapa</vt:lpstr>
      <vt:lpstr>Laajuus ja arvostelu</vt:lpstr>
      <vt:lpstr>Tutkielmien aihepiirit</vt:lpstr>
      <vt:lpstr>Yritysjuridiikan luonne ja metodit  </vt:lpstr>
      <vt:lpstr>Juridiikan rooli liike-elämässä</vt:lpstr>
      <vt:lpstr>Juridiikka ja liikkeenjohto</vt:lpstr>
      <vt:lpstr>Juridiikka, arvot ja konfliktien ratkaiseminen</vt:lpstr>
      <vt:lpstr>Oikeudellisen ajattelun perusteista</vt:lpstr>
      <vt:lpstr>Laki  oikeus</vt:lpstr>
      <vt:lpstr>Oikeuden ”anatomia”</vt:lpstr>
      <vt:lpstr>Oikeustieteen osa-alueita</vt:lpstr>
      <vt:lpstr> Lainoppi eli oikeusdogmatiikka</vt:lpstr>
      <vt:lpstr>Lainoppi oikeustieteen ytimenä</vt:lpstr>
      <vt:lpstr>Oikeudelliset käytännöt</vt:lpstr>
      <vt:lpstr>Sisäinen ja ulkoinen näkökulma</vt:lpstr>
      <vt:lpstr>Osanottajan sisäinen näkökulma oikeuteen</vt:lpstr>
      <vt:lpstr>Tarkkailijan ulkoinen näkökulma oikeuteen</vt:lpstr>
      <vt:lpstr>Muita näkökulmia lainopilliseen tutkimukseen</vt:lpstr>
      <vt:lpstr>Lainoppi: käytännön esimerkki rajanvedosta</vt:lpstr>
      <vt:lpstr>Julkisen vallan käyttö?</vt:lpstr>
      <vt:lpstr>Sopimus?</vt:lpstr>
      <vt:lpstr>Oikeuden ”anatomia”</vt:lpstr>
      <vt:lpstr>Tulkinnan taito ja perusteleminen</vt:lpstr>
      <vt:lpstr>Kilpailuoikeus suppeassa ja laajassa merkityksessä</vt:lpstr>
      <vt:lpstr>Kilpailu ja monopoli</vt:lpstr>
      <vt:lpstr>Työelämävaatimukset</vt:lpstr>
      <vt:lpstr>Ohjeita KTK-tutkielman kirjoittamiseen</vt:lpstr>
      <vt:lpstr>Opinnäytetyön peruselementit</vt:lpstr>
      <vt:lpstr>Tutkielman ulkoinen ja sisäinen rakenne</vt:lpstr>
      <vt:lpstr>Tutkielman ulkoinen ja sisäinen rakenne</vt:lpstr>
      <vt:lpstr>Muotoseikat</vt:lpstr>
      <vt:lpstr>Marginaalit</vt:lpstr>
      <vt:lpstr>Lähteistä</vt:lpstr>
      <vt:lpstr>Lähdeviitteet</vt:lpstr>
      <vt:lpstr>Tutustu kirjallisuuteen</vt:lpstr>
      <vt:lpstr>Lyhenteiden käytöstä</vt:lpstr>
      <vt:lpstr>Yleisiä käytäntöjä</vt:lpstr>
      <vt:lpstr>Oikeuslähdeoppi</vt:lpstr>
      <vt:lpstr>Kirjallisuus ja tapaukset</vt:lpstr>
      <vt:lpstr>Kirjoitusoppaita</vt:lpstr>
      <vt:lpstr>Tietokantoja</vt:lpstr>
      <vt:lpstr>Opinnäytetyön yleiset arviointikriteerit</vt:lpstr>
      <vt:lpstr>Tieteellisen kysymyksenasettelun selkeys   </vt:lpstr>
      <vt:lpstr>Työn paikantaminen</vt:lpstr>
      <vt:lpstr>Työn alaan liittyvä lukeneisuus</vt:lpstr>
      <vt:lpstr>Kansainväliset aiheet</vt:lpstr>
      <vt:lpstr>Sisäinen johdonmukaisuus</vt:lpstr>
      <vt:lpstr>Tutkielman rakenne</vt:lpstr>
      <vt:lpstr>Johtopäätösten perustelu</vt:lpstr>
      <vt:lpstr>Tieteellinen omaperäisyys</vt:lpstr>
      <vt:lpstr>Arvostelussa kiinnitetään huomiota</vt:lpstr>
      <vt:lpstr>Arvosteluperusteita</vt:lpstr>
      <vt:lpstr>Arvosanat</vt:lpstr>
      <vt:lpstr>Arvosanat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Costing: Why and how are product, service and customer calculations done?</dc:title>
  <dc:subject>BIZ</dc:subject>
  <dc:creator>Nylén Emilia</dc:creator>
  <cp:lastModifiedBy>Kuoppamäki Petri</cp:lastModifiedBy>
  <cp:revision>117</cp:revision>
  <cp:lastPrinted>2014-09-08T15:24:01Z</cp:lastPrinted>
  <dcterms:created xsi:type="dcterms:W3CDTF">2012-10-25T07:39:54Z</dcterms:created>
  <dcterms:modified xsi:type="dcterms:W3CDTF">2017-09-11T13:56:10Z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