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6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75" y="6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0FAAB-8EA0-44CF-9AB2-CBB25D648A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614494-32D8-49B4-A1C9-379EB247FC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429A7C-B4C9-4F91-BD28-52F778D99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2755-A30E-4447-86EC-ABED37CAFD6D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DD240E-145A-491B-B2D9-75DC09D64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A11732-45DD-48FE-A4A6-D7BBDAB6F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4E088-A31F-4CD5-804D-BC3228553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907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5C846-DDE1-4E11-9B36-D9B8AE64D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918C9E-6E46-4E2C-893A-91D78CC1F9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0E8470-4BE4-409E-972A-57613A48A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2755-A30E-4447-86EC-ABED37CAFD6D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0A924C-D6FF-42B1-9378-E077FC772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50AAE-1EF3-4F56-9211-0DC8C9B7A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4E088-A31F-4CD5-804D-BC3228553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705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D7DEA7-721E-4115-982B-9E342D3A52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6407CB-2464-4D0B-8725-A95D1FD228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18E4B2-D3F5-4883-881E-8EFBB22D9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2755-A30E-4447-86EC-ABED37CAFD6D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0A59D7-901B-4A78-8B0D-8936CB666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B66DA9-3A2B-4ACC-9A82-22781F9F4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4E088-A31F-4CD5-804D-BC3228553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400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58246-276C-47ED-A688-EE664BC62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3E8BF-325E-4B59-86C6-F2239ECF07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80C39A-83CB-41B8-A147-8B8B568D3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2755-A30E-4447-86EC-ABED37CAFD6D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BE687F-1527-47F3-ABA5-1CE4F2D17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784CF9-1D88-4D61-AC1A-46001FCA0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4E088-A31F-4CD5-804D-BC3228553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51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33C2F-D2CD-4FFF-ADB8-4ACB25154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AB1F0-A233-46F6-9533-C8075AE4C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1B057E-3313-4655-8DA3-DACDA9BE5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2755-A30E-4447-86EC-ABED37CAFD6D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465CDF-E7D6-4781-9C2F-4DF741EDE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7DE6B2-1EC0-46A4-A5E0-BC150C56F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4E088-A31F-4CD5-804D-BC3228553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106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A63F5-C311-4791-8DD8-07AB5A87A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85B7B4-B60E-4E3B-99F0-D42B2A1E17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018318-9C7F-4538-A273-90BA76AB0A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6815C8-9B61-491F-B4DF-DCDF76628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2755-A30E-4447-86EC-ABED37CAFD6D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0EB8B9-A7D1-4E95-AC44-35378B737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71477B-3B0B-453B-BE34-D4C4E2079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4E088-A31F-4CD5-804D-BC3228553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433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6F8DE-165F-4A77-858B-F0BEEBA22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1B8D52-4BF9-4782-88B5-001308BE00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D9B01F-E944-47A6-B886-1370610C8A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96EF35-652A-411B-A7A7-4A14C8838E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BA1405-0420-436B-8507-E9A3D8531E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36B36F-608F-4E91-B57F-6395BE0BA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2755-A30E-4447-86EC-ABED37CAFD6D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D61292-8D1B-4E86-95ED-4401C3D61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29EDC3-3389-4B60-8CC3-BF7AFC059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4E088-A31F-4CD5-804D-BC3228553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284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DA960-351C-448A-B5AC-C6109DEA9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E404F7-F1A7-48B0-863C-ED7452E72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2755-A30E-4447-86EC-ABED37CAFD6D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69069A-82EA-4D8A-8C5A-809CE8DF5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C0CE35-348B-4C58-B0A0-2E62143BB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4E088-A31F-4CD5-804D-BC3228553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158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27D54C-1812-4FF9-98B0-96A84F1B1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2755-A30E-4447-86EC-ABED37CAFD6D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469A6A-55E1-4EC0-AE50-76989CF03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9E65E9-2FE0-458E-8F42-DB44B570C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4E088-A31F-4CD5-804D-BC3228553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911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DC891-6933-431E-B29F-A16DE742C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F87E4B-9A1E-41E9-8C5C-71B5ED8B26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42C678-D515-4A0A-98FA-5F733D768D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817C0D-4CC2-4AFD-B9F1-6E23F3760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2755-A30E-4447-86EC-ABED37CAFD6D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5450F0-387D-49A3-ADA3-D64DDDBAA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CAAD28-F2C4-40B6-98AC-5E11A5011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4E088-A31F-4CD5-804D-BC3228553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440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9B8A2-FDD8-48A5-A732-ED521C8D4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BC5286-0577-4096-B650-2AFFD3EB87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6DDEC9-FDD2-4AF1-8014-AC1D6B3658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240C63-1077-49E0-A657-5ABF3E8D4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2755-A30E-4447-86EC-ABED37CAFD6D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A48BA8-5FDC-4AB4-BD0F-248F02295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DFAE3E-3CBC-4D01-8221-A3DC0889E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4E088-A31F-4CD5-804D-BC3228553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444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3E2DFA-9FC2-4A46-873E-423728EF1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EF4C13-4D2C-4B43-AF0F-B79F32D2DD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185BA-5162-4913-8D64-7B9476C066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42755-A30E-4447-86EC-ABED37CAFD6D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B7CDE8-7991-46A6-8E12-651B4BE38D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9DAA46-C5AA-45AB-B1C6-55D8C2A9FC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4E088-A31F-4CD5-804D-BC3228553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358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614F909-A349-4A84-90AF-636D9C296740}"/>
              </a:ext>
            </a:extLst>
          </p:cNvPr>
          <p:cNvSpPr txBox="1"/>
          <p:nvPr/>
        </p:nvSpPr>
        <p:spPr>
          <a:xfrm rot="16200000">
            <a:off x="-1145172" y="3283311"/>
            <a:ext cx="4019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>
                <a:solidFill>
                  <a:schemeClr val="bg1">
                    <a:lumMod val="50000"/>
                  </a:schemeClr>
                </a:solidFill>
              </a:rPr>
              <a:t>Product Architecture Design MUO-E3001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61FD005-7C6C-4A70-A5F9-7CBDE95478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1013842"/>
              </p:ext>
            </p:extLst>
          </p:nvPr>
        </p:nvGraphicFramePr>
        <p:xfrm>
          <a:off x="2009350" y="279681"/>
          <a:ext cx="9219713" cy="6578319"/>
        </p:xfrm>
        <a:graphic>
          <a:graphicData uri="http://schemas.openxmlformats.org/drawingml/2006/table">
            <a:tbl>
              <a:tblPr/>
              <a:tblGrid>
                <a:gridCol w="641481">
                  <a:extLst>
                    <a:ext uri="{9D8B030D-6E8A-4147-A177-3AD203B41FA5}">
                      <a16:colId xmlns:a16="http://schemas.microsoft.com/office/drawing/2014/main" val="2546154133"/>
                    </a:ext>
                  </a:extLst>
                </a:gridCol>
                <a:gridCol w="641481">
                  <a:extLst>
                    <a:ext uri="{9D8B030D-6E8A-4147-A177-3AD203B41FA5}">
                      <a16:colId xmlns:a16="http://schemas.microsoft.com/office/drawing/2014/main" val="1484737970"/>
                    </a:ext>
                  </a:extLst>
                </a:gridCol>
                <a:gridCol w="1459054">
                  <a:extLst>
                    <a:ext uri="{9D8B030D-6E8A-4147-A177-3AD203B41FA5}">
                      <a16:colId xmlns:a16="http://schemas.microsoft.com/office/drawing/2014/main" val="287395724"/>
                    </a:ext>
                  </a:extLst>
                </a:gridCol>
                <a:gridCol w="1459054">
                  <a:extLst>
                    <a:ext uri="{9D8B030D-6E8A-4147-A177-3AD203B41FA5}">
                      <a16:colId xmlns:a16="http://schemas.microsoft.com/office/drawing/2014/main" val="304805051"/>
                    </a:ext>
                  </a:extLst>
                </a:gridCol>
                <a:gridCol w="1459054">
                  <a:extLst>
                    <a:ext uri="{9D8B030D-6E8A-4147-A177-3AD203B41FA5}">
                      <a16:colId xmlns:a16="http://schemas.microsoft.com/office/drawing/2014/main" val="1149905442"/>
                    </a:ext>
                  </a:extLst>
                </a:gridCol>
                <a:gridCol w="1459054">
                  <a:extLst>
                    <a:ext uri="{9D8B030D-6E8A-4147-A177-3AD203B41FA5}">
                      <a16:colId xmlns:a16="http://schemas.microsoft.com/office/drawing/2014/main" val="957242233"/>
                    </a:ext>
                  </a:extLst>
                </a:gridCol>
                <a:gridCol w="1459054">
                  <a:extLst>
                    <a:ext uri="{9D8B030D-6E8A-4147-A177-3AD203B41FA5}">
                      <a16:colId xmlns:a16="http://schemas.microsoft.com/office/drawing/2014/main" val="573244297"/>
                    </a:ext>
                  </a:extLst>
                </a:gridCol>
                <a:gridCol w="641481">
                  <a:extLst>
                    <a:ext uri="{9D8B030D-6E8A-4147-A177-3AD203B41FA5}">
                      <a16:colId xmlns:a16="http://schemas.microsoft.com/office/drawing/2014/main" val="597263072"/>
                    </a:ext>
                  </a:extLst>
                </a:gridCol>
              </a:tblGrid>
              <a:tr h="22640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16" marR="4716" marT="4716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16" marR="4716" marT="471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16" marR="4716" marT="471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16" marR="4716" marT="471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16" marR="4716" marT="471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16" marR="4716" marT="471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16" marR="4716" marT="471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16" marR="4716" marT="471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2277688"/>
                  </a:ext>
                </a:extLst>
              </a:tr>
              <a:tr h="6289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16" marR="4716" marT="4716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</a:t>
                      </a:r>
                    </a:p>
                  </a:txBody>
                  <a:tcPr marL="4716" marR="4716" marT="471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</a:t>
                      </a:r>
                    </a:p>
                  </a:txBody>
                  <a:tcPr marL="4716" marR="4716" marT="471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</a:t>
                      </a:r>
                    </a:p>
                  </a:txBody>
                  <a:tcPr marL="4716" marR="4716" marT="471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</a:t>
                      </a:r>
                    </a:p>
                  </a:txBody>
                  <a:tcPr marL="4716" marR="4716" marT="471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</a:t>
                      </a:r>
                    </a:p>
                  </a:txBody>
                  <a:tcPr marL="4716" marR="4716" marT="471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</a:t>
                      </a:r>
                    </a:p>
                  </a:txBody>
                  <a:tcPr marL="4716" marR="4716" marT="471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16" marR="4716" marT="471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3785891"/>
                  </a:ext>
                </a:extLst>
              </a:tr>
              <a:tr h="81757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16" marR="4716" marT="4716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4716" marR="4716" marT="471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16" marR="4716" marT="471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16.4. Introduction Eero 9-12</a:t>
                      </a:r>
                    </a:p>
                  </a:txBody>
                  <a:tcPr marL="4716" marR="4716" marT="471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17.4.                            Brief Microsoft Keilaranta 9-12</a:t>
                      </a:r>
                    </a:p>
                  </a:txBody>
                  <a:tcPr marL="4716" marR="4716" marT="471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18.4. Theory of PA, Katja Hölttä-Otto 9-10                     Brief Helkama Otaniemi 10.30-12.30</a:t>
                      </a:r>
                    </a:p>
                  </a:txBody>
                  <a:tcPr marL="4716" marR="4716" marT="471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EASTER HOLIDAY</a:t>
                      </a:r>
                    </a:p>
                  </a:txBody>
                  <a:tcPr marL="4716" marR="4716" marT="471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16" marR="4716" marT="471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8139638"/>
                  </a:ext>
                </a:extLst>
              </a:tr>
              <a:tr h="81757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16" marR="4716" marT="4716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4716" marR="4716" marT="471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EASTER HOLIDAY</a:t>
                      </a:r>
                    </a:p>
                  </a:txBody>
                  <a:tcPr marL="4716" marR="4716" marT="471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23.4. User Research AVP 9-12                        Tutoring Eero             12-16</a:t>
                      </a:r>
                    </a:p>
                  </a:txBody>
                  <a:tcPr marL="4716" marR="4716" marT="471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Independent Work</a:t>
                      </a:r>
                    </a:p>
                  </a:txBody>
                  <a:tcPr marL="4716" marR="4716" marT="471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25.4. Customer Segment. AVP 9-12                     Company Cases          Heli Säde 13-16</a:t>
                      </a:r>
                    </a:p>
                  </a:txBody>
                  <a:tcPr marL="4716" marR="4716" marT="471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Independent Work</a:t>
                      </a:r>
                    </a:p>
                  </a:txBody>
                  <a:tcPr marL="4716" marR="4716" marT="471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16" marR="4716" marT="471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3734360"/>
                  </a:ext>
                </a:extLst>
              </a:tr>
              <a:tr h="81757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16" marR="4716" marT="4716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4716" marR="4716" marT="471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Independent Work</a:t>
                      </a:r>
                    </a:p>
                  </a:txBody>
                  <a:tcPr marL="4716" marR="4716" marT="471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30.4. User Testing AVP 9-12                     Tutoring Eero 13-16</a:t>
                      </a:r>
                    </a:p>
                  </a:txBody>
                  <a:tcPr marL="4716" marR="4716" marT="471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1st of May / VAPPU</a:t>
                      </a:r>
                    </a:p>
                  </a:txBody>
                  <a:tcPr marL="4716" marR="4716" marT="471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2.5.  Tutoring Heli 9-12</a:t>
                      </a:r>
                    </a:p>
                  </a:txBody>
                  <a:tcPr marL="4716" marR="4716" marT="471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3.5. Excursion Helkama whole day Hanko</a:t>
                      </a:r>
                    </a:p>
                  </a:txBody>
                  <a:tcPr marL="4716" marR="4716" marT="471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16" marR="4716" marT="471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9514085"/>
                  </a:ext>
                </a:extLst>
              </a:tr>
              <a:tr h="81757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16" marR="4716" marT="4716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4716" marR="4716" marT="471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Independent Work</a:t>
                      </a:r>
                    </a:p>
                  </a:txBody>
                  <a:tcPr marL="4716" marR="4716" marT="471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7.5. Q&amp;A Sessions AVP 9-12 / Tutoring Eero 12-16</a:t>
                      </a:r>
                    </a:p>
                  </a:txBody>
                  <a:tcPr marL="4716" marR="4716" marT="471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8.5. Mid-review: Microsoft 9-12</a:t>
                      </a:r>
                    </a:p>
                  </a:txBody>
                  <a:tcPr marL="4716" marR="4716" marT="471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9.5. Mid-review: Helkama 13-16</a:t>
                      </a:r>
                    </a:p>
                  </a:txBody>
                  <a:tcPr marL="4716" marR="4716" marT="471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Independent Work</a:t>
                      </a:r>
                    </a:p>
                  </a:txBody>
                  <a:tcPr marL="4716" marR="4716" marT="471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16" marR="4716" marT="471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1332519"/>
                  </a:ext>
                </a:extLst>
              </a:tr>
              <a:tr h="81757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16" marR="4716" marT="4716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4716" marR="4716" marT="471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Independent Work</a:t>
                      </a:r>
                    </a:p>
                  </a:txBody>
                  <a:tcPr marL="4716" marR="4716" marT="471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14.5. Q&amp;A Sessions AVP 9-12 / Tutoring Eero&amp;Heli 12-16</a:t>
                      </a:r>
                    </a:p>
                  </a:txBody>
                  <a:tcPr marL="4716" marR="4716" marT="471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Independent Work</a:t>
                      </a:r>
                    </a:p>
                  </a:txBody>
                  <a:tcPr marL="4716" marR="4716" marT="471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16.5. Tutoring Eero&amp;Heli 9-12</a:t>
                      </a:r>
                    </a:p>
                  </a:txBody>
                  <a:tcPr marL="4716" marR="4716" marT="471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Independent Work</a:t>
                      </a:r>
                    </a:p>
                  </a:txBody>
                  <a:tcPr marL="4716" marR="4716" marT="471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16" marR="4716" marT="471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5829067"/>
                  </a:ext>
                </a:extLst>
              </a:tr>
              <a:tr h="81757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16" marR="4716" marT="4716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4716" marR="4716" marT="471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Independent Work</a:t>
                      </a:r>
                    </a:p>
                  </a:txBody>
                  <a:tcPr marL="4716" marR="4716" marT="471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21.5. Presentation Skills AVP 9-12 / Tutoring Eero 12-16</a:t>
                      </a:r>
                    </a:p>
                  </a:txBody>
                  <a:tcPr marL="4716" marR="4716" marT="471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22.5. Tutoring Heli          9-12 </a:t>
                      </a:r>
                    </a:p>
                  </a:txBody>
                  <a:tcPr marL="4716" marR="4716" marT="471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23.5. Final Presentation: Helkama 9-12</a:t>
                      </a:r>
                    </a:p>
                  </a:txBody>
                  <a:tcPr marL="4716" marR="4716" marT="471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24.5. Final Presentation: Microsoft 9-12 </a:t>
                      </a:r>
                    </a:p>
                  </a:txBody>
                  <a:tcPr marL="4716" marR="4716" marT="471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16" marR="4716" marT="471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9895782"/>
                  </a:ext>
                </a:extLst>
              </a:tr>
              <a:tr h="81757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16" marR="4716" marT="4716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16" marR="4716" marT="471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16" marR="4716" marT="471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16" marR="4716" marT="471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16" marR="4716" marT="471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16" marR="4716" marT="4716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16" marR="4716" marT="471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16" marR="4716" marT="471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42101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35773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183</Words>
  <Application>Microsoft Office PowerPoint</Application>
  <PresentationFormat>Widescreen</PresentationFormat>
  <Paragraphs>73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elina kuusisto</dc:creator>
  <cp:lastModifiedBy>elina kuusisto</cp:lastModifiedBy>
  <cp:revision>4</cp:revision>
  <dcterms:created xsi:type="dcterms:W3CDTF">2019-04-15T07:56:54Z</dcterms:created>
  <dcterms:modified xsi:type="dcterms:W3CDTF">2019-05-06T13:48:16Z</dcterms:modified>
</cp:coreProperties>
</file>