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76" r:id="rId5"/>
    <p:sldId id="263" r:id="rId6"/>
    <p:sldId id="264" r:id="rId7"/>
    <p:sldId id="273" r:id="rId8"/>
    <p:sldId id="275" r:id="rId9"/>
    <p:sldId id="274" r:id="rId10"/>
    <p:sldId id="266" r:id="rId11"/>
    <p:sldId id="267" r:id="rId12"/>
    <p:sldId id="278" r:id="rId13"/>
    <p:sldId id="27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8"/>
    <p:restoredTop sz="93682"/>
  </p:normalViewPr>
  <p:slideViewPr>
    <p:cSldViewPr snapToGrid="0" snapToObjects="1">
      <p:cViewPr>
        <p:scale>
          <a:sx n="82" d="100"/>
          <a:sy n="82" d="100"/>
        </p:scale>
        <p:origin x="127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6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6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2B8D-5BB4-E044-9441-5191E8B97915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C5E3-DDC0-364C-A2D2-9134FDF3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Illustrator lecture 1:</a:t>
            </a:r>
            <a:br>
              <a:rPr lang="en-US" b="1" dirty="0"/>
            </a:br>
            <a:r>
              <a:rPr lang="en-US" dirty="0"/>
              <a:t>how to combine raster maps and vector features?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2156"/>
            <a:ext cx="6400800" cy="586643"/>
          </a:xfrm>
        </p:spPr>
        <p:txBody>
          <a:bodyPr/>
          <a:lstStyle/>
          <a:p>
            <a:r>
              <a:rPr lang="en-US" dirty="0"/>
              <a:t>WAT-E2090 Water and people</a:t>
            </a:r>
          </a:p>
        </p:txBody>
      </p:sp>
    </p:spTree>
    <p:extLst>
      <p:ext uri="{BB962C8B-B14F-4D97-AF65-F5344CB8AC3E}">
        <p14:creationId xmlns:p14="http://schemas.microsoft.com/office/powerpoint/2010/main" val="14655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21"/>
            <a:ext cx="8229600" cy="20250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Click the layers tab on the right or open the layers window (Window – layers)</a:t>
            </a:r>
          </a:p>
          <a:p>
            <a:r>
              <a:rPr lang="en-US" dirty="0"/>
              <a:t>Create new layer by clicking the ‘menu’ on the right upper corner</a:t>
            </a:r>
          </a:p>
          <a:p>
            <a:r>
              <a:rPr lang="en-US" dirty="0"/>
              <a:t>Name the layer as text, and click 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4B7F1-0A17-504A-BA27-09F81B023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1" b="32456"/>
          <a:stretch/>
        </p:blipFill>
        <p:spPr>
          <a:xfrm>
            <a:off x="2819399" y="3429001"/>
            <a:ext cx="5591175" cy="32408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65241" y="3618345"/>
            <a:ext cx="1345333" cy="49645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7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text to new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700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Select all the text: Select – Object – All text Objects</a:t>
            </a:r>
          </a:p>
          <a:p>
            <a:r>
              <a:rPr lang="en-US" dirty="0"/>
              <a:t>Select new layer (called text) from the list of layers</a:t>
            </a:r>
          </a:p>
          <a:p>
            <a:r>
              <a:rPr lang="en-US" dirty="0"/>
              <a:t>Right mouse click on one of the texts</a:t>
            </a:r>
          </a:p>
          <a:p>
            <a:r>
              <a:rPr lang="en-US" dirty="0"/>
              <a:t>Select Arrange – Send to current layer…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6D044-0E61-D548-B136-81EDDDF65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0" r="49860" b="47324"/>
          <a:stretch/>
        </p:blipFill>
        <p:spPr>
          <a:xfrm>
            <a:off x="457200" y="3350347"/>
            <a:ext cx="4114800" cy="3386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3C264-C331-2341-B5E3-9594CDF14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72" t="19390" r="4542" b="20522"/>
          <a:stretch/>
        </p:blipFill>
        <p:spPr>
          <a:xfrm>
            <a:off x="4981575" y="3322147"/>
            <a:ext cx="3705225" cy="33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FAD6-1FD2-A647-8E8C-796824A0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BB2F-8323-BB47-9C61-08E234F3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1803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Now all the text is in its own layer, and you can lock the layer, hide it or select all features in it easily</a:t>
            </a:r>
          </a:p>
          <a:p>
            <a:r>
              <a:rPr lang="en-US" dirty="0"/>
              <a:t>Click small circle after text layer (selects all features in it), go to Properties tab (next to layers) or open font window (Window – Type – Character) and select Arial to the font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BEF77-CC08-D84D-8B90-17BD7E81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6" y="3286246"/>
            <a:ext cx="5275385" cy="32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A7DF-2EA8-4D43-8D28-C8137C04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grid to own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79C7-6B76-054A-8FCF-175E24BA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01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 same as above, but now for </a:t>
            </a:r>
            <a:r>
              <a:rPr lang="en-US" dirty="0" err="1"/>
              <a:t>lat</a:t>
            </a:r>
            <a:r>
              <a:rPr lang="en-US" dirty="0"/>
              <a:t> and </a:t>
            </a:r>
            <a:r>
              <a:rPr lang="en-US" dirty="0" err="1"/>
              <a:t>lon</a:t>
            </a:r>
            <a:r>
              <a:rPr lang="en-US" dirty="0"/>
              <a:t> grids. </a:t>
            </a:r>
          </a:p>
          <a:p>
            <a:pPr lvl="1"/>
            <a:r>
              <a:rPr lang="en-US" dirty="0"/>
              <a:t>Create new layer (grid)</a:t>
            </a:r>
          </a:p>
          <a:p>
            <a:pPr lvl="1"/>
            <a:r>
              <a:rPr lang="en-US" dirty="0"/>
              <a:t>Select one line of a grid, and then Select – same – fill &amp; stroke</a:t>
            </a:r>
          </a:p>
          <a:p>
            <a:pPr lvl="1"/>
            <a:r>
              <a:rPr lang="en-US" dirty="0"/>
              <a:t>Select the new layer (grid)</a:t>
            </a:r>
          </a:p>
          <a:p>
            <a:pPr lvl="1"/>
            <a:r>
              <a:rPr lang="en-US" dirty="0"/>
              <a:t>Right click one of the grids, Arrange – move to current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9D108-2F09-1E4A-9CC8-4BDD2BDF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56" y="3497262"/>
            <a:ext cx="5047488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Reshape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475"/>
            <a:ext cx="8229600" cy="17260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 can make the maps smaller to fit to art board by dragging from the corner of it. To retain the ratios, keep shift key pressed down</a:t>
            </a:r>
          </a:p>
          <a:p>
            <a:r>
              <a:rPr lang="en-US" dirty="0"/>
              <a:t>Select all the objects (select – all)</a:t>
            </a:r>
          </a:p>
          <a:p>
            <a:r>
              <a:rPr lang="en-US" dirty="0"/>
              <a:t>Select corner with mouse and drag to the size you want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F1A5A-649B-8043-9271-FCDA8B8DA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84"/>
          <a:stretch/>
        </p:blipFill>
        <p:spPr>
          <a:xfrm>
            <a:off x="660280" y="3326091"/>
            <a:ext cx="7823440" cy="32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titles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38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 new layer for the text</a:t>
            </a:r>
          </a:p>
          <a:p>
            <a:r>
              <a:rPr lang="en-US" dirty="0"/>
              <a:t>Select Text tool from the left toolbar</a:t>
            </a:r>
          </a:p>
          <a:p>
            <a:r>
              <a:rPr lang="en-US" dirty="0"/>
              <a:t>Point it to place in which you want to add text</a:t>
            </a:r>
          </a:p>
          <a:p>
            <a:r>
              <a:rPr lang="en-US" dirty="0"/>
              <a:t>Add titles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You can align text boxes with align tools (when you select multiple objects, they appear at the top toolbar)</a:t>
            </a:r>
          </a:p>
        </p:txBody>
      </p:sp>
    </p:spTree>
    <p:extLst>
      <p:ext uri="{BB962C8B-B14F-4D97-AF65-F5344CB8AC3E}">
        <p14:creationId xmlns:p14="http://schemas.microsoft.com/office/powerpoint/2010/main" val="270606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art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7618"/>
          </a:xfrm>
        </p:spPr>
        <p:txBody>
          <a:bodyPr/>
          <a:lstStyle/>
          <a:p>
            <a:r>
              <a:rPr lang="en-US" dirty="0"/>
              <a:t>By clicking art board symbol in left toolbar, you can adjust it to fit into the figure content</a:t>
            </a:r>
          </a:p>
        </p:txBody>
      </p:sp>
      <p:pic>
        <p:nvPicPr>
          <p:cNvPr id="5" name="Picture 4" descr="Screen Shot 2015-04-17 at 15.32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4" b="29109"/>
          <a:stretch/>
        </p:blipFill>
        <p:spPr>
          <a:xfrm>
            <a:off x="2496723" y="2747819"/>
            <a:ext cx="6453270" cy="37869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66819" y="4491182"/>
            <a:ext cx="450273" cy="49645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9420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Once you are happy on your figure, you can export it as </a:t>
            </a:r>
            <a:r>
              <a:rPr lang="en-US" dirty="0" err="1"/>
              <a:t>png</a:t>
            </a:r>
            <a:r>
              <a:rPr lang="en-US" dirty="0"/>
              <a:t>, for example, to be used in a document</a:t>
            </a:r>
          </a:p>
          <a:p>
            <a:pPr lvl="1"/>
            <a:r>
              <a:rPr lang="en-US" dirty="0"/>
              <a:t>File – Export…</a:t>
            </a:r>
          </a:p>
          <a:p>
            <a:pPr lvl="1"/>
            <a:r>
              <a:rPr lang="en-US" dirty="0"/>
              <a:t>To crop the exported figure to art board, you can tick the Use </a:t>
            </a:r>
            <a:r>
              <a:rPr lang="en-US" dirty="0" err="1"/>
              <a:t>artboards</a:t>
            </a:r>
            <a:r>
              <a:rPr lang="en-US" dirty="0"/>
              <a:t> option</a:t>
            </a:r>
          </a:p>
        </p:txBody>
      </p:sp>
      <p:pic>
        <p:nvPicPr>
          <p:cNvPr id="4" name="Picture 3" descr="Screen Shot 2015-04-17 at 15.3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7" y="3359726"/>
            <a:ext cx="6469924" cy="34982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8910" y="5865091"/>
            <a:ext cx="450273" cy="49645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36668"/>
          </a:xfrm>
        </p:spPr>
        <p:txBody>
          <a:bodyPr>
            <a:normAutofit/>
          </a:bodyPr>
          <a:lstStyle/>
          <a:p>
            <a:r>
              <a:rPr lang="en-US" dirty="0"/>
              <a:t>Open demo1.Rmd</a:t>
            </a:r>
          </a:p>
          <a:p>
            <a:r>
              <a:rPr lang="en-US" dirty="0"/>
              <a:t>Run the whole script, so that the figures are saved in the last part of the script </a:t>
            </a:r>
          </a:p>
        </p:txBody>
      </p:sp>
    </p:spTree>
    <p:extLst>
      <p:ext uri="{BB962C8B-B14F-4D97-AF65-F5344CB8AC3E}">
        <p14:creationId xmlns:p14="http://schemas.microsoft.com/office/powerpoint/2010/main" val="1199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Adobe Illustrator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755"/>
            <a:ext cx="8229600" cy="4525963"/>
          </a:xfrm>
        </p:spPr>
        <p:txBody>
          <a:bodyPr/>
          <a:lstStyle/>
          <a:p>
            <a:r>
              <a:rPr lang="en-US" dirty="0"/>
              <a:t>Programme is available in the computer rooms listed in MyCourses</a:t>
            </a:r>
          </a:p>
          <a:p>
            <a:r>
              <a:rPr lang="en-US" dirty="0"/>
              <a:t>File – open, and browse the </a:t>
            </a:r>
            <a:r>
              <a:rPr lang="en-US" dirty="0" err="1"/>
              <a:t>legend.eps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3D5DB-982F-1A44-80CF-827D5DBE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2962547"/>
            <a:ext cx="606552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52AE-0DE9-9B45-BEAA-56DAEA7D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appears as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6A91-E68D-3247-8888-2B33F6E1F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940C3-BE07-314D-9C06-A144CAA8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701799"/>
            <a:ext cx="7810500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clipping mask, grouping,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R, excel and other </a:t>
            </a:r>
            <a:r>
              <a:rPr lang="en-US" dirty="0" err="1"/>
              <a:t>programmes</a:t>
            </a:r>
            <a:r>
              <a:rPr lang="en-US" dirty="0"/>
              <a:t> produce unnecessary masks and grouping to vector files. It is advisable to remove those before starting to work with the figure. </a:t>
            </a:r>
          </a:p>
          <a:p>
            <a:pPr marL="0" indent="0">
              <a:buNone/>
            </a:pPr>
            <a:r>
              <a:rPr lang="en-US" dirty="0"/>
              <a:t>Do following commands from </a:t>
            </a:r>
            <a:r>
              <a:rPr lang="en-US" dirty="0" err="1"/>
              <a:t>menubar</a:t>
            </a:r>
            <a:endParaRPr lang="en-US" dirty="0"/>
          </a:p>
          <a:p>
            <a:pPr lvl="1"/>
            <a:r>
              <a:rPr lang="en-US" dirty="0"/>
              <a:t>Select – All (select all the objects)</a:t>
            </a:r>
          </a:p>
          <a:p>
            <a:pPr lvl="1"/>
            <a:r>
              <a:rPr lang="en-US" dirty="0"/>
              <a:t>Object – Ungroup</a:t>
            </a:r>
          </a:p>
          <a:p>
            <a:pPr lvl="1"/>
            <a:r>
              <a:rPr lang="en-US" dirty="0"/>
              <a:t>Object – Clipping mask – release (not always needed)</a:t>
            </a:r>
          </a:p>
          <a:p>
            <a:pPr lvl="1"/>
            <a:r>
              <a:rPr lang="en-US" dirty="0"/>
              <a:t>Object – Compound path –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5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5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After you have ungrouped and released the masks, you can delete the unnecessary items by selecting  them and pressing delete. </a:t>
            </a:r>
          </a:p>
          <a:p>
            <a:pPr marL="0" indent="0">
              <a:buNone/>
            </a:pPr>
            <a:r>
              <a:rPr lang="en-US" dirty="0"/>
              <a:t>In the case of the legend, select the white background and delete 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08ABF-DC3F-AB41-BA8F-3CA8537D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3713956"/>
            <a:ext cx="4591050" cy="28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622-7D98-1141-981A-5ABAA4E9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2AF0-609E-DD4C-911F-C76AF5B57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open the </a:t>
            </a:r>
            <a:r>
              <a:rPr lang="en-US" dirty="0" err="1"/>
              <a:t>monthly_runoff_no_legend.eps</a:t>
            </a:r>
            <a:r>
              <a:rPr lang="en-US" dirty="0"/>
              <a:t> file with Adobe Illustrator</a:t>
            </a:r>
          </a:p>
          <a:p>
            <a:r>
              <a:rPr lang="en-US" dirty="0"/>
              <a:t>Ungroup, and remove clipping mask as well as compound path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D71AC-6D23-CB4D-9093-B8A0DA30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830" y="3459162"/>
            <a:ext cx="49987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3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50" y="274638"/>
            <a:ext cx="4438650" cy="1143000"/>
          </a:xfrm>
        </p:spPr>
        <p:txBody>
          <a:bodyPr/>
          <a:lstStyle/>
          <a:p>
            <a:r>
              <a:rPr lang="en-US" dirty="0"/>
              <a:t>Delete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627188"/>
            <a:ext cx="3962400" cy="4506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After you have ungrouped and released the masks, you can delete them. But instead of selecting all 12 white backgrounds, select one white background and then click Select – Same – Fill &amp; Stroke. Then delete all at once.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D1FDD4-42EB-AC4F-8C80-1F8D916AB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76"/>
          <a:stretch/>
        </p:blipFill>
        <p:spPr>
          <a:xfrm>
            <a:off x="0" y="846138"/>
            <a:ext cx="4790419" cy="57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E29D-B97A-6842-99C5-D4CD32B4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legend to maps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06332-6B1F-5048-99C0-787ED7C1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legend tab, select all features and then copy those (</a:t>
            </a:r>
            <a:r>
              <a:rPr lang="en-US" dirty="0" err="1"/>
              <a:t>ctrl+c</a:t>
            </a:r>
            <a:r>
              <a:rPr lang="en-US" dirty="0"/>
              <a:t>). Go back to maps and paste them (</a:t>
            </a:r>
            <a:r>
              <a:rPr lang="en-US" dirty="0" err="1"/>
              <a:t>ctrl+v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59449-6D66-BA48-9606-E79809AB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811462"/>
            <a:ext cx="603504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659</Words>
  <Application>Microsoft Macintosh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Illustrator lecture 1: how to combine raster maps and vector features?</vt:lpstr>
      <vt:lpstr>RStudio</vt:lpstr>
      <vt:lpstr>Open Adobe Illustrator</vt:lpstr>
      <vt:lpstr>Legend appears as below</vt:lpstr>
      <vt:lpstr>Remove clipping mask, grouping,  </vt:lpstr>
      <vt:lpstr>Delete masks</vt:lpstr>
      <vt:lpstr>Open maps</vt:lpstr>
      <vt:lpstr>Delete masks</vt:lpstr>
      <vt:lpstr>Copy legend to maps pane</vt:lpstr>
      <vt:lpstr>Create new layer</vt:lpstr>
      <vt:lpstr>Move text to new layer</vt:lpstr>
      <vt:lpstr>Modify text</vt:lpstr>
      <vt:lpstr>Move grid to own layer</vt:lpstr>
      <vt:lpstr>Reshape figures</vt:lpstr>
      <vt:lpstr>Adding titles etc</vt:lpstr>
      <vt:lpstr>Adjust art board</vt:lpstr>
      <vt:lpstr>Export figure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Illustrator lecture 1: how to use illustrator with raster maps?</dc:title>
  <dc:creator>Matti Kummu</dc:creator>
  <cp:lastModifiedBy>Kummu Matti</cp:lastModifiedBy>
  <cp:revision>26</cp:revision>
  <dcterms:created xsi:type="dcterms:W3CDTF">2015-04-17T11:44:26Z</dcterms:created>
  <dcterms:modified xsi:type="dcterms:W3CDTF">2019-04-18T15:15:33Z</dcterms:modified>
</cp:coreProperties>
</file>