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2" r:id="rId4"/>
    <p:sldId id="263" r:id="rId5"/>
    <p:sldId id="264" r:id="rId6"/>
    <p:sldId id="272" r:id="rId7"/>
    <p:sldId id="280" r:id="rId8"/>
    <p:sldId id="281" r:id="rId9"/>
    <p:sldId id="282" r:id="rId10"/>
    <p:sldId id="278" r:id="rId11"/>
    <p:sldId id="279" r:id="rId12"/>
    <p:sldId id="277" r:id="rId13"/>
    <p:sldId id="283" r:id="rId14"/>
    <p:sldId id="273" r:id="rId15"/>
    <p:sldId id="27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209"/>
    <p:restoredTop sz="93603"/>
  </p:normalViewPr>
  <p:slideViewPr>
    <p:cSldViewPr snapToGrid="0" snapToObjects="1">
      <p:cViewPr>
        <p:scale>
          <a:sx n="144" d="100"/>
          <a:sy n="144" d="100"/>
        </p:scale>
        <p:origin x="2168" y="4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i-FI"/>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a:p>
        </p:txBody>
      </p:sp>
      <p:sp>
        <p:nvSpPr>
          <p:cNvPr id="4" name="Date Placeholder 3"/>
          <p:cNvSpPr>
            <a:spLocks noGrp="1"/>
          </p:cNvSpPr>
          <p:nvPr>
            <p:ph type="dt" sz="half" idx="10"/>
          </p:nvPr>
        </p:nvSpPr>
        <p:spPr/>
        <p:txBody>
          <a:bodyPr/>
          <a:lstStyle/>
          <a:p>
            <a:fld id="{E08F2B8D-5BB4-E044-9441-5191E8B97915}" type="datetimeFigureOut">
              <a:rPr lang="en-US" smtClean="0"/>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5C5E3-DDC0-364C-A2D2-9134FDF3B8A2}" type="slidenum">
              <a:rPr lang="en-US" smtClean="0"/>
              <a:t>‹#›</a:t>
            </a:fld>
            <a:endParaRPr lang="en-US"/>
          </a:p>
        </p:txBody>
      </p:sp>
    </p:spTree>
    <p:extLst>
      <p:ext uri="{BB962C8B-B14F-4D97-AF65-F5344CB8AC3E}">
        <p14:creationId xmlns:p14="http://schemas.microsoft.com/office/powerpoint/2010/main" val="2769033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E08F2B8D-5BB4-E044-9441-5191E8B97915}" type="datetimeFigureOut">
              <a:rPr lang="en-US" smtClean="0"/>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5C5E3-DDC0-364C-A2D2-9134FDF3B8A2}" type="slidenum">
              <a:rPr lang="en-US" smtClean="0"/>
              <a:t>‹#›</a:t>
            </a:fld>
            <a:endParaRPr lang="en-US"/>
          </a:p>
        </p:txBody>
      </p:sp>
    </p:spTree>
    <p:extLst>
      <p:ext uri="{BB962C8B-B14F-4D97-AF65-F5344CB8AC3E}">
        <p14:creationId xmlns:p14="http://schemas.microsoft.com/office/powerpoint/2010/main" val="1568815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E08F2B8D-5BB4-E044-9441-5191E8B97915}" type="datetimeFigureOut">
              <a:rPr lang="en-US" smtClean="0"/>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5C5E3-DDC0-364C-A2D2-9134FDF3B8A2}" type="slidenum">
              <a:rPr lang="en-US" smtClean="0"/>
              <a:t>‹#›</a:t>
            </a:fld>
            <a:endParaRPr lang="en-US"/>
          </a:p>
        </p:txBody>
      </p:sp>
    </p:spTree>
    <p:extLst>
      <p:ext uri="{BB962C8B-B14F-4D97-AF65-F5344CB8AC3E}">
        <p14:creationId xmlns:p14="http://schemas.microsoft.com/office/powerpoint/2010/main" val="58204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idx="1"/>
          </p:nvPr>
        </p:nvSpPr>
        <p:spPr/>
        <p:txBody>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10"/>
          </p:nvPr>
        </p:nvSpPr>
        <p:spPr/>
        <p:txBody>
          <a:bodyPr/>
          <a:lstStyle/>
          <a:p>
            <a:fld id="{E08F2B8D-5BB4-E044-9441-5191E8B97915}" type="datetimeFigureOut">
              <a:rPr lang="en-US" smtClean="0"/>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5C5E3-DDC0-364C-A2D2-9134FDF3B8A2}" type="slidenum">
              <a:rPr lang="en-US" smtClean="0"/>
              <a:t>‹#›</a:t>
            </a:fld>
            <a:endParaRPr lang="en-US"/>
          </a:p>
        </p:txBody>
      </p:sp>
    </p:spTree>
    <p:extLst>
      <p:ext uri="{BB962C8B-B14F-4D97-AF65-F5344CB8AC3E}">
        <p14:creationId xmlns:p14="http://schemas.microsoft.com/office/powerpoint/2010/main" val="299840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i-FI"/>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Click to edit Master text styles</a:t>
            </a:r>
          </a:p>
        </p:txBody>
      </p:sp>
      <p:sp>
        <p:nvSpPr>
          <p:cNvPr id="4" name="Date Placeholder 3"/>
          <p:cNvSpPr>
            <a:spLocks noGrp="1"/>
          </p:cNvSpPr>
          <p:nvPr>
            <p:ph type="dt" sz="half" idx="10"/>
          </p:nvPr>
        </p:nvSpPr>
        <p:spPr/>
        <p:txBody>
          <a:bodyPr/>
          <a:lstStyle/>
          <a:p>
            <a:fld id="{E08F2B8D-5BB4-E044-9441-5191E8B97915}" type="datetimeFigureOut">
              <a:rPr lang="en-US" smtClean="0"/>
              <a:t>4/26/19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D5C5E3-DDC0-364C-A2D2-9134FDF3B8A2}" type="slidenum">
              <a:rPr lang="en-US" smtClean="0"/>
              <a:t>‹#›</a:t>
            </a:fld>
            <a:endParaRPr lang="en-US"/>
          </a:p>
        </p:txBody>
      </p:sp>
    </p:spTree>
    <p:extLst>
      <p:ext uri="{BB962C8B-B14F-4D97-AF65-F5344CB8AC3E}">
        <p14:creationId xmlns:p14="http://schemas.microsoft.com/office/powerpoint/2010/main" val="15416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Date Placeholder 4"/>
          <p:cNvSpPr>
            <a:spLocks noGrp="1"/>
          </p:cNvSpPr>
          <p:nvPr>
            <p:ph type="dt" sz="half" idx="10"/>
          </p:nvPr>
        </p:nvSpPr>
        <p:spPr/>
        <p:txBody>
          <a:bodyPr/>
          <a:lstStyle/>
          <a:p>
            <a:fld id="{E08F2B8D-5BB4-E044-9441-5191E8B97915}" type="datetimeFigureOut">
              <a:rPr lang="en-US" smtClean="0"/>
              <a:t>4/26/19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5C5E3-DDC0-364C-A2D2-9134FDF3B8A2}" type="slidenum">
              <a:rPr lang="en-US" smtClean="0"/>
              <a:t>‹#›</a:t>
            </a:fld>
            <a:endParaRPr lang="en-US"/>
          </a:p>
        </p:txBody>
      </p:sp>
    </p:spTree>
    <p:extLst>
      <p:ext uri="{BB962C8B-B14F-4D97-AF65-F5344CB8AC3E}">
        <p14:creationId xmlns:p14="http://schemas.microsoft.com/office/powerpoint/2010/main" val="2358117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7" name="Date Placeholder 6"/>
          <p:cNvSpPr>
            <a:spLocks noGrp="1"/>
          </p:cNvSpPr>
          <p:nvPr>
            <p:ph type="dt" sz="half" idx="10"/>
          </p:nvPr>
        </p:nvSpPr>
        <p:spPr/>
        <p:txBody>
          <a:bodyPr/>
          <a:lstStyle/>
          <a:p>
            <a:fld id="{E08F2B8D-5BB4-E044-9441-5191E8B97915}" type="datetimeFigureOut">
              <a:rPr lang="en-US" smtClean="0"/>
              <a:t>4/26/19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D5C5E3-DDC0-364C-A2D2-9134FDF3B8A2}" type="slidenum">
              <a:rPr lang="en-US" smtClean="0"/>
              <a:t>‹#›</a:t>
            </a:fld>
            <a:endParaRPr lang="en-US"/>
          </a:p>
        </p:txBody>
      </p:sp>
    </p:spTree>
    <p:extLst>
      <p:ext uri="{BB962C8B-B14F-4D97-AF65-F5344CB8AC3E}">
        <p14:creationId xmlns:p14="http://schemas.microsoft.com/office/powerpoint/2010/main" val="2800462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Date Placeholder 2"/>
          <p:cNvSpPr>
            <a:spLocks noGrp="1"/>
          </p:cNvSpPr>
          <p:nvPr>
            <p:ph type="dt" sz="half" idx="10"/>
          </p:nvPr>
        </p:nvSpPr>
        <p:spPr/>
        <p:txBody>
          <a:bodyPr/>
          <a:lstStyle/>
          <a:p>
            <a:fld id="{E08F2B8D-5BB4-E044-9441-5191E8B97915}" type="datetimeFigureOut">
              <a:rPr lang="en-US" smtClean="0"/>
              <a:t>4/26/19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D5C5E3-DDC0-364C-A2D2-9134FDF3B8A2}" type="slidenum">
              <a:rPr lang="en-US" smtClean="0"/>
              <a:t>‹#›</a:t>
            </a:fld>
            <a:endParaRPr lang="en-US"/>
          </a:p>
        </p:txBody>
      </p:sp>
    </p:spTree>
    <p:extLst>
      <p:ext uri="{BB962C8B-B14F-4D97-AF65-F5344CB8AC3E}">
        <p14:creationId xmlns:p14="http://schemas.microsoft.com/office/powerpoint/2010/main" val="2246287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F2B8D-5BB4-E044-9441-5191E8B97915}" type="datetimeFigureOut">
              <a:rPr lang="en-US" smtClean="0"/>
              <a:t>4/26/19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D5C5E3-DDC0-364C-A2D2-9134FDF3B8A2}" type="slidenum">
              <a:rPr lang="en-US" smtClean="0"/>
              <a:t>‹#›</a:t>
            </a:fld>
            <a:endParaRPr lang="en-US"/>
          </a:p>
        </p:txBody>
      </p:sp>
    </p:spTree>
    <p:extLst>
      <p:ext uri="{BB962C8B-B14F-4D97-AF65-F5344CB8AC3E}">
        <p14:creationId xmlns:p14="http://schemas.microsoft.com/office/powerpoint/2010/main" val="4252555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p:txBody>
          <a:bodyPr/>
          <a:lstStyle/>
          <a:p>
            <a:fld id="{E08F2B8D-5BB4-E044-9441-5191E8B97915}" type="datetimeFigureOut">
              <a:rPr lang="en-US" smtClean="0"/>
              <a:t>4/26/19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5C5E3-DDC0-364C-A2D2-9134FDF3B8A2}" type="slidenum">
              <a:rPr lang="en-US" smtClean="0"/>
              <a:t>‹#›</a:t>
            </a:fld>
            <a:endParaRPr lang="en-US"/>
          </a:p>
        </p:txBody>
      </p:sp>
    </p:spTree>
    <p:extLst>
      <p:ext uri="{BB962C8B-B14F-4D97-AF65-F5344CB8AC3E}">
        <p14:creationId xmlns:p14="http://schemas.microsoft.com/office/powerpoint/2010/main" val="102786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Click to edit Master text styles</a:t>
            </a:r>
          </a:p>
        </p:txBody>
      </p:sp>
      <p:sp>
        <p:nvSpPr>
          <p:cNvPr id="5" name="Date Placeholder 4"/>
          <p:cNvSpPr>
            <a:spLocks noGrp="1"/>
          </p:cNvSpPr>
          <p:nvPr>
            <p:ph type="dt" sz="half" idx="10"/>
          </p:nvPr>
        </p:nvSpPr>
        <p:spPr/>
        <p:txBody>
          <a:bodyPr/>
          <a:lstStyle/>
          <a:p>
            <a:fld id="{E08F2B8D-5BB4-E044-9441-5191E8B97915}" type="datetimeFigureOut">
              <a:rPr lang="en-US" smtClean="0"/>
              <a:t>4/26/19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D5C5E3-DDC0-364C-A2D2-9134FDF3B8A2}" type="slidenum">
              <a:rPr lang="en-US" smtClean="0"/>
              <a:t>‹#›</a:t>
            </a:fld>
            <a:endParaRPr lang="en-US"/>
          </a:p>
        </p:txBody>
      </p:sp>
    </p:spTree>
    <p:extLst>
      <p:ext uri="{BB962C8B-B14F-4D97-AF65-F5344CB8AC3E}">
        <p14:creationId xmlns:p14="http://schemas.microsoft.com/office/powerpoint/2010/main" val="540724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F2B8D-5BB4-E044-9441-5191E8B97915}" type="datetimeFigureOut">
              <a:rPr lang="en-US" smtClean="0"/>
              <a:t>4/26/19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5C5E3-DDC0-364C-A2D2-9134FDF3B8A2}" type="slidenum">
              <a:rPr lang="en-US" smtClean="0"/>
              <a:t>‹#›</a:t>
            </a:fld>
            <a:endParaRPr lang="en-US"/>
          </a:p>
        </p:txBody>
      </p:sp>
    </p:spTree>
    <p:extLst>
      <p:ext uri="{BB962C8B-B14F-4D97-AF65-F5344CB8AC3E}">
        <p14:creationId xmlns:p14="http://schemas.microsoft.com/office/powerpoint/2010/main" val="869886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olorbrewer2.org/"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qualitylogoproducts.com/blog/how-to-use-align-tool-adobe-illustrato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Illustrator lecture 2:</a:t>
            </a:r>
            <a:br>
              <a:rPr lang="en-US" b="1" dirty="0"/>
            </a:br>
            <a:r>
              <a:rPr lang="en-US" dirty="0"/>
              <a:t>how to use Adobe Illustrator with vector plots?</a:t>
            </a:r>
          </a:p>
        </p:txBody>
      </p:sp>
      <p:sp>
        <p:nvSpPr>
          <p:cNvPr id="3" name="Subtitle 2"/>
          <p:cNvSpPr>
            <a:spLocks noGrp="1"/>
          </p:cNvSpPr>
          <p:nvPr>
            <p:ph type="subTitle" idx="1"/>
          </p:nvPr>
        </p:nvSpPr>
        <p:spPr>
          <a:xfrm>
            <a:off x="1371600" y="5052156"/>
            <a:ext cx="6400800" cy="586643"/>
          </a:xfrm>
        </p:spPr>
        <p:txBody>
          <a:bodyPr/>
          <a:lstStyle/>
          <a:p>
            <a:r>
              <a:rPr lang="en-US" dirty="0"/>
              <a:t>WAT-E2090 Water and people</a:t>
            </a:r>
          </a:p>
        </p:txBody>
      </p:sp>
    </p:spTree>
    <p:extLst>
      <p:ext uri="{BB962C8B-B14F-4D97-AF65-F5344CB8AC3E}">
        <p14:creationId xmlns:p14="http://schemas.microsoft.com/office/powerpoint/2010/main" val="146550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6F6665C8-453A-FB4C-A888-3A39E8D6076A}"/>
              </a:ext>
            </a:extLst>
          </p:cNvPr>
          <p:cNvPicPr>
            <a:picLocks noChangeAspect="1"/>
          </p:cNvPicPr>
          <p:nvPr/>
        </p:nvPicPr>
        <p:blipFill>
          <a:blip r:embed="rId2"/>
          <a:stretch>
            <a:fillRect/>
          </a:stretch>
        </p:blipFill>
        <p:spPr>
          <a:xfrm>
            <a:off x="3452557" y="3404163"/>
            <a:ext cx="3479710" cy="2174819"/>
          </a:xfrm>
          <a:prstGeom prst="rect">
            <a:avLst/>
          </a:prstGeom>
        </p:spPr>
      </p:pic>
      <p:sp>
        <p:nvSpPr>
          <p:cNvPr id="2" name="Title 1"/>
          <p:cNvSpPr>
            <a:spLocks noGrp="1"/>
          </p:cNvSpPr>
          <p:nvPr>
            <p:ph type="title"/>
          </p:nvPr>
        </p:nvSpPr>
        <p:spPr/>
        <p:txBody>
          <a:bodyPr/>
          <a:lstStyle/>
          <a:p>
            <a:r>
              <a:rPr lang="fi-FI" dirty="0" err="1"/>
              <a:t>Changing</a:t>
            </a:r>
            <a:r>
              <a:rPr lang="fi-FI" dirty="0"/>
              <a:t> </a:t>
            </a:r>
            <a:r>
              <a:rPr lang="fi-FI" dirty="0" err="1"/>
              <a:t>colours</a:t>
            </a:r>
            <a:r>
              <a:rPr lang="fi-FI" dirty="0"/>
              <a:t> of </a:t>
            </a:r>
            <a:r>
              <a:rPr lang="fi-FI" dirty="0" err="1"/>
              <a:t>the</a:t>
            </a:r>
            <a:r>
              <a:rPr lang="fi-FI" dirty="0"/>
              <a:t> </a:t>
            </a:r>
            <a:r>
              <a:rPr lang="fi-FI" dirty="0" err="1"/>
              <a:t>bars</a:t>
            </a:r>
            <a:endParaRPr lang="fi-FI" dirty="0"/>
          </a:p>
        </p:txBody>
      </p:sp>
      <p:sp>
        <p:nvSpPr>
          <p:cNvPr id="3" name="Content Placeholder 2"/>
          <p:cNvSpPr>
            <a:spLocks noGrp="1"/>
          </p:cNvSpPr>
          <p:nvPr>
            <p:ph idx="1"/>
          </p:nvPr>
        </p:nvSpPr>
        <p:spPr>
          <a:xfrm>
            <a:off x="4178595" y="1600200"/>
            <a:ext cx="4869712" cy="1577703"/>
          </a:xfrm>
        </p:spPr>
        <p:txBody>
          <a:bodyPr>
            <a:normAutofit/>
          </a:bodyPr>
          <a:lstStyle/>
          <a:p>
            <a:r>
              <a:rPr lang="fi-FI" sz="2400" dirty="0"/>
              <a:t>To </a:t>
            </a:r>
            <a:r>
              <a:rPr lang="fi-FI" sz="2400" dirty="0" err="1"/>
              <a:t>change</a:t>
            </a:r>
            <a:r>
              <a:rPr lang="fi-FI" sz="2400" dirty="0"/>
              <a:t> </a:t>
            </a:r>
            <a:r>
              <a:rPr lang="fi-FI" sz="2400" dirty="0" err="1"/>
              <a:t>colors</a:t>
            </a:r>
            <a:r>
              <a:rPr lang="fi-FI" sz="2400" dirty="0"/>
              <a:t> of </a:t>
            </a:r>
            <a:r>
              <a:rPr lang="fi-FI" sz="2400" dirty="0" err="1"/>
              <a:t>the</a:t>
            </a:r>
            <a:r>
              <a:rPr lang="fi-FI" sz="2400" dirty="0"/>
              <a:t> </a:t>
            </a:r>
            <a:r>
              <a:rPr lang="fi-FI" sz="2400" dirty="0" err="1"/>
              <a:t>bars</a:t>
            </a:r>
            <a:r>
              <a:rPr lang="fi-FI" sz="2400" dirty="0"/>
              <a:t>, </a:t>
            </a:r>
            <a:r>
              <a:rPr lang="fi-FI" sz="2400" dirty="0" err="1"/>
              <a:t>select</a:t>
            </a:r>
            <a:r>
              <a:rPr lang="fi-FI" sz="2400" dirty="0"/>
              <a:t> </a:t>
            </a:r>
            <a:r>
              <a:rPr lang="fi-FI" sz="2400" dirty="0" err="1"/>
              <a:t>one</a:t>
            </a:r>
            <a:r>
              <a:rPr lang="fi-FI" sz="2400" dirty="0"/>
              <a:t> </a:t>
            </a:r>
            <a:r>
              <a:rPr lang="fi-FI" sz="2400" dirty="0" err="1"/>
              <a:t>bar</a:t>
            </a:r>
            <a:r>
              <a:rPr lang="fi-FI" sz="2400" dirty="0"/>
              <a:t> </a:t>
            </a:r>
            <a:r>
              <a:rPr lang="fi-FI" sz="2400" dirty="0" err="1"/>
              <a:t>or</a:t>
            </a:r>
            <a:r>
              <a:rPr lang="fi-FI" sz="2400" dirty="0"/>
              <a:t> </a:t>
            </a:r>
            <a:r>
              <a:rPr lang="fi-FI" sz="2400" dirty="0" err="1"/>
              <a:t>the</a:t>
            </a:r>
            <a:r>
              <a:rPr lang="fi-FI" sz="2400" dirty="0"/>
              <a:t> </a:t>
            </a:r>
            <a:r>
              <a:rPr lang="fi-FI" sz="2400" dirty="0" err="1"/>
              <a:t>color</a:t>
            </a:r>
            <a:r>
              <a:rPr lang="fi-FI" sz="2400" dirty="0"/>
              <a:t> in </a:t>
            </a:r>
            <a:r>
              <a:rPr lang="fi-FI" sz="2400" dirty="0" err="1"/>
              <a:t>legend</a:t>
            </a:r>
            <a:r>
              <a:rPr lang="fi-FI" sz="2400" dirty="0"/>
              <a:t>, </a:t>
            </a:r>
            <a:r>
              <a:rPr lang="fi-FI" sz="2400" dirty="0" err="1"/>
              <a:t>then</a:t>
            </a:r>
            <a:r>
              <a:rPr lang="fi-FI" sz="2400" dirty="0"/>
              <a:t>:</a:t>
            </a:r>
          </a:p>
          <a:p>
            <a:pPr lvl="1"/>
            <a:r>
              <a:rPr lang="fi-FI" sz="2000" dirty="0"/>
              <a:t>Select – </a:t>
            </a:r>
            <a:r>
              <a:rPr lang="fi-FI" sz="2000" dirty="0" err="1"/>
              <a:t>Same</a:t>
            </a:r>
            <a:r>
              <a:rPr lang="fi-FI" sz="2000" dirty="0"/>
              <a:t> – </a:t>
            </a:r>
            <a:r>
              <a:rPr lang="fi-FI" sz="2000" dirty="0" err="1"/>
              <a:t>Fill</a:t>
            </a:r>
            <a:r>
              <a:rPr lang="fi-FI" sz="2000" dirty="0"/>
              <a:t> and </a:t>
            </a:r>
            <a:r>
              <a:rPr lang="fi-FI" sz="2000" dirty="0" err="1"/>
              <a:t>stroke</a:t>
            </a:r>
            <a:endParaRPr lang="fi-FI" sz="2000" dirty="0"/>
          </a:p>
          <a:p>
            <a:endParaRPr lang="fi-FI" sz="2400" dirty="0"/>
          </a:p>
          <a:p>
            <a:pPr marL="0" indent="0">
              <a:buNone/>
            </a:pPr>
            <a:endParaRPr lang="fi-FI" sz="2400" dirty="0"/>
          </a:p>
        </p:txBody>
      </p:sp>
      <p:sp>
        <p:nvSpPr>
          <p:cNvPr id="12" name="Content Placeholder 2"/>
          <p:cNvSpPr txBox="1">
            <a:spLocks/>
          </p:cNvSpPr>
          <p:nvPr/>
        </p:nvSpPr>
        <p:spPr>
          <a:xfrm>
            <a:off x="31898" y="3775019"/>
            <a:ext cx="2849525" cy="157770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i-FI" sz="2400" dirty="0"/>
              <a:t>Select </a:t>
            </a:r>
            <a:r>
              <a:rPr lang="fi-FI" sz="2400" dirty="0" err="1"/>
              <a:t>the</a:t>
            </a:r>
            <a:r>
              <a:rPr lang="fi-FI" sz="2400" dirty="0"/>
              <a:t> </a:t>
            </a:r>
            <a:r>
              <a:rPr lang="fi-FI" sz="2400" dirty="0" err="1"/>
              <a:t>colour</a:t>
            </a:r>
            <a:r>
              <a:rPr lang="fi-FI" sz="2400" dirty="0"/>
              <a:t> of </a:t>
            </a:r>
            <a:r>
              <a:rPr lang="fi-FI" sz="2400" dirty="0" err="1"/>
              <a:t>your</a:t>
            </a:r>
            <a:r>
              <a:rPr lang="fi-FI" sz="2400" dirty="0"/>
              <a:t> </a:t>
            </a:r>
            <a:r>
              <a:rPr lang="fi-FI" sz="2400" dirty="0" err="1"/>
              <a:t>liking</a:t>
            </a:r>
            <a:r>
              <a:rPr lang="fi-FI" sz="2400" dirty="0"/>
              <a:t> and </a:t>
            </a:r>
            <a:r>
              <a:rPr lang="fi-FI" sz="2400" dirty="0" err="1"/>
              <a:t>repeat</a:t>
            </a:r>
            <a:r>
              <a:rPr lang="fi-FI" sz="2400" dirty="0"/>
              <a:t> for </a:t>
            </a:r>
            <a:r>
              <a:rPr lang="fi-FI" sz="2400" dirty="0" err="1"/>
              <a:t>other</a:t>
            </a:r>
            <a:r>
              <a:rPr lang="fi-FI" sz="2400" dirty="0"/>
              <a:t> </a:t>
            </a:r>
            <a:r>
              <a:rPr lang="fi-FI" sz="2400" dirty="0" err="1"/>
              <a:t>bars</a:t>
            </a:r>
            <a:endParaRPr lang="fi-FI" sz="2000" dirty="0"/>
          </a:p>
          <a:p>
            <a:endParaRPr lang="fi-FI" sz="2400" dirty="0"/>
          </a:p>
          <a:p>
            <a:pPr marL="0" indent="0">
              <a:buFont typeface="Arial"/>
              <a:buNone/>
            </a:pPr>
            <a:endParaRPr lang="fi-FI" sz="2400" dirty="0"/>
          </a:p>
        </p:txBody>
      </p:sp>
      <p:sp>
        <p:nvSpPr>
          <p:cNvPr id="17" name="Oval 16"/>
          <p:cNvSpPr/>
          <p:nvPr/>
        </p:nvSpPr>
        <p:spPr>
          <a:xfrm>
            <a:off x="3334537" y="4206309"/>
            <a:ext cx="236040" cy="260249"/>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2"/>
          <p:cNvSpPr txBox="1">
            <a:spLocks/>
          </p:cNvSpPr>
          <p:nvPr/>
        </p:nvSpPr>
        <p:spPr>
          <a:xfrm>
            <a:off x="207884" y="5835681"/>
            <a:ext cx="6885373" cy="7476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i-FI" sz="1800" dirty="0"/>
              <a:t>If </a:t>
            </a:r>
            <a:r>
              <a:rPr lang="fi-FI" sz="1800" dirty="0" err="1"/>
              <a:t>you’re</a:t>
            </a:r>
            <a:r>
              <a:rPr lang="fi-FI" sz="1800" dirty="0"/>
              <a:t> </a:t>
            </a:r>
            <a:r>
              <a:rPr lang="fi-FI" sz="1800" dirty="0" err="1"/>
              <a:t>interested</a:t>
            </a:r>
            <a:r>
              <a:rPr lang="fi-FI" sz="1800" dirty="0"/>
              <a:t>, </a:t>
            </a:r>
            <a:r>
              <a:rPr lang="fi-FI" sz="1800" dirty="0">
                <a:hlinkClick r:id="rId3"/>
              </a:rPr>
              <a:t>colorbrewer2.org</a:t>
            </a:r>
            <a:r>
              <a:rPr lang="fi-FI" sz="1800" dirty="0"/>
              <a:t> </a:t>
            </a:r>
            <a:r>
              <a:rPr lang="fi-FI" sz="1800" dirty="0" err="1"/>
              <a:t>offers</a:t>
            </a:r>
            <a:r>
              <a:rPr lang="fi-FI" sz="1800" dirty="0"/>
              <a:t> a </a:t>
            </a:r>
            <a:r>
              <a:rPr lang="fi-FI" sz="1800" dirty="0" err="1"/>
              <a:t>range</a:t>
            </a:r>
            <a:r>
              <a:rPr lang="fi-FI" sz="1800" dirty="0"/>
              <a:t> of </a:t>
            </a:r>
            <a:r>
              <a:rPr lang="fi-FI" sz="1800" dirty="0" err="1"/>
              <a:t>nice</a:t>
            </a:r>
            <a:r>
              <a:rPr lang="fi-FI" sz="1800" dirty="0"/>
              <a:t> </a:t>
            </a:r>
            <a:r>
              <a:rPr lang="fi-FI" sz="1800" dirty="0" err="1"/>
              <a:t>color</a:t>
            </a:r>
            <a:r>
              <a:rPr lang="fi-FI" sz="1800" dirty="0"/>
              <a:t> </a:t>
            </a:r>
            <a:r>
              <a:rPr lang="fi-FI" sz="1800" dirty="0" err="1"/>
              <a:t>schemes</a:t>
            </a:r>
            <a:r>
              <a:rPr lang="fi-FI" sz="1800" dirty="0"/>
              <a:t> to </a:t>
            </a:r>
            <a:r>
              <a:rPr lang="fi-FI" sz="1800" dirty="0" err="1"/>
              <a:t>be</a:t>
            </a:r>
            <a:r>
              <a:rPr lang="fi-FI" sz="1800" dirty="0"/>
              <a:t> </a:t>
            </a:r>
            <a:r>
              <a:rPr lang="fi-FI" sz="1800" dirty="0" err="1"/>
              <a:t>used</a:t>
            </a:r>
            <a:r>
              <a:rPr lang="fi-FI" sz="1800" dirty="0"/>
              <a:t> </a:t>
            </a:r>
            <a:r>
              <a:rPr lang="fi-FI" sz="1800" dirty="0" err="1"/>
              <a:t>particularly</a:t>
            </a:r>
            <a:r>
              <a:rPr lang="fi-FI" sz="1800" dirty="0"/>
              <a:t> in </a:t>
            </a:r>
            <a:r>
              <a:rPr lang="fi-FI" sz="1800" dirty="0" err="1"/>
              <a:t>mapping</a:t>
            </a:r>
            <a:endParaRPr lang="fi-FI" sz="2400" dirty="0"/>
          </a:p>
        </p:txBody>
      </p:sp>
      <p:pic>
        <p:nvPicPr>
          <p:cNvPr id="13" name="Picture 12">
            <a:extLst>
              <a:ext uri="{FF2B5EF4-FFF2-40B4-BE49-F238E27FC236}">
                <a16:creationId xmlns:a16="http://schemas.microsoft.com/office/drawing/2014/main" id="{72450C42-F9DD-624C-B370-683598160C16}"/>
              </a:ext>
            </a:extLst>
          </p:cNvPr>
          <p:cNvPicPr>
            <a:picLocks noChangeAspect="1"/>
          </p:cNvPicPr>
          <p:nvPr/>
        </p:nvPicPr>
        <p:blipFill>
          <a:blip r:embed="rId4"/>
          <a:stretch>
            <a:fillRect/>
          </a:stretch>
        </p:blipFill>
        <p:spPr>
          <a:xfrm>
            <a:off x="207885" y="1453295"/>
            <a:ext cx="3479710" cy="2174819"/>
          </a:xfrm>
          <a:prstGeom prst="rect">
            <a:avLst/>
          </a:prstGeom>
        </p:spPr>
      </p:pic>
    </p:spTree>
    <p:extLst>
      <p:ext uri="{BB962C8B-B14F-4D97-AF65-F5344CB8AC3E}">
        <p14:creationId xmlns:p14="http://schemas.microsoft.com/office/powerpoint/2010/main" val="2722133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C015F-280B-3A4D-A289-199CD9D9B135}"/>
              </a:ext>
            </a:extLst>
          </p:cNvPr>
          <p:cNvSpPr>
            <a:spLocks noGrp="1"/>
          </p:cNvSpPr>
          <p:nvPr>
            <p:ph type="title"/>
          </p:nvPr>
        </p:nvSpPr>
        <p:spPr/>
        <p:txBody>
          <a:bodyPr/>
          <a:lstStyle/>
          <a:p>
            <a:r>
              <a:rPr lang="en-US" dirty="0"/>
              <a:t>Modify text</a:t>
            </a:r>
          </a:p>
        </p:txBody>
      </p:sp>
      <p:pic>
        <p:nvPicPr>
          <p:cNvPr id="4" name="Picture 3">
            <a:extLst>
              <a:ext uri="{FF2B5EF4-FFF2-40B4-BE49-F238E27FC236}">
                <a16:creationId xmlns:a16="http://schemas.microsoft.com/office/drawing/2014/main" id="{C0898F91-CD07-AF4C-8A73-C3578B57A119}"/>
              </a:ext>
            </a:extLst>
          </p:cNvPr>
          <p:cNvPicPr>
            <a:picLocks noChangeAspect="1"/>
          </p:cNvPicPr>
          <p:nvPr/>
        </p:nvPicPr>
        <p:blipFill rotWithShape="1">
          <a:blip r:embed="rId2"/>
          <a:srcRect r="62341"/>
          <a:stretch/>
        </p:blipFill>
        <p:spPr>
          <a:xfrm>
            <a:off x="199007" y="1130979"/>
            <a:ext cx="2473172" cy="4104575"/>
          </a:xfrm>
          <a:prstGeom prst="rect">
            <a:avLst/>
          </a:prstGeom>
        </p:spPr>
      </p:pic>
      <p:sp>
        <p:nvSpPr>
          <p:cNvPr id="5" name="TextBox 4">
            <a:extLst>
              <a:ext uri="{FF2B5EF4-FFF2-40B4-BE49-F238E27FC236}">
                <a16:creationId xmlns:a16="http://schemas.microsoft.com/office/drawing/2014/main" id="{E59090DB-F4A4-C24D-97B4-742D9F132767}"/>
              </a:ext>
            </a:extLst>
          </p:cNvPr>
          <p:cNvSpPr txBox="1"/>
          <p:nvPr/>
        </p:nvSpPr>
        <p:spPr>
          <a:xfrm>
            <a:off x="2916315" y="1331650"/>
            <a:ext cx="5770485" cy="923330"/>
          </a:xfrm>
          <a:prstGeom prst="rect">
            <a:avLst/>
          </a:prstGeom>
          <a:noFill/>
        </p:spPr>
        <p:txBody>
          <a:bodyPr wrap="square" rtlCol="0">
            <a:spAutoFit/>
          </a:bodyPr>
          <a:lstStyle/>
          <a:p>
            <a:r>
              <a:rPr lang="en-US" dirty="0"/>
              <a:t>Instead of having these e+09 indicating billions in x-axis tick-labels, you can remove those and modify the axis caption instead</a:t>
            </a:r>
          </a:p>
        </p:txBody>
      </p:sp>
      <p:pic>
        <p:nvPicPr>
          <p:cNvPr id="6" name="Picture 5">
            <a:extLst>
              <a:ext uri="{FF2B5EF4-FFF2-40B4-BE49-F238E27FC236}">
                <a16:creationId xmlns:a16="http://schemas.microsoft.com/office/drawing/2014/main" id="{F6C039C8-580D-3743-9C4E-766BBD9F1427}"/>
              </a:ext>
            </a:extLst>
          </p:cNvPr>
          <p:cNvPicPr>
            <a:picLocks noChangeAspect="1"/>
          </p:cNvPicPr>
          <p:nvPr/>
        </p:nvPicPr>
        <p:blipFill rotWithShape="1">
          <a:blip r:embed="rId3"/>
          <a:srcRect l="15165" t="16935" r="36144" b="26284"/>
          <a:stretch/>
        </p:blipFill>
        <p:spPr>
          <a:xfrm>
            <a:off x="4412202" y="3183267"/>
            <a:ext cx="4092606" cy="2982897"/>
          </a:xfrm>
          <a:prstGeom prst="rect">
            <a:avLst/>
          </a:prstGeom>
        </p:spPr>
      </p:pic>
      <p:sp>
        <p:nvSpPr>
          <p:cNvPr id="7" name="Oval 6">
            <a:extLst>
              <a:ext uri="{FF2B5EF4-FFF2-40B4-BE49-F238E27FC236}">
                <a16:creationId xmlns:a16="http://schemas.microsoft.com/office/drawing/2014/main" id="{8FFC5462-1916-5449-8EBD-B95D7B2F9880}"/>
              </a:ext>
            </a:extLst>
          </p:cNvPr>
          <p:cNvSpPr/>
          <p:nvPr/>
        </p:nvSpPr>
        <p:spPr>
          <a:xfrm>
            <a:off x="1674412" y="3242824"/>
            <a:ext cx="337715" cy="372352"/>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7403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885307D-D8EC-4B4E-BC43-5D1D1299F911}"/>
              </a:ext>
            </a:extLst>
          </p:cNvPr>
          <p:cNvPicPr>
            <a:picLocks noChangeAspect="1"/>
          </p:cNvPicPr>
          <p:nvPr/>
        </p:nvPicPr>
        <p:blipFill>
          <a:blip r:embed="rId2"/>
          <a:stretch>
            <a:fillRect/>
          </a:stretch>
        </p:blipFill>
        <p:spPr>
          <a:xfrm>
            <a:off x="95693" y="1759018"/>
            <a:ext cx="5186521" cy="3241576"/>
          </a:xfrm>
          <a:prstGeom prst="rect">
            <a:avLst/>
          </a:prstGeom>
        </p:spPr>
      </p:pic>
      <p:sp>
        <p:nvSpPr>
          <p:cNvPr id="2" name="Title 1"/>
          <p:cNvSpPr>
            <a:spLocks noGrp="1"/>
          </p:cNvSpPr>
          <p:nvPr>
            <p:ph type="title"/>
          </p:nvPr>
        </p:nvSpPr>
        <p:spPr/>
        <p:txBody>
          <a:bodyPr/>
          <a:lstStyle/>
          <a:p>
            <a:r>
              <a:rPr lang="fi-FI" dirty="0" err="1"/>
              <a:t>Removing</a:t>
            </a:r>
            <a:r>
              <a:rPr lang="fi-FI" dirty="0"/>
              <a:t> </a:t>
            </a:r>
            <a:r>
              <a:rPr lang="fi-FI" dirty="0" err="1"/>
              <a:t>unnecessary</a:t>
            </a:r>
            <a:r>
              <a:rPr lang="fi-FI" dirty="0"/>
              <a:t> </a:t>
            </a:r>
            <a:r>
              <a:rPr lang="fi-FI" dirty="0" err="1"/>
              <a:t>objects</a:t>
            </a:r>
            <a:endParaRPr lang="fi-FI" dirty="0"/>
          </a:p>
        </p:txBody>
      </p:sp>
      <p:sp>
        <p:nvSpPr>
          <p:cNvPr id="3" name="Content Placeholder 2"/>
          <p:cNvSpPr>
            <a:spLocks noGrp="1"/>
          </p:cNvSpPr>
          <p:nvPr>
            <p:ph idx="1"/>
          </p:nvPr>
        </p:nvSpPr>
        <p:spPr>
          <a:xfrm>
            <a:off x="5628443" y="1600200"/>
            <a:ext cx="3419864" cy="1054223"/>
          </a:xfrm>
        </p:spPr>
        <p:txBody>
          <a:bodyPr>
            <a:normAutofit/>
          </a:bodyPr>
          <a:lstStyle/>
          <a:p>
            <a:r>
              <a:rPr lang="fi-FI" sz="2400" dirty="0" err="1"/>
              <a:t>There</a:t>
            </a:r>
            <a:r>
              <a:rPr lang="fi-FI" sz="2400" dirty="0"/>
              <a:t> </a:t>
            </a:r>
            <a:r>
              <a:rPr lang="fi-FI" sz="2400" dirty="0" err="1"/>
              <a:t>are</a:t>
            </a:r>
            <a:r>
              <a:rPr lang="fi-FI" sz="2400" dirty="0"/>
              <a:t> </a:t>
            </a:r>
            <a:r>
              <a:rPr lang="fi-FI" sz="2400" dirty="0" err="1"/>
              <a:t>tick</a:t>
            </a:r>
            <a:r>
              <a:rPr lang="fi-FI" sz="2400" dirty="0"/>
              <a:t> </a:t>
            </a:r>
            <a:r>
              <a:rPr lang="fi-FI" sz="2400" dirty="0" err="1"/>
              <a:t>marks</a:t>
            </a:r>
            <a:r>
              <a:rPr lang="fi-FI" sz="2400" dirty="0"/>
              <a:t> for </a:t>
            </a:r>
            <a:r>
              <a:rPr lang="fi-FI" sz="2400" dirty="0" err="1"/>
              <a:t>the</a:t>
            </a:r>
            <a:r>
              <a:rPr lang="fi-FI" sz="2400" dirty="0"/>
              <a:t> </a:t>
            </a:r>
            <a:r>
              <a:rPr lang="fi-FI" sz="2400" dirty="0" err="1"/>
              <a:t>years</a:t>
            </a:r>
            <a:endParaRPr lang="fi-FI" sz="2400" dirty="0"/>
          </a:p>
          <a:p>
            <a:pPr marL="0" indent="0">
              <a:buNone/>
            </a:pPr>
            <a:endParaRPr lang="fi-FI" sz="2400" dirty="0"/>
          </a:p>
        </p:txBody>
      </p:sp>
      <p:sp>
        <p:nvSpPr>
          <p:cNvPr id="11" name="Content Placeholder 2"/>
          <p:cNvSpPr txBox="1">
            <a:spLocks/>
          </p:cNvSpPr>
          <p:nvPr/>
        </p:nvSpPr>
        <p:spPr>
          <a:xfrm>
            <a:off x="5628443" y="2472734"/>
            <a:ext cx="2977117" cy="25278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i-FI" sz="2400" dirty="0" err="1"/>
              <a:t>Are</a:t>
            </a:r>
            <a:r>
              <a:rPr lang="fi-FI" sz="2400" dirty="0"/>
              <a:t> </a:t>
            </a:r>
            <a:r>
              <a:rPr lang="fi-FI" sz="2400" dirty="0" err="1"/>
              <a:t>they</a:t>
            </a:r>
            <a:r>
              <a:rPr lang="fi-FI" sz="2400" dirty="0"/>
              <a:t> </a:t>
            </a:r>
            <a:r>
              <a:rPr lang="fi-FI" sz="2400" dirty="0" err="1"/>
              <a:t>necessary</a:t>
            </a:r>
            <a:r>
              <a:rPr lang="fi-FI" sz="2400" dirty="0"/>
              <a:t> for </a:t>
            </a:r>
            <a:r>
              <a:rPr lang="fi-FI" sz="2400" dirty="0" err="1"/>
              <a:t>the</a:t>
            </a:r>
            <a:r>
              <a:rPr lang="fi-FI" sz="2400" dirty="0"/>
              <a:t> </a:t>
            </a:r>
            <a:r>
              <a:rPr lang="fi-FI" sz="2400" dirty="0" err="1"/>
              <a:t>figure</a:t>
            </a:r>
            <a:r>
              <a:rPr lang="fi-FI" sz="2400" dirty="0"/>
              <a:t>?</a:t>
            </a:r>
          </a:p>
          <a:p>
            <a:pPr lvl="1"/>
            <a:r>
              <a:rPr lang="fi-FI" sz="2000" dirty="0"/>
              <a:t>If </a:t>
            </a:r>
            <a:r>
              <a:rPr lang="fi-FI" sz="2000" dirty="0" err="1"/>
              <a:t>not</a:t>
            </a:r>
            <a:r>
              <a:rPr lang="fi-FI" sz="2000" dirty="0"/>
              <a:t>, </a:t>
            </a:r>
            <a:r>
              <a:rPr lang="fi-FI" sz="2000" dirty="0" err="1"/>
              <a:t>remove</a:t>
            </a:r>
            <a:r>
              <a:rPr lang="fi-FI" sz="2000" dirty="0"/>
              <a:t> </a:t>
            </a:r>
            <a:r>
              <a:rPr lang="fi-FI" sz="2000" dirty="0" err="1"/>
              <a:t>by</a:t>
            </a:r>
            <a:r>
              <a:rPr lang="fi-FI" sz="2000" dirty="0"/>
              <a:t> </a:t>
            </a:r>
            <a:r>
              <a:rPr lang="fi-FI" sz="2000" dirty="0" err="1"/>
              <a:t>selecting</a:t>
            </a:r>
            <a:r>
              <a:rPr lang="fi-FI" sz="2000" dirty="0"/>
              <a:t> </a:t>
            </a:r>
            <a:r>
              <a:rPr lang="fi-FI" sz="2000" dirty="0" err="1"/>
              <a:t>them</a:t>
            </a:r>
            <a:r>
              <a:rPr lang="fi-FI" sz="2000" dirty="0"/>
              <a:t> </a:t>
            </a:r>
            <a:r>
              <a:rPr lang="fi-FI" sz="2000" dirty="0" err="1"/>
              <a:t>all</a:t>
            </a:r>
            <a:r>
              <a:rPr lang="fi-FI" sz="2000" dirty="0"/>
              <a:t> and </a:t>
            </a:r>
            <a:r>
              <a:rPr lang="fi-FI" sz="2000" dirty="0" err="1"/>
              <a:t>press</a:t>
            </a:r>
            <a:r>
              <a:rPr lang="fi-FI" sz="2000" dirty="0"/>
              <a:t> </a:t>
            </a:r>
            <a:r>
              <a:rPr lang="fi-FI" sz="2000" dirty="0" err="1"/>
              <a:t>delete</a:t>
            </a:r>
            <a:endParaRPr lang="fi-FI" sz="2000" dirty="0"/>
          </a:p>
          <a:p>
            <a:endParaRPr lang="fi-FI" sz="2400" dirty="0"/>
          </a:p>
          <a:p>
            <a:pPr marL="0" indent="0">
              <a:buFont typeface="Arial"/>
              <a:buNone/>
            </a:pPr>
            <a:endParaRPr lang="fi-FI" sz="2400" dirty="0"/>
          </a:p>
        </p:txBody>
      </p:sp>
      <p:sp>
        <p:nvSpPr>
          <p:cNvPr id="14" name="Oval 13"/>
          <p:cNvSpPr/>
          <p:nvPr/>
        </p:nvSpPr>
        <p:spPr>
          <a:xfrm>
            <a:off x="1484400" y="3662341"/>
            <a:ext cx="236040" cy="260249"/>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5719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C8D54-5992-3244-9588-F2343649DFAD}"/>
              </a:ext>
            </a:extLst>
          </p:cNvPr>
          <p:cNvSpPr>
            <a:spLocks noGrp="1"/>
          </p:cNvSpPr>
          <p:nvPr>
            <p:ph type="title"/>
          </p:nvPr>
        </p:nvSpPr>
        <p:spPr/>
        <p:txBody>
          <a:bodyPr/>
          <a:lstStyle/>
          <a:p>
            <a:r>
              <a:rPr lang="en-US" dirty="0"/>
              <a:t>Transform multiple objects</a:t>
            </a:r>
          </a:p>
        </p:txBody>
      </p:sp>
      <p:sp>
        <p:nvSpPr>
          <p:cNvPr id="3" name="Content Placeholder 2">
            <a:extLst>
              <a:ext uri="{FF2B5EF4-FFF2-40B4-BE49-F238E27FC236}">
                <a16:creationId xmlns:a16="http://schemas.microsoft.com/office/drawing/2014/main" id="{76EBC8B5-98B6-524D-93DC-606A854EC6E4}"/>
              </a:ext>
            </a:extLst>
          </p:cNvPr>
          <p:cNvSpPr>
            <a:spLocks noGrp="1"/>
          </p:cNvSpPr>
          <p:nvPr>
            <p:ph idx="1"/>
          </p:nvPr>
        </p:nvSpPr>
        <p:spPr>
          <a:xfrm>
            <a:off x="457200" y="1600201"/>
            <a:ext cx="8229600" cy="1828800"/>
          </a:xfrm>
        </p:spPr>
        <p:txBody>
          <a:bodyPr>
            <a:normAutofit fontScale="70000" lnSpcReduction="20000"/>
          </a:bodyPr>
          <a:lstStyle/>
          <a:p>
            <a:r>
              <a:rPr lang="en-US" dirty="0"/>
              <a:t>Select all the years</a:t>
            </a:r>
          </a:p>
          <a:p>
            <a:r>
              <a:rPr lang="en-US" dirty="0"/>
              <a:t>Choose Object – transform - transform each</a:t>
            </a:r>
          </a:p>
          <a:p>
            <a:r>
              <a:rPr lang="en-US" dirty="0"/>
              <a:t>Put 45° to angle, with selecting preview, you can see how it changes the figure</a:t>
            </a:r>
          </a:p>
          <a:p>
            <a:r>
              <a:rPr lang="en-US" dirty="0"/>
              <a:t>Click ok</a:t>
            </a:r>
          </a:p>
        </p:txBody>
      </p:sp>
      <p:pic>
        <p:nvPicPr>
          <p:cNvPr id="5" name="Picture 4">
            <a:extLst>
              <a:ext uri="{FF2B5EF4-FFF2-40B4-BE49-F238E27FC236}">
                <a16:creationId xmlns:a16="http://schemas.microsoft.com/office/drawing/2014/main" id="{24EA9E24-EC72-A643-B1F1-93E442C11AA9}"/>
              </a:ext>
            </a:extLst>
          </p:cNvPr>
          <p:cNvPicPr>
            <a:picLocks noChangeAspect="1"/>
          </p:cNvPicPr>
          <p:nvPr/>
        </p:nvPicPr>
        <p:blipFill rotWithShape="1">
          <a:blip r:embed="rId2"/>
          <a:srcRect l="42758" t="22799"/>
          <a:stretch/>
        </p:blipFill>
        <p:spPr>
          <a:xfrm>
            <a:off x="4572000" y="2998893"/>
            <a:ext cx="4252404" cy="3584470"/>
          </a:xfrm>
          <a:prstGeom prst="rect">
            <a:avLst/>
          </a:prstGeom>
        </p:spPr>
      </p:pic>
      <p:sp>
        <p:nvSpPr>
          <p:cNvPr id="6" name="Oval 5">
            <a:extLst>
              <a:ext uri="{FF2B5EF4-FFF2-40B4-BE49-F238E27FC236}">
                <a16:creationId xmlns:a16="http://schemas.microsoft.com/office/drawing/2014/main" id="{0B9ACA81-226A-2147-A33C-C3BD8D294BE3}"/>
              </a:ext>
            </a:extLst>
          </p:cNvPr>
          <p:cNvSpPr/>
          <p:nvPr/>
        </p:nvSpPr>
        <p:spPr>
          <a:xfrm>
            <a:off x="6805826" y="4387013"/>
            <a:ext cx="374381" cy="412779"/>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D67CC7B-C485-7D4B-9816-92B9F14B950F}"/>
              </a:ext>
            </a:extLst>
          </p:cNvPr>
          <p:cNvSpPr/>
          <p:nvPr/>
        </p:nvSpPr>
        <p:spPr>
          <a:xfrm>
            <a:off x="6323821" y="5489323"/>
            <a:ext cx="374381" cy="412779"/>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116D53D-386C-FA4E-9941-6EB56F380BE9}"/>
              </a:ext>
            </a:extLst>
          </p:cNvPr>
          <p:cNvPicPr>
            <a:picLocks noChangeAspect="1"/>
          </p:cNvPicPr>
          <p:nvPr/>
        </p:nvPicPr>
        <p:blipFill rotWithShape="1">
          <a:blip r:embed="rId3"/>
          <a:srcRect r="36646" b="27383"/>
          <a:stretch/>
        </p:blipFill>
        <p:spPr>
          <a:xfrm>
            <a:off x="232107" y="3439250"/>
            <a:ext cx="3798355" cy="2721083"/>
          </a:xfrm>
          <a:prstGeom prst="rect">
            <a:avLst/>
          </a:prstGeom>
        </p:spPr>
      </p:pic>
      <p:sp>
        <p:nvSpPr>
          <p:cNvPr id="9" name="Oval 8">
            <a:extLst>
              <a:ext uri="{FF2B5EF4-FFF2-40B4-BE49-F238E27FC236}">
                <a16:creationId xmlns:a16="http://schemas.microsoft.com/office/drawing/2014/main" id="{4890D47D-B154-4440-B881-1A5355043261}"/>
              </a:ext>
            </a:extLst>
          </p:cNvPr>
          <p:cNvSpPr/>
          <p:nvPr/>
        </p:nvSpPr>
        <p:spPr>
          <a:xfrm>
            <a:off x="1726923" y="5692739"/>
            <a:ext cx="2161496" cy="412779"/>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620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Align</a:t>
            </a:r>
            <a:r>
              <a:rPr lang="fi-FI" dirty="0"/>
              <a:t> and </a:t>
            </a:r>
            <a:r>
              <a:rPr lang="fi-FI" dirty="0" err="1"/>
              <a:t>distribute</a:t>
            </a:r>
            <a:r>
              <a:rPr lang="fi-FI" dirty="0"/>
              <a:t> </a:t>
            </a:r>
            <a:r>
              <a:rPr lang="fi-FI" dirty="0" err="1"/>
              <a:t>tools</a:t>
            </a:r>
            <a:endParaRPr lang="fi-FI" dirty="0"/>
          </a:p>
        </p:txBody>
      </p:sp>
      <p:sp>
        <p:nvSpPr>
          <p:cNvPr id="3" name="Content Placeholder 2"/>
          <p:cNvSpPr>
            <a:spLocks noGrp="1"/>
          </p:cNvSpPr>
          <p:nvPr>
            <p:ph idx="1"/>
          </p:nvPr>
        </p:nvSpPr>
        <p:spPr/>
        <p:txBody>
          <a:bodyPr/>
          <a:lstStyle/>
          <a:p>
            <a:r>
              <a:rPr lang="fi-FI" dirty="0" err="1"/>
              <a:t>Sometimes</a:t>
            </a:r>
            <a:r>
              <a:rPr lang="fi-FI" dirty="0"/>
              <a:t> </a:t>
            </a:r>
            <a:r>
              <a:rPr lang="fi-FI" dirty="0" err="1"/>
              <a:t>you</a:t>
            </a:r>
            <a:r>
              <a:rPr lang="fi-FI" dirty="0"/>
              <a:t> </a:t>
            </a:r>
            <a:r>
              <a:rPr lang="fi-FI" dirty="0" err="1"/>
              <a:t>want</a:t>
            </a:r>
            <a:r>
              <a:rPr lang="fi-FI" dirty="0"/>
              <a:t> to </a:t>
            </a:r>
            <a:r>
              <a:rPr lang="fi-FI" dirty="0" err="1"/>
              <a:t>arrange</a:t>
            </a:r>
            <a:r>
              <a:rPr lang="fi-FI" dirty="0"/>
              <a:t> </a:t>
            </a:r>
            <a:r>
              <a:rPr lang="fi-FI" dirty="0" err="1"/>
              <a:t>objects</a:t>
            </a:r>
            <a:r>
              <a:rPr lang="fi-FI" dirty="0"/>
              <a:t> </a:t>
            </a:r>
            <a:r>
              <a:rPr lang="fi-FI" dirty="0" err="1"/>
              <a:t>differently</a:t>
            </a:r>
            <a:r>
              <a:rPr lang="fi-FI" dirty="0"/>
              <a:t> </a:t>
            </a:r>
            <a:r>
              <a:rPr lang="fi-FI" dirty="0" err="1"/>
              <a:t>than</a:t>
            </a:r>
            <a:r>
              <a:rPr lang="fi-FI" dirty="0"/>
              <a:t> in </a:t>
            </a:r>
            <a:r>
              <a:rPr lang="fi-FI" dirty="0" err="1"/>
              <a:t>your</a:t>
            </a:r>
            <a:r>
              <a:rPr lang="fi-FI" dirty="0"/>
              <a:t> </a:t>
            </a:r>
            <a:r>
              <a:rPr lang="fi-FI" dirty="0" err="1"/>
              <a:t>original</a:t>
            </a:r>
            <a:r>
              <a:rPr lang="fi-FI" dirty="0"/>
              <a:t> </a:t>
            </a:r>
            <a:r>
              <a:rPr lang="fi-FI" dirty="0" err="1"/>
              <a:t>Matlab</a:t>
            </a:r>
            <a:r>
              <a:rPr lang="fi-FI" dirty="0"/>
              <a:t> </a:t>
            </a:r>
            <a:r>
              <a:rPr lang="fi-FI" dirty="0" err="1"/>
              <a:t>plot</a:t>
            </a:r>
            <a:endParaRPr lang="fi-FI" dirty="0"/>
          </a:p>
          <a:p>
            <a:r>
              <a:rPr lang="fi-FI" dirty="0" err="1"/>
              <a:t>Align</a:t>
            </a:r>
            <a:r>
              <a:rPr lang="fi-FI" dirty="0"/>
              <a:t> and </a:t>
            </a:r>
            <a:r>
              <a:rPr lang="fi-FI" dirty="0" err="1"/>
              <a:t>distribute</a:t>
            </a:r>
            <a:r>
              <a:rPr lang="fi-FI" dirty="0"/>
              <a:t> </a:t>
            </a:r>
            <a:r>
              <a:rPr lang="fi-FI" dirty="0" err="1"/>
              <a:t>tools</a:t>
            </a:r>
            <a:r>
              <a:rPr lang="fi-FI" dirty="0"/>
              <a:t> </a:t>
            </a:r>
            <a:r>
              <a:rPr lang="fi-FI" dirty="0" err="1"/>
              <a:t>are</a:t>
            </a:r>
            <a:r>
              <a:rPr lang="fi-FI" dirty="0"/>
              <a:t> </a:t>
            </a:r>
            <a:r>
              <a:rPr lang="fi-FI" dirty="0" err="1"/>
              <a:t>useful</a:t>
            </a:r>
            <a:r>
              <a:rPr lang="fi-FI" dirty="0"/>
              <a:t> for </a:t>
            </a:r>
            <a:r>
              <a:rPr lang="fi-FI" dirty="0" err="1"/>
              <a:t>that</a:t>
            </a:r>
            <a:endParaRPr lang="fi-FI" dirty="0"/>
          </a:p>
          <a:p>
            <a:r>
              <a:rPr lang="fi-FI" dirty="0" err="1"/>
              <a:t>You</a:t>
            </a:r>
            <a:r>
              <a:rPr lang="fi-FI" dirty="0"/>
              <a:t> </a:t>
            </a:r>
            <a:r>
              <a:rPr lang="fi-FI" dirty="0" err="1"/>
              <a:t>can</a:t>
            </a:r>
            <a:r>
              <a:rPr lang="fi-FI" dirty="0"/>
              <a:t> </a:t>
            </a:r>
            <a:r>
              <a:rPr lang="fi-FI" dirty="0" err="1"/>
              <a:t>find</a:t>
            </a:r>
            <a:r>
              <a:rPr lang="fi-FI" dirty="0"/>
              <a:t> </a:t>
            </a:r>
            <a:r>
              <a:rPr lang="fi-FI" dirty="0" err="1"/>
              <a:t>them</a:t>
            </a:r>
            <a:r>
              <a:rPr lang="fi-FI" dirty="0"/>
              <a:t> </a:t>
            </a:r>
            <a:r>
              <a:rPr lang="fi-FI" dirty="0" err="1"/>
              <a:t>under</a:t>
            </a:r>
            <a:r>
              <a:rPr lang="fi-FI" dirty="0"/>
              <a:t> </a:t>
            </a:r>
            <a:r>
              <a:rPr lang="fi-FI" dirty="0" err="1"/>
              <a:t>Window</a:t>
            </a:r>
            <a:r>
              <a:rPr lang="fi-FI" dirty="0"/>
              <a:t> – </a:t>
            </a:r>
            <a:r>
              <a:rPr lang="fi-FI" dirty="0" err="1"/>
              <a:t>Align</a:t>
            </a:r>
            <a:endParaRPr lang="fi-FI" dirty="0"/>
          </a:p>
          <a:p>
            <a:r>
              <a:rPr lang="fi-FI" dirty="0" err="1"/>
              <a:t>You</a:t>
            </a:r>
            <a:r>
              <a:rPr lang="fi-FI" dirty="0"/>
              <a:t> </a:t>
            </a:r>
            <a:r>
              <a:rPr lang="fi-FI" dirty="0" err="1"/>
              <a:t>can</a:t>
            </a:r>
            <a:r>
              <a:rPr lang="fi-FI" dirty="0"/>
              <a:t> </a:t>
            </a:r>
            <a:r>
              <a:rPr lang="fi-FI" dirty="0" err="1"/>
              <a:t>find</a:t>
            </a:r>
            <a:r>
              <a:rPr lang="fi-FI" dirty="0"/>
              <a:t> </a:t>
            </a:r>
            <a:r>
              <a:rPr lang="fi-FI" dirty="0" err="1"/>
              <a:t>more</a:t>
            </a:r>
            <a:r>
              <a:rPr lang="fi-FI" dirty="0"/>
              <a:t> </a:t>
            </a:r>
            <a:r>
              <a:rPr lang="fi-FI" dirty="0" err="1"/>
              <a:t>information</a:t>
            </a:r>
            <a:r>
              <a:rPr lang="fi-FI" dirty="0"/>
              <a:t> at</a:t>
            </a:r>
            <a:br>
              <a:rPr lang="fi-FI" dirty="0"/>
            </a:br>
            <a:r>
              <a:rPr lang="fi-FI" dirty="0">
                <a:hlinkClick r:id="rId2"/>
              </a:rPr>
              <a:t>https://www.qualitylogoproducts.com/blog/how-to-use-align-tool-adobe-illustrator/</a:t>
            </a:r>
            <a:r>
              <a:rPr lang="fi-FI" dirty="0"/>
              <a:t> </a:t>
            </a:r>
          </a:p>
          <a:p>
            <a:endParaRPr lang="fi-FI" dirty="0"/>
          </a:p>
          <a:p>
            <a:pPr marL="0" indent="0">
              <a:buNone/>
            </a:pPr>
            <a:endParaRPr lang="fi-FI" dirty="0"/>
          </a:p>
          <a:p>
            <a:pPr marL="0" indent="0">
              <a:buNone/>
            </a:pPr>
            <a:endParaRPr lang="fi-FI" dirty="0"/>
          </a:p>
        </p:txBody>
      </p:sp>
    </p:spTree>
    <p:extLst>
      <p:ext uri="{BB962C8B-B14F-4D97-AF65-F5344CB8AC3E}">
        <p14:creationId xmlns:p14="http://schemas.microsoft.com/office/powerpoint/2010/main" val="326122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CC90DC-5938-CC42-9942-0F8FEE9692D3}"/>
              </a:ext>
            </a:extLst>
          </p:cNvPr>
          <p:cNvPicPr>
            <a:picLocks noChangeAspect="1"/>
          </p:cNvPicPr>
          <p:nvPr/>
        </p:nvPicPr>
        <p:blipFill>
          <a:blip r:embed="rId2"/>
          <a:stretch>
            <a:fillRect/>
          </a:stretch>
        </p:blipFill>
        <p:spPr>
          <a:xfrm>
            <a:off x="1868886" y="3369532"/>
            <a:ext cx="5530516" cy="3456573"/>
          </a:xfrm>
          <a:prstGeom prst="rect">
            <a:avLst/>
          </a:prstGeom>
        </p:spPr>
      </p:pic>
      <p:sp>
        <p:nvSpPr>
          <p:cNvPr id="2" name="Title 1"/>
          <p:cNvSpPr>
            <a:spLocks noGrp="1"/>
          </p:cNvSpPr>
          <p:nvPr>
            <p:ph type="title"/>
          </p:nvPr>
        </p:nvSpPr>
        <p:spPr/>
        <p:txBody>
          <a:bodyPr/>
          <a:lstStyle/>
          <a:p>
            <a:r>
              <a:rPr lang="en-US" dirty="0"/>
              <a:t>Export figure</a:t>
            </a:r>
          </a:p>
        </p:txBody>
      </p:sp>
      <p:sp>
        <p:nvSpPr>
          <p:cNvPr id="3" name="Content Placeholder 2"/>
          <p:cNvSpPr>
            <a:spLocks noGrp="1"/>
          </p:cNvSpPr>
          <p:nvPr>
            <p:ph idx="1"/>
          </p:nvPr>
        </p:nvSpPr>
        <p:spPr>
          <a:xfrm>
            <a:off x="457200" y="1417638"/>
            <a:ext cx="8229600" cy="1942089"/>
          </a:xfrm>
        </p:spPr>
        <p:txBody>
          <a:bodyPr>
            <a:normAutofit fontScale="70000" lnSpcReduction="20000"/>
          </a:bodyPr>
          <a:lstStyle/>
          <a:p>
            <a:r>
              <a:rPr lang="en-US" dirty="0"/>
              <a:t>Once you are happy on your figure, you can export it as </a:t>
            </a:r>
            <a:r>
              <a:rPr lang="en-US" dirty="0" err="1"/>
              <a:t>png</a:t>
            </a:r>
            <a:r>
              <a:rPr lang="en-US" dirty="0"/>
              <a:t>, for example, to be used in a document</a:t>
            </a:r>
          </a:p>
          <a:p>
            <a:pPr lvl="1"/>
            <a:r>
              <a:rPr lang="en-US" dirty="0"/>
              <a:t>File – Export as…</a:t>
            </a:r>
          </a:p>
          <a:p>
            <a:pPr lvl="1"/>
            <a:r>
              <a:rPr lang="en-US" dirty="0"/>
              <a:t>Select </a:t>
            </a:r>
            <a:r>
              <a:rPr lang="en-US" dirty="0" err="1"/>
              <a:t>png</a:t>
            </a:r>
            <a:r>
              <a:rPr lang="en-US" dirty="0"/>
              <a:t> as the format</a:t>
            </a:r>
          </a:p>
          <a:p>
            <a:pPr lvl="1"/>
            <a:r>
              <a:rPr lang="en-US" dirty="0"/>
              <a:t>Use at least 150 dpi resolution</a:t>
            </a:r>
          </a:p>
          <a:p>
            <a:pPr lvl="1"/>
            <a:r>
              <a:rPr lang="en-US" dirty="0"/>
              <a:t>Select the background color and then click ok</a:t>
            </a:r>
          </a:p>
        </p:txBody>
      </p:sp>
      <p:sp>
        <p:nvSpPr>
          <p:cNvPr id="5" name="Oval 4"/>
          <p:cNvSpPr/>
          <p:nvPr/>
        </p:nvSpPr>
        <p:spPr>
          <a:xfrm>
            <a:off x="4183871" y="5018906"/>
            <a:ext cx="991811" cy="496454"/>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A994445-8C1A-1D47-AF1A-67A12B258658}"/>
              </a:ext>
            </a:extLst>
          </p:cNvPr>
          <p:cNvPicPr>
            <a:picLocks noChangeAspect="1"/>
          </p:cNvPicPr>
          <p:nvPr/>
        </p:nvPicPr>
        <p:blipFill rotWithShape="1">
          <a:blip r:embed="rId3"/>
          <a:srcRect r="53144" b="29399"/>
          <a:stretch/>
        </p:blipFill>
        <p:spPr>
          <a:xfrm>
            <a:off x="6313327" y="1973062"/>
            <a:ext cx="2559514" cy="2410326"/>
          </a:xfrm>
          <a:prstGeom prst="rect">
            <a:avLst/>
          </a:prstGeom>
        </p:spPr>
      </p:pic>
    </p:spTree>
    <p:extLst>
      <p:ext uri="{BB962C8B-B14F-4D97-AF65-F5344CB8AC3E}">
        <p14:creationId xmlns:p14="http://schemas.microsoft.com/office/powerpoint/2010/main" val="3420694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
            </a:r>
          </a:p>
        </p:txBody>
      </p:sp>
      <p:sp>
        <p:nvSpPr>
          <p:cNvPr id="3" name="Content Placeholder 2"/>
          <p:cNvSpPr>
            <a:spLocks noGrp="1"/>
          </p:cNvSpPr>
          <p:nvPr>
            <p:ph idx="1"/>
          </p:nvPr>
        </p:nvSpPr>
        <p:spPr>
          <a:xfrm>
            <a:off x="457200" y="1111624"/>
            <a:ext cx="8229600" cy="2091952"/>
          </a:xfrm>
        </p:spPr>
        <p:txBody>
          <a:bodyPr>
            <a:normAutofit fontScale="70000" lnSpcReduction="20000"/>
          </a:bodyPr>
          <a:lstStyle/>
          <a:p>
            <a:r>
              <a:rPr lang="en-US" dirty="0"/>
              <a:t>Open demo2.rmd (pull from git)</a:t>
            </a:r>
          </a:p>
          <a:p>
            <a:r>
              <a:rPr lang="en-US" dirty="0"/>
              <a:t>Run until line 230</a:t>
            </a:r>
          </a:p>
          <a:p>
            <a:r>
              <a:rPr lang="en-US" dirty="0"/>
              <a:t>Name the </a:t>
            </a:r>
            <a:r>
              <a:rPr lang="en-US" dirty="0" err="1"/>
              <a:t>ggplot</a:t>
            </a:r>
            <a:r>
              <a:rPr lang="en-US" dirty="0"/>
              <a:t> as </a:t>
            </a:r>
            <a:r>
              <a:rPr lang="en-US" dirty="0" err="1"/>
              <a:t>p_pop</a:t>
            </a:r>
            <a:r>
              <a:rPr lang="en-US" dirty="0"/>
              <a:t> (</a:t>
            </a:r>
            <a:r>
              <a:rPr lang="en-US" dirty="0" err="1"/>
              <a:t>p_pop</a:t>
            </a:r>
            <a:r>
              <a:rPr lang="en-US" dirty="0"/>
              <a:t> – </a:t>
            </a:r>
            <a:r>
              <a:rPr lang="en-US" dirty="0" err="1"/>
              <a:t>ggplot</a:t>
            </a:r>
            <a:r>
              <a:rPr lang="en-US" dirty="0"/>
              <a:t>() +..</a:t>
            </a:r>
          </a:p>
          <a:p>
            <a:r>
              <a:rPr lang="en-US" dirty="0"/>
              <a:t>You can plot the </a:t>
            </a:r>
            <a:r>
              <a:rPr lang="en-US" dirty="0" err="1"/>
              <a:t>p_pop</a:t>
            </a:r>
            <a:r>
              <a:rPr lang="en-US" dirty="0"/>
              <a:t> as simply writing </a:t>
            </a:r>
            <a:r>
              <a:rPr lang="en-US" dirty="0" err="1"/>
              <a:t>p_pop</a:t>
            </a:r>
            <a:endParaRPr lang="en-US" dirty="0"/>
          </a:p>
          <a:p>
            <a:r>
              <a:rPr lang="en-US" dirty="0"/>
              <a:t>And save the plot with </a:t>
            </a:r>
            <a:r>
              <a:rPr lang="en-US" dirty="0" err="1"/>
              <a:t>ggsave</a:t>
            </a:r>
            <a:r>
              <a:rPr lang="en-US" dirty="0"/>
              <a:t> function, as in figure below. Or optionally, using plot = </a:t>
            </a:r>
            <a:r>
              <a:rPr lang="en-US" dirty="0" err="1"/>
              <a:t>last_plot</a:t>
            </a:r>
            <a:r>
              <a:rPr lang="en-US" dirty="0"/>
              <a:t>() option</a:t>
            </a:r>
          </a:p>
        </p:txBody>
      </p:sp>
      <p:pic>
        <p:nvPicPr>
          <p:cNvPr id="5" name="Picture 4">
            <a:extLst>
              <a:ext uri="{FF2B5EF4-FFF2-40B4-BE49-F238E27FC236}">
                <a16:creationId xmlns:a16="http://schemas.microsoft.com/office/drawing/2014/main" id="{9B5C171F-28D2-E24C-9DE7-5E972B3D5554}"/>
              </a:ext>
            </a:extLst>
          </p:cNvPr>
          <p:cNvPicPr>
            <a:picLocks noChangeAspect="1"/>
          </p:cNvPicPr>
          <p:nvPr/>
        </p:nvPicPr>
        <p:blipFill>
          <a:blip r:embed="rId2"/>
          <a:stretch>
            <a:fillRect/>
          </a:stretch>
        </p:blipFill>
        <p:spPr>
          <a:xfrm>
            <a:off x="3695700" y="3654424"/>
            <a:ext cx="4686300" cy="2928938"/>
          </a:xfrm>
          <a:prstGeom prst="rect">
            <a:avLst/>
          </a:prstGeom>
        </p:spPr>
      </p:pic>
    </p:spTree>
    <p:extLst>
      <p:ext uri="{BB962C8B-B14F-4D97-AF65-F5344CB8AC3E}">
        <p14:creationId xmlns:p14="http://schemas.microsoft.com/office/powerpoint/2010/main" val="119903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adobe illustrator</a:t>
            </a:r>
          </a:p>
        </p:txBody>
      </p:sp>
      <p:sp>
        <p:nvSpPr>
          <p:cNvPr id="3" name="Content Placeholder 2"/>
          <p:cNvSpPr>
            <a:spLocks noGrp="1"/>
          </p:cNvSpPr>
          <p:nvPr>
            <p:ph idx="1"/>
          </p:nvPr>
        </p:nvSpPr>
        <p:spPr/>
        <p:txBody>
          <a:bodyPr>
            <a:normAutofit/>
          </a:bodyPr>
          <a:lstStyle/>
          <a:p>
            <a:r>
              <a:rPr lang="en-US" sz="2800" dirty="0"/>
              <a:t>Programme is available in listed computer rooms (see MyCourses)</a:t>
            </a:r>
          </a:p>
          <a:p>
            <a:r>
              <a:rPr lang="en-US" sz="2800" dirty="0"/>
              <a:t>Open the file we just saved: </a:t>
            </a:r>
            <a:br>
              <a:rPr lang="en-US" sz="2800" dirty="0"/>
            </a:br>
            <a:r>
              <a:rPr lang="en-US" sz="2800" dirty="0"/>
              <a:t>File… Open… pop_graph2.eps</a:t>
            </a:r>
          </a:p>
        </p:txBody>
      </p:sp>
      <p:pic>
        <p:nvPicPr>
          <p:cNvPr id="6" name="Picture 5">
            <a:extLst>
              <a:ext uri="{FF2B5EF4-FFF2-40B4-BE49-F238E27FC236}">
                <a16:creationId xmlns:a16="http://schemas.microsoft.com/office/drawing/2014/main" id="{2E7FBF9A-8554-5B43-B748-1C54745BEBE8}"/>
              </a:ext>
            </a:extLst>
          </p:cNvPr>
          <p:cNvPicPr>
            <a:picLocks noChangeAspect="1"/>
          </p:cNvPicPr>
          <p:nvPr/>
        </p:nvPicPr>
        <p:blipFill>
          <a:blip r:embed="rId2"/>
          <a:stretch>
            <a:fillRect/>
          </a:stretch>
        </p:blipFill>
        <p:spPr>
          <a:xfrm>
            <a:off x="3639670" y="3526490"/>
            <a:ext cx="5177118" cy="3235699"/>
          </a:xfrm>
          <a:prstGeom prst="rect">
            <a:avLst/>
          </a:prstGeom>
        </p:spPr>
      </p:pic>
    </p:spTree>
    <p:extLst>
      <p:ext uri="{BB962C8B-B14F-4D97-AF65-F5344CB8AC3E}">
        <p14:creationId xmlns:p14="http://schemas.microsoft.com/office/powerpoint/2010/main" val="3179343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clipping mask, grouping,  </a:t>
            </a:r>
          </a:p>
        </p:txBody>
      </p:sp>
      <p:sp>
        <p:nvSpPr>
          <p:cNvPr id="4" name="Content Placeholder 3"/>
          <p:cNvSpPr>
            <a:spLocks noGrp="1"/>
          </p:cNvSpPr>
          <p:nvPr>
            <p:ph idx="1"/>
          </p:nvPr>
        </p:nvSpPr>
        <p:spPr/>
        <p:txBody>
          <a:bodyPr>
            <a:normAutofit lnSpcReduction="10000"/>
          </a:bodyPr>
          <a:lstStyle/>
          <a:p>
            <a:r>
              <a:rPr lang="en-US" dirty="0"/>
              <a:t>R, excel and other </a:t>
            </a:r>
            <a:r>
              <a:rPr lang="en-US" dirty="0" err="1"/>
              <a:t>programmes</a:t>
            </a:r>
            <a:r>
              <a:rPr lang="en-US" dirty="0"/>
              <a:t> produce unnecessary masks and grouping to vector files. It is advisable to remove those before starting to work with the figure. Do as follows:</a:t>
            </a:r>
          </a:p>
          <a:p>
            <a:r>
              <a:rPr lang="en-US" dirty="0"/>
              <a:t>Do following commands from menu bar</a:t>
            </a:r>
          </a:p>
          <a:p>
            <a:pPr lvl="1"/>
            <a:r>
              <a:rPr lang="en-US" dirty="0"/>
              <a:t>Select – All</a:t>
            </a:r>
          </a:p>
          <a:p>
            <a:pPr lvl="1"/>
            <a:r>
              <a:rPr lang="en-US" dirty="0"/>
              <a:t>Object – Ungroup</a:t>
            </a:r>
          </a:p>
          <a:p>
            <a:pPr lvl="1"/>
            <a:r>
              <a:rPr lang="en-US" dirty="0"/>
              <a:t>Object – Clipping mask – release</a:t>
            </a:r>
          </a:p>
          <a:p>
            <a:pPr lvl="1"/>
            <a:r>
              <a:rPr lang="en-US" dirty="0"/>
              <a:t>Object – Compound path – release</a:t>
            </a:r>
          </a:p>
          <a:p>
            <a:endParaRPr lang="en-US" dirty="0"/>
          </a:p>
        </p:txBody>
      </p:sp>
    </p:spTree>
    <p:extLst>
      <p:ext uri="{BB962C8B-B14F-4D97-AF65-F5344CB8AC3E}">
        <p14:creationId xmlns:p14="http://schemas.microsoft.com/office/powerpoint/2010/main" val="1182455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Delete masks</a:t>
            </a:r>
          </a:p>
        </p:txBody>
      </p:sp>
      <p:sp>
        <p:nvSpPr>
          <p:cNvPr id="3" name="Content Placeholder 2"/>
          <p:cNvSpPr>
            <a:spLocks noGrp="1"/>
          </p:cNvSpPr>
          <p:nvPr>
            <p:ph idx="1"/>
          </p:nvPr>
        </p:nvSpPr>
        <p:spPr>
          <a:xfrm>
            <a:off x="457200" y="1417639"/>
            <a:ext cx="8229600" cy="1410998"/>
          </a:xfrm>
        </p:spPr>
        <p:txBody>
          <a:bodyPr>
            <a:normAutofit fontScale="77500" lnSpcReduction="20000"/>
          </a:bodyPr>
          <a:lstStyle/>
          <a:p>
            <a:r>
              <a:rPr lang="en-US" dirty="0"/>
              <a:t>After you have released the masks, you can delete them by selecting the white areas and pressing delete (the A4 page remaining is the art board and you cannot delete that)</a:t>
            </a:r>
          </a:p>
        </p:txBody>
      </p:sp>
      <p:pic>
        <p:nvPicPr>
          <p:cNvPr id="7" name="Picture 6">
            <a:extLst>
              <a:ext uri="{FF2B5EF4-FFF2-40B4-BE49-F238E27FC236}">
                <a16:creationId xmlns:a16="http://schemas.microsoft.com/office/drawing/2014/main" id="{D7E22856-360B-604A-B7D9-A74E278E8C2D}"/>
              </a:ext>
            </a:extLst>
          </p:cNvPr>
          <p:cNvPicPr>
            <a:picLocks noChangeAspect="1"/>
          </p:cNvPicPr>
          <p:nvPr/>
        </p:nvPicPr>
        <p:blipFill>
          <a:blip r:embed="rId2"/>
          <a:stretch>
            <a:fillRect/>
          </a:stretch>
        </p:blipFill>
        <p:spPr>
          <a:xfrm>
            <a:off x="1537447" y="2961340"/>
            <a:ext cx="5521960" cy="3451225"/>
          </a:xfrm>
          <a:prstGeom prst="rect">
            <a:avLst/>
          </a:prstGeom>
        </p:spPr>
      </p:pic>
    </p:spTree>
    <p:extLst>
      <p:ext uri="{BB962C8B-B14F-4D97-AF65-F5344CB8AC3E}">
        <p14:creationId xmlns:p14="http://schemas.microsoft.com/office/powerpoint/2010/main" val="2749923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Move</a:t>
            </a:r>
            <a:r>
              <a:rPr lang="fi-FI" dirty="0"/>
              <a:t> </a:t>
            </a:r>
            <a:r>
              <a:rPr lang="fi-FI" dirty="0" err="1"/>
              <a:t>text</a:t>
            </a:r>
            <a:r>
              <a:rPr lang="fi-FI" dirty="0"/>
              <a:t> </a:t>
            </a:r>
            <a:r>
              <a:rPr lang="fi-FI" dirty="0" err="1"/>
              <a:t>objects</a:t>
            </a:r>
            <a:r>
              <a:rPr lang="fi-FI" dirty="0"/>
              <a:t> to </a:t>
            </a:r>
            <a:r>
              <a:rPr lang="fi-FI" dirty="0" err="1"/>
              <a:t>own</a:t>
            </a:r>
            <a:r>
              <a:rPr lang="fi-FI" dirty="0"/>
              <a:t> </a:t>
            </a:r>
            <a:r>
              <a:rPr lang="fi-FI" dirty="0" err="1"/>
              <a:t>layer</a:t>
            </a:r>
            <a:endParaRPr lang="fi-FI" dirty="0"/>
          </a:p>
        </p:txBody>
      </p:sp>
      <p:sp>
        <p:nvSpPr>
          <p:cNvPr id="3" name="Content Placeholder 2"/>
          <p:cNvSpPr>
            <a:spLocks noGrp="1"/>
          </p:cNvSpPr>
          <p:nvPr>
            <p:ph idx="1"/>
          </p:nvPr>
        </p:nvSpPr>
        <p:spPr>
          <a:xfrm>
            <a:off x="457200" y="1600200"/>
            <a:ext cx="4187566" cy="4525963"/>
          </a:xfrm>
        </p:spPr>
        <p:txBody>
          <a:bodyPr>
            <a:normAutofit fontScale="92500" lnSpcReduction="10000"/>
          </a:bodyPr>
          <a:lstStyle/>
          <a:p>
            <a:r>
              <a:rPr lang="fi-FI" sz="2400" dirty="0"/>
              <a:t>Select </a:t>
            </a:r>
            <a:r>
              <a:rPr lang="fi-FI" sz="2400" dirty="0" err="1"/>
              <a:t>one</a:t>
            </a:r>
            <a:r>
              <a:rPr lang="fi-FI" sz="2400" dirty="0"/>
              <a:t> </a:t>
            </a:r>
            <a:r>
              <a:rPr lang="fi-FI" sz="2400" dirty="0" err="1"/>
              <a:t>piece</a:t>
            </a:r>
            <a:r>
              <a:rPr lang="fi-FI" sz="2400" dirty="0"/>
              <a:t> of </a:t>
            </a:r>
            <a:r>
              <a:rPr lang="fi-FI" sz="2400" dirty="0" err="1"/>
              <a:t>text</a:t>
            </a:r>
            <a:endParaRPr lang="fi-FI" sz="2400" dirty="0"/>
          </a:p>
          <a:p>
            <a:r>
              <a:rPr lang="fi-FI" sz="2400" dirty="0" err="1"/>
              <a:t>Choose</a:t>
            </a:r>
            <a:r>
              <a:rPr lang="fi-FI" sz="2400" dirty="0"/>
              <a:t>: Select – Object </a:t>
            </a:r>
            <a:br>
              <a:rPr lang="fi-FI" sz="2400" dirty="0"/>
            </a:br>
            <a:r>
              <a:rPr lang="fi-FI" sz="2400" dirty="0"/>
              <a:t>– </a:t>
            </a:r>
            <a:r>
              <a:rPr lang="fi-FI" sz="2400" dirty="0" err="1"/>
              <a:t>All</a:t>
            </a:r>
            <a:r>
              <a:rPr lang="fi-FI" sz="2400" dirty="0"/>
              <a:t> </a:t>
            </a:r>
            <a:r>
              <a:rPr lang="fi-FI" sz="2400" dirty="0" err="1"/>
              <a:t>text</a:t>
            </a:r>
            <a:r>
              <a:rPr lang="fi-FI" sz="2400" dirty="0"/>
              <a:t> </a:t>
            </a:r>
            <a:r>
              <a:rPr lang="fi-FI" sz="2400" dirty="0" err="1"/>
              <a:t>objects</a:t>
            </a:r>
            <a:endParaRPr lang="fi-FI" sz="2400" dirty="0"/>
          </a:p>
          <a:p>
            <a:r>
              <a:rPr lang="fi-FI" sz="2400" dirty="0" err="1"/>
              <a:t>Create</a:t>
            </a:r>
            <a:r>
              <a:rPr lang="fi-FI" sz="2400" dirty="0"/>
              <a:t> a </a:t>
            </a:r>
            <a:r>
              <a:rPr lang="fi-FI" sz="2400" dirty="0" err="1"/>
              <a:t>new</a:t>
            </a:r>
            <a:r>
              <a:rPr lang="fi-FI" sz="2400" dirty="0"/>
              <a:t> </a:t>
            </a:r>
            <a:r>
              <a:rPr lang="fi-FI" sz="2400" dirty="0" err="1"/>
              <a:t>layer</a:t>
            </a:r>
            <a:r>
              <a:rPr lang="fi-FI" sz="2400" dirty="0"/>
              <a:t>:</a:t>
            </a:r>
          </a:p>
          <a:p>
            <a:pPr lvl="1"/>
            <a:r>
              <a:rPr lang="fi-FI" sz="2000" dirty="0" err="1"/>
              <a:t>choose</a:t>
            </a:r>
            <a:r>
              <a:rPr lang="fi-FI" sz="2000" dirty="0"/>
              <a:t> </a:t>
            </a:r>
            <a:r>
              <a:rPr lang="fi-FI" sz="2000" dirty="0" err="1"/>
              <a:t>layer</a:t>
            </a:r>
            <a:r>
              <a:rPr lang="fi-FI" sz="2000" dirty="0"/>
              <a:t> </a:t>
            </a:r>
            <a:r>
              <a:rPr lang="fi-FI" sz="2000" dirty="0" err="1"/>
              <a:t>tab</a:t>
            </a:r>
            <a:r>
              <a:rPr lang="fi-FI" sz="2000" dirty="0"/>
              <a:t> on </a:t>
            </a:r>
            <a:r>
              <a:rPr lang="fi-FI" sz="2000" dirty="0" err="1"/>
              <a:t>the</a:t>
            </a:r>
            <a:r>
              <a:rPr lang="fi-FI" sz="2000" dirty="0"/>
              <a:t> </a:t>
            </a:r>
            <a:r>
              <a:rPr lang="fi-FI" sz="2000" dirty="0" err="1"/>
              <a:t>right</a:t>
            </a:r>
            <a:endParaRPr lang="fi-FI" sz="2000" dirty="0"/>
          </a:p>
          <a:p>
            <a:pPr lvl="1"/>
            <a:r>
              <a:rPr lang="fi-FI" sz="2000" dirty="0" err="1"/>
              <a:t>From</a:t>
            </a:r>
            <a:r>
              <a:rPr lang="fi-FI" sz="2000" dirty="0"/>
              <a:t> </a:t>
            </a:r>
            <a:r>
              <a:rPr lang="fi-FI" sz="2000" dirty="0" err="1"/>
              <a:t>small</a:t>
            </a:r>
            <a:r>
              <a:rPr lang="fi-FI" sz="2000" dirty="0"/>
              <a:t> menu </a:t>
            </a:r>
            <a:r>
              <a:rPr lang="fi-FI" sz="2000" dirty="0" err="1"/>
              <a:t>item</a:t>
            </a:r>
            <a:r>
              <a:rPr lang="fi-FI" sz="2000" dirty="0"/>
              <a:t>, </a:t>
            </a:r>
            <a:r>
              <a:rPr lang="fi-FI" sz="2000" dirty="0" err="1"/>
              <a:t>select</a:t>
            </a:r>
            <a:r>
              <a:rPr lang="fi-FI" sz="2000" dirty="0"/>
              <a:t> </a:t>
            </a:r>
            <a:r>
              <a:rPr lang="fi-FI" sz="2000" dirty="0" err="1"/>
              <a:t>create</a:t>
            </a:r>
            <a:r>
              <a:rPr lang="fi-FI" sz="2000" dirty="0"/>
              <a:t> a </a:t>
            </a:r>
            <a:r>
              <a:rPr lang="fi-FI" sz="2000" dirty="0" err="1"/>
              <a:t>new</a:t>
            </a:r>
            <a:r>
              <a:rPr lang="fi-FI" sz="2000" dirty="0"/>
              <a:t> </a:t>
            </a:r>
            <a:r>
              <a:rPr lang="fi-FI" sz="2000" dirty="0" err="1"/>
              <a:t>layer</a:t>
            </a:r>
            <a:endParaRPr lang="fi-FI" sz="2000" dirty="0"/>
          </a:p>
          <a:p>
            <a:pPr lvl="1"/>
            <a:r>
              <a:rPr lang="fi-FI" sz="2000" dirty="0" err="1"/>
              <a:t>Name</a:t>
            </a:r>
            <a:r>
              <a:rPr lang="fi-FI" sz="2000" dirty="0"/>
              <a:t> it and </a:t>
            </a:r>
            <a:r>
              <a:rPr lang="fi-FI" sz="2000" dirty="0" err="1"/>
              <a:t>click</a:t>
            </a:r>
            <a:r>
              <a:rPr lang="fi-FI" sz="2000" dirty="0"/>
              <a:t> ok</a:t>
            </a:r>
          </a:p>
          <a:p>
            <a:r>
              <a:rPr lang="fi-FI" sz="2400" dirty="0" err="1"/>
              <a:t>Move</a:t>
            </a:r>
            <a:r>
              <a:rPr lang="fi-FI" sz="2400" dirty="0"/>
              <a:t> </a:t>
            </a:r>
            <a:r>
              <a:rPr lang="fi-FI" sz="2400" dirty="0" err="1"/>
              <a:t>selected</a:t>
            </a:r>
            <a:r>
              <a:rPr lang="fi-FI" sz="2400" dirty="0"/>
              <a:t> </a:t>
            </a:r>
            <a:r>
              <a:rPr lang="fi-FI" sz="2400" dirty="0" err="1"/>
              <a:t>objects</a:t>
            </a:r>
            <a:r>
              <a:rPr lang="fi-FI" sz="2400" dirty="0"/>
              <a:t> to </a:t>
            </a:r>
            <a:r>
              <a:rPr lang="fi-FI" sz="2400" dirty="0" err="1"/>
              <a:t>the</a:t>
            </a:r>
            <a:r>
              <a:rPr lang="fi-FI" sz="2400" dirty="0"/>
              <a:t> </a:t>
            </a:r>
            <a:r>
              <a:rPr lang="fi-FI" sz="2400" dirty="0" err="1"/>
              <a:t>new</a:t>
            </a:r>
            <a:r>
              <a:rPr lang="fi-FI" sz="2400" dirty="0"/>
              <a:t> </a:t>
            </a:r>
            <a:r>
              <a:rPr lang="fi-FI" sz="2400" dirty="0" err="1"/>
              <a:t>layer</a:t>
            </a:r>
            <a:r>
              <a:rPr lang="fi-FI" sz="2400" dirty="0"/>
              <a:t>:</a:t>
            </a:r>
          </a:p>
          <a:p>
            <a:pPr lvl="1"/>
            <a:r>
              <a:rPr lang="fi-FI" sz="2000" dirty="0" err="1"/>
              <a:t>Right</a:t>
            </a:r>
            <a:r>
              <a:rPr lang="fi-FI" sz="2000" dirty="0"/>
              <a:t> </a:t>
            </a:r>
            <a:r>
              <a:rPr lang="fi-FI" sz="2000" dirty="0" err="1"/>
              <a:t>mouse</a:t>
            </a:r>
            <a:r>
              <a:rPr lang="fi-FI" sz="2000" dirty="0"/>
              <a:t> </a:t>
            </a:r>
            <a:r>
              <a:rPr lang="fi-FI" sz="2000" dirty="0" err="1"/>
              <a:t>button</a:t>
            </a:r>
            <a:r>
              <a:rPr lang="fi-FI" sz="2000" dirty="0"/>
              <a:t> on </a:t>
            </a:r>
            <a:r>
              <a:rPr lang="fi-FI" sz="2000" dirty="0" err="1"/>
              <a:t>one</a:t>
            </a:r>
            <a:r>
              <a:rPr lang="fi-FI" sz="2000" dirty="0"/>
              <a:t> of </a:t>
            </a:r>
            <a:r>
              <a:rPr lang="fi-FI" sz="2000" dirty="0" err="1"/>
              <a:t>the</a:t>
            </a:r>
            <a:r>
              <a:rPr lang="fi-FI" sz="2000" dirty="0"/>
              <a:t> </a:t>
            </a:r>
            <a:r>
              <a:rPr lang="fi-FI" sz="2000" dirty="0" err="1"/>
              <a:t>selected</a:t>
            </a:r>
            <a:r>
              <a:rPr lang="fi-FI" sz="2000" dirty="0"/>
              <a:t> </a:t>
            </a:r>
            <a:r>
              <a:rPr lang="fi-FI" sz="2000" dirty="0" err="1"/>
              <a:t>text</a:t>
            </a:r>
            <a:r>
              <a:rPr lang="fi-FI" sz="2000" dirty="0"/>
              <a:t> </a:t>
            </a:r>
            <a:r>
              <a:rPr lang="fi-FI" sz="2000" dirty="0" err="1"/>
              <a:t>objects</a:t>
            </a:r>
            <a:endParaRPr lang="fi-FI" sz="2000" dirty="0"/>
          </a:p>
          <a:p>
            <a:pPr lvl="1"/>
            <a:r>
              <a:rPr lang="fi-FI" sz="2000" dirty="0" err="1"/>
              <a:t>Choose</a:t>
            </a:r>
            <a:r>
              <a:rPr lang="fi-FI" sz="2000" dirty="0"/>
              <a:t>: </a:t>
            </a:r>
            <a:r>
              <a:rPr lang="fi-FI" sz="2000" dirty="0" err="1"/>
              <a:t>Arrange</a:t>
            </a:r>
            <a:r>
              <a:rPr lang="fi-FI" sz="2000" dirty="0"/>
              <a:t> - </a:t>
            </a:r>
            <a:r>
              <a:rPr lang="fi-FI" sz="2000" dirty="0" err="1"/>
              <a:t>Send</a:t>
            </a:r>
            <a:r>
              <a:rPr lang="fi-FI" sz="2000" dirty="0"/>
              <a:t> to </a:t>
            </a:r>
            <a:r>
              <a:rPr lang="fi-FI" sz="2000" dirty="0" err="1"/>
              <a:t>current</a:t>
            </a:r>
            <a:r>
              <a:rPr lang="fi-FI" sz="2000" dirty="0"/>
              <a:t> </a:t>
            </a:r>
            <a:r>
              <a:rPr lang="fi-FI" sz="2000" dirty="0" err="1"/>
              <a:t>layer</a:t>
            </a:r>
            <a:endParaRPr lang="fi-FI" sz="2000" dirty="0"/>
          </a:p>
        </p:txBody>
      </p:sp>
      <p:pic>
        <p:nvPicPr>
          <p:cNvPr id="9" name="Picture 8">
            <a:extLst>
              <a:ext uri="{FF2B5EF4-FFF2-40B4-BE49-F238E27FC236}">
                <a16:creationId xmlns:a16="http://schemas.microsoft.com/office/drawing/2014/main" id="{D946A759-38BE-0D43-9DD0-A286DCC88ECB}"/>
              </a:ext>
            </a:extLst>
          </p:cNvPr>
          <p:cNvPicPr>
            <a:picLocks noChangeAspect="1"/>
          </p:cNvPicPr>
          <p:nvPr/>
        </p:nvPicPr>
        <p:blipFill>
          <a:blip r:embed="rId2"/>
          <a:stretch>
            <a:fillRect/>
          </a:stretch>
        </p:blipFill>
        <p:spPr>
          <a:xfrm>
            <a:off x="4814392" y="1260754"/>
            <a:ext cx="4187566" cy="2617229"/>
          </a:xfrm>
          <a:prstGeom prst="rect">
            <a:avLst/>
          </a:prstGeom>
        </p:spPr>
      </p:pic>
      <p:pic>
        <p:nvPicPr>
          <p:cNvPr id="10" name="Picture 9">
            <a:extLst>
              <a:ext uri="{FF2B5EF4-FFF2-40B4-BE49-F238E27FC236}">
                <a16:creationId xmlns:a16="http://schemas.microsoft.com/office/drawing/2014/main" id="{92E48BDB-0F2A-AD4D-8564-60F69E898505}"/>
              </a:ext>
            </a:extLst>
          </p:cNvPr>
          <p:cNvPicPr>
            <a:picLocks noChangeAspect="1"/>
          </p:cNvPicPr>
          <p:nvPr/>
        </p:nvPicPr>
        <p:blipFill>
          <a:blip r:embed="rId3"/>
          <a:stretch>
            <a:fillRect/>
          </a:stretch>
        </p:blipFill>
        <p:spPr>
          <a:xfrm>
            <a:off x="4704723" y="3986073"/>
            <a:ext cx="4297235" cy="2685772"/>
          </a:xfrm>
          <a:prstGeom prst="rect">
            <a:avLst/>
          </a:prstGeom>
        </p:spPr>
      </p:pic>
    </p:spTree>
    <p:extLst>
      <p:ext uri="{BB962C8B-B14F-4D97-AF65-F5344CB8AC3E}">
        <p14:creationId xmlns:p14="http://schemas.microsoft.com/office/powerpoint/2010/main" val="376154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C16AD-3510-E54D-89F4-E4DA32F4A7FC}"/>
              </a:ext>
            </a:extLst>
          </p:cNvPr>
          <p:cNvSpPr>
            <a:spLocks noGrp="1"/>
          </p:cNvSpPr>
          <p:nvPr>
            <p:ph type="title"/>
          </p:nvPr>
        </p:nvSpPr>
        <p:spPr/>
        <p:txBody>
          <a:bodyPr/>
          <a:lstStyle/>
          <a:p>
            <a:r>
              <a:rPr lang="en-US" dirty="0"/>
              <a:t>Move white grid lines to own layer</a:t>
            </a:r>
          </a:p>
        </p:txBody>
      </p:sp>
      <p:sp>
        <p:nvSpPr>
          <p:cNvPr id="3" name="Content Placeholder 2">
            <a:extLst>
              <a:ext uri="{FF2B5EF4-FFF2-40B4-BE49-F238E27FC236}">
                <a16:creationId xmlns:a16="http://schemas.microsoft.com/office/drawing/2014/main" id="{D83A407B-D98D-834D-A68D-23610998C64D}"/>
              </a:ext>
            </a:extLst>
          </p:cNvPr>
          <p:cNvSpPr>
            <a:spLocks noGrp="1"/>
          </p:cNvSpPr>
          <p:nvPr>
            <p:ph idx="1"/>
          </p:nvPr>
        </p:nvSpPr>
        <p:spPr>
          <a:xfrm>
            <a:off x="457200" y="1600200"/>
            <a:ext cx="3546629" cy="4525963"/>
          </a:xfrm>
        </p:spPr>
        <p:txBody>
          <a:bodyPr>
            <a:normAutofit fontScale="92500"/>
          </a:bodyPr>
          <a:lstStyle/>
          <a:p>
            <a:r>
              <a:rPr lang="en-US" dirty="0"/>
              <a:t>Select all grid lines</a:t>
            </a:r>
          </a:p>
          <a:p>
            <a:pPr lvl="1"/>
            <a:r>
              <a:rPr lang="en-US" dirty="0"/>
              <a:t>Select on of them</a:t>
            </a:r>
          </a:p>
          <a:p>
            <a:pPr lvl="1"/>
            <a:r>
              <a:rPr lang="en-US" dirty="0"/>
              <a:t>Choose: select – same – stroke color</a:t>
            </a:r>
          </a:p>
          <a:p>
            <a:r>
              <a:rPr lang="en-US" dirty="0"/>
              <a:t>Create new layer (see previous slide)</a:t>
            </a:r>
          </a:p>
          <a:p>
            <a:r>
              <a:rPr lang="en-US" dirty="0"/>
              <a:t>Move the grid lines to this new layer as done before</a:t>
            </a:r>
          </a:p>
        </p:txBody>
      </p:sp>
      <p:pic>
        <p:nvPicPr>
          <p:cNvPr id="4" name="Picture 3">
            <a:extLst>
              <a:ext uri="{FF2B5EF4-FFF2-40B4-BE49-F238E27FC236}">
                <a16:creationId xmlns:a16="http://schemas.microsoft.com/office/drawing/2014/main" id="{BA4146F7-74F1-6F48-8DBF-D80177DFECD1}"/>
              </a:ext>
            </a:extLst>
          </p:cNvPr>
          <p:cNvPicPr>
            <a:picLocks noChangeAspect="1"/>
          </p:cNvPicPr>
          <p:nvPr/>
        </p:nvPicPr>
        <p:blipFill>
          <a:blip r:embed="rId2"/>
          <a:stretch>
            <a:fillRect/>
          </a:stretch>
        </p:blipFill>
        <p:spPr>
          <a:xfrm>
            <a:off x="4572000" y="1600200"/>
            <a:ext cx="5149491" cy="3218432"/>
          </a:xfrm>
          <a:prstGeom prst="rect">
            <a:avLst/>
          </a:prstGeom>
        </p:spPr>
      </p:pic>
    </p:spTree>
    <p:extLst>
      <p:ext uri="{BB962C8B-B14F-4D97-AF65-F5344CB8AC3E}">
        <p14:creationId xmlns:p14="http://schemas.microsoft.com/office/powerpoint/2010/main" val="218625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E75516-C077-1644-96B0-77AFCCDD9B57}"/>
              </a:ext>
            </a:extLst>
          </p:cNvPr>
          <p:cNvPicPr>
            <a:picLocks noChangeAspect="1"/>
          </p:cNvPicPr>
          <p:nvPr/>
        </p:nvPicPr>
        <p:blipFill>
          <a:blip r:embed="rId2"/>
          <a:stretch>
            <a:fillRect/>
          </a:stretch>
        </p:blipFill>
        <p:spPr>
          <a:xfrm>
            <a:off x="4572000" y="3300844"/>
            <a:ext cx="3859032" cy="2411895"/>
          </a:xfrm>
          <a:prstGeom prst="rect">
            <a:avLst/>
          </a:prstGeom>
        </p:spPr>
      </p:pic>
      <p:sp>
        <p:nvSpPr>
          <p:cNvPr id="2" name="Title 1"/>
          <p:cNvSpPr>
            <a:spLocks noGrp="1"/>
          </p:cNvSpPr>
          <p:nvPr>
            <p:ph type="title"/>
          </p:nvPr>
        </p:nvSpPr>
        <p:spPr/>
        <p:txBody>
          <a:bodyPr/>
          <a:lstStyle/>
          <a:p>
            <a:r>
              <a:rPr lang="fi-FI" dirty="0" err="1"/>
              <a:t>Changing</a:t>
            </a:r>
            <a:r>
              <a:rPr lang="fi-FI" dirty="0"/>
              <a:t> </a:t>
            </a:r>
            <a:r>
              <a:rPr lang="fi-FI" dirty="0" err="1"/>
              <a:t>grid</a:t>
            </a:r>
            <a:r>
              <a:rPr lang="fi-FI" dirty="0"/>
              <a:t> </a:t>
            </a:r>
            <a:r>
              <a:rPr lang="fi-FI" dirty="0" err="1"/>
              <a:t>line</a:t>
            </a:r>
            <a:r>
              <a:rPr lang="fi-FI" dirty="0"/>
              <a:t> </a:t>
            </a:r>
            <a:r>
              <a:rPr lang="fi-FI" dirty="0" err="1"/>
              <a:t>colours</a:t>
            </a:r>
            <a:endParaRPr lang="fi-FI" dirty="0"/>
          </a:p>
        </p:txBody>
      </p:sp>
      <p:sp>
        <p:nvSpPr>
          <p:cNvPr id="3" name="Content Placeholder 2"/>
          <p:cNvSpPr>
            <a:spLocks noGrp="1"/>
          </p:cNvSpPr>
          <p:nvPr>
            <p:ph idx="1"/>
          </p:nvPr>
        </p:nvSpPr>
        <p:spPr>
          <a:xfrm>
            <a:off x="4178595" y="1600200"/>
            <a:ext cx="4869712" cy="1577703"/>
          </a:xfrm>
        </p:spPr>
        <p:txBody>
          <a:bodyPr>
            <a:normAutofit/>
          </a:bodyPr>
          <a:lstStyle/>
          <a:p>
            <a:r>
              <a:rPr lang="fi-FI" sz="2400" dirty="0"/>
              <a:t>To </a:t>
            </a:r>
            <a:r>
              <a:rPr lang="fi-FI" sz="2400" dirty="0" err="1"/>
              <a:t>change</a:t>
            </a:r>
            <a:r>
              <a:rPr lang="fi-FI" sz="2400" dirty="0"/>
              <a:t> </a:t>
            </a:r>
            <a:r>
              <a:rPr lang="fi-FI" sz="2400" dirty="0" err="1"/>
              <a:t>colors</a:t>
            </a:r>
            <a:r>
              <a:rPr lang="fi-FI" sz="2400" dirty="0"/>
              <a:t> of </a:t>
            </a:r>
            <a:r>
              <a:rPr lang="fi-FI" sz="2400" dirty="0" err="1"/>
              <a:t>the</a:t>
            </a:r>
            <a:r>
              <a:rPr lang="fi-FI" sz="2400" dirty="0"/>
              <a:t> </a:t>
            </a:r>
            <a:r>
              <a:rPr lang="fi-FI" sz="2400" dirty="0" err="1"/>
              <a:t>grid</a:t>
            </a:r>
            <a:r>
              <a:rPr lang="fi-FI" sz="2400" dirty="0"/>
              <a:t> </a:t>
            </a:r>
            <a:r>
              <a:rPr lang="fi-FI" sz="2400" dirty="0" err="1"/>
              <a:t>lines</a:t>
            </a:r>
            <a:r>
              <a:rPr lang="fi-FI" sz="2400" dirty="0"/>
              <a:t>, </a:t>
            </a:r>
            <a:r>
              <a:rPr lang="fi-FI" sz="2400" dirty="0" err="1"/>
              <a:t>select</a:t>
            </a:r>
            <a:r>
              <a:rPr lang="fi-FI" sz="2400" dirty="0"/>
              <a:t> </a:t>
            </a:r>
            <a:r>
              <a:rPr lang="fi-FI" sz="2400" dirty="0" err="1"/>
              <a:t>one</a:t>
            </a:r>
            <a:r>
              <a:rPr lang="fi-FI" sz="2400" dirty="0"/>
              <a:t> </a:t>
            </a:r>
            <a:r>
              <a:rPr lang="fi-FI" sz="2400" dirty="0" err="1"/>
              <a:t>bar</a:t>
            </a:r>
            <a:r>
              <a:rPr lang="fi-FI" sz="2400" dirty="0"/>
              <a:t> </a:t>
            </a:r>
            <a:r>
              <a:rPr lang="fi-FI" sz="2400" dirty="0" err="1"/>
              <a:t>or</a:t>
            </a:r>
            <a:r>
              <a:rPr lang="fi-FI" sz="2400" dirty="0"/>
              <a:t> </a:t>
            </a:r>
            <a:r>
              <a:rPr lang="fi-FI" sz="2400" dirty="0" err="1"/>
              <a:t>the</a:t>
            </a:r>
            <a:r>
              <a:rPr lang="fi-FI" sz="2400" dirty="0"/>
              <a:t> </a:t>
            </a:r>
            <a:r>
              <a:rPr lang="fi-FI" sz="2400" dirty="0" err="1"/>
              <a:t>color</a:t>
            </a:r>
            <a:r>
              <a:rPr lang="fi-FI" sz="2400" dirty="0"/>
              <a:t> in </a:t>
            </a:r>
            <a:r>
              <a:rPr lang="fi-FI" sz="2400" dirty="0" err="1"/>
              <a:t>legend</a:t>
            </a:r>
            <a:r>
              <a:rPr lang="fi-FI" sz="2400" dirty="0"/>
              <a:t>, </a:t>
            </a:r>
            <a:r>
              <a:rPr lang="fi-FI" sz="2400" dirty="0" err="1"/>
              <a:t>then</a:t>
            </a:r>
            <a:r>
              <a:rPr lang="fi-FI" sz="2400" dirty="0"/>
              <a:t>:</a:t>
            </a:r>
          </a:p>
          <a:p>
            <a:pPr lvl="1"/>
            <a:r>
              <a:rPr lang="fi-FI" sz="2000" dirty="0"/>
              <a:t>Select – </a:t>
            </a:r>
            <a:r>
              <a:rPr lang="fi-FI" sz="2000" dirty="0" err="1"/>
              <a:t>Same</a:t>
            </a:r>
            <a:r>
              <a:rPr lang="fi-FI" sz="2000" dirty="0"/>
              <a:t> – </a:t>
            </a:r>
            <a:r>
              <a:rPr lang="fi-FI" sz="2000" dirty="0" err="1"/>
              <a:t>Stroke</a:t>
            </a:r>
            <a:r>
              <a:rPr lang="fi-FI" sz="2000" dirty="0"/>
              <a:t> </a:t>
            </a:r>
            <a:r>
              <a:rPr lang="fi-FI" sz="2000" dirty="0" err="1"/>
              <a:t>color</a:t>
            </a:r>
            <a:endParaRPr lang="fi-FI" sz="2000" dirty="0"/>
          </a:p>
          <a:p>
            <a:endParaRPr lang="fi-FI" sz="2400" dirty="0"/>
          </a:p>
          <a:p>
            <a:pPr marL="0" indent="0">
              <a:buNone/>
            </a:pPr>
            <a:endParaRPr lang="fi-FI" sz="2400" dirty="0"/>
          </a:p>
        </p:txBody>
      </p:sp>
      <p:sp>
        <p:nvSpPr>
          <p:cNvPr id="12" name="Content Placeholder 2"/>
          <p:cNvSpPr txBox="1">
            <a:spLocks/>
          </p:cNvSpPr>
          <p:nvPr/>
        </p:nvSpPr>
        <p:spPr>
          <a:xfrm>
            <a:off x="31898" y="3775019"/>
            <a:ext cx="3859032" cy="19377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i-FI" sz="2400" dirty="0" err="1"/>
              <a:t>Double</a:t>
            </a:r>
            <a:r>
              <a:rPr lang="fi-FI" sz="2400" dirty="0"/>
              <a:t> </a:t>
            </a:r>
            <a:r>
              <a:rPr lang="fi-FI" sz="2400" dirty="0" err="1"/>
              <a:t>click</a:t>
            </a:r>
            <a:r>
              <a:rPr lang="fi-FI" sz="2400" dirty="0"/>
              <a:t> </a:t>
            </a:r>
            <a:r>
              <a:rPr lang="fi-FI" sz="2400" dirty="0" err="1"/>
              <a:t>the</a:t>
            </a:r>
            <a:r>
              <a:rPr lang="fi-FI" sz="2400" dirty="0"/>
              <a:t> </a:t>
            </a:r>
            <a:r>
              <a:rPr lang="fi-FI" sz="2400" dirty="0" err="1"/>
              <a:t>color</a:t>
            </a:r>
            <a:r>
              <a:rPr lang="fi-FI" sz="2400" dirty="0"/>
              <a:t> </a:t>
            </a:r>
            <a:r>
              <a:rPr lang="fi-FI" sz="2400" dirty="0" err="1"/>
              <a:t>rectangle</a:t>
            </a:r>
            <a:r>
              <a:rPr lang="fi-FI" sz="2400" dirty="0"/>
              <a:t> on </a:t>
            </a:r>
            <a:r>
              <a:rPr lang="fi-FI" sz="2400" dirty="0" err="1"/>
              <a:t>left</a:t>
            </a:r>
            <a:r>
              <a:rPr lang="fi-FI" sz="2400" dirty="0"/>
              <a:t> </a:t>
            </a:r>
          </a:p>
          <a:p>
            <a:r>
              <a:rPr lang="fi-FI" sz="2400" dirty="0"/>
              <a:t>Select </a:t>
            </a:r>
            <a:r>
              <a:rPr lang="fi-FI" sz="2400" dirty="0" err="1"/>
              <a:t>the</a:t>
            </a:r>
            <a:r>
              <a:rPr lang="fi-FI" sz="2400" dirty="0"/>
              <a:t> </a:t>
            </a:r>
            <a:r>
              <a:rPr lang="fi-FI" sz="2400" dirty="0" err="1"/>
              <a:t>colour</a:t>
            </a:r>
            <a:r>
              <a:rPr lang="fi-FI" sz="2400" dirty="0"/>
              <a:t> of </a:t>
            </a:r>
            <a:r>
              <a:rPr lang="fi-FI" sz="2400" dirty="0" err="1"/>
              <a:t>your</a:t>
            </a:r>
            <a:r>
              <a:rPr lang="fi-FI" sz="2400" dirty="0"/>
              <a:t> </a:t>
            </a:r>
            <a:r>
              <a:rPr lang="fi-FI" sz="2400" dirty="0" err="1"/>
              <a:t>liking</a:t>
            </a:r>
            <a:r>
              <a:rPr lang="fi-FI" sz="2400" dirty="0"/>
              <a:t> and </a:t>
            </a:r>
            <a:r>
              <a:rPr lang="fi-FI" sz="2400" dirty="0" err="1"/>
              <a:t>click</a:t>
            </a:r>
            <a:r>
              <a:rPr lang="fi-FI" sz="2400" dirty="0"/>
              <a:t> ok</a:t>
            </a:r>
            <a:endParaRPr lang="fi-FI" sz="2000" dirty="0"/>
          </a:p>
          <a:p>
            <a:endParaRPr lang="fi-FI" sz="2400" dirty="0"/>
          </a:p>
          <a:p>
            <a:pPr marL="0" indent="0">
              <a:buFont typeface="Arial"/>
              <a:buNone/>
            </a:pPr>
            <a:endParaRPr lang="fi-FI" sz="2400" dirty="0"/>
          </a:p>
        </p:txBody>
      </p:sp>
      <p:sp>
        <p:nvSpPr>
          <p:cNvPr id="17" name="Oval 16"/>
          <p:cNvSpPr/>
          <p:nvPr/>
        </p:nvSpPr>
        <p:spPr>
          <a:xfrm>
            <a:off x="4572000" y="4246542"/>
            <a:ext cx="236040" cy="260249"/>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8AD97FC-AF58-A746-A13D-ED03C34225D3}"/>
              </a:ext>
            </a:extLst>
          </p:cNvPr>
          <p:cNvPicPr>
            <a:picLocks noChangeAspect="1"/>
          </p:cNvPicPr>
          <p:nvPr/>
        </p:nvPicPr>
        <p:blipFill>
          <a:blip r:embed="rId3"/>
          <a:stretch>
            <a:fillRect/>
          </a:stretch>
        </p:blipFill>
        <p:spPr>
          <a:xfrm>
            <a:off x="207884" y="1351903"/>
            <a:ext cx="3639609" cy="2274756"/>
          </a:xfrm>
          <a:prstGeom prst="rect">
            <a:avLst/>
          </a:prstGeom>
        </p:spPr>
      </p:pic>
    </p:spTree>
    <p:extLst>
      <p:ext uri="{BB962C8B-B14F-4D97-AF65-F5344CB8AC3E}">
        <p14:creationId xmlns:p14="http://schemas.microsoft.com/office/powerpoint/2010/main" val="33133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622A-607D-5F4E-A7EB-FA8588213AA5}"/>
              </a:ext>
            </a:extLst>
          </p:cNvPr>
          <p:cNvSpPr>
            <a:spLocks noGrp="1"/>
          </p:cNvSpPr>
          <p:nvPr>
            <p:ph type="title"/>
          </p:nvPr>
        </p:nvSpPr>
        <p:spPr/>
        <p:txBody>
          <a:bodyPr/>
          <a:lstStyle/>
          <a:p>
            <a:r>
              <a:rPr lang="en-US" dirty="0"/>
              <a:t>Change stroke width</a:t>
            </a:r>
          </a:p>
        </p:txBody>
      </p:sp>
      <p:sp>
        <p:nvSpPr>
          <p:cNvPr id="3" name="Content Placeholder 2">
            <a:extLst>
              <a:ext uri="{FF2B5EF4-FFF2-40B4-BE49-F238E27FC236}">
                <a16:creationId xmlns:a16="http://schemas.microsoft.com/office/drawing/2014/main" id="{780012A5-4F72-EB48-8372-1822965CB211}"/>
              </a:ext>
            </a:extLst>
          </p:cNvPr>
          <p:cNvSpPr>
            <a:spLocks noGrp="1"/>
          </p:cNvSpPr>
          <p:nvPr>
            <p:ph idx="1"/>
          </p:nvPr>
        </p:nvSpPr>
        <p:spPr/>
        <p:txBody>
          <a:bodyPr/>
          <a:lstStyle/>
          <a:p>
            <a:r>
              <a:rPr lang="en-US" dirty="0"/>
              <a:t>When all the grid lines are still selected, move to properties tab on the right, and adjust stroke to 0.25</a:t>
            </a:r>
          </a:p>
        </p:txBody>
      </p:sp>
      <p:pic>
        <p:nvPicPr>
          <p:cNvPr id="4" name="Picture 3">
            <a:extLst>
              <a:ext uri="{FF2B5EF4-FFF2-40B4-BE49-F238E27FC236}">
                <a16:creationId xmlns:a16="http://schemas.microsoft.com/office/drawing/2014/main" id="{32B69CC1-A13D-BA46-90CF-A668E3E70666}"/>
              </a:ext>
            </a:extLst>
          </p:cNvPr>
          <p:cNvPicPr>
            <a:picLocks noChangeAspect="1"/>
          </p:cNvPicPr>
          <p:nvPr/>
        </p:nvPicPr>
        <p:blipFill>
          <a:blip r:embed="rId2"/>
          <a:stretch>
            <a:fillRect/>
          </a:stretch>
        </p:blipFill>
        <p:spPr>
          <a:xfrm>
            <a:off x="1692000" y="3169051"/>
            <a:ext cx="5760000" cy="3600000"/>
          </a:xfrm>
          <a:prstGeom prst="rect">
            <a:avLst/>
          </a:prstGeom>
        </p:spPr>
      </p:pic>
      <p:sp>
        <p:nvSpPr>
          <p:cNvPr id="5" name="Oval 4">
            <a:extLst>
              <a:ext uri="{FF2B5EF4-FFF2-40B4-BE49-F238E27FC236}">
                <a16:creationId xmlns:a16="http://schemas.microsoft.com/office/drawing/2014/main" id="{055E1534-2083-6E4D-BEB9-918C15A801F5}"/>
              </a:ext>
            </a:extLst>
          </p:cNvPr>
          <p:cNvSpPr/>
          <p:nvPr/>
        </p:nvSpPr>
        <p:spPr>
          <a:xfrm>
            <a:off x="6862439" y="4104499"/>
            <a:ext cx="236040" cy="260249"/>
          </a:xfrm>
          <a:prstGeom prst="ellipse">
            <a:avLst/>
          </a:prstGeom>
          <a:noFill/>
          <a:ln w="28575" cmpd="sng">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3097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327</TotalTime>
  <Words>559</Words>
  <Application>Microsoft Macintosh PowerPoint</Application>
  <PresentationFormat>On-screen Show (4:3)</PresentationFormat>
  <Paragraphs>71</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Illustrator lecture 2: how to use Adobe Illustrator with vector plots?</vt:lpstr>
      <vt:lpstr>R</vt:lpstr>
      <vt:lpstr>Open adobe illustrator</vt:lpstr>
      <vt:lpstr>Remove clipping mask, grouping,  </vt:lpstr>
      <vt:lpstr>Delete masks</vt:lpstr>
      <vt:lpstr>Move text objects to own layer</vt:lpstr>
      <vt:lpstr>Move white grid lines to own layer</vt:lpstr>
      <vt:lpstr>Changing grid line colours</vt:lpstr>
      <vt:lpstr>Change stroke width</vt:lpstr>
      <vt:lpstr>Changing colours of the bars</vt:lpstr>
      <vt:lpstr>Modify text</vt:lpstr>
      <vt:lpstr>Removing unnecessary objects</vt:lpstr>
      <vt:lpstr>Transform multiple objects</vt:lpstr>
      <vt:lpstr>Align and distribute tools</vt:lpstr>
      <vt:lpstr>Export figure</vt:lpstr>
    </vt:vector>
  </TitlesOfParts>
  <Company>Aalto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Illustrator lecture 1: how to use illustrator with raster maps?</dc:title>
  <dc:creator>Matti Kummu</dc:creator>
  <cp:lastModifiedBy>Kummu Matti</cp:lastModifiedBy>
  <cp:revision>43</cp:revision>
  <dcterms:created xsi:type="dcterms:W3CDTF">2015-04-17T11:44:26Z</dcterms:created>
  <dcterms:modified xsi:type="dcterms:W3CDTF">2019-04-26T13:23:04Z</dcterms:modified>
</cp:coreProperties>
</file>