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ABC2F039-22EC-4915-AC0E-339C5E82C2C8}" type="datetimeFigureOut">
              <a:rPr lang="fi-FI" smtClean="0"/>
              <a:t>4.3.2019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3623030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BC2F039-22EC-4915-AC0E-339C5E82C2C8}" type="datetimeFigureOut">
              <a:rPr lang="fi-FI" smtClean="0"/>
              <a:t>4.3.2019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1687880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BC2F039-22EC-4915-AC0E-339C5E82C2C8}" type="datetimeFigureOut">
              <a:rPr lang="fi-FI" smtClean="0"/>
              <a:t>4.3.2019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4252705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624418" y="1701163"/>
            <a:ext cx="10943167" cy="3542438"/>
          </a:xfrm>
          <a:prstGeom prst="rect">
            <a:avLst/>
          </a:prstGeom>
        </p:spPr>
        <p:txBody>
          <a:bodyPr lIns="0" tIns="0" rIns="0" bIns="0" anchor="b" anchorCtr="0">
            <a:noAutofit/>
          </a:bodyPr>
          <a:lstStyle>
            <a:lvl1pPr algn="l">
              <a:lnSpc>
                <a:spcPct val="80000"/>
              </a:lnSpc>
              <a:defRPr sz="8640" b="1" spc="-240">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624419" y="5315698"/>
            <a:ext cx="7327227" cy="792000"/>
          </a:xfrm>
          <a:prstGeom prst="rect">
            <a:avLst/>
          </a:prstGeom>
        </p:spPr>
        <p:txBody>
          <a:bodyPr lIns="0" tIns="0" rIns="0" bIns="0" anchor="t">
            <a:normAutofit/>
          </a:bodyPr>
          <a:lstStyle>
            <a:lvl1pPr marL="0" indent="0" algn="l">
              <a:spcBef>
                <a:spcPts val="0"/>
              </a:spcBef>
              <a:buNone/>
              <a:defRPr sz="1920" i="1">
                <a:solidFill>
                  <a:schemeClr val="bg1"/>
                </a:solidFill>
                <a:latin typeface="Georgia"/>
                <a:cs typeface="Georgia"/>
              </a:defRPr>
            </a:lvl1pPr>
            <a:lvl2pPr marL="548640" indent="0" algn="ctr">
              <a:buNone/>
              <a:defRPr>
                <a:solidFill>
                  <a:schemeClr val="tx1">
                    <a:tint val="75000"/>
                  </a:schemeClr>
                </a:solidFill>
              </a:defRPr>
            </a:lvl2pPr>
            <a:lvl3pPr marL="1097280" indent="0" algn="ctr">
              <a:buNone/>
              <a:defRPr>
                <a:solidFill>
                  <a:schemeClr val="tx1">
                    <a:tint val="75000"/>
                  </a:schemeClr>
                </a:solidFill>
              </a:defRPr>
            </a:lvl3pPr>
            <a:lvl4pPr marL="1645920" indent="0" algn="ctr">
              <a:buNone/>
              <a:defRPr>
                <a:solidFill>
                  <a:schemeClr val="tx1">
                    <a:tint val="75000"/>
                  </a:schemeClr>
                </a:solidFill>
              </a:defRPr>
            </a:lvl4pPr>
            <a:lvl5pPr marL="2194560" indent="0" algn="ctr">
              <a:buNone/>
              <a:defRPr>
                <a:solidFill>
                  <a:schemeClr val="tx1">
                    <a:tint val="75000"/>
                  </a:schemeClr>
                </a:solidFill>
              </a:defRPr>
            </a:lvl5pPr>
            <a:lvl6pPr marL="2743200" indent="0" algn="ctr">
              <a:buNone/>
              <a:defRPr>
                <a:solidFill>
                  <a:schemeClr val="tx1">
                    <a:tint val="75000"/>
                  </a:schemeClr>
                </a:solidFill>
              </a:defRPr>
            </a:lvl6pPr>
            <a:lvl7pPr marL="3291840" indent="0" algn="ctr">
              <a:buNone/>
              <a:defRPr>
                <a:solidFill>
                  <a:schemeClr val="tx1">
                    <a:tint val="75000"/>
                  </a:schemeClr>
                </a:solidFill>
              </a:defRPr>
            </a:lvl7pPr>
            <a:lvl8pPr marL="3840480" indent="0" algn="ctr">
              <a:buNone/>
              <a:defRPr>
                <a:solidFill>
                  <a:schemeClr val="tx1">
                    <a:tint val="75000"/>
                  </a:schemeClr>
                </a:solidFill>
              </a:defRPr>
            </a:lvl8pPr>
            <a:lvl9pPr marL="4389120"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001" y="0"/>
            <a:ext cx="2614084" cy="1927860"/>
          </a:xfrm>
          <a:prstGeom prst="rect">
            <a:avLst/>
          </a:prstGeom>
        </p:spPr>
      </p:pic>
    </p:spTree>
    <p:extLst>
      <p:ext uri="{BB962C8B-B14F-4D97-AF65-F5344CB8AC3E}">
        <p14:creationId xmlns:p14="http://schemas.microsoft.com/office/powerpoint/2010/main" val="20282619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624418" y="318135"/>
            <a:ext cx="10943167" cy="1195798"/>
          </a:xfrm>
          <a:prstGeom prst="rect">
            <a:avLst/>
          </a:prstGeom>
        </p:spPr>
        <p:txBody>
          <a:bodyPr lIns="0" tIns="0" rIns="0" bIns="0" anchor="t" anchorCtr="0">
            <a:noAutofit/>
          </a:bodyPr>
          <a:lstStyle>
            <a:lvl1pPr algn="l">
              <a:lnSpc>
                <a:spcPct val="85000"/>
              </a:lnSpc>
              <a:defRPr sz="4320" b="1" spc="-120">
                <a:solidFill>
                  <a:schemeClr val="tx2"/>
                </a:solidFill>
              </a:defRPr>
            </a:lvl1pPr>
          </a:lstStyle>
          <a:p>
            <a:r>
              <a:rPr lang="en-US" smtClean="0"/>
              <a:t>Click to edit Master title style</a:t>
            </a:r>
            <a:endParaRPr lang="en-US" dirty="0"/>
          </a:p>
        </p:txBody>
      </p:sp>
      <p:sp>
        <p:nvSpPr>
          <p:cNvPr id="10" name="Content Placeholder 10"/>
          <p:cNvSpPr>
            <a:spLocks noGrp="1"/>
          </p:cNvSpPr>
          <p:nvPr>
            <p:ph sz="quarter" idx="14"/>
          </p:nvPr>
        </p:nvSpPr>
        <p:spPr>
          <a:xfrm>
            <a:off x="624419" y="1513934"/>
            <a:ext cx="10943165" cy="4003300"/>
          </a:xfrm>
          <a:prstGeom prst="rect">
            <a:avLst/>
          </a:prstGeom>
        </p:spPr>
        <p:txBody>
          <a:bodyPr vert="horz" lIns="0" tIns="0" rIns="0" bIns="0"/>
          <a:lstStyle>
            <a:lvl1pPr marL="0" indent="0">
              <a:buNone/>
              <a:defRPr sz="2520" b="1">
                <a:latin typeface="+mj-lt"/>
              </a:defRPr>
            </a:lvl1pPr>
            <a:lvl2pPr marL="285120" indent="-254880">
              <a:buFont typeface="Arial"/>
              <a:buChar char="•"/>
              <a:defRPr sz="2400">
                <a:latin typeface="Georgia"/>
              </a:defRPr>
            </a:lvl2pPr>
            <a:lvl3pPr marL="552960" indent="-276480">
              <a:buFont typeface="Lucida Grande"/>
              <a:buChar char="-"/>
              <a:defRPr sz="1920" i="1">
                <a:latin typeface="Georgia"/>
                <a:cs typeface="Georgia"/>
              </a:defRPr>
            </a:lvl3pPr>
            <a:lvl4pPr marL="950400" indent="-233280">
              <a:buFont typeface="Arial"/>
              <a:buChar char="•"/>
              <a:defRPr sz="1680" baseline="0">
                <a:latin typeface="Georgia"/>
              </a:defRPr>
            </a:lvl4pPr>
            <a:lvl5pPr marL="1304640" indent="-274320">
              <a:buFont typeface="Courier New"/>
              <a:buChar char="o"/>
              <a:defRPr sz="1560" baseline="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6" name="Date Placeholder 12"/>
          <p:cNvSpPr>
            <a:spLocks noGrp="1"/>
          </p:cNvSpPr>
          <p:nvPr>
            <p:ph type="dt" sz="half" idx="15"/>
          </p:nvPr>
        </p:nvSpPr>
        <p:spPr/>
        <p:txBody>
          <a:bodyPr/>
          <a:lstStyle>
            <a:lvl1pPr>
              <a:defRPr/>
            </a:lvl1pPr>
          </a:lstStyle>
          <a:p>
            <a:pPr>
              <a:defRPr/>
            </a:pPr>
            <a:fld id="{24CBB682-87B2-4236-AF78-B49807E7713E}" type="datetime1">
              <a:rPr lang="fi-FI" smtClean="0"/>
              <a:t>4.3.2019</a:t>
            </a:fld>
            <a:endParaRPr lang="fi-FI"/>
          </a:p>
        </p:txBody>
      </p:sp>
      <p:sp>
        <p:nvSpPr>
          <p:cNvPr id="7" name="Footer Placeholder 13"/>
          <p:cNvSpPr>
            <a:spLocks noGrp="1"/>
          </p:cNvSpPr>
          <p:nvPr>
            <p:ph type="ftr" sz="quarter" idx="16"/>
          </p:nvPr>
        </p:nvSpPr>
        <p:spPr/>
        <p:txBody>
          <a:bodyPr/>
          <a:lstStyle>
            <a:lvl1pPr>
              <a:defRPr/>
            </a:lvl1pPr>
          </a:lstStyle>
          <a:p>
            <a:pPr>
              <a:defRPr/>
            </a:pPr>
            <a:endParaRPr lang="fi-FI"/>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pPr>
                <a:defRPr/>
              </a:pPr>
              <a:t>‹#›</a:t>
            </a:fld>
            <a:endParaRPr lang="fi-FI"/>
          </a:p>
        </p:txBody>
      </p:sp>
      <p:cxnSp>
        <p:nvCxnSpPr>
          <p:cNvPr id="12" name="Straight Connector 4"/>
          <p:cNvCxnSpPr/>
          <p:nvPr userDrawn="1"/>
        </p:nvCxnSpPr>
        <p:spPr>
          <a:xfrm>
            <a:off x="624418" y="5847608"/>
            <a:ext cx="10943167"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9"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000" y="5654880"/>
            <a:ext cx="3298400" cy="1149120"/>
          </a:xfrm>
          <a:prstGeom prst="rect">
            <a:avLst/>
          </a:prstGeom>
        </p:spPr>
      </p:pic>
    </p:spTree>
    <p:extLst>
      <p:ext uri="{BB962C8B-B14F-4D97-AF65-F5344CB8AC3E}">
        <p14:creationId xmlns:p14="http://schemas.microsoft.com/office/powerpoint/2010/main" val="3080168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ABC2F039-22EC-4915-AC0E-339C5E82C2C8}" type="datetimeFigureOut">
              <a:rPr lang="fi-FI" smtClean="0"/>
              <a:t>4.3.2019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158478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C2F039-22EC-4915-AC0E-339C5E82C2C8}" type="datetimeFigureOut">
              <a:rPr lang="fi-FI" smtClean="0"/>
              <a:t>4.3.2019</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193921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ABC2F039-22EC-4915-AC0E-339C5E82C2C8}" type="datetimeFigureOut">
              <a:rPr lang="fi-FI" smtClean="0"/>
              <a:t>4.3.2019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376560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ABC2F039-22EC-4915-AC0E-339C5E82C2C8}" type="datetimeFigureOut">
              <a:rPr lang="fi-FI" smtClean="0"/>
              <a:t>4.3.2019</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2812933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ABC2F039-22EC-4915-AC0E-339C5E82C2C8}" type="datetimeFigureOut">
              <a:rPr lang="fi-FI" smtClean="0"/>
              <a:t>4.3.2019</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392531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2F039-22EC-4915-AC0E-339C5E82C2C8}" type="datetimeFigureOut">
              <a:rPr lang="fi-FI" smtClean="0"/>
              <a:t>4.3.2019</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9767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C2F039-22EC-4915-AC0E-339C5E82C2C8}" type="datetimeFigureOut">
              <a:rPr lang="fi-FI" smtClean="0"/>
              <a:t>4.3.2019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2182325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C2F039-22EC-4915-AC0E-339C5E82C2C8}" type="datetimeFigureOut">
              <a:rPr lang="fi-FI" smtClean="0"/>
              <a:t>4.3.2019</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B98C9336-F377-461C-AA80-1C659B2B5F70}" type="slidenum">
              <a:rPr lang="fi-FI" smtClean="0"/>
              <a:t>‹#›</a:t>
            </a:fld>
            <a:endParaRPr lang="fi-FI"/>
          </a:p>
        </p:txBody>
      </p:sp>
    </p:spTree>
    <p:extLst>
      <p:ext uri="{BB962C8B-B14F-4D97-AF65-F5344CB8AC3E}">
        <p14:creationId xmlns:p14="http://schemas.microsoft.com/office/powerpoint/2010/main" val="377320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2F039-22EC-4915-AC0E-339C5E82C2C8}" type="datetimeFigureOut">
              <a:rPr lang="fi-FI" smtClean="0"/>
              <a:t>4.3.2019</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C9336-F377-461C-AA80-1C659B2B5F70}" type="slidenum">
              <a:rPr lang="fi-FI" smtClean="0"/>
              <a:t>‹#›</a:t>
            </a:fld>
            <a:endParaRPr lang="fi-FI"/>
          </a:p>
        </p:txBody>
      </p:sp>
    </p:spTree>
    <p:extLst>
      <p:ext uri="{BB962C8B-B14F-4D97-AF65-F5344CB8AC3E}">
        <p14:creationId xmlns:p14="http://schemas.microsoft.com/office/powerpoint/2010/main" val="3080881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support.fluidit.fi/"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hyperlink" Target="https://support.fluidit.fi/"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Assignment</a:t>
            </a:r>
            <a:r>
              <a:rPr lang="fi-FI" dirty="0" smtClean="0"/>
              <a:t> 3</a:t>
            </a:r>
            <a:endParaRPr lang="fi-FI" dirty="0"/>
          </a:p>
        </p:txBody>
      </p:sp>
      <p:sp>
        <p:nvSpPr>
          <p:cNvPr id="3" name="Subtitle 2"/>
          <p:cNvSpPr>
            <a:spLocks noGrp="1"/>
          </p:cNvSpPr>
          <p:nvPr>
            <p:ph type="subTitle" idx="1"/>
          </p:nvPr>
        </p:nvSpPr>
        <p:spPr>
          <a:xfrm>
            <a:off x="624419" y="5315698"/>
            <a:ext cx="10863770" cy="792000"/>
          </a:xfrm>
        </p:spPr>
        <p:txBody>
          <a:bodyPr/>
          <a:lstStyle/>
          <a:p>
            <a:r>
              <a:rPr lang="fi-FI" i="0" dirty="0"/>
              <a:t>WAT-E2110 – Design and Management of </a:t>
            </a:r>
            <a:r>
              <a:rPr lang="fi-FI" i="0" dirty="0" err="1"/>
              <a:t>Water</a:t>
            </a:r>
            <a:r>
              <a:rPr lang="fi-FI" i="0" dirty="0"/>
              <a:t> and </a:t>
            </a:r>
            <a:r>
              <a:rPr lang="fi-FI" i="0" dirty="0" err="1"/>
              <a:t>Wastewater</a:t>
            </a:r>
            <a:r>
              <a:rPr lang="fi-FI" i="0" dirty="0"/>
              <a:t> </a:t>
            </a:r>
            <a:r>
              <a:rPr lang="fi-FI" i="0" dirty="0" smtClean="0"/>
              <a:t>Networks</a:t>
            </a:r>
          </a:p>
          <a:p>
            <a:r>
              <a:rPr lang="fi-FI" i="0" dirty="0" err="1" smtClean="0"/>
              <a:t>Leakage</a:t>
            </a:r>
            <a:r>
              <a:rPr lang="fi-FI" i="0" dirty="0" smtClean="0"/>
              <a:t> </a:t>
            </a:r>
            <a:r>
              <a:rPr lang="fi-FI" i="0" dirty="0" err="1" smtClean="0"/>
              <a:t>modelling</a:t>
            </a:r>
            <a:endParaRPr lang="fi-FI" i="0" dirty="0" smtClean="0"/>
          </a:p>
          <a:p>
            <a:r>
              <a:rPr lang="fi-FI" i="0" dirty="0" smtClean="0"/>
              <a:t>Suvi Ahopelto, 4.3.2019</a:t>
            </a:r>
            <a:endParaRPr lang="fi-FI" i="0" dirty="0"/>
          </a:p>
          <a:p>
            <a:endParaRPr lang="fi-FI" dirty="0"/>
          </a:p>
        </p:txBody>
      </p:sp>
    </p:spTree>
    <p:extLst>
      <p:ext uri="{BB962C8B-B14F-4D97-AF65-F5344CB8AC3E}">
        <p14:creationId xmlns:p14="http://schemas.microsoft.com/office/powerpoint/2010/main" val="282966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u="sng" dirty="0" err="1" smtClean="0"/>
              <a:t>Assign</a:t>
            </a:r>
            <a:r>
              <a:rPr lang="fi-FI" u="sng" dirty="0" smtClean="0"/>
              <a:t> </a:t>
            </a:r>
            <a:r>
              <a:rPr lang="fi-FI" u="sng" dirty="0" err="1" smtClean="0"/>
              <a:t>leaks</a:t>
            </a:r>
            <a:r>
              <a:rPr lang="fi-FI" u="sng" dirty="0" smtClean="0"/>
              <a:t> </a:t>
            </a:r>
            <a:r>
              <a:rPr lang="fi-FI" dirty="0" err="1" smtClean="0"/>
              <a:t>tool</a:t>
            </a:r>
            <a:r>
              <a:rPr lang="fi-FI" dirty="0" smtClean="0"/>
              <a:t> in </a:t>
            </a:r>
            <a:r>
              <a:rPr lang="fi-FI" dirty="0" err="1" smtClean="0"/>
              <a:t>the</a:t>
            </a:r>
            <a:r>
              <a:rPr lang="fi-FI" dirty="0" smtClean="0"/>
              <a:t> </a:t>
            </a:r>
            <a:r>
              <a:rPr lang="fi-FI" dirty="0" err="1" smtClean="0"/>
              <a:t>Fluidit</a:t>
            </a:r>
            <a:r>
              <a:rPr lang="fi-FI" dirty="0" smtClean="0"/>
              <a:t> software</a:t>
            </a:r>
            <a:endParaRPr lang="fi-FI" dirty="0"/>
          </a:p>
        </p:txBody>
      </p:sp>
      <mc:AlternateContent xmlns:mc="http://schemas.openxmlformats.org/markup-compatibility/2006">
        <mc:Choice xmlns:a14="http://schemas.microsoft.com/office/drawing/2010/main" Requires="a14">
          <p:sp>
            <p:nvSpPr>
              <p:cNvPr id="3" name="Content Placeholder 2"/>
              <p:cNvSpPr>
                <a:spLocks noGrp="1"/>
              </p:cNvSpPr>
              <p:nvPr>
                <p:ph sz="quarter" idx="14"/>
              </p:nvPr>
            </p:nvSpPr>
            <p:spPr>
              <a:xfrm>
                <a:off x="1171577" y="1182352"/>
                <a:ext cx="9848849" cy="4334882"/>
              </a:xfrm>
            </p:spPr>
            <p:txBody>
              <a:bodyPr/>
              <a:lstStyle/>
              <a:p>
                <a:pPr marL="411480" indent="-411480">
                  <a:buFont typeface="Arial" panose="020B0604020202020204" pitchFamily="34" charset="0"/>
                  <a:buChar char="•"/>
                </a:pPr>
                <a:r>
                  <a:rPr lang="en-US" sz="2160" dirty="0"/>
                  <a:t>WIKI: </a:t>
                </a:r>
                <a:r>
                  <a:rPr lang="en-US" sz="2160" dirty="0">
                    <a:hlinkClick r:id="rId2"/>
                  </a:rPr>
                  <a:t>https://support.fluidit.fi</a:t>
                </a:r>
                <a:r>
                  <a:rPr lang="en-US" sz="2160" dirty="0"/>
                  <a:t> – log in – Projects – </a:t>
                </a:r>
                <a:r>
                  <a:rPr lang="en-US" sz="2160" dirty="0" err="1"/>
                  <a:t>Fluidit</a:t>
                </a:r>
                <a:r>
                  <a:rPr lang="en-US" sz="2160" dirty="0"/>
                  <a:t> simulators – Wiki – Assign leaks</a:t>
                </a:r>
              </a:p>
              <a:p>
                <a:pPr marL="411480" indent="-411480">
                  <a:buFont typeface="Arial" panose="020B0604020202020204" pitchFamily="34" charset="0"/>
                  <a:buChar char="•"/>
                </a:pPr>
                <a:r>
                  <a:rPr lang="en-US" sz="2160" dirty="0"/>
                  <a:t>Tools-Demands-Assign Leaks</a:t>
                </a:r>
                <a:endParaRPr lang="fi-FI" sz="2160" dirty="0"/>
              </a:p>
              <a:p>
                <a:pPr marL="411480" indent="-411480">
                  <a:buFont typeface="Arial" panose="020B0604020202020204" pitchFamily="34" charset="0"/>
                  <a:buChar char="•"/>
                </a:pPr>
                <a:r>
                  <a:rPr lang="fi-FI" sz="2160" dirty="0"/>
                  <a:t>Press </a:t>
                </a:r>
                <a:r>
                  <a:rPr lang="fi-FI" sz="2160" dirty="0" err="1"/>
                  <a:t>the</a:t>
                </a:r>
                <a:r>
                  <a:rPr lang="fi-FI" sz="2160" dirty="0"/>
                  <a:t> </a:t>
                </a:r>
                <a:r>
                  <a:rPr lang="fi-FI" sz="2160" dirty="0" err="1"/>
                  <a:t>assign-button</a:t>
                </a:r>
                <a:r>
                  <a:rPr lang="fi-FI" sz="2160" dirty="0"/>
                  <a:t> </a:t>
                </a:r>
                <a:r>
                  <a:rPr lang="fi-FI" sz="2160" dirty="0" err="1"/>
                  <a:t>multiple</a:t>
                </a:r>
                <a:r>
                  <a:rPr lang="fi-FI" sz="2160" dirty="0"/>
                  <a:t> </a:t>
                </a:r>
                <a:r>
                  <a:rPr lang="fi-FI" sz="2160" dirty="0" err="1"/>
                  <a:t>times</a:t>
                </a:r>
                <a:r>
                  <a:rPr lang="fi-FI" sz="2160" dirty="0"/>
                  <a:t> to </a:t>
                </a:r>
                <a:r>
                  <a:rPr lang="fi-FI" sz="2160" dirty="0" err="1"/>
                  <a:t>iterate</a:t>
                </a:r>
                <a:r>
                  <a:rPr lang="fi-FI" sz="2160" dirty="0"/>
                  <a:t> </a:t>
                </a:r>
                <a:r>
                  <a:rPr lang="fi-FI" sz="2160" dirty="0" err="1"/>
                  <a:t>the</a:t>
                </a:r>
                <a:r>
                  <a:rPr lang="fi-FI" sz="2160" dirty="0"/>
                  <a:t> </a:t>
                </a:r>
                <a:r>
                  <a:rPr lang="fi-FI" sz="2160" dirty="0" err="1"/>
                  <a:t>wanted</a:t>
                </a:r>
                <a:r>
                  <a:rPr lang="fi-FI" sz="2160" dirty="0"/>
                  <a:t> NRW (</a:t>
                </a:r>
                <a:r>
                  <a:rPr lang="fi-FI" sz="2160" dirty="0" err="1"/>
                  <a:t>non-revenue</a:t>
                </a:r>
                <a:r>
                  <a:rPr lang="fi-FI" sz="2160" dirty="0"/>
                  <a:t> </a:t>
                </a:r>
                <a:r>
                  <a:rPr lang="fi-FI" sz="2160" dirty="0" err="1"/>
                  <a:t>water</a:t>
                </a:r>
                <a:r>
                  <a:rPr lang="fi-FI" sz="2160" dirty="0"/>
                  <a:t>) </a:t>
                </a:r>
                <a:r>
                  <a:rPr lang="fi-FI" sz="2160" dirty="0" err="1"/>
                  <a:t>value</a:t>
                </a:r>
                <a:endParaRPr lang="fi-FI" sz="2160" dirty="0"/>
              </a:p>
              <a:p>
                <a:pPr marL="411480" indent="-411480">
                  <a:buFont typeface="Arial" panose="020B0604020202020204" pitchFamily="34" charset="0"/>
                  <a:buChar char="•"/>
                </a:pPr>
                <a:r>
                  <a:rPr lang="fi-FI" sz="2160" dirty="0" err="1"/>
                  <a:t>Leakage</a:t>
                </a:r>
                <a:r>
                  <a:rPr lang="fi-FI" sz="2160" dirty="0"/>
                  <a:t> </a:t>
                </a:r>
                <a:r>
                  <a:rPr lang="fi-FI" sz="2160" dirty="0"/>
                  <a:t>is </a:t>
                </a:r>
                <a:r>
                  <a:rPr lang="fi-FI" sz="2160" dirty="0" err="1"/>
                  <a:t>assigned</a:t>
                </a:r>
                <a:r>
                  <a:rPr lang="fi-FI" sz="2160" dirty="0"/>
                  <a:t> to </a:t>
                </a:r>
                <a:r>
                  <a:rPr lang="fi-FI" sz="2160" dirty="0" err="1"/>
                  <a:t>each</a:t>
                </a:r>
                <a:r>
                  <a:rPr lang="fi-FI" sz="2160" dirty="0"/>
                  <a:t> </a:t>
                </a:r>
                <a:r>
                  <a:rPr lang="fi-FI" sz="2160" dirty="0" err="1"/>
                  <a:t>pipes</a:t>
                </a:r>
                <a:r>
                  <a:rPr lang="fi-FI" sz="2160" dirty="0"/>
                  <a:t> </a:t>
                </a:r>
                <a:r>
                  <a:rPr lang="fi-FI" sz="2160" dirty="0" err="1"/>
                  <a:t>upstream</a:t>
                </a:r>
                <a:r>
                  <a:rPr lang="fi-FI" sz="2160" dirty="0"/>
                  <a:t> </a:t>
                </a:r>
                <a:r>
                  <a:rPr lang="fi-FI" sz="2160" dirty="0" err="1"/>
                  <a:t>node</a:t>
                </a:r>
                <a:endParaRPr lang="fi-FI" sz="2160" dirty="0"/>
              </a:p>
              <a:p>
                <a:pPr marL="411480" indent="-411480">
                  <a:buFont typeface="Arial" panose="020B0604020202020204" pitchFamily="34" charset="0"/>
                  <a:buChar char="•"/>
                </a:pPr>
                <a:r>
                  <a:rPr lang="fi-FI" sz="2160" dirty="0"/>
                  <a:t>”</a:t>
                </a:r>
                <a:r>
                  <a:rPr lang="en-US" sz="2160" dirty="0"/>
                  <a:t> Each conduit's share of the total NRW is calculated by dividing the total NRW with the total conduit length and average diameter in the zone and multiplying by the conduit's length and </a:t>
                </a:r>
                <a:r>
                  <a:rPr lang="en-US" sz="2160" dirty="0"/>
                  <a:t>diameter”</a:t>
                </a:r>
              </a:p>
              <a:p>
                <a:pPr marL="411480" indent="-411480">
                  <a:buFont typeface="Arial" panose="020B0604020202020204" pitchFamily="34" charset="0"/>
                  <a:buChar char="•"/>
                </a:pPr>
                <a:r>
                  <a:rPr lang="en-US" sz="2160" dirty="0"/>
                  <a:t>Junction-Properties-Emitter – that’s the emitter coefficient for the pipe downstream of the junction</a:t>
                </a:r>
              </a:p>
              <a:p>
                <a:pPr marL="411480" indent="-411480">
                  <a:buFont typeface="Arial" panose="020B0604020202020204" pitchFamily="34" charset="0"/>
                  <a:buChar char="•"/>
                </a:pPr>
                <a:r>
                  <a:rPr lang="en-US" sz="2160" dirty="0"/>
                  <a:t>Base model – Properties – Emitter Exponent (that’s the </a:t>
                </a:r>
                <a14:m>
                  <m:oMath xmlns:m="http://schemas.openxmlformats.org/officeDocument/2006/math">
                    <m:r>
                      <a:rPr lang="fi-FI" sz="2160" i="1">
                        <a:latin typeface="Cambria Math" panose="02040503050406030204" pitchFamily="18" charset="0"/>
                        <a:ea typeface="Cambria Math" panose="02040503050406030204" pitchFamily="18" charset="0"/>
                      </a:rPr>
                      <m:t>𝛾</m:t>
                    </m:r>
                    <m:r>
                      <a:rPr lang="fi-FI" sz="2160" i="1">
                        <a:latin typeface="Cambria Math" panose="02040503050406030204" pitchFamily="18" charset="0"/>
                        <a:ea typeface="Cambria Math" panose="02040503050406030204" pitchFamily="18" charset="0"/>
                      </a:rPr>
                      <m:t>)</m:t>
                    </m:r>
                  </m:oMath>
                </a14:m>
                <a:endParaRPr lang="en-US" sz="2160" dirty="0"/>
              </a:p>
            </p:txBody>
          </p:sp>
        </mc:Choice>
        <mc:Fallback>
          <p:sp>
            <p:nvSpPr>
              <p:cNvPr id="3" name="Content Placeholder 2"/>
              <p:cNvSpPr>
                <a:spLocks noGrp="1" noRot="1" noChangeAspect="1" noMove="1" noResize="1" noEditPoints="1" noAdjustHandles="1" noChangeArrowheads="1" noChangeShapeType="1" noTextEdit="1"/>
              </p:cNvSpPr>
              <p:nvPr>
                <p:ph sz="quarter" idx="14"/>
              </p:nvPr>
            </p:nvSpPr>
            <p:spPr>
              <a:xfrm>
                <a:off x="1171577" y="1182352"/>
                <a:ext cx="9848849" cy="4334882"/>
              </a:xfrm>
              <a:blipFill>
                <a:blip r:embed="rId3"/>
                <a:stretch>
                  <a:fillRect l="-1609" t="-2672" r="-1795" b="-3516"/>
                </a:stretch>
              </a:blipFill>
            </p:spPr>
            <p:txBody>
              <a:bodyPr/>
              <a:lstStyle/>
              <a:p>
                <a:r>
                  <a:rPr lang="fi-FI">
                    <a:noFill/>
                  </a:rPr>
                  <a:t> </a:t>
                </a:r>
              </a:p>
            </p:txBody>
          </p:sp>
        </mc:Fallback>
      </mc:AlternateContent>
      <p:sp>
        <p:nvSpPr>
          <p:cNvPr id="4" name="Date Placeholder 3"/>
          <p:cNvSpPr>
            <a:spLocks noGrp="1"/>
          </p:cNvSpPr>
          <p:nvPr>
            <p:ph type="dt" sz="half" idx="15"/>
          </p:nvPr>
        </p:nvSpPr>
        <p:spPr/>
        <p:txBody>
          <a:bodyPr/>
          <a:lstStyle/>
          <a:p>
            <a:pPr>
              <a:defRPr/>
            </a:pPr>
            <a:fld id="{24CBB682-87B2-4236-AF78-B49807E7713E}" type="datetime1">
              <a:rPr lang="fi-FI" smtClean="0"/>
              <a:t>4.3.2019</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2</a:t>
            </a:fld>
            <a:endParaRPr lang="fi-FI"/>
          </a:p>
        </p:txBody>
      </p:sp>
    </p:spTree>
    <p:extLst>
      <p:ext uri="{BB962C8B-B14F-4D97-AF65-F5344CB8AC3E}">
        <p14:creationId xmlns:p14="http://schemas.microsoft.com/office/powerpoint/2010/main" val="3680392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Hints</a:t>
            </a:r>
            <a:r>
              <a:rPr lang="fi-FI" dirty="0" smtClean="0"/>
              <a:t> - general</a:t>
            </a:r>
            <a:endParaRPr lang="fi-FI" dirty="0"/>
          </a:p>
        </p:txBody>
      </p:sp>
      <p:sp>
        <p:nvSpPr>
          <p:cNvPr id="3" name="Content Placeholder 2"/>
          <p:cNvSpPr>
            <a:spLocks noGrp="1"/>
          </p:cNvSpPr>
          <p:nvPr>
            <p:ph sz="quarter" idx="14"/>
          </p:nvPr>
        </p:nvSpPr>
        <p:spPr/>
        <p:txBody>
          <a:bodyPr/>
          <a:lstStyle/>
          <a:p>
            <a:pPr marL="411480" indent="-411480">
              <a:buFont typeface="Arial" panose="020B0604020202020204" pitchFamily="34" charset="0"/>
              <a:buChar char="•"/>
            </a:pPr>
            <a:r>
              <a:rPr lang="fi-FI" sz="2160" dirty="0" err="1"/>
              <a:t>It’s</a:t>
            </a:r>
            <a:r>
              <a:rPr lang="fi-FI" sz="2160" dirty="0"/>
              <a:t> </a:t>
            </a:r>
            <a:r>
              <a:rPr lang="fi-FI" sz="2160" dirty="0" err="1"/>
              <a:t>useful</a:t>
            </a:r>
            <a:r>
              <a:rPr lang="fi-FI" sz="2160" dirty="0"/>
              <a:t> to </a:t>
            </a:r>
            <a:r>
              <a:rPr lang="fi-FI" sz="2160" dirty="0" err="1"/>
              <a:t>use</a:t>
            </a:r>
            <a:r>
              <a:rPr lang="fi-FI" sz="2160" dirty="0"/>
              <a:t> ’</a:t>
            </a:r>
            <a:r>
              <a:rPr lang="fi-FI" sz="2160" dirty="0" err="1"/>
              <a:t>child</a:t>
            </a:r>
            <a:r>
              <a:rPr lang="fi-FI" sz="2160" dirty="0"/>
              <a:t> </a:t>
            </a:r>
            <a:r>
              <a:rPr lang="fi-FI" sz="2160" dirty="0" err="1"/>
              <a:t>scenarios</a:t>
            </a:r>
            <a:r>
              <a:rPr lang="fi-FI" sz="2160" dirty="0"/>
              <a:t>’</a:t>
            </a:r>
          </a:p>
          <a:p>
            <a:pPr marL="696600" lvl="1" indent="-411480">
              <a:buFont typeface="Arial" panose="020B0604020202020204" pitchFamily="34" charset="0"/>
              <a:buChar char="•"/>
            </a:pPr>
            <a:r>
              <a:rPr lang="fi-FI" sz="1920" dirty="0"/>
              <a:t>Go to </a:t>
            </a:r>
            <a:r>
              <a:rPr lang="fi-FI" sz="1920" dirty="0" err="1"/>
              <a:t>Model</a:t>
            </a:r>
            <a:r>
              <a:rPr lang="fi-FI" sz="1920" dirty="0"/>
              <a:t> </a:t>
            </a:r>
            <a:r>
              <a:rPr lang="fi-FI" sz="1920" dirty="0" err="1"/>
              <a:t>Browser</a:t>
            </a:r>
            <a:r>
              <a:rPr lang="fi-FI" sz="1920" dirty="0"/>
              <a:t> – </a:t>
            </a:r>
            <a:r>
              <a:rPr lang="fi-FI" sz="1920" dirty="0" err="1"/>
              <a:t>Base</a:t>
            </a:r>
            <a:r>
              <a:rPr lang="fi-FI" sz="1920" dirty="0"/>
              <a:t> </a:t>
            </a:r>
            <a:r>
              <a:rPr lang="fi-FI" sz="1920" dirty="0" err="1"/>
              <a:t>Scenario</a:t>
            </a:r>
            <a:r>
              <a:rPr lang="fi-FI" sz="1920" dirty="0"/>
              <a:t> – </a:t>
            </a:r>
            <a:r>
              <a:rPr lang="fi-FI" sz="1920" dirty="0" err="1"/>
              <a:t>Right</a:t>
            </a:r>
            <a:r>
              <a:rPr lang="fi-FI" sz="1920" dirty="0"/>
              <a:t> </a:t>
            </a:r>
            <a:r>
              <a:rPr lang="fi-FI" sz="1920" dirty="0" err="1"/>
              <a:t>click</a:t>
            </a:r>
            <a:r>
              <a:rPr lang="fi-FI" sz="1920" dirty="0"/>
              <a:t> – Select </a:t>
            </a:r>
            <a:r>
              <a:rPr lang="fi-FI" sz="1920" dirty="0" err="1"/>
              <a:t>Create</a:t>
            </a:r>
            <a:r>
              <a:rPr lang="fi-FI" sz="1920" dirty="0"/>
              <a:t> Child </a:t>
            </a:r>
            <a:r>
              <a:rPr lang="fi-FI" sz="1920" dirty="0" err="1"/>
              <a:t>Scenario</a:t>
            </a:r>
            <a:endParaRPr lang="fi-FI" sz="1920" dirty="0"/>
          </a:p>
          <a:p>
            <a:pPr marL="696600" lvl="1" indent="-411480">
              <a:buFont typeface="Arial" panose="020B0604020202020204" pitchFamily="34" charset="0"/>
              <a:buChar char="•"/>
            </a:pPr>
            <a:r>
              <a:rPr lang="fi-FI" sz="1920" dirty="0" err="1"/>
              <a:t>Then</a:t>
            </a:r>
            <a:r>
              <a:rPr lang="fi-FI" sz="1920" dirty="0"/>
              <a:t> </a:t>
            </a:r>
            <a:r>
              <a:rPr lang="fi-FI" sz="1920" dirty="0" err="1"/>
              <a:t>you</a:t>
            </a:r>
            <a:r>
              <a:rPr lang="fi-FI" sz="1920" dirty="0"/>
              <a:t> </a:t>
            </a:r>
            <a:r>
              <a:rPr lang="fi-FI" sz="1920" dirty="0" err="1"/>
              <a:t>can</a:t>
            </a:r>
            <a:r>
              <a:rPr lang="fi-FI" sz="1920" dirty="0"/>
              <a:t> </a:t>
            </a:r>
            <a:r>
              <a:rPr lang="fi-FI" sz="1920" dirty="0" err="1"/>
              <a:t>create</a:t>
            </a:r>
            <a:r>
              <a:rPr lang="fi-FI" sz="1920" dirty="0"/>
              <a:t> a </a:t>
            </a:r>
            <a:r>
              <a:rPr lang="fi-FI" sz="1920" dirty="0" err="1"/>
              <a:t>child</a:t>
            </a:r>
            <a:r>
              <a:rPr lang="fi-FI" sz="1920" dirty="0"/>
              <a:t> </a:t>
            </a:r>
            <a:r>
              <a:rPr lang="fi-FI" sz="1920" dirty="0" err="1"/>
              <a:t>scenario</a:t>
            </a:r>
            <a:r>
              <a:rPr lang="fi-FI" sz="1920" dirty="0"/>
              <a:t> for </a:t>
            </a:r>
            <a:r>
              <a:rPr lang="fi-FI" sz="1920" dirty="0" err="1"/>
              <a:t>each</a:t>
            </a:r>
            <a:r>
              <a:rPr lang="fi-FI" sz="1920" dirty="0"/>
              <a:t> </a:t>
            </a:r>
            <a:r>
              <a:rPr lang="fi-FI" sz="1920" dirty="0" err="1"/>
              <a:t>part</a:t>
            </a:r>
            <a:endParaRPr lang="fi-FI" sz="1920" dirty="0"/>
          </a:p>
          <a:p>
            <a:pPr marL="696600" lvl="1" indent="-411480">
              <a:buFont typeface="Arial" panose="020B0604020202020204" pitchFamily="34" charset="0"/>
              <a:buChar char="•"/>
            </a:pPr>
            <a:r>
              <a:rPr lang="fi-FI" sz="1920" dirty="0"/>
              <a:t>Child </a:t>
            </a:r>
            <a:r>
              <a:rPr lang="fi-FI" sz="1920" dirty="0" err="1"/>
              <a:t>scenario</a:t>
            </a:r>
            <a:r>
              <a:rPr lang="fi-FI" sz="1920" dirty="0"/>
              <a:t> </a:t>
            </a:r>
            <a:r>
              <a:rPr lang="fi-FI" sz="1920" dirty="0" err="1"/>
              <a:t>inherits</a:t>
            </a:r>
            <a:r>
              <a:rPr lang="fi-FI" sz="1920" dirty="0"/>
              <a:t> </a:t>
            </a:r>
            <a:r>
              <a:rPr lang="fi-FI" sz="1920" dirty="0" err="1"/>
              <a:t>properties</a:t>
            </a:r>
            <a:r>
              <a:rPr lang="fi-FI" sz="1920" dirty="0"/>
              <a:t> </a:t>
            </a:r>
            <a:r>
              <a:rPr lang="fi-FI" sz="1920" dirty="0" err="1"/>
              <a:t>from</a:t>
            </a:r>
            <a:r>
              <a:rPr lang="fi-FI" sz="1920" dirty="0"/>
              <a:t> </a:t>
            </a:r>
            <a:r>
              <a:rPr lang="fi-FI" sz="1920" dirty="0" err="1"/>
              <a:t>the</a:t>
            </a:r>
            <a:r>
              <a:rPr lang="fi-FI" sz="1920" dirty="0"/>
              <a:t> </a:t>
            </a:r>
            <a:r>
              <a:rPr lang="fi-FI" sz="1920" dirty="0" err="1"/>
              <a:t>base</a:t>
            </a:r>
            <a:r>
              <a:rPr lang="fi-FI" sz="1920" dirty="0"/>
              <a:t> </a:t>
            </a:r>
            <a:r>
              <a:rPr lang="fi-FI" sz="1920" dirty="0" err="1"/>
              <a:t>scenario</a:t>
            </a:r>
            <a:r>
              <a:rPr lang="fi-FI" sz="1920" dirty="0"/>
              <a:t>. </a:t>
            </a:r>
            <a:r>
              <a:rPr lang="en-US" sz="1920" dirty="0"/>
              <a:t>Changes made to mother scenario will be inherited to it's children. </a:t>
            </a:r>
            <a:endParaRPr lang="fi-FI" sz="1920" dirty="0"/>
          </a:p>
          <a:p>
            <a:pPr marL="696600" lvl="1" indent="-411480">
              <a:buFont typeface="Arial" panose="020B0604020202020204" pitchFamily="34" charset="0"/>
              <a:buChar char="•"/>
            </a:pPr>
            <a:r>
              <a:rPr lang="fi-FI" sz="1920" dirty="0" err="1"/>
              <a:t>Base</a:t>
            </a:r>
            <a:r>
              <a:rPr lang="fi-FI" sz="1920" dirty="0"/>
              <a:t> </a:t>
            </a:r>
            <a:r>
              <a:rPr lang="fi-FI" sz="1920" dirty="0" err="1"/>
              <a:t>scenario</a:t>
            </a:r>
            <a:r>
              <a:rPr lang="fi-FI" sz="1920" dirty="0"/>
              <a:t> is </a:t>
            </a:r>
            <a:r>
              <a:rPr lang="fi-FI" sz="1920" dirty="0" err="1"/>
              <a:t>not</a:t>
            </a:r>
            <a:r>
              <a:rPr lang="fi-FI" sz="1920" dirty="0"/>
              <a:t> </a:t>
            </a:r>
            <a:r>
              <a:rPr lang="fi-FI" sz="1920" dirty="0" err="1"/>
              <a:t>affected</a:t>
            </a:r>
            <a:r>
              <a:rPr lang="fi-FI" sz="1920" dirty="0"/>
              <a:t> </a:t>
            </a:r>
            <a:r>
              <a:rPr lang="fi-FI" sz="1920" dirty="0" err="1"/>
              <a:t>by</a:t>
            </a:r>
            <a:r>
              <a:rPr lang="fi-FI" sz="1920" dirty="0"/>
              <a:t> </a:t>
            </a:r>
            <a:r>
              <a:rPr lang="fi-FI" sz="1920" dirty="0" err="1"/>
              <a:t>the</a:t>
            </a:r>
            <a:r>
              <a:rPr lang="fi-FI" sz="1920" dirty="0"/>
              <a:t> </a:t>
            </a:r>
            <a:r>
              <a:rPr lang="fi-FI" sz="1920" dirty="0" err="1"/>
              <a:t>changes</a:t>
            </a:r>
            <a:r>
              <a:rPr lang="fi-FI" sz="1920" dirty="0"/>
              <a:t> </a:t>
            </a:r>
            <a:r>
              <a:rPr lang="fi-FI" sz="1920" dirty="0" err="1"/>
              <a:t>you</a:t>
            </a:r>
            <a:r>
              <a:rPr lang="fi-FI" sz="1920" dirty="0"/>
              <a:t> </a:t>
            </a:r>
            <a:r>
              <a:rPr lang="fi-FI" sz="1920" dirty="0" err="1"/>
              <a:t>make</a:t>
            </a:r>
            <a:r>
              <a:rPr lang="fi-FI" sz="1920" dirty="0"/>
              <a:t> in </a:t>
            </a:r>
            <a:r>
              <a:rPr lang="fi-FI" sz="1920" dirty="0" err="1"/>
              <a:t>the</a:t>
            </a:r>
            <a:r>
              <a:rPr lang="fi-FI" sz="1920" dirty="0"/>
              <a:t> </a:t>
            </a:r>
            <a:r>
              <a:rPr lang="fi-FI" sz="1920" dirty="0" err="1"/>
              <a:t>child</a:t>
            </a:r>
            <a:r>
              <a:rPr lang="fi-FI" sz="1920" dirty="0"/>
              <a:t> </a:t>
            </a:r>
            <a:r>
              <a:rPr lang="fi-FI" sz="1920" dirty="0" err="1"/>
              <a:t>scenario</a:t>
            </a:r>
            <a:r>
              <a:rPr lang="fi-FI" sz="1920" dirty="0"/>
              <a:t> </a:t>
            </a:r>
          </a:p>
          <a:p>
            <a:pPr marL="696600" lvl="1" indent="-411480">
              <a:buFont typeface="Arial" panose="020B0604020202020204" pitchFamily="34" charset="0"/>
              <a:buChar char="•"/>
            </a:pPr>
            <a:r>
              <a:rPr lang="fi-FI" sz="1920" dirty="0"/>
              <a:t>For </a:t>
            </a:r>
            <a:r>
              <a:rPr lang="fi-FI" sz="1920" dirty="0" err="1"/>
              <a:t>example</a:t>
            </a:r>
            <a:r>
              <a:rPr lang="fi-FI" sz="1920" dirty="0"/>
              <a:t>, </a:t>
            </a:r>
            <a:r>
              <a:rPr lang="fi-FI" sz="1920" dirty="0" err="1"/>
              <a:t>you</a:t>
            </a:r>
            <a:r>
              <a:rPr lang="fi-FI" sz="1920" dirty="0"/>
              <a:t> </a:t>
            </a:r>
            <a:r>
              <a:rPr lang="fi-FI" sz="1920" dirty="0" err="1"/>
              <a:t>could</a:t>
            </a:r>
            <a:r>
              <a:rPr lang="fi-FI" sz="1920" dirty="0"/>
              <a:t> </a:t>
            </a:r>
            <a:r>
              <a:rPr lang="fi-FI" sz="1920" dirty="0" err="1"/>
              <a:t>make</a:t>
            </a:r>
            <a:r>
              <a:rPr lang="fi-FI" sz="1920" dirty="0"/>
              <a:t> a </a:t>
            </a:r>
            <a:r>
              <a:rPr lang="fi-FI" sz="1920" dirty="0" err="1"/>
              <a:t>seperate</a:t>
            </a:r>
            <a:r>
              <a:rPr lang="fi-FI" sz="1920" dirty="0"/>
              <a:t> </a:t>
            </a:r>
            <a:r>
              <a:rPr lang="fi-FI" sz="1920" dirty="0" err="1"/>
              <a:t>child</a:t>
            </a:r>
            <a:r>
              <a:rPr lang="fi-FI" sz="1920" dirty="0"/>
              <a:t> </a:t>
            </a:r>
            <a:r>
              <a:rPr lang="fi-FI" sz="1920" dirty="0" err="1"/>
              <a:t>scenario</a:t>
            </a:r>
            <a:r>
              <a:rPr lang="fi-FI" sz="1920" dirty="0"/>
              <a:t> for </a:t>
            </a:r>
            <a:r>
              <a:rPr lang="fi-FI" sz="1920" dirty="0" err="1"/>
              <a:t>each</a:t>
            </a:r>
            <a:r>
              <a:rPr lang="fi-FI" sz="1920" dirty="0"/>
              <a:t> </a:t>
            </a:r>
            <a:r>
              <a:rPr lang="fi-FI" sz="1920" dirty="0" err="1"/>
              <a:t>part</a:t>
            </a:r>
            <a:r>
              <a:rPr lang="fi-FI" sz="1920" dirty="0"/>
              <a:t>.</a:t>
            </a:r>
          </a:p>
          <a:p>
            <a:pPr marL="696600" lvl="1" indent="-411480">
              <a:buFont typeface="Arial" panose="020B0604020202020204" pitchFamily="34" charset="0"/>
              <a:buChar char="•"/>
            </a:pPr>
            <a:r>
              <a:rPr lang="en-US" sz="1920" dirty="0"/>
              <a:t>You can compare results between different scenarios in the software</a:t>
            </a:r>
          </a:p>
          <a:p>
            <a:pPr marL="411480" indent="-411480">
              <a:buFont typeface="Arial" panose="020B0604020202020204" pitchFamily="34" charset="0"/>
              <a:buChar char="•"/>
            </a:pPr>
            <a:r>
              <a:rPr lang="en-US" sz="2160" dirty="0"/>
              <a:t>See the wiki: </a:t>
            </a:r>
            <a:r>
              <a:rPr lang="en-US" sz="2160" dirty="0">
                <a:hlinkClick r:id="rId2"/>
              </a:rPr>
              <a:t>https://support.fluidit.fi</a:t>
            </a:r>
            <a:r>
              <a:rPr lang="en-US" sz="2160" dirty="0"/>
              <a:t> – log in – Projects – </a:t>
            </a:r>
            <a:r>
              <a:rPr lang="en-US" sz="2160" dirty="0" err="1"/>
              <a:t>Fluidit</a:t>
            </a:r>
            <a:r>
              <a:rPr lang="en-US" sz="2160" dirty="0"/>
              <a:t> simulators – Wiki</a:t>
            </a:r>
            <a:endParaRPr lang="fi-FI" sz="2160" dirty="0"/>
          </a:p>
          <a:p>
            <a:pPr marL="411480" indent="-411480">
              <a:buFont typeface="Arial" panose="020B0604020202020204" pitchFamily="34" charset="0"/>
              <a:buChar char="•"/>
            </a:pPr>
            <a:r>
              <a:rPr lang="fi-FI" sz="2160" dirty="0"/>
              <a:t>NRW = </a:t>
            </a:r>
            <a:r>
              <a:rPr lang="fi-FI" sz="2160" dirty="0" err="1"/>
              <a:t>Leakage</a:t>
            </a:r>
            <a:r>
              <a:rPr lang="fi-FI" sz="2160" dirty="0"/>
              <a:t> (in </a:t>
            </a:r>
            <a:r>
              <a:rPr lang="fi-FI" sz="2160" dirty="0" err="1"/>
              <a:t>this</a:t>
            </a:r>
            <a:r>
              <a:rPr lang="fi-FI" sz="2160" dirty="0"/>
              <a:t> case)</a:t>
            </a:r>
          </a:p>
        </p:txBody>
      </p:sp>
      <p:sp>
        <p:nvSpPr>
          <p:cNvPr id="4" name="Date Placeholder 3"/>
          <p:cNvSpPr>
            <a:spLocks noGrp="1"/>
          </p:cNvSpPr>
          <p:nvPr>
            <p:ph type="dt" sz="half" idx="15"/>
          </p:nvPr>
        </p:nvSpPr>
        <p:spPr/>
        <p:txBody>
          <a:bodyPr/>
          <a:lstStyle/>
          <a:p>
            <a:pPr>
              <a:defRPr/>
            </a:pPr>
            <a:fld id="{24CBB682-87B2-4236-AF78-B49807E7713E}" type="datetime1">
              <a:rPr lang="fi-FI" smtClean="0"/>
              <a:t>4.3.2019</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3</a:t>
            </a:fld>
            <a:endParaRPr lang="fi-FI"/>
          </a:p>
        </p:txBody>
      </p:sp>
    </p:spTree>
    <p:extLst>
      <p:ext uri="{BB962C8B-B14F-4D97-AF65-F5344CB8AC3E}">
        <p14:creationId xmlns:p14="http://schemas.microsoft.com/office/powerpoint/2010/main" val="3057144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1171577" y="1355170"/>
            <a:ext cx="5010833" cy="4162064"/>
          </a:xfrm>
        </p:spPr>
        <p:txBody>
          <a:bodyPr/>
          <a:lstStyle/>
          <a:p>
            <a:r>
              <a:rPr lang="fi-FI" sz="2160" dirty="0"/>
              <a:t>a) </a:t>
            </a:r>
            <a:r>
              <a:rPr lang="fi-FI" sz="2160" dirty="0" err="1"/>
              <a:t>Calculating</a:t>
            </a:r>
            <a:r>
              <a:rPr lang="fi-FI" sz="2160" dirty="0"/>
              <a:t> </a:t>
            </a:r>
            <a:r>
              <a:rPr lang="fi-FI" sz="2160" dirty="0" err="1"/>
              <a:t>the</a:t>
            </a:r>
            <a:r>
              <a:rPr lang="fi-FI" sz="2160" dirty="0"/>
              <a:t> </a:t>
            </a:r>
            <a:r>
              <a:rPr lang="fi-FI" sz="2160" dirty="0" err="1"/>
              <a:t>total</a:t>
            </a:r>
            <a:r>
              <a:rPr lang="fi-FI" sz="2160" dirty="0"/>
              <a:t> input </a:t>
            </a:r>
            <a:r>
              <a:rPr lang="fi-FI" sz="2160" dirty="0" err="1"/>
              <a:t>volume</a:t>
            </a:r>
            <a:r>
              <a:rPr lang="fi-FI" sz="2160" dirty="0"/>
              <a:t>:</a:t>
            </a:r>
          </a:p>
          <a:p>
            <a:r>
              <a:rPr lang="fi-FI" sz="2160" dirty="0" smtClean="0"/>
              <a:t>	</a:t>
            </a:r>
            <a:r>
              <a:rPr lang="fi-FI" sz="2160" dirty="0" err="1" smtClean="0"/>
              <a:t>Leakage</a:t>
            </a:r>
            <a:r>
              <a:rPr lang="fi-FI" sz="2160" dirty="0" smtClean="0"/>
              <a:t> </a:t>
            </a:r>
            <a:r>
              <a:rPr lang="fi-FI" sz="2160" dirty="0"/>
              <a:t>= NRW</a:t>
            </a:r>
          </a:p>
          <a:p>
            <a:r>
              <a:rPr lang="fi-FI" sz="2160" dirty="0" smtClean="0"/>
              <a:t>	</a:t>
            </a:r>
            <a:endParaRPr lang="fi-FI" sz="2160" dirty="0"/>
          </a:p>
          <a:p>
            <a:r>
              <a:rPr lang="fi-FI" sz="2160" dirty="0" smtClean="0"/>
              <a:t>	Total </a:t>
            </a:r>
            <a:r>
              <a:rPr lang="fi-FI" sz="2160" dirty="0"/>
              <a:t>= </a:t>
            </a:r>
            <a:r>
              <a:rPr lang="fi-FI" sz="2160" dirty="0" err="1"/>
              <a:t>Revenue</a:t>
            </a:r>
            <a:r>
              <a:rPr lang="fi-FI" sz="2160" dirty="0"/>
              <a:t> + NRW</a:t>
            </a:r>
          </a:p>
          <a:p>
            <a:r>
              <a:rPr lang="fi-FI" sz="2160" dirty="0" smtClean="0"/>
              <a:t>	0.15*Total </a:t>
            </a:r>
            <a:r>
              <a:rPr lang="fi-FI" sz="2160" dirty="0"/>
              <a:t>= NRW</a:t>
            </a:r>
          </a:p>
          <a:p>
            <a:r>
              <a:rPr lang="fi-FI" sz="2160" i="1" dirty="0" err="1"/>
              <a:t>Combine</a:t>
            </a:r>
            <a:r>
              <a:rPr lang="fi-FI" sz="2160" i="1" dirty="0"/>
              <a:t> </a:t>
            </a:r>
            <a:r>
              <a:rPr lang="fi-FI" sz="2160" i="1" dirty="0" err="1"/>
              <a:t>these</a:t>
            </a:r>
            <a:r>
              <a:rPr lang="fi-FI" sz="2160" i="1" dirty="0"/>
              <a:t> </a:t>
            </a:r>
            <a:r>
              <a:rPr lang="fi-FI" sz="2160" i="1" dirty="0" err="1"/>
              <a:t>two</a:t>
            </a:r>
            <a:r>
              <a:rPr lang="fi-FI" sz="2160" i="1" dirty="0"/>
              <a:t> formula and </a:t>
            </a:r>
            <a:r>
              <a:rPr lang="fi-FI" sz="2160" i="1" dirty="0" err="1"/>
              <a:t>get</a:t>
            </a:r>
            <a:r>
              <a:rPr lang="fi-FI" sz="2160" i="1" dirty="0"/>
              <a:t> -&gt;</a:t>
            </a:r>
          </a:p>
          <a:p>
            <a:r>
              <a:rPr lang="fi-FI" sz="2160" dirty="0" smtClean="0"/>
              <a:t>	Total </a:t>
            </a:r>
            <a:r>
              <a:rPr lang="fi-FI" sz="2160" dirty="0"/>
              <a:t>= </a:t>
            </a:r>
            <a:r>
              <a:rPr lang="fi-FI" sz="2160" dirty="0" err="1"/>
              <a:t>Revenue</a:t>
            </a:r>
            <a:r>
              <a:rPr lang="fi-FI" sz="2160" dirty="0"/>
              <a:t> + 0.15*Total</a:t>
            </a:r>
          </a:p>
          <a:p>
            <a:r>
              <a:rPr lang="fi-FI" sz="2160" dirty="0" smtClean="0"/>
              <a:t>	(</a:t>
            </a:r>
            <a:r>
              <a:rPr lang="fi-FI" sz="2160" dirty="0"/>
              <a:t>1-0.15)*Total = </a:t>
            </a:r>
            <a:r>
              <a:rPr lang="fi-FI" sz="2160" dirty="0" err="1"/>
              <a:t>Revenue</a:t>
            </a:r>
            <a:endParaRPr lang="fi-FI" sz="2160" dirty="0"/>
          </a:p>
          <a:p>
            <a:r>
              <a:rPr lang="fi-FI" sz="2160" u="sng" dirty="0" smtClean="0"/>
              <a:t>	Total </a:t>
            </a:r>
            <a:r>
              <a:rPr lang="fi-FI" sz="2160" u="sng" dirty="0"/>
              <a:t>= </a:t>
            </a:r>
            <a:r>
              <a:rPr lang="fi-FI" sz="2160" u="sng" dirty="0" err="1"/>
              <a:t>Revenue</a:t>
            </a:r>
            <a:r>
              <a:rPr lang="fi-FI" sz="2160" u="sng" dirty="0"/>
              <a:t>/0.85</a:t>
            </a:r>
          </a:p>
          <a:p>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4.3.2019</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4</a:t>
            </a:fld>
            <a:endParaRPr lang="fi-FI"/>
          </a:p>
        </p:txBody>
      </p:sp>
      <p:sp>
        <p:nvSpPr>
          <p:cNvPr id="6" name="Title 1"/>
          <p:cNvSpPr>
            <a:spLocks noGrp="1"/>
          </p:cNvSpPr>
          <p:nvPr>
            <p:ph type="ctrTitle"/>
          </p:nvPr>
        </p:nvSpPr>
        <p:spPr>
          <a:xfrm>
            <a:off x="1171576" y="318135"/>
            <a:ext cx="9848850" cy="1195798"/>
          </a:xfrm>
        </p:spPr>
        <p:txBody>
          <a:bodyPr/>
          <a:lstStyle/>
          <a:p>
            <a:r>
              <a:rPr lang="fi-FI" dirty="0" err="1" smtClean="0"/>
              <a:t>Hints</a:t>
            </a:r>
            <a:r>
              <a:rPr lang="fi-FI" dirty="0" smtClean="0"/>
              <a:t> – 1</a:t>
            </a:r>
            <a:endParaRPr lang="fi-FI" dirty="0"/>
          </a:p>
        </p:txBody>
      </p:sp>
      <p:sp>
        <p:nvSpPr>
          <p:cNvPr id="7" name="TextBox 6"/>
          <p:cNvSpPr txBox="1"/>
          <p:nvPr/>
        </p:nvSpPr>
        <p:spPr>
          <a:xfrm>
            <a:off x="6355229" y="1355170"/>
            <a:ext cx="4666118" cy="2991588"/>
          </a:xfrm>
          <a:prstGeom prst="rect">
            <a:avLst/>
          </a:prstGeom>
          <a:noFill/>
        </p:spPr>
        <p:txBody>
          <a:bodyPr wrap="square" lIns="0" tIns="0" rIns="0" bIns="0" rtlCol="0">
            <a:spAutoFit/>
          </a:bodyPr>
          <a:lstStyle/>
          <a:p>
            <a:r>
              <a:rPr lang="fi-FI" sz="2160" b="1" dirty="0"/>
              <a:t>a) Total </a:t>
            </a:r>
            <a:r>
              <a:rPr lang="fi-FI" sz="2160" b="1" dirty="0" err="1"/>
              <a:t>daily</a:t>
            </a:r>
            <a:r>
              <a:rPr lang="fi-FI" sz="2160" b="1" dirty="0"/>
              <a:t> </a:t>
            </a:r>
            <a:r>
              <a:rPr lang="fi-FI" sz="2160" b="1" dirty="0" err="1"/>
              <a:t>volume</a:t>
            </a:r>
            <a:r>
              <a:rPr lang="fi-FI" sz="2160" b="1" dirty="0"/>
              <a:t> of </a:t>
            </a:r>
            <a:r>
              <a:rPr lang="fi-FI" sz="2160" b="1" dirty="0" err="1"/>
              <a:t>leakage</a:t>
            </a:r>
            <a:r>
              <a:rPr lang="fi-FI" sz="2160" b="1" dirty="0"/>
              <a:t>:</a:t>
            </a:r>
          </a:p>
          <a:p>
            <a:pPr marL="696600" lvl="1" indent="-411480">
              <a:buFont typeface="Arial" panose="020B0604020202020204" pitchFamily="34" charset="0"/>
              <a:buChar char="•"/>
            </a:pPr>
            <a:r>
              <a:rPr lang="fi-FI" sz="2160" dirty="0" err="1"/>
              <a:t>Window</a:t>
            </a:r>
            <a:r>
              <a:rPr lang="fi-FI" sz="2160" dirty="0"/>
              <a:t> - </a:t>
            </a:r>
            <a:r>
              <a:rPr lang="fi-FI" sz="2160" dirty="0" err="1"/>
              <a:t>Statistics</a:t>
            </a:r>
            <a:r>
              <a:rPr lang="fi-FI" sz="2160" dirty="0"/>
              <a:t> on </a:t>
            </a:r>
            <a:r>
              <a:rPr lang="fi-FI" sz="2160" dirty="0" err="1"/>
              <a:t>selected</a:t>
            </a:r>
            <a:r>
              <a:rPr lang="fi-FI" sz="2160" dirty="0"/>
              <a:t> </a:t>
            </a:r>
            <a:r>
              <a:rPr lang="fi-FI" sz="2160" dirty="0" err="1"/>
              <a:t>components</a:t>
            </a:r>
            <a:r>
              <a:rPr lang="fi-FI" sz="2160" dirty="0"/>
              <a:t> - </a:t>
            </a:r>
            <a:r>
              <a:rPr lang="fi-FI" sz="2160" dirty="0" err="1"/>
              <a:t>Daily</a:t>
            </a:r>
            <a:r>
              <a:rPr lang="fi-FI" sz="2160" dirty="0"/>
              <a:t> </a:t>
            </a:r>
            <a:r>
              <a:rPr lang="fi-FI" sz="2160" dirty="0" err="1"/>
              <a:t>Leak</a:t>
            </a:r>
            <a:r>
              <a:rPr lang="fi-FI" sz="2160" dirty="0"/>
              <a:t> [m3/d] /</a:t>
            </a:r>
            <a:r>
              <a:rPr lang="fi-FI" sz="2160" dirty="0" err="1"/>
              <a:t>Sum</a:t>
            </a:r>
            <a:r>
              <a:rPr lang="fi-FI" sz="2160" dirty="0"/>
              <a:t> </a:t>
            </a:r>
          </a:p>
          <a:p>
            <a:pPr marL="696600" lvl="1" indent="-411480">
              <a:buFont typeface="Arial" panose="020B0604020202020204" pitchFamily="34" charset="0"/>
              <a:buChar char="•"/>
            </a:pPr>
            <a:r>
              <a:rPr lang="fi-FI" sz="2160" dirty="0" err="1"/>
              <a:t>Or</a:t>
            </a:r>
            <a:r>
              <a:rPr lang="fi-FI" sz="2160" dirty="0"/>
              <a:t> it </a:t>
            </a:r>
            <a:r>
              <a:rPr lang="fi-FI" sz="2160" dirty="0" err="1"/>
              <a:t>should</a:t>
            </a:r>
            <a:r>
              <a:rPr lang="fi-FI" sz="2160" dirty="0"/>
              <a:t> </a:t>
            </a:r>
            <a:r>
              <a:rPr lang="fi-FI" sz="2160" dirty="0" err="1"/>
              <a:t>be</a:t>
            </a:r>
            <a:r>
              <a:rPr lang="fi-FI" sz="2160" dirty="0"/>
              <a:t> </a:t>
            </a:r>
            <a:r>
              <a:rPr lang="fi-FI" sz="2160" dirty="0" err="1"/>
              <a:t>the</a:t>
            </a:r>
            <a:r>
              <a:rPr lang="fi-FI" sz="2160" dirty="0"/>
              <a:t> </a:t>
            </a:r>
            <a:r>
              <a:rPr lang="fi-FI" sz="2160" dirty="0" err="1"/>
              <a:t>same</a:t>
            </a:r>
            <a:r>
              <a:rPr lang="fi-FI" sz="2160" dirty="0"/>
              <a:t> as NRW in </a:t>
            </a:r>
            <a:r>
              <a:rPr lang="fi-FI" sz="2160" dirty="0" err="1"/>
              <a:t>the</a:t>
            </a:r>
            <a:r>
              <a:rPr lang="fi-FI" sz="2160" dirty="0"/>
              <a:t> </a:t>
            </a:r>
            <a:r>
              <a:rPr lang="fi-FI" sz="2160" dirty="0" err="1"/>
              <a:t>Assign</a:t>
            </a:r>
            <a:r>
              <a:rPr lang="fi-FI" sz="2160" dirty="0"/>
              <a:t> </a:t>
            </a:r>
            <a:r>
              <a:rPr lang="fi-FI" sz="2160" dirty="0" err="1"/>
              <a:t>Leakage-window</a:t>
            </a:r>
            <a:endParaRPr lang="fi-FI" sz="2160" dirty="0"/>
          </a:p>
          <a:p>
            <a:endParaRPr lang="fi-FI" sz="2160" b="1" dirty="0"/>
          </a:p>
          <a:p>
            <a:r>
              <a:rPr lang="fi-FI" sz="2160" b="1" dirty="0"/>
              <a:t>c) </a:t>
            </a:r>
            <a:r>
              <a:rPr lang="fi-FI" sz="2160" b="1" dirty="0" err="1"/>
              <a:t>Emitter</a:t>
            </a:r>
            <a:r>
              <a:rPr lang="fi-FI" sz="2160" b="1" dirty="0"/>
              <a:t> </a:t>
            </a:r>
            <a:r>
              <a:rPr lang="fi-FI" sz="2160" b="1" dirty="0" err="1"/>
              <a:t>coefficients</a:t>
            </a:r>
            <a:r>
              <a:rPr lang="fi-FI" sz="2160" b="1" dirty="0"/>
              <a:t> </a:t>
            </a:r>
            <a:r>
              <a:rPr lang="fi-FI" sz="2160" b="1" dirty="0" err="1"/>
              <a:t>are</a:t>
            </a:r>
            <a:r>
              <a:rPr lang="fi-FI" sz="2160" b="1" dirty="0"/>
              <a:t> </a:t>
            </a:r>
            <a:r>
              <a:rPr lang="fi-FI" sz="2160" b="1" dirty="0" err="1"/>
              <a:t>found</a:t>
            </a:r>
            <a:r>
              <a:rPr lang="fi-FI" sz="2160" b="1" dirty="0"/>
              <a:t> in </a:t>
            </a:r>
            <a:r>
              <a:rPr lang="fi-FI" sz="2160" b="1" dirty="0" err="1"/>
              <a:t>Junctions</a:t>
            </a:r>
            <a:r>
              <a:rPr lang="fi-FI" sz="2160" b="1" dirty="0"/>
              <a:t> - </a:t>
            </a:r>
            <a:r>
              <a:rPr lang="fi-FI" sz="2160" b="1" dirty="0" err="1"/>
              <a:t>Emitter</a:t>
            </a:r>
            <a:endParaRPr lang="fi-FI" sz="2160" b="1" dirty="0"/>
          </a:p>
        </p:txBody>
      </p:sp>
    </p:spTree>
    <p:extLst>
      <p:ext uri="{BB962C8B-B14F-4D97-AF65-F5344CB8AC3E}">
        <p14:creationId xmlns:p14="http://schemas.microsoft.com/office/powerpoint/2010/main" val="881420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1171577" y="1441579"/>
            <a:ext cx="9848849" cy="4075655"/>
          </a:xfrm>
        </p:spPr>
        <p:txBody>
          <a:bodyPr/>
          <a:lstStyle/>
          <a:p>
            <a:pPr marL="411480" indent="-411480">
              <a:buFont typeface="Arial" panose="020B0604020202020204" pitchFamily="34" charset="0"/>
              <a:buChar char="•"/>
            </a:pPr>
            <a:r>
              <a:rPr lang="fi-FI" dirty="0" err="1" smtClean="0"/>
              <a:t>You</a:t>
            </a:r>
            <a:r>
              <a:rPr lang="fi-FI" dirty="0" smtClean="0"/>
              <a:t> </a:t>
            </a:r>
            <a:r>
              <a:rPr lang="fi-FI" dirty="0" err="1" smtClean="0"/>
              <a:t>can</a:t>
            </a:r>
            <a:r>
              <a:rPr lang="fi-FI" dirty="0" smtClean="0"/>
              <a:t> </a:t>
            </a:r>
            <a:r>
              <a:rPr lang="fi-FI" dirty="0" err="1" smtClean="0"/>
              <a:t>report</a:t>
            </a:r>
            <a:r>
              <a:rPr lang="fi-FI" dirty="0" smtClean="0"/>
              <a:t> </a:t>
            </a:r>
            <a:r>
              <a:rPr lang="fi-FI" u="sng" dirty="0" err="1" smtClean="0"/>
              <a:t>either</a:t>
            </a:r>
            <a:r>
              <a:rPr lang="fi-FI" u="sng" dirty="0" smtClean="0"/>
              <a:t> </a:t>
            </a:r>
            <a:r>
              <a:rPr lang="fi-FI" dirty="0" smtClean="0"/>
              <a:t>at </a:t>
            </a:r>
            <a:r>
              <a:rPr lang="fi-FI" dirty="0" err="1" smtClean="0"/>
              <a:t>what</a:t>
            </a:r>
            <a:r>
              <a:rPr lang="fi-FI" dirty="0" smtClean="0"/>
              <a:t> </a:t>
            </a:r>
            <a:r>
              <a:rPr lang="fi-FI" dirty="0" err="1" smtClean="0"/>
              <a:t>conditions</a:t>
            </a:r>
            <a:r>
              <a:rPr lang="fi-FI" dirty="0" smtClean="0"/>
              <a:t> </a:t>
            </a:r>
            <a:r>
              <a:rPr lang="fi-FI" dirty="0" err="1" smtClean="0"/>
              <a:t>the</a:t>
            </a:r>
            <a:r>
              <a:rPr lang="fi-FI" dirty="0"/>
              <a:t> </a:t>
            </a:r>
            <a:r>
              <a:rPr lang="fi-FI" dirty="0" err="1" smtClean="0"/>
              <a:t>system</a:t>
            </a:r>
            <a:r>
              <a:rPr lang="fi-FI" dirty="0" smtClean="0"/>
              <a:t> </a:t>
            </a:r>
            <a:r>
              <a:rPr lang="fi-FI" dirty="0" err="1" smtClean="0"/>
              <a:t>breaks</a:t>
            </a:r>
            <a:r>
              <a:rPr lang="fi-FI" dirty="0" smtClean="0"/>
              <a:t> (</a:t>
            </a:r>
            <a:r>
              <a:rPr lang="fi-FI" dirty="0" err="1" smtClean="0"/>
              <a:t>negative</a:t>
            </a:r>
            <a:r>
              <a:rPr lang="fi-FI" dirty="0" smtClean="0"/>
              <a:t> </a:t>
            </a:r>
            <a:r>
              <a:rPr lang="fi-FI" dirty="0" err="1" smtClean="0"/>
              <a:t>pressures</a:t>
            </a:r>
            <a:r>
              <a:rPr lang="fi-FI" dirty="0" smtClean="0"/>
              <a:t>) </a:t>
            </a:r>
            <a:r>
              <a:rPr lang="fi-FI" dirty="0" err="1" smtClean="0"/>
              <a:t>or</a:t>
            </a:r>
            <a:r>
              <a:rPr lang="fi-FI" dirty="0" smtClean="0"/>
              <a:t> </a:t>
            </a:r>
            <a:r>
              <a:rPr lang="fi-FI" dirty="0" err="1" smtClean="0"/>
              <a:t>pressures</a:t>
            </a:r>
            <a:r>
              <a:rPr lang="fi-FI" dirty="0" smtClean="0"/>
              <a:t> </a:t>
            </a:r>
            <a:r>
              <a:rPr lang="fi-FI" dirty="0" err="1" smtClean="0"/>
              <a:t>drop</a:t>
            </a:r>
            <a:r>
              <a:rPr lang="fi-FI" dirty="0" smtClean="0"/>
              <a:t> </a:t>
            </a:r>
            <a:r>
              <a:rPr lang="fi-FI" dirty="0" err="1" smtClean="0"/>
              <a:t>too</a:t>
            </a:r>
            <a:r>
              <a:rPr lang="fi-FI" dirty="0" smtClean="0"/>
              <a:t> </a:t>
            </a:r>
            <a:r>
              <a:rPr lang="fi-FI" dirty="0" err="1" smtClean="0"/>
              <a:t>low</a:t>
            </a:r>
            <a:r>
              <a:rPr lang="fi-FI" dirty="0" smtClean="0"/>
              <a:t> (</a:t>
            </a:r>
            <a:r>
              <a:rPr lang="fi-FI" dirty="0" err="1" smtClean="0"/>
              <a:t>under</a:t>
            </a:r>
            <a:r>
              <a:rPr lang="fi-FI" dirty="0" smtClean="0"/>
              <a:t> 20 m)</a:t>
            </a:r>
          </a:p>
          <a:p>
            <a:pPr marL="411480" indent="-411480">
              <a:buFont typeface="Arial" panose="020B0604020202020204" pitchFamily="34" charset="0"/>
              <a:buChar char="•"/>
            </a:pPr>
            <a:r>
              <a:rPr lang="fi-FI" dirty="0" err="1" smtClean="0"/>
              <a:t>You</a:t>
            </a:r>
            <a:r>
              <a:rPr lang="fi-FI" dirty="0" smtClean="0"/>
              <a:t> </a:t>
            </a:r>
            <a:r>
              <a:rPr lang="fi-FI" dirty="0" err="1" smtClean="0"/>
              <a:t>need</a:t>
            </a:r>
            <a:r>
              <a:rPr lang="fi-FI" dirty="0" smtClean="0"/>
              <a:t> to </a:t>
            </a:r>
            <a:r>
              <a:rPr lang="fi-FI" dirty="0" err="1" smtClean="0"/>
              <a:t>change</a:t>
            </a:r>
            <a:r>
              <a:rPr lang="fi-FI" dirty="0" smtClean="0"/>
              <a:t> </a:t>
            </a:r>
            <a:r>
              <a:rPr lang="fi-FI" dirty="0" err="1" smtClean="0"/>
              <a:t>the</a:t>
            </a:r>
            <a:r>
              <a:rPr lang="fi-FI" dirty="0" smtClean="0"/>
              <a:t> Total in </a:t>
            </a:r>
            <a:r>
              <a:rPr lang="fi-FI" dirty="0" err="1" smtClean="0"/>
              <a:t>Assign</a:t>
            </a:r>
            <a:r>
              <a:rPr lang="fi-FI" dirty="0" smtClean="0"/>
              <a:t> </a:t>
            </a:r>
            <a:r>
              <a:rPr lang="fi-FI" dirty="0" err="1" smtClean="0"/>
              <a:t>Leak</a:t>
            </a:r>
            <a:r>
              <a:rPr lang="fi-FI" dirty="0" smtClean="0"/>
              <a:t> –</a:t>
            </a:r>
            <a:r>
              <a:rPr lang="fi-FI" dirty="0" err="1" smtClean="0"/>
              <a:t>tool</a:t>
            </a:r>
            <a:endParaRPr lang="fi-FI" dirty="0"/>
          </a:p>
          <a:p>
            <a:pPr marL="696600" lvl="1" indent="-411480">
              <a:buFont typeface="Arial" panose="020B0604020202020204" pitchFamily="34" charset="0"/>
              <a:buChar char="•"/>
            </a:pPr>
            <a:r>
              <a:rPr lang="fi-FI" dirty="0" err="1" smtClean="0"/>
              <a:t>Test</a:t>
            </a:r>
            <a:r>
              <a:rPr lang="fi-FI" dirty="0" smtClean="0"/>
              <a:t> </a:t>
            </a:r>
            <a:r>
              <a:rPr lang="fi-FI" dirty="0" err="1" smtClean="0"/>
              <a:t>different</a:t>
            </a:r>
            <a:r>
              <a:rPr lang="fi-FI" dirty="0" smtClean="0"/>
              <a:t> </a:t>
            </a:r>
            <a:r>
              <a:rPr lang="fi-FI" dirty="0" err="1" smtClean="0"/>
              <a:t>values</a:t>
            </a:r>
            <a:endParaRPr lang="fi-FI" dirty="0"/>
          </a:p>
          <a:p>
            <a:pPr marL="411480" indent="-411480">
              <a:buFont typeface="Arial" panose="020B0604020202020204" pitchFamily="34" charset="0"/>
              <a:buChar char="•"/>
            </a:pPr>
            <a:r>
              <a:rPr lang="fi-FI" dirty="0" err="1" smtClean="0"/>
              <a:t>Don’t</a:t>
            </a:r>
            <a:r>
              <a:rPr lang="fi-FI" dirty="0" smtClean="0"/>
              <a:t> </a:t>
            </a:r>
            <a:r>
              <a:rPr lang="fi-FI" dirty="0" err="1" smtClean="0"/>
              <a:t>use</a:t>
            </a:r>
            <a:r>
              <a:rPr lang="fi-FI" dirty="0" smtClean="0"/>
              <a:t> </a:t>
            </a:r>
            <a:r>
              <a:rPr lang="fi-FI" dirty="0" err="1" smtClean="0"/>
              <a:t>too</a:t>
            </a:r>
            <a:r>
              <a:rPr lang="fi-FI" dirty="0" smtClean="0"/>
              <a:t> </a:t>
            </a:r>
            <a:r>
              <a:rPr lang="fi-FI" dirty="0" err="1" smtClean="0"/>
              <a:t>much</a:t>
            </a:r>
            <a:r>
              <a:rPr lang="fi-FI" dirty="0" smtClean="0"/>
              <a:t> </a:t>
            </a:r>
            <a:r>
              <a:rPr lang="fi-FI" dirty="0" err="1" smtClean="0"/>
              <a:t>time</a:t>
            </a:r>
            <a:r>
              <a:rPr lang="fi-FI" dirty="0" smtClean="0"/>
              <a:t> on </a:t>
            </a:r>
            <a:r>
              <a:rPr lang="fi-FI" dirty="0" err="1" smtClean="0"/>
              <a:t>finding</a:t>
            </a:r>
            <a:r>
              <a:rPr lang="fi-FI" dirty="0" smtClean="0"/>
              <a:t> </a:t>
            </a:r>
            <a:r>
              <a:rPr lang="fi-FI" dirty="0" err="1" smtClean="0"/>
              <a:t>the</a:t>
            </a:r>
            <a:r>
              <a:rPr lang="fi-FI" dirty="0" smtClean="0"/>
              <a:t> </a:t>
            </a:r>
            <a:r>
              <a:rPr lang="fi-FI" dirty="0" err="1" smtClean="0"/>
              <a:t>right</a:t>
            </a:r>
            <a:r>
              <a:rPr lang="fi-FI" dirty="0" smtClean="0"/>
              <a:t> </a:t>
            </a:r>
            <a:r>
              <a:rPr lang="fi-FI" dirty="0" err="1" smtClean="0"/>
              <a:t>value</a:t>
            </a:r>
            <a:r>
              <a:rPr lang="fi-FI" dirty="0" smtClean="0"/>
              <a:t>, </a:t>
            </a:r>
            <a:r>
              <a:rPr lang="fi-FI" dirty="0" err="1" smtClean="0"/>
              <a:t>the</a:t>
            </a:r>
            <a:r>
              <a:rPr lang="fi-FI" dirty="0" smtClean="0"/>
              <a:t> </a:t>
            </a:r>
            <a:r>
              <a:rPr lang="fi-FI" dirty="0" err="1" smtClean="0"/>
              <a:t>result</a:t>
            </a:r>
            <a:r>
              <a:rPr lang="fi-FI" dirty="0" smtClean="0"/>
              <a:t> </a:t>
            </a:r>
            <a:r>
              <a:rPr lang="fi-FI" dirty="0" err="1" smtClean="0"/>
              <a:t>doesn’t</a:t>
            </a:r>
            <a:r>
              <a:rPr lang="fi-FI" dirty="0" smtClean="0"/>
              <a:t> </a:t>
            </a:r>
            <a:r>
              <a:rPr lang="fi-FI" dirty="0" err="1" smtClean="0"/>
              <a:t>need</a:t>
            </a:r>
            <a:r>
              <a:rPr lang="fi-FI" dirty="0" smtClean="0"/>
              <a:t> to </a:t>
            </a:r>
            <a:r>
              <a:rPr lang="fi-FI" dirty="0" err="1" smtClean="0"/>
              <a:t>be</a:t>
            </a:r>
            <a:r>
              <a:rPr lang="fi-FI" dirty="0" smtClean="0"/>
              <a:t> </a:t>
            </a:r>
            <a:r>
              <a:rPr lang="fi-FI" dirty="0" err="1" smtClean="0"/>
              <a:t>super</a:t>
            </a:r>
            <a:r>
              <a:rPr lang="fi-FI" dirty="0" smtClean="0"/>
              <a:t> </a:t>
            </a:r>
            <a:r>
              <a:rPr lang="fi-FI" dirty="0" err="1" smtClean="0"/>
              <a:t>accurate</a:t>
            </a:r>
            <a:endParaRPr lang="fi-FI" dirty="0"/>
          </a:p>
        </p:txBody>
      </p:sp>
      <p:sp>
        <p:nvSpPr>
          <p:cNvPr id="4" name="Date Placeholder 3"/>
          <p:cNvSpPr>
            <a:spLocks noGrp="1"/>
          </p:cNvSpPr>
          <p:nvPr>
            <p:ph type="dt" sz="half" idx="15"/>
          </p:nvPr>
        </p:nvSpPr>
        <p:spPr/>
        <p:txBody>
          <a:bodyPr/>
          <a:lstStyle/>
          <a:p>
            <a:pPr>
              <a:defRPr/>
            </a:pPr>
            <a:fld id="{24CBB682-87B2-4236-AF78-B49807E7713E}" type="datetime1">
              <a:rPr lang="fi-FI" smtClean="0"/>
              <a:t>4.3.2019</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5</a:t>
            </a:fld>
            <a:endParaRPr lang="fi-FI"/>
          </a:p>
        </p:txBody>
      </p:sp>
      <p:sp>
        <p:nvSpPr>
          <p:cNvPr id="7" name="Title 1"/>
          <p:cNvSpPr>
            <a:spLocks noGrp="1"/>
          </p:cNvSpPr>
          <p:nvPr>
            <p:ph type="ctrTitle"/>
          </p:nvPr>
        </p:nvSpPr>
        <p:spPr>
          <a:xfrm>
            <a:off x="1171576" y="318135"/>
            <a:ext cx="9848850" cy="1195798"/>
          </a:xfrm>
        </p:spPr>
        <p:txBody>
          <a:bodyPr/>
          <a:lstStyle/>
          <a:p>
            <a:r>
              <a:rPr lang="fi-FI" dirty="0" err="1" smtClean="0"/>
              <a:t>Hints</a:t>
            </a:r>
            <a:r>
              <a:rPr lang="fi-FI" dirty="0" smtClean="0"/>
              <a:t> – 2</a:t>
            </a:r>
            <a:endParaRPr lang="fi-FI" dirty="0"/>
          </a:p>
        </p:txBody>
      </p:sp>
    </p:spTree>
    <p:extLst>
      <p:ext uri="{BB962C8B-B14F-4D97-AF65-F5344CB8AC3E}">
        <p14:creationId xmlns:p14="http://schemas.microsoft.com/office/powerpoint/2010/main" val="3574542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1171576" y="1182351"/>
            <a:ext cx="9848849" cy="4075655"/>
          </a:xfrm>
        </p:spPr>
        <p:txBody>
          <a:bodyPr/>
          <a:lstStyle/>
          <a:p>
            <a:pPr marL="411480" indent="-411480">
              <a:buFont typeface="Arial" panose="020B0604020202020204" pitchFamily="34" charset="0"/>
              <a:buChar char="•"/>
            </a:pPr>
            <a:r>
              <a:rPr lang="fi-FI" dirty="0" err="1" smtClean="0"/>
              <a:t>The</a:t>
            </a:r>
            <a:r>
              <a:rPr lang="fi-FI" dirty="0" smtClean="0"/>
              <a:t> </a:t>
            </a:r>
            <a:r>
              <a:rPr lang="fi-FI" dirty="0" err="1" smtClean="0"/>
              <a:t>point</a:t>
            </a:r>
            <a:r>
              <a:rPr lang="fi-FI" dirty="0" smtClean="0"/>
              <a:t> is to </a:t>
            </a:r>
            <a:r>
              <a:rPr lang="fi-FI" dirty="0" err="1" smtClean="0"/>
              <a:t>compare</a:t>
            </a:r>
            <a:r>
              <a:rPr lang="fi-FI" dirty="0" smtClean="0"/>
              <a:t> </a:t>
            </a:r>
            <a:r>
              <a:rPr lang="fi-FI" dirty="0" err="1" smtClean="0"/>
              <a:t>two</a:t>
            </a:r>
            <a:r>
              <a:rPr lang="fi-FI" dirty="0" smtClean="0"/>
              <a:t> </a:t>
            </a:r>
            <a:r>
              <a:rPr lang="fi-FI" dirty="0" err="1" smtClean="0"/>
              <a:t>different</a:t>
            </a:r>
            <a:r>
              <a:rPr lang="fi-FI" dirty="0" smtClean="0"/>
              <a:t> </a:t>
            </a:r>
            <a:r>
              <a:rPr lang="fi-FI" dirty="0" err="1" smtClean="0"/>
              <a:t>ways</a:t>
            </a:r>
            <a:r>
              <a:rPr lang="fi-FI" dirty="0" smtClean="0"/>
              <a:t> of </a:t>
            </a:r>
            <a:r>
              <a:rPr lang="fi-FI" dirty="0" err="1" smtClean="0"/>
              <a:t>adding</a:t>
            </a:r>
            <a:r>
              <a:rPr lang="fi-FI" dirty="0" smtClean="0"/>
              <a:t> </a:t>
            </a:r>
            <a:r>
              <a:rPr lang="fi-FI" dirty="0" err="1" smtClean="0"/>
              <a:t>leakage</a:t>
            </a:r>
            <a:r>
              <a:rPr lang="fi-FI" dirty="0" smtClean="0"/>
              <a:t> to </a:t>
            </a:r>
            <a:r>
              <a:rPr lang="fi-FI" dirty="0" err="1" smtClean="0"/>
              <a:t>the</a:t>
            </a:r>
            <a:r>
              <a:rPr lang="fi-FI" dirty="0" smtClean="0"/>
              <a:t> </a:t>
            </a:r>
            <a:r>
              <a:rPr lang="fi-FI" dirty="0" err="1" smtClean="0"/>
              <a:t>model</a:t>
            </a:r>
            <a:r>
              <a:rPr lang="fi-FI" dirty="0" smtClean="0"/>
              <a:t>: </a:t>
            </a:r>
            <a:r>
              <a:rPr lang="fi-FI" dirty="0" err="1" smtClean="0"/>
              <a:t>emitters</a:t>
            </a:r>
            <a:r>
              <a:rPr lang="fi-FI" dirty="0" smtClean="0"/>
              <a:t> and </a:t>
            </a:r>
            <a:r>
              <a:rPr lang="fi-FI" dirty="0" err="1" smtClean="0"/>
              <a:t>pattern</a:t>
            </a:r>
            <a:endParaRPr lang="fi-FI" dirty="0"/>
          </a:p>
          <a:p>
            <a:pPr marL="696600" lvl="1" indent="-411480">
              <a:buFont typeface="Arial" panose="020B0604020202020204" pitchFamily="34" charset="0"/>
              <a:buChar char="•"/>
            </a:pPr>
            <a:r>
              <a:rPr lang="fi-FI" dirty="0" err="1" smtClean="0"/>
              <a:t>Compare</a:t>
            </a:r>
            <a:r>
              <a:rPr lang="fi-FI" dirty="0" smtClean="0"/>
              <a:t> </a:t>
            </a:r>
            <a:r>
              <a:rPr lang="fi-FI" dirty="0" err="1" smtClean="0"/>
              <a:t>results</a:t>
            </a:r>
            <a:r>
              <a:rPr lang="fi-FI" dirty="0" smtClean="0"/>
              <a:t> </a:t>
            </a:r>
            <a:r>
              <a:rPr lang="fi-FI" dirty="0" err="1" smtClean="0"/>
              <a:t>from</a:t>
            </a:r>
            <a:r>
              <a:rPr lang="fi-FI" dirty="0" smtClean="0"/>
              <a:t> </a:t>
            </a:r>
            <a:r>
              <a:rPr lang="fi-FI" dirty="0" err="1" smtClean="0"/>
              <a:t>part</a:t>
            </a:r>
            <a:r>
              <a:rPr lang="fi-FI" dirty="0" smtClean="0"/>
              <a:t> 1 (</a:t>
            </a:r>
            <a:r>
              <a:rPr lang="fi-FI" dirty="0" err="1" smtClean="0"/>
              <a:t>emitters</a:t>
            </a:r>
            <a:r>
              <a:rPr lang="fi-FI" dirty="0" smtClean="0"/>
              <a:t>, </a:t>
            </a:r>
            <a:r>
              <a:rPr lang="fi-FI" dirty="0" err="1" smtClean="0"/>
              <a:t>which</a:t>
            </a:r>
            <a:r>
              <a:rPr lang="fi-FI" dirty="0" smtClean="0"/>
              <a:t> </a:t>
            </a:r>
            <a:r>
              <a:rPr lang="fi-FI" dirty="0" err="1" smtClean="0"/>
              <a:t>are</a:t>
            </a:r>
            <a:r>
              <a:rPr lang="fi-FI" dirty="0" smtClean="0"/>
              <a:t> </a:t>
            </a:r>
            <a:r>
              <a:rPr lang="fi-FI" dirty="0" err="1" smtClean="0"/>
              <a:t>pressure-dependent</a:t>
            </a:r>
            <a:r>
              <a:rPr lang="fi-FI" dirty="0" smtClean="0"/>
              <a:t>) and </a:t>
            </a:r>
            <a:r>
              <a:rPr lang="fi-FI" dirty="0" err="1" smtClean="0"/>
              <a:t>part</a:t>
            </a:r>
            <a:r>
              <a:rPr lang="fi-FI" dirty="0" smtClean="0"/>
              <a:t> 3 (</a:t>
            </a:r>
            <a:r>
              <a:rPr lang="fi-FI" dirty="0" err="1" smtClean="0"/>
              <a:t>leakage</a:t>
            </a:r>
            <a:r>
              <a:rPr lang="fi-FI" dirty="0" smtClean="0"/>
              <a:t> as a </a:t>
            </a:r>
            <a:r>
              <a:rPr lang="fi-FI" dirty="0" err="1" smtClean="0"/>
              <a:t>pattern</a:t>
            </a:r>
            <a:r>
              <a:rPr lang="fi-FI" dirty="0" smtClean="0"/>
              <a:t>, </a:t>
            </a:r>
            <a:r>
              <a:rPr lang="fi-FI" dirty="0" err="1" smtClean="0"/>
              <a:t>which</a:t>
            </a:r>
            <a:r>
              <a:rPr lang="fi-FI" dirty="0" smtClean="0"/>
              <a:t> is </a:t>
            </a:r>
            <a:r>
              <a:rPr lang="fi-FI" dirty="0" err="1" smtClean="0"/>
              <a:t>not</a:t>
            </a:r>
            <a:r>
              <a:rPr lang="fi-FI" dirty="0" smtClean="0"/>
              <a:t> </a:t>
            </a:r>
            <a:r>
              <a:rPr lang="fi-FI" dirty="0" err="1" smtClean="0"/>
              <a:t>pressure-dependent</a:t>
            </a:r>
            <a:r>
              <a:rPr lang="fi-FI" dirty="0" smtClean="0"/>
              <a:t>)</a:t>
            </a:r>
          </a:p>
          <a:p>
            <a:pPr marL="411480" indent="-411480">
              <a:buFont typeface="Arial" panose="020B0604020202020204" pitchFamily="34" charset="0"/>
              <a:buChar char="•"/>
            </a:pPr>
            <a:r>
              <a:rPr lang="fi-FI" dirty="0" smtClean="0"/>
              <a:t>Set </a:t>
            </a:r>
            <a:r>
              <a:rPr lang="fi-FI" dirty="0" err="1" smtClean="0"/>
              <a:t>the</a:t>
            </a:r>
            <a:r>
              <a:rPr lang="fi-FI" dirty="0" smtClean="0"/>
              <a:t> </a:t>
            </a:r>
            <a:r>
              <a:rPr lang="fi-FI" dirty="0" err="1" smtClean="0"/>
              <a:t>emitter</a:t>
            </a:r>
            <a:r>
              <a:rPr lang="fi-FI" dirty="0" smtClean="0"/>
              <a:t> </a:t>
            </a:r>
            <a:r>
              <a:rPr lang="fi-FI" dirty="0" err="1" smtClean="0"/>
              <a:t>coefficients</a:t>
            </a:r>
            <a:r>
              <a:rPr lang="fi-FI" dirty="0" smtClean="0"/>
              <a:t> for </a:t>
            </a:r>
            <a:r>
              <a:rPr lang="fi-FI" dirty="0" err="1" smtClean="0"/>
              <a:t>each</a:t>
            </a:r>
            <a:r>
              <a:rPr lang="fi-FI" dirty="0" smtClean="0"/>
              <a:t> </a:t>
            </a:r>
            <a:r>
              <a:rPr lang="fi-FI" dirty="0" err="1" smtClean="0"/>
              <a:t>junction</a:t>
            </a:r>
            <a:r>
              <a:rPr lang="fi-FI" dirty="0" smtClean="0"/>
              <a:t> to </a:t>
            </a:r>
            <a:r>
              <a:rPr lang="fi-FI" dirty="0" err="1" smtClean="0"/>
              <a:t>zero</a:t>
            </a:r>
            <a:r>
              <a:rPr lang="fi-FI" dirty="0" smtClean="0"/>
              <a:t> (</a:t>
            </a:r>
            <a:r>
              <a:rPr lang="fi-FI" dirty="0" err="1" smtClean="0"/>
              <a:t>because</a:t>
            </a:r>
            <a:r>
              <a:rPr lang="fi-FI" dirty="0" smtClean="0"/>
              <a:t> </a:t>
            </a:r>
            <a:r>
              <a:rPr lang="fi-FI" dirty="0" err="1" smtClean="0"/>
              <a:t>we</a:t>
            </a:r>
            <a:r>
              <a:rPr lang="fi-FI" dirty="0" smtClean="0"/>
              <a:t> </a:t>
            </a:r>
            <a:r>
              <a:rPr lang="fi-FI" dirty="0" err="1" smtClean="0"/>
              <a:t>are</a:t>
            </a:r>
            <a:r>
              <a:rPr lang="fi-FI" dirty="0" smtClean="0"/>
              <a:t> </a:t>
            </a:r>
            <a:r>
              <a:rPr lang="fi-FI" dirty="0" err="1" smtClean="0"/>
              <a:t>not</a:t>
            </a:r>
            <a:r>
              <a:rPr lang="fi-FI" dirty="0" smtClean="0"/>
              <a:t> </a:t>
            </a:r>
            <a:r>
              <a:rPr lang="fi-FI" dirty="0" err="1" smtClean="0"/>
              <a:t>using</a:t>
            </a:r>
            <a:r>
              <a:rPr lang="fi-FI" dirty="0" smtClean="0"/>
              <a:t> </a:t>
            </a:r>
            <a:r>
              <a:rPr lang="fi-FI" dirty="0" err="1" smtClean="0"/>
              <a:t>the</a:t>
            </a:r>
            <a:r>
              <a:rPr lang="fi-FI" dirty="0" smtClean="0"/>
              <a:t> </a:t>
            </a:r>
            <a:r>
              <a:rPr lang="fi-FI" dirty="0" err="1" smtClean="0"/>
              <a:t>emitters</a:t>
            </a:r>
            <a:r>
              <a:rPr lang="fi-FI" dirty="0" smtClean="0"/>
              <a:t> </a:t>
            </a:r>
            <a:r>
              <a:rPr lang="fi-FI" dirty="0" err="1" smtClean="0"/>
              <a:t>anymore</a:t>
            </a:r>
            <a:r>
              <a:rPr lang="fi-FI" dirty="0" smtClean="0"/>
              <a:t>)</a:t>
            </a:r>
          </a:p>
          <a:p>
            <a:pPr marL="411480" indent="-411480">
              <a:buFont typeface="Arial" panose="020B0604020202020204" pitchFamily="34" charset="0"/>
              <a:buChar char="•"/>
            </a:pPr>
            <a:r>
              <a:rPr lang="fi-FI" dirty="0" err="1" smtClean="0"/>
              <a:t>You</a:t>
            </a:r>
            <a:r>
              <a:rPr lang="fi-FI" dirty="0" smtClean="0"/>
              <a:t> </a:t>
            </a:r>
            <a:r>
              <a:rPr lang="fi-FI" dirty="0" err="1" smtClean="0"/>
              <a:t>can</a:t>
            </a:r>
            <a:r>
              <a:rPr lang="fi-FI" dirty="0" smtClean="0"/>
              <a:t> </a:t>
            </a:r>
            <a:r>
              <a:rPr lang="fi-FI" dirty="0" err="1" smtClean="0"/>
              <a:t>add</a:t>
            </a:r>
            <a:r>
              <a:rPr lang="fi-FI" dirty="0" smtClean="0"/>
              <a:t> </a:t>
            </a:r>
            <a:r>
              <a:rPr lang="fi-FI" dirty="0" err="1" smtClean="0"/>
              <a:t>the</a:t>
            </a:r>
            <a:r>
              <a:rPr lang="fi-FI" dirty="0" smtClean="0"/>
              <a:t> </a:t>
            </a:r>
            <a:r>
              <a:rPr lang="fi-FI" dirty="0" err="1" smtClean="0"/>
              <a:t>leakage</a:t>
            </a:r>
            <a:r>
              <a:rPr lang="fi-FI" dirty="0" smtClean="0"/>
              <a:t> to </a:t>
            </a:r>
            <a:r>
              <a:rPr lang="fi-FI" dirty="0" err="1" smtClean="0"/>
              <a:t>the</a:t>
            </a:r>
            <a:r>
              <a:rPr lang="fi-FI" dirty="0" smtClean="0"/>
              <a:t> </a:t>
            </a:r>
            <a:r>
              <a:rPr lang="fi-FI" dirty="0" err="1" smtClean="0"/>
              <a:t>average</a:t>
            </a:r>
            <a:r>
              <a:rPr lang="fi-FI" dirty="0" smtClean="0"/>
              <a:t> </a:t>
            </a:r>
            <a:r>
              <a:rPr lang="fi-FI" dirty="0" err="1" smtClean="0"/>
              <a:t>demand</a:t>
            </a:r>
            <a:r>
              <a:rPr lang="fi-FI" dirty="0" smtClean="0"/>
              <a:t> for </a:t>
            </a:r>
            <a:r>
              <a:rPr lang="fi-FI" dirty="0" err="1" smtClean="0"/>
              <a:t>each</a:t>
            </a:r>
            <a:r>
              <a:rPr lang="fi-FI" dirty="0" smtClean="0"/>
              <a:t> </a:t>
            </a:r>
            <a:r>
              <a:rPr lang="fi-FI" dirty="0" err="1" smtClean="0"/>
              <a:t>node</a:t>
            </a:r>
            <a:endParaRPr lang="fi-FI" dirty="0" smtClean="0"/>
          </a:p>
          <a:p>
            <a:pPr marL="696600" lvl="1" indent="-411480">
              <a:buFont typeface="Arial" panose="020B0604020202020204" pitchFamily="34" charset="0"/>
              <a:buChar char="•"/>
            </a:pPr>
            <a:r>
              <a:rPr lang="fi-FI" dirty="0" err="1" smtClean="0"/>
              <a:t>Demands</a:t>
            </a:r>
            <a:r>
              <a:rPr lang="fi-FI" dirty="0" smtClean="0"/>
              <a:t> – … (</a:t>
            </a:r>
            <a:r>
              <a:rPr lang="fi-FI" dirty="0" err="1" smtClean="0"/>
              <a:t>three</a:t>
            </a:r>
            <a:r>
              <a:rPr lang="fi-FI" dirty="0" smtClean="0"/>
              <a:t> </a:t>
            </a:r>
            <a:r>
              <a:rPr lang="fi-FI" dirty="0" err="1" smtClean="0"/>
              <a:t>dots</a:t>
            </a:r>
            <a:r>
              <a:rPr lang="fi-FI" dirty="0" smtClean="0"/>
              <a:t>) – </a:t>
            </a:r>
            <a:r>
              <a:rPr lang="fi-FI" dirty="0" err="1" smtClean="0"/>
              <a:t>Demand</a:t>
            </a:r>
            <a:r>
              <a:rPr lang="fi-FI" dirty="0" smtClean="0"/>
              <a:t> – </a:t>
            </a:r>
            <a:r>
              <a:rPr lang="fi-FI" dirty="0" err="1" smtClean="0"/>
              <a:t>Divide</a:t>
            </a:r>
            <a:r>
              <a:rPr lang="fi-FI" dirty="0" smtClean="0"/>
              <a:t> </a:t>
            </a:r>
            <a:r>
              <a:rPr lang="fi-FI" dirty="0" err="1" smtClean="0"/>
              <a:t>the</a:t>
            </a:r>
            <a:r>
              <a:rPr lang="fi-FI" dirty="0" smtClean="0"/>
              <a:t> </a:t>
            </a:r>
            <a:r>
              <a:rPr lang="fi-FI" dirty="0" err="1" smtClean="0"/>
              <a:t>original</a:t>
            </a:r>
            <a:r>
              <a:rPr lang="fi-FI" dirty="0" smtClean="0"/>
              <a:t> </a:t>
            </a:r>
            <a:r>
              <a:rPr lang="fi-FI" dirty="0" err="1" smtClean="0"/>
              <a:t>value</a:t>
            </a:r>
            <a:r>
              <a:rPr lang="fi-FI" dirty="0" smtClean="0"/>
              <a:t> </a:t>
            </a:r>
            <a:r>
              <a:rPr lang="fi-FI" dirty="0" err="1" smtClean="0"/>
              <a:t>by</a:t>
            </a:r>
            <a:r>
              <a:rPr lang="fi-FI" dirty="0" smtClean="0"/>
              <a:t> 0.85</a:t>
            </a:r>
          </a:p>
          <a:p>
            <a:pPr marL="411480" indent="-411480">
              <a:buFont typeface="Arial" panose="020B0604020202020204" pitchFamily="34" charset="0"/>
              <a:buChar char="•"/>
            </a:pPr>
            <a:endParaRPr lang="fi-FI" dirty="0" smtClean="0"/>
          </a:p>
        </p:txBody>
      </p:sp>
      <p:sp>
        <p:nvSpPr>
          <p:cNvPr id="4" name="Date Placeholder 3"/>
          <p:cNvSpPr>
            <a:spLocks noGrp="1"/>
          </p:cNvSpPr>
          <p:nvPr>
            <p:ph type="dt" sz="half" idx="15"/>
          </p:nvPr>
        </p:nvSpPr>
        <p:spPr/>
        <p:txBody>
          <a:bodyPr/>
          <a:lstStyle/>
          <a:p>
            <a:pPr>
              <a:defRPr/>
            </a:pPr>
            <a:fld id="{24CBB682-87B2-4236-AF78-B49807E7713E}" type="datetime1">
              <a:rPr lang="fi-FI" smtClean="0"/>
              <a:t>4.3.2019</a:t>
            </a:fld>
            <a:endParaRPr lang="fi-FI"/>
          </a:p>
        </p:txBody>
      </p:sp>
      <p:sp>
        <p:nvSpPr>
          <p:cNvPr id="5" name="Slide Number Placeholder 4"/>
          <p:cNvSpPr>
            <a:spLocks noGrp="1"/>
          </p:cNvSpPr>
          <p:nvPr>
            <p:ph type="sldNum" sz="quarter" idx="17"/>
          </p:nvPr>
        </p:nvSpPr>
        <p:spPr/>
        <p:txBody>
          <a:bodyPr/>
          <a:lstStyle/>
          <a:p>
            <a:pPr>
              <a:defRPr/>
            </a:pPr>
            <a:fld id="{49EFD4B7-1CC6-864B-A72A-C978B70BBA9B}" type="slidenum">
              <a:rPr lang="fi-FI" smtClean="0"/>
              <a:pPr>
                <a:defRPr/>
              </a:pPr>
              <a:t>6</a:t>
            </a:fld>
            <a:endParaRPr lang="fi-FI"/>
          </a:p>
        </p:txBody>
      </p:sp>
      <p:sp>
        <p:nvSpPr>
          <p:cNvPr id="7" name="Title 1"/>
          <p:cNvSpPr>
            <a:spLocks noGrp="1"/>
          </p:cNvSpPr>
          <p:nvPr>
            <p:ph type="ctrTitle"/>
          </p:nvPr>
        </p:nvSpPr>
        <p:spPr>
          <a:xfrm>
            <a:off x="1171576" y="318135"/>
            <a:ext cx="9848850" cy="1195798"/>
          </a:xfrm>
        </p:spPr>
        <p:txBody>
          <a:bodyPr/>
          <a:lstStyle/>
          <a:p>
            <a:r>
              <a:rPr lang="fi-FI" dirty="0" err="1" smtClean="0"/>
              <a:t>Hints</a:t>
            </a:r>
            <a:r>
              <a:rPr lang="fi-FI" dirty="0" smtClean="0"/>
              <a:t> – 3</a:t>
            </a:r>
            <a:endParaRPr lang="fi-FI" dirty="0"/>
          </a:p>
        </p:txBody>
      </p:sp>
    </p:spTree>
    <p:extLst>
      <p:ext uri="{BB962C8B-B14F-4D97-AF65-F5344CB8AC3E}">
        <p14:creationId xmlns:p14="http://schemas.microsoft.com/office/powerpoint/2010/main" val="40605134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466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Cambria Math</vt:lpstr>
      <vt:lpstr>Courier New</vt:lpstr>
      <vt:lpstr>Georgia</vt:lpstr>
      <vt:lpstr>Lucida Grande</vt:lpstr>
      <vt:lpstr>Office Theme</vt:lpstr>
      <vt:lpstr>Assignment 3</vt:lpstr>
      <vt:lpstr>Assign leaks tool in the Fluidit software</vt:lpstr>
      <vt:lpstr>Hints - general</vt:lpstr>
      <vt:lpstr>Hints – 1</vt:lpstr>
      <vt:lpstr>Hints – 2</vt:lpstr>
      <vt:lpstr>Hints – 3</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Assignment 3</dc:title>
  <dc:creator>Ahopelto Suvi</dc:creator>
  <cp:lastModifiedBy>Ahopelto Suvi</cp:lastModifiedBy>
  <cp:revision>2</cp:revision>
  <dcterms:created xsi:type="dcterms:W3CDTF">2019-03-04T11:25:52Z</dcterms:created>
  <dcterms:modified xsi:type="dcterms:W3CDTF">2019-03-04T11:30:09Z</dcterms:modified>
</cp:coreProperties>
</file>