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89" r:id="rId2"/>
    <p:sldId id="290" r:id="rId3"/>
    <p:sldId id="291" r:id="rId4"/>
    <p:sldId id="292" r:id="rId5"/>
    <p:sldId id="294" r:id="rId6"/>
    <p:sldId id="297" r:id="rId7"/>
    <p:sldId id="295" r:id="rId8"/>
    <p:sldId id="298" r:id="rId9"/>
    <p:sldId id="296" r:id="rId10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6A3"/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 autoAdjust="0"/>
    <p:restoredTop sz="94660"/>
  </p:normalViewPr>
  <p:slideViewPr>
    <p:cSldViewPr snapToObjects="1">
      <p:cViewPr varScale="1">
        <p:scale>
          <a:sx n="98" d="100"/>
          <a:sy n="98" d="100"/>
        </p:scale>
        <p:origin x="960" y="72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4/5/2018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5.4.2018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473801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5.4.2018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47380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5.4.2018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47380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5.4.2018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2" y="1273324"/>
            <a:ext cx="7920112" cy="24482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" sz="5400" dirty="0"/>
              <a:t>Design of autonomous off-road robot</a:t>
            </a:r>
            <a:endParaRPr lang="fi-FI" sz="5400" dirty="0"/>
          </a:p>
        </p:txBody>
      </p:sp>
      <p:sp>
        <p:nvSpPr>
          <p:cNvPr id="28674" name="Subtitle 2"/>
          <p:cNvSpPr>
            <a:spLocks noGrp="1"/>
          </p:cNvSpPr>
          <p:nvPr>
            <p:ph type="subTitle" idx="1"/>
          </p:nvPr>
        </p:nvSpPr>
        <p:spPr>
          <a:xfrm>
            <a:off x="468314" y="4513684"/>
            <a:ext cx="5388448" cy="576064"/>
          </a:xfrm>
        </p:spPr>
        <p:txBody>
          <a:bodyPr>
            <a:noAutofit/>
          </a:bodyPr>
          <a:lstStyle/>
          <a:p>
            <a:r>
              <a:rPr lang="fi-FI" sz="2000" dirty="0">
                <a:solidFill>
                  <a:schemeClr val="bg2">
                    <a:lumMod val="75000"/>
                  </a:schemeClr>
                </a:solidFill>
              </a:rPr>
              <a:t>Benjamin </a:t>
            </a:r>
            <a:r>
              <a:rPr lang="fi-FI" sz="2000" dirty="0" err="1">
                <a:solidFill>
                  <a:schemeClr val="bg2">
                    <a:lumMod val="75000"/>
                  </a:schemeClr>
                </a:solidFill>
              </a:rPr>
              <a:t>Nikolov</a:t>
            </a:r>
            <a:r>
              <a:rPr lang="fi-FI" sz="2000" dirty="0">
                <a:solidFill>
                  <a:schemeClr val="bg2">
                    <a:lumMod val="75000"/>
                  </a:schemeClr>
                </a:solidFill>
              </a:rPr>
              <a:t> &amp; Elias Ala-Kaila</a:t>
            </a:r>
          </a:p>
          <a:p>
            <a:r>
              <a:rPr lang="fi-FI" sz="2000" dirty="0">
                <a:solidFill>
                  <a:schemeClr val="bg2">
                    <a:lumMod val="75000"/>
                  </a:schemeClr>
                </a:solidFill>
              </a:rPr>
              <a:t>6.4.2018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8313" y="409227"/>
            <a:ext cx="8207375" cy="852383"/>
          </a:xfrm>
        </p:spPr>
        <p:txBody>
          <a:bodyPr/>
          <a:lstStyle/>
          <a:p>
            <a:r>
              <a:rPr lang="fi" dirty="0"/>
              <a:t>Design </a:t>
            </a:r>
            <a:r>
              <a:rPr lang="en-GB" dirty="0"/>
              <a:t>principles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4588642" cy="333608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latin typeface="Georgia" panose="02040502050405020303" pitchFamily="18" charset="0"/>
              </a:rPr>
              <a:t>Field Robot Event 2018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latin typeface="Georgia" panose="02040502050405020303" pitchFamily="18" charset="0"/>
              </a:rPr>
              <a:t>4-wheel drive and 4-wheel steering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latin typeface="Georgia" panose="02040502050405020303" pitchFamily="18" charset="0"/>
              </a:rPr>
              <a:t>Weatherproofing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latin typeface="Georgia" panose="02040502050405020303" pitchFamily="18" charset="0"/>
              </a:rPr>
              <a:t>Equal force support system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b="0" dirty="0">
                <a:latin typeface="Georgia" panose="02040502050405020303" pitchFamily="18" charset="0"/>
              </a:rPr>
              <a:t>E</a:t>
            </a:r>
            <a:r>
              <a:rPr lang="en-GB" b="0" dirty="0" err="1">
                <a:latin typeface="Georgia" panose="02040502050405020303" pitchFamily="18" charset="0"/>
              </a:rPr>
              <a:t>asy</a:t>
            </a:r>
            <a:r>
              <a:rPr lang="en-GB" b="0" dirty="0">
                <a:latin typeface="Georgia" panose="02040502050405020303" pitchFamily="18" charset="0"/>
              </a:rPr>
              <a:t> manufacturability</a:t>
            </a:r>
            <a:endParaRPr lang="fi-FI" b="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GB" b="0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FC42F9-319D-4E26-99A0-69D663ED8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468" y="985292"/>
            <a:ext cx="3546220" cy="370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2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10" name="Shape 66">
            <a:extLst>
              <a:ext uri="{FF2B5EF4-FFF2-40B4-BE49-F238E27FC236}">
                <a16:creationId xmlns:a16="http://schemas.microsoft.com/office/drawing/2014/main" id="{23D880C6-BE90-4F9C-91F2-9822A0C4CCF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52400"/>
            <a:ext cx="8839199" cy="4774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8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10" name="Shape 71">
            <a:extLst>
              <a:ext uri="{FF2B5EF4-FFF2-40B4-BE49-F238E27FC236}">
                <a16:creationId xmlns:a16="http://schemas.microsoft.com/office/drawing/2014/main" id="{C982359A-916D-467F-A6FA-11E07E2745D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52400"/>
            <a:ext cx="8839199" cy="4774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9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8313" y="409227"/>
            <a:ext cx="8207375" cy="852383"/>
          </a:xfrm>
        </p:spPr>
        <p:txBody>
          <a:bodyPr/>
          <a:lstStyle/>
          <a:p>
            <a:r>
              <a:rPr lang="fi-FI" dirty="0" err="1"/>
              <a:t>Kinematic</a:t>
            </a:r>
            <a:r>
              <a:rPr lang="fi-FI" dirty="0"/>
              <a:t> </a:t>
            </a:r>
            <a:r>
              <a:rPr lang="fi-FI" dirty="0" err="1"/>
              <a:t>equations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3" y="985292"/>
            <a:ext cx="8064127" cy="36124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b="0" dirty="0">
                <a:latin typeface="Georgia" panose="02040502050405020303" pitchFamily="18" charset="0"/>
              </a:rPr>
              <a:t>Parameters: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Georgia" panose="02040502050405020303" pitchFamily="18" charset="0"/>
              </a:rPr>
              <a:t>Robot heading </a:t>
            </a:r>
            <a:r>
              <a:rPr lang="en-GB" sz="2000" dirty="0">
                <a:latin typeface="Georgia" panose="02040502050405020303" pitchFamily="18" charset="0"/>
              </a:rPr>
              <a:t>𝜃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Georgia" panose="02040502050405020303" pitchFamily="18" charset="0"/>
              </a:rPr>
              <a:t>Angle difference between the front wheels and heading </a:t>
            </a:r>
            <a:r>
              <a:rPr lang="en-GB" dirty="0"/>
              <a:t>𝛼</a:t>
            </a:r>
            <a:r>
              <a:rPr lang="en-GB" baseline="-25000" dirty="0"/>
              <a:t>f</a:t>
            </a:r>
            <a:endParaRPr lang="en-GB" sz="2000" b="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Georgia" panose="02040502050405020303" pitchFamily="18" charset="0"/>
              </a:rPr>
              <a:t>Angle difference between the rear wheels and heading </a:t>
            </a:r>
            <a:r>
              <a:rPr lang="en-GB" dirty="0"/>
              <a:t>𝛼</a:t>
            </a:r>
            <a:r>
              <a:rPr lang="en-GB" baseline="-25000" dirty="0"/>
              <a:t>r</a:t>
            </a:r>
            <a:endParaRPr lang="en-GB" sz="2000" b="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Georgia" panose="02040502050405020303" pitchFamily="18" charset="0"/>
              </a:rPr>
              <a:t>velocity of the front wheels </a:t>
            </a:r>
            <a:r>
              <a:rPr lang="en-GB" dirty="0"/>
              <a:t>𝑣</a:t>
            </a:r>
            <a:r>
              <a:rPr lang="en-GB" baseline="-25000" dirty="0"/>
              <a:t>f</a:t>
            </a:r>
            <a:endParaRPr lang="en-GB" sz="2000" b="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Georgia" panose="02040502050405020303" pitchFamily="18" charset="0"/>
              </a:rPr>
              <a:t>velocity of the front wheels </a:t>
            </a:r>
            <a:r>
              <a:rPr lang="en-GB" dirty="0"/>
              <a:t>𝑣</a:t>
            </a:r>
            <a:r>
              <a:rPr lang="en-GB" baseline="-25000" dirty="0"/>
              <a:t>r</a:t>
            </a:r>
            <a:endParaRPr lang="en-GB" sz="2000" b="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Georgia" panose="02040502050405020303" pitchFamily="18" charset="0"/>
              </a:rPr>
              <a:t>distance between the axles </a:t>
            </a:r>
            <a:r>
              <a:rPr lang="en-GB" sz="2000" dirty="0">
                <a:latin typeface="Georgia" panose="02040502050405020303" pitchFamily="18" charset="0"/>
              </a:rPr>
              <a:t>𝑙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02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8313" y="409227"/>
            <a:ext cx="8207375" cy="852383"/>
          </a:xfrm>
        </p:spPr>
        <p:txBody>
          <a:bodyPr/>
          <a:lstStyle/>
          <a:p>
            <a:r>
              <a:rPr lang="fi-FI" dirty="0" err="1"/>
              <a:t>Kinematic</a:t>
            </a:r>
            <a:r>
              <a:rPr lang="fi-FI" dirty="0"/>
              <a:t> </a:t>
            </a:r>
            <a:r>
              <a:rPr lang="fi-FI" dirty="0" err="1"/>
              <a:t>equations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7" name="Shape 82">
            <a:extLst>
              <a:ext uri="{FF2B5EF4-FFF2-40B4-BE49-F238E27FC236}">
                <a16:creationId xmlns:a16="http://schemas.microsoft.com/office/drawing/2014/main" id="{F1AD072C-4B1E-40E5-9AF6-94B1C7872D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5616" y="1561356"/>
            <a:ext cx="6849326" cy="2714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75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8313" y="409227"/>
            <a:ext cx="8207375" cy="852383"/>
          </a:xfrm>
        </p:spPr>
        <p:txBody>
          <a:bodyPr/>
          <a:lstStyle/>
          <a:p>
            <a:r>
              <a:rPr lang="fi-FI" dirty="0" err="1"/>
              <a:t>Simulation</a:t>
            </a:r>
            <a:r>
              <a:rPr lang="fi-FI" dirty="0"/>
              <a:t> of </a:t>
            </a:r>
            <a:r>
              <a:rPr lang="fi-FI" dirty="0" err="1"/>
              <a:t>navigation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85244" y="1416392"/>
            <a:ext cx="3966644" cy="318130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Georgia" panose="02040502050405020303" pitchFamily="18" charset="0"/>
              </a:rPr>
              <a:t>Simulation with Simulink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Georgia" panose="02040502050405020303" pitchFamily="18" charset="0"/>
              </a:rPr>
              <a:t>Visualization with </a:t>
            </a:r>
            <a:r>
              <a:rPr lang="en-GB" sz="2000" b="0" dirty="0" err="1">
                <a:latin typeface="Georgia" panose="02040502050405020303" pitchFamily="18" charset="0"/>
              </a:rPr>
              <a:t>Matlab</a:t>
            </a:r>
            <a:r>
              <a:rPr lang="en-GB" sz="2000" b="0" dirty="0">
                <a:latin typeface="Georgia" panose="02040502050405020303" pitchFamily="18" charset="0"/>
              </a:rPr>
              <a:t> plot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Georgia" panose="02040502050405020303" pitchFamily="18" charset="0"/>
              </a:rPr>
              <a:t>Simulation of laser scanner data is used to improve navigation algorithm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2000" b="0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7" name="Shape 87">
            <a:extLst>
              <a:ext uri="{FF2B5EF4-FFF2-40B4-BE49-F238E27FC236}">
                <a16:creationId xmlns:a16="http://schemas.microsoft.com/office/drawing/2014/main" id="{6C496578-CA1A-471E-92F5-6210195743C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34957" y="1152475"/>
            <a:ext cx="4457583" cy="35993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154EFC-3F7D-4A49-80EE-7A5FD793ED53}"/>
              </a:ext>
            </a:extLst>
          </p:cNvPr>
          <p:cNvCxnSpPr>
            <a:cxnSpLocks/>
          </p:cNvCxnSpPr>
          <p:nvPr/>
        </p:nvCxnSpPr>
        <p:spPr>
          <a:xfrm>
            <a:off x="6446520" y="1017725"/>
            <a:ext cx="0" cy="13978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40F4EBC-EA5D-44FA-AC8D-4407C4D1D124}"/>
              </a:ext>
            </a:extLst>
          </p:cNvPr>
          <p:cNvSpPr txBox="1"/>
          <p:nvPr/>
        </p:nvSpPr>
        <p:spPr>
          <a:xfrm>
            <a:off x="6023899" y="648393"/>
            <a:ext cx="108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/>
              <a:t>Robot</a:t>
            </a:r>
            <a:endParaRPr lang="en-GB" sz="1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C7005A-242A-4E5F-9C83-AF5FE0C51D8B}"/>
              </a:ext>
            </a:extLst>
          </p:cNvPr>
          <p:cNvCxnSpPr>
            <a:cxnSpLocks/>
          </p:cNvCxnSpPr>
          <p:nvPr/>
        </p:nvCxnSpPr>
        <p:spPr>
          <a:xfrm>
            <a:off x="8031480" y="1017725"/>
            <a:ext cx="0" cy="5468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1AED1C-D8D8-4969-B184-E280FD5C0ECD}"/>
              </a:ext>
            </a:extLst>
          </p:cNvPr>
          <p:cNvSpPr txBox="1"/>
          <p:nvPr/>
        </p:nvSpPr>
        <p:spPr>
          <a:xfrm>
            <a:off x="7353301" y="648393"/>
            <a:ext cx="134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err="1"/>
              <a:t>Maize</a:t>
            </a:r>
            <a:r>
              <a:rPr lang="fi-FI" sz="1800" dirty="0"/>
              <a:t> </a:t>
            </a:r>
            <a:r>
              <a:rPr lang="fi-FI" sz="1800" dirty="0" err="1"/>
              <a:t>crop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9082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99592" y="409227"/>
            <a:ext cx="7776096" cy="852383"/>
          </a:xfrm>
        </p:spPr>
        <p:txBody>
          <a:bodyPr/>
          <a:lstStyle/>
          <a:p>
            <a:r>
              <a:rPr lang="fi-FI" dirty="0" err="1"/>
              <a:t>Results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899592" y="1416392"/>
            <a:ext cx="3352296" cy="318130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Georgia" panose="02040502050405020303" pitchFamily="18" charset="0"/>
              </a:rPr>
              <a:t>4-wheel drive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Georgia" panose="02040502050405020303" pitchFamily="18" charset="0"/>
              </a:rPr>
              <a:t>4-wheel steering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Georgia" panose="02040502050405020303" pitchFamily="18" charset="0"/>
              </a:rPr>
              <a:t>Length: 880 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Georgia" panose="02040502050405020303" pitchFamily="18" charset="0"/>
              </a:rPr>
              <a:t>Width: 488 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Georgia" panose="02040502050405020303" pitchFamily="18" charset="0"/>
              </a:rPr>
              <a:t>Clearance: 65 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Georgia" panose="02040502050405020303" pitchFamily="18" charset="0"/>
              </a:rPr>
              <a:t>Weight: 20 kg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2000" b="0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3DCDDF-0C4D-4BD2-8A3E-50B3242AB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3232"/>
            <a:ext cx="3312368" cy="463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1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70751" y="1921396"/>
            <a:ext cx="8207375" cy="1008112"/>
          </a:xfrm>
        </p:spPr>
        <p:txBody>
          <a:bodyPr/>
          <a:lstStyle/>
          <a:p>
            <a:pPr algn="ctr"/>
            <a:r>
              <a:rPr lang="fi-FI" sz="6000" dirty="0" err="1"/>
              <a:t>Thank</a:t>
            </a:r>
            <a:r>
              <a:rPr lang="fi-FI" sz="6000" dirty="0"/>
              <a:t> </a:t>
            </a:r>
            <a:r>
              <a:rPr lang="fi-FI" sz="6000" dirty="0" err="1"/>
              <a:t>you</a:t>
            </a:r>
            <a:endParaRPr lang="fi-FI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402715"/>
      </p:ext>
    </p:extLst>
  </p:cSld>
  <p:clrMapOvr>
    <a:masterClrMapping/>
  </p:clrMapOvr>
</p:sld>
</file>

<file path=ppt/theme/theme1.xml><?xml version="1.0" encoding="utf-8"?>
<a:theme xmlns:a="http://schemas.openxmlformats.org/drawingml/2006/main" name="Aalto University">
  <a:themeElements>
    <a:clrScheme name="Aalto-insinoori">
      <a:dk1>
        <a:sysClr val="windowText" lastClr="000000"/>
      </a:dk1>
      <a:lt1>
        <a:sysClr val="window" lastClr="FFFFFF"/>
      </a:lt1>
      <a:dk2>
        <a:srgbClr val="BB16A3"/>
      </a:dk2>
      <a:lt2>
        <a:srgbClr val="8C857B"/>
      </a:lt2>
      <a:accent1>
        <a:srgbClr val="BB16A3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24083</TotalTime>
  <Words>133</Words>
  <Application>Microsoft Office PowerPoint</Application>
  <PresentationFormat>On-screen Show (16:10)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Courier New</vt:lpstr>
      <vt:lpstr>Georgia</vt:lpstr>
      <vt:lpstr>Lucida Grande</vt:lpstr>
      <vt:lpstr>ヒラギノ角ゴ Pro W3</vt:lpstr>
      <vt:lpstr>Aalto University</vt:lpstr>
      <vt:lpstr>Design of autonomous off-road robot</vt:lpstr>
      <vt:lpstr>Design principles</vt:lpstr>
      <vt:lpstr>PowerPoint Presentation</vt:lpstr>
      <vt:lpstr>PowerPoint Presentation</vt:lpstr>
      <vt:lpstr>Kinematic equations</vt:lpstr>
      <vt:lpstr>Kinematic equations</vt:lpstr>
      <vt:lpstr>Simulation of navigation</vt:lpstr>
      <vt:lpstr>Results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Aalto Living+</dc:title>
  <dc:creator>TBWA\HELSINKI</dc:creator>
  <cp:lastModifiedBy>Elias</cp:lastModifiedBy>
  <cp:revision>342</cp:revision>
  <cp:lastPrinted>2012-10-17T07:14:15Z</cp:lastPrinted>
  <dcterms:created xsi:type="dcterms:W3CDTF">2012-05-14T17:33:12Z</dcterms:created>
  <dcterms:modified xsi:type="dcterms:W3CDTF">2018-04-05T20:33:46Z</dcterms:modified>
</cp:coreProperties>
</file>