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handoutMasterIdLst>
    <p:handoutMasterId r:id="rId46"/>
  </p:handoutMasterIdLst>
  <p:sldIdLst>
    <p:sldId id="257" r:id="rId2"/>
    <p:sldId id="352" r:id="rId3"/>
    <p:sldId id="258" r:id="rId4"/>
    <p:sldId id="312" r:id="rId5"/>
    <p:sldId id="293" r:id="rId6"/>
    <p:sldId id="269" r:id="rId7"/>
    <p:sldId id="295" r:id="rId8"/>
    <p:sldId id="296" r:id="rId9"/>
    <p:sldId id="297" r:id="rId10"/>
    <p:sldId id="298" r:id="rId11"/>
    <p:sldId id="299" r:id="rId12"/>
    <p:sldId id="300" r:id="rId13"/>
    <p:sldId id="301" r:id="rId14"/>
    <p:sldId id="270" r:id="rId15"/>
    <p:sldId id="271" r:id="rId16"/>
    <p:sldId id="272" r:id="rId17"/>
    <p:sldId id="273" r:id="rId18"/>
    <p:sldId id="274" r:id="rId19"/>
    <p:sldId id="275" r:id="rId20"/>
    <p:sldId id="276" r:id="rId21"/>
    <p:sldId id="277" r:id="rId22"/>
    <p:sldId id="387" r:id="rId23"/>
    <p:sldId id="278" r:id="rId24"/>
    <p:sldId id="365" r:id="rId25"/>
    <p:sldId id="366" r:id="rId26"/>
    <p:sldId id="367" r:id="rId27"/>
    <p:sldId id="368" r:id="rId28"/>
    <p:sldId id="369" r:id="rId29"/>
    <p:sldId id="370" r:id="rId30"/>
    <p:sldId id="371" r:id="rId31"/>
    <p:sldId id="372" r:id="rId32"/>
    <p:sldId id="373" r:id="rId33"/>
    <p:sldId id="374" r:id="rId34"/>
    <p:sldId id="375" r:id="rId35"/>
    <p:sldId id="377" r:id="rId36"/>
    <p:sldId id="378" r:id="rId37"/>
    <p:sldId id="380" r:id="rId38"/>
    <p:sldId id="382" r:id="rId39"/>
    <p:sldId id="383" r:id="rId40"/>
    <p:sldId id="384" r:id="rId41"/>
    <p:sldId id="364" r:id="rId42"/>
    <p:sldId id="386" r:id="rId43"/>
    <p:sldId id="291" r:id="rId44"/>
  </p:sldIdLst>
  <p:sldSz cx="12192000" cy="6858000"/>
  <p:notesSz cx="6742113"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9966"/>
    <a:srgbClr val="0000FF"/>
    <a:srgbClr val="CCECFF"/>
    <a:srgbClr val="0000CC"/>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95343" autoAdjust="0"/>
  </p:normalViewPr>
  <p:slideViewPr>
    <p:cSldViewPr snapToGrid="0">
      <p:cViewPr varScale="1">
        <p:scale>
          <a:sx n="65" d="100"/>
          <a:sy n="65" d="100"/>
        </p:scale>
        <p:origin x="568" y="40"/>
      </p:cViewPr>
      <p:guideLst/>
    </p:cSldViewPr>
  </p:slideViewPr>
  <p:outlineViewPr>
    <p:cViewPr>
      <p:scale>
        <a:sx n="33" d="100"/>
        <a:sy n="33" d="100"/>
      </p:scale>
      <p:origin x="0" y="-1835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4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8971" y="0"/>
            <a:ext cx="2921582" cy="495427"/>
          </a:xfrm>
          <a:prstGeom prst="rect">
            <a:avLst/>
          </a:prstGeom>
        </p:spPr>
        <p:txBody>
          <a:bodyPr vert="horz" lIns="91440" tIns="45720" rIns="91440" bIns="45720" rtlCol="0"/>
          <a:lstStyle>
            <a:lvl1pPr algn="r">
              <a:defRPr sz="1200"/>
            </a:lvl1pPr>
          </a:lstStyle>
          <a:p>
            <a:fld id="{CFD60CBB-9D92-454E-AE61-6B151FE9A938}" type="datetimeFigureOut">
              <a:rPr lang="en-GB" smtClean="0"/>
              <a:t>07/01/2019</a:t>
            </a:fld>
            <a:endParaRPr lang="en-GB"/>
          </a:p>
        </p:txBody>
      </p:sp>
      <p:sp>
        <p:nvSpPr>
          <p:cNvPr id="4" name="Footer Placeholder 3"/>
          <p:cNvSpPr>
            <a:spLocks noGrp="1"/>
          </p:cNvSpPr>
          <p:nvPr>
            <p:ph type="ftr" sz="quarter" idx="2"/>
          </p:nvPr>
        </p:nvSpPr>
        <p:spPr>
          <a:xfrm>
            <a:off x="0" y="9378824"/>
            <a:ext cx="2921582" cy="4954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8971" y="9378824"/>
            <a:ext cx="2921582" cy="495426"/>
          </a:xfrm>
          <a:prstGeom prst="rect">
            <a:avLst/>
          </a:prstGeom>
        </p:spPr>
        <p:txBody>
          <a:bodyPr vert="horz" lIns="91440" tIns="45720" rIns="91440" bIns="45720" rtlCol="0" anchor="b"/>
          <a:lstStyle>
            <a:lvl1pPr algn="r">
              <a:defRPr sz="1200"/>
            </a:lvl1pPr>
          </a:lstStyle>
          <a:p>
            <a:fld id="{FA9FEE6A-2C39-4D9D-8479-3BE88238312B}" type="slidenum">
              <a:rPr lang="en-GB" smtClean="0"/>
              <a:t>‹#›</a:t>
            </a:fld>
            <a:endParaRPr lang="en-GB"/>
          </a:p>
        </p:txBody>
      </p:sp>
    </p:spTree>
    <p:extLst>
      <p:ext uri="{BB962C8B-B14F-4D97-AF65-F5344CB8AC3E}">
        <p14:creationId xmlns:p14="http://schemas.microsoft.com/office/powerpoint/2010/main" val="220530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4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427"/>
          </a:xfrm>
          <a:prstGeom prst="rect">
            <a:avLst/>
          </a:prstGeom>
        </p:spPr>
        <p:txBody>
          <a:bodyPr vert="horz" lIns="91440" tIns="45720" rIns="91440" bIns="45720" rtlCol="0"/>
          <a:lstStyle>
            <a:lvl1pPr algn="r">
              <a:defRPr sz="1200"/>
            </a:lvl1pPr>
          </a:lstStyle>
          <a:p>
            <a:fld id="{667BE196-97C5-4D31-8449-FB58EC4171E5}" type="datetimeFigureOut">
              <a:rPr lang="en-GB" smtClean="0"/>
              <a:t>07/01/2019</a:t>
            </a:fld>
            <a:endParaRPr lang="en-GB"/>
          </a:p>
        </p:txBody>
      </p:sp>
      <p:sp>
        <p:nvSpPr>
          <p:cNvPr id="4" name="Slide Image Placeholder 3"/>
          <p:cNvSpPr>
            <a:spLocks noGrp="1" noRot="1" noChangeAspect="1"/>
          </p:cNvSpPr>
          <p:nvPr>
            <p:ph type="sldImg" idx="2"/>
          </p:nvPr>
        </p:nvSpPr>
        <p:spPr>
          <a:xfrm>
            <a:off x="407988" y="1233488"/>
            <a:ext cx="5926137" cy="3333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1983"/>
            <a:ext cx="5393690" cy="388798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21582" cy="4954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8824"/>
            <a:ext cx="2921582" cy="495426"/>
          </a:xfrm>
          <a:prstGeom prst="rect">
            <a:avLst/>
          </a:prstGeom>
        </p:spPr>
        <p:txBody>
          <a:bodyPr vert="horz" lIns="91440" tIns="45720" rIns="91440" bIns="45720" rtlCol="0" anchor="b"/>
          <a:lstStyle>
            <a:lvl1pPr algn="r">
              <a:defRPr sz="1200"/>
            </a:lvl1pPr>
          </a:lstStyle>
          <a:p>
            <a:fld id="{E12C8417-782F-42D9-94C0-BC1856FAE489}" type="slidenum">
              <a:rPr lang="en-GB" smtClean="0"/>
              <a:t>‹#›</a:t>
            </a:fld>
            <a:endParaRPr lang="en-GB"/>
          </a:p>
        </p:txBody>
      </p:sp>
    </p:spTree>
    <p:extLst>
      <p:ext uri="{BB962C8B-B14F-4D97-AF65-F5344CB8AC3E}">
        <p14:creationId xmlns:p14="http://schemas.microsoft.com/office/powerpoint/2010/main" val="2173507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en-US" smtClean="0">
              <a:latin typeface="Arial" panose="020B0604020202020204" pitchFamily="34" charset="0"/>
            </a:endParaRP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288">
              <a:spcBef>
                <a:spcPct val="30000"/>
              </a:spcBef>
              <a:defRPr sz="1200">
                <a:solidFill>
                  <a:schemeClr val="tx1"/>
                </a:solidFill>
                <a:latin typeface="Arial" panose="020B0604020202020204" pitchFamily="34" charset="0"/>
              </a:defRPr>
            </a:lvl1pPr>
            <a:lvl2pPr marL="730250" indent="-279400" defTabSz="903288">
              <a:spcBef>
                <a:spcPct val="30000"/>
              </a:spcBef>
              <a:defRPr sz="1200">
                <a:solidFill>
                  <a:schemeClr val="tx1"/>
                </a:solidFill>
                <a:latin typeface="Arial" panose="020B0604020202020204" pitchFamily="34" charset="0"/>
              </a:defRPr>
            </a:lvl2pPr>
            <a:lvl3pPr marL="1125538" indent="-223838" defTabSz="903288">
              <a:spcBef>
                <a:spcPct val="30000"/>
              </a:spcBef>
              <a:defRPr sz="1200">
                <a:solidFill>
                  <a:schemeClr val="tx1"/>
                </a:solidFill>
                <a:latin typeface="Arial" panose="020B0604020202020204" pitchFamily="34" charset="0"/>
              </a:defRPr>
            </a:lvl3pPr>
            <a:lvl4pPr marL="1574800" indent="-223838" defTabSz="903288">
              <a:spcBef>
                <a:spcPct val="30000"/>
              </a:spcBef>
              <a:defRPr sz="1200">
                <a:solidFill>
                  <a:schemeClr val="tx1"/>
                </a:solidFill>
                <a:latin typeface="Arial" panose="020B0604020202020204" pitchFamily="34" charset="0"/>
              </a:defRPr>
            </a:lvl4pPr>
            <a:lvl5pPr marL="2025650" indent="-223838" defTabSz="903288">
              <a:spcBef>
                <a:spcPct val="30000"/>
              </a:spcBef>
              <a:defRPr sz="1200">
                <a:solidFill>
                  <a:schemeClr val="tx1"/>
                </a:solidFill>
                <a:latin typeface="Arial" panose="020B0604020202020204" pitchFamily="34" charset="0"/>
              </a:defRPr>
            </a:lvl5pPr>
            <a:lvl6pPr marL="2482850" indent="-223838" defTabSz="903288" eaLnBrk="0" fontAlgn="base" hangingPunct="0">
              <a:spcBef>
                <a:spcPct val="30000"/>
              </a:spcBef>
              <a:spcAft>
                <a:spcPct val="0"/>
              </a:spcAft>
              <a:defRPr sz="1200">
                <a:solidFill>
                  <a:schemeClr val="tx1"/>
                </a:solidFill>
                <a:latin typeface="Arial" panose="020B0604020202020204" pitchFamily="34" charset="0"/>
              </a:defRPr>
            </a:lvl6pPr>
            <a:lvl7pPr marL="2940050" indent="-223838" defTabSz="903288" eaLnBrk="0" fontAlgn="base" hangingPunct="0">
              <a:spcBef>
                <a:spcPct val="30000"/>
              </a:spcBef>
              <a:spcAft>
                <a:spcPct val="0"/>
              </a:spcAft>
              <a:defRPr sz="1200">
                <a:solidFill>
                  <a:schemeClr val="tx1"/>
                </a:solidFill>
                <a:latin typeface="Arial" panose="020B0604020202020204" pitchFamily="34" charset="0"/>
              </a:defRPr>
            </a:lvl7pPr>
            <a:lvl8pPr marL="3397250" indent="-223838" defTabSz="903288" eaLnBrk="0" fontAlgn="base" hangingPunct="0">
              <a:spcBef>
                <a:spcPct val="30000"/>
              </a:spcBef>
              <a:spcAft>
                <a:spcPct val="0"/>
              </a:spcAft>
              <a:defRPr sz="1200">
                <a:solidFill>
                  <a:schemeClr val="tx1"/>
                </a:solidFill>
                <a:latin typeface="Arial" panose="020B0604020202020204" pitchFamily="34" charset="0"/>
              </a:defRPr>
            </a:lvl8pPr>
            <a:lvl9pPr marL="3854450" indent="-223838"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43E8F64-CE60-48AA-93AC-79DEA02D64FE}" type="slidenum">
              <a:rPr lang="en-US" altLang="ja-JP" smtClean="0">
                <a:solidFill>
                  <a:srgbClr val="000000"/>
                </a:solidFill>
              </a:rPr>
              <a:pPr>
                <a:spcBef>
                  <a:spcPct val="0"/>
                </a:spcBef>
              </a:pPr>
              <a:t>3</a:t>
            </a:fld>
            <a:endParaRPr lang="en-US" altLang="ja-JP" smtClean="0">
              <a:solidFill>
                <a:srgbClr val="000000"/>
              </a:solidFill>
            </a:endParaRPr>
          </a:p>
        </p:txBody>
      </p:sp>
    </p:spTree>
    <p:extLst>
      <p:ext uri="{BB962C8B-B14F-4D97-AF65-F5344CB8AC3E}">
        <p14:creationId xmlns:p14="http://schemas.microsoft.com/office/powerpoint/2010/main" val="474181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txBox="1">
            <a:spLocks noGrp="1" noChangeArrowheads="1"/>
          </p:cNvSpPr>
          <p:nvPr/>
        </p:nvSpPr>
        <p:spPr bwMode="auto">
          <a:xfrm>
            <a:off x="3758104" y="10139964"/>
            <a:ext cx="2873202" cy="52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265" tIns="46938" rIns="90265" bIns="46938" anchor="b"/>
          <a:lstStyle>
            <a:lvl1pPr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1pPr>
            <a:lvl2pPr marL="742950" indent="-28575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2pPr>
            <a:lvl3pPr marL="11430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3pPr>
            <a:lvl4pPr marL="16002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4pPr>
            <a:lvl5pPr marL="20574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9pPr>
          </a:lstStyle>
          <a:p>
            <a:pPr algn="r" fontAlgn="base">
              <a:spcBef>
                <a:spcPct val="0"/>
              </a:spcBef>
              <a:spcAft>
                <a:spcPct val="0"/>
              </a:spcAft>
            </a:pPr>
            <a:fld id="{B895C403-82B6-42F7-93C2-0EC1FF89E203}" type="slidenum">
              <a:rPr lang="en-US" altLang="en-US">
                <a:solidFill>
                  <a:srgbClr val="000000"/>
                </a:solidFill>
              </a:rPr>
              <a:pPr algn="r" fontAlgn="base">
                <a:spcBef>
                  <a:spcPct val="0"/>
                </a:spcBef>
                <a:spcAft>
                  <a:spcPct val="0"/>
                </a:spcAft>
              </a:pPr>
              <a:t>15</a:t>
            </a:fld>
            <a:endParaRPr lang="en-US" altLang="en-US">
              <a:solidFill>
                <a:srgbClr val="000000"/>
              </a:solidFill>
            </a:endParaRPr>
          </a:p>
        </p:txBody>
      </p:sp>
      <p:sp>
        <p:nvSpPr>
          <p:cNvPr id="22531" name="Text Box 1"/>
          <p:cNvSpPr txBox="1">
            <a:spLocks noChangeArrowheads="1"/>
          </p:cNvSpPr>
          <p:nvPr/>
        </p:nvSpPr>
        <p:spPr bwMode="auto">
          <a:xfrm>
            <a:off x="845886" y="800569"/>
            <a:ext cx="4947338" cy="4004557"/>
          </a:xfrm>
          <a:prstGeom prst="rect">
            <a:avLst/>
          </a:prstGeom>
          <a:solidFill>
            <a:srgbClr val="FFFFFF"/>
          </a:solidFill>
          <a:ln w="9360">
            <a:solidFill>
              <a:srgbClr val="000000"/>
            </a:solidFill>
            <a:miter lim="800000"/>
            <a:headEnd/>
            <a:tailEnd/>
          </a:ln>
        </p:spPr>
        <p:txBody>
          <a:bodyPr wrap="none" lIns="91710" tIns="45855" rIns="91710" bIns="45855" anchor="ctr"/>
          <a:lstStyle>
            <a:lvl1pPr defTabSz="460375">
              <a:spcBef>
                <a:spcPct val="30000"/>
              </a:spcBef>
              <a:defRPr sz="1200">
                <a:solidFill>
                  <a:schemeClr val="tx1"/>
                </a:solidFill>
                <a:latin typeface="Arial" panose="020B0604020202020204" pitchFamily="34" charset="0"/>
              </a:defRPr>
            </a:lvl1pPr>
            <a:lvl2pPr marL="742950" indent="-285750" defTabSz="460375">
              <a:spcBef>
                <a:spcPct val="30000"/>
              </a:spcBef>
              <a:defRPr sz="1200">
                <a:solidFill>
                  <a:schemeClr val="tx1"/>
                </a:solidFill>
                <a:latin typeface="Arial" panose="020B0604020202020204" pitchFamily="34" charset="0"/>
              </a:defRPr>
            </a:lvl2pPr>
            <a:lvl3pPr marL="1143000" indent="-228600" defTabSz="460375">
              <a:spcBef>
                <a:spcPct val="30000"/>
              </a:spcBef>
              <a:defRPr sz="1200">
                <a:solidFill>
                  <a:schemeClr val="tx1"/>
                </a:solidFill>
                <a:latin typeface="Arial" panose="020B0604020202020204" pitchFamily="34" charset="0"/>
              </a:defRPr>
            </a:lvl3pPr>
            <a:lvl4pPr marL="1600200" indent="-228600" defTabSz="460375">
              <a:spcBef>
                <a:spcPct val="30000"/>
              </a:spcBef>
              <a:defRPr sz="1200">
                <a:solidFill>
                  <a:schemeClr val="tx1"/>
                </a:solidFill>
                <a:latin typeface="Arial" panose="020B0604020202020204" pitchFamily="34" charset="0"/>
              </a:defRPr>
            </a:lvl4pPr>
            <a:lvl5pPr marL="2057400" indent="-228600" defTabSz="460375">
              <a:spcBef>
                <a:spcPct val="30000"/>
              </a:spcBef>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a:solidFill>
                <a:srgbClr val="FFFFFF"/>
              </a:solidFill>
            </a:endParaRPr>
          </a:p>
        </p:txBody>
      </p:sp>
      <p:sp>
        <p:nvSpPr>
          <p:cNvPr id="22532" name="Rectangle 2"/>
          <p:cNvSpPr>
            <a:spLocks noGrp="1" noChangeArrowheads="1"/>
          </p:cNvSpPr>
          <p:nvPr>
            <p:ph type="body"/>
          </p:nvPr>
        </p:nvSpPr>
        <p:spPr>
          <a:xfrm>
            <a:off x="663287" y="5072554"/>
            <a:ext cx="5307853" cy="48016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484574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9"/>
          <p:cNvSpPr txBox="1">
            <a:spLocks noGrp="1" noChangeArrowheads="1"/>
          </p:cNvSpPr>
          <p:nvPr/>
        </p:nvSpPr>
        <p:spPr bwMode="auto">
          <a:xfrm>
            <a:off x="3758104" y="10139964"/>
            <a:ext cx="2873202" cy="52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265" tIns="46938" rIns="90265" bIns="46938" anchor="b"/>
          <a:lstStyle>
            <a:lvl1pPr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1pPr>
            <a:lvl2pPr marL="742950" indent="-28575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2pPr>
            <a:lvl3pPr marL="11430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3pPr>
            <a:lvl4pPr marL="16002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4pPr>
            <a:lvl5pPr marL="20574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9pPr>
          </a:lstStyle>
          <a:p>
            <a:pPr algn="r" fontAlgn="base">
              <a:spcBef>
                <a:spcPct val="0"/>
              </a:spcBef>
              <a:spcAft>
                <a:spcPct val="0"/>
              </a:spcAft>
            </a:pPr>
            <a:fld id="{BB2E46A7-442A-465A-8138-7E958AE67139}" type="slidenum">
              <a:rPr lang="en-US" altLang="en-US">
                <a:solidFill>
                  <a:srgbClr val="000000"/>
                </a:solidFill>
              </a:rPr>
              <a:pPr algn="r" fontAlgn="base">
                <a:spcBef>
                  <a:spcPct val="0"/>
                </a:spcBef>
                <a:spcAft>
                  <a:spcPct val="0"/>
                </a:spcAft>
              </a:pPr>
              <a:t>16</a:t>
            </a:fld>
            <a:endParaRPr lang="en-US" altLang="en-US">
              <a:solidFill>
                <a:srgbClr val="000000"/>
              </a:solidFill>
            </a:endParaRPr>
          </a:p>
        </p:txBody>
      </p:sp>
      <p:sp>
        <p:nvSpPr>
          <p:cNvPr id="24579" name="Text Box 1"/>
          <p:cNvSpPr txBox="1">
            <a:spLocks noChangeArrowheads="1"/>
          </p:cNvSpPr>
          <p:nvPr/>
        </p:nvSpPr>
        <p:spPr bwMode="auto">
          <a:xfrm>
            <a:off x="845886" y="800569"/>
            <a:ext cx="4947338" cy="4004557"/>
          </a:xfrm>
          <a:prstGeom prst="rect">
            <a:avLst/>
          </a:prstGeom>
          <a:solidFill>
            <a:srgbClr val="FFFFFF"/>
          </a:solidFill>
          <a:ln w="9360">
            <a:solidFill>
              <a:srgbClr val="000000"/>
            </a:solidFill>
            <a:miter lim="800000"/>
            <a:headEnd/>
            <a:tailEnd/>
          </a:ln>
        </p:spPr>
        <p:txBody>
          <a:bodyPr wrap="none" lIns="91710" tIns="45855" rIns="91710" bIns="45855" anchor="ctr"/>
          <a:lstStyle>
            <a:lvl1pPr defTabSz="460375">
              <a:spcBef>
                <a:spcPct val="30000"/>
              </a:spcBef>
              <a:defRPr sz="1200">
                <a:solidFill>
                  <a:schemeClr val="tx1"/>
                </a:solidFill>
                <a:latin typeface="Arial" panose="020B0604020202020204" pitchFamily="34" charset="0"/>
              </a:defRPr>
            </a:lvl1pPr>
            <a:lvl2pPr marL="742950" indent="-285750" defTabSz="460375">
              <a:spcBef>
                <a:spcPct val="30000"/>
              </a:spcBef>
              <a:defRPr sz="1200">
                <a:solidFill>
                  <a:schemeClr val="tx1"/>
                </a:solidFill>
                <a:latin typeface="Arial" panose="020B0604020202020204" pitchFamily="34" charset="0"/>
              </a:defRPr>
            </a:lvl2pPr>
            <a:lvl3pPr marL="1143000" indent="-228600" defTabSz="460375">
              <a:spcBef>
                <a:spcPct val="30000"/>
              </a:spcBef>
              <a:defRPr sz="1200">
                <a:solidFill>
                  <a:schemeClr val="tx1"/>
                </a:solidFill>
                <a:latin typeface="Arial" panose="020B0604020202020204" pitchFamily="34" charset="0"/>
              </a:defRPr>
            </a:lvl3pPr>
            <a:lvl4pPr marL="1600200" indent="-228600" defTabSz="460375">
              <a:spcBef>
                <a:spcPct val="30000"/>
              </a:spcBef>
              <a:defRPr sz="1200">
                <a:solidFill>
                  <a:schemeClr val="tx1"/>
                </a:solidFill>
                <a:latin typeface="Arial" panose="020B0604020202020204" pitchFamily="34" charset="0"/>
              </a:defRPr>
            </a:lvl4pPr>
            <a:lvl5pPr marL="2057400" indent="-228600" defTabSz="460375">
              <a:spcBef>
                <a:spcPct val="30000"/>
              </a:spcBef>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a:solidFill>
                <a:srgbClr val="FFFFFF"/>
              </a:solidFill>
            </a:endParaRPr>
          </a:p>
        </p:txBody>
      </p:sp>
      <p:sp>
        <p:nvSpPr>
          <p:cNvPr id="24580" name="Rectangle 2"/>
          <p:cNvSpPr>
            <a:spLocks noGrp="1" noChangeArrowheads="1"/>
          </p:cNvSpPr>
          <p:nvPr>
            <p:ph type="body"/>
          </p:nvPr>
        </p:nvSpPr>
        <p:spPr>
          <a:xfrm>
            <a:off x="663287" y="5072554"/>
            <a:ext cx="5307853" cy="48016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988032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9"/>
          <p:cNvSpPr txBox="1">
            <a:spLocks noGrp="1" noChangeArrowheads="1"/>
          </p:cNvSpPr>
          <p:nvPr/>
        </p:nvSpPr>
        <p:spPr bwMode="auto">
          <a:xfrm>
            <a:off x="3758104" y="10139964"/>
            <a:ext cx="2873202" cy="52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265" tIns="46938" rIns="90265" bIns="46938" anchor="b"/>
          <a:lstStyle>
            <a:lvl1pPr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1pPr>
            <a:lvl2pPr marL="742950" indent="-28575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2pPr>
            <a:lvl3pPr marL="11430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3pPr>
            <a:lvl4pPr marL="16002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4pPr>
            <a:lvl5pPr marL="20574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9pPr>
          </a:lstStyle>
          <a:p>
            <a:pPr algn="r" fontAlgn="base">
              <a:spcBef>
                <a:spcPct val="0"/>
              </a:spcBef>
              <a:spcAft>
                <a:spcPct val="0"/>
              </a:spcAft>
            </a:pPr>
            <a:fld id="{5DF2FB65-AF94-4664-8D5F-9D0484BB8A63}" type="slidenum">
              <a:rPr lang="en-US" altLang="en-US">
                <a:solidFill>
                  <a:srgbClr val="000000"/>
                </a:solidFill>
              </a:rPr>
              <a:pPr algn="r" fontAlgn="base">
                <a:spcBef>
                  <a:spcPct val="0"/>
                </a:spcBef>
                <a:spcAft>
                  <a:spcPct val="0"/>
                </a:spcAft>
              </a:pPr>
              <a:t>17</a:t>
            </a:fld>
            <a:endParaRPr lang="en-US" altLang="en-US">
              <a:solidFill>
                <a:srgbClr val="000000"/>
              </a:solidFill>
            </a:endParaRPr>
          </a:p>
        </p:txBody>
      </p:sp>
      <p:sp>
        <p:nvSpPr>
          <p:cNvPr id="26627" name="Text Box 1"/>
          <p:cNvSpPr txBox="1">
            <a:spLocks noChangeArrowheads="1"/>
          </p:cNvSpPr>
          <p:nvPr/>
        </p:nvSpPr>
        <p:spPr bwMode="auto">
          <a:xfrm>
            <a:off x="845886" y="800569"/>
            <a:ext cx="4947338" cy="4004557"/>
          </a:xfrm>
          <a:prstGeom prst="rect">
            <a:avLst/>
          </a:prstGeom>
          <a:solidFill>
            <a:srgbClr val="FFFFFF"/>
          </a:solidFill>
          <a:ln w="9360">
            <a:solidFill>
              <a:srgbClr val="000000"/>
            </a:solidFill>
            <a:miter lim="800000"/>
            <a:headEnd/>
            <a:tailEnd/>
          </a:ln>
        </p:spPr>
        <p:txBody>
          <a:bodyPr wrap="none" lIns="91710" tIns="45855" rIns="91710" bIns="45855" anchor="ctr"/>
          <a:lstStyle>
            <a:lvl1pPr defTabSz="460375">
              <a:spcBef>
                <a:spcPct val="30000"/>
              </a:spcBef>
              <a:defRPr sz="1200">
                <a:solidFill>
                  <a:schemeClr val="tx1"/>
                </a:solidFill>
                <a:latin typeface="Arial" panose="020B0604020202020204" pitchFamily="34" charset="0"/>
              </a:defRPr>
            </a:lvl1pPr>
            <a:lvl2pPr marL="742950" indent="-285750" defTabSz="460375">
              <a:spcBef>
                <a:spcPct val="30000"/>
              </a:spcBef>
              <a:defRPr sz="1200">
                <a:solidFill>
                  <a:schemeClr val="tx1"/>
                </a:solidFill>
                <a:latin typeface="Arial" panose="020B0604020202020204" pitchFamily="34" charset="0"/>
              </a:defRPr>
            </a:lvl2pPr>
            <a:lvl3pPr marL="1143000" indent="-228600" defTabSz="460375">
              <a:spcBef>
                <a:spcPct val="30000"/>
              </a:spcBef>
              <a:defRPr sz="1200">
                <a:solidFill>
                  <a:schemeClr val="tx1"/>
                </a:solidFill>
                <a:latin typeface="Arial" panose="020B0604020202020204" pitchFamily="34" charset="0"/>
              </a:defRPr>
            </a:lvl3pPr>
            <a:lvl4pPr marL="1600200" indent="-228600" defTabSz="460375">
              <a:spcBef>
                <a:spcPct val="30000"/>
              </a:spcBef>
              <a:defRPr sz="1200">
                <a:solidFill>
                  <a:schemeClr val="tx1"/>
                </a:solidFill>
                <a:latin typeface="Arial" panose="020B0604020202020204" pitchFamily="34" charset="0"/>
              </a:defRPr>
            </a:lvl4pPr>
            <a:lvl5pPr marL="2057400" indent="-228600" defTabSz="460375">
              <a:spcBef>
                <a:spcPct val="30000"/>
              </a:spcBef>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a:solidFill>
                <a:srgbClr val="FFFFFF"/>
              </a:solidFill>
            </a:endParaRPr>
          </a:p>
        </p:txBody>
      </p:sp>
      <p:sp>
        <p:nvSpPr>
          <p:cNvPr id="26628" name="Rectangle 2"/>
          <p:cNvSpPr>
            <a:spLocks noGrp="1" noChangeArrowheads="1"/>
          </p:cNvSpPr>
          <p:nvPr>
            <p:ph type="body"/>
          </p:nvPr>
        </p:nvSpPr>
        <p:spPr>
          <a:xfrm>
            <a:off x="663287" y="5072554"/>
            <a:ext cx="5307853" cy="48016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548951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9"/>
          <p:cNvSpPr txBox="1">
            <a:spLocks noGrp="1" noChangeArrowheads="1"/>
          </p:cNvSpPr>
          <p:nvPr/>
        </p:nvSpPr>
        <p:spPr bwMode="auto">
          <a:xfrm>
            <a:off x="3758104" y="10139964"/>
            <a:ext cx="2873202" cy="52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265" tIns="46938" rIns="90265" bIns="46938" anchor="b"/>
          <a:lstStyle>
            <a:lvl1pPr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1pPr>
            <a:lvl2pPr marL="742950" indent="-28575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2pPr>
            <a:lvl3pPr marL="11430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3pPr>
            <a:lvl4pPr marL="16002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4pPr>
            <a:lvl5pPr marL="20574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9pPr>
          </a:lstStyle>
          <a:p>
            <a:pPr algn="r" fontAlgn="base">
              <a:spcBef>
                <a:spcPct val="0"/>
              </a:spcBef>
              <a:spcAft>
                <a:spcPct val="0"/>
              </a:spcAft>
            </a:pPr>
            <a:fld id="{E8197349-94BC-4CAB-A602-EB62AFBA72B7}" type="slidenum">
              <a:rPr lang="en-US" altLang="en-US">
                <a:solidFill>
                  <a:srgbClr val="000000"/>
                </a:solidFill>
              </a:rPr>
              <a:pPr algn="r" fontAlgn="base">
                <a:spcBef>
                  <a:spcPct val="0"/>
                </a:spcBef>
                <a:spcAft>
                  <a:spcPct val="0"/>
                </a:spcAft>
              </a:pPr>
              <a:t>18</a:t>
            </a:fld>
            <a:endParaRPr lang="en-US" altLang="en-US">
              <a:solidFill>
                <a:srgbClr val="000000"/>
              </a:solidFill>
            </a:endParaRPr>
          </a:p>
        </p:txBody>
      </p:sp>
      <p:sp>
        <p:nvSpPr>
          <p:cNvPr id="28675" name="Text Box 1"/>
          <p:cNvSpPr txBox="1">
            <a:spLocks noChangeArrowheads="1"/>
          </p:cNvSpPr>
          <p:nvPr/>
        </p:nvSpPr>
        <p:spPr bwMode="auto">
          <a:xfrm>
            <a:off x="845886" y="800569"/>
            <a:ext cx="4947338" cy="4004557"/>
          </a:xfrm>
          <a:prstGeom prst="rect">
            <a:avLst/>
          </a:prstGeom>
          <a:solidFill>
            <a:srgbClr val="FFFFFF"/>
          </a:solidFill>
          <a:ln w="9360">
            <a:solidFill>
              <a:srgbClr val="000000"/>
            </a:solidFill>
            <a:miter lim="800000"/>
            <a:headEnd/>
            <a:tailEnd/>
          </a:ln>
        </p:spPr>
        <p:txBody>
          <a:bodyPr wrap="none" lIns="91710" tIns="45855" rIns="91710" bIns="45855" anchor="ctr"/>
          <a:lstStyle>
            <a:lvl1pPr defTabSz="460375">
              <a:spcBef>
                <a:spcPct val="30000"/>
              </a:spcBef>
              <a:defRPr sz="1200">
                <a:solidFill>
                  <a:schemeClr val="tx1"/>
                </a:solidFill>
                <a:latin typeface="Arial" panose="020B0604020202020204" pitchFamily="34" charset="0"/>
              </a:defRPr>
            </a:lvl1pPr>
            <a:lvl2pPr marL="742950" indent="-285750" defTabSz="460375">
              <a:spcBef>
                <a:spcPct val="30000"/>
              </a:spcBef>
              <a:defRPr sz="1200">
                <a:solidFill>
                  <a:schemeClr val="tx1"/>
                </a:solidFill>
                <a:latin typeface="Arial" panose="020B0604020202020204" pitchFamily="34" charset="0"/>
              </a:defRPr>
            </a:lvl2pPr>
            <a:lvl3pPr marL="1143000" indent="-228600" defTabSz="460375">
              <a:spcBef>
                <a:spcPct val="30000"/>
              </a:spcBef>
              <a:defRPr sz="1200">
                <a:solidFill>
                  <a:schemeClr val="tx1"/>
                </a:solidFill>
                <a:latin typeface="Arial" panose="020B0604020202020204" pitchFamily="34" charset="0"/>
              </a:defRPr>
            </a:lvl3pPr>
            <a:lvl4pPr marL="1600200" indent="-228600" defTabSz="460375">
              <a:spcBef>
                <a:spcPct val="30000"/>
              </a:spcBef>
              <a:defRPr sz="1200">
                <a:solidFill>
                  <a:schemeClr val="tx1"/>
                </a:solidFill>
                <a:latin typeface="Arial" panose="020B0604020202020204" pitchFamily="34" charset="0"/>
              </a:defRPr>
            </a:lvl4pPr>
            <a:lvl5pPr marL="2057400" indent="-228600" defTabSz="460375">
              <a:spcBef>
                <a:spcPct val="30000"/>
              </a:spcBef>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a:solidFill>
                <a:srgbClr val="FFFFFF"/>
              </a:solidFill>
            </a:endParaRPr>
          </a:p>
        </p:txBody>
      </p:sp>
      <p:sp>
        <p:nvSpPr>
          <p:cNvPr id="28676" name="Rectangle 2"/>
          <p:cNvSpPr>
            <a:spLocks noGrp="1" noChangeArrowheads="1"/>
          </p:cNvSpPr>
          <p:nvPr>
            <p:ph type="body"/>
          </p:nvPr>
        </p:nvSpPr>
        <p:spPr>
          <a:xfrm>
            <a:off x="663287" y="5072554"/>
            <a:ext cx="5307853" cy="48016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356918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9"/>
          <p:cNvSpPr txBox="1">
            <a:spLocks noGrp="1" noChangeArrowheads="1"/>
          </p:cNvSpPr>
          <p:nvPr/>
        </p:nvSpPr>
        <p:spPr bwMode="auto">
          <a:xfrm>
            <a:off x="3758104" y="10139964"/>
            <a:ext cx="2873202" cy="52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265" tIns="46938" rIns="90265" bIns="46938" anchor="b"/>
          <a:lstStyle>
            <a:lvl1pPr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1pPr>
            <a:lvl2pPr marL="742950" indent="-28575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2pPr>
            <a:lvl3pPr marL="11430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3pPr>
            <a:lvl4pPr marL="16002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4pPr>
            <a:lvl5pPr marL="20574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9pPr>
          </a:lstStyle>
          <a:p>
            <a:pPr algn="r" fontAlgn="base">
              <a:spcBef>
                <a:spcPct val="0"/>
              </a:spcBef>
              <a:spcAft>
                <a:spcPct val="0"/>
              </a:spcAft>
            </a:pPr>
            <a:fld id="{5D6103B1-5E4D-432E-84DC-1656E44C9DB3}" type="slidenum">
              <a:rPr lang="en-US" altLang="en-US">
                <a:solidFill>
                  <a:srgbClr val="000000"/>
                </a:solidFill>
              </a:rPr>
              <a:pPr algn="r" fontAlgn="base">
                <a:spcBef>
                  <a:spcPct val="0"/>
                </a:spcBef>
                <a:spcAft>
                  <a:spcPct val="0"/>
                </a:spcAft>
              </a:pPr>
              <a:t>19</a:t>
            </a:fld>
            <a:endParaRPr lang="en-US" altLang="en-US">
              <a:solidFill>
                <a:srgbClr val="000000"/>
              </a:solidFill>
            </a:endParaRPr>
          </a:p>
        </p:txBody>
      </p:sp>
      <p:sp>
        <p:nvSpPr>
          <p:cNvPr id="30723" name="Text Box 1"/>
          <p:cNvSpPr txBox="1">
            <a:spLocks noChangeArrowheads="1"/>
          </p:cNvSpPr>
          <p:nvPr/>
        </p:nvSpPr>
        <p:spPr bwMode="auto">
          <a:xfrm>
            <a:off x="845886" y="800569"/>
            <a:ext cx="4947338" cy="4004557"/>
          </a:xfrm>
          <a:prstGeom prst="rect">
            <a:avLst/>
          </a:prstGeom>
          <a:solidFill>
            <a:srgbClr val="FFFFFF"/>
          </a:solidFill>
          <a:ln w="9360">
            <a:solidFill>
              <a:srgbClr val="000000"/>
            </a:solidFill>
            <a:miter lim="800000"/>
            <a:headEnd/>
            <a:tailEnd/>
          </a:ln>
        </p:spPr>
        <p:txBody>
          <a:bodyPr wrap="none" lIns="91710" tIns="45855" rIns="91710" bIns="45855" anchor="ctr"/>
          <a:lstStyle>
            <a:lvl1pPr defTabSz="460375">
              <a:spcBef>
                <a:spcPct val="30000"/>
              </a:spcBef>
              <a:defRPr sz="1200">
                <a:solidFill>
                  <a:schemeClr val="tx1"/>
                </a:solidFill>
                <a:latin typeface="Arial" panose="020B0604020202020204" pitchFamily="34" charset="0"/>
              </a:defRPr>
            </a:lvl1pPr>
            <a:lvl2pPr marL="742950" indent="-285750" defTabSz="460375">
              <a:spcBef>
                <a:spcPct val="30000"/>
              </a:spcBef>
              <a:defRPr sz="1200">
                <a:solidFill>
                  <a:schemeClr val="tx1"/>
                </a:solidFill>
                <a:latin typeface="Arial" panose="020B0604020202020204" pitchFamily="34" charset="0"/>
              </a:defRPr>
            </a:lvl2pPr>
            <a:lvl3pPr marL="1143000" indent="-228600" defTabSz="460375">
              <a:spcBef>
                <a:spcPct val="30000"/>
              </a:spcBef>
              <a:defRPr sz="1200">
                <a:solidFill>
                  <a:schemeClr val="tx1"/>
                </a:solidFill>
                <a:latin typeface="Arial" panose="020B0604020202020204" pitchFamily="34" charset="0"/>
              </a:defRPr>
            </a:lvl3pPr>
            <a:lvl4pPr marL="1600200" indent="-228600" defTabSz="460375">
              <a:spcBef>
                <a:spcPct val="30000"/>
              </a:spcBef>
              <a:defRPr sz="1200">
                <a:solidFill>
                  <a:schemeClr val="tx1"/>
                </a:solidFill>
                <a:latin typeface="Arial" panose="020B0604020202020204" pitchFamily="34" charset="0"/>
              </a:defRPr>
            </a:lvl4pPr>
            <a:lvl5pPr marL="2057400" indent="-228600" defTabSz="460375">
              <a:spcBef>
                <a:spcPct val="30000"/>
              </a:spcBef>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a:solidFill>
                <a:srgbClr val="FFFFFF"/>
              </a:solidFill>
            </a:endParaRPr>
          </a:p>
        </p:txBody>
      </p:sp>
      <p:sp>
        <p:nvSpPr>
          <p:cNvPr id="30724" name="Rectangle 2"/>
          <p:cNvSpPr>
            <a:spLocks noGrp="1" noChangeArrowheads="1"/>
          </p:cNvSpPr>
          <p:nvPr>
            <p:ph type="body"/>
          </p:nvPr>
        </p:nvSpPr>
        <p:spPr>
          <a:xfrm>
            <a:off x="663287" y="5072554"/>
            <a:ext cx="5307853" cy="48016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724224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9"/>
          <p:cNvSpPr txBox="1">
            <a:spLocks noGrp="1" noChangeArrowheads="1"/>
          </p:cNvSpPr>
          <p:nvPr/>
        </p:nvSpPr>
        <p:spPr bwMode="auto">
          <a:xfrm>
            <a:off x="3758104" y="10139964"/>
            <a:ext cx="2873202" cy="52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265" tIns="46938" rIns="90265" bIns="46938" anchor="b"/>
          <a:lstStyle>
            <a:lvl1pPr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1pPr>
            <a:lvl2pPr marL="742950" indent="-28575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2pPr>
            <a:lvl3pPr marL="11430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3pPr>
            <a:lvl4pPr marL="16002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4pPr>
            <a:lvl5pPr marL="20574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9pPr>
          </a:lstStyle>
          <a:p>
            <a:pPr algn="r" fontAlgn="base">
              <a:spcBef>
                <a:spcPct val="0"/>
              </a:spcBef>
              <a:spcAft>
                <a:spcPct val="0"/>
              </a:spcAft>
            </a:pPr>
            <a:fld id="{0662E204-D7DA-41BF-89AA-B057500C71D9}" type="slidenum">
              <a:rPr lang="en-US" altLang="en-US">
                <a:solidFill>
                  <a:srgbClr val="000000"/>
                </a:solidFill>
              </a:rPr>
              <a:pPr algn="r" fontAlgn="base">
                <a:spcBef>
                  <a:spcPct val="0"/>
                </a:spcBef>
                <a:spcAft>
                  <a:spcPct val="0"/>
                </a:spcAft>
              </a:pPr>
              <a:t>20</a:t>
            </a:fld>
            <a:endParaRPr lang="en-US" altLang="en-US">
              <a:solidFill>
                <a:srgbClr val="000000"/>
              </a:solidFill>
            </a:endParaRPr>
          </a:p>
        </p:txBody>
      </p:sp>
      <p:sp>
        <p:nvSpPr>
          <p:cNvPr id="32771" name="Text Box 1"/>
          <p:cNvSpPr txBox="1">
            <a:spLocks noChangeArrowheads="1"/>
          </p:cNvSpPr>
          <p:nvPr/>
        </p:nvSpPr>
        <p:spPr bwMode="auto">
          <a:xfrm>
            <a:off x="845886" y="800569"/>
            <a:ext cx="4947338" cy="4004557"/>
          </a:xfrm>
          <a:prstGeom prst="rect">
            <a:avLst/>
          </a:prstGeom>
          <a:solidFill>
            <a:srgbClr val="FFFFFF"/>
          </a:solidFill>
          <a:ln w="9360">
            <a:solidFill>
              <a:srgbClr val="000000"/>
            </a:solidFill>
            <a:miter lim="800000"/>
            <a:headEnd/>
            <a:tailEnd/>
          </a:ln>
        </p:spPr>
        <p:txBody>
          <a:bodyPr wrap="none" lIns="91710" tIns="45855" rIns="91710" bIns="45855" anchor="ctr"/>
          <a:lstStyle>
            <a:lvl1pPr defTabSz="460375">
              <a:spcBef>
                <a:spcPct val="30000"/>
              </a:spcBef>
              <a:defRPr sz="1200">
                <a:solidFill>
                  <a:schemeClr val="tx1"/>
                </a:solidFill>
                <a:latin typeface="Arial" panose="020B0604020202020204" pitchFamily="34" charset="0"/>
              </a:defRPr>
            </a:lvl1pPr>
            <a:lvl2pPr marL="742950" indent="-285750" defTabSz="460375">
              <a:spcBef>
                <a:spcPct val="30000"/>
              </a:spcBef>
              <a:defRPr sz="1200">
                <a:solidFill>
                  <a:schemeClr val="tx1"/>
                </a:solidFill>
                <a:latin typeface="Arial" panose="020B0604020202020204" pitchFamily="34" charset="0"/>
              </a:defRPr>
            </a:lvl2pPr>
            <a:lvl3pPr marL="1143000" indent="-228600" defTabSz="460375">
              <a:spcBef>
                <a:spcPct val="30000"/>
              </a:spcBef>
              <a:defRPr sz="1200">
                <a:solidFill>
                  <a:schemeClr val="tx1"/>
                </a:solidFill>
                <a:latin typeface="Arial" panose="020B0604020202020204" pitchFamily="34" charset="0"/>
              </a:defRPr>
            </a:lvl3pPr>
            <a:lvl4pPr marL="1600200" indent="-228600" defTabSz="460375">
              <a:spcBef>
                <a:spcPct val="30000"/>
              </a:spcBef>
              <a:defRPr sz="1200">
                <a:solidFill>
                  <a:schemeClr val="tx1"/>
                </a:solidFill>
                <a:latin typeface="Arial" panose="020B0604020202020204" pitchFamily="34" charset="0"/>
              </a:defRPr>
            </a:lvl4pPr>
            <a:lvl5pPr marL="2057400" indent="-228600" defTabSz="460375">
              <a:spcBef>
                <a:spcPct val="30000"/>
              </a:spcBef>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a:solidFill>
                <a:srgbClr val="FFFFFF"/>
              </a:solidFill>
            </a:endParaRPr>
          </a:p>
        </p:txBody>
      </p:sp>
      <p:sp>
        <p:nvSpPr>
          <p:cNvPr id="32772" name="Rectangle 2"/>
          <p:cNvSpPr>
            <a:spLocks noGrp="1" noChangeArrowheads="1"/>
          </p:cNvSpPr>
          <p:nvPr>
            <p:ph type="body"/>
          </p:nvPr>
        </p:nvSpPr>
        <p:spPr>
          <a:xfrm>
            <a:off x="663287" y="5072554"/>
            <a:ext cx="5307853" cy="48016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497151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9"/>
          <p:cNvSpPr txBox="1">
            <a:spLocks noGrp="1" noChangeArrowheads="1"/>
          </p:cNvSpPr>
          <p:nvPr/>
        </p:nvSpPr>
        <p:spPr bwMode="auto">
          <a:xfrm>
            <a:off x="3758104" y="10139964"/>
            <a:ext cx="2873202" cy="52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265" tIns="46938" rIns="90265" bIns="46938" anchor="b"/>
          <a:lstStyle>
            <a:lvl1pPr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1pPr>
            <a:lvl2pPr marL="742950" indent="-28575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2pPr>
            <a:lvl3pPr marL="11430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3pPr>
            <a:lvl4pPr marL="16002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4pPr>
            <a:lvl5pPr marL="2057400" indent="-228600" defTabSz="460375">
              <a:spcBef>
                <a:spcPct val="30000"/>
              </a:spcBef>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tabLst>
                <a:tab pos="0" algn="l"/>
                <a:tab pos="460375" algn="l"/>
                <a:tab pos="922338" algn="l"/>
                <a:tab pos="1382713" algn="l"/>
                <a:tab pos="1843088" algn="l"/>
                <a:tab pos="2305050" algn="l"/>
                <a:tab pos="2765425" algn="l"/>
                <a:tab pos="3227388" algn="l"/>
                <a:tab pos="3687763" algn="l"/>
                <a:tab pos="4148138" algn="l"/>
                <a:tab pos="4610100" algn="l"/>
                <a:tab pos="5070475" algn="l"/>
                <a:tab pos="5530850" algn="l"/>
                <a:tab pos="5992813" algn="l"/>
                <a:tab pos="6453188" algn="l"/>
                <a:tab pos="6913563" algn="l"/>
                <a:tab pos="7375525" algn="l"/>
                <a:tab pos="7835900" algn="l"/>
                <a:tab pos="8297863" algn="l"/>
                <a:tab pos="8758238" algn="l"/>
                <a:tab pos="9218613" algn="l"/>
              </a:tabLst>
              <a:defRPr sz="1200">
                <a:solidFill>
                  <a:schemeClr val="tx1"/>
                </a:solidFill>
                <a:latin typeface="Arial" panose="020B0604020202020204" pitchFamily="34" charset="0"/>
              </a:defRPr>
            </a:lvl9pPr>
          </a:lstStyle>
          <a:p>
            <a:pPr algn="r" fontAlgn="base">
              <a:spcBef>
                <a:spcPct val="0"/>
              </a:spcBef>
              <a:spcAft>
                <a:spcPct val="0"/>
              </a:spcAft>
            </a:pPr>
            <a:fld id="{DE19E0C7-705E-4BD4-BDCE-76D74ED36B91}" type="slidenum">
              <a:rPr lang="en-US" altLang="en-US">
                <a:solidFill>
                  <a:srgbClr val="000000"/>
                </a:solidFill>
              </a:rPr>
              <a:pPr algn="r" fontAlgn="base">
                <a:spcBef>
                  <a:spcPct val="0"/>
                </a:spcBef>
                <a:spcAft>
                  <a:spcPct val="0"/>
                </a:spcAft>
              </a:pPr>
              <a:t>21</a:t>
            </a:fld>
            <a:endParaRPr lang="en-US" altLang="en-US">
              <a:solidFill>
                <a:srgbClr val="000000"/>
              </a:solidFill>
            </a:endParaRPr>
          </a:p>
        </p:txBody>
      </p:sp>
      <p:sp>
        <p:nvSpPr>
          <p:cNvPr id="34819" name="Text Box 1"/>
          <p:cNvSpPr txBox="1">
            <a:spLocks noChangeArrowheads="1"/>
          </p:cNvSpPr>
          <p:nvPr/>
        </p:nvSpPr>
        <p:spPr bwMode="auto">
          <a:xfrm>
            <a:off x="845886" y="800569"/>
            <a:ext cx="4947338" cy="4004557"/>
          </a:xfrm>
          <a:prstGeom prst="rect">
            <a:avLst/>
          </a:prstGeom>
          <a:solidFill>
            <a:srgbClr val="FFFFFF"/>
          </a:solidFill>
          <a:ln w="9360">
            <a:solidFill>
              <a:srgbClr val="000000"/>
            </a:solidFill>
            <a:miter lim="800000"/>
            <a:headEnd/>
            <a:tailEnd/>
          </a:ln>
        </p:spPr>
        <p:txBody>
          <a:bodyPr wrap="none" lIns="91710" tIns="45855" rIns="91710" bIns="45855" anchor="ctr"/>
          <a:lstStyle>
            <a:lvl1pPr defTabSz="460375">
              <a:spcBef>
                <a:spcPct val="30000"/>
              </a:spcBef>
              <a:defRPr sz="1200">
                <a:solidFill>
                  <a:schemeClr val="tx1"/>
                </a:solidFill>
                <a:latin typeface="Arial" panose="020B0604020202020204" pitchFamily="34" charset="0"/>
              </a:defRPr>
            </a:lvl1pPr>
            <a:lvl2pPr marL="742950" indent="-285750" defTabSz="460375">
              <a:spcBef>
                <a:spcPct val="30000"/>
              </a:spcBef>
              <a:defRPr sz="1200">
                <a:solidFill>
                  <a:schemeClr val="tx1"/>
                </a:solidFill>
                <a:latin typeface="Arial" panose="020B0604020202020204" pitchFamily="34" charset="0"/>
              </a:defRPr>
            </a:lvl2pPr>
            <a:lvl3pPr marL="1143000" indent="-228600" defTabSz="460375">
              <a:spcBef>
                <a:spcPct val="30000"/>
              </a:spcBef>
              <a:defRPr sz="1200">
                <a:solidFill>
                  <a:schemeClr val="tx1"/>
                </a:solidFill>
                <a:latin typeface="Arial" panose="020B0604020202020204" pitchFamily="34" charset="0"/>
              </a:defRPr>
            </a:lvl3pPr>
            <a:lvl4pPr marL="1600200" indent="-228600" defTabSz="460375">
              <a:spcBef>
                <a:spcPct val="30000"/>
              </a:spcBef>
              <a:defRPr sz="1200">
                <a:solidFill>
                  <a:schemeClr val="tx1"/>
                </a:solidFill>
                <a:latin typeface="Arial" panose="020B0604020202020204" pitchFamily="34" charset="0"/>
              </a:defRPr>
            </a:lvl4pPr>
            <a:lvl5pPr marL="2057400" indent="-228600" defTabSz="460375">
              <a:spcBef>
                <a:spcPct val="30000"/>
              </a:spcBef>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a:solidFill>
                <a:srgbClr val="FFFFFF"/>
              </a:solidFill>
            </a:endParaRPr>
          </a:p>
        </p:txBody>
      </p:sp>
      <p:sp>
        <p:nvSpPr>
          <p:cNvPr id="34820" name="Rectangle 2"/>
          <p:cNvSpPr>
            <a:spLocks noGrp="1" noChangeArrowheads="1"/>
          </p:cNvSpPr>
          <p:nvPr>
            <p:ph type="body"/>
          </p:nvPr>
        </p:nvSpPr>
        <p:spPr>
          <a:xfrm>
            <a:off x="663287" y="5072554"/>
            <a:ext cx="5307853" cy="48016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91528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Arial" panose="020B0604020202020204" pitchFamily="34" charset="0"/>
              </a:defRPr>
            </a:lvl1pPr>
            <a:lvl2pPr marL="765175" indent="-293688" defTabSz="909638">
              <a:spcBef>
                <a:spcPct val="30000"/>
              </a:spcBef>
              <a:defRPr sz="1200">
                <a:solidFill>
                  <a:schemeClr val="tx1"/>
                </a:solidFill>
                <a:latin typeface="Arial" panose="020B0604020202020204" pitchFamily="34" charset="0"/>
              </a:defRPr>
            </a:lvl2pPr>
            <a:lvl3pPr marL="1177925" indent="-233363" defTabSz="909638">
              <a:spcBef>
                <a:spcPct val="30000"/>
              </a:spcBef>
              <a:defRPr sz="1200">
                <a:solidFill>
                  <a:schemeClr val="tx1"/>
                </a:solidFill>
                <a:latin typeface="Arial" panose="020B0604020202020204" pitchFamily="34" charset="0"/>
              </a:defRPr>
            </a:lvl3pPr>
            <a:lvl4pPr marL="1649413" indent="-233363" defTabSz="909638">
              <a:spcBef>
                <a:spcPct val="30000"/>
              </a:spcBef>
              <a:defRPr sz="1200">
                <a:solidFill>
                  <a:schemeClr val="tx1"/>
                </a:solidFill>
                <a:latin typeface="Arial" panose="020B0604020202020204" pitchFamily="34" charset="0"/>
              </a:defRPr>
            </a:lvl4pPr>
            <a:lvl5pPr marL="2120900" indent="-233363" defTabSz="909638">
              <a:spcBef>
                <a:spcPct val="30000"/>
              </a:spcBef>
              <a:defRPr sz="1200">
                <a:solidFill>
                  <a:schemeClr val="tx1"/>
                </a:solidFill>
                <a:latin typeface="Arial" panose="020B0604020202020204" pitchFamily="34" charset="0"/>
              </a:defRPr>
            </a:lvl5pPr>
            <a:lvl6pPr marL="2578100" indent="-233363" defTabSz="909638" eaLnBrk="0" fontAlgn="base" hangingPunct="0">
              <a:spcBef>
                <a:spcPct val="30000"/>
              </a:spcBef>
              <a:spcAft>
                <a:spcPct val="0"/>
              </a:spcAft>
              <a:defRPr sz="1200">
                <a:solidFill>
                  <a:schemeClr val="tx1"/>
                </a:solidFill>
                <a:latin typeface="Arial" panose="020B0604020202020204" pitchFamily="34" charset="0"/>
              </a:defRPr>
            </a:lvl6pPr>
            <a:lvl7pPr marL="3035300" indent="-233363" defTabSz="909638" eaLnBrk="0" fontAlgn="base" hangingPunct="0">
              <a:spcBef>
                <a:spcPct val="30000"/>
              </a:spcBef>
              <a:spcAft>
                <a:spcPct val="0"/>
              </a:spcAft>
              <a:defRPr sz="1200">
                <a:solidFill>
                  <a:schemeClr val="tx1"/>
                </a:solidFill>
                <a:latin typeface="Arial" panose="020B0604020202020204" pitchFamily="34" charset="0"/>
              </a:defRPr>
            </a:lvl7pPr>
            <a:lvl8pPr marL="3492500" indent="-233363" defTabSz="909638" eaLnBrk="0" fontAlgn="base" hangingPunct="0">
              <a:spcBef>
                <a:spcPct val="30000"/>
              </a:spcBef>
              <a:spcAft>
                <a:spcPct val="0"/>
              </a:spcAft>
              <a:defRPr sz="1200">
                <a:solidFill>
                  <a:schemeClr val="tx1"/>
                </a:solidFill>
                <a:latin typeface="Arial" panose="020B0604020202020204" pitchFamily="34" charset="0"/>
              </a:defRPr>
            </a:lvl8pPr>
            <a:lvl9pPr marL="3949700" indent="-233363" defTabSz="9096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1E1557-011E-453A-9AAC-85F98B41F65C}" type="slidenum">
              <a:rPr lang="en-US" altLang="en-US">
                <a:solidFill>
                  <a:srgbClr val="000000"/>
                </a:solidFill>
              </a:rPr>
              <a:pPr>
                <a:spcBef>
                  <a:spcPct val="0"/>
                </a:spcBef>
              </a:pPr>
              <a:t>32</a:t>
            </a:fld>
            <a:endParaRPr lang="en-US" altLang="en-US">
              <a:solidFill>
                <a:srgbClr val="000000"/>
              </a:solidFill>
            </a:endParaRPr>
          </a:p>
        </p:txBody>
      </p:sp>
      <p:sp>
        <p:nvSpPr>
          <p:cNvPr id="75779" name="Text Box 2"/>
          <p:cNvSpPr txBox="1">
            <a:spLocks noChangeArrowheads="1"/>
          </p:cNvSpPr>
          <p:nvPr/>
        </p:nvSpPr>
        <p:spPr bwMode="auto">
          <a:xfrm>
            <a:off x="1062820" y="860569"/>
            <a:ext cx="4238791" cy="4311414"/>
          </a:xfrm>
          <a:prstGeom prst="rect">
            <a:avLst/>
          </a:prstGeom>
          <a:solidFill>
            <a:srgbClr val="FFFFFF"/>
          </a:solidFill>
          <a:ln w="9360">
            <a:solidFill>
              <a:srgbClr val="000000"/>
            </a:solidFill>
            <a:miter lim="800000"/>
            <a:headEnd/>
            <a:tailEnd/>
          </a:ln>
        </p:spPr>
        <p:txBody>
          <a:bodyPr wrap="none" lIns="95090" tIns="47547" rIns="95090" bIns="4754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smtClean="0">
              <a:solidFill>
                <a:srgbClr val="000000"/>
              </a:solidFill>
            </a:endParaRPr>
          </a:p>
        </p:txBody>
      </p:sp>
      <p:sp>
        <p:nvSpPr>
          <p:cNvPr id="75780" name="Rectangle 3"/>
          <p:cNvSpPr>
            <a:spLocks noGrp="1" noChangeArrowheads="1"/>
          </p:cNvSpPr>
          <p:nvPr>
            <p:ph type="body"/>
          </p:nvPr>
        </p:nvSpPr>
        <p:spPr>
          <a:xfrm>
            <a:off x="636756" y="5458267"/>
            <a:ext cx="5079995" cy="51616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65138" eaLnBrk="1" hangingPunct="1"/>
            <a:endParaRPr lang="fi-FI" altLang="en-US" smtClean="0">
              <a:latin typeface="Arial" panose="020B0604020202020204" pitchFamily="34" charset="0"/>
            </a:endParaRPr>
          </a:p>
        </p:txBody>
      </p:sp>
    </p:spTree>
    <p:extLst>
      <p:ext uri="{BB962C8B-B14F-4D97-AF65-F5344CB8AC3E}">
        <p14:creationId xmlns:p14="http://schemas.microsoft.com/office/powerpoint/2010/main" val="31360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Arial" panose="020B0604020202020204" pitchFamily="34" charset="0"/>
              </a:defRPr>
            </a:lvl1pPr>
            <a:lvl2pPr marL="765175" indent="-293688" defTabSz="909638">
              <a:spcBef>
                <a:spcPct val="30000"/>
              </a:spcBef>
              <a:defRPr sz="1200">
                <a:solidFill>
                  <a:schemeClr val="tx1"/>
                </a:solidFill>
                <a:latin typeface="Arial" panose="020B0604020202020204" pitchFamily="34" charset="0"/>
              </a:defRPr>
            </a:lvl2pPr>
            <a:lvl3pPr marL="1177925" indent="-233363" defTabSz="909638">
              <a:spcBef>
                <a:spcPct val="30000"/>
              </a:spcBef>
              <a:defRPr sz="1200">
                <a:solidFill>
                  <a:schemeClr val="tx1"/>
                </a:solidFill>
                <a:latin typeface="Arial" panose="020B0604020202020204" pitchFamily="34" charset="0"/>
              </a:defRPr>
            </a:lvl3pPr>
            <a:lvl4pPr marL="1649413" indent="-233363" defTabSz="909638">
              <a:spcBef>
                <a:spcPct val="30000"/>
              </a:spcBef>
              <a:defRPr sz="1200">
                <a:solidFill>
                  <a:schemeClr val="tx1"/>
                </a:solidFill>
                <a:latin typeface="Arial" panose="020B0604020202020204" pitchFamily="34" charset="0"/>
              </a:defRPr>
            </a:lvl4pPr>
            <a:lvl5pPr marL="2120900" indent="-233363" defTabSz="909638">
              <a:spcBef>
                <a:spcPct val="30000"/>
              </a:spcBef>
              <a:defRPr sz="1200">
                <a:solidFill>
                  <a:schemeClr val="tx1"/>
                </a:solidFill>
                <a:latin typeface="Arial" panose="020B0604020202020204" pitchFamily="34" charset="0"/>
              </a:defRPr>
            </a:lvl5pPr>
            <a:lvl6pPr marL="2578100" indent="-233363" defTabSz="909638" eaLnBrk="0" fontAlgn="base" hangingPunct="0">
              <a:spcBef>
                <a:spcPct val="30000"/>
              </a:spcBef>
              <a:spcAft>
                <a:spcPct val="0"/>
              </a:spcAft>
              <a:defRPr sz="1200">
                <a:solidFill>
                  <a:schemeClr val="tx1"/>
                </a:solidFill>
                <a:latin typeface="Arial" panose="020B0604020202020204" pitchFamily="34" charset="0"/>
              </a:defRPr>
            </a:lvl6pPr>
            <a:lvl7pPr marL="3035300" indent="-233363" defTabSz="909638" eaLnBrk="0" fontAlgn="base" hangingPunct="0">
              <a:spcBef>
                <a:spcPct val="30000"/>
              </a:spcBef>
              <a:spcAft>
                <a:spcPct val="0"/>
              </a:spcAft>
              <a:defRPr sz="1200">
                <a:solidFill>
                  <a:schemeClr val="tx1"/>
                </a:solidFill>
                <a:latin typeface="Arial" panose="020B0604020202020204" pitchFamily="34" charset="0"/>
              </a:defRPr>
            </a:lvl7pPr>
            <a:lvl8pPr marL="3492500" indent="-233363" defTabSz="909638" eaLnBrk="0" fontAlgn="base" hangingPunct="0">
              <a:spcBef>
                <a:spcPct val="30000"/>
              </a:spcBef>
              <a:spcAft>
                <a:spcPct val="0"/>
              </a:spcAft>
              <a:defRPr sz="1200">
                <a:solidFill>
                  <a:schemeClr val="tx1"/>
                </a:solidFill>
                <a:latin typeface="Arial" panose="020B0604020202020204" pitchFamily="34" charset="0"/>
              </a:defRPr>
            </a:lvl8pPr>
            <a:lvl9pPr marL="3949700" indent="-233363" defTabSz="9096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1E1557-011E-453A-9AAC-85F98B41F65C}" type="slidenum">
              <a:rPr lang="en-US" altLang="en-US">
                <a:solidFill>
                  <a:srgbClr val="000000"/>
                </a:solidFill>
              </a:rPr>
              <a:pPr>
                <a:spcBef>
                  <a:spcPct val="0"/>
                </a:spcBef>
              </a:pPr>
              <a:t>33</a:t>
            </a:fld>
            <a:endParaRPr lang="en-US" altLang="en-US">
              <a:solidFill>
                <a:srgbClr val="000000"/>
              </a:solidFill>
            </a:endParaRPr>
          </a:p>
        </p:txBody>
      </p:sp>
      <p:sp>
        <p:nvSpPr>
          <p:cNvPr id="75779" name="Text Box 2"/>
          <p:cNvSpPr txBox="1">
            <a:spLocks noChangeArrowheads="1"/>
          </p:cNvSpPr>
          <p:nvPr/>
        </p:nvSpPr>
        <p:spPr bwMode="auto">
          <a:xfrm>
            <a:off x="1062820" y="860569"/>
            <a:ext cx="4238791" cy="4311414"/>
          </a:xfrm>
          <a:prstGeom prst="rect">
            <a:avLst/>
          </a:prstGeom>
          <a:solidFill>
            <a:srgbClr val="FFFFFF"/>
          </a:solidFill>
          <a:ln w="9360">
            <a:solidFill>
              <a:srgbClr val="000000"/>
            </a:solidFill>
            <a:miter lim="800000"/>
            <a:headEnd/>
            <a:tailEnd/>
          </a:ln>
        </p:spPr>
        <p:txBody>
          <a:bodyPr wrap="none" lIns="95090" tIns="47547" rIns="95090" bIns="4754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smtClean="0">
              <a:solidFill>
                <a:srgbClr val="000000"/>
              </a:solidFill>
            </a:endParaRPr>
          </a:p>
        </p:txBody>
      </p:sp>
      <p:sp>
        <p:nvSpPr>
          <p:cNvPr id="75780" name="Rectangle 3"/>
          <p:cNvSpPr>
            <a:spLocks noGrp="1" noChangeArrowheads="1"/>
          </p:cNvSpPr>
          <p:nvPr>
            <p:ph type="body"/>
          </p:nvPr>
        </p:nvSpPr>
        <p:spPr>
          <a:xfrm>
            <a:off x="636756" y="5458267"/>
            <a:ext cx="5079995" cy="51616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65138" eaLnBrk="1" hangingPunct="1"/>
            <a:endParaRPr lang="fi-FI" altLang="en-US" smtClean="0">
              <a:latin typeface="Arial" panose="020B0604020202020204" pitchFamily="34" charset="0"/>
            </a:endParaRPr>
          </a:p>
        </p:txBody>
      </p:sp>
    </p:spTree>
    <p:extLst>
      <p:ext uri="{BB962C8B-B14F-4D97-AF65-F5344CB8AC3E}">
        <p14:creationId xmlns:p14="http://schemas.microsoft.com/office/powerpoint/2010/main" val="2580433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Arial" panose="020B0604020202020204" pitchFamily="34" charset="0"/>
              </a:defRPr>
            </a:lvl1pPr>
            <a:lvl2pPr marL="765175" indent="-293688" defTabSz="909638">
              <a:spcBef>
                <a:spcPct val="30000"/>
              </a:spcBef>
              <a:defRPr sz="1200">
                <a:solidFill>
                  <a:schemeClr val="tx1"/>
                </a:solidFill>
                <a:latin typeface="Arial" panose="020B0604020202020204" pitchFamily="34" charset="0"/>
              </a:defRPr>
            </a:lvl2pPr>
            <a:lvl3pPr marL="1177925" indent="-233363" defTabSz="909638">
              <a:spcBef>
                <a:spcPct val="30000"/>
              </a:spcBef>
              <a:defRPr sz="1200">
                <a:solidFill>
                  <a:schemeClr val="tx1"/>
                </a:solidFill>
                <a:latin typeface="Arial" panose="020B0604020202020204" pitchFamily="34" charset="0"/>
              </a:defRPr>
            </a:lvl3pPr>
            <a:lvl4pPr marL="1649413" indent="-233363" defTabSz="909638">
              <a:spcBef>
                <a:spcPct val="30000"/>
              </a:spcBef>
              <a:defRPr sz="1200">
                <a:solidFill>
                  <a:schemeClr val="tx1"/>
                </a:solidFill>
                <a:latin typeface="Arial" panose="020B0604020202020204" pitchFamily="34" charset="0"/>
              </a:defRPr>
            </a:lvl4pPr>
            <a:lvl5pPr marL="2120900" indent="-233363" defTabSz="909638">
              <a:spcBef>
                <a:spcPct val="30000"/>
              </a:spcBef>
              <a:defRPr sz="1200">
                <a:solidFill>
                  <a:schemeClr val="tx1"/>
                </a:solidFill>
                <a:latin typeface="Arial" panose="020B0604020202020204" pitchFamily="34" charset="0"/>
              </a:defRPr>
            </a:lvl5pPr>
            <a:lvl6pPr marL="2578100" indent="-233363" defTabSz="909638" eaLnBrk="0" fontAlgn="base" hangingPunct="0">
              <a:spcBef>
                <a:spcPct val="30000"/>
              </a:spcBef>
              <a:spcAft>
                <a:spcPct val="0"/>
              </a:spcAft>
              <a:defRPr sz="1200">
                <a:solidFill>
                  <a:schemeClr val="tx1"/>
                </a:solidFill>
                <a:latin typeface="Arial" panose="020B0604020202020204" pitchFamily="34" charset="0"/>
              </a:defRPr>
            </a:lvl6pPr>
            <a:lvl7pPr marL="3035300" indent="-233363" defTabSz="909638" eaLnBrk="0" fontAlgn="base" hangingPunct="0">
              <a:spcBef>
                <a:spcPct val="30000"/>
              </a:spcBef>
              <a:spcAft>
                <a:spcPct val="0"/>
              </a:spcAft>
              <a:defRPr sz="1200">
                <a:solidFill>
                  <a:schemeClr val="tx1"/>
                </a:solidFill>
                <a:latin typeface="Arial" panose="020B0604020202020204" pitchFamily="34" charset="0"/>
              </a:defRPr>
            </a:lvl7pPr>
            <a:lvl8pPr marL="3492500" indent="-233363" defTabSz="909638" eaLnBrk="0" fontAlgn="base" hangingPunct="0">
              <a:spcBef>
                <a:spcPct val="30000"/>
              </a:spcBef>
              <a:spcAft>
                <a:spcPct val="0"/>
              </a:spcAft>
              <a:defRPr sz="1200">
                <a:solidFill>
                  <a:schemeClr val="tx1"/>
                </a:solidFill>
                <a:latin typeface="Arial" panose="020B0604020202020204" pitchFamily="34" charset="0"/>
              </a:defRPr>
            </a:lvl8pPr>
            <a:lvl9pPr marL="3949700" indent="-233363" defTabSz="9096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0AFA166-4890-4A09-AB1F-979D73E54C44}" type="slidenum">
              <a:rPr lang="en-US" altLang="en-US">
                <a:solidFill>
                  <a:srgbClr val="000000"/>
                </a:solidFill>
              </a:rPr>
              <a:pPr>
                <a:spcBef>
                  <a:spcPct val="0"/>
                </a:spcBef>
              </a:pPr>
              <a:t>34</a:t>
            </a:fld>
            <a:endParaRPr lang="en-US" altLang="en-US">
              <a:solidFill>
                <a:srgbClr val="000000"/>
              </a:solidFill>
            </a:endParaRPr>
          </a:p>
        </p:txBody>
      </p:sp>
      <p:sp>
        <p:nvSpPr>
          <p:cNvPr id="77827" name="Text Box 2"/>
          <p:cNvSpPr txBox="1">
            <a:spLocks noChangeArrowheads="1"/>
          </p:cNvSpPr>
          <p:nvPr/>
        </p:nvSpPr>
        <p:spPr bwMode="auto">
          <a:xfrm>
            <a:off x="1062820" y="860569"/>
            <a:ext cx="4238791" cy="4311414"/>
          </a:xfrm>
          <a:prstGeom prst="rect">
            <a:avLst/>
          </a:prstGeom>
          <a:solidFill>
            <a:srgbClr val="FFFFFF"/>
          </a:solidFill>
          <a:ln w="9360">
            <a:solidFill>
              <a:srgbClr val="000000"/>
            </a:solidFill>
            <a:miter lim="800000"/>
            <a:headEnd/>
            <a:tailEnd/>
          </a:ln>
        </p:spPr>
        <p:txBody>
          <a:bodyPr wrap="none" lIns="95090" tIns="47547" rIns="95090" bIns="4754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smtClean="0">
              <a:solidFill>
                <a:srgbClr val="000000"/>
              </a:solidFill>
            </a:endParaRPr>
          </a:p>
        </p:txBody>
      </p:sp>
      <p:sp>
        <p:nvSpPr>
          <p:cNvPr id="77828" name="Rectangle 3"/>
          <p:cNvSpPr>
            <a:spLocks noGrp="1" noChangeArrowheads="1"/>
          </p:cNvSpPr>
          <p:nvPr>
            <p:ph type="body"/>
          </p:nvPr>
        </p:nvSpPr>
        <p:spPr>
          <a:xfrm>
            <a:off x="636756" y="5458267"/>
            <a:ext cx="5079995" cy="51616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65138" eaLnBrk="1" hangingPunct="1"/>
            <a:endParaRPr lang="fi-FI" altLang="en-US" smtClean="0">
              <a:latin typeface="Arial" panose="020B0604020202020204" pitchFamily="34" charset="0"/>
            </a:endParaRPr>
          </a:p>
        </p:txBody>
      </p:sp>
    </p:spTree>
    <p:extLst>
      <p:ext uri="{BB962C8B-B14F-4D97-AF65-F5344CB8AC3E}">
        <p14:creationId xmlns:p14="http://schemas.microsoft.com/office/powerpoint/2010/main" val="705245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ln>
            <a:round/>
            <a:headEnd/>
            <a:tailEnd/>
          </a:ln>
        </p:spPr>
        <p:txBody>
          <a:bodyPr/>
          <a:lstStyle/>
          <a:p>
            <a:fld id="{0F18DFF8-1334-47E1-9AED-A86F3BA51180}" type="slidenum">
              <a:rPr lang="en-US" smtClean="0"/>
              <a:pPr/>
              <a:t>7</a:t>
            </a:fld>
            <a:endParaRPr lang="en-US" smtClean="0"/>
          </a:p>
        </p:txBody>
      </p:sp>
      <p:sp>
        <p:nvSpPr>
          <p:cNvPr id="21507" name="Text Box 1"/>
          <p:cNvSpPr txBox="1">
            <a:spLocks noChangeArrowheads="1"/>
          </p:cNvSpPr>
          <p:nvPr/>
        </p:nvSpPr>
        <p:spPr bwMode="auto">
          <a:xfrm>
            <a:off x="844011" y="799372"/>
            <a:ext cx="4940165" cy="4000261"/>
          </a:xfrm>
          <a:prstGeom prst="rect">
            <a:avLst/>
          </a:prstGeom>
          <a:solidFill>
            <a:srgbClr val="FFFFFF"/>
          </a:solidFill>
          <a:ln w="9360">
            <a:solidFill>
              <a:srgbClr val="000000"/>
            </a:solidFill>
            <a:miter lim="800000"/>
            <a:headEnd/>
            <a:tailEnd/>
          </a:ln>
        </p:spPr>
        <p:txBody>
          <a:bodyPr wrap="none" lIns="91572" tIns="45786" rIns="91572" bIns="45786" anchor="ctr"/>
          <a:lstStyle/>
          <a:p>
            <a:pPr defTabSz="457290"/>
            <a:endParaRPr lang="fi-FI"/>
          </a:p>
        </p:txBody>
      </p:sp>
      <p:sp>
        <p:nvSpPr>
          <p:cNvPr id="21508" name="Rectangle 2"/>
          <p:cNvSpPr>
            <a:spLocks noGrp="1" noChangeArrowheads="1"/>
          </p:cNvSpPr>
          <p:nvPr>
            <p:ph type="body"/>
          </p:nvPr>
        </p:nvSpPr>
        <p:spPr>
          <a:xfrm>
            <a:off x="662819" y="5065522"/>
            <a:ext cx="5297902" cy="4796223"/>
          </a:xfrm>
          <a:noFill/>
        </p:spPr>
        <p:txBody>
          <a:bodyPr wrap="none" anchor="ctr"/>
          <a:lstStyle/>
          <a:p>
            <a:endParaRPr lang="en-US" smtClean="0"/>
          </a:p>
        </p:txBody>
      </p:sp>
    </p:spTree>
    <p:extLst>
      <p:ext uri="{BB962C8B-B14F-4D97-AF65-F5344CB8AC3E}">
        <p14:creationId xmlns:p14="http://schemas.microsoft.com/office/powerpoint/2010/main" val="3202498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Arial" panose="020B0604020202020204" pitchFamily="34" charset="0"/>
              </a:defRPr>
            </a:lvl1pPr>
            <a:lvl2pPr marL="765175" indent="-293688" defTabSz="909638">
              <a:spcBef>
                <a:spcPct val="30000"/>
              </a:spcBef>
              <a:defRPr sz="1200">
                <a:solidFill>
                  <a:schemeClr val="tx1"/>
                </a:solidFill>
                <a:latin typeface="Arial" panose="020B0604020202020204" pitchFamily="34" charset="0"/>
              </a:defRPr>
            </a:lvl2pPr>
            <a:lvl3pPr marL="1177925" indent="-233363" defTabSz="909638">
              <a:spcBef>
                <a:spcPct val="30000"/>
              </a:spcBef>
              <a:defRPr sz="1200">
                <a:solidFill>
                  <a:schemeClr val="tx1"/>
                </a:solidFill>
                <a:latin typeface="Arial" panose="020B0604020202020204" pitchFamily="34" charset="0"/>
              </a:defRPr>
            </a:lvl3pPr>
            <a:lvl4pPr marL="1649413" indent="-233363" defTabSz="909638">
              <a:spcBef>
                <a:spcPct val="30000"/>
              </a:spcBef>
              <a:defRPr sz="1200">
                <a:solidFill>
                  <a:schemeClr val="tx1"/>
                </a:solidFill>
                <a:latin typeface="Arial" panose="020B0604020202020204" pitchFamily="34" charset="0"/>
              </a:defRPr>
            </a:lvl4pPr>
            <a:lvl5pPr marL="2120900" indent="-233363" defTabSz="909638">
              <a:spcBef>
                <a:spcPct val="30000"/>
              </a:spcBef>
              <a:defRPr sz="1200">
                <a:solidFill>
                  <a:schemeClr val="tx1"/>
                </a:solidFill>
                <a:latin typeface="Arial" panose="020B0604020202020204" pitchFamily="34" charset="0"/>
              </a:defRPr>
            </a:lvl5pPr>
            <a:lvl6pPr marL="2578100" indent="-233363" defTabSz="909638" eaLnBrk="0" fontAlgn="base" hangingPunct="0">
              <a:spcBef>
                <a:spcPct val="30000"/>
              </a:spcBef>
              <a:spcAft>
                <a:spcPct val="0"/>
              </a:spcAft>
              <a:defRPr sz="1200">
                <a:solidFill>
                  <a:schemeClr val="tx1"/>
                </a:solidFill>
                <a:latin typeface="Arial" panose="020B0604020202020204" pitchFamily="34" charset="0"/>
              </a:defRPr>
            </a:lvl6pPr>
            <a:lvl7pPr marL="3035300" indent="-233363" defTabSz="909638" eaLnBrk="0" fontAlgn="base" hangingPunct="0">
              <a:spcBef>
                <a:spcPct val="30000"/>
              </a:spcBef>
              <a:spcAft>
                <a:spcPct val="0"/>
              </a:spcAft>
              <a:defRPr sz="1200">
                <a:solidFill>
                  <a:schemeClr val="tx1"/>
                </a:solidFill>
                <a:latin typeface="Arial" panose="020B0604020202020204" pitchFamily="34" charset="0"/>
              </a:defRPr>
            </a:lvl7pPr>
            <a:lvl8pPr marL="3492500" indent="-233363" defTabSz="909638" eaLnBrk="0" fontAlgn="base" hangingPunct="0">
              <a:spcBef>
                <a:spcPct val="30000"/>
              </a:spcBef>
              <a:spcAft>
                <a:spcPct val="0"/>
              </a:spcAft>
              <a:defRPr sz="1200">
                <a:solidFill>
                  <a:schemeClr val="tx1"/>
                </a:solidFill>
                <a:latin typeface="Arial" panose="020B0604020202020204" pitchFamily="34" charset="0"/>
              </a:defRPr>
            </a:lvl8pPr>
            <a:lvl9pPr marL="3949700" indent="-233363" defTabSz="9096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7E35CA-4ABD-4A3D-AB71-A3E8BA46DF56}" type="slidenum">
              <a:rPr lang="en-US" altLang="en-US">
                <a:solidFill>
                  <a:srgbClr val="000000"/>
                </a:solidFill>
              </a:rPr>
              <a:pPr>
                <a:spcBef>
                  <a:spcPct val="0"/>
                </a:spcBef>
              </a:pPr>
              <a:t>35</a:t>
            </a:fld>
            <a:endParaRPr lang="en-US" altLang="en-US">
              <a:solidFill>
                <a:srgbClr val="000000"/>
              </a:solidFill>
            </a:endParaRPr>
          </a:p>
        </p:txBody>
      </p:sp>
      <p:sp>
        <p:nvSpPr>
          <p:cNvPr id="81923" name="Text Box 2"/>
          <p:cNvSpPr txBox="1">
            <a:spLocks noChangeArrowheads="1"/>
          </p:cNvSpPr>
          <p:nvPr/>
        </p:nvSpPr>
        <p:spPr bwMode="auto">
          <a:xfrm>
            <a:off x="1062820" y="860569"/>
            <a:ext cx="4238791" cy="4311414"/>
          </a:xfrm>
          <a:prstGeom prst="rect">
            <a:avLst/>
          </a:prstGeom>
          <a:solidFill>
            <a:srgbClr val="FFFFFF"/>
          </a:solidFill>
          <a:ln w="9360">
            <a:solidFill>
              <a:srgbClr val="000000"/>
            </a:solidFill>
            <a:miter lim="800000"/>
            <a:headEnd/>
            <a:tailEnd/>
          </a:ln>
        </p:spPr>
        <p:txBody>
          <a:bodyPr wrap="none" lIns="95090" tIns="47547" rIns="95090" bIns="4754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smtClean="0">
              <a:solidFill>
                <a:srgbClr val="000000"/>
              </a:solidFill>
            </a:endParaRPr>
          </a:p>
        </p:txBody>
      </p:sp>
      <p:sp>
        <p:nvSpPr>
          <p:cNvPr id="81924" name="Rectangle 3"/>
          <p:cNvSpPr>
            <a:spLocks noGrp="1" noChangeArrowheads="1"/>
          </p:cNvSpPr>
          <p:nvPr>
            <p:ph type="body"/>
          </p:nvPr>
        </p:nvSpPr>
        <p:spPr>
          <a:xfrm>
            <a:off x="636756" y="5458267"/>
            <a:ext cx="5079995" cy="51616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65138" eaLnBrk="1" hangingPunct="1"/>
            <a:endParaRPr lang="fi-FI" altLang="en-US" smtClean="0">
              <a:latin typeface="Arial" panose="020B0604020202020204" pitchFamily="34" charset="0"/>
            </a:endParaRPr>
          </a:p>
        </p:txBody>
      </p:sp>
    </p:spTree>
    <p:extLst>
      <p:ext uri="{BB962C8B-B14F-4D97-AF65-F5344CB8AC3E}">
        <p14:creationId xmlns:p14="http://schemas.microsoft.com/office/powerpoint/2010/main" val="2393270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Arial" panose="020B0604020202020204" pitchFamily="34" charset="0"/>
              </a:defRPr>
            </a:lvl1pPr>
            <a:lvl2pPr marL="765175" indent="-293688" defTabSz="909638">
              <a:spcBef>
                <a:spcPct val="30000"/>
              </a:spcBef>
              <a:defRPr sz="1200">
                <a:solidFill>
                  <a:schemeClr val="tx1"/>
                </a:solidFill>
                <a:latin typeface="Arial" panose="020B0604020202020204" pitchFamily="34" charset="0"/>
              </a:defRPr>
            </a:lvl2pPr>
            <a:lvl3pPr marL="1177925" indent="-233363" defTabSz="909638">
              <a:spcBef>
                <a:spcPct val="30000"/>
              </a:spcBef>
              <a:defRPr sz="1200">
                <a:solidFill>
                  <a:schemeClr val="tx1"/>
                </a:solidFill>
                <a:latin typeface="Arial" panose="020B0604020202020204" pitchFamily="34" charset="0"/>
              </a:defRPr>
            </a:lvl3pPr>
            <a:lvl4pPr marL="1649413" indent="-233363" defTabSz="909638">
              <a:spcBef>
                <a:spcPct val="30000"/>
              </a:spcBef>
              <a:defRPr sz="1200">
                <a:solidFill>
                  <a:schemeClr val="tx1"/>
                </a:solidFill>
                <a:latin typeface="Arial" panose="020B0604020202020204" pitchFamily="34" charset="0"/>
              </a:defRPr>
            </a:lvl4pPr>
            <a:lvl5pPr marL="2120900" indent="-233363" defTabSz="909638">
              <a:spcBef>
                <a:spcPct val="30000"/>
              </a:spcBef>
              <a:defRPr sz="1200">
                <a:solidFill>
                  <a:schemeClr val="tx1"/>
                </a:solidFill>
                <a:latin typeface="Arial" panose="020B0604020202020204" pitchFamily="34" charset="0"/>
              </a:defRPr>
            </a:lvl5pPr>
            <a:lvl6pPr marL="2578100" indent="-233363" defTabSz="909638" eaLnBrk="0" fontAlgn="base" hangingPunct="0">
              <a:spcBef>
                <a:spcPct val="30000"/>
              </a:spcBef>
              <a:spcAft>
                <a:spcPct val="0"/>
              </a:spcAft>
              <a:defRPr sz="1200">
                <a:solidFill>
                  <a:schemeClr val="tx1"/>
                </a:solidFill>
                <a:latin typeface="Arial" panose="020B0604020202020204" pitchFamily="34" charset="0"/>
              </a:defRPr>
            </a:lvl6pPr>
            <a:lvl7pPr marL="3035300" indent="-233363" defTabSz="909638" eaLnBrk="0" fontAlgn="base" hangingPunct="0">
              <a:spcBef>
                <a:spcPct val="30000"/>
              </a:spcBef>
              <a:spcAft>
                <a:spcPct val="0"/>
              </a:spcAft>
              <a:defRPr sz="1200">
                <a:solidFill>
                  <a:schemeClr val="tx1"/>
                </a:solidFill>
                <a:latin typeface="Arial" panose="020B0604020202020204" pitchFamily="34" charset="0"/>
              </a:defRPr>
            </a:lvl7pPr>
            <a:lvl8pPr marL="3492500" indent="-233363" defTabSz="909638" eaLnBrk="0" fontAlgn="base" hangingPunct="0">
              <a:spcBef>
                <a:spcPct val="30000"/>
              </a:spcBef>
              <a:spcAft>
                <a:spcPct val="0"/>
              </a:spcAft>
              <a:defRPr sz="1200">
                <a:solidFill>
                  <a:schemeClr val="tx1"/>
                </a:solidFill>
                <a:latin typeface="Arial" panose="020B0604020202020204" pitchFamily="34" charset="0"/>
              </a:defRPr>
            </a:lvl8pPr>
            <a:lvl9pPr marL="3949700" indent="-233363" defTabSz="9096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BC21BBE-D451-4111-AE6C-0D086B45BD23}" type="slidenum">
              <a:rPr lang="en-US" altLang="en-US">
                <a:solidFill>
                  <a:srgbClr val="000000"/>
                </a:solidFill>
              </a:rPr>
              <a:pPr>
                <a:spcBef>
                  <a:spcPct val="0"/>
                </a:spcBef>
              </a:pPr>
              <a:t>36</a:t>
            </a:fld>
            <a:endParaRPr lang="en-US" altLang="en-US">
              <a:solidFill>
                <a:srgbClr val="000000"/>
              </a:solidFill>
            </a:endParaRPr>
          </a:p>
        </p:txBody>
      </p:sp>
      <p:sp>
        <p:nvSpPr>
          <p:cNvPr id="83971" name="Text Box 2"/>
          <p:cNvSpPr txBox="1">
            <a:spLocks noChangeArrowheads="1"/>
          </p:cNvSpPr>
          <p:nvPr/>
        </p:nvSpPr>
        <p:spPr bwMode="auto">
          <a:xfrm>
            <a:off x="1062820" y="860569"/>
            <a:ext cx="4238791" cy="4311414"/>
          </a:xfrm>
          <a:prstGeom prst="rect">
            <a:avLst/>
          </a:prstGeom>
          <a:solidFill>
            <a:srgbClr val="FFFFFF"/>
          </a:solidFill>
          <a:ln w="9360">
            <a:solidFill>
              <a:srgbClr val="000000"/>
            </a:solidFill>
            <a:miter lim="800000"/>
            <a:headEnd/>
            <a:tailEnd/>
          </a:ln>
        </p:spPr>
        <p:txBody>
          <a:bodyPr wrap="none" lIns="95090" tIns="47547" rIns="95090" bIns="4754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smtClean="0">
              <a:solidFill>
                <a:srgbClr val="000000"/>
              </a:solidFill>
            </a:endParaRPr>
          </a:p>
        </p:txBody>
      </p:sp>
      <p:sp>
        <p:nvSpPr>
          <p:cNvPr id="83972" name="Rectangle 3"/>
          <p:cNvSpPr>
            <a:spLocks noGrp="1" noChangeArrowheads="1"/>
          </p:cNvSpPr>
          <p:nvPr>
            <p:ph type="body"/>
          </p:nvPr>
        </p:nvSpPr>
        <p:spPr>
          <a:xfrm>
            <a:off x="636756" y="5458267"/>
            <a:ext cx="5079995" cy="51616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65138" eaLnBrk="1" hangingPunct="1"/>
            <a:endParaRPr lang="fi-FI" altLang="en-US" smtClean="0">
              <a:latin typeface="Arial" panose="020B0604020202020204" pitchFamily="34" charset="0"/>
            </a:endParaRPr>
          </a:p>
        </p:txBody>
      </p:sp>
    </p:spTree>
    <p:extLst>
      <p:ext uri="{BB962C8B-B14F-4D97-AF65-F5344CB8AC3E}">
        <p14:creationId xmlns:p14="http://schemas.microsoft.com/office/powerpoint/2010/main" val="21160718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Arial" panose="020B0604020202020204" pitchFamily="34" charset="0"/>
              </a:defRPr>
            </a:lvl1pPr>
            <a:lvl2pPr marL="765175" indent="-293688" defTabSz="909638">
              <a:spcBef>
                <a:spcPct val="30000"/>
              </a:spcBef>
              <a:defRPr sz="1200">
                <a:solidFill>
                  <a:schemeClr val="tx1"/>
                </a:solidFill>
                <a:latin typeface="Arial" panose="020B0604020202020204" pitchFamily="34" charset="0"/>
              </a:defRPr>
            </a:lvl2pPr>
            <a:lvl3pPr marL="1177925" indent="-233363" defTabSz="909638">
              <a:spcBef>
                <a:spcPct val="30000"/>
              </a:spcBef>
              <a:defRPr sz="1200">
                <a:solidFill>
                  <a:schemeClr val="tx1"/>
                </a:solidFill>
                <a:latin typeface="Arial" panose="020B0604020202020204" pitchFamily="34" charset="0"/>
              </a:defRPr>
            </a:lvl3pPr>
            <a:lvl4pPr marL="1649413" indent="-233363" defTabSz="909638">
              <a:spcBef>
                <a:spcPct val="30000"/>
              </a:spcBef>
              <a:defRPr sz="1200">
                <a:solidFill>
                  <a:schemeClr val="tx1"/>
                </a:solidFill>
                <a:latin typeface="Arial" panose="020B0604020202020204" pitchFamily="34" charset="0"/>
              </a:defRPr>
            </a:lvl4pPr>
            <a:lvl5pPr marL="2120900" indent="-233363" defTabSz="909638">
              <a:spcBef>
                <a:spcPct val="30000"/>
              </a:spcBef>
              <a:defRPr sz="1200">
                <a:solidFill>
                  <a:schemeClr val="tx1"/>
                </a:solidFill>
                <a:latin typeface="Arial" panose="020B0604020202020204" pitchFamily="34" charset="0"/>
              </a:defRPr>
            </a:lvl5pPr>
            <a:lvl6pPr marL="2578100" indent="-233363" defTabSz="909638" eaLnBrk="0" fontAlgn="base" hangingPunct="0">
              <a:spcBef>
                <a:spcPct val="30000"/>
              </a:spcBef>
              <a:spcAft>
                <a:spcPct val="0"/>
              </a:spcAft>
              <a:defRPr sz="1200">
                <a:solidFill>
                  <a:schemeClr val="tx1"/>
                </a:solidFill>
                <a:latin typeface="Arial" panose="020B0604020202020204" pitchFamily="34" charset="0"/>
              </a:defRPr>
            </a:lvl6pPr>
            <a:lvl7pPr marL="3035300" indent="-233363" defTabSz="909638" eaLnBrk="0" fontAlgn="base" hangingPunct="0">
              <a:spcBef>
                <a:spcPct val="30000"/>
              </a:spcBef>
              <a:spcAft>
                <a:spcPct val="0"/>
              </a:spcAft>
              <a:defRPr sz="1200">
                <a:solidFill>
                  <a:schemeClr val="tx1"/>
                </a:solidFill>
                <a:latin typeface="Arial" panose="020B0604020202020204" pitchFamily="34" charset="0"/>
              </a:defRPr>
            </a:lvl7pPr>
            <a:lvl8pPr marL="3492500" indent="-233363" defTabSz="909638" eaLnBrk="0" fontAlgn="base" hangingPunct="0">
              <a:spcBef>
                <a:spcPct val="30000"/>
              </a:spcBef>
              <a:spcAft>
                <a:spcPct val="0"/>
              </a:spcAft>
              <a:defRPr sz="1200">
                <a:solidFill>
                  <a:schemeClr val="tx1"/>
                </a:solidFill>
                <a:latin typeface="Arial" panose="020B0604020202020204" pitchFamily="34" charset="0"/>
              </a:defRPr>
            </a:lvl8pPr>
            <a:lvl9pPr marL="3949700" indent="-233363" defTabSz="9096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B3565CC-E070-4B66-AA9D-2E11EF03B20C}" type="slidenum">
              <a:rPr lang="en-US" altLang="en-US">
                <a:solidFill>
                  <a:srgbClr val="000000"/>
                </a:solidFill>
              </a:rPr>
              <a:pPr>
                <a:spcBef>
                  <a:spcPct val="0"/>
                </a:spcBef>
              </a:pPr>
              <a:t>37</a:t>
            </a:fld>
            <a:endParaRPr lang="en-US" altLang="en-US">
              <a:solidFill>
                <a:srgbClr val="000000"/>
              </a:solidFill>
            </a:endParaRPr>
          </a:p>
        </p:txBody>
      </p:sp>
      <p:sp>
        <p:nvSpPr>
          <p:cNvPr id="88067" name="Text Box 2"/>
          <p:cNvSpPr txBox="1">
            <a:spLocks noChangeArrowheads="1"/>
          </p:cNvSpPr>
          <p:nvPr/>
        </p:nvSpPr>
        <p:spPr bwMode="auto">
          <a:xfrm>
            <a:off x="1062820" y="860569"/>
            <a:ext cx="4238791" cy="4311414"/>
          </a:xfrm>
          <a:prstGeom prst="rect">
            <a:avLst/>
          </a:prstGeom>
          <a:solidFill>
            <a:srgbClr val="FFFFFF"/>
          </a:solidFill>
          <a:ln w="9360">
            <a:solidFill>
              <a:srgbClr val="000000"/>
            </a:solidFill>
            <a:miter lim="800000"/>
            <a:headEnd/>
            <a:tailEnd/>
          </a:ln>
        </p:spPr>
        <p:txBody>
          <a:bodyPr wrap="none" lIns="95090" tIns="47547" rIns="95090" bIns="4754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smtClean="0">
              <a:solidFill>
                <a:srgbClr val="000000"/>
              </a:solidFill>
            </a:endParaRPr>
          </a:p>
        </p:txBody>
      </p:sp>
      <p:sp>
        <p:nvSpPr>
          <p:cNvPr id="88068" name="Rectangle 3"/>
          <p:cNvSpPr>
            <a:spLocks noGrp="1" noChangeArrowheads="1"/>
          </p:cNvSpPr>
          <p:nvPr>
            <p:ph type="body"/>
          </p:nvPr>
        </p:nvSpPr>
        <p:spPr>
          <a:xfrm>
            <a:off x="636756" y="5458267"/>
            <a:ext cx="5079995" cy="51616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65138" eaLnBrk="1" hangingPunct="1"/>
            <a:endParaRPr lang="fi-FI" altLang="en-US" smtClean="0">
              <a:latin typeface="Arial" panose="020B0604020202020204" pitchFamily="34" charset="0"/>
            </a:endParaRPr>
          </a:p>
        </p:txBody>
      </p:sp>
    </p:spTree>
    <p:extLst>
      <p:ext uri="{BB962C8B-B14F-4D97-AF65-F5344CB8AC3E}">
        <p14:creationId xmlns:p14="http://schemas.microsoft.com/office/powerpoint/2010/main" val="6897603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Arial" panose="020B0604020202020204" pitchFamily="34" charset="0"/>
              </a:defRPr>
            </a:lvl1pPr>
            <a:lvl2pPr marL="765175" indent="-293688" defTabSz="909638">
              <a:spcBef>
                <a:spcPct val="30000"/>
              </a:spcBef>
              <a:defRPr sz="1200">
                <a:solidFill>
                  <a:schemeClr val="tx1"/>
                </a:solidFill>
                <a:latin typeface="Arial" panose="020B0604020202020204" pitchFamily="34" charset="0"/>
              </a:defRPr>
            </a:lvl2pPr>
            <a:lvl3pPr marL="1177925" indent="-233363" defTabSz="909638">
              <a:spcBef>
                <a:spcPct val="30000"/>
              </a:spcBef>
              <a:defRPr sz="1200">
                <a:solidFill>
                  <a:schemeClr val="tx1"/>
                </a:solidFill>
                <a:latin typeface="Arial" panose="020B0604020202020204" pitchFamily="34" charset="0"/>
              </a:defRPr>
            </a:lvl3pPr>
            <a:lvl4pPr marL="1649413" indent="-233363" defTabSz="909638">
              <a:spcBef>
                <a:spcPct val="30000"/>
              </a:spcBef>
              <a:defRPr sz="1200">
                <a:solidFill>
                  <a:schemeClr val="tx1"/>
                </a:solidFill>
                <a:latin typeface="Arial" panose="020B0604020202020204" pitchFamily="34" charset="0"/>
              </a:defRPr>
            </a:lvl4pPr>
            <a:lvl5pPr marL="2120900" indent="-233363" defTabSz="909638">
              <a:spcBef>
                <a:spcPct val="30000"/>
              </a:spcBef>
              <a:defRPr sz="1200">
                <a:solidFill>
                  <a:schemeClr val="tx1"/>
                </a:solidFill>
                <a:latin typeface="Arial" panose="020B0604020202020204" pitchFamily="34" charset="0"/>
              </a:defRPr>
            </a:lvl5pPr>
            <a:lvl6pPr marL="2578100" indent="-233363" defTabSz="909638" eaLnBrk="0" fontAlgn="base" hangingPunct="0">
              <a:spcBef>
                <a:spcPct val="30000"/>
              </a:spcBef>
              <a:spcAft>
                <a:spcPct val="0"/>
              </a:spcAft>
              <a:defRPr sz="1200">
                <a:solidFill>
                  <a:schemeClr val="tx1"/>
                </a:solidFill>
                <a:latin typeface="Arial" panose="020B0604020202020204" pitchFamily="34" charset="0"/>
              </a:defRPr>
            </a:lvl6pPr>
            <a:lvl7pPr marL="3035300" indent="-233363" defTabSz="909638" eaLnBrk="0" fontAlgn="base" hangingPunct="0">
              <a:spcBef>
                <a:spcPct val="30000"/>
              </a:spcBef>
              <a:spcAft>
                <a:spcPct val="0"/>
              </a:spcAft>
              <a:defRPr sz="1200">
                <a:solidFill>
                  <a:schemeClr val="tx1"/>
                </a:solidFill>
                <a:latin typeface="Arial" panose="020B0604020202020204" pitchFamily="34" charset="0"/>
              </a:defRPr>
            </a:lvl7pPr>
            <a:lvl8pPr marL="3492500" indent="-233363" defTabSz="909638" eaLnBrk="0" fontAlgn="base" hangingPunct="0">
              <a:spcBef>
                <a:spcPct val="30000"/>
              </a:spcBef>
              <a:spcAft>
                <a:spcPct val="0"/>
              </a:spcAft>
              <a:defRPr sz="1200">
                <a:solidFill>
                  <a:schemeClr val="tx1"/>
                </a:solidFill>
                <a:latin typeface="Arial" panose="020B0604020202020204" pitchFamily="34" charset="0"/>
              </a:defRPr>
            </a:lvl8pPr>
            <a:lvl9pPr marL="3949700" indent="-233363" defTabSz="9096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0D34703-D9B2-455E-8635-90FA01AF5175}" type="slidenum">
              <a:rPr lang="en-US" altLang="en-US">
                <a:solidFill>
                  <a:srgbClr val="000000"/>
                </a:solidFill>
              </a:rPr>
              <a:pPr>
                <a:spcBef>
                  <a:spcPct val="0"/>
                </a:spcBef>
              </a:pPr>
              <a:t>38</a:t>
            </a:fld>
            <a:endParaRPr lang="en-US" altLang="en-US">
              <a:solidFill>
                <a:srgbClr val="000000"/>
              </a:solidFill>
            </a:endParaRPr>
          </a:p>
        </p:txBody>
      </p:sp>
      <p:sp>
        <p:nvSpPr>
          <p:cNvPr id="92163" name="Text Box 2"/>
          <p:cNvSpPr txBox="1">
            <a:spLocks noChangeArrowheads="1"/>
          </p:cNvSpPr>
          <p:nvPr/>
        </p:nvSpPr>
        <p:spPr bwMode="auto">
          <a:xfrm>
            <a:off x="1062820" y="860569"/>
            <a:ext cx="4238791" cy="4311414"/>
          </a:xfrm>
          <a:prstGeom prst="rect">
            <a:avLst/>
          </a:prstGeom>
          <a:solidFill>
            <a:srgbClr val="FFFFFF"/>
          </a:solidFill>
          <a:ln w="9360">
            <a:solidFill>
              <a:srgbClr val="000000"/>
            </a:solidFill>
            <a:miter lim="800000"/>
            <a:headEnd/>
            <a:tailEnd/>
          </a:ln>
        </p:spPr>
        <p:txBody>
          <a:bodyPr wrap="none" lIns="95090" tIns="47547" rIns="95090" bIns="4754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smtClean="0">
              <a:solidFill>
                <a:srgbClr val="000000"/>
              </a:solidFill>
            </a:endParaRPr>
          </a:p>
        </p:txBody>
      </p:sp>
      <p:sp>
        <p:nvSpPr>
          <p:cNvPr id="92164" name="Rectangle 3"/>
          <p:cNvSpPr>
            <a:spLocks noGrp="1" noChangeArrowheads="1"/>
          </p:cNvSpPr>
          <p:nvPr>
            <p:ph type="body"/>
          </p:nvPr>
        </p:nvSpPr>
        <p:spPr>
          <a:xfrm>
            <a:off x="636756" y="5458267"/>
            <a:ext cx="5079995" cy="51616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65138" eaLnBrk="1" hangingPunct="1"/>
            <a:endParaRPr lang="fi-FI" altLang="en-US" smtClean="0">
              <a:latin typeface="Arial" panose="020B0604020202020204" pitchFamily="34" charset="0"/>
            </a:endParaRPr>
          </a:p>
        </p:txBody>
      </p:sp>
    </p:spTree>
    <p:extLst>
      <p:ext uri="{BB962C8B-B14F-4D97-AF65-F5344CB8AC3E}">
        <p14:creationId xmlns:p14="http://schemas.microsoft.com/office/powerpoint/2010/main" val="39885093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Arial" panose="020B0604020202020204" pitchFamily="34" charset="0"/>
              </a:defRPr>
            </a:lvl1pPr>
            <a:lvl2pPr marL="765175" indent="-293688" defTabSz="909638">
              <a:spcBef>
                <a:spcPct val="30000"/>
              </a:spcBef>
              <a:defRPr sz="1200">
                <a:solidFill>
                  <a:schemeClr val="tx1"/>
                </a:solidFill>
                <a:latin typeface="Arial" panose="020B0604020202020204" pitchFamily="34" charset="0"/>
              </a:defRPr>
            </a:lvl2pPr>
            <a:lvl3pPr marL="1177925" indent="-233363" defTabSz="909638">
              <a:spcBef>
                <a:spcPct val="30000"/>
              </a:spcBef>
              <a:defRPr sz="1200">
                <a:solidFill>
                  <a:schemeClr val="tx1"/>
                </a:solidFill>
                <a:latin typeface="Arial" panose="020B0604020202020204" pitchFamily="34" charset="0"/>
              </a:defRPr>
            </a:lvl3pPr>
            <a:lvl4pPr marL="1649413" indent="-233363" defTabSz="909638">
              <a:spcBef>
                <a:spcPct val="30000"/>
              </a:spcBef>
              <a:defRPr sz="1200">
                <a:solidFill>
                  <a:schemeClr val="tx1"/>
                </a:solidFill>
                <a:latin typeface="Arial" panose="020B0604020202020204" pitchFamily="34" charset="0"/>
              </a:defRPr>
            </a:lvl4pPr>
            <a:lvl5pPr marL="2120900" indent="-233363" defTabSz="909638">
              <a:spcBef>
                <a:spcPct val="30000"/>
              </a:spcBef>
              <a:defRPr sz="1200">
                <a:solidFill>
                  <a:schemeClr val="tx1"/>
                </a:solidFill>
                <a:latin typeface="Arial" panose="020B0604020202020204" pitchFamily="34" charset="0"/>
              </a:defRPr>
            </a:lvl5pPr>
            <a:lvl6pPr marL="2578100" indent="-233363" defTabSz="909638" eaLnBrk="0" fontAlgn="base" hangingPunct="0">
              <a:spcBef>
                <a:spcPct val="30000"/>
              </a:spcBef>
              <a:spcAft>
                <a:spcPct val="0"/>
              </a:spcAft>
              <a:defRPr sz="1200">
                <a:solidFill>
                  <a:schemeClr val="tx1"/>
                </a:solidFill>
                <a:latin typeface="Arial" panose="020B0604020202020204" pitchFamily="34" charset="0"/>
              </a:defRPr>
            </a:lvl6pPr>
            <a:lvl7pPr marL="3035300" indent="-233363" defTabSz="909638" eaLnBrk="0" fontAlgn="base" hangingPunct="0">
              <a:spcBef>
                <a:spcPct val="30000"/>
              </a:spcBef>
              <a:spcAft>
                <a:spcPct val="0"/>
              </a:spcAft>
              <a:defRPr sz="1200">
                <a:solidFill>
                  <a:schemeClr val="tx1"/>
                </a:solidFill>
                <a:latin typeface="Arial" panose="020B0604020202020204" pitchFamily="34" charset="0"/>
              </a:defRPr>
            </a:lvl7pPr>
            <a:lvl8pPr marL="3492500" indent="-233363" defTabSz="909638" eaLnBrk="0" fontAlgn="base" hangingPunct="0">
              <a:spcBef>
                <a:spcPct val="30000"/>
              </a:spcBef>
              <a:spcAft>
                <a:spcPct val="0"/>
              </a:spcAft>
              <a:defRPr sz="1200">
                <a:solidFill>
                  <a:schemeClr val="tx1"/>
                </a:solidFill>
                <a:latin typeface="Arial" panose="020B0604020202020204" pitchFamily="34" charset="0"/>
              </a:defRPr>
            </a:lvl8pPr>
            <a:lvl9pPr marL="3949700" indent="-233363" defTabSz="9096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C0B02E0-5873-4A28-B393-7A7D7CA009BB}" type="slidenum">
              <a:rPr lang="en-US" altLang="en-US">
                <a:solidFill>
                  <a:srgbClr val="000000"/>
                </a:solidFill>
              </a:rPr>
              <a:pPr>
                <a:spcBef>
                  <a:spcPct val="0"/>
                </a:spcBef>
              </a:pPr>
              <a:t>39</a:t>
            </a:fld>
            <a:endParaRPr lang="en-US" altLang="en-US">
              <a:solidFill>
                <a:srgbClr val="000000"/>
              </a:solidFill>
            </a:endParaRPr>
          </a:p>
        </p:txBody>
      </p:sp>
      <p:sp>
        <p:nvSpPr>
          <p:cNvPr id="94211" name="Text Box 2"/>
          <p:cNvSpPr txBox="1">
            <a:spLocks noChangeArrowheads="1"/>
          </p:cNvSpPr>
          <p:nvPr/>
        </p:nvSpPr>
        <p:spPr bwMode="auto">
          <a:xfrm>
            <a:off x="1062820" y="860569"/>
            <a:ext cx="4238791" cy="4311414"/>
          </a:xfrm>
          <a:prstGeom prst="rect">
            <a:avLst/>
          </a:prstGeom>
          <a:solidFill>
            <a:srgbClr val="FFFFFF"/>
          </a:solidFill>
          <a:ln w="9360">
            <a:solidFill>
              <a:srgbClr val="000000"/>
            </a:solidFill>
            <a:miter lim="800000"/>
            <a:headEnd/>
            <a:tailEnd/>
          </a:ln>
        </p:spPr>
        <p:txBody>
          <a:bodyPr wrap="none" lIns="95090" tIns="47547" rIns="95090" bIns="4754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smtClean="0">
              <a:solidFill>
                <a:srgbClr val="000000"/>
              </a:solidFill>
            </a:endParaRPr>
          </a:p>
        </p:txBody>
      </p:sp>
      <p:sp>
        <p:nvSpPr>
          <p:cNvPr id="94212" name="Rectangle 3"/>
          <p:cNvSpPr>
            <a:spLocks noGrp="1" noChangeArrowheads="1"/>
          </p:cNvSpPr>
          <p:nvPr>
            <p:ph type="body"/>
          </p:nvPr>
        </p:nvSpPr>
        <p:spPr>
          <a:xfrm>
            <a:off x="636756" y="5458267"/>
            <a:ext cx="5079995" cy="51616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65138" eaLnBrk="1" hangingPunct="1"/>
            <a:endParaRPr lang="fi-FI" altLang="en-US" smtClean="0">
              <a:latin typeface="Arial" panose="020B0604020202020204" pitchFamily="34" charset="0"/>
            </a:endParaRPr>
          </a:p>
        </p:txBody>
      </p:sp>
    </p:spTree>
    <p:extLst>
      <p:ext uri="{BB962C8B-B14F-4D97-AF65-F5344CB8AC3E}">
        <p14:creationId xmlns:p14="http://schemas.microsoft.com/office/powerpoint/2010/main" val="2286834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Arial" panose="020B0604020202020204" pitchFamily="34" charset="0"/>
              </a:defRPr>
            </a:lvl1pPr>
            <a:lvl2pPr marL="765175" indent="-293688" defTabSz="909638">
              <a:spcBef>
                <a:spcPct val="30000"/>
              </a:spcBef>
              <a:defRPr sz="1200">
                <a:solidFill>
                  <a:schemeClr val="tx1"/>
                </a:solidFill>
                <a:latin typeface="Arial" panose="020B0604020202020204" pitchFamily="34" charset="0"/>
              </a:defRPr>
            </a:lvl2pPr>
            <a:lvl3pPr marL="1177925" indent="-233363" defTabSz="909638">
              <a:spcBef>
                <a:spcPct val="30000"/>
              </a:spcBef>
              <a:defRPr sz="1200">
                <a:solidFill>
                  <a:schemeClr val="tx1"/>
                </a:solidFill>
                <a:latin typeface="Arial" panose="020B0604020202020204" pitchFamily="34" charset="0"/>
              </a:defRPr>
            </a:lvl3pPr>
            <a:lvl4pPr marL="1649413" indent="-233363" defTabSz="909638">
              <a:spcBef>
                <a:spcPct val="30000"/>
              </a:spcBef>
              <a:defRPr sz="1200">
                <a:solidFill>
                  <a:schemeClr val="tx1"/>
                </a:solidFill>
                <a:latin typeface="Arial" panose="020B0604020202020204" pitchFamily="34" charset="0"/>
              </a:defRPr>
            </a:lvl4pPr>
            <a:lvl5pPr marL="2120900" indent="-233363" defTabSz="909638">
              <a:spcBef>
                <a:spcPct val="30000"/>
              </a:spcBef>
              <a:defRPr sz="1200">
                <a:solidFill>
                  <a:schemeClr val="tx1"/>
                </a:solidFill>
                <a:latin typeface="Arial" panose="020B0604020202020204" pitchFamily="34" charset="0"/>
              </a:defRPr>
            </a:lvl5pPr>
            <a:lvl6pPr marL="2578100" indent="-233363" defTabSz="909638" eaLnBrk="0" fontAlgn="base" hangingPunct="0">
              <a:spcBef>
                <a:spcPct val="30000"/>
              </a:spcBef>
              <a:spcAft>
                <a:spcPct val="0"/>
              </a:spcAft>
              <a:defRPr sz="1200">
                <a:solidFill>
                  <a:schemeClr val="tx1"/>
                </a:solidFill>
                <a:latin typeface="Arial" panose="020B0604020202020204" pitchFamily="34" charset="0"/>
              </a:defRPr>
            </a:lvl6pPr>
            <a:lvl7pPr marL="3035300" indent="-233363" defTabSz="909638" eaLnBrk="0" fontAlgn="base" hangingPunct="0">
              <a:spcBef>
                <a:spcPct val="30000"/>
              </a:spcBef>
              <a:spcAft>
                <a:spcPct val="0"/>
              </a:spcAft>
              <a:defRPr sz="1200">
                <a:solidFill>
                  <a:schemeClr val="tx1"/>
                </a:solidFill>
                <a:latin typeface="Arial" panose="020B0604020202020204" pitchFamily="34" charset="0"/>
              </a:defRPr>
            </a:lvl7pPr>
            <a:lvl8pPr marL="3492500" indent="-233363" defTabSz="909638" eaLnBrk="0" fontAlgn="base" hangingPunct="0">
              <a:spcBef>
                <a:spcPct val="30000"/>
              </a:spcBef>
              <a:spcAft>
                <a:spcPct val="0"/>
              </a:spcAft>
              <a:defRPr sz="1200">
                <a:solidFill>
                  <a:schemeClr val="tx1"/>
                </a:solidFill>
                <a:latin typeface="Arial" panose="020B0604020202020204" pitchFamily="34" charset="0"/>
              </a:defRPr>
            </a:lvl8pPr>
            <a:lvl9pPr marL="3949700" indent="-233363" defTabSz="9096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C0B02E0-5873-4A28-B393-7A7D7CA009BB}" type="slidenum">
              <a:rPr lang="en-US" altLang="en-US">
                <a:solidFill>
                  <a:srgbClr val="000000"/>
                </a:solidFill>
              </a:rPr>
              <a:pPr>
                <a:spcBef>
                  <a:spcPct val="0"/>
                </a:spcBef>
              </a:pPr>
              <a:t>40</a:t>
            </a:fld>
            <a:endParaRPr lang="en-US" altLang="en-US">
              <a:solidFill>
                <a:srgbClr val="000000"/>
              </a:solidFill>
            </a:endParaRPr>
          </a:p>
        </p:txBody>
      </p:sp>
      <p:sp>
        <p:nvSpPr>
          <p:cNvPr id="94211" name="Text Box 2"/>
          <p:cNvSpPr txBox="1">
            <a:spLocks noChangeArrowheads="1"/>
          </p:cNvSpPr>
          <p:nvPr/>
        </p:nvSpPr>
        <p:spPr bwMode="auto">
          <a:xfrm>
            <a:off x="1062820" y="860569"/>
            <a:ext cx="4238791" cy="4311414"/>
          </a:xfrm>
          <a:prstGeom prst="rect">
            <a:avLst/>
          </a:prstGeom>
          <a:solidFill>
            <a:srgbClr val="FFFFFF"/>
          </a:solidFill>
          <a:ln w="9360">
            <a:solidFill>
              <a:srgbClr val="000000"/>
            </a:solidFill>
            <a:miter lim="800000"/>
            <a:headEnd/>
            <a:tailEnd/>
          </a:ln>
        </p:spPr>
        <p:txBody>
          <a:bodyPr wrap="none" lIns="95090" tIns="47547" rIns="95090" bIns="4754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smtClean="0">
              <a:solidFill>
                <a:srgbClr val="000000"/>
              </a:solidFill>
            </a:endParaRPr>
          </a:p>
        </p:txBody>
      </p:sp>
      <p:sp>
        <p:nvSpPr>
          <p:cNvPr id="94212" name="Rectangle 3"/>
          <p:cNvSpPr>
            <a:spLocks noGrp="1" noChangeArrowheads="1"/>
          </p:cNvSpPr>
          <p:nvPr>
            <p:ph type="body"/>
          </p:nvPr>
        </p:nvSpPr>
        <p:spPr>
          <a:xfrm>
            <a:off x="636756" y="5458267"/>
            <a:ext cx="5079995" cy="51616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65138" eaLnBrk="1" hangingPunct="1"/>
            <a:endParaRPr lang="fi-FI" altLang="en-US" smtClean="0">
              <a:latin typeface="Arial" panose="020B0604020202020204" pitchFamily="34" charset="0"/>
            </a:endParaRPr>
          </a:p>
        </p:txBody>
      </p:sp>
    </p:spTree>
    <p:extLst>
      <p:ext uri="{BB962C8B-B14F-4D97-AF65-F5344CB8AC3E}">
        <p14:creationId xmlns:p14="http://schemas.microsoft.com/office/powerpoint/2010/main" val="1339701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txBox="1">
            <a:spLocks noGrp="1" noChangeArrowheads="1"/>
          </p:cNvSpPr>
          <p:nvPr/>
        </p:nvSpPr>
        <p:spPr bwMode="auto">
          <a:xfrm>
            <a:off x="3752357" y="10127634"/>
            <a:ext cx="2868084" cy="528368"/>
          </a:xfrm>
          <a:prstGeom prst="rect">
            <a:avLst/>
          </a:prstGeom>
          <a:noFill/>
          <a:ln w="9525">
            <a:noFill/>
            <a:round/>
            <a:headEnd/>
            <a:tailEnd/>
          </a:ln>
        </p:spPr>
        <p:txBody>
          <a:bodyPr lIns="90130" tIns="46868" rIns="90130" bIns="46868" anchor="b"/>
          <a:lstStyle/>
          <a:p>
            <a:pPr algn="r" defTabSz="457290">
              <a:tabLst>
                <a:tab pos="0" algn="l"/>
                <a:tab pos="457290" algn="l"/>
                <a:tab pos="916158" algn="l"/>
                <a:tab pos="1373449" algn="l"/>
                <a:tab pos="1830739" algn="l"/>
                <a:tab pos="2289606" algn="l"/>
                <a:tab pos="2746897" algn="l"/>
                <a:tab pos="3205765" algn="l"/>
                <a:tab pos="3663055" algn="l"/>
                <a:tab pos="4120345" algn="l"/>
                <a:tab pos="4579212" algn="l"/>
                <a:tab pos="5036503" algn="l"/>
                <a:tab pos="5493793" algn="l"/>
                <a:tab pos="5952661" algn="l"/>
                <a:tab pos="6409952" algn="l"/>
                <a:tab pos="6867242" algn="l"/>
                <a:tab pos="7326109" algn="l"/>
                <a:tab pos="7783399" algn="l"/>
                <a:tab pos="8242267" algn="l"/>
                <a:tab pos="8699558" algn="l"/>
                <a:tab pos="9156848" algn="l"/>
              </a:tabLst>
            </a:pPr>
            <a:fld id="{8840C1F3-A1E8-4C2D-8A6A-5EA1BCBD2683}" type="slidenum">
              <a:rPr lang="en-US" sz="1200">
                <a:solidFill>
                  <a:srgbClr val="000000"/>
                </a:solidFill>
              </a:rPr>
              <a:pPr algn="r" defTabSz="457290">
                <a:tabLst>
                  <a:tab pos="0" algn="l"/>
                  <a:tab pos="457290" algn="l"/>
                  <a:tab pos="916158" algn="l"/>
                  <a:tab pos="1373449" algn="l"/>
                  <a:tab pos="1830739" algn="l"/>
                  <a:tab pos="2289606" algn="l"/>
                  <a:tab pos="2746897" algn="l"/>
                  <a:tab pos="3205765" algn="l"/>
                  <a:tab pos="3663055" algn="l"/>
                  <a:tab pos="4120345" algn="l"/>
                  <a:tab pos="4579212" algn="l"/>
                  <a:tab pos="5036503" algn="l"/>
                  <a:tab pos="5493793" algn="l"/>
                  <a:tab pos="5952661" algn="l"/>
                  <a:tab pos="6409952" algn="l"/>
                  <a:tab pos="6867242" algn="l"/>
                  <a:tab pos="7326109" algn="l"/>
                  <a:tab pos="7783399" algn="l"/>
                  <a:tab pos="8242267" algn="l"/>
                  <a:tab pos="8699558" algn="l"/>
                  <a:tab pos="9156848" algn="l"/>
                </a:tabLst>
              </a:pPr>
              <a:t>8</a:t>
            </a:fld>
            <a:endParaRPr lang="en-US" sz="1200">
              <a:solidFill>
                <a:srgbClr val="000000"/>
              </a:solidFill>
            </a:endParaRPr>
          </a:p>
        </p:txBody>
      </p:sp>
      <p:sp>
        <p:nvSpPr>
          <p:cNvPr id="22531" name="Text Box 1"/>
          <p:cNvSpPr txBox="1">
            <a:spLocks noChangeArrowheads="1"/>
          </p:cNvSpPr>
          <p:nvPr/>
        </p:nvSpPr>
        <p:spPr bwMode="auto">
          <a:xfrm>
            <a:off x="844011" y="799372"/>
            <a:ext cx="4940165" cy="4000261"/>
          </a:xfrm>
          <a:prstGeom prst="rect">
            <a:avLst/>
          </a:prstGeom>
          <a:solidFill>
            <a:srgbClr val="FFFFFF"/>
          </a:solidFill>
          <a:ln w="9360">
            <a:solidFill>
              <a:srgbClr val="000000"/>
            </a:solidFill>
            <a:miter lim="800000"/>
            <a:headEnd/>
            <a:tailEnd/>
          </a:ln>
        </p:spPr>
        <p:txBody>
          <a:bodyPr wrap="none" lIns="91572" tIns="45786" rIns="91572" bIns="45786" anchor="ctr"/>
          <a:lstStyle/>
          <a:p>
            <a:pPr defTabSz="457290"/>
            <a:endParaRPr lang="fi-FI"/>
          </a:p>
        </p:txBody>
      </p:sp>
      <p:sp>
        <p:nvSpPr>
          <p:cNvPr id="22532" name="Rectangle 2"/>
          <p:cNvSpPr>
            <a:spLocks noGrp="1" noChangeArrowheads="1"/>
          </p:cNvSpPr>
          <p:nvPr>
            <p:ph type="body"/>
          </p:nvPr>
        </p:nvSpPr>
        <p:spPr>
          <a:xfrm>
            <a:off x="662819" y="5065522"/>
            <a:ext cx="5297902" cy="4796223"/>
          </a:xfrm>
          <a:noFill/>
        </p:spPr>
        <p:txBody>
          <a:bodyPr wrap="none" anchor="ctr"/>
          <a:lstStyle/>
          <a:p>
            <a:endParaRPr lang="en-US" smtClean="0"/>
          </a:p>
        </p:txBody>
      </p:sp>
    </p:spTree>
    <p:extLst>
      <p:ext uri="{BB962C8B-B14F-4D97-AF65-F5344CB8AC3E}">
        <p14:creationId xmlns:p14="http://schemas.microsoft.com/office/powerpoint/2010/main" val="3127521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txBox="1">
            <a:spLocks noGrp="1" noChangeArrowheads="1"/>
          </p:cNvSpPr>
          <p:nvPr/>
        </p:nvSpPr>
        <p:spPr bwMode="auto">
          <a:xfrm>
            <a:off x="3752357" y="10127634"/>
            <a:ext cx="2868084" cy="528368"/>
          </a:xfrm>
          <a:prstGeom prst="rect">
            <a:avLst/>
          </a:prstGeom>
          <a:noFill/>
          <a:ln w="9525">
            <a:noFill/>
            <a:round/>
            <a:headEnd/>
            <a:tailEnd/>
          </a:ln>
        </p:spPr>
        <p:txBody>
          <a:bodyPr lIns="90130" tIns="46868" rIns="90130" bIns="46868" anchor="b"/>
          <a:lstStyle/>
          <a:p>
            <a:pPr algn="r" defTabSz="457290">
              <a:tabLst>
                <a:tab pos="0" algn="l"/>
                <a:tab pos="457290" algn="l"/>
                <a:tab pos="916158" algn="l"/>
                <a:tab pos="1373449" algn="l"/>
                <a:tab pos="1830739" algn="l"/>
                <a:tab pos="2289606" algn="l"/>
                <a:tab pos="2746897" algn="l"/>
                <a:tab pos="3205765" algn="l"/>
                <a:tab pos="3663055" algn="l"/>
                <a:tab pos="4120345" algn="l"/>
                <a:tab pos="4579212" algn="l"/>
                <a:tab pos="5036503" algn="l"/>
                <a:tab pos="5493793" algn="l"/>
                <a:tab pos="5952661" algn="l"/>
                <a:tab pos="6409952" algn="l"/>
                <a:tab pos="6867242" algn="l"/>
                <a:tab pos="7326109" algn="l"/>
                <a:tab pos="7783399" algn="l"/>
                <a:tab pos="8242267" algn="l"/>
                <a:tab pos="8699558" algn="l"/>
                <a:tab pos="9156848" algn="l"/>
              </a:tabLst>
            </a:pPr>
            <a:fld id="{8840C1F3-A1E8-4C2D-8A6A-5EA1BCBD2683}" type="slidenum">
              <a:rPr lang="en-US" sz="1200">
                <a:solidFill>
                  <a:srgbClr val="000000"/>
                </a:solidFill>
              </a:rPr>
              <a:pPr algn="r" defTabSz="457290">
                <a:tabLst>
                  <a:tab pos="0" algn="l"/>
                  <a:tab pos="457290" algn="l"/>
                  <a:tab pos="916158" algn="l"/>
                  <a:tab pos="1373449" algn="l"/>
                  <a:tab pos="1830739" algn="l"/>
                  <a:tab pos="2289606" algn="l"/>
                  <a:tab pos="2746897" algn="l"/>
                  <a:tab pos="3205765" algn="l"/>
                  <a:tab pos="3663055" algn="l"/>
                  <a:tab pos="4120345" algn="l"/>
                  <a:tab pos="4579212" algn="l"/>
                  <a:tab pos="5036503" algn="l"/>
                  <a:tab pos="5493793" algn="l"/>
                  <a:tab pos="5952661" algn="l"/>
                  <a:tab pos="6409952" algn="l"/>
                  <a:tab pos="6867242" algn="l"/>
                  <a:tab pos="7326109" algn="l"/>
                  <a:tab pos="7783399" algn="l"/>
                  <a:tab pos="8242267" algn="l"/>
                  <a:tab pos="8699558" algn="l"/>
                  <a:tab pos="9156848" algn="l"/>
                </a:tabLst>
              </a:pPr>
              <a:t>9</a:t>
            </a:fld>
            <a:endParaRPr lang="en-US" sz="1200">
              <a:solidFill>
                <a:srgbClr val="000000"/>
              </a:solidFill>
            </a:endParaRPr>
          </a:p>
        </p:txBody>
      </p:sp>
      <p:sp>
        <p:nvSpPr>
          <p:cNvPr id="22531" name="Text Box 1"/>
          <p:cNvSpPr txBox="1">
            <a:spLocks noChangeArrowheads="1"/>
          </p:cNvSpPr>
          <p:nvPr/>
        </p:nvSpPr>
        <p:spPr bwMode="auto">
          <a:xfrm>
            <a:off x="844011" y="799372"/>
            <a:ext cx="4940165" cy="4000261"/>
          </a:xfrm>
          <a:prstGeom prst="rect">
            <a:avLst/>
          </a:prstGeom>
          <a:solidFill>
            <a:srgbClr val="FFFFFF"/>
          </a:solidFill>
          <a:ln w="9360">
            <a:solidFill>
              <a:srgbClr val="000000"/>
            </a:solidFill>
            <a:miter lim="800000"/>
            <a:headEnd/>
            <a:tailEnd/>
          </a:ln>
        </p:spPr>
        <p:txBody>
          <a:bodyPr wrap="none" lIns="91572" tIns="45786" rIns="91572" bIns="45786" anchor="ctr"/>
          <a:lstStyle/>
          <a:p>
            <a:pPr defTabSz="457290"/>
            <a:endParaRPr lang="fi-FI"/>
          </a:p>
        </p:txBody>
      </p:sp>
      <p:sp>
        <p:nvSpPr>
          <p:cNvPr id="22532" name="Rectangle 2"/>
          <p:cNvSpPr>
            <a:spLocks noGrp="1" noChangeArrowheads="1"/>
          </p:cNvSpPr>
          <p:nvPr>
            <p:ph type="body"/>
          </p:nvPr>
        </p:nvSpPr>
        <p:spPr>
          <a:xfrm>
            <a:off x="662819" y="5065522"/>
            <a:ext cx="5297902" cy="4796223"/>
          </a:xfrm>
          <a:noFill/>
        </p:spPr>
        <p:txBody>
          <a:bodyPr wrap="none" anchor="ctr"/>
          <a:lstStyle/>
          <a:p>
            <a:endParaRPr lang="en-US" smtClean="0"/>
          </a:p>
        </p:txBody>
      </p:sp>
    </p:spTree>
    <p:extLst>
      <p:ext uri="{BB962C8B-B14F-4D97-AF65-F5344CB8AC3E}">
        <p14:creationId xmlns:p14="http://schemas.microsoft.com/office/powerpoint/2010/main" val="3450831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txBox="1">
            <a:spLocks noGrp="1" noChangeArrowheads="1"/>
          </p:cNvSpPr>
          <p:nvPr/>
        </p:nvSpPr>
        <p:spPr bwMode="auto">
          <a:xfrm>
            <a:off x="3752357" y="10127634"/>
            <a:ext cx="2868084" cy="528368"/>
          </a:xfrm>
          <a:prstGeom prst="rect">
            <a:avLst/>
          </a:prstGeom>
          <a:noFill/>
          <a:ln w="9525">
            <a:noFill/>
            <a:round/>
            <a:headEnd/>
            <a:tailEnd/>
          </a:ln>
        </p:spPr>
        <p:txBody>
          <a:bodyPr lIns="90130" tIns="46868" rIns="90130" bIns="46868" anchor="b"/>
          <a:lstStyle/>
          <a:p>
            <a:pPr algn="r" defTabSz="457290">
              <a:tabLst>
                <a:tab pos="0" algn="l"/>
                <a:tab pos="457290" algn="l"/>
                <a:tab pos="916158" algn="l"/>
                <a:tab pos="1373449" algn="l"/>
                <a:tab pos="1830739" algn="l"/>
                <a:tab pos="2289606" algn="l"/>
                <a:tab pos="2746897" algn="l"/>
                <a:tab pos="3205765" algn="l"/>
                <a:tab pos="3663055" algn="l"/>
                <a:tab pos="4120345" algn="l"/>
                <a:tab pos="4579212" algn="l"/>
                <a:tab pos="5036503" algn="l"/>
                <a:tab pos="5493793" algn="l"/>
                <a:tab pos="5952661" algn="l"/>
                <a:tab pos="6409952" algn="l"/>
                <a:tab pos="6867242" algn="l"/>
                <a:tab pos="7326109" algn="l"/>
                <a:tab pos="7783399" algn="l"/>
                <a:tab pos="8242267" algn="l"/>
                <a:tab pos="8699558" algn="l"/>
                <a:tab pos="9156848" algn="l"/>
              </a:tabLst>
            </a:pPr>
            <a:fld id="{8840C1F3-A1E8-4C2D-8A6A-5EA1BCBD2683}" type="slidenum">
              <a:rPr lang="en-US" sz="1200">
                <a:solidFill>
                  <a:srgbClr val="000000"/>
                </a:solidFill>
              </a:rPr>
              <a:pPr algn="r" defTabSz="457290">
                <a:tabLst>
                  <a:tab pos="0" algn="l"/>
                  <a:tab pos="457290" algn="l"/>
                  <a:tab pos="916158" algn="l"/>
                  <a:tab pos="1373449" algn="l"/>
                  <a:tab pos="1830739" algn="l"/>
                  <a:tab pos="2289606" algn="l"/>
                  <a:tab pos="2746897" algn="l"/>
                  <a:tab pos="3205765" algn="l"/>
                  <a:tab pos="3663055" algn="l"/>
                  <a:tab pos="4120345" algn="l"/>
                  <a:tab pos="4579212" algn="l"/>
                  <a:tab pos="5036503" algn="l"/>
                  <a:tab pos="5493793" algn="l"/>
                  <a:tab pos="5952661" algn="l"/>
                  <a:tab pos="6409952" algn="l"/>
                  <a:tab pos="6867242" algn="l"/>
                  <a:tab pos="7326109" algn="l"/>
                  <a:tab pos="7783399" algn="l"/>
                  <a:tab pos="8242267" algn="l"/>
                  <a:tab pos="8699558" algn="l"/>
                  <a:tab pos="9156848" algn="l"/>
                </a:tabLst>
              </a:pPr>
              <a:t>10</a:t>
            </a:fld>
            <a:endParaRPr lang="en-US" sz="1200">
              <a:solidFill>
                <a:srgbClr val="000000"/>
              </a:solidFill>
            </a:endParaRPr>
          </a:p>
        </p:txBody>
      </p:sp>
      <p:sp>
        <p:nvSpPr>
          <p:cNvPr id="22531" name="Text Box 1"/>
          <p:cNvSpPr txBox="1">
            <a:spLocks noChangeArrowheads="1"/>
          </p:cNvSpPr>
          <p:nvPr/>
        </p:nvSpPr>
        <p:spPr bwMode="auto">
          <a:xfrm>
            <a:off x="844011" y="799372"/>
            <a:ext cx="4940165" cy="4000261"/>
          </a:xfrm>
          <a:prstGeom prst="rect">
            <a:avLst/>
          </a:prstGeom>
          <a:solidFill>
            <a:srgbClr val="FFFFFF"/>
          </a:solidFill>
          <a:ln w="9360">
            <a:solidFill>
              <a:srgbClr val="000000"/>
            </a:solidFill>
            <a:miter lim="800000"/>
            <a:headEnd/>
            <a:tailEnd/>
          </a:ln>
        </p:spPr>
        <p:txBody>
          <a:bodyPr wrap="none" lIns="91572" tIns="45786" rIns="91572" bIns="45786" anchor="ctr"/>
          <a:lstStyle/>
          <a:p>
            <a:pPr defTabSz="457290"/>
            <a:endParaRPr lang="fi-FI"/>
          </a:p>
        </p:txBody>
      </p:sp>
      <p:sp>
        <p:nvSpPr>
          <p:cNvPr id="22532" name="Rectangle 2"/>
          <p:cNvSpPr>
            <a:spLocks noGrp="1" noChangeArrowheads="1"/>
          </p:cNvSpPr>
          <p:nvPr>
            <p:ph type="body"/>
          </p:nvPr>
        </p:nvSpPr>
        <p:spPr>
          <a:xfrm>
            <a:off x="662819" y="5065522"/>
            <a:ext cx="5297902" cy="4796223"/>
          </a:xfrm>
          <a:noFill/>
        </p:spPr>
        <p:txBody>
          <a:bodyPr wrap="none" anchor="ctr"/>
          <a:lstStyle/>
          <a:p>
            <a:endParaRPr lang="en-US" smtClean="0"/>
          </a:p>
        </p:txBody>
      </p:sp>
    </p:spTree>
    <p:extLst>
      <p:ext uri="{BB962C8B-B14F-4D97-AF65-F5344CB8AC3E}">
        <p14:creationId xmlns:p14="http://schemas.microsoft.com/office/powerpoint/2010/main" val="398005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txBox="1">
            <a:spLocks noGrp="1" noChangeArrowheads="1"/>
          </p:cNvSpPr>
          <p:nvPr/>
        </p:nvSpPr>
        <p:spPr bwMode="auto">
          <a:xfrm>
            <a:off x="3752357" y="10127634"/>
            <a:ext cx="2868084" cy="528368"/>
          </a:xfrm>
          <a:prstGeom prst="rect">
            <a:avLst/>
          </a:prstGeom>
          <a:noFill/>
          <a:ln w="9525">
            <a:noFill/>
            <a:round/>
            <a:headEnd/>
            <a:tailEnd/>
          </a:ln>
        </p:spPr>
        <p:txBody>
          <a:bodyPr lIns="90130" tIns="46868" rIns="90130" bIns="46868" anchor="b"/>
          <a:lstStyle/>
          <a:p>
            <a:pPr algn="r" defTabSz="457290">
              <a:tabLst>
                <a:tab pos="0" algn="l"/>
                <a:tab pos="457290" algn="l"/>
                <a:tab pos="916158" algn="l"/>
                <a:tab pos="1373449" algn="l"/>
                <a:tab pos="1830739" algn="l"/>
                <a:tab pos="2289606" algn="l"/>
                <a:tab pos="2746897" algn="l"/>
                <a:tab pos="3205765" algn="l"/>
                <a:tab pos="3663055" algn="l"/>
                <a:tab pos="4120345" algn="l"/>
                <a:tab pos="4579212" algn="l"/>
                <a:tab pos="5036503" algn="l"/>
                <a:tab pos="5493793" algn="l"/>
                <a:tab pos="5952661" algn="l"/>
                <a:tab pos="6409952" algn="l"/>
                <a:tab pos="6867242" algn="l"/>
                <a:tab pos="7326109" algn="l"/>
                <a:tab pos="7783399" algn="l"/>
                <a:tab pos="8242267" algn="l"/>
                <a:tab pos="8699558" algn="l"/>
                <a:tab pos="9156848" algn="l"/>
              </a:tabLst>
            </a:pPr>
            <a:fld id="{8840C1F3-A1E8-4C2D-8A6A-5EA1BCBD2683}" type="slidenum">
              <a:rPr lang="en-US" sz="1200">
                <a:solidFill>
                  <a:srgbClr val="000000"/>
                </a:solidFill>
              </a:rPr>
              <a:pPr algn="r" defTabSz="457290">
                <a:tabLst>
                  <a:tab pos="0" algn="l"/>
                  <a:tab pos="457290" algn="l"/>
                  <a:tab pos="916158" algn="l"/>
                  <a:tab pos="1373449" algn="l"/>
                  <a:tab pos="1830739" algn="l"/>
                  <a:tab pos="2289606" algn="l"/>
                  <a:tab pos="2746897" algn="l"/>
                  <a:tab pos="3205765" algn="l"/>
                  <a:tab pos="3663055" algn="l"/>
                  <a:tab pos="4120345" algn="l"/>
                  <a:tab pos="4579212" algn="l"/>
                  <a:tab pos="5036503" algn="l"/>
                  <a:tab pos="5493793" algn="l"/>
                  <a:tab pos="5952661" algn="l"/>
                  <a:tab pos="6409952" algn="l"/>
                  <a:tab pos="6867242" algn="l"/>
                  <a:tab pos="7326109" algn="l"/>
                  <a:tab pos="7783399" algn="l"/>
                  <a:tab pos="8242267" algn="l"/>
                  <a:tab pos="8699558" algn="l"/>
                  <a:tab pos="9156848" algn="l"/>
                </a:tabLst>
              </a:pPr>
              <a:t>11</a:t>
            </a:fld>
            <a:endParaRPr lang="en-US" sz="1200">
              <a:solidFill>
                <a:srgbClr val="000000"/>
              </a:solidFill>
            </a:endParaRPr>
          </a:p>
        </p:txBody>
      </p:sp>
      <p:sp>
        <p:nvSpPr>
          <p:cNvPr id="22531" name="Text Box 1"/>
          <p:cNvSpPr txBox="1">
            <a:spLocks noChangeArrowheads="1"/>
          </p:cNvSpPr>
          <p:nvPr/>
        </p:nvSpPr>
        <p:spPr bwMode="auto">
          <a:xfrm>
            <a:off x="844011" y="799372"/>
            <a:ext cx="4940165" cy="4000261"/>
          </a:xfrm>
          <a:prstGeom prst="rect">
            <a:avLst/>
          </a:prstGeom>
          <a:solidFill>
            <a:srgbClr val="FFFFFF"/>
          </a:solidFill>
          <a:ln w="9360">
            <a:solidFill>
              <a:srgbClr val="000000"/>
            </a:solidFill>
            <a:miter lim="800000"/>
            <a:headEnd/>
            <a:tailEnd/>
          </a:ln>
        </p:spPr>
        <p:txBody>
          <a:bodyPr wrap="none" lIns="91572" tIns="45786" rIns="91572" bIns="45786" anchor="ctr"/>
          <a:lstStyle/>
          <a:p>
            <a:pPr defTabSz="457290"/>
            <a:endParaRPr lang="fi-FI"/>
          </a:p>
        </p:txBody>
      </p:sp>
      <p:sp>
        <p:nvSpPr>
          <p:cNvPr id="22532" name="Rectangle 2"/>
          <p:cNvSpPr>
            <a:spLocks noGrp="1" noChangeArrowheads="1"/>
          </p:cNvSpPr>
          <p:nvPr>
            <p:ph type="body"/>
          </p:nvPr>
        </p:nvSpPr>
        <p:spPr>
          <a:xfrm>
            <a:off x="662819" y="5065522"/>
            <a:ext cx="5297902" cy="4796223"/>
          </a:xfrm>
          <a:noFill/>
        </p:spPr>
        <p:txBody>
          <a:bodyPr wrap="none" anchor="ctr"/>
          <a:lstStyle/>
          <a:p>
            <a:endParaRPr lang="en-US" smtClean="0"/>
          </a:p>
        </p:txBody>
      </p:sp>
    </p:spTree>
    <p:extLst>
      <p:ext uri="{BB962C8B-B14F-4D97-AF65-F5344CB8AC3E}">
        <p14:creationId xmlns:p14="http://schemas.microsoft.com/office/powerpoint/2010/main" val="1892258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txBox="1">
            <a:spLocks noGrp="1" noChangeArrowheads="1"/>
          </p:cNvSpPr>
          <p:nvPr/>
        </p:nvSpPr>
        <p:spPr bwMode="auto">
          <a:xfrm>
            <a:off x="3752357" y="10127634"/>
            <a:ext cx="2868084" cy="528368"/>
          </a:xfrm>
          <a:prstGeom prst="rect">
            <a:avLst/>
          </a:prstGeom>
          <a:noFill/>
          <a:ln w="9525">
            <a:noFill/>
            <a:round/>
            <a:headEnd/>
            <a:tailEnd/>
          </a:ln>
        </p:spPr>
        <p:txBody>
          <a:bodyPr lIns="90130" tIns="46868" rIns="90130" bIns="46868" anchor="b"/>
          <a:lstStyle/>
          <a:p>
            <a:pPr algn="r" defTabSz="457290">
              <a:tabLst>
                <a:tab pos="0" algn="l"/>
                <a:tab pos="457290" algn="l"/>
                <a:tab pos="916158" algn="l"/>
                <a:tab pos="1373449" algn="l"/>
                <a:tab pos="1830739" algn="l"/>
                <a:tab pos="2289606" algn="l"/>
                <a:tab pos="2746897" algn="l"/>
                <a:tab pos="3205765" algn="l"/>
                <a:tab pos="3663055" algn="l"/>
                <a:tab pos="4120345" algn="l"/>
                <a:tab pos="4579212" algn="l"/>
                <a:tab pos="5036503" algn="l"/>
                <a:tab pos="5493793" algn="l"/>
                <a:tab pos="5952661" algn="l"/>
                <a:tab pos="6409952" algn="l"/>
                <a:tab pos="6867242" algn="l"/>
                <a:tab pos="7326109" algn="l"/>
                <a:tab pos="7783399" algn="l"/>
                <a:tab pos="8242267" algn="l"/>
                <a:tab pos="8699558" algn="l"/>
                <a:tab pos="9156848" algn="l"/>
              </a:tabLst>
            </a:pPr>
            <a:fld id="{8840C1F3-A1E8-4C2D-8A6A-5EA1BCBD2683}" type="slidenum">
              <a:rPr lang="en-US" sz="1200">
                <a:solidFill>
                  <a:srgbClr val="000000"/>
                </a:solidFill>
              </a:rPr>
              <a:pPr algn="r" defTabSz="457290">
                <a:tabLst>
                  <a:tab pos="0" algn="l"/>
                  <a:tab pos="457290" algn="l"/>
                  <a:tab pos="916158" algn="l"/>
                  <a:tab pos="1373449" algn="l"/>
                  <a:tab pos="1830739" algn="l"/>
                  <a:tab pos="2289606" algn="l"/>
                  <a:tab pos="2746897" algn="l"/>
                  <a:tab pos="3205765" algn="l"/>
                  <a:tab pos="3663055" algn="l"/>
                  <a:tab pos="4120345" algn="l"/>
                  <a:tab pos="4579212" algn="l"/>
                  <a:tab pos="5036503" algn="l"/>
                  <a:tab pos="5493793" algn="l"/>
                  <a:tab pos="5952661" algn="l"/>
                  <a:tab pos="6409952" algn="l"/>
                  <a:tab pos="6867242" algn="l"/>
                  <a:tab pos="7326109" algn="l"/>
                  <a:tab pos="7783399" algn="l"/>
                  <a:tab pos="8242267" algn="l"/>
                  <a:tab pos="8699558" algn="l"/>
                  <a:tab pos="9156848" algn="l"/>
                </a:tabLst>
              </a:pPr>
              <a:t>12</a:t>
            </a:fld>
            <a:endParaRPr lang="en-US" sz="1200">
              <a:solidFill>
                <a:srgbClr val="000000"/>
              </a:solidFill>
            </a:endParaRPr>
          </a:p>
        </p:txBody>
      </p:sp>
      <p:sp>
        <p:nvSpPr>
          <p:cNvPr id="22531" name="Text Box 1"/>
          <p:cNvSpPr txBox="1">
            <a:spLocks noChangeArrowheads="1"/>
          </p:cNvSpPr>
          <p:nvPr/>
        </p:nvSpPr>
        <p:spPr bwMode="auto">
          <a:xfrm>
            <a:off x="844011" y="799372"/>
            <a:ext cx="4940165" cy="4000261"/>
          </a:xfrm>
          <a:prstGeom prst="rect">
            <a:avLst/>
          </a:prstGeom>
          <a:solidFill>
            <a:srgbClr val="FFFFFF"/>
          </a:solidFill>
          <a:ln w="9360">
            <a:solidFill>
              <a:srgbClr val="000000"/>
            </a:solidFill>
            <a:miter lim="800000"/>
            <a:headEnd/>
            <a:tailEnd/>
          </a:ln>
        </p:spPr>
        <p:txBody>
          <a:bodyPr wrap="none" lIns="91572" tIns="45786" rIns="91572" bIns="45786" anchor="ctr"/>
          <a:lstStyle/>
          <a:p>
            <a:pPr defTabSz="457290"/>
            <a:endParaRPr lang="fi-FI"/>
          </a:p>
        </p:txBody>
      </p:sp>
      <p:sp>
        <p:nvSpPr>
          <p:cNvPr id="22532" name="Rectangle 2"/>
          <p:cNvSpPr>
            <a:spLocks noGrp="1" noChangeArrowheads="1"/>
          </p:cNvSpPr>
          <p:nvPr>
            <p:ph type="body"/>
          </p:nvPr>
        </p:nvSpPr>
        <p:spPr>
          <a:xfrm>
            <a:off x="662819" y="5065522"/>
            <a:ext cx="5297902" cy="4796223"/>
          </a:xfrm>
          <a:noFill/>
        </p:spPr>
        <p:txBody>
          <a:bodyPr wrap="none" anchor="ctr"/>
          <a:lstStyle/>
          <a:p>
            <a:endParaRPr lang="en-US" smtClean="0"/>
          </a:p>
        </p:txBody>
      </p:sp>
    </p:spTree>
    <p:extLst>
      <p:ext uri="{BB962C8B-B14F-4D97-AF65-F5344CB8AC3E}">
        <p14:creationId xmlns:p14="http://schemas.microsoft.com/office/powerpoint/2010/main" val="709615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txBox="1">
            <a:spLocks noGrp="1" noChangeArrowheads="1"/>
          </p:cNvSpPr>
          <p:nvPr/>
        </p:nvSpPr>
        <p:spPr bwMode="auto">
          <a:xfrm>
            <a:off x="3752357" y="10127634"/>
            <a:ext cx="2868084" cy="528368"/>
          </a:xfrm>
          <a:prstGeom prst="rect">
            <a:avLst/>
          </a:prstGeom>
          <a:noFill/>
          <a:ln w="9525">
            <a:noFill/>
            <a:round/>
            <a:headEnd/>
            <a:tailEnd/>
          </a:ln>
        </p:spPr>
        <p:txBody>
          <a:bodyPr lIns="90130" tIns="46868" rIns="90130" bIns="46868" anchor="b"/>
          <a:lstStyle/>
          <a:p>
            <a:pPr algn="r" defTabSz="457290">
              <a:tabLst>
                <a:tab pos="0" algn="l"/>
                <a:tab pos="457290" algn="l"/>
                <a:tab pos="916158" algn="l"/>
                <a:tab pos="1373449" algn="l"/>
                <a:tab pos="1830739" algn="l"/>
                <a:tab pos="2289606" algn="l"/>
                <a:tab pos="2746897" algn="l"/>
                <a:tab pos="3205765" algn="l"/>
                <a:tab pos="3663055" algn="l"/>
                <a:tab pos="4120345" algn="l"/>
                <a:tab pos="4579212" algn="l"/>
                <a:tab pos="5036503" algn="l"/>
                <a:tab pos="5493793" algn="l"/>
                <a:tab pos="5952661" algn="l"/>
                <a:tab pos="6409952" algn="l"/>
                <a:tab pos="6867242" algn="l"/>
                <a:tab pos="7326109" algn="l"/>
                <a:tab pos="7783399" algn="l"/>
                <a:tab pos="8242267" algn="l"/>
                <a:tab pos="8699558" algn="l"/>
                <a:tab pos="9156848" algn="l"/>
              </a:tabLst>
            </a:pPr>
            <a:fld id="{8840C1F3-A1E8-4C2D-8A6A-5EA1BCBD2683}" type="slidenum">
              <a:rPr lang="en-US" sz="1200">
                <a:solidFill>
                  <a:srgbClr val="000000"/>
                </a:solidFill>
              </a:rPr>
              <a:pPr algn="r" defTabSz="457290">
                <a:tabLst>
                  <a:tab pos="0" algn="l"/>
                  <a:tab pos="457290" algn="l"/>
                  <a:tab pos="916158" algn="l"/>
                  <a:tab pos="1373449" algn="l"/>
                  <a:tab pos="1830739" algn="l"/>
                  <a:tab pos="2289606" algn="l"/>
                  <a:tab pos="2746897" algn="l"/>
                  <a:tab pos="3205765" algn="l"/>
                  <a:tab pos="3663055" algn="l"/>
                  <a:tab pos="4120345" algn="l"/>
                  <a:tab pos="4579212" algn="l"/>
                  <a:tab pos="5036503" algn="l"/>
                  <a:tab pos="5493793" algn="l"/>
                  <a:tab pos="5952661" algn="l"/>
                  <a:tab pos="6409952" algn="l"/>
                  <a:tab pos="6867242" algn="l"/>
                  <a:tab pos="7326109" algn="l"/>
                  <a:tab pos="7783399" algn="l"/>
                  <a:tab pos="8242267" algn="l"/>
                  <a:tab pos="8699558" algn="l"/>
                  <a:tab pos="9156848" algn="l"/>
                </a:tabLst>
              </a:pPr>
              <a:t>13</a:t>
            </a:fld>
            <a:endParaRPr lang="en-US" sz="1200">
              <a:solidFill>
                <a:srgbClr val="000000"/>
              </a:solidFill>
            </a:endParaRPr>
          </a:p>
        </p:txBody>
      </p:sp>
      <p:sp>
        <p:nvSpPr>
          <p:cNvPr id="22531" name="Text Box 1"/>
          <p:cNvSpPr txBox="1">
            <a:spLocks noChangeArrowheads="1"/>
          </p:cNvSpPr>
          <p:nvPr/>
        </p:nvSpPr>
        <p:spPr bwMode="auto">
          <a:xfrm>
            <a:off x="844011" y="799372"/>
            <a:ext cx="4940165" cy="4000261"/>
          </a:xfrm>
          <a:prstGeom prst="rect">
            <a:avLst/>
          </a:prstGeom>
          <a:solidFill>
            <a:srgbClr val="FFFFFF"/>
          </a:solidFill>
          <a:ln w="9360">
            <a:solidFill>
              <a:srgbClr val="000000"/>
            </a:solidFill>
            <a:miter lim="800000"/>
            <a:headEnd/>
            <a:tailEnd/>
          </a:ln>
        </p:spPr>
        <p:txBody>
          <a:bodyPr wrap="none" lIns="91572" tIns="45786" rIns="91572" bIns="45786" anchor="ctr"/>
          <a:lstStyle/>
          <a:p>
            <a:pPr defTabSz="457290"/>
            <a:endParaRPr lang="fi-FI"/>
          </a:p>
        </p:txBody>
      </p:sp>
      <p:sp>
        <p:nvSpPr>
          <p:cNvPr id="22532" name="Rectangle 2"/>
          <p:cNvSpPr>
            <a:spLocks noGrp="1" noChangeArrowheads="1"/>
          </p:cNvSpPr>
          <p:nvPr>
            <p:ph type="body"/>
          </p:nvPr>
        </p:nvSpPr>
        <p:spPr>
          <a:xfrm>
            <a:off x="662819" y="5065522"/>
            <a:ext cx="5297902" cy="4796223"/>
          </a:xfrm>
          <a:noFill/>
        </p:spPr>
        <p:txBody>
          <a:bodyPr wrap="none" anchor="ctr"/>
          <a:lstStyle/>
          <a:p>
            <a:endParaRPr lang="en-US" smtClean="0"/>
          </a:p>
        </p:txBody>
      </p:sp>
    </p:spTree>
    <p:extLst>
      <p:ext uri="{BB962C8B-B14F-4D97-AF65-F5344CB8AC3E}">
        <p14:creationId xmlns:p14="http://schemas.microsoft.com/office/powerpoint/2010/main" val="4173362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ct val="30000"/>
              </a:spcBef>
              <a:tabLst>
                <a:tab pos="0" algn="l"/>
                <a:tab pos="457200" algn="l"/>
                <a:tab pos="915988" algn="l"/>
                <a:tab pos="1374775" algn="l"/>
                <a:tab pos="1831975" algn="l"/>
                <a:tab pos="2292350" algn="l"/>
                <a:tab pos="2749550" algn="l"/>
                <a:tab pos="3209925" algn="l"/>
                <a:tab pos="3667125" algn="l"/>
                <a:tab pos="4125913" algn="l"/>
                <a:tab pos="4584700" algn="l"/>
                <a:tab pos="5043488" algn="l"/>
                <a:tab pos="5500688" algn="l"/>
                <a:tab pos="5961063" algn="l"/>
                <a:tab pos="6418263" algn="l"/>
                <a:tab pos="6877050" algn="l"/>
                <a:tab pos="7335838" algn="l"/>
                <a:tab pos="7794625" algn="l"/>
                <a:tab pos="8253413" algn="l"/>
                <a:tab pos="8712200" algn="l"/>
                <a:tab pos="9169400" algn="l"/>
              </a:tabLst>
              <a:defRPr sz="1200">
                <a:solidFill>
                  <a:schemeClr val="tx1"/>
                </a:solidFill>
                <a:latin typeface="Arial" panose="020B0604020202020204" pitchFamily="34" charset="0"/>
              </a:defRPr>
            </a:lvl1pPr>
            <a:lvl2pPr marL="738188" indent="-284163" defTabSz="457200">
              <a:spcBef>
                <a:spcPct val="30000"/>
              </a:spcBef>
              <a:tabLst>
                <a:tab pos="0" algn="l"/>
                <a:tab pos="457200" algn="l"/>
                <a:tab pos="915988" algn="l"/>
                <a:tab pos="1374775" algn="l"/>
                <a:tab pos="1831975" algn="l"/>
                <a:tab pos="2292350" algn="l"/>
                <a:tab pos="2749550" algn="l"/>
                <a:tab pos="3209925" algn="l"/>
                <a:tab pos="3667125" algn="l"/>
                <a:tab pos="4125913" algn="l"/>
                <a:tab pos="4584700" algn="l"/>
                <a:tab pos="5043488" algn="l"/>
                <a:tab pos="5500688" algn="l"/>
                <a:tab pos="5961063" algn="l"/>
                <a:tab pos="6418263" algn="l"/>
                <a:tab pos="6877050" algn="l"/>
                <a:tab pos="7335838" algn="l"/>
                <a:tab pos="7794625" algn="l"/>
                <a:tab pos="8253413" algn="l"/>
                <a:tab pos="8712200" algn="l"/>
                <a:tab pos="9169400" algn="l"/>
              </a:tabLst>
              <a:defRPr sz="1200">
                <a:solidFill>
                  <a:schemeClr val="tx1"/>
                </a:solidFill>
                <a:latin typeface="Arial" panose="020B0604020202020204" pitchFamily="34" charset="0"/>
              </a:defRPr>
            </a:lvl2pPr>
            <a:lvl3pPr marL="1136650" indent="-227013" defTabSz="457200">
              <a:spcBef>
                <a:spcPct val="30000"/>
              </a:spcBef>
              <a:tabLst>
                <a:tab pos="0" algn="l"/>
                <a:tab pos="457200" algn="l"/>
                <a:tab pos="915988" algn="l"/>
                <a:tab pos="1374775" algn="l"/>
                <a:tab pos="1831975" algn="l"/>
                <a:tab pos="2292350" algn="l"/>
                <a:tab pos="2749550" algn="l"/>
                <a:tab pos="3209925" algn="l"/>
                <a:tab pos="3667125" algn="l"/>
                <a:tab pos="4125913" algn="l"/>
                <a:tab pos="4584700" algn="l"/>
                <a:tab pos="5043488" algn="l"/>
                <a:tab pos="5500688" algn="l"/>
                <a:tab pos="5961063" algn="l"/>
                <a:tab pos="6418263" algn="l"/>
                <a:tab pos="6877050" algn="l"/>
                <a:tab pos="7335838" algn="l"/>
                <a:tab pos="7794625" algn="l"/>
                <a:tab pos="8253413" algn="l"/>
                <a:tab pos="8712200" algn="l"/>
                <a:tab pos="9169400" algn="l"/>
              </a:tabLst>
              <a:defRPr sz="1200">
                <a:solidFill>
                  <a:schemeClr val="tx1"/>
                </a:solidFill>
                <a:latin typeface="Arial" panose="020B0604020202020204" pitchFamily="34" charset="0"/>
              </a:defRPr>
            </a:lvl3pPr>
            <a:lvl4pPr marL="1590675" indent="-227013" defTabSz="457200">
              <a:spcBef>
                <a:spcPct val="30000"/>
              </a:spcBef>
              <a:tabLst>
                <a:tab pos="0" algn="l"/>
                <a:tab pos="457200" algn="l"/>
                <a:tab pos="915988" algn="l"/>
                <a:tab pos="1374775" algn="l"/>
                <a:tab pos="1831975" algn="l"/>
                <a:tab pos="2292350" algn="l"/>
                <a:tab pos="2749550" algn="l"/>
                <a:tab pos="3209925" algn="l"/>
                <a:tab pos="3667125" algn="l"/>
                <a:tab pos="4125913" algn="l"/>
                <a:tab pos="4584700" algn="l"/>
                <a:tab pos="5043488" algn="l"/>
                <a:tab pos="5500688" algn="l"/>
                <a:tab pos="5961063" algn="l"/>
                <a:tab pos="6418263" algn="l"/>
                <a:tab pos="6877050" algn="l"/>
                <a:tab pos="7335838" algn="l"/>
                <a:tab pos="7794625" algn="l"/>
                <a:tab pos="8253413" algn="l"/>
                <a:tab pos="8712200" algn="l"/>
                <a:tab pos="9169400" algn="l"/>
              </a:tabLst>
              <a:defRPr sz="1200">
                <a:solidFill>
                  <a:schemeClr val="tx1"/>
                </a:solidFill>
                <a:latin typeface="Arial" panose="020B0604020202020204" pitchFamily="34" charset="0"/>
              </a:defRPr>
            </a:lvl4pPr>
            <a:lvl5pPr marL="2046288" indent="-227013" defTabSz="457200">
              <a:spcBef>
                <a:spcPct val="30000"/>
              </a:spcBef>
              <a:tabLst>
                <a:tab pos="0" algn="l"/>
                <a:tab pos="457200" algn="l"/>
                <a:tab pos="915988" algn="l"/>
                <a:tab pos="1374775" algn="l"/>
                <a:tab pos="1831975" algn="l"/>
                <a:tab pos="2292350" algn="l"/>
                <a:tab pos="2749550" algn="l"/>
                <a:tab pos="3209925" algn="l"/>
                <a:tab pos="3667125" algn="l"/>
                <a:tab pos="4125913" algn="l"/>
                <a:tab pos="4584700" algn="l"/>
                <a:tab pos="5043488" algn="l"/>
                <a:tab pos="5500688" algn="l"/>
                <a:tab pos="5961063" algn="l"/>
                <a:tab pos="6418263" algn="l"/>
                <a:tab pos="6877050" algn="l"/>
                <a:tab pos="7335838" algn="l"/>
                <a:tab pos="7794625" algn="l"/>
                <a:tab pos="8253413" algn="l"/>
                <a:tab pos="8712200" algn="l"/>
                <a:tab pos="9169400" algn="l"/>
              </a:tabLst>
              <a:defRPr sz="1200">
                <a:solidFill>
                  <a:schemeClr val="tx1"/>
                </a:solidFill>
                <a:latin typeface="Arial" panose="020B0604020202020204" pitchFamily="34" charset="0"/>
              </a:defRPr>
            </a:lvl5pPr>
            <a:lvl6pPr marL="2503488" indent="-227013" defTabSz="457200" eaLnBrk="0" fontAlgn="base" hangingPunct="0">
              <a:spcBef>
                <a:spcPct val="30000"/>
              </a:spcBef>
              <a:spcAft>
                <a:spcPct val="0"/>
              </a:spcAft>
              <a:tabLst>
                <a:tab pos="0" algn="l"/>
                <a:tab pos="457200" algn="l"/>
                <a:tab pos="915988" algn="l"/>
                <a:tab pos="1374775" algn="l"/>
                <a:tab pos="1831975" algn="l"/>
                <a:tab pos="2292350" algn="l"/>
                <a:tab pos="2749550" algn="l"/>
                <a:tab pos="3209925" algn="l"/>
                <a:tab pos="3667125" algn="l"/>
                <a:tab pos="4125913" algn="l"/>
                <a:tab pos="4584700" algn="l"/>
                <a:tab pos="5043488" algn="l"/>
                <a:tab pos="5500688" algn="l"/>
                <a:tab pos="5961063" algn="l"/>
                <a:tab pos="6418263" algn="l"/>
                <a:tab pos="6877050" algn="l"/>
                <a:tab pos="7335838" algn="l"/>
                <a:tab pos="7794625" algn="l"/>
                <a:tab pos="8253413" algn="l"/>
                <a:tab pos="8712200" algn="l"/>
                <a:tab pos="9169400" algn="l"/>
              </a:tabLst>
              <a:defRPr sz="1200">
                <a:solidFill>
                  <a:schemeClr val="tx1"/>
                </a:solidFill>
                <a:latin typeface="Arial" panose="020B0604020202020204" pitchFamily="34" charset="0"/>
              </a:defRPr>
            </a:lvl6pPr>
            <a:lvl7pPr marL="2960688" indent="-227013" defTabSz="457200" eaLnBrk="0" fontAlgn="base" hangingPunct="0">
              <a:spcBef>
                <a:spcPct val="30000"/>
              </a:spcBef>
              <a:spcAft>
                <a:spcPct val="0"/>
              </a:spcAft>
              <a:tabLst>
                <a:tab pos="0" algn="l"/>
                <a:tab pos="457200" algn="l"/>
                <a:tab pos="915988" algn="l"/>
                <a:tab pos="1374775" algn="l"/>
                <a:tab pos="1831975" algn="l"/>
                <a:tab pos="2292350" algn="l"/>
                <a:tab pos="2749550" algn="l"/>
                <a:tab pos="3209925" algn="l"/>
                <a:tab pos="3667125" algn="l"/>
                <a:tab pos="4125913" algn="l"/>
                <a:tab pos="4584700" algn="l"/>
                <a:tab pos="5043488" algn="l"/>
                <a:tab pos="5500688" algn="l"/>
                <a:tab pos="5961063" algn="l"/>
                <a:tab pos="6418263" algn="l"/>
                <a:tab pos="6877050" algn="l"/>
                <a:tab pos="7335838" algn="l"/>
                <a:tab pos="7794625" algn="l"/>
                <a:tab pos="8253413" algn="l"/>
                <a:tab pos="8712200" algn="l"/>
                <a:tab pos="9169400" algn="l"/>
              </a:tabLst>
              <a:defRPr sz="1200">
                <a:solidFill>
                  <a:schemeClr val="tx1"/>
                </a:solidFill>
                <a:latin typeface="Arial" panose="020B0604020202020204" pitchFamily="34" charset="0"/>
              </a:defRPr>
            </a:lvl7pPr>
            <a:lvl8pPr marL="3417888" indent="-227013" defTabSz="457200" eaLnBrk="0" fontAlgn="base" hangingPunct="0">
              <a:spcBef>
                <a:spcPct val="30000"/>
              </a:spcBef>
              <a:spcAft>
                <a:spcPct val="0"/>
              </a:spcAft>
              <a:tabLst>
                <a:tab pos="0" algn="l"/>
                <a:tab pos="457200" algn="l"/>
                <a:tab pos="915988" algn="l"/>
                <a:tab pos="1374775" algn="l"/>
                <a:tab pos="1831975" algn="l"/>
                <a:tab pos="2292350" algn="l"/>
                <a:tab pos="2749550" algn="l"/>
                <a:tab pos="3209925" algn="l"/>
                <a:tab pos="3667125" algn="l"/>
                <a:tab pos="4125913" algn="l"/>
                <a:tab pos="4584700" algn="l"/>
                <a:tab pos="5043488" algn="l"/>
                <a:tab pos="5500688" algn="l"/>
                <a:tab pos="5961063" algn="l"/>
                <a:tab pos="6418263" algn="l"/>
                <a:tab pos="6877050" algn="l"/>
                <a:tab pos="7335838" algn="l"/>
                <a:tab pos="7794625" algn="l"/>
                <a:tab pos="8253413" algn="l"/>
                <a:tab pos="8712200" algn="l"/>
                <a:tab pos="9169400" algn="l"/>
              </a:tabLst>
              <a:defRPr sz="1200">
                <a:solidFill>
                  <a:schemeClr val="tx1"/>
                </a:solidFill>
                <a:latin typeface="Arial" panose="020B0604020202020204" pitchFamily="34" charset="0"/>
              </a:defRPr>
            </a:lvl8pPr>
            <a:lvl9pPr marL="3875088" indent="-227013" defTabSz="457200" eaLnBrk="0" fontAlgn="base" hangingPunct="0">
              <a:spcBef>
                <a:spcPct val="30000"/>
              </a:spcBef>
              <a:spcAft>
                <a:spcPct val="0"/>
              </a:spcAft>
              <a:tabLst>
                <a:tab pos="0" algn="l"/>
                <a:tab pos="457200" algn="l"/>
                <a:tab pos="915988" algn="l"/>
                <a:tab pos="1374775" algn="l"/>
                <a:tab pos="1831975" algn="l"/>
                <a:tab pos="2292350" algn="l"/>
                <a:tab pos="2749550" algn="l"/>
                <a:tab pos="3209925" algn="l"/>
                <a:tab pos="3667125" algn="l"/>
                <a:tab pos="4125913" algn="l"/>
                <a:tab pos="4584700" algn="l"/>
                <a:tab pos="5043488" algn="l"/>
                <a:tab pos="5500688" algn="l"/>
                <a:tab pos="5961063" algn="l"/>
                <a:tab pos="6418263" algn="l"/>
                <a:tab pos="6877050" algn="l"/>
                <a:tab pos="7335838" algn="l"/>
                <a:tab pos="7794625" algn="l"/>
                <a:tab pos="8253413" algn="l"/>
                <a:tab pos="8712200" algn="l"/>
                <a:tab pos="9169400" algn="l"/>
              </a:tabLst>
              <a:defRPr sz="1200">
                <a:solidFill>
                  <a:schemeClr val="tx1"/>
                </a:solidFill>
                <a:latin typeface="Arial" panose="020B0604020202020204" pitchFamily="34" charset="0"/>
              </a:defRPr>
            </a:lvl9pPr>
          </a:lstStyle>
          <a:p>
            <a:pPr>
              <a:spcBef>
                <a:spcPct val="0"/>
              </a:spcBef>
            </a:pPr>
            <a:fld id="{03125037-BCC1-45ED-9112-5A1F1BAC0F24}" type="slidenum">
              <a:rPr lang="en-US" altLang="en-US" smtClean="0">
                <a:solidFill>
                  <a:srgbClr val="000000"/>
                </a:solidFill>
              </a:rPr>
              <a:pPr>
                <a:spcBef>
                  <a:spcPct val="0"/>
                </a:spcBef>
              </a:pPr>
              <a:t>14</a:t>
            </a:fld>
            <a:endParaRPr lang="en-US" altLang="en-US" smtClean="0">
              <a:solidFill>
                <a:srgbClr val="000000"/>
              </a:solidFill>
            </a:endParaRPr>
          </a:p>
        </p:txBody>
      </p:sp>
      <p:sp>
        <p:nvSpPr>
          <p:cNvPr id="20483" name="Text Box 1"/>
          <p:cNvSpPr txBox="1">
            <a:spLocks noChangeArrowheads="1"/>
          </p:cNvSpPr>
          <p:nvPr/>
        </p:nvSpPr>
        <p:spPr bwMode="auto">
          <a:xfrm>
            <a:off x="845886" y="800569"/>
            <a:ext cx="4947338" cy="4004557"/>
          </a:xfrm>
          <a:prstGeom prst="rect">
            <a:avLst/>
          </a:prstGeom>
          <a:solidFill>
            <a:srgbClr val="FFFFFF"/>
          </a:solidFill>
          <a:ln w="9360">
            <a:solidFill>
              <a:srgbClr val="000000"/>
            </a:solidFill>
            <a:miter lim="800000"/>
            <a:headEnd/>
            <a:tailEnd/>
          </a:ln>
        </p:spPr>
        <p:txBody>
          <a:bodyPr wrap="none" lIns="91710" tIns="45855" rIns="91710" bIns="45855" anchor="ctr"/>
          <a:lstStyle>
            <a:lvl1pPr defTabSz="460375">
              <a:spcBef>
                <a:spcPct val="30000"/>
              </a:spcBef>
              <a:defRPr sz="1200">
                <a:solidFill>
                  <a:schemeClr val="tx1"/>
                </a:solidFill>
                <a:latin typeface="Arial" panose="020B0604020202020204" pitchFamily="34" charset="0"/>
              </a:defRPr>
            </a:lvl1pPr>
            <a:lvl2pPr marL="742950" indent="-285750" defTabSz="460375">
              <a:spcBef>
                <a:spcPct val="30000"/>
              </a:spcBef>
              <a:defRPr sz="1200">
                <a:solidFill>
                  <a:schemeClr val="tx1"/>
                </a:solidFill>
                <a:latin typeface="Arial" panose="020B0604020202020204" pitchFamily="34" charset="0"/>
              </a:defRPr>
            </a:lvl2pPr>
            <a:lvl3pPr marL="1143000" indent="-228600" defTabSz="460375">
              <a:spcBef>
                <a:spcPct val="30000"/>
              </a:spcBef>
              <a:defRPr sz="1200">
                <a:solidFill>
                  <a:schemeClr val="tx1"/>
                </a:solidFill>
                <a:latin typeface="Arial" panose="020B0604020202020204" pitchFamily="34" charset="0"/>
              </a:defRPr>
            </a:lvl3pPr>
            <a:lvl4pPr marL="1600200" indent="-228600" defTabSz="460375">
              <a:spcBef>
                <a:spcPct val="30000"/>
              </a:spcBef>
              <a:defRPr sz="1200">
                <a:solidFill>
                  <a:schemeClr val="tx1"/>
                </a:solidFill>
                <a:latin typeface="Arial" panose="020B0604020202020204" pitchFamily="34" charset="0"/>
              </a:defRPr>
            </a:lvl4pPr>
            <a:lvl5pPr marL="2057400" indent="-228600" defTabSz="460375">
              <a:spcBef>
                <a:spcPct val="30000"/>
              </a:spcBef>
              <a:defRPr sz="1200">
                <a:solidFill>
                  <a:schemeClr val="tx1"/>
                </a:solidFill>
                <a:latin typeface="Arial" panose="020B0604020202020204" pitchFamily="34" charset="0"/>
              </a:defRPr>
            </a:lvl5pPr>
            <a:lvl6pPr marL="2514600" indent="-228600" defTabSz="4603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603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603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60375"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endParaRPr lang="fi-FI" altLang="en-US" sz="1800">
              <a:solidFill>
                <a:srgbClr val="FFFFFF"/>
              </a:solidFill>
            </a:endParaRPr>
          </a:p>
        </p:txBody>
      </p:sp>
      <p:sp>
        <p:nvSpPr>
          <p:cNvPr id="20484" name="Rectangle 2"/>
          <p:cNvSpPr>
            <a:spLocks noGrp="1" noChangeArrowheads="1"/>
          </p:cNvSpPr>
          <p:nvPr>
            <p:ph type="body"/>
          </p:nvPr>
        </p:nvSpPr>
        <p:spPr>
          <a:xfrm>
            <a:off x="663287" y="5072554"/>
            <a:ext cx="5307853" cy="48016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3314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914400" y="2130426"/>
            <a:ext cx="103632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4781C2B-0D69-4027-8A31-4E654CE9ADB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4956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F2F525-A0FD-4C9C-806C-0D2D9D9BDEF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4402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839200" y="274639"/>
            <a:ext cx="27432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609600" y="274639"/>
            <a:ext cx="80264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42F3A95-C162-4227-9F55-19BA8746C34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40130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Otsikko, teksti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609600" y="274638"/>
            <a:ext cx="10972800" cy="1143000"/>
          </a:xfrm>
        </p:spPr>
        <p:txBody>
          <a:bodyPr/>
          <a:lstStyle/>
          <a:p>
            <a:r>
              <a:rPr lang="fi-FI" smtClean="0"/>
              <a:t>Muokkaa perustyyl. napsautt.</a:t>
            </a:r>
            <a:endParaRPr lang="fi-FI"/>
          </a:p>
        </p:txBody>
      </p:sp>
      <p:sp>
        <p:nvSpPr>
          <p:cNvPr id="3" name="Tekstin paikkamerkki 2"/>
          <p:cNvSpPr>
            <a:spLocks noGrp="1"/>
          </p:cNvSpPr>
          <p:nvPr>
            <p:ph type="body" sz="half" idx="1"/>
          </p:nvPr>
        </p:nvSpPr>
        <p:spPr>
          <a:xfrm>
            <a:off x="609600" y="1600201"/>
            <a:ext cx="5384800" cy="4525963"/>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97600" y="1600201"/>
            <a:ext cx="5384800" cy="4525963"/>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A0A975-AA92-4EE9-B5C6-7E155AFB41A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44814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Green">
    <p:spTree>
      <p:nvGrpSpPr>
        <p:cNvPr id="1" name=""/>
        <p:cNvGrpSpPr/>
        <p:nvPr/>
      </p:nvGrpSpPr>
      <p:grpSpPr>
        <a:xfrm>
          <a:off x="0" y="0"/>
          <a:ext cx="0" cy="0"/>
          <a:chOff x="0" y="0"/>
          <a:chExt cx="0" cy="0"/>
        </a:xfrm>
      </p:grpSpPr>
      <p:sp>
        <p:nvSpPr>
          <p:cNvPr id="9" name="Rectangle 8"/>
          <p:cNvSpPr/>
          <p:nvPr userDrawn="1"/>
        </p:nvSpPr>
        <p:spPr>
          <a:xfrm>
            <a:off x="541867" y="1712914"/>
            <a:ext cx="11101917" cy="3921125"/>
          </a:xfrm>
          <a:prstGeom prst="rect">
            <a:avLst/>
          </a:prstGeom>
          <a:solidFill>
            <a:srgbClr val="009B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endParaRPr lang="fi-FI" altLang="en-US" sz="1800" smtClean="0">
              <a:solidFill>
                <a:srgbClr val="FFFFFF"/>
              </a:solidFill>
            </a:endParaRPr>
          </a:p>
        </p:txBody>
      </p:sp>
      <p:pic>
        <p:nvPicPr>
          <p:cNvPr id="11" name="Picture 7" descr="aalto_fi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2827867"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63200" y="1771200"/>
            <a:ext cx="10363200" cy="1332000"/>
          </a:xfrm>
        </p:spPr>
        <p:txBody>
          <a:bodyPr/>
          <a:lstStyle>
            <a:lvl1pPr>
              <a:defRPr sz="4000">
                <a:solidFill>
                  <a:schemeClr val="bg1"/>
                </a:solidFill>
              </a:defRPr>
            </a:lvl1pPr>
          </a:lstStyle>
          <a:p>
            <a:r>
              <a:rPr lang="en-US" noProof="0" smtClean="0"/>
              <a:t>Click to edit Master title style</a:t>
            </a:r>
            <a:endParaRPr lang="fi-FI" noProof="0"/>
          </a:p>
        </p:txBody>
      </p:sp>
      <p:sp>
        <p:nvSpPr>
          <p:cNvPr id="3" name="Subtitle 2"/>
          <p:cNvSpPr>
            <a:spLocks noGrp="1"/>
          </p:cNvSpPr>
          <p:nvPr>
            <p:ph type="subTitle" idx="1"/>
          </p:nvPr>
        </p:nvSpPr>
        <p:spPr>
          <a:xfrm>
            <a:off x="763200" y="3143248"/>
            <a:ext cx="83808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fi-FI" noProof="0"/>
          </a:p>
        </p:txBody>
      </p:sp>
      <p:sp>
        <p:nvSpPr>
          <p:cNvPr id="10" name="Text Placeholder 9"/>
          <p:cNvSpPr>
            <a:spLocks noGrp="1"/>
          </p:cNvSpPr>
          <p:nvPr>
            <p:ph type="body" sz="quarter" idx="11"/>
          </p:nvPr>
        </p:nvSpPr>
        <p:spPr>
          <a:xfrm>
            <a:off x="6859200" y="5961600"/>
            <a:ext cx="2616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9902400" y="5961600"/>
            <a:ext cx="1512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3816000" y="6138000"/>
            <a:ext cx="27024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763200" y="6138000"/>
            <a:ext cx="27312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763200" y="5961600"/>
            <a:ext cx="2731200" cy="176400"/>
          </a:xfr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3816351" y="5961063"/>
            <a:ext cx="2702983" cy="176212"/>
          </a:xfrm>
        </p:spPr>
        <p:txBody>
          <a:bodyPr wrap="none" lIns="0" tIns="0" rIns="0" bIns="0"/>
          <a:lstStyle>
            <a:lvl1pPr>
              <a:defRPr sz="1200">
                <a:solidFill>
                  <a:schemeClr val="bg2"/>
                </a:solidFill>
              </a:defRPr>
            </a:lvl1pPr>
          </a:lstStyle>
          <a:p>
            <a:pPr>
              <a:defRPr/>
            </a:pPr>
            <a:fld id="{1E16096E-2055-420D-A13C-F56BB53460E5}" type="datetime1">
              <a:rPr lang="en-US" altLang="en-US">
                <a:solidFill>
                  <a:srgbClr val="808080"/>
                </a:solidFill>
              </a:rPr>
              <a:pPr>
                <a:defRPr/>
              </a:pPr>
              <a:t>1/7/2019</a:t>
            </a:fld>
            <a:endParaRPr lang="fi-FI" altLang="en-US">
              <a:solidFill>
                <a:srgbClr val="808080"/>
              </a:solidFill>
            </a:endParaRPr>
          </a:p>
        </p:txBody>
      </p:sp>
    </p:spTree>
    <p:extLst>
      <p:ext uri="{BB962C8B-B14F-4D97-AF65-F5344CB8AC3E}">
        <p14:creationId xmlns:p14="http://schemas.microsoft.com/office/powerpoint/2010/main" val="2361619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fi-FI"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a:p>
        </p:txBody>
      </p:sp>
      <p:sp>
        <p:nvSpPr>
          <p:cNvPr id="11" name="Text Placeholder 9"/>
          <p:cNvSpPr>
            <a:spLocks noGrp="1"/>
          </p:cNvSpPr>
          <p:nvPr>
            <p:ph type="body" sz="quarter" idx="13"/>
          </p:nvPr>
        </p:nvSpPr>
        <p:spPr>
          <a:xfrm>
            <a:off x="6859200" y="6145200"/>
            <a:ext cx="20496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9144000" y="6145200"/>
            <a:ext cx="22704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6" name="Date Placeholder 3"/>
          <p:cNvSpPr>
            <a:spLocks noGrp="1"/>
          </p:cNvSpPr>
          <p:nvPr>
            <p:ph type="dt" sz="half" idx="15"/>
          </p:nvPr>
        </p:nvSpPr>
        <p:spPr/>
        <p:txBody>
          <a:bodyPr/>
          <a:lstStyle>
            <a:lvl1pPr eaLnBrk="0" hangingPunct="0">
              <a:defRPr smtClean="0"/>
            </a:lvl1pPr>
          </a:lstStyle>
          <a:p>
            <a:pPr>
              <a:defRPr/>
            </a:pPr>
            <a:fld id="{981E3AA8-7F88-4639-985A-9BCF156EE687}" type="datetime1">
              <a:rPr lang="en-US" altLang="en-US"/>
              <a:pPr>
                <a:defRPr/>
              </a:pPr>
              <a:t>1/7/2019</a:t>
            </a:fld>
            <a:endParaRPr lang="fi-FI" altLang="en-US"/>
          </a:p>
        </p:txBody>
      </p:sp>
      <p:sp>
        <p:nvSpPr>
          <p:cNvPr id="7" name="Footer Placeholder 4"/>
          <p:cNvSpPr>
            <a:spLocks noGrp="1"/>
          </p:cNvSpPr>
          <p:nvPr>
            <p:ph type="ftr" sz="quarter" idx="16"/>
          </p:nvPr>
        </p:nvSpPr>
        <p:spPr/>
        <p:txBody>
          <a:bodyPr/>
          <a:lstStyle>
            <a:lvl1pPr eaLnBrk="0" hangingPunct="0">
              <a:defRPr smtClean="0"/>
            </a:lvl1pPr>
          </a:lstStyle>
          <a:p>
            <a:pPr>
              <a:defRPr/>
            </a:pPr>
            <a:endParaRPr lang="fi-FI" altLang="en-US"/>
          </a:p>
        </p:txBody>
      </p:sp>
      <p:sp>
        <p:nvSpPr>
          <p:cNvPr id="8" name="Slide Number Placeholder 5"/>
          <p:cNvSpPr>
            <a:spLocks noGrp="1"/>
          </p:cNvSpPr>
          <p:nvPr>
            <p:ph type="sldNum" sz="quarter" idx="17"/>
          </p:nvPr>
        </p:nvSpPr>
        <p:spPr/>
        <p:txBody>
          <a:bodyPr/>
          <a:lstStyle>
            <a:lvl1pPr eaLnBrk="0" hangingPunct="0">
              <a:defRPr smtClean="0"/>
            </a:lvl1pPr>
          </a:lstStyle>
          <a:p>
            <a:pPr>
              <a:defRPr/>
            </a:pPr>
            <a:fld id="{3C16DF75-FB9E-45B7-A3AC-48AEAA898AA6}" type="slidenum">
              <a:rPr lang="fi-FI" altLang="en-US"/>
              <a:pPr>
                <a:defRPr/>
              </a:pPr>
              <a:t>‹#›</a:t>
            </a:fld>
            <a:endParaRPr lang="fi-FI" altLang="en-US"/>
          </a:p>
        </p:txBody>
      </p:sp>
    </p:spTree>
    <p:extLst>
      <p:ext uri="{BB962C8B-B14F-4D97-AF65-F5344CB8AC3E}">
        <p14:creationId xmlns:p14="http://schemas.microsoft.com/office/powerpoint/2010/main" val="3911769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fi-FI" noProof="0"/>
          </a:p>
        </p:txBody>
      </p:sp>
      <p:sp>
        <p:nvSpPr>
          <p:cNvPr id="3" name="Content Placeholder 2"/>
          <p:cNvSpPr>
            <a:spLocks noGrp="1"/>
          </p:cNvSpPr>
          <p:nvPr>
            <p:ph sz="half" idx="1"/>
          </p:nvPr>
        </p:nvSpPr>
        <p:spPr>
          <a:xfrm>
            <a:off x="763200" y="1584000"/>
            <a:ext cx="5232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smtClean="0"/>
          </a:p>
        </p:txBody>
      </p:sp>
      <p:sp>
        <p:nvSpPr>
          <p:cNvPr id="4" name="Content Placeholder 3"/>
          <p:cNvSpPr>
            <a:spLocks noGrp="1"/>
          </p:cNvSpPr>
          <p:nvPr>
            <p:ph sz="half" idx="2"/>
          </p:nvPr>
        </p:nvSpPr>
        <p:spPr>
          <a:xfrm>
            <a:off x="6197600" y="1584000"/>
            <a:ext cx="5232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smtClean="0"/>
          </a:p>
        </p:txBody>
      </p:sp>
      <p:sp>
        <p:nvSpPr>
          <p:cNvPr id="10" name="Text Placeholder 9"/>
          <p:cNvSpPr>
            <a:spLocks noGrp="1"/>
          </p:cNvSpPr>
          <p:nvPr>
            <p:ph type="body" sz="quarter" idx="13"/>
          </p:nvPr>
        </p:nvSpPr>
        <p:spPr>
          <a:xfrm>
            <a:off x="6859200" y="6145200"/>
            <a:ext cx="20496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9144000" y="6145200"/>
            <a:ext cx="22704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7" name="Date Placeholder 4"/>
          <p:cNvSpPr>
            <a:spLocks noGrp="1"/>
          </p:cNvSpPr>
          <p:nvPr>
            <p:ph type="dt" sz="half" idx="15"/>
          </p:nvPr>
        </p:nvSpPr>
        <p:spPr/>
        <p:txBody>
          <a:bodyPr/>
          <a:lstStyle>
            <a:lvl1pPr eaLnBrk="0" hangingPunct="0">
              <a:defRPr smtClean="0"/>
            </a:lvl1pPr>
          </a:lstStyle>
          <a:p>
            <a:pPr>
              <a:defRPr/>
            </a:pPr>
            <a:fld id="{A9FBCD76-8607-4525-A07A-F7F519FF0362}" type="datetime1">
              <a:rPr lang="en-US" altLang="en-US"/>
              <a:pPr>
                <a:defRPr/>
              </a:pPr>
              <a:t>1/7/2019</a:t>
            </a:fld>
            <a:endParaRPr lang="fi-FI" altLang="en-US"/>
          </a:p>
        </p:txBody>
      </p:sp>
      <p:sp>
        <p:nvSpPr>
          <p:cNvPr id="8" name="Footer Placeholder 5"/>
          <p:cNvSpPr>
            <a:spLocks noGrp="1"/>
          </p:cNvSpPr>
          <p:nvPr>
            <p:ph type="ftr" sz="quarter" idx="16"/>
          </p:nvPr>
        </p:nvSpPr>
        <p:spPr/>
        <p:txBody>
          <a:bodyPr/>
          <a:lstStyle>
            <a:lvl1pPr eaLnBrk="0" hangingPunct="0">
              <a:defRPr smtClean="0"/>
            </a:lvl1pPr>
          </a:lstStyle>
          <a:p>
            <a:pPr>
              <a:defRPr/>
            </a:pPr>
            <a:endParaRPr lang="fi-FI" altLang="en-US"/>
          </a:p>
        </p:txBody>
      </p:sp>
      <p:sp>
        <p:nvSpPr>
          <p:cNvPr id="9" name="Slide Number Placeholder 6"/>
          <p:cNvSpPr>
            <a:spLocks noGrp="1"/>
          </p:cNvSpPr>
          <p:nvPr>
            <p:ph type="sldNum" sz="quarter" idx="17"/>
          </p:nvPr>
        </p:nvSpPr>
        <p:spPr/>
        <p:txBody>
          <a:bodyPr/>
          <a:lstStyle>
            <a:lvl1pPr eaLnBrk="0" hangingPunct="0">
              <a:defRPr smtClean="0"/>
            </a:lvl1pPr>
          </a:lstStyle>
          <a:p>
            <a:pPr>
              <a:defRPr/>
            </a:pPr>
            <a:fld id="{7CF7326E-F75E-4563-B41A-02FF4A4F0826}" type="slidenum">
              <a:rPr lang="fi-FI" altLang="en-US"/>
              <a:pPr>
                <a:defRPr/>
              </a:pPr>
              <a:t>‹#›</a:t>
            </a:fld>
            <a:endParaRPr lang="fi-FI" altLang="en-US"/>
          </a:p>
        </p:txBody>
      </p:sp>
    </p:spTree>
    <p:extLst>
      <p:ext uri="{BB962C8B-B14F-4D97-AF65-F5344CB8AC3E}">
        <p14:creationId xmlns:p14="http://schemas.microsoft.com/office/powerpoint/2010/main" val="2791242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4FC265-5A8E-4EB1-BBAF-F5A2472940F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5464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963084" y="4406901"/>
            <a:ext cx="103632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186491-48F0-4AA0-A6A3-BAF82031D5E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26823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31FF0F-A48B-4144-9851-5723FC69D13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8710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19779D5-AA73-4D7F-BE01-C533E57AECB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83565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DA9B6D2-4C7F-4AC7-BB33-079F87E47AA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45711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4C778C7-0328-4C08-AA49-53AB9A74E30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48148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609601" y="273050"/>
            <a:ext cx="4011084"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75731E-9F57-47B1-B5E8-4365EC62854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8905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2389717" y="4800600"/>
            <a:ext cx="73152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2A970F4-8EEE-4172-870B-D74823AE592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14712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D65F76C6-14B0-4C4A-8A60-B6025D69C4BE}"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0459316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www.oxforddictionaries.com/" TargetMode="External"/><Relationship Id="rId2" Type="http://schemas.openxmlformats.org/officeDocument/2006/relationships/hyperlink" Target="http://www.ox.ac.uk/students/academic/guidance/skills" TargetMode="Externa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hyperlink" Target="http://www1.lsbu.ac.uk/library/helpsheets/hs28.pdf" TargetMode="External"/><Relationship Id="rId2" Type="http://schemas.openxmlformats.org/officeDocument/2006/relationships/hyperlink" Target="http://www.library.uq.edu.au/training/citation/vancouv.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hyperlink" Target="http://www.southampton.ac.uk/library/resources/documents/vancouverreferencing.pdf" TargetMode="External"/><Relationship Id="rId2" Type="http://schemas.openxmlformats.org/officeDocument/2006/relationships/hyperlink" Target="http://libweb.anglia.ac.uk/referencing/harvard.htm"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southampton.ac.uk/library/resources/documents/vancouverreferencing.pdf" TargetMode="External"/><Relationship Id="rId2" Type="http://schemas.openxmlformats.org/officeDocument/2006/relationships/hyperlink" Target="http://libweb.anglia.ac.uk/referencing/harvard.htm" TargetMode="Externa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ki/Cloud_computin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en.wikipedia.org/wiki/Cloud_computin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en.wikipedia.org/wiki/Cloud_computin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en.wikipedia.org/wiki/Cloud_computing"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en.wikipedia.org/wiki/Cloud_computin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7.xml.rels><?xml version="1.0" encoding="UTF-8" standalone="yes"?>
<Relationships xmlns="http://schemas.openxmlformats.org/package/2006/relationships"><Relationship Id="rId3" Type="http://schemas.openxmlformats.org/officeDocument/2006/relationships/hyperlink" Target="http://en.wikipedia.org/wiki/Cloud_computin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8.xml.rels><?xml version="1.0" encoding="UTF-8" standalone="yes"?>
<Relationships xmlns="http://schemas.openxmlformats.org/package/2006/relationships"><Relationship Id="rId3" Type="http://schemas.openxmlformats.org/officeDocument/2006/relationships/hyperlink" Target="http://en.wikipedia.org/wiki/Cloud_computin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en.wikipedia.org/wiki/Cloud_computin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955801" y="1741488"/>
            <a:ext cx="8207375" cy="1331912"/>
          </a:xfrm>
        </p:spPr>
        <p:txBody>
          <a:bodyPr/>
          <a:lstStyle/>
          <a:p>
            <a:r>
              <a:rPr lang="fi-FI" altLang="en-US" sz="4400" b="1" dirty="0" err="1"/>
              <a:t>Communicating</a:t>
            </a:r>
            <a:r>
              <a:rPr lang="fi-FI" altLang="en-US" sz="4400" b="1" dirty="0"/>
              <a:t> </a:t>
            </a:r>
            <a:r>
              <a:rPr lang="fi-FI" altLang="en-US" sz="4400" b="1" dirty="0" err="1"/>
              <a:t>technology</a:t>
            </a:r>
            <a:r>
              <a:rPr lang="fi-FI" altLang="en-US" sz="4400" b="1" dirty="0"/>
              <a:t/>
            </a:r>
            <a:br>
              <a:rPr lang="fi-FI" altLang="en-US" sz="4400" b="1" dirty="0"/>
            </a:br>
            <a:r>
              <a:rPr lang="en-US" altLang="en-US" dirty="0" smtClean="0">
                <a:latin typeface="Arial Black" panose="020B0A04020102020204" pitchFamily="34" charset="0"/>
              </a:rPr>
              <a:t>2</a:t>
            </a:r>
            <a:endParaRPr lang="fi-FI" altLang="en-US" b="1" dirty="0" smtClean="0"/>
          </a:p>
        </p:txBody>
      </p:sp>
      <p:sp>
        <p:nvSpPr>
          <p:cNvPr id="5123" name="Subtitle 2"/>
          <p:cNvSpPr>
            <a:spLocks noGrp="1"/>
          </p:cNvSpPr>
          <p:nvPr>
            <p:ph type="subTitle" idx="1"/>
          </p:nvPr>
        </p:nvSpPr>
        <p:spPr>
          <a:xfrm>
            <a:off x="1992314" y="3159126"/>
            <a:ext cx="9517814" cy="2341563"/>
          </a:xfrm>
        </p:spPr>
        <p:txBody>
          <a:bodyPr/>
          <a:lstStyle/>
          <a:p>
            <a:pPr marL="457200" indent="-457200">
              <a:buFontTx/>
              <a:buChar char="•"/>
            </a:pPr>
            <a:r>
              <a:rPr lang="en-GB" altLang="en-US" sz="3600" b="1" dirty="0" smtClean="0">
                <a:solidFill>
                  <a:schemeClr val="accent2"/>
                </a:solidFill>
                <a:latin typeface="Calibri" panose="020F0502020204030204" pitchFamily="34" charset="0"/>
              </a:rPr>
              <a:t>Problem-solution pattern (Assignment 2)</a:t>
            </a:r>
          </a:p>
          <a:p>
            <a:pPr marL="457200" indent="-457200">
              <a:buFontTx/>
              <a:buChar char="•"/>
            </a:pPr>
            <a:r>
              <a:rPr lang="en-GB" altLang="en-US" sz="3600" b="1" dirty="0" smtClean="0">
                <a:solidFill>
                  <a:schemeClr val="accent2"/>
                </a:solidFill>
                <a:latin typeface="Calibri" panose="020F0502020204030204" pitchFamily="34" charset="0"/>
              </a:rPr>
              <a:t>Avoiding plagiarism</a:t>
            </a:r>
            <a:endParaRPr lang="en-GB" altLang="en-US" sz="3600" b="1" dirty="0">
              <a:solidFill>
                <a:schemeClr val="accent2"/>
              </a:solidFill>
              <a:latin typeface="Calibri" panose="020F0502020204030204" pitchFamily="34" charset="0"/>
            </a:endParaRPr>
          </a:p>
          <a:p>
            <a:r>
              <a:rPr lang="en-GB" altLang="en-US" b="1" dirty="0" smtClean="0">
                <a:solidFill>
                  <a:schemeClr val="accent2"/>
                </a:solidFill>
              </a:rPr>
              <a:t/>
            </a:r>
            <a:br>
              <a:rPr lang="en-GB" altLang="en-US" b="1" dirty="0" smtClean="0">
                <a:solidFill>
                  <a:schemeClr val="accent2"/>
                </a:solidFill>
              </a:rPr>
            </a:br>
            <a:r>
              <a:rPr lang="en-GB" altLang="en-US" b="1" dirty="0" smtClean="0">
                <a:solidFill>
                  <a:schemeClr val="accent2"/>
                </a:solidFill>
              </a:rPr>
              <a:t> </a:t>
            </a:r>
            <a:r>
              <a:rPr lang="en-US" altLang="en-US" dirty="0" smtClean="0">
                <a:solidFill>
                  <a:schemeClr val="accent2"/>
                </a:solidFill>
                <a:latin typeface="Arial Black" panose="020B0A04020102020204" pitchFamily="34" charset="0"/>
              </a:rPr>
              <a:t>         </a:t>
            </a:r>
            <a:br>
              <a:rPr lang="en-US" altLang="en-US" dirty="0" smtClean="0">
                <a:solidFill>
                  <a:schemeClr val="accent2"/>
                </a:solidFill>
                <a:latin typeface="Arial Black" panose="020B0A04020102020204" pitchFamily="34" charset="0"/>
              </a:rPr>
            </a:br>
            <a:r>
              <a:rPr lang="en-US" altLang="en-US" dirty="0" smtClean="0">
                <a:solidFill>
                  <a:schemeClr val="accent2"/>
                </a:solidFill>
                <a:latin typeface="Arial Black" panose="020B0A04020102020204" pitchFamily="34" charset="0"/>
              </a:rPr>
              <a:t/>
            </a:r>
            <a:br>
              <a:rPr lang="en-US" altLang="en-US" dirty="0" smtClean="0">
                <a:solidFill>
                  <a:schemeClr val="accent2"/>
                </a:solidFill>
                <a:latin typeface="Arial Black" panose="020B0A04020102020204" pitchFamily="34" charset="0"/>
              </a:rPr>
            </a:br>
            <a:r>
              <a:rPr lang="en-US" altLang="en-US" dirty="0" smtClean="0">
                <a:solidFill>
                  <a:schemeClr val="accent2"/>
                </a:solidFill>
                <a:latin typeface="Arial Black" panose="020B0A04020102020204" pitchFamily="34" charset="0"/>
              </a:rPr>
              <a:t>   </a:t>
            </a:r>
            <a:br>
              <a:rPr lang="en-US" altLang="en-US" dirty="0" smtClean="0">
                <a:solidFill>
                  <a:schemeClr val="accent2"/>
                </a:solidFill>
                <a:latin typeface="Arial Black" panose="020B0A04020102020204" pitchFamily="34" charset="0"/>
              </a:rPr>
            </a:br>
            <a:endParaRPr lang="en-US" altLang="en-US" dirty="0" smtClean="0">
              <a:solidFill>
                <a:schemeClr val="accent2"/>
              </a:solidFill>
              <a:latin typeface="Arial Black" panose="020B0A04020102020204" pitchFamily="34" charset="0"/>
            </a:endParaRPr>
          </a:p>
          <a:p>
            <a:pPr marL="457200" indent="-457200"/>
            <a:endParaRPr lang="en-US" altLang="en-US" dirty="0" smtClean="0">
              <a:solidFill>
                <a:schemeClr val="accent2"/>
              </a:solidFill>
              <a:latin typeface="Arial Black" panose="020B0A04020102020204" pitchFamily="34" charset="0"/>
            </a:endParaRPr>
          </a:p>
          <a:p>
            <a:pPr marL="457200" indent="-457200"/>
            <a:r>
              <a:rPr lang="en-US" altLang="en-US" dirty="0" smtClean="0">
                <a:solidFill>
                  <a:schemeClr val="accent2"/>
                </a:solidFill>
                <a:latin typeface="Arial Black" panose="020B0A04020102020204" pitchFamily="34" charset="0"/>
              </a:rPr>
              <a:t/>
            </a:r>
            <a:br>
              <a:rPr lang="en-US" altLang="en-US" dirty="0" smtClean="0">
                <a:solidFill>
                  <a:schemeClr val="accent2"/>
                </a:solidFill>
                <a:latin typeface="Arial Black" panose="020B0A04020102020204" pitchFamily="34" charset="0"/>
              </a:rPr>
            </a:br>
            <a:r>
              <a:rPr lang="en-US" altLang="en-US" sz="1600" dirty="0">
                <a:solidFill>
                  <a:schemeClr val="accent2"/>
                </a:solidFill>
                <a:latin typeface="Arial Black" panose="020B0A04020102020204" pitchFamily="34" charset="0"/>
              </a:rPr>
              <a:t/>
            </a:r>
            <a:br>
              <a:rPr lang="en-US" altLang="en-US" sz="1600" dirty="0">
                <a:solidFill>
                  <a:schemeClr val="accent2"/>
                </a:solidFill>
                <a:latin typeface="Arial Black" panose="020B0A04020102020204" pitchFamily="34" charset="0"/>
              </a:rPr>
            </a:br>
            <a:endParaRPr lang="fi-FI" altLang="en-US" dirty="0" smtClean="0"/>
          </a:p>
        </p:txBody>
      </p:sp>
      <p:sp>
        <p:nvSpPr>
          <p:cNvPr id="5124" name="Text Placeholder 4"/>
          <p:cNvSpPr>
            <a:spLocks noGrp="1"/>
          </p:cNvSpPr>
          <p:nvPr>
            <p:ph type="body" sz="quarter" idx="12"/>
          </p:nvPr>
        </p:nvSpPr>
        <p:spPr>
          <a:xfrm>
            <a:off x="7680326" y="549276"/>
            <a:ext cx="2646363" cy="633413"/>
          </a:xfrm>
        </p:spPr>
        <p:txBody>
          <a:bodyPr/>
          <a:lstStyle/>
          <a:p>
            <a:pPr>
              <a:spcBef>
                <a:spcPct val="0"/>
              </a:spcBef>
            </a:pPr>
            <a:endParaRPr lang="fi-FI" altLang="en-US" smtClean="0"/>
          </a:p>
        </p:txBody>
      </p:sp>
      <p:sp>
        <p:nvSpPr>
          <p:cNvPr id="5125" name="Text Placeholder 7"/>
          <p:cNvSpPr>
            <a:spLocks noGrp="1"/>
          </p:cNvSpPr>
          <p:nvPr>
            <p:ph type="body" sz="quarter" idx="15"/>
          </p:nvPr>
        </p:nvSpPr>
        <p:spPr>
          <a:xfrm>
            <a:off x="2097089" y="5961063"/>
            <a:ext cx="2047875" cy="176212"/>
          </a:xfrm>
        </p:spPr>
        <p:txBody>
          <a:bodyPr/>
          <a:lstStyle/>
          <a:p>
            <a:pPr>
              <a:lnSpc>
                <a:spcPct val="90000"/>
              </a:lnSpc>
              <a:spcBef>
                <a:spcPct val="0"/>
              </a:spcBef>
            </a:pPr>
            <a:endParaRPr lang="fi-FI" altLang="en-US" smtClean="0"/>
          </a:p>
        </p:txBody>
      </p:sp>
      <p:sp>
        <p:nvSpPr>
          <p:cNvPr id="5126" name="Text Placeholder 3"/>
          <p:cNvSpPr>
            <a:spLocks noGrp="1"/>
          </p:cNvSpPr>
          <p:nvPr>
            <p:ph type="body" sz="quarter" idx="13"/>
          </p:nvPr>
        </p:nvSpPr>
        <p:spPr>
          <a:xfrm>
            <a:off x="4386264" y="6137275"/>
            <a:ext cx="2027237" cy="457200"/>
          </a:xfrm>
        </p:spPr>
        <p:txBody>
          <a:bodyPr/>
          <a:lstStyle/>
          <a:p>
            <a:pPr>
              <a:spcBef>
                <a:spcPct val="0"/>
              </a:spcBef>
            </a:pPr>
            <a:endParaRPr lang="en-US" altLang="en-US" smtClean="0"/>
          </a:p>
        </p:txBody>
      </p:sp>
      <p:sp>
        <p:nvSpPr>
          <p:cNvPr id="5127" name="Text Placeholder 3"/>
          <p:cNvSpPr>
            <a:spLocks noGrp="1"/>
          </p:cNvSpPr>
          <p:nvPr>
            <p:ph type="body" sz="quarter" idx="13"/>
          </p:nvPr>
        </p:nvSpPr>
        <p:spPr>
          <a:xfrm>
            <a:off x="5808663" y="6059489"/>
            <a:ext cx="4387850" cy="382587"/>
          </a:xfrm>
        </p:spPr>
        <p:txBody>
          <a:bodyPr/>
          <a:lstStyle/>
          <a:p>
            <a:pPr>
              <a:spcBef>
                <a:spcPct val="0"/>
              </a:spcBef>
            </a:pPr>
            <a:r>
              <a:rPr lang="fi-FI" altLang="en-US" sz="1800" dirty="0" smtClean="0"/>
              <a:t>LC-1114 </a:t>
            </a:r>
            <a:r>
              <a:rPr lang="fi-FI" altLang="en-US" sz="1800" dirty="0" err="1"/>
              <a:t>Communicating</a:t>
            </a:r>
            <a:r>
              <a:rPr lang="fi-FI" altLang="en-US" sz="1800" dirty="0"/>
              <a:t> </a:t>
            </a:r>
            <a:r>
              <a:rPr lang="fi-FI" altLang="en-US" sz="1800" dirty="0" err="1"/>
              <a:t>technology</a:t>
            </a:r>
            <a:endParaRPr lang="fi-FI" altLang="en-US" sz="1800" dirty="0"/>
          </a:p>
        </p:txBody>
      </p:sp>
    </p:spTree>
    <p:extLst>
      <p:ext uri="{BB962C8B-B14F-4D97-AF65-F5344CB8AC3E}">
        <p14:creationId xmlns:p14="http://schemas.microsoft.com/office/powerpoint/2010/main" val="4233409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ian numeron paikkamerkki 6"/>
          <p:cNvSpPr txBox="1">
            <a:spLocks noGrp="1"/>
          </p:cNvSpPr>
          <p:nvPr/>
        </p:nvSpPr>
        <p:spPr bwMode="auto">
          <a:xfrm>
            <a:off x="8077200" y="6245225"/>
            <a:ext cx="2128838" cy="471488"/>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6F79EC6-4417-4543-AA4D-1BC555E915C8}" type="slidenum">
              <a:rPr lang="fi-FI"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fi-FI" sz="1400">
              <a:solidFill>
                <a:srgbClr val="000000"/>
              </a:solidFill>
            </a:endParaRPr>
          </a:p>
        </p:txBody>
      </p:sp>
      <p:sp>
        <p:nvSpPr>
          <p:cNvPr id="10243" name="Rectangle 1"/>
          <p:cNvSpPr>
            <a:spLocks noGrp="1" noChangeArrowheads="1"/>
          </p:cNvSpPr>
          <p:nvPr>
            <p:ph type="title" idx="4294967295"/>
          </p:nvPr>
        </p:nvSpPr>
        <p:spPr>
          <a:xfrm>
            <a:off x="2438400" y="307976"/>
            <a:ext cx="7092950" cy="519113"/>
          </a:xfrm>
        </p:spPr>
        <p:txBody>
          <a:bodyPr vert="horz" wrap="square" lIns="91440" tIns="45720" rIns="91440" bIns="45720" numCol="1" anchor="ctr" anchorCtr="0" compatLnSpc="1">
            <a:prstTxWarp prst="textNoShape">
              <a:avLst/>
            </a:prstTxWarp>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sz="2800" dirty="0">
                <a:solidFill>
                  <a:srgbClr val="990033"/>
                </a:solidFill>
                <a:latin typeface="Arial Black" pitchFamily="34" charset="0"/>
              </a:rPr>
              <a:t>Task 2-1</a:t>
            </a:r>
            <a:endParaRPr lang="fi-FI" sz="2800" dirty="0">
              <a:solidFill>
                <a:srgbClr val="990033"/>
              </a:solidFill>
              <a:latin typeface="Arial Black" pitchFamily="34" charset="0"/>
            </a:endParaRPr>
          </a:p>
        </p:txBody>
      </p:sp>
      <p:pic>
        <p:nvPicPr>
          <p:cNvPr id="10244" name="Picture 2"/>
          <p:cNvPicPr>
            <a:picLocks noChangeAspect="1" noChangeArrowheads="1"/>
          </p:cNvPicPr>
          <p:nvPr/>
        </p:nvPicPr>
        <p:blipFill>
          <a:blip r:embed="rId3" cstate="print"/>
          <a:srcRect/>
          <a:stretch>
            <a:fillRect/>
          </a:stretch>
        </p:blipFill>
        <p:spPr bwMode="auto">
          <a:xfrm>
            <a:off x="1774825" y="333375"/>
            <a:ext cx="649288" cy="649288"/>
          </a:xfrm>
          <a:prstGeom prst="rect">
            <a:avLst/>
          </a:prstGeom>
          <a:noFill/>
          <a:ln w="9525">
            <a:noFill/>
            <a:round/>
            <a:headEnd/>
            <a:tailEnd/>
          </a:ln>
        </p:spPr>
      </p:pic>
      <p:sp>
        <p:nvSpPr>
          <p:cNvPr id="10245" name="Text Box 8"/>
          <p:cNvSpPr txBox="1">
            <a:spLocks noChangeArrowheads="1"/>
          </p:cNvSpPr>
          <p:nvPr/>
        </p:nvSpPr>
        <p:spPr bwMode="auto">
          <a:xfrm>
            <a:off x="1774826" y="3500439"/>
            <a:ext cx="8893175" cy="396875"/>
          </a:xfrm>
          <a:prstGeom prst="rect">
            <a:avLst/>
          </a:prstGeom>
          <a:noFill/>
          <a:ln w="9525">
            <a:noFill/>
            <a:miter lim="800000"/>
            <a:headEnd/>
            <a:tailEnd/>
          </a:ln>
        </p:spPr>
        <p:txBody>
          <a:bodyPr>
            <a:spAutoFit/>
          </a:bodyPr>
          <a:lstStyle/>
          <a:p>
            <a:pPr>
              <a:spcBef>
                <a:spcPct val="50000"/>
              </a:spcBef>
            </a:pPr>
            <a:endParaRPr lang="en-US" sz="2000"/>
          </a:p>
        </p:txBody>
      </p:sp>
      <p:sp>
        <p:nvSpPr>
          <p:cNvPr id="10247" name="Rectangle 9"/>
          <p:cNvSpPr>
            <a:spLocks noChangeArrowheads="1"/>
          </p:cNvSpPr>
          <p:nvPr/>
        </p:nvSpPr>
        <p:spPr bwMode="auto">
          <a:xfrm>
            <a:off x="2135189" y="908050"/>
            <a:ext cx="7705725" cy="457200"/>
          </a:xfrm>
          <a:prstGeom prst="rect">
            <a:avLst/>
          </a:prstGeom>
          <a:noFill/>
          <a:ln w="9525">
            <a:noFill/>
            <a:miter lim="800000"/>
            <a:headEnd/>
            <a:tailEnd/>
          </a:ln>
          <a:effectLst/>
        </p:spPr>
        <p:txBody>
          <a:bodyPr anchor="ctr">
            <a:spAutoFit/>
          </a:bodyPr>
          <a:lstStyle/>
          <a:p>
            <a:pPr eaLnBrk="0" hangingPunct="0"/>
            <a:r>
              <a:rPr lang="en-US" altLang="ja-JP" sz="2400" b="1" dirty="0">
                <a:ea typeface="ＭＳ Ｐゴシック" pitchFamily="34" charset="-128"/>
              </a:rPr>
              <a:t>Introduction B</a:t>
            </a:r>
          </a:p>
        </p:txBody>
      </p:sp>
      <p:sp>
        <p:nvSpPr>
          <p:cNvPr id="60426" name="Tekstikehys 7"/>
          <p:cNvSpPr txBox="1">
            <a:spLocks noChangeArrowheads="1"/>
          </p:cNvSpPr>
          <p:nvPr/>
        </p:nvSpPr>
        <p:spPr bwMode="auto">
          <a:xfrm>
            <a:off x="1992314" y="1557339"/>
            <a:ext cx="6119911" cy="4708981"/>
          </a:xfrm>
          <a:prstGeom prst="rect">
            <a:avLst/>
          </a:prstGeom>
          <a:solidFill>
            <a:schemeClr val="bg1"/>
          </a:solidFill>
          <a:ln w="9525">
            <a:noFill/>
            <a:miter lim="800000"/>
            <a:headEnd/>
            <a:tailEnd/>
          </a:ln>
        </p:spPr>
        <p:txBody>
          <a:bodyPr wrap="square">
            <a:spAutoFit/>
          </a:bodyPr>
          <a:lstStyle/>
          <a:p>
            <a:r>
              <a:rPr lang="en-US" sz="2000" baseline="30000" dirty="0">
                <a:solidFill>
                  <a:srgbClr val="CC0000"/>
                </a:solidFill>
                <a:latin typeface="Arial Black" pitchFamily="34" charset="0"/>
              </a:rPr>
              <a:t>1</a:t>
            </a:r>
            <a:r>
              <a:rPr lang="en-US" sz="2000" dirty="0"/>
              <a:t>Books and other written media, such newspapers and magazines, have become an important part of our social and intellectual life in modern society. </a:t>
            </a:r>
            <a:r>
              <a:rPr lang="en-US" sz="2000" baseline="30000" dirty="0">
                <a:solidFill>
                  <a:srgbClr val="CC0000"/>
                </a:solidFill>
                <a:latin typeface="Arial Black" pitchFamily="34" charset="0"/>
              </a:rPr>
              <a:t>2</a:t>
            </a:r>
            <a:r>
              <a:rPr lang="en-US" sz="2000" dirty="0"/>
              <a:t>Indeed, without written media, making informed choices and educating each successive generation would become difficult tasks. </a:t>
            </a:r>
            <a:r>
              <a:rPr lang="en-US" sz="2000" baseline="30000" dirty="0">
                <a:solidFill>
                  <a:srgbClr val="CC0000"/>
                </a:solidFill>
                <a:latin typeface="Arial Black" pitchFamily="34" charset="0"/>
              </a:rPr>
              <a:t>3</a:t>
            </a:r>
            <a:r>
              <a:rPr lang="en-US" sz="2000" dirty="0"/>
              <a:t>However, producing these media requires the harvest of 125 million trees each year and emits over 40 million metric tons of CO</a:t>
            </a:r>
            <a:r>
              <a:rPr lang="en-US" sz="2000" baseline="-25000" dirty="0"/>
              <a:t>2</a:t>
            </a:r>
            <a:r>
              <a:rPr lang="en-US" sz="2000" dirty="0"/>
              <a:t> annually, equivalent to the annual CO</a:t>
            </a:r>
            <a:r>
              <a:rPr lang="en-US" sz="2000" baseline="-25000" dirty="0"/>
              <a:t>2</a:t>
            </a:r>
            <a:r>
              <a:rPr lang="en-US" sz="2000" dirty="0"/>
              <a:t> emissions of 7.3 million cars. </a:t>
            </a:r>
            <a:r>
              <a:rPr lang="en-US" sz="2000" baseline="30000" dirty="0">
                <a:solidFill>
                  <a:srgbClr val="CC0000"/>
                </a:solidFill>
                <a:latin typeface="Arial Black" pitchFamily="34" charset="0"/>
              </a:rPr>
              <a:t>4</a:t>
            </a:r>
            <a:r>
              <a:rPr lang="en-US" sz="2000" dirty="0"/>
              <a:t>Moreover, it has been estimated that the special storage requirements for books can account for a further 5 million tons of CO</a:t>
            </a:r>
            <a:r>
              <a:rPr lang="en-US" sz="2000" baseline="-25000" dirty="0"/>
              <a:t>2</a:t>
            </a:r>
            <a:r>
              <a:rPr lang="en-US" sz="2000" dirty="0"/>
              <a:t> annually. </a:t>
            </a:r>
            <a:r>
              <a:rPr lang="en-US" sz="2000" baseline="30000" dirty="0">
                <a:solidFill>
                  <a:srgbClr val="CC0000"/>
                </a:solidFill>
                <a:latin typeface="Arial Black" pitchFamily="34" charset="0"/>
              </a:rPr>
              <a:t>5</a:t>
            </a:r>
            <a:r>
              <a:rPr lang="en-US" sz="2000" dirty="0"/>
              <a:t>One solution to this problem is to replace printed media with digital forms that can be stored and read in ‘e-readers’. </a:t>
            </a:r>
            <a:r>
              <a:rPr lang="en-US" sz="2000" baseline="30000" dirty="0">
                <a:solidFill>
                  <a:srgbClr val="CC0000"/>
                </a:solidFill>
                <a:latin typeface="Arial Black" pitchFamily="34" charset="0"/>
              </a:rPr>
              <a:t>6</a:t>
            </a:r>
            <a:r>
              <a:rPr lang="en-US" sz="2000" dirty="0"/>
              <a:t>E-readers allow the reader</a:t>
            </a:r>
          </a:p>
        </p:txBody>
      </p:sp>
      <p:sp>
        <p:nvSpPr>
          <p:cNvPr id="9" name="Tekstikehys 7"/>
          <p:cNvSpPr txBox="1">
            <a:spLocks noChangeArrowheads="1"/>
          </p:cNvSpPr>
          <p:nvPr/>
        </p:nvSpPr>
        <p:spPr bwMode="auto">
          <a:xfrm>
            <a:off x="2093489" y="1581188"/>
            <a:ext cx="6119911" cy="4708981"/>
          </a:xfrm>
          <a:prstGeom prst="rect">
            <a:avLst/>
          </a:prstGeom>
          <a:solidFill>
            <a:schemeClr val="bg1"/>
          </a:solidFill>
          <a:ln w="9525">
            <a:noFill/>
            <a:miter lim="800000"/>
            <a:headEnd/>
            <a:tailEnd/>
          </a:ln>
        </p:spPr>
        <p:txBody>
          <a:bodyPr wrap="square">
            <a:spAutoFit/>
          </a:bodyPr>
          <a:lstStyle/>
          <a:p>
            <a:r>
              <a:rPr lang="en-US" sz="2000" baseline="30000" dirty="0">
                <a:solidFill>
                  <a:srgbClr val="CC0000"/>
                </a:solidFill>
                <a:latin typeface="Arial Black" pitchFamily="34" charset="0"/>
              </a:rPr>
              <a:t>1</a:t>
            </a:r>
            <a:r>
              <a:rPr lang="en-US" sz="2000" dirty="0">
                <a:solidFill>
                  <a:srgbClr val="000099"/>
                </a:solidFill>
              </a:rPr>
              <a:t>Books</a:t>
            </a:r>
            <a:r>
              <a:rPr lang="en-US" sz="2000" dirty="0"/>
              <a:t> </a:t>
            </a:r>
            <a:r>
              <a:rPr lang="en-US" sz="2000" dirty="0">
                <a:solidFill>
                  <a:srgbClr val="000099"/>
                </a:solidFill>
              </a:rPr>
              <a:t>and other written media, such newspapers and magazines, </a:t>
            </a:r>
            <a:r>
              <a:rPr lang="en-US" sz="2000" dirty="0">
                <a:solidFill>
                  <a:srgbClr val="000099"/>
                </a:solidFill>
                <a:latin typeface="Arial Black" pitchFamily="34" charset="0"/>
              </a:rPr>
              <a:t>have</a:t>
            </a:r>
            <a:r>
              <a:rPr lang="en-US" sz="2000" dirty="0">
                <a:solidFill>
                  <a:srgbClr val="000099"/>
                </a:solidFill>
              </a:rPr>
              <a:t> </a:t>
            </a:r>
            <a:r>
              <a:rPr lang="en-US" sz="2000" dirty="0">
                <a:solidFill>
                  <a:srgbClr val="000099"/>
                </a:solidFill>
                <a:latin typeface="Arial Black" pitchFamily="34" charset="0"/>
              </a:rPr>
              <a:t>become</a:t>
            </a:r>
            <a:r>
              <a:rPr lang="en-US" sz="2000" dirty="0">
                <a:solidFill>
                  <a:srgbClr val="000099"/>
                </a:solidFill>
              </a:rPr>
              <a:t> an important part of our social and intellectual life in modern society. </a:t>
            </a:r>
            <a:r>
              <a:rPr lang="en-US" sz="2000" baseline="30000" dirty="0">
                <a:solidFill>
                  <a:srgbClr val="CC0000"/>
                </a:solidFill>
                <a:latin typeface="Arial Black" pitchFamily="34" charset="0"/>
              </a:rPr>
              <a:t>2</a:t>
            </a:r>
            <a:r>
              <a:rPr lang="en-US" sz="2000" dirty="0">
                <a:solidFill>
                  <a:srgbClr val="000099"/>
                </a:solidFill>
              </a:rPr>
              <a:t>Indeed, without written media, making informed choices and educating each successive generation would become difficult tasks. </a:t>
            </a:r>
            <a:r>
              <a:rPr lang="en-US" sz="2000" baseline="30000" dirty="0">
                <a:solidFill>
                  <a:srgbClr val="CC0000"/>
                </a:solidFill>
                <a:latin typeface="Arial Black" pitchFamily="34" charset="0"/>
              </a:rPr>
              <a:t>3</a:t>
            </a:r>
            <a:r>
              <a:rPr lang="en-US" sz="2000" dirty="0"/>
              <a:t>However, producing these media requires the harvest of 125 million trees each year and emits over 40 million metric tons of CO</a:t>
            </a:r>
            <a:r>
              <a:rPr lang="en-US" sz="2000" baseline="-25000" dirty="0"/>
              <a:t>2</a:t>
            </a:r>
            <a:r>
              <a:rPr lang="en-US" sz="2000" dirty="0"/>
              <a:t> annually, equivalent to the annual CO</a:t>
            </a:r>
            <a:r>
              <a:rPr lang="en-US" sz="2000" baseline="-25000" dirty="0"/>
              <a:t>2</a:t>
            </a:r>
            <a:r>
              <a:rPr lang="en-US" sz="2000" dirty="0"/>
              <a:t> emissions of 7.3 million cars. </a:t>
            </a:r>
            <a:r>
              <a:rPr lang="en-US" sz="2000" baseline="30000" dirty="0">
                <a:solidFill>
                  <a:srgbClr val="CC0000"/>
                </a:solidFill>
                <a:latin typeface="Arial Black" pitchFamily="34" charset="0"/>
              </a:rPr>
              <a:t>4</a:t>
            </a:r>
            <a:r>
              <a:rPr lang="en-US" sz="2000" dirty="0"/>
              <a:t>Moreover, it has been estimated that the special storage requirements for books can account for a further 5 million tons of CO</a:t>
            </a:r>
            <a:r>
              <a:rPr lang="en-US" sz="2000" baseline="-25000" dirty="0"/>
              <a:t>2</a:t>
            </a:r>
            <a:r>
              <a:rPr lang="en-US" sz="2000" dirty="0"/>
              <a:t> annually. </a:t>
            </a:r>
            <a:r>
              <a:rPr lang="en-US" sz="2000" baseline="30000" dirty="0">
                <a:solidFill>
                  <a:srgbClr val="CC0000"/>
                </a:solidFill>
                <a:latin typeface="Arial Black" pitchFamily="34" charset="0"/>
              </a:rPr>
              <a:t>5</a:t>
            </a:r>
            <a:r>
              <a:rPr lang="en-US" sz="2000" dirty="0"/>
              <a:t>One solution to this problem is to replace printed media with digital forms that can be stored and read in ‘e-readers’. </a:t>
            </a:r>
            <a:r>
              <a:rPr lang="en-US" sz="2000" baseline="30000" dirty="0">
                <a:solidFill>
                  <a:srgbClr val="CC0000"/>
                </a:solidFill>
                <a:latin typeface="Arial Black" pitchFamily="34" charset="0"/>
              </a:rPr>
              <a:t>6</a:t>
            </a:r>
            <a:r>
              <a:rPr lang="en-US" sz="2000" dirty="0"/>
              <a:t>E-readers allow the reader</a:t>
            </a:r>
          </a:p>
        </p:txBody>
      </p:sp>
      <p:sp>
        <p:nvSpPr>
          <p:cNvPr id="10" name="Tekstikehys 7"/>
          <p:cNvSpPr txBox="1">
            <a:spLocks noChangeArrowheads="1"/>
          </p:cNvSpPr>
          <p:nvPr/>
        </p:nvSpPr>
        <p:spPr bwMode="auto">
          <a:xfrm>
            <a:off x="2137025" y="1388935"/>
            <a:ext cx="6192688" cy="5016758"/>
          </a:xfrm>
          <a:prstGeom prst="rect">
            <a:avLst/>
          </a:prstGeom>
          <a:solidFill>
            <a:schemeClr val="bg1"/>
          </a:solidFill>
          <a:ln w="9525">
            <a:noFill/>
            <a:miter lim="800000"/>
            <a:headEnd/>
            <a:tailEnd/>
          </a:ln>
        </p:spPr>
        <p:txBody>
          <a:bodyPr wrap="square">
            <a:spAutoFit/>
          </a:bodyPr>
          <a:lstStyle/>
          <a:p>
            <a:r>
              <a:rPr lang="en-US" sz="2000" baseline="30000" dirty="0">
                <a:solidFill>
                  <a:srgbClr val="CC0000"/>
                </a:solidFill>
                <a:latin typeface="Arial Black" pitchFamily="34" charset="0"/>
              </a:rPr>
              <a:t>1</a:t>
            </a:r>
            <a:r>
              <a:rPr lang="en-US" sz="2000" dirty="0">
                <a:solidFill>
                  <a:srgbClr val="000099"/>
                </a:solidFill>
              </a:rPr>
              <a:t>Books</a:t>
            </a:r>
            <a:r>
              <a:rPr lang="en-US" sz="2000" dirty="0"/>
              <a:t> </a:t>
            </a:r>
            <a:r>
              <a:rPr lang="en-US" sz="2000" dirty="0">
                <a:solidFill>
                  <a:srgbClr val="000099"/>
                </a:solidFill>
              </a:rPr>
              <a:t>and other written media, such newspapers and magazines, </a:t>
            </a:r>
            <a:r>
              <a:rPr lang="en-US" sz="2000" dirty="0">
                <a:solidFill>
                  <a:srgbClr val="000099"/>
                </a:solidFill>
                <a:latin typeface="Arial Black" pitchFamily="34" charset="0"/>
              </a:rPr>
              <a:t>have</a:t>
            </a:r>
            <a:r>
              <a:rPr lang="en-US" sz="2000" dirty="0">
                <a:solidFill>
                  <a:srgbClr val="000099"/>
                </a:solidFill>
              </a:rPr>
              <a:t> </a:t>
            </a:r>
            <a:r>
              <a:rPr lang="en-US" sz="2000" dirty="0">
                <a:solidFill>
                  <a:srgbClr val="000099"/>
                </a:solidFill>
                <a:latin typeface="Arial Black" pitchFamily="34" charset="0"/>
              </a:rPr>
              <a:t>become</a:t>
            </a:r>
            <a:r>
              <a:rPr lang="en-US" sz="2000" dirty="0">
                <a:solidFill>
                  <a:srgbClr val="000099"/>
                </a:solidFill>
              </a:rPr>
              <a:t> an important part of our social and intellectual life in modern society. </a:t>
            </a:r>
            <a:r>
              <a:rPr lang="en-US" sz="2000" baseline="30000" dirty="0">
                <a:solidFill>
                  <a:srgbClr val="CC0000"/>
                </a:solidFill>
                <a:latin typeface="Arial Black" pitchFamily="34" charset="0"/>
              </a:rPr>
              <a:t>2</a:t>
            </a:r>
            <a:r>
              <a:rPr lang="en-US" sz="2000" dirty="0">
                <a:solidFill>
                  <a:srgbClr val="000099"/>
                </a:solidFill>
              </a:rPr>
              <a:t>Indeed, without written media, making informed choices and educating each successive generation would become difficult tasks. </a:t>
            </a:r>
            <a:r>
              <a:rPr lang="en-US" sz="2000" baseline="30000" dirty="0">
                <a:solidFill>
                  <a:srgbClr val="CC0000"/>
                </a:solidFill>
                <a:latin typeface="Arial Black" pitchFamily="34" charset="0"/>
              </a:rPr>
              <a:t>3</a:t>
            </a:r>
            <a:r>
              <a:rPr lang="en-US" sz="2000" dirty="0">
                <a:solidFill>
                  <a:srgbClr val="C00000"/>
                </a:solidFill>
                <a:latin typeface="Arial Black" pitchFamily="34" charset="0"/>
              </a:rPr>
              <a:t>However, </a:t>
            </a:r>
            <a:r>
              <a:rPr lang="en-US" sz="2000" dirty="0">
                <a:solidFill>
                  <a:srgbClr val="C00000"/>
                </a:solidFill>
              </a:rPr>
              <a:t>producing these media </a:t>
            </a:r>
            <a:r>
              <a:rPr lang="en-US" sz="2000" dirty="0">
                <a:solidFill>
                  <a:srgbClr val="C00000"/>
                </a:solidFill>
                <a:latin typeface="Arial Black" pitchFamily="34" charset="0"/>
              </a:rPr>
              <a:t>requires</a:t>
            </a:r>
            <a:r>
              <a:rPr lang="en-US" sz="2000" dirty="0">
                <a:solidFill>
                  <a:srgbClr val="C00000"/>
                </a:solidFill>
              </a:rPr>
              <a:t> the harvest of 125 million trees each year and emits over 40 million metric tons of CO</a:t>
            </a:r>
            <a:r>
              <a:rPr lang="en-US" sz="2000" baseline="-25000" dirty="0">
                <a:solidFill>
                  <a:srgbClr val="C00000"/>
                </a:solidFill>
              </a:rPr>
              <a:t>2</a:t>
            </a:r>
            <a:r>
              <a:rPr lang="en-US" sz="2000" dirty="0">
                <a:solidFill>
                  <a:srgbClr val="C00000"/>
                </a:solidFill>
              </a:rPr>
              <a:t> annually, equivalent to the annual CO</a:t>
            </a:r>
            <a:r>
              <a:rPr lang="en-US" sz="2000" baseline="-25000" dirty="0">
                <a:solidFill>
                  <a:srgbClr val="C00000"/>
                </a:solidFill>
              </a:rPr>
              <a:t>2</a:t>
            </a:r>
            <a:r>
              <a:rPr lang="en-US" sz="2000" dirty="0">
                <a:solidFill>
                  <a:srgbClr val="C00000"/>
                </a:solidFill>
              </a:rPr>
              <a:t> emissions of 7.3 million cars. </a:t>
            </a:r>
            <a:r>
              <a:rPr lang="en-US" sz="2000" baseline="30000" dirty="0">
                <a:solidFill>
                  <a:srgbClr val="CC0000"/>
                </a:solidFill>
                <a:latin typeface="Arial Black" pitchFamily="34" charset="0"/>
              </a:rPr>
              <a:t>4</a:t>
            </a:r>
            <a:r>
              <a:rPr lang="en-US" sz="2000" dirty="0">
                <a:solidFill>
                  <a:srgbClr val="C00000"/>
                </a:solidFill>
                <a:latin typeface="Arial Black" pitchFamily="34" charset="0"/>
              </a:rPr>
              <a:t>Moreover</a:t>
            </a:r>
            <a:r>
              <a:rPr lang="en-US" sz="2000" dirty="0">
                <a:solidFill>
                  <a:srgbClr val="C00000"/>
                </a:solidFill>
              </a:rPr>
              <a:t>, it has been estimated that the special storage requirements for books can account for a further 5 million tons of CO</a:t>
            </a:r>
            <a:r>
              <a:rPr lang="en-US" sz="2000" baseline="-25000" dirty="0">
                <a:solidFill>
                  <a:srgbClr val="C00000"/>
                </a:solidFill>
              </a:rPr>
              <a:t>2</a:t>
            </a:r>
            <a:r>
              <a:rPr lang="en-US" sz="2000" dirty="0">
                <a:solidFill>
                  <a:srgbClr val="C00000"/>
                </a:solidFill>
              </a:rPr>
              <a:t> annually. </a:t>
            </a:r>
            <a:r>
              <a:rPr lang="en-US" sz="2000" baseline="30000" dirty="0">
                <a:solidFill>
                  <a:srgbClr val="CC0000"/>
                </a:solidFill>
                <a:latin typeface="Arial Black" pitchFamily="34" charset="0"/>
              </a:rPr>
              <a:t>5</a:t>
            </a:r>
            <a:r>
              <a:rPr lang="en-US" sz="2000" dirty="0">
                <a:solidFill>
                  <a:srgbClr val="336600"/>
                </a:solidFill>
              </a:rPr>
              <a:t>One</a:t>
            </a:r>
            <a:r>
              <a:rPr lang="en-US" sz="2000" dirty="0"/>
              <a:t> </a:t>
            </a:r>
            <a:r>
              <a:rPr lang="en-US" sz="2000" dirty="0">
                <a:solidFill>
                  <a:srgbClr val="336600"/>
                </a:solidFill>
                <a:latin typeface="Arial Black" pitchFamily="34" charset="0"/>
              </a:rPr>
              <a:t>solution</a:t>
            </a:r>
            <a:r>
              <a:rPr lang="en-US" sz="2000" dirty="0">
                <a:solidFill>
                  <a:srgbClr val="336600"/>
                </a:solidFill>
              </a:rPr>
              <a:t> to this problem is to replace printed media with digital forms that can be stored and read in ‘e-readers’. </a:t>
            </a:r>
            <a:r>
              <a:rPr lang="en-US" sz="2000" baseline="30000" dirty="0">
                <a:latin typeface="Arial Black" pitchFamily="34" charset="0"/>
              </a:rPr>
              <a:t>6</a:t>
            </a:r>
            <a:r>
              <a:rPr lang="en-US" sz="2000" dirty="0"/>
              <a:t>E-readers </a:t>
            </a:r>
            <a:r>
              <a:rPr lang="en-US" sz="2000" dirty="0">
                <a:latin typeface="Arial Black" pitchFamily="34" charset="0"/>
              </a:rPr>
              <a:t>allow</a:t>
            </a:r>
            <a:r>
              <a:rPr lang="en-US" sz="2000" dirty="0"/>
              <a:t> the reader</a:t>
            </a:r>
          </a:p>
        </p:txBody>
      </p:sp>
    </p:spTree>
    <p:extLst>
      <p:ext uri="{BB962C8B-B14F-4D97-AF65-F5344CB8AC3E}">
        <p14:creationId xmlns:p14="http://schemas.microsoft.com/office/powerpoint/2010/main" val="11755891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ian numeron paikkamerkki 6"/>
          <p:cNvSpPr txBox="1">
            <a:spLocks noGrp="1"/>
          </p:cNvSpPr>
          <p:nvPr/>
        </p:nvSpPr>
        <p:spPr bwMode="auto">
          <a:xfrm>
            <a:off x="8077200" y="6245225"/>
            <a:ext cx="2128838" cy="471488"/>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6F79EC6-4417-4543-AA4D-1BC555E915C8}" type="slidenum">
              <a:rPr lang="fi-FI"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fi-FI" sz="1400">
              <a:solidFill>
                <a:srgbClr val="000000"/>
              </a:solidFill>
            </a:endParaRPr>
          </a:p>
        </p:txBody>
      </p:sp>
      <p:sp>
        <p:nvSpPr>
          <p:cNvPr id="10243" name="Rectangle 1"/>
          <p:cNvSpPr>
            <a:spLocks noGrp="1" noChangeArrowheads="1"/>
          </p:cNvSpPr>
          <p:nvPr>
            <p:ph type="title" idx="4294967295"/>
          </p:nvPr>
        </p:nvSpPr>
        <p:spPr>
          <a:xfrm>
            <a:off x="2438400" y="307976"/>
            <a:ext cx="7092950" cy="519113"/>
          </a:xfrm>
        </p:spPr>
        <p:txBody>
          <a:bodyPr vert="horz" wrap="square" lIns="91440" tIns="45720" rIns="91440" bIns="45720" numCol="1" anchor="ctr" anchorCtr="0" compatLnSpc="1">
            <a:prstTxWarp prst="textNoShape">
              <a:avLst/>
            </a:prstTxWarp>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sz="2800" dirty="0">
                <a:solidFill>
                  <a:srgbClr val="990033"/>
                </a:solidFill>
                <a:latin typeface="Arial Black" pitchFamily="34" charset="0"/>
              </a:rPr>
              <a:t>Task 2-1</a:t>
            </a:r>
            <a:endParaRPr lang="fi-FI" sz="2800" dirty="0">
              <a:solidFill>
                <a:srgbClr val="990033"/>
              </a:solidFill>
              <a:latin typeface="Arial Black" pitchFamily="34" charset="0"/>
            </a:endParaRPr>
          </a:p>
        </p:txBody>
      </p:sp>
      <p:pic>
        <p:nvPicPr>
          <p:cNvPr id="10244" name="Picture 2"/>
          <p:cNvPicPr>
            <a:picLocks noChangeAspect="1" noChangeArrowheads="1"/>
          </p:cNvPicPr>
          <p:nvPr/>
        </p:nvPicPr>
        <p:blipFill>
          <a:blip r:embed="rId3" cstate="print"/>
          <a:srcRect/>
          <a:stretch>
            <a:fillRect/>
          </a:stretch>
        </p:blipFill>
        <p:spPr bwMode="auto">
          <a:xfrm>
            <a:off x="1774825" y="333375"/>
            <a:ext cx="649288" cy="649288"/>
          </a:xfrm>
          <a:prstGeom prst="rect">
            <a:avLst/>
          </a:prstGeom>
          <a:noFill/>
          <a:ln w="9525">
            <a:noFill/>
            <a:round/>
            <a:headEnd/>
            <a:tailEnd/>
          </a:ln>
        </p:spPr>
      </p:pic>
      <p:sp>
        <p:nvSpPr>
          <p:cNvPr id="10245" name="Text Box 8"/>
          <p:cNvSpPr txBox="1">
            <a:spLocks noChangeArrowheads="1"/>
          </p:cNvSpPr>
          <p:nvPr/>
        </p:nvSpPr>
        <p:spPr bwMode="auto">
          <a:xfrm>
            <a:off x="1774826" y="3500439"/>
            <a:ext cx="8893175" cy="396875"/>
          </a:xfrm>
          <a:prstGeom prst="rect">
            <a:avLst/>
          </a:prstGeom>
          <a:noFill/>
          <a:ln w="9525">
            <a:noFill/>
            <a:miter lim="800000"/>
            <a:headEnd/>
            <a:tailEnd/>
          </a:ln>
        </p:spPr>
        <p:txBody>
          <a:bodyPr>
            <a:spAutoFit/>
          </a:bodyPr>
          <a:lstStyle/>
          <a:p>
            <a:pPr>
              <a:spcBef>
                <a:spcPct val="50000"/>
              </a:spcBef>
            </a:pPr>
            <a:endParaRPr lang="en-US" sz="2000"/>
          </a:p>
        </p:txBody>
      </p:sp>
      <p:sp>
        <p:nvSpPr>
          <p:cNvPr id="10247" name="Rectangle 9"/>
          <p:cNvSpPr>
            <a:spLocks noChangeArrowheads="1"/>
          </p:cNvSpPr>
          <p:nvPr/>
        </p:nvSpPr>
        <p:spPr bwMode="auto">
          <a:xfrm>
            <a:off x="2135189" y="908050"/>
            <a:ext cx="7705725" cy="457200"/>
          </a:xfrm>
          <a:prstGeom prst="rect">
            <a:avLst/>
          </a:prstGeom>
          <a:noFill/>
          <a:ln w="9525">
            <a:noFill/>
            <a:miter lim="800000"/>
            <a:headEnd/>
            <a:tailEnd/>
          </a:ln>
          <a:effectLst/>
        </p:spPr>
        <p:txBody>
          <a:bodyPr anchor="ctr">
            <a:spAutoFit/>
          </a:bodyPr>
          <a:lstStyle/>
          <a:p>
            <a:pPr eaLnBrk="0" hangingPunct="0"/>
            <a:r>
              <a:rPr lang="en-US" altLang="ja-JP" sz="2400" b="1" dirty="0">
                <a:ea typeface="ＭＳ Ｐゴシック" pitchFamily="34" charset="-128"/>
              </a:rPr>
              <a:t>Introduction B</a:t>
            </a:r>
          </a:p>
        </p:txBody>
      </p:sp>
      <p:sp>
        <p:nvSpPr>
          <p:cNvPr id="60426" name="Tekstikehys 7"/>
          <p:cNvSpPr txBox="1">
            <a:spLocks noChangeArrowheads="1"/>
          </p:cNvSpPr>
          <p:nvPr/>
        </p:nvSpPr>
        <p:spPr bwMode="auto">
          <a:xfrm>
            <a:off x="2099469" y="1738848"/>
            <a:ext cx="5903887" cy="3477875"/>
          </a:xfrm>
          <a:prstGeom prst="rect">
            <a:avLst/>
          </a:prstGeom>
          <a:solidFill>
            <a:schemeClr val="bg1"/>
          </a:solidFill>
          <a:ln w="9525">
            <a:noFill/>
            <a:miter lim="800000"/>
            <a:headEnd/>
            <a:tailEnd/>
          </a:ln>
        </p:spPr>
        <p:txBody>
          <a:bodyPr wrap="square">
            <a:spAutoFit/>
          </a:bodyPr>
          <a:lstStyle/>
          <a:p>
            <a:r>
              <a:rPr lang="en-US" sz="2000" dirty="0"/>
              <a:t>to store many books at once, and are lighter and more portable than traditional books. </a:t>
            </a:r>
            <a:r>
              <a:rPr lang="en-US" sz="2000" baseline="30000" dirty="0">
                <a:latin typeface="Arial Black" pitchFamily="34" charset="0"/>
              </a:rPr>
              <a:t>7</a:t>
            </a:r>
            <a:r>
              <a:rPr lang="en-US" sz="2000" dirty="0"/>
              <a:t>E-readers </a:t>
            </a:r>
            <a:r>
              <a:rPr lang="en-US" sz="2000" dirty="0">
                <a:latin typeface="Arial Black" pitchFamily="34" charset="0"/>
              </a:rPr>
              <a:t>can</a:t>
            </a:r>
            <a:r>
              <a:rPr lang="en-US" sz="2000" dirty="0"/>
              <a:t> not only be used by the general public but also by other groups of people for their own specific purposes, including college and high school students, mobile professionals, and people with vision problems. </a:t>
            </a:r>
            <a:r>
              <a:rPr lang="en-US" sz="2000" baseline="30000" dirty="0">
                <a:latin typeface="Arial Black" pitchFamily="34" charset="0"/>
              </a:rPr>
              <a:t>8</a:t>
            </a:r>
            <a:r>
              <a:rPr lang="en-US" sz="2000" dirty="0"/>
              <a:t>South </a:t>
            </a:r>
            <a:r>
              <a:rPr lang="en-US" sz="2000" dirty="0" err="1"/>
              <a:t>Tapiola</a:t>
            </a:r>
            <a:r>
              <a:rPr lang="en-US" sz="2000" dirty="0"/>
              <a:t> High School has received funding from government and private sources to sponsor a pilot project studying the suitability of using e-readers as an integral component of its educational strategy.</a:t>
            </a:r>
          </a:p>
        </p:txBody>
      </p:sp>
      <p:sp>
        <p:nvSpPr>
          <p:cNvPr id="8" name="Tekstikehys 7"/>
          <p:cNvSpPr txBox="1">
            <a:spLocks noChangeArrowheads="1"/>
          </p:cNvSpPr>
          <p:nvPr/>
        </p:nvSpPr>
        <p:spPr bwMode="auto">
          <a:xfrm>
            <a:off x="2173313" y="1648093"/>
            <a:ext cx="5903887" cy="3477875"/>
          </a:xfrm>
          <a:prstGeom prst="rect">
            <a:avLst/>
          </a:prstGeom>
          <a:solidFill>
            <a:schemeClr val="bg1"/>
          </a:solidFill>
          <a:ln w="9525">
            <a:noFill/>
            <a:miter lim="800000"/>
            <a:headEnd/>
            <a:tailEnd/>
          </a:ln>
        </p:spPr>
        <p:txBody>
          <a:bodyPr wrap="square">
            <a:spAutoFit/>
          </a:bodyPr>
          <a:lstStyle/>
          <a:p>
            <a:r>
              <a:rPr lang="en-US" sz="2000" dirty="0">
                <a:solidFill>
                  <a:srgbClr val="0070C0"/>
                </a:solidFill>
              </a:rPr>
              <a:t>to store many books at once, and are lighter and more portable than traditional books. </a:t>
            </a:r>
            <a:r>
              <a:rPr lang="en-US" sz="2000" baseline="30000" dirty="0">
                <a:solidFill>
                  <a:srgbClr val="0070C0"/>
                </a:solidFill>
                <a:latin typeface="Arial Black" pitchFamily="34" charset="0"/>
              </a:rPr>
              <a:t>7</a:t>
            </a:r>
            <a:r>
              <a:rPr lang="en-US" sz="2000" dirty="0">
                <a:solidFill>
                  <a:srgbClr val="0070C0"/>
                </a:solidFill>
              </a:rPr>
              <a:t>E-readers </a:t>
            </a:r>
            <a:r>
              <a:rPr lang="en-US" sz="2000" dirty="0">
                <a:solidFill>
                  <a:srgbClr val="0070C0"/>
                </a:solidFill>
                <a:latin typeface="Arial Black" pitchFamily="34" charset="0"/>
              </a:rPr>
              <a:t>can</a:t>
            </a:r>
            <a:r>
              <a:rPr lang="en-US" sz="2000" dirty="0">
                <a:solidFill>
                  <a:srgbClr val="0070C0"/>
                </a:solidFill>
              </a:rPr>
              <a:t> not only be used by the general public but also by other groups of people for their own specific purposes, including college and high school students, mobile professionals, and people with vision problems. </a:t>
            </a:r>
            <a:r>
              <a:rPr lang="en-US" sz="2000" baseline="30000" dirty="0">
                <a:latin typeface="Arial Black" pitchFamily="34" charset="0"/>
              </a:rPr>
              <a:t>8</a:t>
            </a:r>
            <a:r>
              <a:rPr lang="en-US" sz="2000" dirty="0"/>
              <a:t>South </a:t>
            </a:r>
            <a:r>
              <a:rPr lang="en-US" sz="2000" dirty="0" err="1"/>
              <a:t>Tapiola</a:t>
            </a:r>
            <a:r>
              <a:rPr lang="en-US" sz="2000" dirty="0"/>
              <a:t> High School </a:t>
            </a:r>
            <a:r>
              <a:rPr lang="en-US" sz="2000" dirty="0">
                <a:latin typeface="Arial Black" pitchFamily="34" charset="0"/>
              </a:rPr>
              <a:t>has</a:t>
            </a:r>
            <a:r>
              <a:rPr lang="en-US" sz="2000" dirty="0"/>
              <a:t> receiv</a:t>
            </a:r>
            <a:r>
              <a:rPr lang="en-US" sz="2000" dirty="0">
                <a:latin typeface="Arial Black" pitchFamily="34" charset="0"/>
              </a:rPr>
              <a:t>ed</a:t>
            </a:r>
            <a:r>
              <a:rPr lang="en-US" sz="2000" dirty="0"/>
              <a:t> funding from government and private sources to sponsor a pilot project studying the suitability of using e-readers as an integral component of its educational strategy.</a:t>
            </a:r>
            <a:r>
              <a:rPr lang="en-US" sz="2000" baseline="30000" dirty="0"/>
              <a:t> </a:t>
            </a:r>
            <a:endParaRPr lang="en-US" sz="2000" dirty="0"/>
          </a:p>
        </p:txBody>
      </p:sp>
      <p:sp>
        <p:nvSpPr>
          <p:cNvPr id="10" name="Oval 9"/>
          <p:cNvSpPr/>
          <p:nvPr/>
        </p:nvSpPr>
        <p:spPr>
          <a:xfrm>
            <a:off x="1117091" y="3296275"/>
            <a:ext cx="9735567" cy="2112536"/>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5400" dirty="0" smtClean="0">
                <a:solidFill>
                  <a:srgbClr val="000099"/>
                </a:solidFill>
              </a:rPr>
              <a:t>                              ??</a:t>
            </a:r>
            <a:endParaRPr lang="en-GB" sz="5400" dirty="0">
              <a:solidFill>
                <a:srgbClr val="000099"/>
              </a:solidFill>
            </a:endParaRPr>
          </a:p>
        </p:txBody>
      </p:sp>
    </p:spTree>
    <p:extLst>
      <p:ext uri="{BB962C8B-B14F-4D97-AF65-F5344CB8AC3E}">
        <p14:creationId xmlns:p14="http://schemas.microsoft.com/office/powerpoint/2010/main" val="342364488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ian numeron paikkamerkki 6"/>
          <p:cNvSpPr txBox="1">
            <a:spLocks noGrp="1"/>
          </p:cNvSpPr>
          <p:nvPr/>
        </p:nvSpPr>
        <p:spPr bwMode="auto">
          <a:xfrm>
            <a:off x="8077200" y="6245225"/>
            <a:ext cx="2128838" cy="471488"/>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6F79EC6-4417-4543-AA4D-1BC555E915C8}" type="slidenum">
              <a:rPr lang="fi-FI"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fi-FI" sz="1400">
              <a:solidFill>
                <a:srgbClr val="000000"/>
              </a:solidFill>
            </a:endParaRPr>
          </a:p>
        </p:txBody>
      </p:sp>
      <p:sp>
        <p:nvSpPr>
          <p:cNvPr id="10243" name="Rectangle 1"/>
          <p:cNvSpPr>
            <a:spLocks noGrp="1" noChangeArrowheads="1"/>
          </p:cNvSpPr>
          <p:nvPr>
            <p:ph type="title" idx="4294967295"/>
          </p:nvPr>
        </p:nvSpPr>
        <p:spPr>
          <a:xfrm>
            <a:off x="2438400" y="307976"/>
            <a:ext cx="7092950" cy="519113"/>
          </a:xfrm>
        </p:spPr>
        <p:txBody>
          <a:bodyPr vert="horz" wrap="square" lIns="91440" tIns="45720" rIns="91440" bIns="45720" numCol="1" anchor="ctr" anchorCtr="0" compatLnSpc="1">
            <a:prstTxWarp prst="textNoShape">
              <a:avLst/>
            </a:prstTxWarp>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sz="2800" dirty="0">
                <a:solidFill>
                  <a:srgbClr val="990033"/>
                </a:solidFill>
                <a:latin typeface="Arial Black" pitchFamily="34" charset="0"/>
              </a:rPr>
              <a:t>Task 2-1</a:t>
            </a:r>
            <a:endParaRPr lang="fi-FI" sz="2800" dirty="0">
              <a:solidFill>
                <a:srgbClr val="990033"/>
              </a:solidFill>
              <a:latin typeface="Arial Black" pitchFamily="34" charset="0"/>
            </a:endParaRPr>
          </a:p>
        </p:txBody>
      </p:sp>
      <p:pic>
        <p:nvPicPr>
          <p:cNvPr id="10244" name="Picture 2"/>
          <p:cNvPicPr>
            <a:picLocks noChangeAspect="1" noChangeArrowheads="1"/>
          </p:cNvPicPr>
          <p:nvPr/>
        </p:nvPicPr>
        <p:blipFill>
          <a:blip r:embed="rId3" cstate="print"/>
          <a:srcRect/>
          <a:stretch>
            <a:fillRect/>
          </a:stretch>
        </p:blipFill>
        <p:spPr bwMode="auto">
          <a:xfrm>
            <a:off x="1774825" y="333375"/>
            <a:ext cx="649288" cy="649288"/>
          </a:xfrm>
          <a:prstGeom prst="rect">
            <a:avLst/>
          </a:prstGeom>
          <a:noFill/>
          <a:ln w="9525">
            <a:noFill/>
            <a:round/>
            <a:headEnd/>
            <a:tailEnd/>
          </a:ln>
        </p:spPr>
      </p:pic>
      <p:sp>
        <p:nvSpPr>
          <p:cNvPr id="10245" name="Text Box 8"/>
          <p:cNvSpPr txBox="1">
            <a:spLocks noChangeArrowheads="1"/>
          </p:cNvSpPr>
          <p:nvPr/>
        </p:nvSpPr>
        <p:spPr bwMode="auto">
          <a:xfrm>
            <a:off x="1774826" y="3500439"/>
            <a:ext cx="8893175" cy="396875"/>
          </a:xfrm>
          <a:prstGeom prst="rect">
            <a:avLst/>
          </a:prstGeom>
          <a:noFill/>
          <a:ln w="9525">
            <a:noFill/>
            <a:miter lim="800000"/>
            <a:headEnd/>
            <a:tailEnd/>
          </a:ln>
        </p:spPr>
        <p:txBody>
          <a:bodyPr>
            <a:spAutoFit/>
          </a:bodyPr>
          <a:lstStyle/>
          <a:p>
            <a:pPr>
              <a:spcBef>
                <a:spcPct val="50000"/>
              </a:spcBef>
            </a:pPr>
            <a:endParaRPr lang="en-US" sz="2000"/>
          </a:p>
        </p:txBody>
      </p:sp>
      <p:sp>
        <p:nvSpPr>
          <p:cNvPr id="10247" name="Rectangle 9"/>
          <p:cNvSpPr>
            <a:spLocks noChangeArrowheads="1"/>
          </p:cNvSpPr>
          <p:nvPr/>
        </p:nvSpPr>
        <p:spPr bwMode="auto">
          <a:xfrm>
            <a:off x="2135189" y="908050"/>
            <a:ext cx="7705725" cy="457200"/>
          </a:xfrm>
          <a:prstGeom prst="rect">
            <a:avLst/>
          </a:prstGeom>
          <a:noFill/>
          <a:ln w="9525">
            <a:noFill/>
            <a:miter lim="800000"/>
            <a:headEnd/>
            <a:tailEnd/>
          </a:ln>
          <a:effectLst/>
        </p:spPr>
        <p:txBody>
          <a:bodyPr anchor="ctr">
            <a:spAutoFit/>
          </a:bodyPr>
          <a:lstStyle/>
          <a:p>
            <a:pPr eaLnBrk="0" hangingPunct="0"/>
            <a:r>
              <a:rPr lang="en-US" altLang="ja-JP" sz="2400" b="1" dirty="0">
                <a:ea typeface="ＭＳ Ｐゴシック" pitchFamily="34" charset="-128"/>
              </a:rPr>
              <a:t>Introduction C</a:t>
            </a:r>
          </a:p>
        </p:txBody>
      </p:sp>
      <p:sp>
        <p:nvSpPr>
          <p:cNvPr id="60426" name="Tekstikehys 7"/>
          <p:cNvSpPr txBox="1">
            <a:spLocks noChangeArrowheads="1"/>
          </p:cNvSpPr>
          <p:nvPr/>
        </p:nvSpPr>
        <p:spPr bwMode="auto">
          <a:xfrm>
            <a:off x="1992314" y="1557338"/>
            <a:ext cx="6335935" cy="4093428"/>
          </a:xfrm>
          <a:prstGeom prst="rect">
            <a:avLst/>
          </a:prstGeom>
          <a:solidFill>
            <a:schemeClr val="bg1"/>
          </a:solidFill>
          <a:ln w="9525">
            <a:noFill/>
            <a:miter lim="800000"/>
            <a:headEnd/>
            <a:tailEnd/>
          </a:ln>
        </p:spPr>
        <p:txBody>
          <a:bodyPr wrap="square">
            <a:spAutoFit/>
          </a:bodyPr>
          <a:lstStyle/>
          <a:p>
            <a:r>
              <a:rPr lang="en-US" sz="2000" baseline="30000" dirty="0">
                <a:solidFill>
                  <a:srgbClr val="CC0000"/>
                </a:solidFill>
                <a:latin typeface="Arial Black" pitchFamily="34" charset="0"/>
              </a:rPr>
              <a:t>1</a:t>
            </a:r>
            <a:r>
              <a:rPr lang="en-US" sz="2000" dirty="0"/>
              <a:t>Today, studying at the secondary level requires a growing number of books. </a:t>
            </a:r>
            <a:r>
              <a:rPr lang="en-US" sz="2000" baseline="30000" dirty="0">
                <a:solidFill>
                  <a:srgbClr val="CC0000"/>
                </a:solidFill>
                <a:latin typeface="Arial Black" pitchFamily="34" charset="0"/>
              </a:rPr>
              <a:t>2</a:t>
            </a:r>
            <a:r>
              <a:rPr lang="en-US" sz="2000" dirty="0"/>
              <a:t>This has not only increased the costs of education but requires other means for transporting and storage of these media on school premises, such as school lockers and knapsacks. </a:t>
            </a:r>
            <a:r>
              <a:rPr lang="en-US" sz="2000" baseline="30000" dirty="0">
                <a:solidFill>
                  <a:srgbClr val="CC0000"/>
                </a:solidFill>
                <a:latin typeface="Arial Black" pitchFamily="34" charset="0"/>
              </a:rPr>
              <a:t>3</a:t>
            </a:r>
            <a:r>
              <a:rPr lang="en-US" sz="2000" dirty="0"/>
              <a:t>E-readers could ease these problems by providing students with a single, portable, light-weight location for storing and reading their books, homework and assignments. </a:t>
            </a:r>
            <a:r>
              <a:rPr lang="en-US" sz="2000" baseline="30000" dirty="0">
                <a:solidFill>
                  <a:srgbClr val="CC0000"/>
                </a:solidFill>
                <a:latin typeface="Arial Black" pitchFamily="34" charset="0"/>
              </a:rPr>
              <a:t>4</a:t>
            </a:r>
            <a:r>
              <a:rPr lang="en-US" sz="2000" dirty="0"/>
              <a:t>Unlike conventional textbooks, </a:t>
            </a:r>
            <a:br>
              <a:rPr lang="en-US" sz="2000" dirty="0"/>
            </a:br>
            <a:r>
              <a:rPr lang="en-US" sz="2000" dirty="0"/>
              <a:t>e-readers allow students to search through textbooks quickly for specific information, and many allow the student to highlight important text, to mark their last location in the book, and more importantly to</a:t>
            </a:r>
          </a:p>
        </p:txBody>
      </p:sp>
      <p:sp>
        <p:nvSpPr>
          <p:cNvPr id="8" name="Tekstikehys 7"/>
          <p:cNvSpPr txBox="1">
            <a:spLocks noChangeArrowheads="1"/>
          </p:cNvSpPr>
          <p:nvPr/>
        </p:nvSpPr>
        <p:spPr bwMode="auto">
          <a:xfrm>
            <a:off x="2099469" y="1585421"/>
            <a:ext cx="6335935" cy="4093428"/>
          </a:xfrm>
          <a:prstGeom prst="rect">
            <a:avLst/>
          </a:prstGeom>
          <a:solidFill>
            <a:schemeClr val="bg1"/>
          </a:solidFill>
          <a:ln w="9525">
            <a:noFill/>
            <a:miter lim="800000"/>
            <a:headEnd/>
            <a:tailEnd/>
          </a:ln>
        </p:spPr>
        <p:txBody>
          <a:bodyPr wrap="square">
            <a:spAutoFit/>
          </a:bodyPr>
          <a:lstStyle/>
          <a:p>
            <a:r>
              <a:rPr lang="en-US" sz="2000" baseline="30000" dirty="0">
                <a:solidFill>
                  <a:srgbClr val="CC0000"/>
                </a:solidFill>
                <a:latin typeface="Arial Black" pitchFamily="34" charset="0"/>
              </a:rPr>
              <a:t>1</a:t>
            </a:r>
            <a:r>
              <a:rPr lang="en-US" sz="2000" dirty="0">
                <a:solidFill>
                  <a:srgbClr val="000099"/>
                </a:solidFill>
                <a:latin typeface="Arial Black" pitchFamily="34" charset="0"/>
              </a:rPr>
              <a:t>Today</a:t>
            </a:r>
            <a:r>
              <a:rPr lang="en-US" sz="2000" dirty="0">
                <a:solidFill>
                  <a:srgbClr val="000099"/>
                </a:solidFill>
              </a:rPr>
              <a:t>,</a:t>
            </a:r>
            <a:r>
              <a:rPr lang="en-US" sz="2000" dirty="0"/>
              <a:t> </a:t>
            </a:r>
            <a:r>
              <a:rPr lang="en-US" sz="2000" dirty="0">
                <a:solidFill>
                  <a:srgbClr val="000099"/>
                </a:solidFill>
              </a:rPr>
              <a:t>studying at the secondary level requires a growing number of books. </a:t>
            </a:r>
            <a:r>
              <a:rPr lang="en-US" sz="2000" baseline="30000" dirty="0">
                <a:solidFill>
                  <a:srgbClr val="CC0000"/>
                </a:solidFill>
                <a:latin typeface="Arial Black" pitchFamily="34" charset="0"/>
              </a:rPr>
              <a:t>2</a:t>
            </a:r>
            <a:r>
              <a:rPr lang="en-US" sz="2000" dirty="0">
                <a:solidFill>
                  <a:srgbClr val="000099"/>
                </a:solidFill>
              </a:rPr>
              <a:t>This</a:t>
            </a:r>
            <a:r>
              <a:rPr lang="en-US" sz="2000" dirty="0"/>
              <a:t> </a:t>
            </a:r>
            <a:r>
              <a:rPr lang="en-US" sz="2000" dirty="0">
                <a:solidFill>
                  <a:srgbClr val="000099"/>
                </a:solidFill>
                <a:latin typeface="Arial Black" pitchFamily="34" charset="0"/>
              </a:rPr>
              <a:t>has </a:t>
            </a:r>
            <a:r>
              <a:rPr lang="en-US" sz="2000" dirty="0">
                <a:solidFill>
                  <a:srgbClr val="000099"/>
                </a:solidFill>
              </a:rPr>
              <a:t>not only increas</a:t>
            </a:r>
            <a:r>
              <a:rPr lang="en-US" sz="2000" dirty="0">
                <a:solidFill>
                  <a:srgbClr val="000099"/>
                </a:solidFill>
                <a:latin typeface="Arial Black" pitchFamily="34" charset="0"/>
              </a:rPr>
              <a:t>ed</a:t>
            </a:r>
            <a:r>
              <a:rPr lang="en-US" sz="2000" dirty="0">
                <a:solidFill>
                  <a:srgbClr val="000099"/>
                </a:solidFill>
              </a:rPr>
              <a:t> the </a:t>
            </a:r>
            <a:r>
              <a:rPr lang="en-US" sz="2000" dirty="0">
                <a:solidFill>
                  <a:srgbClr val="C00000"/>
                </a:solidFill>
                <a:latin typeface="Arial Black" pitchFamily="34" charset="0"/>
              </a:rPr>
              <a:t>costs</a:t>
            </a:r>
            <a:r>
              <a:rPr lang="en-US" sz="2000" dirty="0">
                <a:solidFill>
                  <a:srgbClr val="000099"/>
                </a:solidFill>
              </a:rPr>
              <a:t> of education but </a:t>
            </a:r>
            <a:r>
              <a:rPr lang="en-US" sz="2000" dirty="0">
                <a:solidFill>
                  <a:srgbClr val="C00000"/>
                </a:solidFill>
                <a:latin typeface="Arial Black" pitchFamily="34" charset="0"/>
              </a:rPr>
              <a:t>requires</a:t>
            </a:r>
            <a:r>
              <a:rPr lang="en-US" sz="2000" dirty="0">
                <a:solidFill>
                  <a:srgbClr val="000099"/>
                </a:solidFill>
              </a:rPr>
              <a:t> other means for transporting and storage of these media on school premises, such as school lockers and knapsacks. </a:t>
            </a:r>
            <a:r>
              <a:rPr lang="en-US" sz="2000" baseline="30000" dirty="0">
                <a:solidFill>
                  <a:srgbClr val="CC0000"/>
                </a:solidFill>
                <a:latin typeface="Arial Black" pitchFamily="34" charset="0"/>
              </a:rPr>
              <a:t>3</a:t>
            </a:r>
            <a:r>
              <a:rPr lang="en-US" sz="2000" dirty="0"/>
              <a:t>E-readers could ease these problems by providing students with a single, portable, light-weight location for storing and reading their books, homework and assignments. </a:t>
            </a:r>
            <a:r>
              <a:rPr lang="en-US" sz="2000" baseline="30000" dirty="0">
                <a:solidFill>
                  <a:srgbClr val="CC0000"/>
                </a:solidFill>
                <a:latin typeface="Arial Black" pitchFamily="34" charset="0"/>
              </a:rPr>
              <a:t>4</a:t>
            </a:r>
            <a:r>
              <a:rPr lang="en-US" sz="2000" dirty="0"/>
              <a:t>Unlike conventional textbooks, </a:t>
            </a:r>
            <a:br>
              <a:rPr lang="en-US" sz="2000" dirty="0"/>
            </a:br>
            <a:r>
              <a:rPr lang="en-US" sz="2000" dirty="0"/>
              <a:t>e-readers allow students to search through textbooks quickly for specific information, and many allow the student to highlight important text, to mark their last location in the book, and more importantly to</a:t>
            </a:r>
          </a:p>
        </p:txBody>
      </p:sp>
      <p:sp>
        <p:nvSpPr>
          <p:cNvPr id="9" name="Tekstikehys 7"/>
          <p:cNvSpPr txBox="1">
            <a:spLocks noChangeArrowheads="1"/>
          </p:cNvSpPr>
          <p:nvPr/>
        </p:nvSpPr>
        <p:spPr bwMode="auto">
          <a:xfrm>
            <a:off x="2065017" y="1529255"/>
            <a:ext cx="6480720" cy="4093428"/>
          </a:xfrm>
          <a:prstGeom prst="rect">
            <a:avLst/>
          </a:prstGeom>
          <a:solidFill>
            <a:schemeClr val="bg1"/>
          </a:solidFill>
          <a:ln w="9525">
            <a:noFill/>
            <a:miter lim="800000"/>
            <a:headEnd/>
            <a:tailEnd/>
          </a:ln>
        </p:spPr>
        <p:txBody>
          <a:bodyPr wrap="square">
            <a:spAutoFit/>
          </a:bodyPr>
          <a:lstStyle/>
          <a:p>
            <a:r>
              <a:rPr lang="en-US" sz="2000" baseline="30000" dirty="0">
                <a:solidFill>
                  <a:srgbClr val="CC0000"/>
                </a:solidFill>
                <a:latin typeface="Arial Black" pitchFamily="34" charset="0"/>
              </a:rPr>
              <a:t>1</a:t>
            </a:r>
            <a:r>
              <a:rPr lang="en-US" sz="2000" dirty="0">
                <a:solidFill>
                  <a:srgbClr val="000099"/>
                </a:solidFill>
                <a:latin typeface="Arial Black" pitchFamily="34" charset="0"/>
              </a:rPr>
              <a:t>Today</a:t>
            </a:r>
            <a:r>
              <a:rPr lang="en-US" sz="2000" dirty="0">
                <a:solidFill>
                  <a:srgbClr val="000099"/>
                </a:solidFill>
              </a:rPr>
              <a:t>,</a:t>
            </a:r>
            <a:r>
              <a:rPr lang="en-US" sz="2000" dirty="0"/>
              <a:t> </a:t>
            </a:r>
            <a:r>
              <a:rPr lang="en-US" sz="2000" dirty="0">
                <a:solidFill>
                  <a:srgbClr val="000099"/>
                </a:solidFill>
              </a:rPr>
              <a:t>studying at the secondary level </a:t>
            </a:r>
            <a:r>
              <a:rPr lang="en-US" sz="2000" dirty="0">
                <a:solidFill>
                  <a:srgbClr val="C00000"/>
                </a:solidFill>
                <a:latin typeface="Arial Black" pitchFamily="34" charset="0"/>
              </a:rPr>
              <a:t>requires</a:t>
            </a:r>
            <a:r>
              <a:rPr lang="en-US" sz="2000" dirty="0">
                <a:solidFill>
                  <a:srgbClr val="000099"/>
                </a:solidFill>
              </a:rPr>
              <a:t> a growing number of books. </a:t>
            </a:r>
            <a:r>
              <a:rPr lang="en-US" sz="2000" baseline="30000" dirty="0">
                <a:solidFill>
                  <a:srgbClr val="FF0000"/>
                </a:solidFill>
                <a:latin typeface="Arial Black" pitchFamily="34" charset="0"/>
              </a:rPr>
              <a:t>2</a:t>
            </a:r>
            <a:r>
              <a:rPr lang="en-US" sz="2000" dirty="0">
                <a:solidFill>
                  <a:srgbClr val="FF0000"/>
                </a:solidFill>
              </a:rPr>
              <a:t>This </a:t>
            </a:r>
            <a:r>
              <a:rPr lang="en-US" sz="2000" dirty="0">
                <a:solidFill>
                  <a:srgbClr val="FF0000"/>
                </a:solidFill>
                <a:latin typeface="Arial Black" pitchFamily="34" charset="0"/>
              </a:rPr>
              <a:t>has </a:t>
            </a:r>
            <a:r>
              <a:rPr lang="en-US" sz="2000" dirty="0">
                <a:solidFill>
                  <a:srgbClr val="FF0000"/>
                </a:solidFill>
              </a:rPr>
              <a:t>not only increas</a:t>
            </a:r>
            <a:r>
              <a:rPr lang="en-US" sz="2000" dirty="0">
                <a:solidFill>
                  <a:srgbClr val="FF0000"/>
                </a:solidFill>
                <a:latin typeface="Arial Black" pitchFamily="34" charset="0"/>
              </a:rPr>
              <a:t>ed</a:t>
            </a:r>
            <a:r>
              <a:rPr lang="en-US" sz="2000" dirty="0">
                <a:solidFill>
                  <a:srgbClr val="FF0000"/>
                </a:solidFill>
              </a:rPr>
              <a:t> the </a:t>
            </a:r>
            <a:r>
              <a:rPr lang="en-US" sz="2000" dirty="0">
                <a:solidFill>
                  <a:srgbClr val="FF0000"/>
                </a:solidFill>
                <a:latin typeface="Arial Black" pitchFamily="34" charset="0"/>
              </a:rPr>
              <a:t>costs</a:t>
            </a:r>
            <a:r>
              <a:rPr lang="en-US" sz="2000" dirty="0">
                <a:solidFill>
                  <a:srgbClr val="FF0000"/>
                </a:solidFill>
              </a:rPr>
              <a:t> of education but </a:t>
            </a:r>
            <a:r>
              <a:rPr lang="en-US" sz="2000" dirty="0">
                <a:solidFill>
                  <a:srgbClr val="FF0000"/>
                </a:solidFill>
                <a:latin typeface="Arial Black" pitchFamily="34" charset="0"/>
              </a:rPr>
              <a:t>requires</a:t>
            </a:r>
            <a:r>
              <a:rPr lang="en-US" sz="2000" dirty="0">
                <a:solidFill>
                  <a:srgbClr val="FF0000"/>
                </a:solidFill>
              </a:rPr>
              <a:t> other means for transporting and storage of these media on school premises, such as school lockers and knapsacks.</a:t>
            </a:r>
            <a:r>
              <a:rPr lang="en-US" sz="2000" dirty="0">
                <a:solidFill>
                  <a:srgbClr val="000099"/>
                </a:solidFill>
              </a:rPr>
              <a:t> </a:t>
            </a:r>
            <a:r>
              <a:rPr lang="en-US" sz="2000" baseline="30000" dirty="0">
                <a:solidFill>
                  <a:srgbClr val="CC0000"/>
                </a:solidFill>
                <a:latin typeface="Arial Black" pitchFamily="34" charset="0"/>
              </a:rPr>
              <a:t>3</a:t>
            </a:r>
            <a:r>
              <a:rPr lang="en-US" sz="2000" dirty="0">
                <a:solidFill>
                  <a:srgbClr val="336600"/>
                </a:solidFill>
              </a:rPr>
              <a:t>E-readers </a:t>
            </a:r>
            <a:r>
              <a:rPr lang="en-US" sz="2000" dirty="0">
                <a:solidFill>
                  <a:srgbClr val="336600"/>
                </a:solidFill>
                <a:latin typeface="Arial Black" pitchFamily="34" charset="0"/>
              </a:rPr>
              <a:t>could</a:t>
            </a:r>
            <a:r>
              <a:rPr lang="en-US" sz="2000" dirty="0">
                <a:solidFill>
                  <a:srgbClr val="336600"/>
                </a:solidFill>
              </a:rPr>
              <a:t> ease these problems by providing students with a single, portable, light-weight location for storing and reading their books, homework and assignments. </a:t>
            </a:r>
            <a:r>
              <a:rPr lang="en-US" sz="2000" baseline="30000" dirty="0">
                <a:solidFill>
                  <a:srgbClr val="0070C0"/>
                </a:solidFill>
                <a:latin typeface="Arial Black" pitchFamily="34" charset="0"/>
              </a:rPr>
              <a:t>4</a:t>
            </a:r>
            <a:r>
              <a:rPr lang="en-US" sz="2000" dirty="0">
                <a:solidFill>
                  <a:srgbClr val="0070C0"/>
                </a:solidFill>
              </a:rPr>
              <a:t>Unlike conventional textbooks, </a:t>
            </a:r>
            <a:br>
              <a:rPr lang="en-US" sz="2000" dirty="0">
                <a:solidFill>
                  <a:srgbClr val="0070C0"/>
                </a:solidFill>
              </a:rPr>
            </a:br>
            <a:r>
              <a:rPr lang="en-US" sz="2000" dirty="0">
                <a:solidFill>
                  <a:srgbClr val="0070C0"/>
                </a:solidFill>
              </a:rPr>
              <a:t>e-readers </a:t>
            </a:r>
            <a:r>
              <a:rPr lang="en-US" sz="2000" dirty="0">
                <a:solidFill>
                  <a:srgbClr val="0070C0"/>
                </a:solidFill>
                <a:latin typeface="Arial Black" pitchFamily="34" charset="0"/>
              </a:rPr>
              <a:t>allow</a:t>
            </a:r>
            <a:r>
              <a:rPr lang="en-US" sz="2000" dirty="0">
                <a:solidFill>
                  <a:srgbClr val="0070C0"/>
                </a:solidFill>
              </a:rPr>
              <a:t> students to search through textbooks quickly for specific information, and many </a:t>
            </a:r>
            <a:r>
              <a:rPr lang="en-US" sz="2000" dirty="0">
                <a:solidFill>
                  <a:srgbClr val="0070C0"/>
                </a:solidFill>
                <a:latin typeface="Arial Black" pitchFamily="34" charset="0"/>
              </a:rPr>
              <a:t>allow</a:t>
            </a:r>
            <a:r>
              <a:rPr lang="en-US" sz="2000" dirty="0">
                <a:solidFill>
                  <a:srgbClr val="0070C0"/>
                </a:solidFill>
              </a:rPr>
              <a:t> the student to highlight important text, to mark their last location in the book, and more importantly to</a:t>
            </a:r>
          </a:p>
        </p:txBody>
      </p:sp>
    </p:spTree>
    <p:extLst>
      <p:ext uri="{BB962C8B-B14F-4D97-AF65-F5344CB8AC3E}">
        <p14:creationId xmlns:p14="http://schemas.microsoft.com/office/powerpoint/2010/main" val="33927995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ian numeron paikkamerkki 6"/>
          <p:cNvSpPr txBox="1">
            <a:spLocks noGrp="1"/>
          </p:cNvSpPr>
          <p:nvPr/>
        </p:nvSpPr>
        <p:spPr bwMode="auto">
          <a:xfrm>
            <a:off x="8077200" y="6245225"/>
            <a:ext cx="2128838" cy="471488"/>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6F79EC6-4417-4543-AA4D-1BC555E915C8}" type="slidenum">
              <a:rPr lang="fi-FI"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fi-FI" sz="1400">
              <a:solidFill>
                <a:srgbClr val="000000"/>
              </a:solidFill>
            </a:endParaRPr>
          </a:p>
        </p:txBody>
      </p:sp>
      <p:sp>
        <p:nvSpPr>
          <p:cNvPr id="10243" name="Rectangle 1"/>
          <p:cNvSpPr>
            <a:spLocks noGrp="1" noChangeArrowheads="1"/>
          </p:cNvSpPr>
          <p:nvPr>
            <p:ph type="title" idx="4294967295"/>
          </p:nvPr>
        </p:nvSpPr>
        <p:spPr>
          <a:xfrm>
            <a:off x="2438400" y="307976"/>
            <a:ext cx="7092950" cy="519113"/>
          </a:xfrm>
        </p:spPr>
        <p:txBody>
          <a:bodyPr vert="horz" wrap="square" lIns="91440" tIns="45720" rIns="91440" bIns="45720" numCol="1" anchor="ctr" anchorCtr="0" compatLnSpc="1">
            <a:prstTxWarp prst="textNoShape">
              <a:avLst/>
            </a:prstTxWarp>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sz="2800" dirty="0">
                <a:solidFill>
                  <a:srgbClr val="990033"/>
                </a:solidFill>
                <a:latin typeface="Arial Black" pitchFamily="34" charset="0"/>
              </a:rPr>
              <a:t>Task 2-1</a:t>
            </a:r>
            <a:endParaRPr lang="fi-FI" sz="2800" dirty="0">
              <a:solidFill>
                <a:srgbClr val="990033"/>
              </a:solidFill>
              <a:latin typeface="Arial Black" pitchFamily="34" charset="0"/>
            </a:endParaRPr>
          </a:p>
        </p:txBody>
      </p:sp>
      <p:pic>
        <p:nvPicPr>
          <p:cNvPr id="10244" name="Picture 2"/>
          <p:cNvPicPr>
            <a:picLocks noChangeAspect="1" noChangeArrowheads="1"/>
          </p:cNvPicPr>
          <p:nvPr/>
        </p:nvPicPr>
        <p:blipFill>
          <a:blip r:embed="rId3" cstate="print"/>
          <a:srcRect/>
          <a:stretch>
            <a:fillRect/>
          </a:stretch>
        </p:blipFill>
        <p:spPr bwMode="auto">
          <a:xfrm>
            <a:off x="1774825" y="333375"/>
            <a:ext cx="649288" cy="649288"/>
          </a:xfrm>
          <a:prstGeom prst="rect">
            <a:avLst/>
          </a:prstGeom>
          <a:noFill/>
          <a:ln w="9525">
            <a:noFill/>
            <a:round/>
            <a:headEnd/>
            <a:tailEnd/>
          </a:ln>
        </p:spPr>
      </p:pic>
      <p:sp>
        <p:nvSpPr>
          <p:cNvPr id="10245" name="Text Box 8"/>
          <p:cNvSpPr txBox="1">
            <a:spLocks noChangeArrowheads="1"/>
          </p:cNvSpPr>
          <p:nvPr/>
        </p:nvSpPr>
        <p:spPr bwMode="auto">
          <a:xfrm>
            <a:off x="8540250" y="3707163"/>
            <a:ext cx="3510235" cy="2185214"/>
          </a:xfrm>
          <a:prstGeom prst="rect">
            <a:avLst/>
          </a:prstGeom>
          <a:solidFill>
            <a:srgbClr val="CCECFF"/>
          </a:solidFill>
          <a:ln w="9525">
            <a:solidFill>
              <a:srgbClr val="0000FF"/>
            </a:solidFill>
            <a:miter lim="800000"/>
            <a:headEnd/>
            <a:tailEnd/>
          </a:ln>
        </p:spPr>
        <p:txBody>
          <a:bodyPr wrap="square">
            <a:spAutoFit/>
          </a:bodyPr>
          <a:lstStyle/>
          <a:p>
            <a:pPr>
              <a:spcBef>
                <a:spcPct val="50000"/>
              </a:spcBef>
            </a:pPr>
            <a:r>
              <a:rPr lang="en-US" sz="2000" dirty="0" smtClean="0"/>
              <a:t>Pattern of organization implied: comparison-contrast.</a:t>
            </a:r>
          </a:p>
          <a:p>
            <a:pPr>
              <a:spcBef>
                <a:spcPct val="50000"/>
              </a:spcBef>
            </a:pPr>
            <a:r>
              <a:rPr lang="en-US" sz="2400" b="1" dirty="0" smtClean="0"/>
              <a:t>Your assignment: extended definition!</a:t>
            </a:r>
          </a:p>
          <a:p>
            <a:pPr>
              <a:spcBef>
                <a:spcPct val="50000"/>
              </a:spcBef>
            </a:pPr>
            <a:r>
              <a:rPr lang="en-US" sz="2400" b="1" dirty="0" smtClean="0"/>
              <a:t>Purpose: recommend</a:t>
            </a:r>
            <a:endParaRPr lang="en-US" sz="2400" b="1" dirty="0"/>
          </a:p>
        </p:txBody>
      </p:sp>
      <p:sp>
        <p:nvSpPr>
          <p:cNvPr id="10247" name="Rectangle 9"/>
          <p:cNvSpPr>
            <a:spLocks noChangeArrowheads="1"/>
          </p:cNvSpPr>
          <p:nvPr/>
        </p:nvSpPr>
        <p:spPr bwMode="auto">
          <a:xfrm>
            <a:off x="2135189" y="908050"/>
            <a:ext cx="7705725" cy="457200"/>
          </a:xfrm>
          <a:prstGeom prst="rect">
            <a:avLst/>
          </a:prstGeom>
          <a:noFill/>
          <a:ln w="9525">
            <a:noFill/>
            <a:miter lim="800000"/>
            <a:headEnd/>
            <a:tailEnd/>
          </a:ln>
          <a:effectLst/>
        </p:spPr>
        <p:txBody>
          <a:bodyPr anchor="ctr">
            <a:spAutoFit/>
          </a:bodyPr>
          <a:lstStyle/>
          <a:p>
            <a:pPr eaLnBrk="0" hangingPunct="0"/>
            <a:r>
              <a:rPr lang="en-US" altLang="ja-JP" sz="2400" b="1" dirty="0">
                <a:ea typeface="ＭＳ Ｐゴシック" pitchFamily="34" charset="-128"/>
              </a:rPr>
              <a:t>Introduction C</a:t>
            </a:r>
          </a:p>
        </p:txBody>
      </p:sp>
      <p:sp>
        <p:nvSpPr>
          <p:cNvPr id="60426" name="Tekstikehys 7"/>
          <p:cNvSpPr txBox="1">
            <a:spLocks noChangeArrowheads="1"/>
          </p:cNvSpPr>
          <p:nvPr/>
        </p:nvSpPr>
        <p:spPr bwMode="auto">
          <a:xfrm>
            <a:off x="2201366" y="1714089"/>
            <a:ext cx="6335935" cy="3477875"/>
          </a:xfrm>
          <a:prstGeom prst="rect">
            <a:avLst/>
          </a:prstGeom>
          <a:solidFill>
            <a:schemeClr val="bg1"/>
          </a:solidFill>
          <a:ln w="9525">
            <a:noFill/>
            <a:miter lim="800000"/>
            <a:headEnd/>
            <a:tailEnd/>
          </a:ln>
        </p:spPr>
        <p:txBody>
          <a:bodyPr wrap="square">
            <a:spAutoFit/>
          </a:bodyPr>
          <a:lstStyle/>
          <a:p>
            <a:r>
              <a:rPr lang="en-US" sz="2000" dirty="0">
                <a:solidFill>
                  <a:srgbClr val="0070C0"/>
                </a:solidFill>
              </a:rPr>
              <a:t>determine the meaning of new vocabulary by right-clicking on a word for a definition or translation. </a:t>
            </a:r>
            <a:br>
              <a:rPr lang="en-US" sz="2000" dirty="0">
                <a:solidFill>
                  <a:srgbClr val="0070C0"/>
                </a:solidFill>
              </a:rPr>
            </a:br>
            <a:r>
              <a:rPr lang="en-US" sz="2000" baseline="30000" dirty="0">
                <a:solidFill>
                  <a:srgbClr val="0070C0"/>
                </a:solidFill>
                <a:latin typeface="Arial Black" pitchFamily="34" charset="0"/>
              </a:rPr>
              <a:t>5</a:t>
            </a:r>
            <a:r>
              <a:rPr lang="en-US" sz="2000" dirty="0">
                <a:solidFill>
                  <a:srgbClr val="0070C0"/>
                </a:solidFill>
              </a:rPr>
              <a:t>E-readers would also </a:t>
            </a:r>
            <a:r>
              <a:rPr lang="en-US" sz="2000" dirty="0">
                <a:solidFill>
                  <a:srgbClr val="0070C0"/>
                </a:solidFill>
                <a:latin typeface="Arial Black" pitchFamily="34" charset="0"/>
              </a:rPr>
              <a:t>provide</a:t>
            </a:r>
            <a:r>
              <a:rPr lang="en-US" sz="2000" dirty="0">
                <a:solidFill>
                  <a:srgbClr val="0070C0"/>
                </a:solidFill>
              </a:rPr>
              <a:t> a central location for storage of all the student’s textbooks and assignments</a:t>
            </a:r>
            <a:r>
              <a:rPr lang="en-US" sz="2000" dirty="0">
                <a:solidFill>
                  <a:srgbClr val="336600"/>
                </a:solidFill>
              </a:rPr>
              <a:t>. </a:t>
            </a:r>
            <a:r>
              <a:rPr lang="en-US" sz="2000" baseline="30000" dirty="0">
                <a:solidFill>
                  <a:srgbClr val="CC0000"/>
                </a:solidFill>
                <a:latin typeface="Arial Black" pitchFamily="34" charset="0"/>
              </a:rPr>
              <a:t>6</a:t>
            </a:r>
            <a:r>
              <a:rPr lang="en-US" sz="2000" dirty="0"/>
              <a:t>To determine the effectiveness of e-readers in educational settings, the South </a:t>
            </a:r>
            <a:r>
              <a:rPr lang="en-US" sz="2000" dirty="0" err="1"/>
              <a:t>Tapiola</a:t>
            </a:r>
            <a:r>
              <a:rPr lang="en-US" sz="2000" dirty="0"/>
              <a:t> High School has decided to conduct a feasibility study </a:t>
            </a:r>
            <a:r>
              <a:rPr lang="fi-FI" sz="2000" dirty="0" err="1"/>
              <a:t>before</a:t>
            </a:r>
            <a:r>
              <a:rPr lang="fi-FI" sz="2000" dirty="0"/>
              <a:t> </a:t>
            </a:r>
            <a:r>
              <a:rPr lang="fi-FI" sz="2000" dirty="0" err="1"/>
              <a:t>making</a:t>
            </a:r>
            <a:r>
              <a:rPr lang="fi-FI" sz="2000" dirty="0"/>
              <a:t> </a:t>
            </a:r>
            <a:r>
              <a:rPr lang="fi-FI" sz="2000" dirty="0" err="1"/>
              <a:t>any</a:t>
            </a:r>
            <a:r>
              <a:rPr lang="fi-FI" sz="2000" dirty="0"/>
              <a:t> </a:t>
            </a:r>
            <a:r>
              <a:rPr lang="fi-FI" sz="2000" dirty="0" err="1"/>
              <a:t>decision</a:t>
            </a:r>
            <a:r>
              <a:rPr lang="fi-FI" sz="2000" dirty="0"/>
              <a:t> to </a:t>
            </a:r>
            <a:r>
              <a:rPr lang="fi-FI" sz="2000" dirty="0" err="1"/>
              <a:t>invest</a:t>
            </a:r>
            <a:r>
              <a:rPr lang="fi-FI" sz="2000" dirty="0"/>
              <a:t> </a:t>
            </a:r>
            <a:r>
              <a:rPr lang="en-US" sz="2000" dirty="0"/>
              <a:t>in e-readers</a:t>
            </a:r>
            <a:r>
              <a:rPr lang="en-US" sz="2000" dirty="0">
                <a:solidFill>
                  <a:srgbClr val="000099"/>
                </a:solidFill>
              </a:rPr>
              <a:t>. </a:t>
            </a:r>
            <a:r>
              <a:rPr lang="en-US" sz="2000" baseline="30000" dirty="0" smtClean="0">
                <a:solidFill>
                  <a:srgbClr val="CC0000"/>
                </a:solidFill>
                <a:latin typeface="Arial Black" pitchFamily="34" charset="0"/>
              </a:rPr>
              <a:t>7 </a:t>
            </a:r>
            <a:r>
              <a:rPr lang="en-US" sz="2000" dirty="0" smtClean="0"/>
              <a:t>This report compares the benefits and drawbacks of implementing this new technology in </a:t>
            </a:r>
            <a:r>
              <a:rPr lang="en-US" sz="2000" dirty="0"/>
              <a:t>Finnish secondary schools.</a:t>
            </a:r>
          </a:p>
        </p:txBody>
      </p:sp>
      <p:sp>
        <p:nvSpPr>
          <p:cNvPr id="10" name="Tekstikehys 7"/>
          <p:cNvSpPr txBox="1">
            <a:spLocks noChangeArrowheads="1"/>
          </p:cNvSpPr>
          <p:nvPr/>
        </p:nvSpPr>
        <p:spPr bwMode="auto">
          <a:xfrm>
            <a:off x="2201366" y="1709106"/>
            <a:ext cx="6335935" cy="3785652"/>
          </a:xfrm>
          <a:prstGeom prst="rect">
            <a:avLst/>
          </a:prstGeom>
          <a:solidFill>
            <a:schemeClr val="bg1"/>
          </a:solidFill>
          <a:ln w="9525">
            <a:noFill/>
            <a:miter lim="800000"/>
            <a:headEnd/>
            <a:tailEnd/>
          </a:ln>
        </p:spPr>
        <p:txBody>
          <a:bodyPr wrap="square">
            <a:spAutoFit/>
          </a:bodyPr>
          <a:lstStyle/>
          <a:p>
            <a:r>
              <a:rPr lang="en-US" sz="2000" dirty="0">
                <a:solidFill>
                  <a:srgbClr val="0070C0"/>
                </a:solidFill>
              </a:rPr>
              <a:t>determine the meaning of new vocabulary by right-clicking on a word for a definition or translation. </a:t>
            </a:r>
            <a:br>
              <a:rPr lang="en-US" sz="2000" dirty="0">
                <a:solidFill>
                  <a:srgbClr val="0070C0"/>
                </a:solidFill>
              </a:rPr>
            </a:br>
            <a:r>
              <a:rPr lang="en-US" sz="2000" baseline="30000" dirty="0">
                <a:solidFill>
                  <a:srgbClr val="0070C0"/>
                </a:solidFill>
                <a:latin typeface="Arial Black" pitchFamily="34" charset="0"/>
              </a:rPr>
              <a:t>5</a:t>
            </a:r>
            <a:r>
              <a:rPr lang="en-US" sz="2000" dirty="0">
                <a:solidFill>
                  <a:srgbClr val="0070C0"/>
                </a:solidFill>
              </a:rPr>
              <a:t>E-readers would also </a:t>
            </a:r>
            <a:r>
              <a:rPr lang="en-US" sz="2000" dirty="0">
                <a:solidFill>
                  <a:srgbClr val="0070C0"/>
                </a:solidFill>
                <a:latin typeface="Arial Black" pitchFamily="34" charset="0"/>
              </a:rPr>
              <a:t>provide</a:t>
            </a:r>
            <a:r>
              <a:rPr lang="en-US" sz="2000" dirty="0">
                <a:solidFill>
                  <a:srgbClr val="0070C0"/>
                </a:solidFill>
              </a:rPr>
              <a:t> a central location for storage of all the student’s textbooks and assignments. </a:t>
            </a:r>
            <a:r>
              <a:rPr lang="en-US" sz="2000" baseline="30000" dirty="0">
                <a:solidFill>
                  <a:srgbClr val="CC0000"/>
                </a:solidFill>
                <a:latin typeface="Arial Black" pitchFamily="34" charset="0"/>
              </a:rPr>
              <a:t>6</a:t>
            </a:r>
            <a:r>
              <a:rPr lang="en-US" sz="2000" dirty="0">
                <a:solidFill>
                  <a:srgbClr val="000099"/>
                </a:solidFill>
              </a:rPr>
              <a:t>To determine the effectiveness of e-readers in educational settings, the South </a:t>
            </a:r>
            <a:r>
              <a:rPr lang="en-US" sz="2000" dirty="0" err="1">
                <a:solidFill>
                  <a:srgbClr val="000099"/>
                </a:solidFill>
              </a:rPr>
              <a:t>Tapiola</a:t>
            </a:r>
            <a:r>
              <a:rPr lang="en-US" sz="2000" dirty="0">
                <a:solidFill>
                  <a:srgbClr val="000099"/>
                </a:solidFill>
              </a:rPr>
              <a:t> High School </a:t>
            </a:r>
            <a:r>
              <a:rPr lang="en-US" sz="2000" dirty="0">
                <a:solidFill>
                  <a:srgbClr val="000099"/>
                </a:solidFill>
                <a:latin typeface="Arial Black" panose="020B0A04020102020204" pitchFamily="34" charset="0"/>
              </a:rPr>
              <a:t>has</a:t>
            </a:r>
            <a:r>
              <a:rPr lang="en-US" sz="2000" dirty="0">
                <a:solidFill>
                  <a:srgbClr val="000099"/>
                </a:solidFill>
              </a:rPr>
              <a:t> decid</a:t>
            </a:r>
            <a:r>
              <a:rPr lang="en-US" sz="2000" dirty="0">
                <a:solidFill>
                  <a:srgbClr val="000099"/>
                </a:solidFill>
                <a:latin typeface="Arial Black" panose="020B0A04020102020204" pitchFamily="34" charset="0"/>
              </a:rPr>
              <a:t>ed</a:t>
            </a:r>
            <a:r>
              <a:rPr lang="en-US" sz="2000" dirty="0">
                <a:solidFill>
                  <a:srgbClr val="000099"/>
                </a:solidFill>
              </a:rPr>
              <a:t> to conduct a feasibility study </a:t>
            </a:r>
            <a:r>
              <a:rPr lang="fi-FI" sz="2000" dirty="0" err="1">
                <a:solidFill>
                  <a:srgbClr val="000099"/>
                </a:solidFill>
              </a:rPr>
              <a:t>before</a:t>
            </a:r>
            <a:r>
              <a:rPr lang="fi-FI" sz="2000" dirty="0">
                <a:solidFill>
                  <a:srgbClr val="000099"/>
                </a:solidFill>
              </a:rPr>
              <a:t> </a:t>
            </a:r>
            <a:r>
              <a:rPr lang="fi-FI" sz="2000" dirty="0" err="1">
                <a:solidFill>
                  <a:srgbClr val="000099"/>
                </a:solidFill>
              </a:rPr>
              <a:t>making</a:t>
            </a:r>
            <a:r>
              <a:rPr lang="fi-FI" sz="2000" dirty="0">
                <a:solidFill>
                  <a:srgbClr val="000099"/>
                </a:solidFill>
              </a:rPr>
              <a:t> </a:t>
            </a:r>
            <a:r>
              <a:rPr lang="fi-FI" sz="2000" dirty="0" err="1">
                <a:solidFill>
                  <a:srgbClr val="000099"/>
                </a:solidFill>
              </a:rPr>
              <a:t>any</a:t>
            </a:r>
            <a:r>
              <a:rPr lang="fi-FI" sz="2000" dirty="0">
                <a:solidFill>
                  <a:srgbClr val="000099"/>
                </a:solidFill>
              </a:rPr>
              <a:t> </a:t>
            </a:r>
            <a:r>
              <a:rPr lang="fi-FI" sz="2000" dirty="0" err="1">
                <a:solidFill>
                  <a:srgbClr val="000099"/>
                </a:solidFill>
              </a:rPr>
              <a:t>decision</a:t>
            </a:r>
            <a:r>
              <a:rPr lang="fi-FI" sz="2000" dirty="0">
                <a:solidFill>
                  <a:srgbClr val="000099"/>
                </a:solidFill>
              </a:rPr>
              <a:t> to </a:t>
            </a:r>
            <a:r>
              <a:rPr lang="fi-FI" sz="2000" dirty="0" err="1">
                <a:solidFill>
                  <a:srgbClr val="000099"/>
                </a:solidFill>
              </a:rPr>
              <a:t>invest</a:t>
            </a:r>
            <a:r>
              <a:rPr lang="fi-FI" sz="2000" dirty="0">
                <a:solidFill>
                  <a:srgbClr val="000099"/>
                </a:solidFill>
              </a:rPr>
              <a:t> </a:t>
            </a:r>
            <a:r>
              <a:rPr lang="en-US" sz="2000" dirty="0">
                <a:solidFill>
                  <a:srgbClr val="000099"/>
                </a:solidFill>
              </a:rPr>
              <a:t>in e-readers. </a:t>
            </a:r>
            <a:r>
              <a:rPr lang="en-US" sz="2000" baseline="30000" dirty="0" smtClean="0">
                <a:solidFill>
                  <a:srgbClr val="CC0000"/>
                </a:solidFill>
                <a:latin typeface="Arial Black" pitchFamily="34" charset="0"/>
              </a:rPr>
              <a:t>7</a:t>
            </a:r>
            <a:r>
              <a:rPr lang="en-US" sz="2000" dirty="0" smtClean="0"/>
              <a:t>This </a:t>
            </a:r>
            <a:r>
              <a:rPr lang="en-US" sz="2000" dirty="0"/>
              <a:t>report </a:t>
            </a:r>
            <a:r>
              <a:rPr lang="en-US" sz="2000" b="1" dirty="0"/>
              <a:t>compares </a:t>
            </a:r>
            <a:r>
              <a:rPr lang="en-US" sz="2000" dirty="0"/>
              <a:t>the benefits and drawbacks of implementing this new technology in Finnish secondary schools.</a:t>
            </a:r>
          </a:p>
          <a:p>
            <a:r>
              <a:rPr lang="en-US" sz="2000" dirty="0" smtClean="0"/>
              <a:t>.</a:t>
            </a:r>
            <a:endParaRPr lang="en-US" sz="2000" dirty="0"/>
          </a:p>
        </p:txBody>
      </p:sp>
      <p:sp>
        <p:nvSpPr>
          <p:cNvPr id="11" name="Oval 10"/>
          <p:cNvSpPr/>
          <p:nvPr/>
        </p:nvSpPr>
        <p:spPr>
          <a:xfrm>
            <a:off x="1569280" y="2872460"/>
            <a:ext cx="7035878" cy="2787675"/>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45388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ian numeron paikkamerkki 6"/>
          <p:cNvSpPr>
            <a:spLocks noGrp="1"/>
          </p:cNvSpPr>
          <p:nvPr>
            <p:ph type="sldNum" sz="quarter" idx="12"/>
          </p:nvPr>
        </p:nvSpPr>
        <p:spPr>
          <a:xfrm>
            <a:off x="7967664" y="6237289"/>
            <a:ext cx="2128837" cy="4714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chemeClr val="tx1"/>
                </a:solidFill>
                <a:latin typeface="Arial" panose="020B0604020202020204" pitchFamily="34"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chemeClr val="tx1"/>
                </a:solidFill>
                <a:latin typeface="Arial" panose="020B0604020202020204" pitchFamily="34"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panose="020B0604020202020204" pitchFamily="34"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9pPr>
          </a:lstStyle>
          <a:p>
            <a:pPr>
              <a:spcBef>
                <a:spcPct val="0"/>
              </a:spcBef>
              <a:buFontTx/>
              <a:buNone/>
            </a:pPr>
            <a:fld id="{35F38849-82E3-453F-8414-97A588D5598F}" type="slidenum">
              <a:rPr lang="fi-FI" altLang="en-US" sz="1400">
                <a:solidFill>
                  <a:srgbClr val="000000"/>
                </a:solidFill>
              </a:rPr>
              <a:pPr>
                <a:spcBef>
                  <a:spcPct val="0"/>
                </a:spcBef>
                <a:buFontTx/>
                <a:buNone/>
              </a:pPr>
              <a:t>14</a:t>
            </a:fld>
            <a:endParaRPr lang="fi-FI" altLang="en-US" sz="1400">
              <a:solidFill>
                <a:srgbClr val="000000"/>
              </a:solidFill>
            </a:endParaRPr>
          </a:p>
        </p:txBody>
      </p:sp>
      <p:sp>
        <p:nvSpPr>
          <p:cNvPr id="19459" name="Rectangle 1"/>
          <p:cNvSpPr>
            <a:spLocks noGrp="1" noChangeArrowheads="1"/>
          </p:cNvSpPr>
          <p:nvPr>
            <p:ph type="title"/>
          </p:nvPr>
        </p:nvSpPr>
        <p:spPr>
          <a:xfrm>
            <a:off x="2424113" y="584201"/>
            <a:ext cx="8062912" cy="519113"/>
          </a:xfrm>
        </p:spPr>
        <p:txBody>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altLang="en-US" sz="2800" dirty="0">
                <a:solidFill>
                  <a:srgbClr val="990033"/>
                </a:solidFill>
                <a:latin typeface="Arial Black" panose="020B0A04020102020204" pitchFamily="34" charset="0"/>
              </a:rPr>
              <a:t>Task 2-2 </a:t>
            </a:r>
            <a:br>
              <a:rPr lang="en-US" altLang="en-US" sz="2800" dirty="0">
                <a:solidFill>
                  <a:srgbClr val="990033"/>
                </a:solidFill>
                <a:latin typeface="Arial Black" panose="020B0A04020102020204" pitchFamily="34" charset="0"/>
              </a:rPr>
            </a:br>
            <a:r>
              <a:rPr lang="en-US" altLang="en-US" sz="2800" dirty="0">
                <a:solidFill>
                  <a:srgbClr val="990033"/>
                </a:solidFill>
                <a:latin typeface="Arial Black" panose="020B0A04020102020204" pitchFamily="34" charset="0"/>
              </a:rPr>
              <a:t>Alternatives to incandescent lightbulbs</a:t>
            </a:r>
            <a:endParaRPr lang="fi-FI" altLang="en-US" sz="2800" dirty="0">
              <a:solidFill>
                <a:schemeClr val="tx1"/>
              </a:solidFill>
              <a:latin typeface="Arial Black" panose="020B0A04020102020204" pitchFamily="34" charset="0"/>
            </a:endParaRPr>
          </a:p>
        </p:txBody>
      </p:sp>
      <p:pic>
        <p:nvPicPr>
          <p:cNvPr id="1946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623889"/>
            <a:ext cx="649288"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9461" name="Text Box 8"/>
          <p:cNvSpPr txBox="1">
            <a:spLocks noChangeArrowheads="1"/>
          </p:cNvSpPr>
          <p:nvPr/>
        </p:nvSpPr>
        <p:spPr bwMode="auto">
          <a:xfrm>
            <a:off x="1774826" y="3500439"/>
            <a:ext cx="8893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None/>
            </a:pPr>
            <a:endParaRPr lang="en-US" altLang="en-US" sz="2000">
              <a:solidFill>
                <a:srgbClr val="000000"/>
              </a:solidFill>
            </a:endParaRPr>
          </a:p>
        </p:txBody>
      </p:sp>
      <p:sp>
        <p:nvSpPr>
          <p:cNvPr id="5126" name="Text Box 9"/>
          <p:cNvSpPr txBox="1">
            <a:spLocks noChangeArrowheads="1"/>
          </p:cNvSpPr>
          <p:nvPr/>
        </p:nvSpPr>
        <p:spPr bwMode="auto">
          <a:xfrm>
            <a:off x="2208214" y="1700214"/>
            <a:ext cx="81438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914400" indent="-45720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AutoNum type="arabicPeriod"/>
            </a:pPr>
            <a:r>
              <a:rPr lang="en-US" altLang="en-US" sz="2000">
                <a:solidFill>
                  <a:srgbClr val="000000"/>
                </a:solidFill>
              </a:rPr>
              <a:t>Read the following text on alternatives to incandescent lightbulbs.</a:t>
            </a:r>
          </a:p>
          <a:p>
            <a:pPr fontAlgn="base">
              <a:spcBef>
                <a:spcPct val="50000"/>
              </a:spcBef>
              <a:spcAft>
                <a:spcPct val="0"/>
              </a:spcAft>
              <a:buFontTx/>
              <a:buAutoNum type="arabicPeriod"/>
            </a:pPr>
            <a:r>
              <a:rPr lang="en-US" altLang="en-US" sz="2000">
                <a:solidFill>
                  <a:srgbClr val="000000"/>
                </a:solidFill>
              </a:rPr>
              <a:t>Indicate which sentences discuss</a:t>
            </a:r>
          </a:p>
          <a:p>
            <a:pPr lvl="1" fontAlgn="base">
              <a:spcBef>
                <a:spcPct val="50000"/>
              </a:spcBef>
              <a:spcAft>
                <a:spcPct val="0"/>
              </a:spcAft>
              <a:buFont typeface="Arial" panose="020B0604020202020204" pitchFamily="34" charset="0"/>
              <a:buAutoNum type="alphaLcParenR"/>
            </a:pPr>
            <a:r>
              <a:rPr lang="en-US" altLang="en-US" sz="2000">
                <a:solidFill>
                  <a:srgbClr val="000000"/>
                </a:solidFill>
              </a:rPr>
              <a:t>Situation</a:t>
            </a:r>
          </a:p>
          <a:p>
            <a:pPr lvl="1" fontAlgn="base">
              <a:spcBef>
                <a:spcPct val="50000"/>
              </a:spcBef>
              <a:spcAft>
                <a:spcPct val="0"/>
              </a:spcAft>
              <a:buFont typeface="Arial" panose="020B0604020202020204" pitchFamily="34" charset="0"/>
              <a:buAutoNum type="alphaLcParenR"/>
            </a:pPr>
            <a:r>
              <a:rPr lang="en-US" altLang="en-US" sz="2000">
                <a:solidFill>
                  <a:srgbClr val="000000"/>
                </a:solidFill>
              </a:rPr>
              <a:t>Problem</a:t>
            </a:r>
          </a:p>
          <a:p>
            <a:pPr lvl="1" fontAlgn="base">
              <a:spcBef>
                <a:spcPct val="50000"/>
              </a:spcBef>
              <a:spcAft>
                <a:spcPct val="0"/>
              </a:spcAft>
              <a:buFont typeface="Arial" panose="020B0604020202020204" pitchFamily="34" charset="0"/>
              <a:buAutoNum type="alphaLcParenR"/>
            </a:pPr>
            <a:r>
              <a:rPr lang="en-US" altLang="en-US" sz="2000">
                <a:solidFill>
                  <a:srgbClr val="000000"/>
                </a:solidFill>
              </a:rPr>
              <a:t>Solution </a:t>
            </a:r>
          </a:p>
          <a:p>
            <a:pPr lvl="1" fontAlgn="base">
              <a:spcBef>
                <a:spcPct val="50000"/>
              </a:spcBef>
              <a:spcAft>
                <a:spcPct val="0"/>
              </a:spcAft>
              <a:buFont typeface="Arial" panose="020B0604020202020204" pitchFamily="34" charset="0"/>
              <a:buAutoNum type="alphaLcParenR"/>
            </a:pPr>
            <a:r>
              <a:rPr lang="en-US" altLang="en-US" sz="2000">
                <a:solidFill>
                  <a:srgbClr val="000000"/>
                </a:solidFill>
              </a:rPr>
              <a:t>Evaluation</a:t>
            </a:r>
          </a:p>
          <a:p>
            <a:pPr fontAlgn="base">
              <a:spcBef>
                <a:spcPct val="50000"/>
              </a:spcBef>
              <a:spcAft>
                <a:spcPct val="0"/>
              </a:spcAft>
              <a:buFontTx/>
              <a:buNone/>
            </a:pPr>
            <a:endParaRPr lang="en-US" altLang="en-US" sz="2000">
              <a:solidFill>
                <a:srgbClr val="000000"/>
              </a:solidFill>
            </a:endParaRPr>
          </a:p>
        </p:txBody>
      </p:sp>
    </p:spTree>
    <p:extLst>
      <p:ext uri="{BB962C8B-B14F-4D97-AF65-F5344CB8AC3E}">
        <p14:creationId xmlns:p14="http://schemas.microsoft.com/office/powerpoint/2010/main" val="96828135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ian numeron paikkamerkki 6"/>
          <p:cNvSpPr txBox="1">
            <a:spLocks noGrp="1"/>
          </p:cNvSpPr>
          <p:nvPr/>
        </p:nvSpPr>
        <p:spPr bwMode="auto">
          <a:xfrm>
            <a:off x="8077200" y="6245225"/>
            <a:ext cx="2128838"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chemeClr val="tx1"/>
                </a:solidFill>
                <a:latin typeface="Arial" panose="020B0604020202020204" pitchFamily="34"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chemeClr val="tx1"/>
                </a:solidFill>
                <a:latin typeface="Arial" panose="020B0604020202020204" pitchFamily="34"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panose="020B0604020202020204" pitchFamily="34"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9pPr>
          </a:lstStyle>
          <a:p>
            <a:pPr algn="r" fontAlgn="base">
              <a:spcBef>
                <a:spcPct val="0"/>
              </a:spcBef>
              <a:spcAft>
                <a:spcPct val="0"/>
              </a:spcAft>
              <a:buFontTx/>
              <a:buNone/>
            </a:pPr>
            <a:fld id="{6E8D5063-842B-4C15-8A43-01B976F47B40}" type="slidenum">
              <a:rPr lang="fi-FI" altLang="en-US" sz="1400">
                <a:solidFill>
                  <a:srgbClr val="000000"/>
                </a:solidFill>
              </a:rPr>
              <a:pPr algn="r" fontAlgn="base">
                <a:spcBef>
                  <a:spcPct val="0"/>
                </a:spcBef>
                <a:spcAft>
                  <a:spcPct val="0"/>
                </a:spcAft>
                <a:buFontTx/>
                <a:buNone/>
              </a:pPr>
              <a:t>15</a:t>
            </a:fld>
            <a:endParaRPr lang="fi-FI" altLang="en-US" sz="1400">
              <a:solidFill>
                <a:srgbClr val="000000"/>
              </a:solidFill>
            </a:endParaRPr>
          </a:p>
        </p:txBody>
      </p:sp>
      <p:sp>
        <p:nvSpPr>
          <p:cNvPr id="21507" name="Rectangle 1"/>
          <p:cNvSpPr>
            <a:spLocks noGrp="1" noChangeArrowheads="1"/>
          </p:cNvSpPr>
          <p:nvPr>
            <p:ph type="title" idx="4294967295"/>
          </p:nvPr>
        </p:nvSpPr>
        <p:spPr>
          <a:xfrm>
            <a:off x="2438400" y="307976"/>
            <a:ext cx="7689850" cy="519113"/>
          </a:xfrm>
        </p:spPr>
        <p:txBody>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altLang="en-US" sz="2400" dirty="0">
                <a:solidFill>
                  <a:srgbClr val="990033"/>
                </a:solidFill>
                <a:latin typeface="Arial Black" panose="020B0A04020102020204" pitchFamily="34" charset="0"/>
              </a:rPr>
              <a:t>Task 2-2</a:t>
            </a:r>
            <a:endParaRPr lang="fi-FI" altLang="en-US" sz="2400" dirty="0">
              <a:solidFill>
                <a:srgbClr val="990033"/>
              </a:solidFill>
              <a:latin typeface="Arial Black" panose="020B0A04020102020204" pitchFamily="34" charset="0"/>
            </a:endParaRPr>
          </a:p>
        </p:txBody>
      </p:sp>
      <p:pic>
        <p:nvPicPr>
          <p:cNvPr id="2150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33337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1509" name="Text Box 8"/>
          <p:cNvSpPr txBox="1">
            <a:spLocks noChangeArrowheads="1"/>
          </p:cNvSpPr>
          <p:nvPr/>
        </p:nvSpPr>
        <p:spPr bwMode="auto">
          <a:xfrm>
            <a:off x="1774826" y="3500439"/>
            <a:ext cx="8893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None/>
            </a:pPr>
            <a:endParaRPr lang="en-US" altLang="en-US" sz="2000">
              <a:solidFill>
                <a:srgbClr val="000000"/>
              </a:solidFill>
            </a:endParaRPr>
          </a:p>
        </p:txBody>
      </p:sp>
      <p:sp>
        <p:nvSpPr>
          <p:cNvPr id="21510" name="Tekstikehys 7"/>
          <p:cNvSpPr txBox="1">
            <a:spLocks noChangeArrowheads="1"/>
          </p:cNvSpPr>
          <p:nvPr/>
        </p:nvSpPr>
        <p:spPr bwMode="auto">
          <a:xfrm>
            <a:off x="2024063" y="1557339"/>
            <a:ext cx="824865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000" baseline="30000">
                <a:solidFill>
                  <a:srgbClr val="CC0000"/>
                </a:solidFill>
                <a:latin typeface="Arial Black" panose="020B0A04020102020204" pitchFamily="34" charset="0"/>
              </a:rPr>
              <a:t>1</a:t>
            </a:r>
            <a:r>
              <a:rPr lang="en-US" altLang="en-US" sz="2000">
                <a:solidFill>
                  <a:srgbClr val="000000"/>
                </a:solidFill>
              </a:rPr>
              <a:t>The incandescent light bulb has served man well for over 100 years. </a:t>
            </a:r>
            <a:r>
              <a:rPr lang="en-US" altLang="en-US" sz="2000" baseline="30000">
                <a:solidFill>
                  <a:srgbClr val="CC0000"/>
                </a:solidFill>
                <a:latin typeface="Arial Black" panose="020B0A04020102020204" pitchFamily="34" charset="0"/>
              </a:rPr>
              <a:t>2</a:t>
            </a:r>
            <a:r>
              <a:rPr lang="en-US" altLang="en-US" sz="2000">
                <a:solidFill>
                  <a:srgbClr val="000000"/>
                </a:solidFill>
              </a:rPr>
              <a:t>The traditional incandescent light bulb is inexpensive and produces good lighting. </a:t>
            </a:r>
            <a:r>
              <a:rPr lang="en-US" altLang="en-US" sz="2000" baseline="30000">
                <a:solidFill>
                  <a:srgbClr val="CC0000"/>
                </a:solidFill>
                <a:latin typeface="Arial Black" panose="020B0A04020102020204" pitchFamily="34" charset="0"/>
              </a:rPr>
              <a:t>3</a:t>
            </a:r>
            <a:r>
              <a:rPr lang="en-US" altLang="en-US" sz="2000">
                <a:solidFill>
                  <a:srgbClr val="000000"/>
                </a:solidFill>
              </a:rPr>
              <a:t>However, because incandescent bulbs produce light by heating a solid material, tungsten, well over 90% of the energy consumed is wasted as heat, resulting in low LPW (lumens per watt) performance. </a:t>
            </a:r>
            <a:endParaRPr lang="en-US" altLang="en-US" sz="2000" b="1">
              <a:solidFill>
                <a:srgbClr val="000000"/>
              </a:solidFill>
            </a:endParaRPr>
          </a:p>
        </p:txBody>
      </p:sp>
      <p:sp>
        <p:nvSpPr>
          <p:cNvPr id="21511" name="Rectangle 9"/>
          <p:cNvSpPr>
            <a:spLocks noChangeArrowheads="1"/>
          </p:cNvSpPr>
          <p:nvPr/>
        </p:nvSpPr>
        <p:spPr bwMode="auto">
          <a:xfrm>
            <a:off x="2135189" y="908050"/>
            <a:ext cx="770572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ja-JP" sz="2400" b="1">
                <a:solidFill>
                  <a:srgbClr val="000000"/>
                </a:solidFill>
                <a:ea typeface="ＭＳ Ｐゴシック" panose="020B0600070205080204" pitchFamily="34" charset="-128"/>
              </a:rPr>
              <a:t>Alternatives</a:t>
            </a:r>
            <a:r>
              <a:rPr lang="en-US" altLang="ja-JP" sz="1800" b="1">
                <a:solidFill>
                  <a:srgbClr val="000000"/>
                </a:solidFill>
                <a:ea typeface="ＭＳ Ｐゴシック" panose="020B0600070205080204" pitchFamily="34" charset="-128"/>
              </a:rPr>
              <a:t> </a:t>
            </a:r>
            <a:r>
              <a:rPr lang="en-US" altLang="ja-JP" sz="2400" b="1">
                <a:solidFill>
                  <a:srgbClr val="000000"/>
                </a:solidFill>
                <a:ea typeface="ＭＳ Ｐゴシック" panose="020B0600070205080204" pitchFamily="34" charset="-128"/>
              </a:rPr>
              <a:t>to incandenscent light bulbs </a:t>
            </a:r>
          </a:p>
        </p:txBody>
      </p:sp>
      <p:sp>
        <p:nvSpPr>
          <p:cNvPr id="60426" name="Tekstikehys 7"/>
          <p:cNvSpPr txBox="1">
            <a:spLocks noChangeArrowheads="1"/>
          </p:cNvSpPr>
          <p:nvPr/>
        </p:nvSpPr>
        <p:spPr bwMode="auto">
          <a:xfrm>
            <a:off x="1992313" y="1557339"/>
            <a:ext cx="8248650" cy="1920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000" baseline="30000">
                <a:solidFill>
                  <a:srgbClr val="CC0000"/>
                </a:solidFill>
                <a:latin typeface="Arial Black" panose="020B0A04020102020204" pitchFamily="34" charset="0"/>
              </a:rPr>
              <a:t>1</a:t>
            </a:r>
            <a:r>
              <a:rPr lang="en-US" altLang="en-US" sz="2000">
                <a:solidFill>
                  <a:srgbClr val="000099"/>
                </a:solidFill>
              </a:rPr>
              <a:t>The incandescent light bulb </a:t>
            </a:r>
            <a:r>
              <a:rPr lang="en-US" altLang="en-US" sz="2000">
                <a:solidFill>
                  <a:srgbClr val="000099"/>
                </a:solidFill>
                <a:latin typeface="Arial Black" panose="020B0A04020102020204" pitchFamily="34" charset="0"/>
              </a:rPr>
              <a:t>has</a:t>
            </a:r>
            <a:r>
              <a:rPr lang="en-US" altLang="en-US" sz="2000">
                <a:solidFill>
                  <a:srgbClr val="000099"/>
                </a:solidFill>
              </a:rPr>
              <a:t> serv</a:t>
            </a:r>
            <a:r>
              <a:rPr lang="en-US" altLang="en-US" sz="2000">
                <a:solidFill>
                  <a:srgbClr val="000099"/>
                </a:solidFill>
                <a:latin typeface="Arial Black" panose="020B0A04020102020204" pitchFamily="34" charset="0"/>
              </a:rPr>
              <a:t>ed</a:t>
            </a:r>
            <a:r>
              <a:rPr lang="en-US" altLang="en-US" sz="2000">
                <a:solidFill>
                  <a:srgbClr val="000099"/>
                </a:solidFill>
              </a:rPr>
              <a:t> man well for over 100 years.</a:t>
            </a:r>
            <a:r>
              <a:rPr lang="en-US" altLang="en-US" sz="2000">
                <a:solidFill>
                  <a:srgbClr val="000000"/>
                </a:solidFill>
              </a:rPr>
              <a:t> </a:t>
            </a:r>
            <a:r>
              <a:rPr lang="en-US" altLang="en-US" sz="2000" baseline="30000">
                <a:solidFill>
                  <a:srgbClr val="CC0000"/>
                </a:solidFill>
                <a:latin typeface="Arial Black" panose="020B0A04020102020204" pitchFamily="34" charset="0"/>
              </a:rPr>
              <a:t>2</a:t>
            </a:r>
            <a:r>
              <a:rPr lang="en-US" altLang="en-US" sz="2000">
                <a:solidFill>
                  <a:srgbClr val="000099"/>
                </a:solidFill>
              </a:rPr>
              <a:t>The traditional incandescent light bulb is inexpensive and produces good lighting.</a:t>
            </a:r>
            <a:r>
              <a:rPr lang="en-US" altLang="en-US" sz="2000">
                <a:solidFill>
                  <a:srgbClr val="000000"/>
                </a:solidFill>
              </a:rPr>
              <a:t> </a:t>
            </a:r>
            <a:r>
              <a:rPr lang="en-US" altLang="en-US" sz="2000" baseline="30000">
                <a:solidFill>
                  <a:srgbClr val="7F7F7F"/>
                </a:solidFill>
                <a:latin typeface="Arial Black" panose="020B0A04020102020204" pitchFamily="34" charset="0"/>
              </a:rPr>
              <a:t>3</a:t>
            </a:r>
            <a:r>
              <a:rPr lang="en-US" altLang="en-US" sz="2000">
                <a:solidFill>
                  <a:srgbClr val="7F7F7F"/>
                </a:solidFill>
              </a:rPr>
              <a:t>However, because incandescent bulbs produce light by heating a solid material, tungsten, well over 90% of the energy consumed is wasted as heat, resulting in low LPW (lumens per watt) performance. </a:t>
            </a:r>
            <a:endParaRPr lang="en-US" altLang="en-US" sz="2000" b="1">
              <a:solidFill>
                <a:srgbClr val="7F7F7F"/>
              </a:solidFill>
            </a:endParaRPr>
          </a:p>
        </p:txBody>
      </p:sp>
      <p:sp>
        <p:nvSpPr>
          <p:cNvPr id="60427" name="AutoShape 11"/>
          <p:cNvSpPr>
            <a:spLocks noChangeArrowheads="1"/>
          </p:cNvSpPr>
          <p:nvPr/>
        </p:nvSpPr>
        <p:spPr bwMode="auto">
          <a:xfrm>
            <a:off x="4727575" y="4005263"/>
            <a:ext cx="2808288" cy="1655762"/>
          </a:xfrm>
          <a:prstGeom prst="upArrowCallout">
            <a:avLst>
              <a:gd name="adj1" fmla="val 42402"/>
              <a:gd name="adj2" fmla="val 42402"/>
              <a:gd name="adj3" fmla="val 16667"/>
              <a:gd name="adj4" fmla="val 6666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fi-FI" altLang="en-US">
                <a:solidFill>
                  <a:srgbClr val="000000"/>
                </a:solidFill>
                <a:latin typeface="Arial Black" panose="020B0A04020102020204" pitchFamily="34" charset="0"/>
              </a:rPr>
              <a:t>Situation</a:t>
            </a:r>
          </a:p>
          <a:p>
            <a:pPr algn="ctr" fontAlgn="base">
              <a:spcBef>
                <a:spcPct val="0"/>
              </a:spcBef>
              <a:spcAft>
                <a:spcPct val="0"/>
              </a:spcAft>
              <a:buFontTx/>
              <a:buNone/>
            </a:pPr>
            <a:r>
              <a:rPr lang="fi-FI" altLang="en-US">
                <a:solidFill>
                  <a:srgbClr val="000000"/>
                </a:solidFill>
                <a:latin typeface="Arial Black" panose="020B0A04020102020204" pitchFamily="34" charset="0"/>
              </a:rPr>
              <a:t>1-2</a:t>
            </a:r>
            <a:endParaRPr lang="en-US" altLang="en-US">
              <a:solidFill>
                <a:srgbClr val="000000"/>
              </a:solidFill>
              <a:latin typeface="Arial Black" panose="020B0A04020102020204" pitchFamily="34" charset="0"/>
            </a:endParaRPr>
          </a:p>
        </p:txBody>
      </p:sp>
    </p:spTree>
    <p:extLst>
      <p:ext uri="{BB962C8B-B14F-4D97-AF65-F5344CB8AC3E}">
        <p14:creationId xmlns:p14="http://schemas.microsoft.com/office/powerpoint/2010/main" val="168079064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0426"/>
                                        </p:tgtEl>
                                        <p:attrNameLst>
                                          <p:attrName>style.visibility</p:attrName>
                                        </p:attrNameLst>
                                      </p:cBhvr>
                                      <p:to>
                                        <p:strVal val="visible"/>
                                      </p:to>
                                    </p:set>
                                    <p:animEffect transition="in" filter="blinds(horizontal)">
                                      <p:cBhvr>
                                        <p:cTn id="7" dur="500"/>
                                        <p:tgtEl>
                                          <p:spTgt spid="604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0427"/>
                                        </p:tgtEl>
                                        <p:attrNameLst>
                                          <p:attrName>style.visibility</p:attrName>
                                        </p:attrNameLst>
                                      </p:cBhvr>
                                      <p:to>
                                        <p:strVal val="visible"/>
                                      </p:to>
                                    </p:set>
                                    <p:anim calcmode="lin" valueType="num">
                                      <p:cBhvr additive="base">
                                        <p:cTn id="12" dur="500" fill="hold"/>
                                        <p:tgtEl>
                                          <p:spTgt spid="60427"/>
                                        </p:tgtEl>
                                        <p:attrNameLst>
                                          <p:attrName>ppt_x</p:attrName>
                                        </p:attrNameLst>
                                      </p:cBhvr>
                                      <p:tavLst>
                                        <p:tav tm="0">
                                          <p:val>
                                            <p:strVal val="#ppt_x"/>
                                          </p:val>
                                        </p:tav>
                                        <p:tav tm="100000">
                                          <p:val>
                                            <p:strVal val="#ppt_x"/>
                                          </p:val>
                                        </p:tav>
                                      </p:tavLst>
                                    </p:anim>
                                    <p:anim calcmode="lin" valueType="num">
                                      <p:cBhvr additive="base">
                                        <p:cTn id="13" dur="500" fill="hold"/>
                                        <p:tgtEl>
                                          <p:spTgt spid="604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6" grpId="0" animBg="1"/>
      <p:bldP spid="6042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ian numeron paikkamerkki 6"/>
          <p:cNvSpPr txBox="1">
            <a:spLocks noGrp="1"/>
          </p:cNvSpPr>
          <p:nvPr/>
        </p:nvSpPr>
        <p:spPr bwMode="auto">
          <a:xfrm>
            <a:off x="8077200" y="6245225"/>
            <a:ext cx="2128838"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chemeClr val="tx1"/>
                </a:solidFill>
                <a:latin typeface="Arial" panose="020B0604020202020204" pitchFamily="34"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chemeClr val="tx1"/>
                </a:solidFill>
                <a:latin typeface="Arial" panose="020B0604020202020204" pitchFamily="34"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panose="020B0604020202020204" pitchFamily="34"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9pPr>
          </a:lstStyle>
          <a:p>
            <a:pPr algn="r" fontAlgn="base">
              <a:spcBef>
                <a:spcPct val="0"/>
              </a:spcBef>
              <a:spcAft>
                <a:spcPct val="0"/>
              </a:spcAft>
              <a:buFontTx/>
              <a:buNone/>
            </a:pPr>
            <a:fld id="{86C2ED71-9A4B-46F2-A49E-1839758F4991}" type="slidenum">
              <a:rPr lang="fi-FI" altLang="en-US" sz="1400">
                <a:solidFill>
                  <a:srgbClr val="000000"/>
                </a:solidFill>
              </a:rPr>
              <a:pPr algn="r" fontAlgn="base">
                <a:spcBef>
                  <a:spcPct val="0"/>
                </a:spcBef>
                <a:spcAft>
                  <a:spcPct val="0"/>
                </a:spcAft>
                <a:buFontTx/>
                <a:buNone/>
              </a:pPr>
              <a:t>16</a:t>
            </a:fld>
            <a:endParaRPr lang="fi-FI" altLang="en-US" sz="1400">
              <a:solidFill>
                <a:srgbClr val="000000"/>
              </a:solidFill>
            </a:endParaRPr>
          </a:p>
        </p:txBody>
      </p:sp>
      <p:sp>
        <p:nvSpPr>
          <p:cNvPr id="23555" name="Rectangle 1"/>
          <p:cNvSpPr>
            <a:spLocks noGrp="1" noChangeArrowheads="1"/>
          </p:cNvSpPr>
          <p:nvPr>
            <p:ph type="title" idx="4294967295"/>
          </p:nvPr>
        </p:nvSpPr>
        <p:spPr>
          <a:xfrm>
            <a:off x="2438400" y="307976"/>
            <a:ext cx="7092950" cy="519113"/>
          </a:xfrm>
        </p:spPr>
        <p:txBody>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altLang="en-US" sz="2800" dirty="0">
                <a:solidFill>
                  <a:srgbClr val="990033"/>
                </a:solidFill>
                <a:latin typeface="Arial Black" panose="020B0A04020102020204" pitchFamily="34" charset="0"/>
              </a:rPr>
              <a:t>Task 2-2</a:t>
            </a:r>
            <a:endParaRPr lang="fi-FI" altLang="en-US" sz="2800" dirty="0">
              <a:solidFill>
                <a:srgbClr val="990033"/>
              </a:solidFill>
              <a:latin typeface="Arial Black" panose="020B0A04020102020204" pitchFamily="34" charset="0"/>
            </a:endParaRPr>
          </a:p>
        </p:txBody>
      </p:sp>
      <p:pic>
        <p:nvPicPr>
          <p:cNvPr id="235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33337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3557" name="Text Box 8"/>
          <p:cNvSpPr txBox="1">
            <a:spLocks noChangeArrowheads="1"/>
          </p:cNvSpPr>
          <p:nvPr/>
        </p:nvSpPr>
        <p:spPr bwMode="auto">
          <a:xfrm>
            <a:off x="1774826" y="3500439"/>
            <a:ext cx="8893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None/>
            </a:pPr>
            <a:endParaRPr lang="en-US" altLang="en-US" sz="2000">
              <a:solidFill>
                <a:srgbClr val="000000"/>
              </a:solidFill>
            </a:endParaRPr>
          </a:p>
        </p:txBody>
      </p:sp>
      <p:sp>
        <p:nvSpPr>
          <p:cNvPr id="23558" name="Tekstikehys 7"/>
          <p:cNvSpPr txBox="1">
            <a:spLocks noChangeArrowheads="1"/>
          </p:cNvSpPr>
          <p:nvPr/>
        </p:nvSpPr>
        <p:spPr bwMode="auto">
          <a:xfrm>
            <a:off x="2024063" y="1557339"/>
            <a:ext cx="824865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000" baseline="30000">
                <a:solidFill>
                  <a:srgbClr val="CC0000"/>
                </a:solidFill>
                <a:latin typeface="Arial Black" panose="020B0A04020102020204" pitchFamily="34" charset="0"/>
              </a:rPr>
              <a:t>1</a:t>
            </a:r>
            <a:r>
              <a:rPr lang="en-US" altLang="en-US" sz="2000">
                <a:solidFill>
                  <a:srgbClr val="808080"/>
                </a:solidFill>
              </a:rPr>
              <a:t>The</a:t>
            </a:r>
            <a:r>
              <a:rPr lang="en-US" altLang="en-US" sz="2000">
                <a:solidFill>
                  <a:srgbClr val="000000"/>
                </a:solidFill>
              </a:rPr>
              <a:t> </a:t>
            </a:r>
            <a:r>
              <a:rPr lang="en-US" altLang="en-US" sz="2000">
                <a:solidFill>
                  <a:srgbClr val="808080"/>
                </a:solidFill>
              </a:rPr>
              <a:t>incandescent light bulb </a:t>
            </a:r>
            <a:r>
              <a:rPr lang="en-US" altLang="en-US" sz="2000">
                <a:solidFill>
                  <a:srgbClr val="808080"/>
                </a:solidFill>
                <a:latin typeface="Arial Black" panose="020B0A04020102020204" pitchFamily="34" charset="0"/>
              </a:rPr>
              <a:t>has</a:t>
            </a:r>
            <a:r>
              <a:rPr lang="en-US" altLang="en-US" sz="2000">
                <a:solidFill>
                  <a:srgbClr val="808080"/>
                </a:solidFill>
              </a:rPr>
              <a:t> serv</a:t>
            </a:r>
            <a:r>
              <a:rPr lang="en-US" altLang="en-US" sz="2000">
                <a:solidFill>
                  <a:srgbClr val="808080"/>
                </a:solidFill>
                <a:latin typeface="Arial Black" panose="020B0A04020102020204" pitchFamily="34" charset="0"/>
              </a:rPr>
              <a:t>ed</a:t>
            </a:r>
            <a:r>
              <a:rPr lang="en-US" altLang="en-US" sz="2000">
                <a:solidFill>
                  <a:srgbClr val="808080"/>
                </a:solidFill>
              </a:rPr>
              <a:t> man well for over 100 years.</a:t>
            </a:r>
            <a:r>
              <a:rPr lang="en-US" altLang="en-US" sz="2000">
                <a:solidFill>
                  <a:srgbClr val="000000"/>
                </a:solidFill>
              </a:rPr>
              <a:t> </a:t>
            </a:r>
            <a:r>
              <a:rPr lang="en-US" altLang="en-US" sz="2000" baseline="30000">
                <a:solidFill>
                  <a:srgbClr val="CC0000"/>
                </a:solidFill>
                <a:latin typeface="Arial Black" panose="020B0A04020102020204" pitchFamily="34" charset="0"/>
              </a:rPr>
              <a:t>2</a:t>
            </a:r>
            <a:r>
              <a:rPr lang="en-US" altLang="en-US" sz="2000">
                <a:solidFill>
                  <a:srgbClr val="808080"/>
                </a:solidFill>
              </a:rPr>
              <a:t>The</a:t>
            </a:r>
            <a:r>
              <a:rPr lang="en-US" altLang="en-US" sz="2000">
                <a:solidFill>
                  <a:srgbClr val="000000"/>
                </a:solidFill>
              </a:rPr>
              <a:t> </a:t>
            </a:r>
            <a:r>
              <a:rPr lang="en-US" altLang="en-US" sz="2000">
                <a:solidFill>
                  <a:srgbClr val="808080"/>
                </a:solidFill>
              </a:rPr>
              <a:t>traditional incandescent light bulb is inexpensive and produces good lighting.</a:t>
            </a:r>
            <a:r>
              <a:rPr lang="en-US" altLang="en-US" sz="2000">
                <a:solidFill>
                  <a:srgbClr val="000000"/>
                </a:solidFill>
              </a:rPr>
              <a:t> </a:t>
            </a:r>
            <a:r>
              <a:rPr lang="en-US" altLang="en-US" sz="2000" baseline="30000">
                <a:solidFill>
                  <a:srgbClr val="CC0000"/>
                </a:solidFill>
                <a:latin typeface="Arial Black" panose="020B0A04020102020204" pitchFamily="34" charset="0"/>
              </a:rPr>
              <a:t>3</a:t>
            </a:r>
            <a:r>
              <a:rPr lang="en-US" altLang="en-US" sz="2000">
                <a:solidFill>
                  <a:srgbClr val="CC0000"/>
                </a:solidFill>
                <a:latin typeface="Arial Black" panose="020B0A04020102020204" pitchFamily="34" charset="0"/>
              </a:rPr>
              <a:t>However,</a:t>
            </a:r>
            <a:r>
              <a:rPr lang="en-US" altLang="en-US" sz="2000">
                <a:solidFill>
                  <a:srgbClr val="000000"/>
                </a:solidFill>
              </a:rPr>
              <a:t> </a:t>
            </a:r>
            <a:r>
              <a:rPr lang="en-US" altLang="en-US" sz="2000">
                <a:solidFill>
                  <a:srgbClr val="CC0000"/>
                </a:solidFill>
              </a:rPr>
              <a:t>because incandescent bulbs produce light by heating a solid material, tungsten, well over 90% of the energy consumed is </a:t>
            </a:r>
            <a:r>
              <a:rPr lang="en-US" altLang="en-US" sz="2000">
                <a:solidFill>
                  <a:srgbClr val="CC0000"/>
                </a:solidFill>
                <a:latin typeface="Arial Black" panose="020B0A04020102020204" pitchFamily="34" charset="0"/>
              </a:rPr>
              <a:t>wasted</a:t>
            </a:r>
            <a:r>
              <a:rPr lang="en-US" altLang="en-US" sz="2000">
                <a:solidFill>
                  <a:srgbClr val="CC0000"/>
                </a:solidFill>
              </a:rPr>
              <a:t> as heat, resulting in </a:t>
            </a:r>
            <a:r>
              <a:rPr lang="en-US" altLang="en-US" sz="2000">
                <a:solidFill>
                  <a:srgbClr val="CC0000"/>
                </a:solidFill>
                <a:latin typeface="Arial Black" panose="020B0A04020102020204" pitchFamily="34" charset="0"/>
              </a:rPr>
              <a:t>low</a:t>
            </a:r>
            <a:r>
              <a:rPr lang="en-US" altLang="en-US" sz="2000">
                <a:solidFill>
                  <a:srgbClr val="CC0000"/>
                </a:solidFill>
              </a:rPr>
              <a:t> LPW (lumens per watt) performance.</a:t>
            </a:r>
            <a:r>
              <a:rPr lang="en-US" altLang="en-US" sz="2000">
                <a:solidFill>
                  <a:srgbClr val="000000"/>
                </a:solidFill>
              </a:rPr>
              <a:t> </a:t>
            </a:r>
            <a:endParaRPr lang="en-US" altLang="en-US" sz="2000" b="1">
              <a:solidFill>
                <a:srgbClr val="000000"/>
              </a:solidFill>
            </a:endParaRPr>
          </a:p>
        </p:txBody>
      </p:sp>
      <p:sp>
        <p:nvSpPr>
          <p:cNvPr id="23559" name="Rectangle 7"/>
          <p:cNvSpPr>
            <a:spLocks noChangeArrowheads="1"/>
          </p:cNvSpPr>
          <p:nvPr/>
        </p:nvSpPr>
        <p:spPr bwMode="auto">
          <a:xfrm>
            <a:off x="2135189" y="908050"/>
            <a:ext cx="770572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ja-JP" sz="2400" b="1">
                <a:solidFill>
                  <a:srgbClr val="000000"/>
                </a:solidFill>
                <a:ea typeface="ＭＳ Ｐゴシック" panose="020B0600070205080204" pitchFamily="34" charset="-128"/>
              </a:rPr>
              <a:t>Alternatives</a:t>
            </a:r>
            <a:r>
              <a:rPr lang="en-US" altLang="ja-JP" sz="1800" b="1">
                <a:solidFill>
                  <a:srgbClr val="000000"/>
                </a:solidFill>
                <a:ea typeface="ＭＳ Ｐゴシック" panose="020B0600070205080204" pitchFamily="34" charset="-128"/>
              </a:rPr>
              <a:t> </a:t>
            </a:r>
            <a:r>
              <a:rPr lang="en-US" altLang="ja-JP" sz="2400" b="1">
                <a:solidFill>
                  <a:srgbClr val="000000"/>
                </a:solidFill>
                <a:ea typeface="ＭＳ Ｐゴシック" panose="020B0600070205080204" pitchFamily="34" charset="-128"/>
              </a:rPr>
              <a:t>to incandenscent light bulbs </a:t>
            </a:r>
          </a:p>
        </p:txBody>
      </p:sp>
      <p:sp>
        <p:nvSpPr>
          <p:cNvPr id="70665" name="AutoShape 9"/>
          <p:cNvSpPr>
            <a:spLocks noChangeArrowheads="1"/>
          </p:cNvSpPr>
          <p:nvPr/>
        </p:nvSpPr>
        <p:spPr bwMode="auto">
          <a:xfrm>
            <a:off x="4727575" y="4005263"/>
            <a:ext cx="2808288" cy="1655762"/>
          </a:xfrm>
          <a:prstGeom prst="upArrowCallout">
            <a:avLst>
              <a:gd name="adj1" fmla="val 42402"/>
              <a:gd name="adj2" fmla="val 42402"/>
              <a:gd name="adj3" fmla="val 16667"/>
              <a:gd name="adj4" fmla="val 66667"/>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fi-FI" altLang="en-US">
                <a:solidFill>
                  <a:srgbClr val="000000"/>
                </a:solidFill>
                <a:latin typeface="Arial Black" panose="020B0A04020102020204" pitchFamily="34" charset="0"/>
              </a:rPr>
              <a:t>Problem</a:t>
            </a:r>
          </a:p>
          <a:p>
            <a:pPr algn="ctr" fontAlgn="base">
              <a:spcBef>
                <a:spcPct val="0"/>
              </a:spcBef>
              <a:spcAft>
                <a:spcPct val="0"/>
              </a:spcAft>
              <a:buFontTx/>
              <a:buNone/>
            </a:pPr>
            <a:r>
              <a:rPr lang="fi-FI" altLang="en-US">
                <a:solidFill>
                  <a:srgbClr val="000000"/>
                </a:solidFill>
                <a:latin typeface="Arial Black" panose="020B0A04020102020204" pitchFamily="34" charset="0"/>
              </a:rPr>
              <a:t>3</a:t>
            </a:r>
            <a:endParaRPr lang="en-US" altLang="en-US">
              <a:solidFill>
                <a:srgbClr val="000000"/>
              </a:solidFill>
              <a:latin typeface="Arial Black" panose="020B0A04020102020204" pitchFamily="34" charset="0"/>
            </a:endParaRPr>
          </a:p>
        </p:txBody>
      </p:sp>
    </p:spTree>
    <p:extLst>
      <p:ext uri="{BB962C8B-B14F-4D97-AF65-F5344CB8AC3E}">
        <p14:creationId xmlns:p14="http://schemas.microsoft.com/office/powerpoint/2010/main" val="108573027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65"/>
                                        </p:tgtEl>
                                        <p:attrNameLst>
                                          <p:attrName>style.visibility</p:attrName>
                                        </p:attrNameLst>
                                      </p:cBhvr>
                                      <p:to>
                                        <p:strVal val="visible"/>
                                      </p:to>
                                    </p:set>
                                    <p:anim calcmode="lin" valueType="num">
                                      <p:cBhvr additive="base">
                                        <p:cTn id="7" dur="500" fill="hold"/>
                                        <p:tgtEl>
                                          <p:spTgt spid="70665"/>
                                        </p:tgtEl>
                                        <p:attrNameLst>
                                          <p:attrName>ppt_x</p:attrName>
                                        </p:attrNameLst>
                                      </p:cBhvr>
                                      <p:tavLst>
                                        <p:tav tm="0">
                                          <p:val>
                                            <p:strVal val="#ppt_x"/>
                                          </p:val>
                                        </p:tav>
                                        <p:tav tm="100000">
                                          <p:val>
                                            <p:strVal val="#ppt_x"/>
                                          </p:val>
                                        </p:tav>
                                      </p:tavLst>
                                    </p:anim>
                                    <p:anim calcmode="lin" valueType="num">
                                      <p:cBhvr additive="base">
                                        <p:cTn id="8" dur="500" fill="hold"/>
                                        <p:tgtEl>
                                          <p:spTgt spid="706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ian numeron paikkamerkki 6"/>
          <p:cNvSpPr txBox="1">
            <a:spLocks noGrp="1"/>
          </p:cNvSpPr>
          <p:nvPr/>
        </p:nvSpPr>
        <p:spPr bwMode="auto">
          <a:xfrm>
            <a:off x="8077200" y="6245225"/>
            <a:ext cx="2128838"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chemeClr val="tx1"/>
                </a:solidFill>
                <a:latin typeface="Arial" panose="020B0604020202020204" pitchFamily="34"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chemeClr val="tx1"/>
                </a:solidFill>
                <a:latin typeface="Arial" panose="020B0604020202020204" pitchFamily="34"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panose="020B0604020202020204" pitchFamily="34"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9pPr>
          </a:lstStyle>
          <a:p>
            <a:pPr algn="r" fontAlgn="base">
              <a:spcBef>
                <a:spcPct val="0"/>
              </a:spcBef>
              <a:spcAft>
                <a:spcPct val="0"/>
              </a:spcAft>
              <a:buFontTx/>
              <a:buNone/>
            </a:pPr>
            <a:fld id="{97AA45DD-D829-445B-BCD3-55A3F71951E7}" type="slidenum">
              <a:rPr lang="fi-FI" altLang="en-US" sz="1400">
                <a:solidFill>
                  <a:srgbClr val="000000"/>
                </a:solidFill>
              </a:rPr>
              <a:pPr algn="r" fontAlgn="base">
                <a:spcBef>
                  <a:spcPct val="0"/>
                </a:spcBef>
                <a:spcAft>
                  <a:spcPct val="0"/>
                </a:spcAft>
                <a:buFontTx/>
                <a:buNone/>
              </a:pPr>
              <a:t>17</a:t>
            </a:fld>
            <a:endParaRPr lang="fi-FI" altLang="en-US" sz="1400">
              <a:solidFill>
                <a:srgbClr val="000000"/>
              </a:solidFill>
            </a:endParaRPr>
          </a:p>
        </p:txBody>
      </p:sp>
      <p:sp>
        <p:nvSpPr>
          <p:cNvPr id="25603" name="Rectangle 1"/>
          <p:cNvSpPr>
            <a:spLocks noGrp="1" noChangeArrowheads="1"/>
          </p:cNvSpPr>
          <p:nvPr>
            <p:ph type="title" idx="4294967295"/>
          </p:nvPr>
        </p:nvSpPr>
        <p:spPr>
          <a:xfrm>
            <a:off x="2438400" y="307976"/>
            <a:ext cx="7092950" cy="519113"/>
          </a:xfrm>
        </p:spPr>
        <p:txBody>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altLang="en-US" sz="2800" dirty="0">
                <a:solidFill>
                  <a:srgbClr val="990033"/>
                </a:solidFill>
                <a:latin typeface="Arial Black" panose="020B0A04020102020204" pitchFamily="34" charset="0"/>
              </a:rPr>
              <a:t>Task 2-2</a:t>
            </a:r>
            <a:endParaRPr lang="fi-FI" altLang="en-US" sz="2800" dirty="0">
              <a:solidFill>
                <a:srgbClr val="990033"/>
              </a:solidFill>
              <a:latin typeface="Arial Black" panose="020B0A04020102020204" pitchFamily="34" charset="0"/>
            </a:endParaRPr>
          </a:p>
        </p:txBody>
      </p:sp>
      <p:pic>
        <p:nvPicPr>
          <p:cNvPr id="2560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33337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5605" name="Text Box 8"/>
          <p:cNvSpPr txBox="1">
            <a:spLocks noChangeArrowheads="1"/>
          </p:cNvSpPr>
          <p:nvPr/>
        </p:nvSpPr>
        <p:spPr bwMode="auto">
          <a:xfrm>
            <a:off x="1774826" y="3500439"/>
            <a:ext cx="8893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None/>
            </a:pPr>
            <a:endParaRPr lang="en-US" altLang="en-US" sz="2000">
              <a:solidFill>
                <a:srgbClr val="000000"/>
              </a:solidFill>
            </a:endParaRPr>
          </a:p>
        </p:txBody>
      </p:sp>
      <p:sp>
        <p:nvSpPr>
          <p:cNvPr id="25606" name="Tekstikehys 7"/>
          <p:cNvSpPr txBox="1">
            <a:spLocks noChangeArrowheads="1"/>
          </p:cNvSpPr>
          <p:nvPr/>
        </p:nvSpPr>
        <p:spPr bwMode="auto">
          <a:xfrm>
            <a:off x="2024064" y="1557339"/>
            <a:ext cx="8643937"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ja-JP" sz="2000" baseline="30000">
                <a:solidFill>
                  <a:srgbClr val="CC0000"/>
                </a:solidFill>
                <a:latin typeface="Arial Black" panose="020B0A04020102020204" pitchFamily="34" charset="0"/>
                <a:ea typeface="ＭＳ Ｐゴシック" panose="020B0600070205080204" pitchFamily="34" charset="-128"/>
              </a:rPr>
              <a:t>4</a:t>
            </a:r>
            <a:r>
              <a:rPr lang="en-US" altLang="ja-JP" sz="2000">
                <a:solidFill>
                  <a:srgbClr val="000000"/>
                </a:solidFill>
                <a:ea typeface="ＭＳ Ｐゴシック" panose="020B0600070205080204" pitchFamily="34" charset="-128"/>
              </a:rPr>
              <a:t>To reduce waste of energy, the EU has promoted the compact fluorescent lamp (CFL) as an alternative to the incandescent light bulb. </a:t>
            </a:r>
            <a:r>
              <a:rPr lang="en-US" altLang="ja-JP" sz="2000" baseline="30000">
                <a:solidFill>
                  <a:srgbClr val="CC0000"/>
                </a:solidFill>
                <a:latin typeface="Arial Black" panose="020B0A04020102020204" pitchFamily="34" charset="0"/>
                <a:ea typeface="ＭＳ Ｐゴシック" panose="020B0600070205080204" pitchFamily="34" charset="-128"/>
              </a:rPr>
              <a:t>5</a:t>
            </a:r>
            <a:r>
              <a:rPr lang="en-US" altLang="ja-JP" sz="2000">
                <a:solidFill>
                  <a:srgbClr val="000000"/>
                </a:solidFill>
                <a:ea typeface="ＭＳ Ｐゴシック" panose="020B0600070205080204" pitchFamily="34" charset="-128"/>
              </a:rPr>
              <a:t>CFLs offer a many advantages over the traditional bulb. </a:t>
            </a:r>
            <a:r>
              <a:rPr lang="en-US" altLang="ja-JP" sz="2000" baseline="30000">
                <a:solidFill>
                  <a:srgbClr val="CC0000"/>
                </a:solidFill>
                <a:latin typeface="Arial Black" panose="020B0A04020102020204" pitchFamily="34" charset="0"/>
                <a:ea typeface="ＭＳ Ｐゴシック" panose="020B0600070205080204" pitchFamily="34" charset="-128"/>
              </a:rPr>
              <a:t>6</a:t>
            </a:r>
            <a:r>
              <a:rPr lang="fi-FI" altLang="ja-JP" sz="2000">
                <a:solidFill>
                  <a:srgbClr val="000000"/>
                </a:solidFill>
                <a:ea typeface="ＭＳ Ｐゴシック" panose="020B0600070205080204" pitchFamily="34" charset="-128"/>
              </a:rPr>
              <a:t>CFLs have a lifespan between 8 and 15 times longer than that of incandescents. </a:t>
            </a:r>
            <a:r>
              <a:rPr lang="en-US" altLang="ja-JP" sz="2000" baseline="30000">
                <a:solidFill>
                  <a:srgbClr val="CC0000"/>
                </a:solidFill>
                <a:latin typeface="Arial Black" panose="020B0A04020102020204" pitchFamily="34" charset="0"/>
                <a:ea typeface="ＭＳ Ｐゴシック" panose="020B0600070205080204" pitchFamily="34" charset="-128"/>
              </a:rPr>
              <a:t>7</a:t>
            </a:r>
            <a:r>
              <a:rPr lang="fi-FI" altLang="ja-JP" sz="2000">
                <a:solidFill>
                  <a:srgbClr val="000000"/>
                </a:solidFill>
                <a:ea typeface="ＭＳ Ｐゴシック" panose="020B0600070205080204" pitchFamily="34" charset="-128"/>
              </a:rPr>
              <a:t>CFLs use between one-fifth and one-third less power than incandescent lamps. </a:t>
            </a:r>
            <a:r>
              <a:rPr lang="en-US" altLang="ja-JP" sz="2000" baseline="30000">
                <a:solidFill>
                  <a:srgbClr val="CC0000"/>
                </a:solidFill>
                <a:latin typeface="Arial Black" panose="020B0A04020102020204" pitchFamily="34" charset="0"/>
                <a:ea typeface="ＭＳ Ｐゴシック" panose="020B0600070205080204" pitchFamily="34" charset="-128"/>
              </a:rPr>
              <a:t>8</a:t>
            </a:r>
            <a:r>
              <a:rPr lang="fi-FI" altLang="ja-JP" sz="2000">
                <a:solidFill>
                  <a:srgbClr val="000000"/>
                </a:solidFill>
                <a:ea typeface="ＭＳ Ｐゴシック" panose="020B0600070205080204" pitchFamily="34" charset="-128"/>
              </a:rPr>
              <a:t>Furthermore, a typical CFL is 17-21% more efficient at converting electric power to radiant power. </a:t>
            </a:r>
            <a:r>
              <a:rPr lang="en-US" altLang="ja-JP" sz="2000" baseline="30000">
                <a:solidFill>
                  <a:srgbClr val="CC0000"/>
                </a:solidFill>
                <a:latin typeface="Arial Black" panose="020B0A04020102020204" pitchFamily="34" charset="0"/>
                <a:ea typeface="ＭＳ Ｐゴシック" panose="020B0600070205080204" pitchFamily="34" charset="-128"/>
              </a:rPr>
              <a:t>9</a:t>
            </a:r>
            <a:r>
              <a:rPr lang="fi-FI" altLang="ja-JP" sz="2000">
                <a:solidFill>
                  <a:srgbClr val="000000"/>
                </a:solidFill>
                <a:ea typeface="ＭＳ Ｐゴシック" panose="020B0600070205080204" pitchFamily="34" charset="-128"/>
              </a:rPr>
              <a:t>However, CFLs take a longer time to achieve full brightness, and even longer at very cold temperatures.  </a:t>
            </a:r>
            <a:r>
              <a:rPr lang="en-US" altLang="ja-JP" sz="2000" baseline="30000">
                <a:solidFill>
                  <a:srgbClr val="CC0000"/>
                </a:solidFill>
                <a:latin typeface="Arial Black" panose="020B0A04020102020204" pitchFamily="34" charset="0"/>
                <a:ea typeface="ＭＳ Ｐゴシック" panose="020B0600070205080204" pitchFamily="34" charset="-128"/>
              </a:rPr>
              <a:t>10</a:t>
            </a:r>
            <a:r>
              <a:rPr lang="fi-FI" altLang="ja-JP" sz="2000">
                <a:solidFill>
                  <a:srgbClr val="000000"/>
                </a:solidFill>
                <a:ea typeface="ＭＳ Ｐゴシック" panose="020B0600070205080204" pitchFamily="34" charset="-128"/>
              </a:rPr>
              <a:t>CFLs also</a:t>
            </a:r>
            <a:r>
              <a:rPr lang="en-US" altLang="ja-JP" sz="2000">
                <a:solidFill>
                  <a:srgbClr val="000000"/>
                </a:solidFill>
                <a:ea typeface="ＭＳ Ｐゴシック" panose="020B0600070205080204" pitchFamily="34" charset="-128"/>
              </a:rPr>
              <a:t> </a:t>
            </a:r>
            <a:r>
              <a:rPr lang="fi-FI" altLang="en-US" sz="2000">
                <a:solidFill>
                  <a:srgbClr val="000000"/>
                </a:solidFill>
              </a:rPr>
              <a:t>pose a hazard to our environment because they contain small amounts of mercury as vapor inside the glass tubing. </a:t>
            </a:r>
            <a:r>
              <a:rPr lang="en-US" altLang="en-US" sz="2000" baseline="30000">
                <a:solidFill>
                  <a:srgbClr val="CC0000"/>
                </a:solidFill>
                <a:latin typeface="Arial Black" panose="020B0A04020102020204" pitchFamily="34" charset="0"/>
              </a:rPr>
              <a:t>11</a:t>
            </a:r>
            <a:r>
              <a:rPr lang="fi-FI" altLang="en-US" sz="2000">
                <a:solidFill>
                  <a:srgbClr val="000000"/>
                </a:solidFill>
              </a:rPr>
              <a:t>Moreover, standard compact fluorescents fail to operate at temperatures lower than -15°C, and CFLs become dimmer over their lifetime, eventually emitting only 60% of their original light.</a:t>
            </a:r>
            <a:endParaRPr lang="en-US" altLang="ja-JP" sz="2000">
              <a:solidFill>
                <a:srgbClr val="000000"/>
              </a:solidFill>
              <a:ea typeface="ＭＳ Ｐゴシック" panose="020B0600070205080204" pitchFamily="34" charset="-128"/>
            </a:endParaRPr>
          </a:p>
        </p:txBody>
      </p:sp>
      <p:sp>
        <p:nvSpPr>
          <p:cNvPr id="25607" name="Rectangle 7"/>
          <p:cNvSpPr>
            <a:spLocks noChangeArrowheads="1"/>
          </p:cNvSpPr>
          <p:nvPr/>
        </p:nvSpPr>
        <p:spPr bwMode="auto">
          <a:xfrm>
            <a:off x="2135189" y="908050"/>
            <a:ext cx="770572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ja-JP" sz="2400" b="1">
                <a:solidFill>
                  <a:srgbClr val="000000"/>
                </a:solidFill>
                <a:ea typeface="ＭＳ Ｐゴシック" panose="020B0600070205080204" pitchFamily="34" charset="-128"/>
              </a:rPr>
              <a:t>Alternatives</a:t>
            </a:r>
            <a:r>
              <a:rPr lang="en-US" altLang="ja-JP" sz="1800" b="1">
                <a:solidFill>
                  <a:srgbClr val="000000"/>
                </a:solidFill>
                <a:ea typeface="ＭＳ Ｐゴシック" panose="020B0600070205080204" pitchFamily="34" charset="-128"/>
              </a:rPr>
              <a:t> </a:t>
            </a:r>
            <a:r>
              <a:rPr lang="en-US" altLang="ja-JP" sz="2400" b="1">
                <a:solidFill>
                  <a:srgbClr val="000000"/>
                </a:solidFill>
                <a:ea typeface="ＭＳ Ｐゴシック" panose="020B0600070205080204" pitchFamily="34" charset="-128"/>
              </a:rPr>
              <a:t>to incandenscent light bulbs </a:t>
            </a:r>
          </a:p>
        </p:txBody>
      </p:sp>
      <p:sp>
        <p:nvSpPr>
          <p:cNvPr id="25608" name="Tekstikehys 7"/>
          <p:cNvSpPr txBox="1">
            <a:spLocks noChangeArrowheads="1"/>
          </p:cNvSpPr>
          <p:nvPr/>
        </p:nvSpPr>
        <p:spPr bwMode="auto">
          <a:xfrm>
            <a:off x="2024064" y="1557339"/>
            <a:ext cx="8643937" cy="3749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ja-JP" sz="2000" baseline="30000">
                <a:solidFill>
                  <a:srgbClr val="CC0000"/>
                </a:solidFill>
                <a:latin typeface="Arial Black" panose="020B0A04020102020204" pitchFamily="34" charset="0"/>
                <a:ea typeface="ＭＳ Ｐゴシック" panose="020B0600070205080204" pitchFamily="34" charset="-128"/>
              </a:rPr>
              <a:t>4</a:t>
            </a:r>
            <a:r>
              <a:rPr lang="en-US" altLang="ja-JP" sz="2000">
                <a:solidFill>
                  <a:srgbClr val="000000"/>
                </a:solidFill>
                <a:ea typeface="ＭＳ Ｐゴシック" panose="020B0600070205080204" pitchFamily="34" charset="-128"/>
              </a:rPr>
              <a:t>To reduce waste of energy, the EU has promoted the compact fluorescent lamp (CFL) as an alternative to the incandescent light bulb. </a:t>
            </a:r>
            <a:r>
              <a:rPr lang="en-US" altLang="ja-JP" sz="2000" baseline="30000">
                <a:solidFill>
                  <a:srgbClr val="CC0000"/>
                </a:solidFill>
                <a:latin typeface="Arial Black" panose="020B0A04020102020204" pitchFamily="34" charset="0"/>
                <a:ea typeface="ＭＳ Ｐゴシック" panose="020B0600070205080204" pitchFamily="34" charset="-128"/>
              </a:rPr>
              <a:t>5</a:t>
            </a:r>
            <a:r>
              <a:rPr lang="en-US" altLang="ja-JP" sz="2000">
                <a:solidFill>
                  <a:srgbClr val="000000"/>
                </a:solidFill>
                <a:ea typeface="ＭＳ Ｐゴシック" panose="020B0600070205080204" pitchFamily="34" charset="-128"/>
              </a:rPr>
              <a:t>CFLs offer a many advantages over the traditional bulb. </a:t>
            </a:r>
            <a:r>
              <a:rPr lang="en-US" altLang="ja-JP" sz="2000" baseline="30000">
                <a:solidFill>
                  <a:srgbClr val="CC0000"/>
                </a:solidFill>
                <a:latin typeface="Arial Black" panose="020B0A04020102020204" pitchFamily="34" charset="0"/>
                <a:ea typeface="ＭＳ Ｐゴシック" panose="020B0600070205080204" pitchFamily="34" charset="-128"/>
              </a:rPr>
              <a:t>6</a:t>
            </a:r>
            <a:r>
              <a:rPr lang="fi-FI" altLang="ja-JP" sz="2000">
                <a:solidFill>
                  <a:srgbClr val="000000"/>
                </a:solidFill>
                <a:ea typeface="ＭＳ Ｐゴシック" panose="020B0600070205080204" pitchFamily="34" charset="-128"/>
              </a:rPr>
              <a:t>CFLs have a lifespan between 8 and 15 times longer than that of incandescents. </a:t>
            </a:r>
            <a:r>
              <a:rPr lang="en-US" altLang="ja-JP" sz="2000" baseline="30000">
                <a:solidFill>
                  <a:srgbClr val="CC0000"/>
                </a:solidFill>
                <a:latin typeface="Arial Black" panose="020B0A04020102020204" pitchFamily="34" charset="0"/>
                <a:ea typeface="ＭＳ Ｐゴシック" panose="020B0600070205080204" pitchFamily="34" charset="-128"/>
              </a:rPr>
              <a:t>7</a:t>
            </a:r>
            <a:r>
              <a:rPr lang="fi-FI" altLang="ja-JP" sz="2000">
                <a:solidFill>
                  <a:srgbClr val="000000"/>
                </a:solidFill>
                <a:ea typeface="ＭＳ Ｐゴシック" panose="020B0600070205080204" pitchFamily="34" charset="-128"/>
              </a:rPr>
              <a:t>CFLs use between one-fifth and one-third less power than incandescent lamps. </a:t>
            </a:r>
            <a:r>
              <a:rPr lang="en-US" altLang="ja-JP" sz="2000" baseline="30000">
                <a:solidFill>
                  <a:srgbClr val="CC0000"/>
                </a:solidFill>
                <a:latin typeface="Arial Black" panose="020B0A04020102020204" pitchFamily="34" charset="0"/>
                <a:ea typeface="ＭＳ Ｐゴシック" panose="020B0600070205080204" pitchFamily="34" charset="-128"/>
              </a:rPr>
              <a:t>8</a:t>
            </a:r>
            <a:r>
              <a:rPr lang="fi-FI" altLang="ja-JP" sz="2000">
                <a:solidFill>
                  <a:srgbClr val="000000"/>
                </a:solidFill>
                <a:ea typeface="ＭＳ Ｐゴシック" panose="020B0600070205080204" pitchFamily="34" charset="-128"/>
              </a:rPr>
              <a:t>Furthermore, a typical CFL is 17-21% more efficient at converting electric power to radiant power. </a:t>
            </a:r>
            <a:r>
              <a:rPr lang="en-US" altLang="ja-JP" sz="2000" baseline="30000">
                <a:solidFill>
                  <a:srgbClr val="CC0000"/>
                </a:solidFill>
                <a:latin typeface="Arial Black" panose="020B0A04020102020204" pitchFamily="34" charset="0"/>
                <a:ea typeface="ＭＳ Ｐゴシック" panose="020B0600070205080204" pitchFamily="34" charset="-128"/>
              </a:rPr>
              <a:t>9</a:t>
            </a:r>
            <a:r>
              <a:rPr lang="fi-FI" altLang="ja-JP" sz="2000">
                <a:solidFill>
                  <a:srgbClr val="000000"/>
                </a:solidFill>
                <a:ea typeface="ＭＳ Ｐゴシック" panose="020B0600070205080204" pitchFamily="34" charset="-128"/>
              </a:rPr>
              <a:t>However, CFLs take a longer time to achieve full brightness, and even longer at very cold temperatures.  </a:t>
            </a:r>
            <a:r>
              <a:rPr lang="en-US" altLang="ja-JP" sz="2000" baseline="30000">
                <a:solidFill>
                  <a:srgbClr val="CC0000"/>
                </a:solidFill>
                <a:latin typeface="Arial Black" panose="020B0A04020102020204" pitchFamily="34" charset="0"/>
                <a:ea typeface="ＭＳ Ｐゴシック" panose="020B0600070205080204" pitchFamily="34" charset="-128"/>
              </a:rPr>
              <a:t>10</a:t>
            </a:r>
            <a:r>
              <a:rPr lang="fi-FI" altLang="ja-JP" sz="2000">
                <a:solidFill>
                  <a:srgbClr val="000000"/>
                </a:solidFill>
                <a:ea typeface="ＭＳ Ｐゴシック" panose="020B0600070205080204" pitchFamily="34" charset="-128"/>
              </a:rPr>
              <a:t>CFLs also</a:t>
            </a:r>
            <a:r>
              <a:rPr lang="en-US" altLang="ja-JP" sz="2000">
                <a:solidFill>
                  <a:srgbClr val="000000"/>
                </a:solidFill>
                <a:ea typeface="ＭＳ Ｐゴシック" panose="020B0600070205080204" pitchFamily="34" charset="-128"/>
              </a:rPr>
              <a:t> </a:t>
            </a:r>
            <a:r>
              <a:rPr lang="fi-FI" altLang="en-US" sz="2000">
                <a:solidFill>
                  <a:srgbClr val="000000"/>
                </a:solidFill>
              </a:rPr>
              <a:t>pose a hazard to our environment because they contain small amounts of mercury as vapor inside the glass tubing. </a:t>
            </a:r>
            <a:r>
              <a:rPr lang="en-US" altLang="en-US" sz="2000" baseline="30000">
                <a:solidFill>
                  <a:srgbClr val="CC0000"/>
                </a:solidFill>
                <a:latin typeface="Arial Black" panose="020B0A04020102020204" pitchFamily="34" charset="0"/>
              </a:rPr>
              <a:t>11</a:t>
            </a:r>
            <a:r>
              <a:rPr lang="fi-FI" altLang="en-US" sz="2000">
                <a:solidFill>
                  <a:srgbClr val="000000"/>
                </a:solidFill>
              </a:rPr>
              <a:t>Moreover, standard compact fluorescents fail to operate at temperatures lower than -15°C, and CFLs become dimmer over their lifetime, eventually emitting only 60% of their original light.</a:t>
            </a:r>
            <a:endParaRPr lang="en-US" altLang="ja-JP" sz="2000">
              <a:solidFill>
                <a:srgbClr val="000000"/>
              </a:solidFill>
              <a:ea typeface="ＭＳ Ｐゴシック" panose="020B0600070205080204" pitchFamily="34" charset="-128"/>
            </a:endParaRPr>
          </a:p>
        </p:txBody>
      </p:sp>
      <p:sp>
        <p:nvSpPr>
          <p:cNvPr id="64522" name="Tekstikehys 7"/>
          <p:cNvSpPr txBox="1">
            <a:spLocks noChangeArrowheads="1"/>
          </p:cNvSpPr>
          <p:nvPr/>
        </p:nvSpPr>
        <p:spPr bwMode="auto">
          <a:xfrm>
            <a:off x="2024064" y="1557339"/>
            <a:ext cx="8643937" cy="405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defRPr/>
            </a:pPr>
            <a:r>
              <a:rPr lang="en-US" altLang="ja-JP" sz="2000" b="1" baseline="30000" dirty="0">
                <a:solidFill>
                  <a:srgbClr val="CC0000"/>
                </a:solidFill>
                <a:latin typeface="Arial Black" panose="020B0A04020102020204" pitchFamily="34" charset="0"/>
                <a:ea typeface="ＭＳ Ｐゴシック" panose="020B0600070205080204" pitchFamily="34" charset="-128"/>
              </a:rPr>
              <a:t>4</a:t>
            </a:r>
            <a:r>
              <a:rPr lang="en-US" altLang="ja-JP" sz="2000" b="1" dirty="0">
                <a:solidFill>
                  <a:srgbClr val="006600"/>
                </a:solidFill>
                <a:ea typeface="ＭＳ Ｐゴシック" panose="020B0600070205080204" pitchFamily="34" charset="-128"/>
              </a:rPr>
              <a:t>To reduce waste of energy, the EU</a:t>
            </a:r>
            <a:r>
              <a:rPr lang="en-US" altLang="ja-JP" sz="2000" dirty="0">
                <a:solidFill>
                  <a:srgbClr val="006600"/>
                </a:solidFill>
                <a:ea typeface="ＭＳ Ｐゴシック" panose="020B0600070205080204" pitchFamily="34" charset="-128"/>
              </a:rPr>
              <a:t> </a:t>
            </a:r>
            <a:r>
              <a:rPr lang="en-US" altLang="ja-JP" sz="2000" dirty="0">
                <a:solidFill>
                  <a:srgbClr val="006600"/>
                </a:solidFill>
                <a:latin typeface="Arial Black" panose="020B0A04020102020204" pitchFamily="34" charset="0"/>
                <a:ea typeface="ＭＳ Ｐゴシック" panose="020B0600070205080204" pitchFamily="34" charset="-128"/>
              </a:rPr>
              <a:t>has</a:t>
            </a:r>
            <a:r>
              <a:rPr lang="en-US" altLang="ja-JP" sz="2000" dirty="0">
                <a:solidFill>
                  <a:srgbClr val="006600"/>
                </a:solidFill>
                <a:ea typeface="ＭＳ Ｐゴシック" panose="020B0600070205080204" pitchFamily="34" charset="-128"/>
              </a:rPr>
              <a:t> </a:t>
            </a:r>
            <a:r>
              <a:rPr lang="en-US" altLang="ja-JP" sz="2000" b="1" dirty="0">
                <a:solidFill>
                  <a:srgbClr val="006600"/>
                </a:solidFill>
                <a:ea typeface="ＭＳ Ｐゴシック" panose="020B0600070205080204" pitchFamily="34" charset="-128"/>
              </a:rPr>
              <a:t>promot</a:t>
            </a:r>
            <a:r>
              <a:rPr lang="en-US" altLang="ja-JP" sz="2000" dirty="0">
                <a:solidFill>
                  <a:srgbClr val="006600"/>
                </a:solidFill>
                <a:latin typeface="Arial Black" panose="020B0A04020102020204" pitchFamily="34" charset="0"/>
                <a:ea typeface="ＭＳ Ｐゴシック" panose="020B0600070205080204" pitchFamily="34" charset="-128"/>
              </a:rPr>
              <a:t>ed</a:t>
            </a:r>
            <a:r>
              <a:rPr lang="en-US" altLang="ja-JP" sz="2000" dirty="0">
                <a:solidFill>
                  <a:srgbClr val="006600"/>
                </a:solidFill>
                <a:ea typeface="ＭＳ Ｐゴシック" panose="020B0600070205080204" pitchFamily="34" charset="-128"/>
              </a:rPr>
              <a:t> </a:t>
            </a:r>
            <a:r>
              <a:rPr lang="en-US" altLang="ja-JP" sz="2000" b="1" dirty="0">
                <a:solidFill>
                  <a:srgbClr val="006600"/>
                </a:solidFill>
                <a:ea typeface="ＭＳ Ｐゴシック" panose="020B0600070205080204" pitchFamily="34" charset="-128"/>
              </a:rPr>
              <a:t>the compact fluorescent lamp (CFL) as an</a:t>
            </a:r>
            <a:r>
              <a:rPr lang="en-US" altLang="ja-JP" sz="2000" dirty="0">
                <a:solidFill>
                  <a:srgbClr val="006600"/>
                </a:solidFill>
                <a:ea typeface="ＭＳ Ｐゴシック" panose="020B0600070205080204" pitchFamily="34" charset="-128"/>
              </a:rPr>
              <a:t> </a:t>
            </a:r>
            <a:r>
              <a:rPr lang="en-US" altLang="ja-JP" sz="2000" dirty="0">
                <a:solidFill>
                  <a:srgbClr val="006600"/>
                </a:solidFill>
                <a:latin typeface="Arial Black" panose="020B0A04020102020204" pitchFamily="34" charset="0"/>
                <a:ea typeface="ＭＳ Ｐゴシック" panose="020B0600070205080204" pitchFamily="34" charset="-128"/>
              </a:rPr>
              <a:t>alternative</a:t>
            </a:r>
            <a:r>
              <a:rPr lang="en-US" altLang="ja-JP" sz="2000" dirty="0">
                <a:solidFill>
                  <a:srgbClr val="006600"/>
                </a:solidFill>
                <a:ea typeface="ＭＳ Ｐゴシック" panose="020B0600070205080204" pitchFamily="34" charset="-128"/>
              </a:rPr>
              <a:t> </a:t>
            </a:r>
            <a:r>
              <a:rPr lang="en-US" altLang="ja-JP" sz="2000" b="1" dirty="0">
                <a:solidFill>
                  <a:srgbClr val="006600"/>
                </a:solidFill>
                <a:ea typeface="ＭＳ Ｐゴシック" panose="020B0600070205080204" pitchFamily="34" charset="-128"/>
              </a:rPr>
              <a:t>to the incandescent light bulb</a:t>
            </a:r>
            <a:r>
              <a:rPr lang="en-US" altLang="ja-JP" sz="2000" b="1" dirty="0">
                <a:solidFill>
                  <a:srgbClr val="009900"/>
                </a:solidFill>
                <a:ea typeface="ＭＳ Ｐゴシック" panose="020B0600070205080204" pitchFamily="34" charset="-128"/>
              </a:rPr>
              <a:t>.</a:t>
            </a:r>
            <a:r>
              <a:rPr lang="en-US" altLang="ja-JP" sz="2000" dirty="0">
                <a:solidFill>
                  <a:srgbClr val="000000"/>
                </a:solidFill>
                <a:ea typeface="ＭＳ Ｐゴシック" panose="020B0600070205080204" pitchFamily="34" charset="-128"/>
              </a:rPr>
              <a:t> </a:t>
            </a:r>
            <a:r>
              <a:rPr lang="en-US" altLang="ja-JP" sz="2000" baseline="30000" dirty="0">
                <a:solidFill>
                  <a:srgbClr val="FFFFFF">
                    <a:lumMod val="50000"/>
                  </a:srgbClr>
                </a:solidFill>
                <a:latin typeface="Arial Black" panose="020B0A04020102020204" pitchFamily="34" charset="0"/>
                <a:ea typeface="ＭＳ Ｐゴシック" panose="020B0600070205080204" pitchFamily="34" charset="-128"/>
              </a:rPr>
              <a:t>5</a:t>
            </a:r>
            <a:r>
              <a:rPr lang="en-US" altLang="ja-JP" sz="2000" dirty="0">
                <a:solidFill>
                  <a:srgbClr val="FFFFFF">
                    <a:lumMod val="50000"/>
                  </a:srgbClr>
                </a:solidFill>
                <a:ea typeface="ＭＳ Ｐゴシック" panose="020B0600070205080204" pitchFamily="34" charset="-128"/>
              </a:rPr>
              <a:t>CFLs offer a many advantages over the traditional bulb. </a:t>
            </a:r>
            <a:r>
              <a:rPr lang="en-US" altLang="ja-JP" sz="2000" baseline="30000" dirty="0">
                <a:solidFill>
                  <a:srgbClr val="FFFFFF">
                    <a:lumMod val="50000"/>
                  </a:srgbClr>
                </a:solidFill>
                <a:latin typeface="Arial Black" panose="020B0A04020102020204" pitchFamily="34" charset="0"/>
                <a:ea typeface="ＭＳ Ｐゴシック" panose="020B0600070205080204" pitchFamily="34" charset="-128"/>
              </a:rPr>
              <a:t>6</a:t>
            </a:r>
            <a:r>
              <a:rPr lang="fi-FI" altLang="ja-JP" sz="2000" dirty="0" err="1">
                <a:solidFill>
                  <a:srgbClr val="FFFFFF">
                    <a:lumMod val="50000"/>
                  </a:srgbClr>
                </a:solidFill>
                <a:ea typeface="ＭＳ Ｐゴシック" panose="020B0600070205080204" pitchFamily="34" charset="-128"/>
              </a:rPr>
              <a:t>CFLs</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have</a:t>
            </a:r>
            <a:r>
              <a:rPr lang="fi-FI" altLang="ja-JP" sz="2000" dirty="0">
                <a:solidFill>
                  <a:srgbClr val="FFFFFF">
                    <a:lumMod val="50000"/>
                  </a:srgbClr>
                </a:solidFill>
                <a:ea typeface="ＭＳ Ｐゴシック" panose="020B0600070205080204" pitchFamily="34" charset="-128"/>
              </a:rPr>
              <a:t> a </a:t>
            </a:r>
            <a:r>
              <a:rPr lang="fi-FI" altLang="ja-JP" sz="2000" dirty="0" err="1">
                <a:solidFill>
                  <a:srgbClr val="FFFFFF">
                    <a:lumMod val="50000"/>
                  </a:srgbClr>
                </a:solidFill>
                <a:ea typeface="ＭＳ Ｐゴシック" panose="020B0600070205080204" pitchFamily="34" charset="-128"/>
              </a:rPr>
              <a:t>lifespan</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between</a:t>
            </a:r>
            <a:r>
              <a:rPr lang="fi-FI" altLang="ja-JP" sz="2000" dirty="0">
                <a:solidFill>
                  <a:srgbClr val="FFFFFF">
                    <a:lumMod val="50000"/>
                  </a:srgbClr>
                </a:solidFill>
                <a:ea typeface="ＭＳ Ｐゴシック" panose="020B0600070205080204" pitchFamily="34" charset="-128"/>
              </a:rPr>
              <a:t> 8 and 15 </a:t>
            </a:r>
            <a:r>
              <a:rPr lang="fi-FI" altLang="ja-JP" sz="2000" dirty="0" err="1">
                <a:solidFill>
                  <a:srgbClr val="FFFFFF">
                    <a:lumMod val="50000"/>
                  </a:srgbClr>
                </a:solidFill>
                <a:ea typeface="ＭＳ Ｐゴシック" panose="020B0600070205080204" pitchFamily="34" charset="-128"/>
              </a:rPr>
              <a:t>times</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longer</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than</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that</a:t>
            </a:r>
            <a:r>
              <a:rPr lang="fi-FI" altLang="ja-JP" sz="2000" dirty="0">
                <a:solidFill>
                  <a:srgbClr val="FFFFFF">
                    <a:lumMod val="50000"/>
                  </a:srgbClr>
                </a:solidFill>
                <a:ea typeface="ＭＳ Ｐゴシック" panose="020B0600070205080204" pitchFamily="34" charset="-128"/>
              </a:rPr>
              <a:t> of </a:t>
            </a:r>
            <a:r>
              <a:rPr lang="fi-FI" altLang="ja-JP" sz="2000" dirty="0" err="1">
                <a:solidFill>
                  <a:srgbClr val="FFFFFF">
                    <a:lumMod val="50000"/>
                  </a:srgbClr>
                </a:solidFill>
                <a:ea typeface="ＭＳ Ｐゴシック" panose="020B0600070205080204" pitchFamily="34" charset="-128"/>
              </a:rPr>
              <a:t>incandescents</a:t>
            </a:r>
            <a:r>
              <a:rPr lang="fi-FI" altLang="ja-JP" sz="2000" dirty="0">
                <a:solidFill>
                  <a:srgbClr val="FFFFFF">
                    <a:lumMod val="50000"/>
                  </a:srgbClr>
                </a:solidFill>
                <a:ea typeface="ＭＳ Ｐゴシック" panose="020B0600070205080204" pitchFamily="34" charset="-128"/>
              </a:rPr>
              <a:t>. </a:t>
            </a:r>
            <a:r>
              <a:rPr lang="en-US" altLang="ja-JP" sz="2000" baseline="30000" dirty="0">
                <a:solidFill>
                  <a:srgbClr val="FFFFFF">
                    <a:lumMod val="50000"/>
                  </a:srgbClr>
                </a:solidFill>
                <a:latin typeface="Arial Black" panose="020B0A04020102020204" pitchFamily="34" charset="0"/>
                <a:ea typeface="ＭＳ Ｐゴシック" panose="020B0600070205080204" pitchFamily="34" charset="-128"/>
              </a:rPr>
              <a:t>7</a:t>
            </a:r>
            <a:r>
              <a:rPr lang="fi-FI" altLang="ja-JP" sz="2000" dirty="0" err="1">
                <a:solidFill>
                  <a:srgbClr val="FFFFFF">
                    <a:lumMod val="50000"/>
                  </a:srgbClr>
                </a:solidFill>
                <a:ea typeface="ＭＳ Ｐゴシック" panose="020B0600070205080204" pitchFamily="34" charset="-128"/>
              </a:rPr>
              <a:t>CFLs</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use</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between</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one-fifth</a:t>
            </a:r>
            <a:r>
              <a:rPr lang="fi-FI" altLang="ja-JP" sz="2000" dirty="0">
                <a:solidFill>
                  <a:srgbClr val="FFFFFF">
                    <a:lumMod val="50000"/>
                  </a:srgbClr>
                </a:solidFill>
                <a:ea typeface="ＭＳ Ｐゴシック" panose="020B0600070205080204" pitchFamily="34" charset="-128"/>
              </a:rPr>
              <a:t> and </a:t>
            </a:r>
            <a:r>
              <a:rPr lang="fi-FI" altLang="ja-JP" sz="2000" dirty="0" err="1">
                <a:solidFill>
                  <a:srgbClr val="FFFFFF">
                    <a:lumMod val="50000"/>
                  </a:srgbClr>
                </a:solidFill>
                <a:ea typeface="ＭＳ Ｐゴシック" panose="020B0600070205080204" pitchFamily="34" charset="-128"/>
              </a:rPr>
              <a:t>one-third</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less</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power</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than</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incandescent</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lamps</a:t>
            </a:r>
            <a:r>
              <a:rPr lang="fi-FI" altLang="ja-JP" sz="2000" dirty="0">
                <a:solidFill>
                  <a:srgbClr val="FFFFFF">
                    <a:lumMod val="50000"/>
                  </a:srgbClr>
                </a:solidFill>
                <a:ea typeface="ＭＳ Ｐゴシック" panose="020B0600070205080204" pitchFamily="34" charset="-128"/>
              </a:rPr>
              <a:t>. </a:t>
            </a:r>
            <a:r>
              <a:rPr lang="en-US" altLang="ja-JP" sz="2000" baseline="30000" dirty="0">
                <a:solidFill>
                  <a:srgbClr val="FFFFFF">
                    <a:lumMod val="50000"/>
                  </a:srgbClr>
                </a:solidFill>
                <a:latin typeface="Arial Black" panose="020B0A04020102020204" pitchFamily="34" charset="0"/>
                <a:ea typeface="ＭＳ Ｐゴシック" panose="020B0600070205080204" pitchFamily="34" charset="-128"/>
              </a:rPr>
              <a:t>8</a:t>
            </a:r>
            <a:r>
              <a:rPr lang="fi-FI" altLang="ja-JP" sz="2000" dirty="0" err="1">
                <a:solidFill>
                  <a:srgbClr val="FFFFFF">
                    <a:lumMod val="50000"/>
                  </a:srgbClr>
                </a:solidFill>
                <a:ea typeface="ＭＳ Ｐゴシック" panose="020B0600070205080204" pitchFamily="34" charset="-128"/>
              </a:rPr>
              <a:t>Furthermore</a:t>
            </a:r>
            <a:r>
              <a:rPr lang="fi-FI" altLang="ja-JP" sz="2000" dirty="0">
                <a:solidFill>
                  <a:srgbClr val="FFFFFF">
                    <a:lumMod val="50000"/>
                  </a:srgbClr>
                </a:solidFill>
                <a:ea typeface="ＭＳ Ｐゴシック" panose="020B0600070205080204" pitchFamily="34" charset="-128"/>
              </a:rPr>
              <a:t>, a </a:t>
            </a:r>
            <a:r>
              <a:rPr lang="fi-FI" altLang="ja-JP" sz="2000" dirty="0" err="1">
                <a:solidFill>
                  <a:srgbClr val="FFFFFF">
                    <a:lumMod val="50000"/>
                  </a:srgbClr>
                </a:solidFill>
                <a:ea typeface="ＭＳ Ｐゴシック" panose="020B0600070205080204" pitchFamily="34" charset="-128"/>
              </a:rPr>
              <a:t>typical</a:t>
            </a:r>
            <a:r>
              <a:rPr lang="fi-FI" altLang="ja-JP" sz="2000" dirty="0">
                <a:solidFill>
                  <a:srgbClr val="FFFFFF">
                    <a:lumMod val="50000"/>
                  </a:srgbClr>
                </a:solidFill>
                <a:ea typeface="ＭＳ Ｐゴシック" panose="020B0600070205080204" pitchFamily="34" charset="-128"/>
              </a:rPr>
              <a:t> CFL is 17-21% </a:t>
            </a:r>
            <a:r>
              <a:rPr lang="fi-FI" altLang="ja-JP" sz="2000" dirty="0" err="1">
                <a:solidFill>
                  <a:srgbClr val="FFFFFF">
                    <a:lumMod val="50000"/>
                  </a:srgbClr>
                </a:solidFill>
                <a:ea typeface="ＭＳ Ｐゴシック" panose="020B0600070205080204" pitchFamily="34" charset="-128"/>
              </a:rPr>
              <a:t>more</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efficient</a:t>
            </a:r>
            <a:r>
              <a:rPr lang="fi-FI" altLang="ja-JP" sz="2000" dirty="0">
                <a:solidFill>
                  <a:srgbClr val="FFFFFF">
                    <a:lumMod val="50000"/>
                  </a:srgbClr>
                </a:solidFill>
                <a:ea typeface="ＭＳ Ｐゴシック" panose="020B0600070205080204" pitchFamily="34" charset="-128"/>
              </a:rPr>
              <a:t> at </a:t>
            </a:r>
            <a:r>
              <a:rPr lang="fi-FI" altLang="ja-JP" sz="2000" dirty="0" err="1">
                <a:solidFill>
                  <a:srgbClr val="FFFFFF">
                    <a:lumMod val="50000"/>
                  </a:srgbClr>
                </a:solidFill>
                <a:ea typeface="ＭＳ Ｐゴシック" panose="020B0600070205080204" pitchFamily="34" charset="-128"/>
              </a:rPr>
              <a:t>converting</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electric</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power</a:t>
            </a:r>
            <a:r>
              <a:rPr lang="fi-FI" altLang="ja-JP" sz="2000" dirty="0">
                <a:solidFill>
                  <a:srgbClr val="FFFFFF">
                    <a:lumMod val="50000"/>
                  </a:srgbClr>
                </a:solidFill>
                <a:ea typeface="ＭＳ Ｐゴシック" panose="020B0600070205080204" pitchFamily="34" charset="-128"/>
              </a:rPr>
              <a:t> to </a:t>
            </a:r>
            <a:r>
              <a:rPr lang="fi-FI" altLang="ja-JP" sz="2000" dirty="0" err="1">
                <a:solidFill>
                  <a:srgbClr val="FFFFFF">
                    <a:lumMod val="50000"/>
                  </a:srgbClr>
                </a:solidFill>
                <a:ea typeface="ＭＳ Ｐゴシック" panose="020B0600070205080204" pitchFamily="34" charset="-128"/>
              </a:rPr>
              <a:t>radiant</a:t>
            </a:r>
            <a:r>
              <a:rPr lang="fi-FI" altLang="ja-JP" sz="2000" dirty="0">
                <a:solidFill>
                  <a:srgbClr val="FFFFFF">
                    <a:lumMod val="50000"/>
                  </a:srgbClr>
                </a:solidFill>
                <a:ea typeface="ＭＳ Ｐゴシック" panose="020B0600070205080204" pitchFamily="34" charset="-128"/>
              </a:rPr>
              <a:t> </a:t>
            </a:r>
            <a:r>
              <a:rPr lang="fi-FI" altLang="ja-JP" sz="2000" dirty="0" err="1">
                <a:solidFill>
                  <a:srgbClr val="FFFFFF">
                    <a:lumMod val="50000"/>
                  </a:srgbClr>
                </a:solidFill>
                <a:ea typeface="ＭＳ Ｐゴシック" panose="020B0600070205080204" pitchFamily="34" charset="-128"/>
              </a:rPr>
              <a:t>power</a:t>
            </a:r>
            <a:r>
              <a:rPr lang="fi-FI" altLang="ja-JP" sz="2000" dirty="0">
                <a:solidFill>
                  <a:srgbClr val="FFFFFF">
                    <a:lumMod val="50000"/>
                  </a:srgbClr>
                </a:solidFill>
                <a:ea typeface="ＭＳ Ｐゴシック" panose="020B0600070205080204" pitchFamily="34" charset="-128"/>
              </a:rPr>
              <a:t>.</a:t>
            </a:r>
            <a:r>
              <a:rPr lang="fi-FI" altLang="ja-JP" sz="2000" dirty="0">
                <a:solidFill>
                  <a:srgbClr val="000000"/>
                </a:solidFill>
                <a:ea typeface="ＭＳ Ｐゴシック" panose="020B0600070205080204" pitchFamily="34" charset="-128"/>
              </a:rPr>
              <a:t> </a:t>
            </a:r>
            <a:r>
              <a:rPr lang="en-US" altLang="ja-JP" sz="2000" baseline="30000" dirty="0">
                <a:solidFill>
                  <a:srgbClr val="CC0000"/>
                </a:solidFill>
                <a:latin typeface="Arial Black" panose="020B0A04020102020204" pitchFamily="34" charset="0"/>
                <a:ea typeface="ＭＳ Ｐゴシック" panose="020B0600070205080204" pitchFamily="34" charset="-128"/>
              </a:rPr>
              <a:t>9</a:t>
            </a:r>
            <a:r>
              <a:rPr lang="fi-FI" altLang="ja-JP" sz="2000" dirty="0" err="1">
                <a:solidFill>
                  <a:srgbClr val="7F7F7F"/>
                </a:solidFill>
                <a:ea typeface="ＭＳ Ｐゴシック" panose="020B0600070205080204" pitchFamily="34" charset="-128"/>
              </a:rPr>
              <a:t>However</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CFLs</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take</a:t>
            </a:r>
            <a:r>
              <a:rPr lang="fi-FI" altLang="ja-JP" sz="2000" dirty="0">
                <a:solidFill>
                  <a:srgbClr val="7F7F7F"/>
                </a:solidFill>
                <a:ea typeface="ＭＳ Ｐゴシック" panose="020B0600070205080204" pitchFamily="34" charset="-128"/>
              </a:rPr>
              <a:t> a </a:t>
            </a:r>
            <a:r>
              <a:rPr lang="fi-FI" altLang="ja-JP" sz="2000" dirty="0" err="1">
                <a:solidFill>
                  <a:srgbClr val="7F7F7F"/>
                </a:solidFill>
                <a:ea typeface="ＭＳ Ｐゴシック" panose="020B0600070205080204" pitchFamily="34" charset="-128"/>
              </a:rPr>
              <a:t>longer</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time</a:t>
            </a:r>
            <a:r>
              <a:rPr lang="fi-FI" altLang="ja-JP" sz="2000" dirty="0">
                <a:solidFill>
                  <a:srgbClr val="7F7F7F"/>
                </a:solidFill>
                <a:ea typeface="ＭＳ Ｐゴシック" panose="020B0600070205080204" pitchFamily="34" charset="-128"/>
              </a:rPr>
              <a:t> to </a:t>
            </a:r>
            <a:r>
              <a:rPr lang="fi-FI" altLang="ja-JP" sz="2000" dirty="0" err="1">
                <a:solidFill>
                  <a:srgbClr val="7F7F7F"/>
                </a:solidFill>
                <a:ea typeface="ＭＳ Ｐゴシック" panose="020B0600070205080204" pitchFamily="34" charset="-128"/>
              </a:rPr>
              <a:t>achieve</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full</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brightness</a:t>
            </a:r>
            <a:r>
              <a:rPr lang="fi-FI" altLang="ja-JP" sz="2000" dirty="0">
                <a:solidFill>
                  <a:srgbClr val="7F7F7F"/>
                </a:solidFill>
                <a:ea typeface="ＭＳ Ｐゴシック" panose="020B0600070205080204" pitchFamily="34" charset="-128"/>
              </a:rPr>
              <a:t>, and </a:t>
            </a:r>
            <a:r>
              <a:rPr lang="fi-FI" altLang="ja-JP" sz="2000" dirty="0" err="1">
                <a:solidFill>
                  <a:srgbClr val="7F7F7F"/>
                </a:solidFill>
                <a:ea typeface="ＭＳ Ｐゴシック" panose="020B0600070205080204" pitchFamily="34" charset="-128"/>
              </a:rPr>
              <a:t>even</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longer</a:t>
            </a:r>
            <a:r>
              <a:rPr lang="fi-FI" altLang="ja-JP" sz="2000" dirty="0">
                <a:solidFill>
                  <a:srgbClr val="7F7F7F"/>
                </a:solidFill>
                <a:ea typeface="ＭＳ Ｐゴシック" panose="020B0600070205080204" pitchFamily="34" charset="-128"/>
              </a:rPr>
              <a:t> at </a:t>
            </a:r>
            <a:r>
              <a:rPr lang="fi-FI" altLang="ja-JP" sz="2000" dirty="0" err="1">
                <a:solidFill>
                  <a:srgbClr val="7F7F7F"/>
                </a:solidFill>
                <a:ea typeface="ＭＳ Ｐゴシック" panose="020B0600070205080204" pitchFamily="34" charset="-128"/>
              </a:rPr>
              <a:t>very</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cold</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temperatures</a:t>
            </a:r>
            <a:r>
              <a:rPr lang="fi-FI" altLang="ja-JP" sz="2000" dirty="0">
                <a:solidFill>
                  <a:srgbClr val="7F7F7F"/>
                </a:solidFill>
                <a:ea typeface="ＭＳ Ｐゴシック" panose="020B0600070205080204" pitchFamily="34" charset="-128"/>
              </a:rPr>
              <a:t>.  </a:t>
            </a:r>
            <a:r>
              <a:rPr lang="en-US" altLang="ja-JP" sz="2000" baseline="30000" dirty="0">
                <a:solidFill>
                  <a:srgbClr val="7F7F7F"/>
                </a:solidFill>
                <a:latin typeface="Arial Black" panose="020B0A04020102020204" pitchFamily="34" charset="0"/>
                <a:ea typeface="ＭＳ Ｐゴシック" panose="020B0600070205080204" pitchFamily="34" charset="-128"/>
              </a:rPr>
              <a:t>10</a:t>
            </a:r>
            <a:r>
              <a:rPr lang="fi-FI" altLang="ja-JP" sz="2000" dirty="0" err="1">
                <a:solidFill>
                  <a:srgbClr val="7F7F7F"/>
                </a:solidFill>
                <a:ea typeface="ＭＳ Ｐゴシック" panose="020B0600070205080204" pitchFamily="34" charset="-128"/>
              </a:rPr>
              <a:t>CFLs</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also</a:t>
            </a:r>
            <a:r>
              <a:rPr lang="en-US" altLang="ja-JP" sz="2000" dirty="0">
                <a:solidFill>
                  <a:srgbClr val="7F7F7F"/>
                </a:solidFill>
                <a:ea typeface="ＭＳ Ｐゴシック" panose="020B0600070205080204" pitchFamily="34" charset="-128"/>
              </a:rPr>
              <a:t> </a:t>
            </a:r>
            <a:r>
              <a:rPr lang="fi-FI" altLang="en-US" sz="2000" dirty="0" err="1">
                <a:solidFill>
                  <a:srgbClr val="7F7F7F"/>
                </a:solidFill>
              </a:rPr>
              <a:t>pose</a:t>
            </a:r>
            <a:r>
              <a:rPr lang="fi-FI" altLang="en-US" sz="2000" dirty="0">
                <a:solidFill>
                  <a:srgbClr val="7F7F7F"/>
                </a:solidFill>
              </a:rPr>
              <a:t> a </a:t>
            </a:r>
            <a:r>
              <a:rPr lang="fi-FI" altLang="en-US" sz="2000" dirty="0" err="1">
                <a:solidFill>
                  <a:srgbClr val="7F7F7F"/>
                </a:solidFill>
              </a:rPr>
              <a:t>hazard</a:t>
            </a:r>
            <a:r>
              <a:rPr lang="fi-FI" altLang="en-US" sz="2000" dirty="0">
                <a:solidFill>
                  <a:srgbClr val="7F7F7F"/>
                </a:solidFill>
              </a:rPr>
              <a:t> to </a:t>
            </a:r>
            <a:r>
              <a:rPr lang="fi-FI" altLang="en-US" sz="2000" dirty="0" err="1">
                <a:solidFill>
                  <a:srgbClr val="7F7F7F"/>
                </a:solidFill>
              </a:rPr>
              <a:t>our</a:t>
            </a:r>
            <a:r>
              <a:rPr lang="fi-FI" altLang="en-US" sz="2000" dirty="0">
                <a:solidFill>
                  <a:srgbClr val="7F7F7F"/>
                </a:solidFill>
              </a:rPr>
              <a:t> </a:t>
            </a:r>
            <a:r>
              <a:rPr lang="fi-FI" altLang="en-US" sz="2000" dirty="0" err="1">
                <a:solidFill>
                  <a:srgbClr val="7F7F7F"/>
                </a:solidFill>
              </a:rPr>
              <a:t>environment</a:t>
            </a:r>
            <a:r>
              <a:rPr lang="fi-FI" altLang="en-US" sz="2000" dirty="0">
                <a:solidFill>
                  <a:srgbClr val="7F7F7F"/>
                </a:solidFill>
              </a:rPr>
              <a:t> </a:t>
            </a:r>
            <a:r>
              <a:rPr lang="fi-FI" altLang="en-US" sz="2000" dirty="0" err="1">
                <a:solidFill>
                  <a:srgbClr val="7F7F7F"/>
                </a:solidFill>
              </a:rPr>
              <a:t>because</a:t>
            </a:r>
            <a:r>
              <a:rPr lang="fi-FI" altLang="en-US" sz="2000" dirty="0">
                <a:solidFill>
                  <a:srgbClr val="7F7F7F"/>
                </a:solidFill>
              </a:rPr>
              <a:t> </a:t>
            </a:r>
            <a:r>
              <a:rPr lang="fi-FI" altLang="en-US" sz="2000" dirty="0" err="1">
                <a:solidFill>
                  <a:srgbClr val="7F7F7F"/>
                </a:solidFill>
              </a:rPr>
              <a:t>they</a:t>
            </a:r>
            <a:r>
              <a:rPr lang="fi-FI" altLang="en-US" sz="2000" dirty="0">
                <a:solidFill>
                  <a:srgbClr val="7F7F7F"/>
                </a:solidFill>
              </a:rPr>
              <a:t> </a:t>
            </a:r>
            <a:r>
              <a:rPr lang="fi-FI" altLang="en-US" sz="2000" dirty="0" err="1">
                <a:solidFill>
                  <a:srgbClr val="7F7F7F"/>
                </a:solidFill>
              </a:rPr>
              <a:t>contain</a:t>
            </a:r>
            <a:r>
              <a:rPr lang="fi-FI" altLang="en-US" sz="2000" dirty="0">
                <a:solidFill>
                  <a:srgbClr val="7F7F7F"/>
                </a:solidFill>
              </a:rPr>
              <a:t> </a:t>
            </a:r>
            <a:r>
              <a:rPr lang="fi-FI" altLang="en-US" sz="2000" dirty="0" err="1">
                <a:solidFill>
                  <a:srgbClr val="7F7F7F"/>
                </a:solidFill>
              </a:rPr>
              <a:t>small</a:t>
            </a:r>
            <a:r>
              <a:rPr lang="fi-FI" altLang="en-US" sz="2000" dirty="0">
                <a:solidFill>
                  <a:srgbClr val="7F7F7F"/>
                </a:solidFill>
              </a:rPr>
              <a:t> </a:t>
            </a:r>
            <a:r>
              <a:rPr lang="fi-FI" altLang="en-US" sz="2000" dirty="0" err="1">
                <a:solidFill>
                  <a:srgbClr val="7F7F7F"/>
                </a:solidFill>
              </a:rPr>
              <a:t>amounts</a:t>
            </a:r>
            <a:r>
              <a:rPr lang="fi-FI" altLang="en-US" sz="2000" dirty="0">
                <a:solidFill>
                  <a:srgbClr val="7F7F7F"/>
                </a:solidFill>
              </a:rPr>
              <a:t> of </a:t>
            </a:r>
            <a:r>
              <a:rPr lang="fi-FI" altLang="en-US" sz="2000" dirty="0" err="1">
                <a:solidFill>
                  <a:srgbClr val="7F7F7F"/>
                </a:solidFill>
              </a:rPr>
              <a:t>mercury</a:t>
            </a:r>
            <a:r>
              <a:rPr lang="fi-FI" altLang="en-US" sz="2000" dirty="0">
                <a:solidFill>
                  <a:srgbClr val="7F7F7F"/>
                </a:solidFill>
              </a:rPr>
              <a:t> as </a:t>
            </a:r>
            <a:r>
              <a:rPr lang="fi-FI" altLang="en-US" sz="2000" dirty="0" err="1">
                <a:solidFill>
                  <a:srgbClr val="7F7F7F"/>
                </a:solidFill>
              </a:rPr>
              <a:t>vapor</a:t>
            </a:r>
            <a:r>
              <a:rPr lang="fi-FI" altLang="en-US" sz="2000" dirty="0">
                <a:solidFill>
                  <a:srgbClr val="7F7F7F"/>
                </a:solidFill>
              </a:rPr>
              <a:t> inside </a:t>
            </a:r>
            <a:r>
              <a:rPr lang="fi-FI" altLang="en-US" sz="2000" dirty="0" err="1">
                <a:solidFill>
                  <a:srgbClr val="7F7F7F"/>
                </a:solidFill>
              </a:rPr>
              <a:t>the</a:t>
            </a:r>
            <a:r>
              <a:rPr lang="fi-FI" altLang="en-US" sz="2000" dirty="0">
                <a:solidFill>
                  <a:srgbClr val="7F7F7F"/>
                </a:solidFill>
              </a:rPr>
              <a:t> </a:t>
            </a:r>
            <a:r>
              <a:rPr lang="fi-FI" altLang="en-US" sz="2000" dirty="0" err="1">
                <a:solidFill>
                  <a:srgbClr val="7F7F7F"/>
                </a:solidFill>
              </a:rPr>
              <a:t>glass</a:t>
            </a:r>
            <a:r>
              <a:rPr lang="fi-FI" altLang="en-US" sz="2000" dirty="0">
                <a:solidFill>
                  <a:srgbClr val="7F7F7F"/>
                </a:solidFill>
              </a:rPr>
              <a:t> </a:t>
            </a:r>
            <a:r>
              <a:rPr lang="fi-FI" altLang="en-US" sz="2000" dirty="0" err="1">
                <a:solidFill>
                  <a:srgbClr val="7F7F7F"/>
                </a:solidFill>
              </a:rPr>
              <a:t>tubing</a:t>
            </a:r>
            <a:r>
              <a:rPr lang="fi-FI" altLang="en-US" sz="2000" dirty="0">
                <a:solidFill>
                  <a:srgbClr val="7F7F7F"/>
                </a:solidFill>
              </a:rPr>
              <a:t>. </a:t>
            </a:r>
            <a:r>
              <a:rPr lang="en-US" altLang="en-US" sz="2000" baseline="30000" dirty="0">
                <a:solidFill>
                  <a:srgbClr val="7F7F7F"/>
                </a:solidFill>
                <a:latin typeface="Arial Black" panose="020B0A04020102020204" pitchFamily="34" charset="0"/>
              </a:rPr>
              <a:t>11</a:t>
            </a:r>
            <a:r>
              <a:rPr lang="fi-FI" altLang="en-US" sz="2000" dirty="0" err="1">
                <a:solidFill>
                  <a:srgbClr val="7F7F7F"/>
                </a:solidFill>
              </a:rPr>
              <a:t>Moreover</a:t>
            </a:r>
            <a:r>
              <a:rPr lang="fi-FI" altLang="en-US" sz="2000" dirty="0">
                <a:solidFill>
                  <a:srgbClr val="7F7F7F"/>
                </a:solidFill>
              </a:rPr>
              <a:t>, </a:t>
            </a:r>
            <a:r>
              <a:rPr lang="fi-FI" altLang="en-US" sz="2000" dirty="0" err="1">
                <a:solidFill>
                  <a:srgbClr val="7F7F7F"/>
                </a:solidFill>
              </a:rPr>
              <a:t>standard</a:t>
            </a:r>
            <a:r>
              <a:rPr lang="fi-FI" altLang="en-US" sz="2000" dirty="0">
                <a:solidFill>
                  <a:srgbClr val="7F7F7F"/>
                </a:solidFill>
              </a:rPr>
              <a:t> </a:t>
            </a:r>
            <a:r>
              <a:rPr lang="fi-FI" altLang="en-US" sz="2000" dirty="0" err="1">
                <a:solidFill>
                  <a:srgbClr val="7F7F7F"/>
                </a:solidFill>
              </a:rPr>
              <a:t>compact</a:t>
            </a:r>
            <a:r>
              <a:rPr lang="fi-FI" altLang="en-US" sz="2000" dirty="0">
                <a:solidFill>
                  <a:srgbClr val="7F7F7F"/>
                </a:solidFill>
              </a:rPr>
              <a:t> </a:t>
            </a:r>
            <a:r>
              <a:rPr lang="fi-FI" altLang="en-US" sz="2000" dirty="0" err="1">
                <a:solidFill>
                  <a:srgbClr val="7F7F7F"/>
                </a:solidFill>
              </a:rPr>
              <a:t>fluorescents</a:t>
            </a:r>
            <a:r>
              <a:rPr lang="fi-FI" altLang="en-US" sz="2000" dirty="0">
                <a:solidFill>
                  <a:srgbClr val="7F7F7F"/>
                </a:solidFill>
              </a:rPr>
              <a:t> </a:t>
            </a:r>
            <a:r>
              <a:rPr lang="fi-FI" altLang="en-US" sz="2000" dirty="0" err="1">
                <a:solidFill>
                  <a:srgbClr val="7F7F7F"/>
                </a:solidFill>
              </a:rPr>
              <a:t>fail</a:t>
            </a:r>
            <a:r>
              <a:rPr lang="fi-FI" altLang="en-US" sz="2000" dirty="0">
                <a:solidFill>
                  <a:srgbClr val="7F7F7F"/>
                </a:solidFill>
              </a:rPr>
              <a:t> to </a:t>
            </a:r>
            <a:r>
              <a:rPr lang="fi-FI" altLang="en-US" sz="2000" dirty="0" err="1">
                <a:solidFill>
                  <a:srgbClr val="7F7F7F"/>
                </a:solidFill>
              </a:rPr>
              <a:t>operate</a:t>
            </a:r>
            <a:r>
              <a:rPr lang="fi-FI" altLang="en-US" sz="2000" dirty="0">
                <a:solidFill>
                  <a:srgbClr val="7F7F7F"/>
                </a:solidFill>
              </a:rPr>
              <a:t> at </a:t>
            </a:r>
            <a:r>
              <a:rPr lang="fi-FI" altLang="en-US" sz="2000" dirty="0" err="1">
                <a:solidFill>
                  <a:srgbClr val="7F7F7F"/>
                </a:solidFill>
              </a:rPr>
              <a:t>temperatures</a:t>
            </a:r>
            <a:r>
              <a:rPr lang="fi-FI" altLang="en-US" sz="2000" dirty="0">
                <a:solidFill>
                  <a:srgbClr val="7F7F7F"/>
                </a:solidFill>
              </a:rPr>
              <a:t> </a:t>
            </a:r>
            <a:r>
              <a:rPr lang="fi-FI" altLang="en-US" sz="2000" dirty="0" err="1">
                <a:solidFill>
                  <a:srgbClr val="7F7F7F"/>
                </a:solidFill>
              </a:rPr>
              <a:t>lower</a:t>
            </a:r>
            <a:r>
              <a:rPr lang="fi-FI" altLang="en-US" sz="2000" dirty="0">
                <a:solidFill>
                  <a:srgbClr val="7F7F7F"/>
                </a:solidFill>
              </a:rPr>
              <a:t> </a:t>
            </a:r>
            <a:r>
              <a:rPr lang="fi-FI" altLang="en-US" sz="2000" dirty="0" err="1">
                <a:solidFill>
                  <a:srgbClr val="7F7F7F"/>
                </a:solidFill>
              </a:rPr>
              <a:t>than</a:t>
            </a:r>
            <a:r>
              <a:rPr lang="fi-FI" altLang="en-US" sz="2000" dirty="0">
                <a:solidFill>
                  <a:srgbClr val="7F7F7F"/>
                </a:solidFill>
              </a:rPr>
              <a:t> -15°C, and </a:t>
            </a:r>
            <a:r>
              <a:rPr lang="fi-FI" altLang="en-US" sz="2000" dirty="0" err="1">
                <a:solidFill>
                  <a:srgbClr val="7F7F7F"/>
                </a:solidFill>
              </a:rPr>
              <a:t>CFLs</a:t>
            </a:r>
            <a:r>
              <a:rPr lang="fi-FI" altLang="en-US" sz="2000" dirty="0">
                <a:solidFill>
                  <a:srgbClr val="7F7F7F"/>
                </a:solidFill>
              </a:rPr>
              <a:t> </a:t>
            </a:r>
            <a:r>
              <a:rPr lang="fi-FI" altLang="en-US" sz="2000" dirty="0" err="1">
                <a:solidFill>
                  <a:srgbClr val="7F7F7F"/>
                </a:solidFill>
              </a:rPr>
              <a:t>become</a:t>
            </a:r>
            <a:r>
              <a:rPr lang="fi-FI" altLang="en-US" sz="2000" dirty="0">
                <a:solidFill>
                  <a:srgbClr val="7F7F7F"/>
                </a:solidFill>
              </a:rPr>
              <a:t> </a:t>
            </a:r>
            <a:r>
              <a:rPr lang="fi-FI" altLang="en-US" sz="2000" dirty="0" err="1">
                <a:solidFill>
                  <a:srgbClr val="7F7F7F"/>
                </a:solidFill>
              </a:rPr>
              <a:t>dimmer</a:t>
            </a:r>
            <a:r>
              <a:rPr lang="fi-FI" altLang="en-US" sz="2000" dirty="0">
                <a:solidFill>
                  <a:srgbClr val="7F7F7F"/>
                </a:solidFill>
              </a:rPr>
              <a:t> </a:t>
            </a:r>
            <a:r>
              <a:rPr lang="fi-FI" altLang="en-US" sz="2000" dirty="0" err="1">
                <a:solidFill>
                  <a:srgbClr val="7F7F7F"/>
                </a:solidFill>
              </a:rPr>
              <a:t>over</a:t>
            </a:r>
            <a:r>
              <a:rPr lang="fi-FI" altLang="en-US" sz="2000" dirty="0">
                <a:solidFill>
                  <a:srgbClr val="7F7F7F"/>
                </a:solidFill>
              </a:rPr>
              <a:t> </a:t>
            </a:r>
            <a:r>
              <a:rPr lang="fi-FI" altLang="en-US" sz="2000" dirty="0" err="1">
                <a:solidFill>
                  <a:srgbClr val="7F7F7F"/>
                </a:solidFill>
              </a:rPr>
              <a:t>their</a:t>
            </a:r>
            <a:r>
              <a:rPr lang="fi-FI" altLang="en-US" sz="2000" dirty="0">
                <a:solidFill>
                  <a:srgbClr val="7F7F7F"/>
                </a:solidFill>
              </a:rPr>
              <a:t> </a:t>
            </a:r>
            <a:r>
              <a:rPr lang="fi-FI" altLang="en-US" sz="2000" dirty="0" err="1">
                <a:solidFill>
                  <a:srgbClr val="7F7F7F"/>
                </a:solidFill>
              </a:rPr>
              <a:t>lifetime</a:t>
            </a:r>
            <a:r>
              <a:rPr lang="fi-FI" altLang="en-US" sz="2000" dirty="0">
                <a:solidFill>
                  <a:srgbClr val="7F7F7F"/>
                </a:solidFill>
              </a:rPr>
              <a:t>, </a:t>
            </a:r>
            <a:r>
              <a:rPr lang="fi-FI" altLang="en-US" sz="2000" dirty="0" err="1">
                <a:solidFill>
                  <a:srgbClr val="7F7F7F"/>
                </a:solidFill>
              </a:rPr>
              <a:t>eventually</a:t>
            </a:r>
            <a:r>
              <a:rPr lang="fi-FI" altLang="en-US" sz="2000" dirty="0">
                <a:solidFill>
                  <a:srgbClr val="7F7F7F"/>
                </a:solidFill>
              </a:rPr>
              <a:t> </a:t>
            </a:r>
            <a:r>
              <a:rPr lang="fi-FI" altLang="en-US" sz="2000" dirty="0" err="1">
                <a:solidFill>
                  <a:srgbClr val="7F7F7F"/>
                </a:solidFill>
              </a:rPr>
              <a:t>emitting</a:t>
            </a:r>
            <a:r>
              <a:rPr lang="fi-FI" altLang="en-US" sz="2000" dirty="0">
                <a:solidFill>
                  <a:srgbClr val="7F7F7F"/>
                </a:solidFill>
              </a:rPr>
              <a:t> </a:t>
            </a:r>
            <a:r>
              <a:rPr lang="fi-FI" altLang="en-US" sz="2000" dirty="0" err="1">
                <a:solidFill>
                  <a:srgbClr val="7F7F7F"/>
                </a:solidFill>
              </a:rPr>
              <a:t>only</a:t>
            </a:r>
            <a:r>
              <a:rPr lang="fi-FI" altLang="en-US" sz="2000" dirty="0">
                <a:solidFill>
                  <a:srgbClr val="7F7F7F"/>
                </a:solidFill>
              </a:rPr>
              <a:t> 60% of </a:t>
            </a:r>
            <a:r>
              <a:rPr lang="fi-FI" altLang="en-US" sz="2000" dirty="0" err="1">
                <a:solidFill>
                  <a:srgbClr val="7F7F7F"/>
                </a:solidFill>
              </a:rPr>
              <a:t>their</a:t>
            </a:r>
            <a:r>
              <a:rPr lang="fi-FI" altLang="en-US" sz="2000" dirty="0">
                <a:solidFill>
                  <a:srgbClr val="7F7F7F"/>
                </a:solidFill>
              </a:rPr>
              <a:t> </a:t>
            </a:r>
            <a:r>
              <a:rPr lang="fi-FI" altLang="en-US" sz="2000" dirty="0" err="1">
                <a:solidFill>
                  <a:srgbClr val="7F7F7F"/>
                </a:solidFill>
              </a:rPr>
              <a:t>original</a:t>
            </a:r>
            <a:r>
              <a:rPr lang="fi-FI" altLang="en-US" sz="2000" dirty="0">
                <a:solidFill>
                  <a:srgbClr val="7F7F7F"/>
                </a:solidFill>
              </a:rPr>
              <a:t> </a:t>
            </a:r>
            <a:r>
              <a:rPr lang="fi-FI" altLang="en-US" sz="2000" dirty="0" err="1">
                <a:solidFill>
                  <a:srgbClr val="7F7F7F"/>
                </a:solidFill>
              </a:rPr>
              <a:t>light</a:t>
            </a:r>
            <a:r>
              <a:rPr lang="fi-FI" altLang="en-US" sz="2000" dirty="0">
                <a:solidFill>
                  <a:srgbClr val="7F7F7F"/>
                </a:solidFill>
              </a:rPr>
              <a:t>.</a:t>
            </a:r>
            <a:endParaRPr lang="en-US" altLang="ja-JP" sz="2000" dirty="0">
              <a:solidFill>
                <a:srgbClr val="7F7F7F"/>
              </a:solidFill>
              <a:ea typeface="ＭＳ Ｐゴシック" panose="020B0600070205080204" pitchFamily="34" charset="-128"/>
            </a:endParaRPr>
          </a:p>
        </p:txBody>
      </p:sp>
      <p:sp>
        <p:nvSpPr>
          <p:cNvPr id="64523" name="AutoShape 11"/>
          <p:cNvSpPr>
            <a:spLocks noChangeArrowheads="1"/>
          </p:cNvSpPr>
          <p:nvPr/>
        </p:nvSpPr>
        <p:spPr bwMode="auto">
          <a:xfrm>
            <a:off x="4618039" y="2376489"/>
            <a:ext cx="2733675" cy="1366837"/>
          </a:xfrm>
          <a:prstGeom prst="upArrowCallout">
            <a:avLst>
              <a:gd name="adj1" fmla="val 50000"/>
              <a:gd name="adj2" fmla="val 50000"/>
              <a:gd name="adj3" fmla="val 16667"/>
              <a:gd name="adj4" fmla="val 66667"/>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fi-FI" altLang="en-US">
                <a:solidFill>
                  <a:srgbClr val="000000"/>
                </a:solidFill>
                <a:latin typeface="Arial Black" panose="020B0A04020102020204" pitchFamily="34" charset="0"/>
              </a:rPr>
              <a:t>Solution 1</a:t>
            </a:r>
          </a:p>
          <a:p>
            <a:pPr algn="ctr" fontAlgn="base">
              <a:spcBef>
                <a:spcPct val="0"/>
              </a:spcBef>
              <a:spcAft>
                <a:spcPct val="0"/>
              </a:spcAft>
              <a:buFontTx/>
              <a:buNone/>
            </a:pPr>
            <a:r>
              <a:rPr lang="fi-FI" altLang="en-US">
                <a:solidFill>
                  <a:srgbClr val="000000"/>
                </a:solidFill>
                <a:latin typeface="Arial Black" panose="020B0A04020102020204" pitchFamily="34" charset="0"/>
              </a:rPr>
              <a:t>4</a:t>
            </a:r>
          </a:p>
        </p:txBody>
      </p:sp>
    </p:spTree>
    <p:extLst>
      <p:ext uri="{BB962C8B-B14F-4D97-AF65-F5344CB8AC3E}">
        <p14:creationId xmlns:p14="http://schemas.microsoft.com/office/powerpoint/2010/main" val="379190092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522"/>
                                        </p:tgtEl>
                                        <p:attrNameLst>
                                          <p:attrName>style.visibility</p:attrName>
                                        </p:attrNameLst>
                                      </p:cBhvr>
                                      <p:to>
                                        <p:strVal val="visible"/>
                                      </p:to>
                                    </p:set>
                                    <p:animEffect transition="in" filter="blinds(horizontal)">
                                      <p:cBhvr>
                                        <p:cTn id="7" dur="500"/>
                                        <p:tgtEl>
                                          <p:spTgt spid="645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4523"/>
                                        </p:tgtEl>
                                        <p:attrNameLst>
                                          <p:attrName>style.visibility</p:attrName>
                                        </p:attrNameLst>
                                      </p:cBhvr>
                                      <p:to>
                                        <p:strVal val="visible"/>
                                      </p:to>
                                    </p:set>
                                    <p:anim calcmode="lin" valueType="num">
                                      <p:cBhvr additive="base">
                                        <p:cTn id="12" dur="500" fill="hold"/>
                                        <p:tgtEl>
                                          <p:spTgt spid="64523"/>
                                        </p:tgtEl>
                                        <p:attrNameLst>
                                          <p:attrName>ppt_x</p:attrName>
                                        </p:attrNameLst>
                                      </p:cBhvr>
                                      <p:tavLst>
                                        <p:tav tm="0">
                                          <p:val>
                                            <p:strVal val="#ppt_x"/>
                                          </p:val>
                                        </p:tav>
                                        <p:tav tm="100000">
                                          <p:val>
                                            <p:strVal val="#ppt_x"/>
                                          </p:val>
                                        </p:tav>
                                      </p:tavLst>
                                    </p:anim>
                                    <p:anim calcmode="lin" valueType="num">
                                      <p:cBhvr additive="base">
                                        <p:cTn id="13" dur="500" fill="hold"/>
                                        <p:tgtEl>
                                          <p:spTgt spid="645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2" grpId="0" animBg="1"/>
      <p:bldP spid="6452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ian numeron paikkamerkki 6"/>
          <p:cNvSpPr txBox="1">
            <a:spLocks noGrp="1"/>
          </p:cNvSpPr>
          <p:nvPr/>
        </p:nvSpPr>
        <p:spPr bwMode="auto">
          <a:xfrm>
            <a:off x="8077200" y="6245225"/>
            <a:ext cx="2128838"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chemeClr val="tx1"/>
                </a:solidFill>
                <a:latin typeface="Arial" panose="020B0604020202020204" pitchFamily="34"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chemeClr val="tx1"/>
                </a:solidFill>
                <a:latin typeface="Arial" panose="020B0604020202020204" pitchFamily="34"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panose="020B0604020202020204" pitchFamily="34"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9pPr>
          </a:lstStyle>
          <a:p>
            <a:pPr algn="r" fontAlgn="base">
              <a:spcBef>
                <a:spcPct val="0"/>
              </a:spcBef>
              <a:spcAft>
                <a:spcPct val="0"/>
              </a:spcAft>
              <a:buFontTx/>
              <a:buNone/>
            </a:pPr>
            <a:fld id="{F31AA118-1BED-4EED-A947-04104CCED763}" type="slidenum">
              <a:rPr lang="fi-FI" altLang="en-US" sz="1400">
                <a:solidFill>
                  <a:srgbClr val="000000"/>
                </a:solidFill>
              </a:rPr>
              <a:pPr algn="r" fontAlgn="base">
                <a:spcBef>
                  <a:spcPct val="0"/>
                </a:spcBef>
                <a:spcAft>
                  <a:spcPct val="0"/>
                </a:spcAft>
                <a:buFontTx/>
                <a:buNone/>
              </a:pPr>
              <a:t>18</a:t>
            </a:fld>
            <a:endParaRPr lang="fi-FI" altLang="en-US" sz="1400">
              <a:solidFill>
                <a:srgbClr val="000000"/>
              </a:solidFill>
            </a:endParaRPr>
          </a:p>
        </p:txBody>
      </p:sp>
      <p:sp>
        <p:nvSpPr>
          <p:cNvPr id="27651" name="Rectangle 1"/>
          <p:cNvSpPr>
            <a:spLocks noGrp="1" noChangeArrowheads="1"/>
          </p:cNvSpPr>
          <p:nvPr>
            <p:ph type="title" idx="4294967295"/>
          </p:nvPr>
        </p:nvSpPr>
        <p:spPr>
          <a:xfrm>
            <a:off x="2438400" y="307976"/>
            <a:ext cx="7092950" cy="519113"/>
          </a:xfrm>
        </p:spPr>
        <p:txBody>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altLang="en-US" sz="2800" dirty="0">
                <a:solidFill>
                  <a:srgbClr val="990033"/>
                </a:solidFill>
                <a:latin typeface="Arial Black" panose="020B0A04020102020204" pitchFamily="34" charset="0"/>
              </a:rPr>
              <a:t>Task 2-2</a:t>
            </a:r>
            <a:endParaRPr lang="fi-FI" altLang="en-US" sz="2800" dirty="0">
              <a:solidFill>
                <a:srgbClr val="990033"/>
              </a:solidFill>
              <a:latin typeface="Arial Black" panose="020B0A04020102020204" pitchFamily="34" charset="0"/>
            </a:endParaRPr>
          </a:p>
        </p:txBody>
      </p:sp>
      <p:pic>
        <p:nvPicPr>
          <p:cNvPr id="2765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33337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7653" name="Text Box 8"/>
          <p:cNvSpPr txBox="1">
            <a:spLocks noChangeArrowheads="1"/>
          </p:cNvSpPr>
          <p:nvPr/>
        </p:nvSpPr>
        <p:spPr bwMode="auto">
          <a:xfrm>
            <a:off x="1774826" y="3500439"/>
            <a:ext cx="8893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None/>
            </a:pPr>
            <a:endParaRPr lang="en-US" altLang="en-US" sz="2000">
              <a:solidFill>
                <a:srgbClr val="000000"/>
              </a:solidFill>
            </a:endParaRPr>
          </a:p>
        </p:txBody>
      </p:sp>
      <p:sp>
        <p:nvSpPr>
          <p:cNvPr id="27654" name="Tekstikehys 7"/>
          <p:cNvSpPr txBox="1">
            <a:spLocks noChangeArrowheads="1"/>
          </p:cNvSpPr>
          <p:nvPr/>
        </p:nvSpPr>
        <p:spPr bwMode="auto">
          <a:xfrm>
            <a:off x="2024064" y="1557339"/>
            <a:ext cx="8643937"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ja-JP" sz="2000" baseline="30000">
                <a:solidFill>
                  <a:srgbClr val="CC0000"/>
                </a:solidFill>
                <a:latin typeface="Arial Black" panose="020B0A04020102020204" pitchFamily="34" charset="0"/>
                <a:ea typeface="ＭＳ Ｐゴシック" panose="020B0600070205080204" pitchFamily="34" charset="-128"/>
              </a:rPr>
              <a:t>4</a:t>
            </a:r>
            <a:r>
              <a:rPr lang="en-US" altLang="ja-JP" sz="2000">
                <a:solidFill>
                  <a:srgbClr val="000000"/>
                </a:solidFill>
                <a:ea typeface="ＭＳ Ｐゴシック" panose="020B0600070205080204" pitchFamily="34" charset="-128"/>
              </a:rPr>
              <a:t>To reduce waste of energy, the EU has promoted the compact fluorescent lamp (CFL) as an alternative to the incandescent light bulb. </a:t>
            </a:r>
            <a:r>
              <a:rPr lang="en-US" altLang="ja-JP" sz="2000" baseline="30000">
                <a:solidFill>
                  <a:srgbClr val="CC0000"/>
                </a:solidFill>
                <a:latin typeface="Arial Black" panose="020B0A04020102020204" pitchFamily="34" charset="0"/>
                <a:ea typeface="ＭＳ Ｐゴシック" panose="020B0600070205080204" pitchFamily="34" charset="-128"/>
              </a:rPr>
              <a:t>5</a:t>
            </a:r>
            <a:r>
              <a:rPr lang="en-US" altLang="ja-JP" sz="2000">
                <a:solidFill>
                  <a:srgbClr val="000000"/>
                </a:solidFill>
                <a:ea typeface="ＭＳ Ｐゴシック" panose="020B0600070205080204" pitchFamily="34" charset="-128"/>
              </a:rPr>
              <a:t>CFLs offer a many advantages over the traditional bulb. </a:t>
            </a:r>
            <a:r>
              <a:rPr lang="en-US" altLang="ja-JP" sz="2000" baseline="30000">
                <a:solidFill>
                  <a:srgbClr val="CC0000"/>
                </a:solidFill>
                <a:latin typeface="Arial Black" panose="020B0A04020102020204" pitchFamily="34" charset="0"/>
                <a:ea typeface="ＭＳ Ｐゴシック" panose="020B0600070205080204" pitchFamily="34" charset="-128"/>
              </a:rPr>
              <a:t>6</a:t>
            </a:r>
            <a:r>
              <a:rPr lang="fi-FI" altLang="ja-JP" sz="2000">
                <a:solidFill>
                  <a:srgbClr val="000000"/>
                </a:solidFill>
                <a:ea typeface="ＭＳ Ｐゴシック" panose="020B0600070205080204" pitchFamily="34" charset="-128"/>
              </a:rPr>
              <a:t>CFLs have a lifespan between 8 and 15 times longer than that of incandescents. </a:t>
            </a:r>
            <a:r>
              <a:rPr lang="en-US" altLang="ja-JP" sz="2000" baseline="30000">
                <a:solidFill>
                  <a:srgbClr val="CC0000"/>
                </a:solidFill>
                <a:latin typeface="Arial Black" panose="020B0A04020102020204" pitchFamily="34" charset="0"/>
                <a:ea typeface="ＭＳ Ｐゴシック" panose="020B0600070205080204" pitchFamily="34" charset="-128"/>
              </a:rPr>
              <a:t>7</a:t>
            </a:r>
            <a:r>
              <a:rPr lang="fi-FI" altLang="ja-JP" sz="2000">
                <a:solidFill>
                  <a:srgbClr val="000000"/>
                </a:solidFill>
                <a:ea typeface="ＭＳ Ｐゴシック" panose="020B0600070205080204" pitchFamily="34" charset="-128"/>
              </a:rPr>
              <a:t>CFLs use between one-fifth and one-third less power than incandescent lamps. </a:t>
            </a:r>
            <a:r>
              <a:rPr lang="en-US" altLang="ja-JP" sz="2000" baseline="30000">
                <a:solidFill>
                  <a:srgbClr val="CC0000"/>
                </a:solidFill>
                <a:latin typeface="Arial Black" panose="020B0A04020102020204" pitchFamily="34" charset="0"/>
                <a:ea typeface="ＭＳ Ｐゴシック" panose="020B0600070205080204" pitchFamily="34" charset="-128"/>
              </a:rPr>
              <a:t>8</a:t>
            </a:r>
            <a:r>
              <a:rPr lang="fi-FI" altLang="ja-JP" sz="2000">
                <a:solidFill>
                  <a:srgbClr val="000000"/>
                </a:solidFill>
                <a:ea typeface="ＭＳ Ｐゴシック" panose="020B0600070205080204" pitchFamily="34" charset="-128"/>
              </a:rPr>
              <a:t>Furthermore, a typical CFL is 17-21% more efficient at converting electric power to radiant power. </a:t>
            </a:r>
            <a:r>
              <a:rPr lang="en-US" altLang="ja-JP" sz="2000" baseline="30000">
                <a:solidFill>
                  <a:srgbClr val="CC0000"/>
                </a:solidFill>
                <a:latin typeface="Arial Black" panose="020B0A04020102020204" pitchFamily="34" charset="0"/>
                <a:ea typeface="ＭＳ Ｐゴシック" panose="020B0600070205080204" pitchFamily="34" charset="-128"/>
              </a:rPr>
              <a:t>9</a:t>
            </a:r>
            <a:r>
              <a:rPr lang="fi-FI" altLang="ja-JP" sz="2000">
                <a:solidFill>
                  <a:srgbClr val="000000"/>
                </a:solidFill>
                <a:ea typeface="ＭＳ Ｐゴシック" panose="020B0600070205080204" pitchFamily="34" charset="-128"/>
              </a:rPr>
              <a:t>However, CFLs take a longer time to achieve full brightness, and even longer at very cold temperatures.  </a:t>
            </a:r>
            <a:r>
              <a:rPr lang="en-US" altLang="ja-JP" sz="2000" baseline="30000">
                <a:solidFill>
                  <a:srgbClr val="CC0000"/>
                </a:solidFill>
                <a:latin typeface="Arial Black" panose="020B0A04020102020204" pitchFamily="34" charset="0"/>
                <a:ea typeface="ＭＳ Ｐゴシック" panose="020B0600070205080204" pitchFamily="34" charset="-128"/>
              </a:rPr>
              <a:t>10</a:t>
            </a:r>
            <a:r>
              <a:rPr lang="fi-FI" altLang="ja-JP" sz="2000">
                <a:solidFill>
                  <a:srgbClr val="000000"/>
                </a:solidFill>
                <a:ea typeface="ＭＳ Ｐゴシック" panose="020B0600070205080204" pitchFamily="34" charset="-128"/>
              </a:rPr>
              <a:t>CFLs also</a:t>
            </a:r>
            <a:r>
              <a:rPr lang="en-US" altLang="ja-JP" sz="2000">
                <a:solidFill>
                  <a:srgbClr val="000000"/>
                </a:solidFill>
                <a:ea typeface="ＭＳ Ｐゴシック" panose="020B0600070205080204" pitchFamily="34" charset="-128"/>
              </a:rPr>
              <a:t> </a:t>
            </a:r>
            <a:r>
              <a:rPr lang="fi-FI" altLang="en-US" sz="2000">
                <a:solidFill>
                  <a:srgbClr val="000000"/>
                </a:solidFill>
              </a:rPr>
              <a:t>pose a hazard to our environment because they contain small amounts of mercury as vapor inside the glass tubing. </a:t>
            </a:r>
            <a:r>
              <a:rPr lang="en-US" altLang="en-US" sz="2000" baseline="30000">
                <a:solidFill>
                  <a:srgbClr val="CC0000"/>
                </a:solidFill>
                <a:latin typeface="Arial Black" panose="020B0A04020102020204" pitchFamily="34" charset="0"/>
              </a:rPr>
              <a:t>11</a:t>
            </a:r>
            <a:r>
              <a:rPr lang="fi-FI" altLang="en-US" sz="2000">
                <a:solidFill>
                  <a:srgbClr val="000000"/>
                </a:solidFill>
              </a:rPr>
              <a:t>Moreover, standard compact fluorescents fail to operate at temperatures lower than -15°C, and CFLs become dimmer over their lifetime, eventually emitting only 60% of their original light.</a:t>
            </a:r>
            <a:endParaRPr lang="en-US" altLang="ja-JP" sz="2000">
              <a:solidFill>
                <a:srgbClr val="000000"/>
              </a:solidFill>
              <a:ea typeface="ＭＳ Ｐゴシック" panose="020B0600070205080204" pitchFamily="34" charset="-128"/>
            </a:endParaRPr>
          </a:p>
        </p:txBody>
      </p:sp>
      <p:sp>
        <p:nvSpPr>
          <p:cNvPr id="27655" name="Rectangle 7"/>
          <p:cNvSpPr>
            <a:spLocks noChangeArrowheads="1"/>
          </p:cNvSpPr>
          <p:nvPr/>
        </p:nvSpPr>
        <p:spPr bwMode="auto">
          <a:xfrm>
            <a:off x="2135189" y="908050"/>
            <a:ext cx="770572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ja-JP" sz="2400" b="1">
                <a:solidFill>
                  <a:srgbClr val="000000"/>
                </a:solidFill>
                <a:ea typeface="ＭＳ Ｐゴシック" panose="020B0600070205080204" pitchFamily="34" charset="-128"/>
              </a:rPr>
              <a:t>Alternatives</a:t>
            </a:r>
            <a:r>
              <a:rPr lang="en-US" altLang="ja-JP" sz="1800" b="1">
                <a:solidFill>
                  <a:srgbClr val="000000"/>
                </a:solidFill>
                <a:ea typeface="ＭＳ Ｐゴシック" panose="020B0600070205080204" pitchFamily="34" charset="-128"/>
              </a:rPr>
              <a:t> </a:t>
            </a:r>
            <a:r>
              <a:rPr lang="en-US" altLang="ja-JP" sz="2400" b="1">
                <a:solidFill>
                  <a:srgbClr val="000000"/>
                </a:solidFill>
                <a:ea typeface="ＭＳ Ｐゴシック" panose="020B0600070205080204" pitchFamily="34" charset="-128"/>
              </a:rPr>
              <a:t>to incandenscent light bulbs </a:t>
            </a:r>
          </a:p>
        </p:txBody>
      </p:sp>
      <p:sp>
        <p:nvSpPr>
          <p:cNvPr id="27656" name="Tekstikehys 7"/>
          <p:cNvSpPr txBox="1">
            <a:spLocks noChangeArrowheads="1"/>
          </p:cNvSpPr>
          <p:nvPr/>
        </p:nvSpPr>
        <p:spPr bwMode="auto">
          <a:xfrm>
            <a:off x="2024064" y="1557339"/>
            <a:ext cx="8643937" cy="3749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ja-JP" sz="2000" baseline="30000">
                <a:solidFill>
                  <a:srgbClr val="CC0000"/>
                </a:solidFill>
                <a:latin typeface="Arial Black" panose="020B0A04020102020204" pitchFamily="34" charset="0"/>
                <a:ea typeface="ＭＳ Ｐゴシック" panose="020B0600070205080204" pitchFamily="34" charset="-128"/>
              </a:rPr>
              <a:t>4</a:t>
            </a:r>
            <a:r>
              <a:rPr lang="en-US" altLang="ja-JP" sz="2000">
                <a:solidFill>
                  <a:srgbClr val="000000"/>
                </a:solidFill>
                <a:ea typeface="ＭＳ Ｐゴシック" panose="020B0600070205080204" pitchFamily="34" charset="-128"/>
              </a:rPr>
              <a:t>To reduce waste of energy, the EU has promoted the compact fluorescent lamp (CFL) as an alternative to the incandescent light bulb. </a:t>
            </a:r>
            <a:r>
              <a:rPr lang="en-US" altLang="ja-JP" sz="2000" baseline="30000">
                <a:solidFill>
                  <a:srgbClr val="CC0000"/>
                </a:solidFill>
                <a:latin typeface="Arial Black" panose="020B0A04020102020204" pitchFamily="34" charset="0"/>
                <a:ea typeface="ＭＳ Ｐゴシック" panose="020B0600070205080204" pitchFamily="34" charset="-128"/>
              </a:rPr>
              <a:t>5</a:t>
            </a:r>
            <a:r>
              <a:rPr lang="en-US" altLang="ja-JP" sz="2000">
                <a:solidFill>
                  <a:srgbClr val="000000"/>
                </a:solidFill>
                <a:ea typeface="ＭＳ Ｐゴシック" panose="020B0600070205080204" pitchFamily="34" charset="-128"/>
              </a:rPr>
              <a:t>CFLs offer a many advantages over the traditional bulb. </a:t>
            </a:r>
            <a:r>
              <a:rPr lang="en-US" altLang="ja-JP" sz="2000" baseline="30000">
                <a:solidFill>
                  <a:srgbClr val="CC0000"/>
                </a:solidFill>
                <a:latin typeface="Arial Black" panose="020B0A04020102020204" pitchFamily="34" charset="0"/>
                <a:ea typeface="ＭＳ Ｐゴシック" panose="020B0600070205080204" pitchFamily="34" charset="-128"/>
              </a:rPr>
              <a:t>6</a:t>
            </a:r>
            <a:r>
              <a:rPr lang="fi-FI" altLang="ja-JP" sz="2000">
                <a:solidFill>
                  <a:srgbClr val="000000"/>
                </a:solidFill>
                <a:ea typeface="ＭＳ Ｐゴシック" panose="020B0600070205080204" pitchFamily="34" charset="-128"/>
              </a:rPr>
              <a:t>CFLs have a lifespan between 8 and 15 times longer than that of incandescents. </a:t>
            </a:r>
            <a:r>
              <a:rPr lang="en-US" altLang="ja-JP" sz="2000" baseline="30000">
                <a:solidFill>
                  <a:srgbClr val="CC0000"/>
                </a:solidFill>
                <a:latin typeface="Arial Black" panose="020B0A04020102020204" pitchFamily="34" charset="0"/>
                <a:ea typeface="ＭＳ Ｐゴシック" panose="020B0600070205080204" pitchFamily="34" charset="-128"/>
              </a:rPr>
              <a:t>7</a:t>
            </a:r>
            <a:r>
              <a:rPr lang="fi-FI" altLang="ja-JP" sz="2000">
                <a:solidFill>
                  <a:srgbClr val="000000"/>
                </a:solidFill>
                <a:ea typeface="ＭＳ Ｐゴシック" panose="020B0600070205080204" pitchFamily="34" charset="-128"/>
              </a:rPr>
              <a:t>CFLs use between one-fifth and one-third less power than incandescent lamps. </a:t>
            </a:r>
            <a:r>
              <a:rPr lang="en-US" altLang="ja-JP" sz="2000" baseline="30000">
                <a:solidFill>
                  <a:srgbClr val="CC0000"/>
                </a:solidFill>
                <a:latin typeface="Arial Black" panose="020B0A04020102020204" pitchFamily="34" charset="0"/>
                <a:ea typeface="ＭＳ Ｐゴシック" panose="020B0600070205080204" pitchFamily="34" charset="-128"/>
              </a:rPr>
              <a:t>8</a:t>
            </a:r>
            <a:r>
              <a:rPr lang="fi-FI" altLang="ja-JP" sz="2000">
                <a:solidFill>
                  <a:srgbClr val="000000"/>
                </a:solidFill>
                <a:ea typeface="ＭＳ Ｐゴシック" panose="020B0600070205080204" pitchFamily="34" charset="-128"/>
              </a:rPr>
              <a:t>Furthermore, a typical CFL is 17-21% more efficient at converting electric power to radiant power. </a:t>
            </a:r>
            <a:r>
              <a:rPr lang="en-US" altLang="ja-JP" sz="2000" baseline="30000">
                <a:solidFill>
                  <a:srgbClr val="CC0000"/>
                </a:solidFill>
                <a:latin typeface="Arial Black" panose="020B0A04020102020204" pitchFamily="34" charset="0"/>
                <a:ea typeface="ＭＳ Ｐゴシック" panose="020B0600070205080204" pitchFamily="34" charset="-128"/>
              </a:rPr>
              <a:t>9</a:t>
            </a:r>
            <a:r>
              <a:rPr lang="fi-FI" altLang="ja-JP" sz="2000">
                <a:solidFill>
                  <a:srgbClr val="000000"/>
                </a:solidFill>
                <a:ea typeface="ＭＳ Ｐゴシック" panose="020B0600070205080204" pitchFamily="34" charset="-128"/>
              </a:rPr>
              <a:t>However, CFLs take a longer time to achieve full brightness, and even longer at very cold temperatures.  </a:t>
            </a:r>
            <a:r>
              <a:rPr lang="en-US" altLang="ja-JP" sz="2000" baseline="30000">
                <a:solidFill>
                  <a:srgbClr val="CC0000"/>
                </a:solidFill>
                <a:latin typeface="Arial Black" panose="020B0A04020102020204" pitchFamily="34" charset="0"/>
                <a:ea typeface="ＭＳ Ｐゴシック" panose="020B0600070205080204" pitchFamily="34" charset="-128"/>
              </a:rPr>
              <a:t>10</a:t>
            </a:r>
            <a:r>
              <a:rPr lang="fi-FI" altLang="ja-JP" sz="2000">
                <a:solidFill>
                  <a:srgbClr val="000000"/>
                </a:solidFill>
                <a:ea typeface="ＭＳ Ｐゴシック" panose="020B0600070205080204" pitchFamily="34" charset="-128"/>
              </a:rPr>
              <a:t>CFLs also</a:t>
            </a:r>
            <a:r>
              <a:rPr lang="en-US" altLang="ja-JP" sz="2000">
                <a:solidFill>
                  <a:srgbClr val="000000"/>
                </a:solidFill>
                <a:ea typeface="ＭＳ Ｐゴシック" panose="020B0600070205080204" pitchFamily="34" charset="-128"/>
              </a:rPr>
              <a:t> </a:t>
            </a:r>
            <a:r>
              <a:rPr lang="fi-FI" altLang="en-US" sz="2000">
                <a:solidFill>
                  <a:srgbClr val="000000"/>
                </a:solidFill>
              </a:rPr>
              <a:t>pose a hazard to our environment because they contain small amounts of mercury as vapor inside the glass tubing. </a:t>
            </a:r>
            <a:r>
              <a:rPr lang="en-US" altLang="en-US" sz="2000" baseline="30000">
                <a:solidFill>
                  <a:srgbClr val="CC0000"/>
                </a:solidFill>
                <a:latin typeface="Arial Black" panose="020B0A04020102020204" pitchFamily="34" charset="0"/>
              </a:rPr>
              <a:t>11</a:t>
            </a:r>
            <a:r>
              <a:rPr lang="fi-FI" altLang="en-US" sz="2000">
                <a:solidFill>
                  <a:srgbClr val="000000"/>
                </a:solidFill>
              </a:rPr>
              <a:t>Moreover, standard compact fluorescents fail to operate at temperatures lower than -15°C, and CFLs become dimmer over their lifetime, eventually emitting only 60% of their original light.</a:t>
            </a:r>
            <a:endParaRPr lang="en-US" altLang="ja-JP" sz="2000">
              <a:solidFill>
                <a:srgbClr val="000000"/>
              </a:solidFill>
              <a:ea typeface="ＭＳ Ｐゴシック" panose="020B0600070205080204" pitchFamily="34" charset="-128"/>
            </a:endParaRPr>
          </a:p>
        </p:txBody>
      </p:sp>
      <p:sp>
        <p:nvSpPr>
          <p:cNvPr id="64522" name="Tekstikehys 7"/>
          <p:cNvSpPr txBox="1">
            <a:spLocks noChangeArrowheads="1"/>
          </p:cNvSpPr>
          <p:nvPr/>
        </p:nvSpPr>
        <p:spPr bwMode="auto">
          <a:xfrm>
            <a:off x="2024064" y="1557339"/>
            <a:ext cx="8643937" cy="405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defRPr/>
            </a:pPr>
            <a:r>
              <a:rPr lang="en-US" altLang="ja-JP" sz="2000" baseline="30000" dirty="0">
                <a:solidFill>
                  <a:srgbClr val="FFFFFF">
                    <a:lumMod val="50000"/>
                  </a:srgbClr>
                </a:solidFill>
                <a:latin typeface="Arial Black" panose="020B0A04020102020204" pitchFamily="34" charset="0"/>
                <a:ea typeface="ＭＳ Ｐゴシック" panose="020B0600070205080204" pitchFamily="34" charset="-128"/>
              </a:rPr>
              <a:t>4</a:t>
            </a:r>
            <a:r>
              <a:rPr lang="en-US" altLang="ja-JP" sz="2000" dirty="0">
                <a:solidFill>
                  <a:srgbClr val="FFFFFF">
                    <a:lumMod val="50000"/>
                  </a:srgbClr>
                </a:solidFill>
                <a:ea typeface="ＭＳ Ｐゴシック" panose="020B0600070205080204" pitchFamily="34" charset="-128"/>
              </a:rPr>
              <a:t>To reduce waste of energy, the EU </a:t>
            </a:r>
            <a:r>
              <a:rPr lang="en-US" altLang="ja-JP" sz="2000" dirty="0">
                <a:solidFill>
                  <a:srgbClr val="FFFFFF">
                    <a:lumMod val="50000"/>
                  </a:srgbClr>
                </a:solidFill>
                <a:latin typeface="Arial Black" panose="020B0A04020102020204" pitchFamily="34" charset="0"/>
                <a:ea typeface="ＭＳ Ｐゴシック" panose="020B0600070205080204" pitchFamily="34" charset="-128"/>
              </a:rPr>
              <a:t>has</a:t>
            </a:r>
            <a:r>
              <a:rPr lang="en-US" altLang="ja-JP" sz="2000" dirty="0">
                <a:solidFill>
                  <a:srgbClr val="FFFFFF">
                    <a:lumMod val="50000"/>
                  </a:srgbClr>
                </a:solidFill>
                <a:ea typeface="ＭＳ Ｐゴシック" panose="020B0600070205080204" pitchFamily="34" charset="-128"/>
              </a:rPr>
              <a:t> promot</a:t>
            </a:r>
            <a:r>
              <a:rPr lang="en-US" altLang="ja-JP" sz="2000" dirty="0">
                <a:solidFill>
                  <a:srgbClr val="FFFFFF">
                    <a:lumMod val="50000"/>
                  </a:srgbClr>
                </a:solidFill>
                <a:latin typeface="Arial Black" panose="020B0A04020102020204" pitchFamily="34" charset="0"/>
                <a:ea typeface="ＭＳ Ｐゴシック" panose="020B0600070205080204" pitchFamily="34" charset="-128"/>
              </a:rPr>
              <a:t>ed</a:t>
            </a:r>
            <a:r>
              <a:rPr lang="en-US" altLang="ja-JP" sz="2000" dirty="0">
                <a:solidFill>
                  <a:srgbClr val="FFFFFF">
                    <a:lumMod val="50000"/>
                  </a:srgbClr>
                </a:solidFill>
                <a:ea typeface="ＭＳ Ｐゴシック" panose="020B0600070205080204" pitchFamily="34" charset="-128"/>
              </a:rPr>
              <a:t> the compact fluorescent lamp (CFL) as an </a:t>
            </a:r>
            <a:r>
              <a:rPr lang="en-US" altLang="ja-JP" sz="2000" dirty="0">
                <a:solidFill>
                  <a:srgbClr val="FFFFFF">
                    <a:lumMod val="50000"/>
                  </a:srgbClr>
                </a:solidFill>
                <a:latin typeface="Arial Black" panose="020B0A04020102020204" pitchFamily="34" charset="0"/>
                <a:ea typeface="ＭＳ Ｐゴシック" panose="020B0600070205080204" pitchFamily="34" charset="-128"/>
              </a:rPr>
              <a:t>alternative</a:t>
            </a:r>
            <a:r>
              <a:rPr lang="en-US" altLang="ja-JP" sz="2000" dirty="0">
                <a:solidFill>
                  <a:srgbClr val="FFFFFF">
                    <a:lumMod val="50000"/>
                  </a:srgbClr>
                </a:solidFill>
                <a:ea typeface="ＭＳ Ｐゴシック" panose="020B0600070205080204" pitchFamily="34" charset="-128"/>
              </a:rPr>
              <a:t> to the incandescent light bulb. </a:t>
            </a:r>
            <a:r>
              <a:rPr lang="en-US" altLang="ja-JP" sz="2000" b="1" baseline="30000" dirty="0">
                <a:solidFill>
                  <a:srgbClr val="006666"/>
                </a:solidFill>
                <a:latin typeface="Arial Black" panose="020B0A04020102020204" pitchFamily="34" charset="0"/>
                <a:ea typeface="ＭＳ Ｐゴシック" panose="020B0600070205080204" pitchFamily="34" charset="-128"/>
              </a:rPr>
              <a:t>5</a:t>
            </a:r>
            <a:r>
              <a:rPr lang="en-US" altLang="ja-JP" sz="2000" b="1" dirty="0">
                <a:solidFill>
                  <a:srgbClr val="006666"/>
                </a:solidFill>
                <a:ea typeface="ＭＳ Ｐゴシック" panose="020B0600070205080204" pitchFamily="34" charset="-128"/>
              </a:rPr>
              <a:t>CFLs offer a many advantages over the traditional bulb.</a:t>
            </a:r>
            <a:r>
              <a:rPr lang="en-US" altLang="ja-JP" sz="2000" dirty="0">
                <a:solidFill>
                  <a:srgbClr val="006666"/>
                </a:solidFill>
                <a:ea typeface="ＭＳ Ｐゴシック" panose="020B0600070205080204" pitchFamily="34" charset="-128"/>
              </a:rPr>
              <a:t> </a:t>
            </a:r>
            <a:r>
              <a:rPr lang="en-US" altLang="ja-JP" sz="2000" baseline="30000" dirty="0">
                <a:solidFill>
                  <a:srgbClr val="006666"/>
                </a:solidFill>
                <a:latin typeface="Arial Black" panose="020B0A04020102020204" pitchFamily="34" charset="0"/>
                <a:ea typeface="ＭＳ Ｐゴシック" panose="020B0600070205080204" pitchFamily="34" charset="-128"/>
              </a:rPr>
              <a:t>6</a:t>
            </a:r>
            <a:r>
              <a:rPr lang="fi-FI" altLang="ja-JP" sz="2000" b="1" dirty="0" err="1">
                <a:solidFill>
                  <a:srgbClr val="006666"/>
                </a:solidFill>
                <a:ea typeface="ＭＳ Ｐゴシック" panose="020B0600070205080204" pitchFamily="34" charset="-128"/>
              </a:rPr>
              <a:t>CFLs</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have</a:t>
            </a:r>
            <a:r>
              <a:rPr lang="fi-FI" altLang="ja-JP" sz="2000" b="1" dirty="0">
                <a:solidFill>
                  <a:srgbClr val="006666"/>
                </a:solidFill>
                <a:ea typeface="ＭＳ Ｐゴシック" panose="020B0600070205080204" pitchFamily="34" charset="-128"/>
              </a:rPr>
              <a:t> a </a:t>
            </a:r>
            <a:r>
              <a:rPr lang="fi-FI" altLang="ja-JP" sz="2000" b="1" dirty="0" err="1">
                <a:solidFill>
                  <a:srgbClr val="006666"/>
                </a:solidFill>
                <a:ea typeface="ＭＳ Ｐゴシック" panose="020B0600070205080204" pitchFamily="34" charset="-128"/>
              </a:rPr>
              <a:t>lifespan</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between</a:t>
            </a:r>
            <a:r>
              <a:rPr lang="fi-FI" altLang="ja-JP" sz="2000" b="1" dirty="0">
                <a:solidFill>
                  <a:srgbClr val="006666"/>
                </a:solidFill>
                <a:ea typeface="ＭＳ Ｐゴシック" panose="020B0600070205080204" pitchFamily="34" charset="-128"/>
              </a:rPr>
              <a:t> 8 and 15 </a:t>
            </a:r>
            <a:r>
              <a:rPr lang="fi-FI" altLang="ja-JP" sz="2000" b="1" dirty="0" err="1">
                <a:solidFill>
                  <a:srgbClr val="006666"/>
                </a:solidFill>
                <a:ea typeface="ＭＳ Ｐゴシック" panose="020B0600070205080204" pitchFamily="34" charset="-128"/>
              </a:rPr>
              <a:t>times</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longer</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than</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that</a:t>
            </a:r>
            <a:r>
              <a:rPr lang="fi-FI" altLang="ja-JP" sz="2000" b="1" dirty="0">
                <a:solidFill>
                  <a:srgbClr val="006666"/>
                </a:solidFill>
                <a:ea typeface="ＭＳ Ｐゴシック" panose="020B0600070205080204" pitchFamily="34" charset="-128"/>
              </a:rPr>
              <a:t> of </a:t>
            </a:r>
            <a:r>
              <a:rPr lang="fi-FI" altLang="ja-JP" sz="2000" b="1" dirty="0" err="1">
                <a:solidFill>
                  <a:srgbClr val="006666"/>
                </a:solidFill>
                <a:ea typeface="ＭＳ Ｐゴシック" panose="020B0600070205080204" pitchFamily="34" charset="-128"/>
              </a:rPr>
              <a:t>incandescents</a:t>
            </a:r>
            <a:r>
              <a:rPr lang="fi-FI" altLang="ja-JP" sz="2000" b="1" dirty="0">
                <a:solidFill>
                  <a:srgbClr val="006666"/>
                </a:solidFill>
                <a:ea typeface="ＭＳ Ｐゴシック" panose="020B0600070205080204" pitchFamily="34" charset="-128"/>
              </a:rPr>
              <a:t>.</a:t>
            </a:r>
            <a:r>
              <a:rPr lang="fi-FI" altLang="ja-JP" sz="2000" dirty="0">
                <a:solidFill>
                  <a:srgbClr val="006666"/>
                </a:solidFill>
                <a:ea typeface="ＭＳ Ｐゴシック" panose="020B0600070205080204" pitchFamily="34" charset="-128"/>
              </a:rPr>
              <a:t> </a:t>
            </a:r>
            <a:r>
              <a:rPr lang="en-US" altLang="ja-JP" sz="2000" baseline="30000" dirty="0">
                <a:solidFill>
                  <a:srgbClr val="006666"/>
                </a:solidFill>
                <a:latin typeface="Arial Black" panose="020B0A04020102020204" pitchFamily="34" charset="0"/>
                <a:ea typeface="ＭＳ Ｐゴシック" panose="020B0600070205080204" pitchFamily="34" charset="-128"/>
              </a:rPr>
              <a:t>7</a:t>
            </a:r>
            <a:r>
              <a:rPr lang="fi-FI" altLang="ja-JP" sz="2000" b="1" dirty="0" err="1">
                <a:solidFill>
                  <a:srgbClr val="006666"/>
                </a:solidFill>
                <a:ea typeface="ＭＳ Ｐゴシック" panose="020B0600070205080204" pitchFamily="34" charset="-128"/>
              </a:rPr>
              <a:t>CFLs</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use</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between</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one-fifth</a:t>
            </a:r>
            <a:r>
              <a:rPr lang="fi-FI" altLang="ja-JP" sz="2000" b="1" dirty="0">
                <a:solidFill>
                  <a:srgbClr val="006666"/>
                </a:solidFill>
                <a:ea typeface="ＭＳ Ｐゴシック" panose="020B0600070205080204" pitchFamily="34" charset="-128"/>
              </a:rPr>
              <a:t> and </a:t>
            </a:r>
            <a:r>
              <a:rPr lang="fi-FI" altLang="ja-JP" sz="2000" b="1" dirty="0" err="1">
                <a:solidFill>
                  <a:srgbClr val="006666"/>
                </a:solidFill>
                <a:ea typeface="ＭＳ Ｐゴシック" panose="020B0600070205080204" pitchFamily="34" charset="-128"/>
              </a:rPr>
              <a:t>one-third</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less</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power</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than</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incandescent</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lamps</a:t>
            </a:r>
            <a:r>
              <a:rPr lang="fi-FI" altLang="ja-JP" sz="2000" b="1" dirty="0">
                <a:solidFill>
                  <a:srgbClr val="006666"/>
                </a:solidFill>
                <a:ea typeface="ＭＳ Ｐゴシック" panose="020B0600070205080204" pitchFamily="34" charset="-128"/>
              </a:rPr>
              <a:t>.</a:t>
            </a:r>
            <a:r>
              <a:rPr lang="fi-FI" altLang="ja-JP" sz="2000" dirty="0">
                <a:solidFill>
                  <a:srgbClr val="006666"/>
                </a:solidFill>
                <a:ea typeface="ＭＳ Ｐゴシック" panose="020B0600070205080204" pitchFamily="34" charset="-128"/>
              </a:rPr>
              <a:t> </a:t>
            </a:r>
            <a:r>
              <a:rPr lang="en-US" altLang="ja-JP" sz="2000" baseline="30000" dirty="0">
                <a:solidFill>
                  <a:srgbClr val="006666"/>
                </a:solidFill>
                <a:latin typeface="Arial Black" panose="020B0A04020102020204" pitchFamily="34" charset="0"/>
                <a:ea typeface="ＭＳ Ｐゴシック" panose="020B0600070205080204" pitchFamily="34" charset="-128"/>
              </a:rPr>
              <a:t>8</a:t>
            </a:r>
            <a:r>
              <a:rPr lang="fi-FI" altLang="ja-JP" sz="2000" b="1" dirty="0" err="1">
                <a:solidFill>
                  <a:srgbClr val="006666"/>
                </a:solidFill>
                <a:ea typeface="ＭＳ Ｐゴシック" panose="020B0600070205080204" pitchFamily="34" charset="-128"/>
              </a:rPr>
              <a:t>Furthermore</a:t>
            </a:r>
            <a:r>
              <a:rPr lang="fi-FI" altLang="ja-JP" sz="2000" b="1" dirty="0">
                <a:solidFill>
                  <a:srgbClr val="006666"/>
                </a:solidFill>
                <a:ea typeface="ＭＳ Ｐゴシック" panose="020B0600070205080204" pitchFamily="34" charset="-128"/>
              </a:rPr>
              <a:t>, a </a:t>
            </a:r>
            <a:r>
              <a:rPr lang="fi-FI" altLang="ja-JP" sz="2000" b="1" dirty="0" err="1">
                <a:solidFill>
                  <a:srgbClr val="006666"/>
                </a:solidFill>
                <a:ea typeface="ＭＳ Ｐゴシック" panose="020B0600070205080204" pitchFamily="34" charset="-128"/>
              </a:rPr>
              <a:t>typical</a:t>
            </a:r>
            <a:r>
              <a:rPr lang="fi-FI" altLang="ja-JP" sz="2000" b="1" dirty="0">
                <a:solidFill>
                  <a:srgbClr val="006666"/>
                </a:solidFill>
                <a:ea typeface="ＭＳ Ｐゴシック" panose="020B0600070205080204" pitchFamily="34" charset="-128"/>
              </a:rPr>
              <a:t> CFL is 17-21% </a:t>
            </a:r>
            <a:r>
              <a:rPr lang="fi-FI" altLang="ja-JP" sz="2000" b="1" dirty="0" err="1">
                <a:solidFill>
                  <a:srgbClr val="006666"/>
                </a:solidFill>
                <a:ea typeface="ＭＳ Ｐゴシック" panose="020B0600070205080204" pitchFamily="34" charset="-128"/>
              </a:rPr>
              <a:t>more</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efficient</a:t>
            </a:r>
            <a:r>
              <a:rPr lang="fi-FI" altLang="ja-JP" sz="2000" b="1" dirty="0">
                <a:solidFill>
                  <a:srgbClr val="006666"/>
                </a:solidFill>
                <a:ea typeface="ＭＳ Ｐゴシック" panose="020B0600070205080204" pitchFamily="34" charset="-128"/>
              </a:rPr>
              <a:t> at </a:t>
            </a:r>
            <a:r>
              <a:rPr lang="fi-FI" altLang="ja-JP" sz="2000" b="1" dirty="0" err="1">
                <a:solidFill>
                  <a:srgbClr val="006666"/>
                </a:solidFill>
                <a:ea typeface="ＭＳ Ｐゴシック" panose="020B0600070205080204" pitchFamily="34" charset="-128"/>
              </a:rPr>
              <a:t>converting</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electric</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power</a:t>
            </a:r>
            <a:r>
              <a:rPr lang="fi-FI" altLang="ja-JP" sz="2000" b="1" dirty="0">
                <a:solidFill>
                  <a:srgbClr val="006666"/>
                </a:solidFill>
                <a:ea typeface="ＭＳ Ｐゴシック" panose="020B0600070205080204" pitchFamily="34" charset="-128"/>
              </a:rPr>
              <a:t> to </a:t>
            </a:r>
            <a:r>
              <a:rPr lang="fi-FI" altLang="ja-JP" sz="2000" b="1" dirty="0" err="1">
                <a:solidFill>
                  <a:srgbClr val="006666"/>
                </a:solidFill>
                <a:ea typeface="ＭＳ Ｐゴシック" panose="020B0600070205080204" pitchFamily="34" charset="-128"/>
              </a:rPr>
              <a:t>radiant</a:t>
            </a:r>
            <a:r>
              <a:rPr lang="fi-FI" altLang="ja-JP" sz="2000" b="1" dirty="0">
                <a:solidFill>
                  <a:srgbClr val="006666"/>
                </a:solidFill>
                <a:ea typeface="ＭＳ Ｐゴシック" panose="020B0600070205080204" pitchFamily="34" charset="-128"/>
              </a:rPr>
              <a:t> </a:t>
            </a:r>
            <a:r>
              <a:rPr lang="fi-FI" altLang="ja-JP" sz="2000" b="1" dirty="0" err="1">
                <a:solidFill>
                  <a:srgbClr val="006666"/>
                </a:solidFill>
                <a:ea typeface="ＭＳ Ｐゴシック" panose="020B0600070205080204" pitchFamily="34" charset="-128"/>
              </a:rPr>
              <a:t>power</a:t>
            </a:r>
            <a:r>
              <a:rPr lang="fi-FI" altLang="ja-JP" sz="2000" b="1" dirty="0">
                <a:solidFill>
                  <a:srgbClr val="006666"/>
                </a:solidFill>
                <a:ea typeface="ＭＳ Ｐゴシック" panose="020B0600070205080204" pitchFamily="34" charset="-128"/>
              </a:rPr>
              <a:t>.</a:t>
            </a:r>
            <a:r>
              <a:rPr lang="fi-FI" altLang="ja-JP" sz="2000" dirty="0">
                <a:solidFill>
                  <a:srgbClr val="006666"/>
                </a:solidFill>
                <a:ea typeface="ＭＳ Ｐゴシック" panose="020B0600070205080204" pitchFamily="34" charset="-128"/>
              </a:rPr>
              <a:t> </a:t>
            </a:r>
            <a:r>
              <a:rPr lang="en-US" altLang="ja-JP" sz="2000" baseline="30000" dirty="0">
                <a:solidFill>
                  <a:srgbClr val="CC0000"/>
                </a:solidFill>
                <a:latin typeface="Arial Black" panose="020B0A04020102020204" pitchFamily="34" charset="0"/>
                <a:ea typeface="ＭＳ Ｐゴシック" panose="020B0600070205080204" pitchFamily="34" charset="-128"/>
              </a:rPr>
              <a:t>9</a:t>
            </a:r>
            <a:r>
              <a:rPr lang="fi-FI" altLang="ja-JP" sz="2000" dirty="0" err="1">
                <a:solidFill>
                  <a:srgbClr val="7F7F7F"/>
                </a:solidFill>
                <a:ea typeface="ＭＳ Ｐゴシック" panose="020B0600070205080204" pitchFamily="34" charset="-128"/>
              </a:rPr>
              <a:t>However</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CFLs</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take</a:t>
            </a:r>
            <a:r>
              <a:rPr lang="fi-FI" altLang="ja-JP" sz="2000" dirty="0">
                <a:solidFill>
                  <a:srgbClr val="7F7F7F"/>
                </a:solidFill>
                <a:ea typeface="ＭＳ Ｐゴシック" panose="020B0600070205080204" pitchFamily="34" charset="-128"/>
              </a:rPr>
              <a:t> a </a:t>
            </a:r>
            <a:r>
              <a:rPr lang="fi-FI" altLang="ja-JP" sz="2000" dirty="0" err="1">
                <a:solidFill>
                  <a:srgbClr val="7F7F7F"/>
                </a:solidFill>
                <a:ea typeface="ＭＳ Ｐゴシック" panose="020B0600070205080204" pitchFamily="34" charset="-128"/>
              </a:rPr>
              <a:t>longer</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time</a:t>
            </a:r>
            <a:r>
              <a:rPr lang="fi-FI" altLang="ja-JP" sz="2000" dirty="0">
                <a:solidFill>
                  <a:srgbClr val="7F7F7F"/>
                </a:solidFill>
                <a:ea typeface="ＭＳ Ｐゴシック" panose="020B0600070205080204" pitchFamily="34" charset="-128"/>
              </a:rPr>
              <a:t> to </a:t>
            </a:r>
            <a:r>
              <a:rPr lang="fi-FI" altLang="ja-JP" sz="2000" dirty="0" err="1">
                <a:solidFill>
                  <a:srgbClr val="7F7F7F"/>
                </a:solidFill>
                <a:ea typeface="ＭＳ Ｐゴシック" panose="020B0600070205080204" pitchFamily="34" charset="-128"/>
              </a:rPr>
              <a:t>achieve</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full</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brightness</a:t>
            </a:r>
            <a:r>
              <a:rPr lang="fi-FI" altLang="ja-JP" sz="2000" dirty="0">
                <a:solidFill>
                  <a:srgbClr val="7F7F7F"/>
                </a:solidFill>
                <a:ea typeface="ＭＳ Ｐゴシック" panose="020B0600070205080204" pitchFamily="34" charset="-128"/>
              </a:rPr>
              <a:t>, and </a:t>
            </a:r>
            <a:r>
              <a:rPr lang="fi-FI" altLang="ja-JP" sz="2000" dirty="0" err="1">
                <a:solidFill>
                  <a:srgbClr val="7F7F7F"/>
                </a:solidFill>
                <a:ea typeface="ＭＳ Ｐゴシック" panose="020B0600070205080204" pitchFamily="34" charset="-128"/>
              </a:rPr>
              <a:t>even</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longer</a:t>
            </a:r>
            <a:r>
              <a:rPr lang="fi-FI" altLang="ja-JP" sz="2000" dirty="0">
                <a:solidFill>
                  <a:srgbClr val="7F7F7F"/>
                </a:solidFill>
                <a:ea typeface="ＭＳ Ｐゴシック" panose="020B0600070205080204" pitchFamily="34" charset="-128"/>
              </a:rPr>
              <a:t> at </a:t>
            </a:r>
            <a:r>
              <a:rPr lang="fi-FI" altLang="ja-JP" sz="2000" dirty="0" err="1">
                <a:solidFill>
                  <a:srgbClr val="7F7F7F"/>
                </a:solidFill>
                <a:ea typeface="ＭＳ Ｐゴシック" panose="020B0600070205080204" pitchFamily="34" charset="-128"/>
              </a:rPr>
              <a:t>very</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cold</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temperatures</a:t>
            </a:r>
            <a:r>
              <a:rPr lang="fi-FI" altLang="ja-JP" sz="2000" dirty="0">
                <a:solidFill>
                  <a:srgbClr val="7F7F7F"/>
                </a:solidFill>
                <a:ea typeface="ＭＳ Ｐゴシック" panose="020B0600070205080204" pitchFamily="34" charset="-128"/>
              </a:rPr>
              <a:t>.  </a:t>
            </a:r>
            <a:r>
              <a:rPr lang="en-US" altLang="ja-JP" sz="2000" baseline="30000" dirty="0">
                <a:solidFill>
                  <a:srgbClr val="7F7F7F"/>
                </a:solidFill>
                <a:latin typeface="Arial Black" panose="020B0A04020102020204" pitchFamily="34" charset="0"/>
                <a:ea typeface="ＭＳ Ｐゴシック" panose="020B0600070205080204" pitchFamily="34" charset="-128"/>
              </a:rPr>
              <a:t>10</a:t>
            </a:r>
            <a:r>
              <a:rPr lang="fi-FI" altLang="ja-JP" sz="2000" dirty="0" err="1">
                <a:solidFill>
                  <a:srgbClr val="7F7F7F"/>
                </a:solidFill>
                <a:ea typeface="ＭＳ Ｐゴシック" panose="020B0600070205080204" pitchFamily="34" charset="-128"/>
              </a:rPr>
              <a:t>CFLs</a:t>
            </a:r>
            <a:r>
              <a:rPr lang="fi-FI" altLang="ja-JP" sz="2000" dirty="0">
                <a:solidFill>
                  <a:srgbClr val="7F7F7F"/>
                </a:solidFill>
                <a:ea typeface="ＭＳ Ｐゴシック" panose="020B0600070205080204" pitchFamily="34" charset="-128"/>
              </a:rPr>
              <a:t> </a:t>
            </a:r>
            <a:r>
              <a:rPr lang="fi-FI" altLang="ja-JP" sz="2000" dirty="0" err="1">
                <a:solidFill>
                  <a:srgbClr val="7F7F7F"/>
                </a:solidFill>
                <a:ea typeface="ＭＳ Ｐゴシック" panose="020B0600070205080204" pitchFamily="34" charset="-128"/>
              </a:rPr>
              <a:t>also</a:t>
            </a:r>
            <a:r>
              <a:rPr lang="en-US" altLang="ja-JP" sz="2000" dirty="0">
                <a:solidFill>
                  <a:srgbClr val="7F7F7F"/>
                </a:solidFill>
                <a:ea typeface="ＭＳ Ｐゴシック" panose="020B0600070205080204" pitchFamily="34" charset="-128"/>
              </a:rPr>
              <a:t> </a:t>
            </a:r>
            <a:r>
              <a:rPr lang="fi-FI" altLang="en-US" sz="2000" dirty="0" err="1">
                <a:solidFill>
                  <a:srgbClr val="7F7F7F"/>
                </a:solidFill>
              </a:rPr>
              <a:t>pose</a:t>
            </a:r>
            <a:r>
              <a:rPr lang="fi-FI" altLang="en-US" sz="2000" dirty="0">
                <a:solidFill>
                  <a:srgbClr val="7F7F7F"/>
                </a:solidFill>
              </a:rPr>
              <a:t> a </a:t>
            </a:r>
            <a:r>
              <a:rPr lang="fi-FI" altLang="en-US" sz="2000" dirty="0" err="1">
                <a:solidFill>
                  <a:srgbClr val="7F7F7F"/>
                </a:solidFill>
              </a:rPr>
              <a:t>hazard</a:t>
            </a:r>
            <a:r>
              <a:rPr lang="fi-FI" altLang="en-US" sz="2000" dirty="0">
                <a:solidFill>
                  <a:srgbClr val="7F7F7F"/>
                </a:solidFill>
              </a:rPr>
              <a:t> to </a:t>
            </a:r>
            <a:r>
              <a:rPr lang="fi-FI" altLang="en-US" sz="2000" dirty="0" err="1">
                <a:solidFill>
                  <a:srgbClr val="7F7F7F"/>
                </a:solidFill>
              </a:rPr>
              <a:t>our</a:t>
            </a:r>
            <a:r>
              <a:rPr lang="fi-FI" altLang="en-US" sz="2000" dirty="0">
                <a:solidFill>
                  <a:srgbClr val="7F7F7F"/>
                </a:solidFill>
              </a:rPr>
              <a:t> </a:t>
            </a:r>
            <a:r>
              <a:rPr lang="fi-FI" altLang="en-US" sz="2000" dirty="0" err="1">
                <a:solidFill>
                  <a:srgbClr val="7F7F7F"/>
                </a:solidFill>
              </a:rPr>
              <a:t>environment</a:t>
            </a:r>
            <a:r>
              <a:rPr lang="fi-FI" altLang="en-US" sz="2000" dirty="0">
                <a:solidFill>
                  <a:srgbClr val="7F7F7F"/>
                </a:solidFill>
              </a:rPr>
              <a:t> </a:t>
            </a:r>
            <a:r>
              <a:rPr lang="fi-FI" altLang="en-US" sz="2000" dirty="0" err="1">
                <a:solidFill>
                  <a:srgbClr val="7F7F7F"/>
                </a:solidFill>
              </a:rPr>
              <a:t>because</a:t>
            </a:r>
            <a:r>
              <a:rPr lang="fi-FI" altLang="en-US" sz="2000" dirty="0">
                <a:solidFill>
                  <a:srgbClr val="7F7F7F"/>
                </a:solidFill>
              </a:rPr>
              <a:t> </a:t>
            </a:r>
            <a:r>
              <a:rPr lang="fi-FI" altLang="en-US" sz="2000" dirty="0" err="1">
                <a:solidFill>
                  <a:srgbClr val="7F7F7F"/>
                </a:solidFill>
              </a:rPr>
              <a:t>they</a:t>
            </a:r>
            <a:r>
              <a:rPr lang="fi-FI" altLang="en-US" sz="2000" dirty="0">
                <a:solidFill>
                  <a:srgbClr val="7F7F7F"/>
                </a:solidFill>
              </a:rPr>
              <a:t> </a:t>
            </a:r>
            <a:r>
              <a:rPr lang="fi-FI" altLang="en-US" sz="2000" dirty="0" err="1">
                <a:solidFill>
                  <a:srgbClr val="7F7F7F"/>
                </a:solidFill>
              </a:rPr>
              <a:t>contain</a:t>
            </a:r>
            <a:r>
              <a:rPr lang="fi-FI" altLang="en-US" sz="2000" dirty="0">
                <a:solidFill>
                  <a:srgbClr val="7F7F7F"/>
                </a:solidFill>
              </a:rPr>
              <a:t> </a:t>
            </a:r>
            <a:r>
              <a:rPr lang="fi-FI" altLang="en-US" sz="2000" dirty="0" err="1">
                <a:solidFill>
                  <a:srgbClr val="7F7F7F"/>
                </a:solidFill>
              </a:rPr>
              <a:t>small</a:t>
            </a:r>
            <a:r>
              <a:rPr lang="fi-FI" altLang="en-US" sz="2000" dirty="0">
                <a:solidFill>
                  <a:srgbClr val="7F7F7F"/>
                </a:solidFill>
              </a:rPr>
              <a:t> </a:t>
            </a:r>
            <a:r>
              <a:rPr lang="fi-FI" altLang="en-US" sz="2000" dirty="0" err="1">
                <a:solidFill>
                  <a:srgbClr val="7F7F7F"/>
                </a:solidFill>
              </a:rPr>
              <a:t>amounts</a:t>
            </a:r>
            <a:r>
              <a:rPr lang="fi-FI" altLang="en-US" sz="2000" dirty="0">
                <a:solidFill>
                  <a:srgbClr val="7F7F7F"/>
                </a:solidFill>
              </a:rPr>
              <a:t> of </a:t>
            </a:r>
            <a:r>
              <a:rPr lang="fi-FI" altLang="en-US" sz="2000" dirty="0" err="1">
                <a:solidFill>
                  <a:srgbClr val="7F7F7F"/>
                </a:solidFill>
              </a:rPr>
              <a:t>mercury</a:t>
            </a:r>
            <a:r>
              <a:rPr lang="fi-FI" altLang="en-US" sz="2000" dirty="0">
                <a:solidFill>
                  <a:srgbClr val="7F7F7F"/>
                </a:solidFill>
              </a:rPr>
              <a:t> as </a:t>
            </a:r>
            <a:r>
              <a:rPr lang="fi-FI" altLang="en-US" sz="2000" dirty="0" err="1">
                <a:solidFill>
                  <a:srgbClr val="7F7F7F"/>
                </a:solidFill>
              </a:rPr>
              <a:t>vapor</a:t>
            </a:r>
            <a:r>
              <a:rPr lang="fi-FI" altLang="en-US" sz="2000" dirty="0">
                <a:solidFill>
                  <a:srgbClr val="7F7F7F"/>
                </a:solidFill>
              </a:rPr>
              <a:t> inside </a:t>
            </a:r>
            <a:r>
              <a:rPr lang="fi-FI" altLang="en-US" sz="2000" dirty="0" err="1">
                <a:solidFill>
                  <a:srgbClr val="7F7F7F"/>
                </a:solidFill>
              </a:rPr>
              <a:t>the</a:t>
            </a:r>
            <a:r>
              <a:rPr lang="fi-FI" altLang="en-US" sz="2000" dirty="0">
                <a:solidFill>
                  <a:srgbClr val="7F7F7F"/>
                </a:solidFill>
              </a:rPr>
              <a:t> </a:t>
            </a:r>
            <a:r>
              <a:rPr lang="fi-FI" altLang="en-US" sz="2000" dirty="0" err="1">
                <a:solidFill>
                  <a:srgbClr val="7F7F7F"/>
                </a:solidFill>
              </a:rPr>
              <a:t>glass</a:t>
            </a:r>
            <a:r>
              <a:rPr lang="fi-FI" altLang="en-US" sz="2000" dirty="0">
                <a:solidFill>
                  <a:srgbClr val="7F7F7F"/>
                </a:solidFill>
              </a:rPr>
              <a:t> </a:t>
            </a:r>
            <a:r>
              <a:rPr lang="fi-FI" altLang="en-US" sz="2000" dirty="0" err="1">
                <a:solidFill>
                  <a:srgbClr val="7F7F7F"/>
                </a:solidFill>
              </a:rPr>
              <a:t>tubing</a:t>
            </a:r>
            <a:r>
              <a:rPr lang="fi-FI" altLang="en-US" sz="2000" dirty="0">
                <a:solidFill>
                  <a:srgbClr val="7F7F7F"/>
                </a:solidFill>
              </a:rPr>
              <a:t>. </a:t>
            </a:r>
            <a:r>
              <a:rPr lang="en-US" altLang="en-US" sz="2000" baseline="30000" dirty="0">
                <a:solidFill>
                  <a:srgbClr val="7F7F7F"/>
                </a:solidFill>
                <a:latin typeface="Arial Black" panose="020B0A04020102020204" pitchFamily="34" charset="0"/>
              </a:rPr>
              <a:t>11</a:t>
            </a:r>
            <a:r>
              <a:rPr lang="fi-FI" altLang="en-US" sz="2000" dirty="0" err="1">
                <a:solidFill>
                  <a:srgbClr val="7F7F7F"/>
                </a:solidFill>
              </a:rPr>
              <a:t>Moreover</a:t>
            </a:r>
            <a:r>
              <a:rPr lang="fi-FI" altLang="en-US" sz="2000" dirty="0">
                <a:solidFill>
                  <a:srgbClr val="7F7F7F"/>
                </a:solidFill>
              </a:rPr>
              <a:t>, </a:t>
            </a:r>
            <a:r>
              <a:rPr lang="fi-FI" altLang="en-US" sz="2000" dirty="0" err="1">
                <a:solidFill>
                  <a:srgbClr val="7F7F7F"/>
                </a:solidFill>
              </a:rPr>
              <a:t>standard</a:t>
            </a:r>
            <a:r>
              <a:rPr lang="fi-FI" altLang="en-US" sz="2000" dirty="0">
                <a:solidFill>
                  <a:srgbClr val="7F7F7F"/>
                </a:solidFill>
              </a:rPr>
              <a:t> </a:t>
            </a:r>
            <a:r>
              <a:rPr lang="fi-FI" altLang="en-US" sz="2000" dirty="0" err="1">
                <a:solidFill>
                  <a:srgbClr val="7F7F7F"/>
                </a:solidFill>
              </a:rPr>
              <a:t>compact</a:t>
            </a:r>
            <a:r>
              <a:rPr lang="fi-FI" altLang="en-US" sz="2000" dirty="0">
                <a:solidFill>
                  <a:srgbClr val="7F7F7F"/>
                </a:solidFill>
              </a:rPr>
              <a:t> </a:t>
            </a:r>
            <a:r>
              <a:rPr lang="fi-FI" altLang="en-US" sz="2000" dirty="0" err="1">
                <a:solidFill>
                  <a:srgbClr val="7F7F7F"/>
                </a:solidFill>
              </a:rPr>
              <a:t>fluorescents</a:t>
            </a:r>
            <a:r>
              <a:rPr lang="fi-FI" altLang="en-US" sz="2000" dirty="0">
                <a:solidFill>
                  <a:srgbClr val="7F7F7F"/>
                </a:solidFill>
              </a:rPr>
              <a:t> </a:t>
            </a:r>
            <a:r>
              <a:rPr lang="fi-FI" altLang="en-US" sz="2000" dirty="0" err="1">
                <a:solidFill>
                  <a:srgbClr val="7F7F7F"/>
                </a:solidFill>
              </a:rPr>
              <a:t>fail</a:t>
            </a:r>
            <a:r>
              <a:rPr lang="fi-FI" altLang="en-US" sz="2000" dirty="0">
                <a:solidFill>
                  <a:srgbClr val="7F7F7F"/>
                </a:solidFill>
              </a:rPr>
              <a:t> to </a:t>
            </a:r>
            <a:r>
              <a:rPr lang="fi-FI" altLang="en-US" sz="2000" dirty="0" err="1">
                <a:solidFill>
                  <a:srgbClr val="7F7F7F"/>
                </a:solidFill>
              </a:rPr>
              <a:t>operate</a:t>
            </a:r>
            <a:r>
              <a:rPr lang="fi-FI" altLang="en-US" sz="2000" dirty="0">
                <a:solidFill>
                  <a:srgbClr val="7F7F7F"/>
                </a:solidFill>
              </a:rPr>
              <a:t> at </a:t>
            </a:r>
            <a:r>
              <a:rPr lang="fi-FI" altLang="en-US" sz="2000" dirty="0" err="1">
                <a:solidFill>
                  <a:srgbClr val="7F7F7F"/>
                </a:solidFill>
              </a:rPr>
              <a:t>temperatures</a:t>
            </a:r>
            <a:r>
              <a:rPr lang="fi-FI" altLang="en-US" sz="2000" dirty="0">
                <a:solidFill>
                  <a:srgbClr val="7F7F7F"/>
                </a:solidFill>
              </a:rPr>
              <a:t> </a:t>
            </a:r>
            <a:r>
              <a:rPr lang="fi-FI" altLang="en-US" sz="2000" dirty="0" err="1">
                <a:solidFill>
                  <a:srgbClr val="7F7F7F"/>
                </a:solidFill>
              </a:rPr>
              <a:t>lower</a:t>
            </a:r>
            <a:r>
              <a:rPr lang="fi-FI" altLang="en-US" sz="2000" dirty="0">
                <a:solidFill>
                  <a:srgbClr val="7F7F7F"/>
                </a:solidFill>
              </a:rPr>
              <a:t> </a:t>
            </a:r>
            <a:r>
              <a:rPr lang="fi-FI" altLang="en-US" sz="2000" dirty="0" err="1">
                <a:solidFill>
                  <a:srgbClr val="7F7F7F"/>
                </a:solidFill>
              </a:rPr>
              <a:t>than</a:t>
            </a:r>
            <a:r>
              <a:rPr lang="fi-FI" altLang="en-US" sz="2000" dirty="0">
                <a:solidFill>
                  <a:srgbClr val="7F7F7F"/>
                </a:solidFill>
              </a:rPr>
              <a:t> -15°C, and </a:t>
            </a:r>
            <a:r>
              <a:rPr lang="fi-FI" altLang="en-US" sz="2000" dirty="0" err="1">
                <a:solidFill>
                  <a:srgbClr val="7F7F7F"/>
                </a:solidFill>
              </a:rPr>
              <a:t>CFLs</a:t>
            </a:r>
            <a:r>
              <a:rPr lang="fi-FI" altLang="en-US" sz="2000" dirty="0">
                <a:solidFill>
                  <a:srgbClr val="7F7F7F"/>
                </a:solidFill>
              </a:rPr>
              <a:t> </a:t>
            </a:r>
            <a:r>
              <a:rPr lang="fi-FI" altLang="en-US" sz="2000" dirty="0" err="1">
                <a:solidFill>
                  <a:srgbClr val="7F7F7F"/>
                </a:solidFill>
              </a:rPr>
              <a:t>become</a:t>
            </a:r>
            <a:r>
              <a:rPr lang="fi-FI" altLang="en-US" sz="2000" dirty="0">
                <a:solidFill>
                  <a:srgbClr val="7F7F7F"/>
                </a:solidFill>
              </a:rPr>
              <a:t> </a:t>
            </a:r>
            <a:r>
              <a:rPr lang="fi-FI" altLang="en-US" sz="2000" dirty="0" err="1">
                <a:solidFill>
                  <a:srgbClr val="7F7F7F"/>
                </a:solidFill>
              </a:rPr>
              <a:t>dimmer</a:t>
            </a:r>
            <a:r>
              <a:rPr lang="fi-FI" altLang="en-US" sz="2000" dirty="0">
                <a:solidFill>
                  <a:srgbClr val="7F7F7F"/>
                </a:solidFill>
              </a:rPr>
              <a:t> </a:t>
            </a:r>
            <a:r>
              <a:rPr lang="fi-FI" altLang="en-US" sz="2000" dirty="0" err="1">
                <a:solidFill>
                  <a:srgbClr val="7F7F7F"/>
                </a:solidFill>
              </a:rPr>
              <a:t>over</a:t>
            </a:r>
            <a:r>
              <a:rPr lang="fi-FI" altLang="en-US" sz="2000" dirty="0">
                <a:solidFill>
                  <a:srgbClr val="7F7F7F"/>
                </a:solidFill>
              </a:rPr>
              <a:t> </a:t>
            </a:r>
            <a:r>
              <a:rPr lang="fi-FI" altLang="en-US" sz="2000" dirty="0" err="1">
                <a:solidFill>
                  <a:srgbClr val="7F7F7F"/>
                </a:solidFill>
              </a:rPr>
              <a:t>their</a:t>
            </a:r>
            <a:r>
              <a:rPr lang="fi-FI" altLang="en-US" sz="2000" dirty="0">
                <a:solidFill>
                  <a:srgbClr val="7F7F7F"/>
                </a:solidFill>
              </a:rPr>
              <a:t> </a:t>
            </a:r>
            <a:r>
              <a:rPr lang="fi-FI" altLang="en-US" sz="2000" dirty="0" err="1">
                <a:solidFill>
                  <a:srgbClr val="7F7F7F"/>
                </a:solidFill>
              </a:rPr>
              <a:t>lifetime</a:t>
            </a:r>
            <a:r>
              <a:rPr lang="fi-FI" altLang="en-US" sz="2000" dirty="0">
                <a:solidFill>
                  <a:srgbClr val="7F7F7F"/>
                </a:solidFill>
              </a:rPr>
              <a:t>, </a:t>
            </a:r>
            <a:r>
              <a:rPr lang="fi-FI" altLang="en-US" sz="2000" dirty="0" err="1">
                <a:solidFill>
                  <a:srgbClr val="7F7F7F"/>
                </a:solidFill>
              </a:rPr>
              <a:t>eventually</a:t>
            </a:r>
            <a:r>
              <a:rPr lang="fi-FI" altLang="en-US" sz="2000" dirty="0">
                <a:solidFill>
                  <a:srgbClr val="7F7F7F"/>
                </a:solidFill>
              </a:rPr>
              <a:t> </a:t>
            </a:r>
            <a:r>
              <a:rPr lang="fi-FI" altLang="en-US" sz="2000" dirty="0" err="1">
                <a:solidFill>
                  <a:srgbClr val="7F7F7F"/>
                </a:solidFill>
              </a:rPr>
              <a:t>emitting</a:t>
            </a:r>
            <a:r>
              <a:rPr lang="fi-FI" altLang="en-US" sz="2000" dirty="0">
                <a:solidFill>
                  <a:srgbClr val="7F7F7F"/>
                </a:solidFill>
              </a:rPr>
              <a:t> </a:t>
            </a:r>
            <a:r>
              <a:rPr lang="fi-FI" altLang="en-US" sz="2000" dirty="0" err="1">
                <a:solidFill>
                  <a:srgbClr val="7F7F7F"/>
                </a:solidFill>
              </a:rPr>
              <a:t>only</a:t>
            </a:r>
            <a:r>
              <a:rPr lang="fi-FI" altLang="en-US" sz="2000" dirty="0">
                <a:solidFill>
                  <a:srgbClr val="7F7F7F"/>
                </a:solidFill>
              </a:rPr>
              <a:t> 60% of </a:t>
            </a:r>
            <a:r>
              <a:rPr lang="fi-FI" altLang="en-US" sz="2000" dirty="0" err="1">
                <a:solidFill>
                  <a:srgbClr val="7F7F7F"/>
                </a:solidFill>
              </a:rPr>
              <a:t>their</a:t>
            </a:r>
            <a:r>
              <a:rPr lang="fi-FI" altLang="en-US" sz="2000" dirty="0">
                <a:solidFill>
                  <a:srgbClr val="7F7F7F"/>
                </a:solidFill>
              </a:rPr>
              <a:t> </a:t>
            </a:r>
            <a:r>
              <a:rPr lang="fi-FI" altLang="en-US" sz="2000" dirty="0" err="1">
                <a:solidFill>
                  <a:srgbClr val="7F7F7F"/>
                </a:solidFill>
              </a:rPr>
              <a:t>original</a:t>
            </a:r>
            <a:r>
              <a:rPr lang="fi-FI" altLang="en-US" sz="2000" dirty="0">
                <a:solidFill>
                  <a:srgbClr val="7F7F7F"/>
                </a:solidFill>
              </a:rPr>
              <a:t> </a:t>
            </a:r>
            <a:r>
              <a:rPr lang="fi-FI" altLang="en-US" sz="2000" dirty="0" err="1">
                <a:solidFill>
                  <a:srgbClr val="7F7F7F"/>
                </a:solidFill>
              </a:rPr>
              <a:t>light</a:t>
            </a:r>
            <a:r>
              <a:rPr lang="fi-FI" altLang="en-US" sz="2000" dirty="0">
                <a:solidFill>
                  <a:srgbClr val="7F7F7F"/>
                </a:solidFill>
              </a:rPr>
              <a:t>.</a:t>
            </a:r>
            <a:endParaRPr lang="en-US" altLang="ja-JP" sz="2000" dirty="0">
              <a:solidFill>
                <a:srgbClr val="7F7F7F"/>
              </a:solidFill>
              <a:ea typeface="ＭＳ Ｐゴシック" panose="020B0600070205080204" pitchFamily="34" charset="-128"/>
            </a:endParaRPr>
          </a:p>
        </p:txBody>
      </p:sp>
      <p:sp>
        <p:nvSpPr>
          <p:cNvPr id="11" name="AutoShape 11"/>
          <p:cNvSpPr>
            <a:spLocks noChangeArrowheads="1"/>
          </p:cNvSpPr>
          <p:nvPr/>
        </p:nvSpPr>
        <p:spPr bwMode="auto">
          <a:xfrm>
            <a:off x="4175125" y="3284538"/>
            <a:ext cx="4967288" cy="1828800"/>
          </a:xfrm>
          <a:prstGeom prst="upArrowCallout">
            <a:avLst>
              <a:gd name="adj1" fmla="val 48790"/>
              <a:gd name="adj2" fmla="val 48777"/>
              <a:gd name="adj3" fmla="val 16667"/>
              <a:gd name="adj4" fmla="val 66667"/>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fi-FI" altLang="en-US">
                <a:solidFill>
                  <a:srgbClr val="000000"/>
                </a:solidFill>
                <a:latin typeface="Arial Black" panose="020B0A04020102020204" pitchFamily="34" charset="0"/>
              </a:rPr>
              <a:t>Positive Evaluation</a:t>
            </a:r>
          </a:p>
          <a:p>
            <a:pPr algn="ctr" fontAlgn="base">
              <a:spcBef>
                <a:spcPct val="0"/>
              </a:spcBef>
              <a:spcAft>
                <a:spcPct val="0"/>
              </a:spcAft>
              <a:buFontTx/>
              <a:buNone/>
            </a:pPr>
            <a:r>
              <a:rPr lang="fi-FI" altLang="en-US">
                <a:solidFill>
                  <a:srgbClr val="000000"/>
                </a:solidFill>
                <a:latin typeface="Arial Black" panose="020B0A04020102020204" pitchFamily="34" charset="0"/>
              </a:rPr>
              <a:t>5-8</a:t>
            </a:r>
          </a:p>
        </p:txBody>
      </p:sp>
    </p:spTree>
    <p:extLst>
      <p:ext uri="{BB962C8B-B14F-4D97-AF65-F5344CB8AC3E}">
        <p14:creationId xmlns:p14="http://schemas.microsoft.com/office/powerpoint/2010/main" val="270632384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522"/>
                                        </p:tgtEl>
                                        <p:attrNameLst>
                                          <p:attrName>style.visibility</p:attrName>
                                        </p:attrNameLst>
                                      </p:cBhvr>
                                      <p:to>
                                        <p:strVal val="visible"/>
                                      </p:to>
                                    </p:set>
                                    <p:animEffect transition="in" filter="blinds(horizontal)">
                                      <p:cBhvr>
                                        <p:cTn id="7" dur="500"/>
                                        <p:tgtEl>
                                          <p:spTgt spid="645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2"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ian numeron paikkamerkki 6"/>
          <p:cNvSpPr txBox="1">
            <a:spLocks noGrp="1"/>
          </p:cNvSpPr>
          <p:nvPr/>
        </p:nvSpPr>
        <p:spPr bwMode="auto">
          <a:xfrm>
            <a:off x="8077200" y="6245225"/>
            <a:ext cx="2128838"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chemeClr val="tx1"/>
                </a:solidFill>
                <a:latin typeface="Arial" panose="020B0604020202020204" pitchFamily="34"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chemeClr val="tx1"/>
                </a:solidFill>
                <a:latin typeface="Arial" panose="020B0604020202020204" pitchFamily="34"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panose="020B0604020202020204" pitchFamily="34"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9pPr>
          </a:lstStyle>
          <a:p>
            <a:pPr algn="r" fontAlgn="base">
              <a:spcBef>
                <a:spcPct val="0"/>
              </a:spcBef>
              <a:spcAft>
                <a:spcPct val="0"/>
              </a:spcAft>
              <a:buFontTx/>
              <a:buNone/>
            </a:pPr>
            <a:fld id="{41C4DE1F-2050-4830-98FE-5E1DB28233D4}" type="slidenum">
              <a:rPr lang="fi-FI" altLang="en-US" sz="1400">
                <a:solidFill>
                  <a:srgbClr val="000000"/>
                </a:solidFill>
              </a:rPr>
              <a:pPr algn="r" fontAlgn="base">
                <a:spcBef>
                  <a:spcPct val="0"/>
                </a:spcBef>
                <a:spcAft>
                  <a:spcPct val="0"/>
                </a:spcAft>
                <a:buFontTx/>
                <a:buNone/>
              </a:pPr>
              <a:t>19</a:t>
            </a:fld>
            <a:endParaRPr lang="fi-FI" altLang="en-US" sz="1400">
              <a:solidFill>
                <a:srgbClr val="000000"/>
              </a:solidFill>
            </a:endParaRPr>
          </a:p>
        </p:txBody>
      </p:sp>
      <p:sp>
        <p:nvSpPr>
          <p:cNvPr id="29699" name="Rectangle 1"/>
          <p:cNvSpPr>
            <a:spLocks noGrp="1" noChangeArrowheads="1"/>
          </p:cNvSpPr>
          <p:nvPr>
            <p:ph type="title" idx="4294967295"/>
          </p:nvPr>
        </p:nvSpPr>
        <p:spPr>
          <a:xfrm>
            <a:off x="2438400" y="307976"/>
            <a:ext cx="7092950" cy="519113"/>
          </a:xfrm>
        </p:spPr>
        <p:txBody>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altLang="en-US" sz="2800" dirty="0">
                <a:solidFill>
                  <a:srgbClr val="990033"/>
                </a:solidFill>
                <a:latin typeface="Arial Black" panose="020B0A04020102020204" pitchFamily="34" charset="0"/>
              </a:rPr>
              <a:t>Task 2-2</a:t>
            </a:r>
            <a:endParaRPr lang="fi-FI" altLang="en-US" sz="2800" dirty="0">
              <a:solidFill>
                <a:srgbClr val="990033"/>
              </a:solidFill>
              <a:latin typeface="Arial Black" panose="020B0A04020102020204" pitchFamily="34" charset="0"/>
            </a:endParaRPr>
          </a:p>
        </p:txBody>
      </p:sp>
      <p:pic>
        <p:nvPicPr>
          <p:cNvPr id="297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33337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9701" name="Text Box 8"/>
          <p:cNvSpPr txBox="1">
            <a:spLocks noChangeArrowheads="1"/>
          </p:cNvSpPr>
          <p:nvPr/>
        </p:nvSpPr>
        <p:spPr bwMode="auto">
          <a:xfrm>
            <a:off x="1774826" y="3500439"/>
            <a:ext cx="8893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None/>
            </a:pPr>
            <a:endParaRPr lang="en-US" altLang="en-US" sz="2000">
              <a:solidFill>
                <a:srgbClr val="000000"/>
              </a:solidFill>
            </a:endParaRPr>
          </a:p>
        </p:txBody>
      </p:sp>
      <p:sp>
        <p:nvSpPr>
          <p:cNvPr id="29702" name="Tekstikehys 7"/>
          <p:cNvSpPr txBox="1">
            <a:spLocks noChangeArrowheads="1"/>
          </p:cNvSpPr>
          <p:nvPr/>
        </p:nvSpPr>
        <p:spPr bwMode="auto">
          <a:xfrm>
            <a:off x="2024064" y="1557339"/>
            <a:ext cx="8643937"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ja-JP" sz="2000" baseline="30000">
                <a:solidFill>
                  <a:srgbClr val="CC0000"/>
                </a:solidFill>
                <a:latin typeface="Arial Black" panose="020B0A04020102020204" pitchFamily="34" charset="0"/>
                <a:ea typeface="ＭＳ Ｐゴシック" panose="020B0600070205080204" pitchFamily="34" charset="-128"/>
              </a:rPr>
              <a:t>4</a:t>
            </a:r>
            <a:r>
              <a:rPr lang="en-US" altLang="ja-JP" sz="2000">
                <a:solidFill>
                  <a:srgbClr val="000000"/>
                </a:solidFill>
                <a:ea typeface="ＭＳ Ｐゴシック" panose="020B0600070205080204" pitchFamily="34" charset="-128"/>
              </a:rPr>
              <a:t>To reduce waste of energy, the EU has promoted the compact fluorescent lamp (CFL) as an alternative to the incandescent light bulb. </a:t>
            </a:r>
            <a:r>
              <a:rPr lang="en-US" altLang="ja-JP" sz="2000" baseline="30000">
                <a:solidFill>
                  <a:srgbClr val="CC0000"/>
                </a:solidFill>
                <a:latin typeface="Arial Black" panose="020B0A04020102020204" pitchFamily="34" charset="0"/>
                <a:ea typeface="ＭＳ Ｐゴシック" panose="020B0600070205080204" pitchFamily="34" charset="-128"/>
              </a:rPr>
              <a:t>5</a:t>
            </a:r>
            <a:r>
              <a:rPr lang="en-US" altLang="ja-JP" sz="2000">
                <a:solidFill>
                  <a:srgbClr val="000000"/>
                </a:solidFill>
                <a:ea typeface="ＭＳ Ｐゴシック" panose="020B0600070205080204" pitchFamily="34" charset="-128"/>
              </a:rPr>
              <a:t>CFLs offer a many advantages over the traditional bulb. </a:t>
            </a:r>
            <a:r>
              <a:rPr lang="en-US" altLang="ja-JP" sz="2000" baseline="30000">
                <a:solidFill>
                  <a:srgbClr val="CC0000"/>
                </a:solidFill>
                <a:latin typeface="Arial Black" panose="020B0A04020102020204" pitchFamily="34" charset="0"/>
                <a:ea typeface="ＭＳ Ｐゴシック" panose="020B0600070205080204" pitchFamily="34" charset="-128"/>
              </a:rPr>
              <a:t>6</a:t>
            </a:r>
            <a:r>
              <a:rPr lang="fi-FI" altLang="ja-JP" sz="2000">
                <a:solidFill>
                  <a:srgbClr val="000000"/>
                </a:solidFill>
                <a:ea typeface="ＭＳ Ｐゴシック" panose="020B0600070205080204" pitchFamily="34" charset="-128"/>
              </a:rPr>
              <a:t>CFLs have a lifespan between 8 and 15 times longer than that of incandescents. </a:t>
            </a:r>
            <a:r>
              <a:rPr lang="en-US" altLang="ja-JP" sz="2000" baseline="30000">
                <a:solidFill>
                  <a:srgbClr val="CC0000"/>
                </a:solidFill>
                <a:latin typeface="Arial Black" panose="020B0A04020102020204" pitchFamily="34" charset="0"/>
                <a:ea typeface="ＭＳ Ｐゴシック" panose="020B0600070205080204" pitchFamily="34" charset="-128"/>
              </a:rPr>
              <a:t>7</a:t>
            </a:r>
            <a:r>
              <a:rPr lang="fi-FI" altLang="ja-JP" sz="2000">
                <a:solidFill>
                  <a:srgbClr val="000000"/>
                </a:solidFill>
                <a:ea typeface="ＭＳ Ｐゴシック" panose="020B0600070205080204" pitchFamily="34" charset="-128"/>
              </a:rPr>
              <a:t>CFLs use between one-fifth and one-third less power than incandescent lamps. </a:t>
            </a:r>
            <a:r>
              <a:rPr lang="en-US" altLang="ja-JP" sz="2000" baseline="30000">
                <a:solidFill>
                  <a:srgbClr val="CC0000"/>
                </a:solidFill>
                <a:latin typeface="Arial Black" panose="020B0A04020102020204" pitchFamily="34" charset="0"/>
                <a:ea typeface="ＭＳ Ｐゴシック" panose="020B0600070205080204" pitchFamily="34" charset="-128"/>
              </a:rPr>
              <a:t>8</a:t>
            </a:r>
            <a:r>
              <a:rPr lang="fi-FI" altLang="ja-JP" sz="2000">
                <a:solidFill>
                  <a:srgbClr val="000000"/>
                </a:solidFill>
                <a:ea typeface="ＭＳ Ｐゴシック" panose="020B0600070205080204" pitchFamily="34" charset="-128"/>
              </a:rPr>
              <a:t>Furthermore, a typical CFL is 17-21% more efficient at converting electric power to radiant power. </a:t>
            </a:r>
            <a:r>
              <a:rPr lang="en-US" altLang="ja-JP" sz="2000" baseline="30000">
                <a:solidFill>
                  <a:srgbClr val="CC0000"/>
                </a:solidFill>
                <a:latin typeface="Arial Black" panose="020B0A04020102020204" pitchFamily="34" charset="0"/>
                <a:ea typeface="ＭＳ Ｐゴシック" panose="020B0600070205080204" pitchFamily="34" charset="-128"/>
              </a:rPr>
              <a:t>9</a:t>
            </a:r>
            <a:r>
              <a:rPr lang="fi-FI" altLang="ja-JP" sz="2000">
                <a:solidFill>
                  <a:srgbClr val="000000"/>
                </a:solidFill>
                <a:ea typeface="ＭＳ Ｐゴシック" panose="020B0600070205080204" pitchFamily="34" charset="-128"/>
              </a:rPr>
              <a:t>However, CFLs take a longer time to achieve full brightness, and even longer at very cold temperatures.  </a:t>
            </a:r>
            <a:r>
              <a:rPr lang="en-US" altLang="ja-JP" sz="2000" baseline="30000">
                <a:solidFill>
                  <a:srgbClr val="CC0000"/>
                </a:solidFill>
                <a:latin typeface="Arial Black" panose="020B0A04020102020204" pitchFamily="34" charset="0"/>
                <a:ea typeface="ＭＳ Ｐゴシック" panose="020B0600070205080204" pitchFamily="34" charset="-128"/>
              </a:rPr>
              <a:t>10</a:t>
            </a:r>
            <a:r>
              <a:rPr lang="fi-FI" altLang="ja-JP" sz="2000">
                <a:solidFill>
                  <a:srgbClr val="000000"/>
                </a:solidFill>
                <a:ea typeface="ＭＳ Ｐゴシック" panose="020B0600070205080204" pitchFamily="34" charset="-128"/>
              </a:rPr>
              <a:t>CFLs also</a:t>
            </a:r>
            <a:r>
              <a:rPr lang="en-US" altLang="ja-JP" sz="2000">
                <a:solidFill>
                  <a:srgbClr val="000000"/>
                </a:solidFill>
                <a:ea typeface="ＭＳ Ｐゴシック" panose="020B0600070205080204" pitchFamily="34" charset="-128"/>
              </a:rPr>
              <a:t> </a:t>
            </a:r>
            <a:r>
              <a:rPr lang="fi-FI" altLang="en-US" sz="2000">
                <a:solidFill>
                  <a:srgbClr val="000000"/>
                </a:solidFill>
              </a:rPr>
              <a:t>pose a hazard to our environment because they contain small amounts of mercury as vapor inside the glass tubing. </a:t>
            </a:r>
            <a:r>
              <a:rPr lang="en-US" altLang="en-US" sz="2000" baseline="30000">
                <a:solidFill>
                  <a:srgbClr val="CC0000"/>
                </a:solidFill>
                <a:latin typeface="Arial Black" panose="020B0A04020102020204" pitchFamily="34" charset="0"/>
              </a:rPr>
              <a:t>11</a:t>
            </a:r>
            <a:r>
              <a:rPr lang="fi-FI" altLang="en-US" sz="2000">
                <a:solidFill>
                  <a:srgbClr val="000000"/>
                </a:solidFill>
              </a:rPr>
              <a:t>Moreover, standard compact fluorescents fail to operate at temperatures lower than -15°C, and CFLs become dimmer over their lifetime, eventually emitting only 60% of their original light.</a:t>
            </a:r>
            <a:endParaRPr lang="en-US" altLang="ja-JP" sz="2000">
              <a:solidFill>
                <a:srgbClr val="000000"/>
              </a:solidFill>
              <a:ea typeface="ＭＳ Ｐゴシック" panose="020B0600070205080204" pitchFamily="34" charset="-128"/>
            </a:endParaRPr>
          </a:p>
        </p:txBody>
      </p:sp>
      <p:sp>
        <p:nvSpPr>
          <p:cNvPr id="29703" name="Rectangle 7"/>
          <p:cNvSpPr>
            <a:spLocks noChangeArrowheads="1"/>
          </p:cNvSpPr>
          <p:nvPr/>
        </p:nvSpPr>
        <p:spPr bwMode="auto">
          <a:xfrm>
            <a:off x="2135189" y="908050"/>
            <a:ext cx="770572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ja-JP" sz="2400" b="1">
                <a:solidFill>
                  <a:srgbClr val="000000"/>
                </a:solidFill>
                <a:ea typeface="ＭＳ Ｐゴシック" panose="020B0600070205080204" pitchFamily="34" charset="-128"/>
              </a:rPr>
              <a:t>Alternatives</a:t>
            </a:r>
            <a:r>
              <a:rPr lang="en-US" altLang="ja-JP" sz="1800" b="1">
                <a:solidFill>
                  <a:srgbClr val="000000"/>
                </a:solidFill>
                <a:ea typeface="ＭＳ Ｐゴシック" panose="020B0600070205080204" pitchFamily="34" charset="-128"/>
              </a:rPr>
              <a:t> </a:t>
            </a:r>
            <a:r>
              <a:rPr lang="en-US" altLang="ja-JP" sz="2400" b="1">
                <a:solidFill>
                  <a:srgbClr val="000000"/>
                </a:solidFill>
                <a:ea typeface="ＭＳ Ｐゴシック" panose="020B0600070205080204" pitchFamily="34" charset="-128"/>
              </a:rPr>
              <a:t>to incandenscent light bulbs </a:t>
            </a:r>
          </a:p>
        </p:txBody>
      </p:sp>
      <p:sp>
        <p:nvSpPr>
          <p:cNvPr id="29704" name="Tekstikehys 7"/>
          <p:cNvSpPr txBox="1">
            <a:spLocks noChangeArrowheads="1"/>
          </p:cNvSpPr>
          <p:nvPr/>
        </p:nvSpPr>
        <p:spPr bwMode="auto">
          <a:xfrm>
            <a:off x="2024064" y="1557339"/>
            <a:ext cx="8643937" cy="405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ja-JP" sz="2000" baseline="30000">
                <a:solidFill>
                  <a:srgbClr val="CC0000"/>
                </a:solidFill>
                <a:latin typeface="Arial Black" panose="020B0A04020102020204" pitchFamily="34" charset="0"/>
                <a:ea typeface="ＭＳ Ｐゴシック" panose="020B0600070205080204" pitchFamily="34" charset="-128"/>
              </a:rPr>
              <a:t>4</a:t>
            </a:r>
            <a:r>
              <a:rPr lang="en-US" altLang="ja-JP" sz="2000">
                <a:solidFill>
                  <a:srgbClr val="808080"/>
                </a:solidFill>
                <a:ea typeface="ＭＳ Ｐゴシック" panose="020B0600070205080204" pitchFamily="34" charset="-128"/>
              </a:rPr>
              <a:t>To reduce waste of energy, the EU </a:t>
            </a:r>
            <a:r>
              <a:rPr lang="en-US" altLang="ja-JP" sz="2000">
                <a:solidFill>
                  <a:srgbClr val="808080"/>
                </a:solidFill>
                <a:latin typeface="Arial Black" panose="020B0A04020102020204" pitchFamily="34" charset="0"/>
                <a:ea typeface="ＭＳ Ｐゴシック" panose="020B0600070205080204" pitchFamily="34" charset="-128"/>
              </a:rPr>
              <a:t>has</a:t>
            </a:r>
            <a:r>
              <a:rPr lang="en-US" altLang="ja-JP" sz="2000">
                <a:solidFill>
                  <a:srgbClr val="808080"/>
                </a:solidFill>
                <a:ea typeface="ＭＳ Ｐゴシック" panose="020B0600070205080204" pitchFamily="34" charset="-128"/>
              </a:rPr>
              <a:t> promot</a:t>
            </a:r>
            <a:r>
              <a:rPr lang="en-US" altLang="ja-JP" sz="2000">
                <a:solidFill>
                  <a:srgbClr val="808080"/>
                </a:solidFill>
                <a:latin typeface="Arial Black" panose="020B0A04020102020204" pitchFamily="34" charset="0"/>
                <a:ea typeface="ＭＳ Ｐゴシック" panose="020B0600070205080204" pitchFamily="34" charset="-128"/>
              </a:rPr>
              <a:t>ed</a:t>
            </a:r>
            <a:r>
              <a:rPr lang="en-US" altLang="ja-JP" sz="2000">
                <a:solidFill>
                  <a:srgbClr val="808080"/>
                </a:solidFill>
                <a:ea typeface="ＭＳ Ｐゴシック" panose="020B0600070205080204" pitchFamily="34" charset="-128"/>
              </a:rPr>
              <a:t> the compact fluorescent lamp (CFL) as an </a:t>
            </a:r>
            <a:r>
              <a:rPr lang="en-US" altLang="ja-JP" sz="2000">
                <a:solidFill>
                  <a:srgbClr val="808080"/>
                </a:solidFill>
                <a:latin typeface="Arial Black" panose="020B0A04020102020204" pitchFamily="34" charset="0"/>
                <a:ea typeface="ＭＳ Ｐゴシック" panose="020B0600070205080204" pitchFamily="34" charset="-128"/>
              </a:rPr>
              <a:t>alternative</a:t>
            </a:r>
            <a:r>
              <a:rPr lang="en-US" altLang="ja-JP" sz="2000">
                <a:solidFill>
                  <a:srgbClr val="808080"/>
                </a:solidFill>
                <a:ea typeface="ＭＳ Ｐゴシック" panose="020B0600070205080204" pitchFamily="34" charset="-128"/>
              </a:rPr>
              <a:t> to the incandescent light bulb. </a:t>
            </a:r>
            <a:r>
              <a:rPr lang="en-US" altLang="ja-JP" sz="2000" baseline="30000">
                <a:solidFill>
                  <a:srgbClr val="808080"/>
                </a:solidFill>
                <a:latin typeface="Arial Black" panose="020B0A04020102020204" pitchFamily="34" charset="0"/>
                <a:ea typeface="ＭＳ Ｐゴシック" panose="020B0600070205080204" pitchFamily="34" charset="-128"/>
              </a:rPr>
              <a:t>5</a:t>
            </a:r>
            <a:r>
              <a:rPr lang="en-US" altLang="ja-JP" sz="2000">
                <a:solidFill>
                  <a:srgbClr val="808080"/>
                </a:solidFill>
                <a:ea typeface="ＭＳ Ｐゴシック" panose="020B0600070205080204" pitchFamily="34" charset="-128"/>
              </a:rPr>
              <a:t>CFLs offer a many advantages over the traditional bulb. </a:t>
            </a:r>
            <a:r>
              <a:rPr lang="en-US" altLang="ja-JP" sz="2000" baseline="30000">
                <a:solidFill>
                  <a:srgbClr val="CC0000"/>
                </a:solidFill>
                <a:latin typeface="Arial Black" panose="020B0A04020102020204" pitchFamily="34" charset="0"/>
                <a:ea typeface="ＭＳ Ｐゴシック" panose="020B0600070205080204" pitchFamily="34" charset="-128"/>
              </a:rPr>
              <a:t>6</a:t>
            </a:r>
            <a:r>
              <a:rPr lang="fi-FI" altLang="ja-JP" sz="2000">
                <a:solidFill>
                  <a:srgbClr val="808080"/>
                </a:solidFill>
                <a:ea typeface="ＭＳ Ｐゴシック" panose="020B0600070205080204" pitchFamily="34" charset="-128"/>
              </a:rPr>
              <a:t>CFLs have a lifespan between 8 and 15 times longer than that of incandescents.</a:t>
            </a:r>
            <a:r>
              <a:rPr lang="fi-FI" altLang="ja-JP" sz="2000">
                <a:solidFill>
                  <a:srgbClr val="000000"/>
                </a:solidFill>
                <a:ea typeface="ＭＳ Ｐゴシック" panose="020B0600070205080204" pitchFamily="34" charset="-128"/>
              </a:rPr>
              <a:t> </a:t>
            </a:r>
            <a:r>
              <a:rPr lang="en-US" altLang="ja-JP" sz="2000" baseline="30000">
                <a:solidFill>
                  <a:srgbClr val="CC0000"/>
                </a:solidFill>
                <a:latin typeface="Arial Black" panose="020B0A04020102020204" pitchFamily="34" charset="0"/>
                <a:ea typeface="ＭＳ Ｐゴシック" panose="020B0600070205080204" pitchFamily="34" charset="-128"/>
              </a:rPr>
              <a:t>7</a:t>
            </a:r>
            <a:r>
              <a:rPr lang="fi-FI" altLang="ja-JP" sz="2000">
                <a:solidFill>
                  <a:srgbClr val="808080"/>
                </a:solidFill>
                <a:ea typeface="ＭＳ Ｐゴシック" panose="020B0600070205080204" pitchFamily="34" charset="-128"/>
              </a:rPr>
              <a:t>CFLs use between one-fifth and one-third less power than incandescent lamps.</a:t>
            </a:r>
            <a:r>
              <a:rPr lang="fi-FI" altLang="ja-JP" sz="2000">
                <a:solidFill>
                  <a:srgbClr val="000000"/>
                </a:solidFill>
                <a:ea typeface="ＭＳ Ｐゴシック" panose="020B0600070205080204" pitchFamily="34" charset="-128"/>
              </a:rPr>
              <a:t> </a:t>
            </a:r>
            <a:r>
              <a:rPr lang="en-US" altLang="ja-JP" sz="2000" baseline="30000">
                <a:solidFill>
                  <a:srgbClr val="CC0000"/>
                </a:solidFill>
                <a:latin typeface="Arial Black" panose="020B0A04020102020204" pitchFamily="34" charset="0"/>
                <a:ea typeface="ＭＳ Ｐゴシック" panose="020B0600070205080204" pitchFamily="34" charset="-128"/>
              </a:rPr>
              <a:t>8</a:t>
            </a:r>
            <a:r>
              <a:rPr lang="fi-FI" altLang="ja-JP" sz="2000">
                <a:solidFill>
                  <a:srgbClr val="808080"/>
                </a:solidFill>
                <a:ea typeface="ＭＳ Ｐゴシック" panose="020B0600070205080204" pitchFamily="34" charset="-128"/>
              </a:rPr>
              <a:t>Furthermore, a typical CFL is 17-21% more efficient at converting electric power to radiant power.</a:t>
            </a:r>
            <a:r>
              <a:rPr lang="fi-FI" altLang="ja-JP" sz="2000">
                <a:solidFill>
                  <a:srgbClr val="000000"/>
                </a:solidFill>
                <a:ea typeface="ＭＳ Ｐゴシック" panose="020B0600070205080204" pitchFamily="34" charset="-128"/>
              </a:rPr>
              <a:t> </a:t>
            </a:r>
            <a:r>
              <a:rPr lang="en-US" altLang="ja-JP" sz="2000" baseline="30000">
                <a:solidFill>
                  <a:srgbClr val="CC0000"/>
                </a:solidFill>
                <a:latin typeface="Arial Black" panose="020B0A04020102020204" pitchFamily="34" charset="0"/>
                <a:ea typeface="ＭＳ Ｐゴシック" panose="020B0600070205080204" pitchFamily="34" charset="-128"/>
              </a:rPr>
              <a:t>9</a:t>
            </a:r>
            <a:r>
              <a:rPr lang="fi-FI" altLang="ja-JP" sz="2000">
                <a:solidFill>
                  <a:srgbClr val="CC0000"/>
                </a:solidFill>
                <a:latin typeface="Arial Black" panose="020B0A04020102020204" pitchFamily="34" charset="0"/>
                <a:ea typeface="ＭＳ Ｐゴシック" panose="020B0600070205080204" pitchFamily="34" charset="-128"/>
              </a:rPr>
              <a:t>However,</a:t>
            </a:r>
            <a:r>
              <a:rPr lang="fi-FI" altLang="ja-JP" sz="2000">
                <a:solidFill>
                  <a:srgbClr val="000000"/>
                </a:solidFill>
                <a:ea typeface="ＭＳ Ｐゴシック" panose="020B0600070205080204" pitchFamily="34" charset="-128"/>
              </a:rPr>
              <a:t> </a:t>
            </a:r>
            <a:r>
              <a:rPr lang="fi-FI" altLang="ja-JP" sz="2000">
                <a:solidFill>
                  <a:srgbClr val="CC0000"/>
                </a:solidFill>
                <a:ea typeface="ＭＳ Ｐゴシック" panose="020B0600070205080204" pitchFamily="34" charset="-128"/>
              </a:rPr>
              <a:t>CFLs take a </a:t>
            </a:r>
            <a:r>
              <a:rPr lang="fi-FI" altLang="ja-JP" sz="2000">
                <a:solidFill>
                  <a:srgbClr val="CC0000"/>
                </a:solidFill>
                <a:latin typeface="Arial Black" panose="020B0A04020102020204" pitchFamily="34" charset="0"/>
                <a:ea typeface="ＭＳ Ｐゴシック" panose="020B0600070205080204" pitchFamily="34" charset="-128"/>
              </a:rPr>
              <a:t>longer time</a:t>
            </a:r>
            <a:r>
              <a:rPr lang="fi-FI" altLang="ja-JP" sz="2000">
                <a:solidFill>
                  <a:srgbClr val="CC0000"/>
                </a:solidFill>
                <a:ea typeface="ＭＳ Ｐゴシック" panose="020B0600070205080204" pitchFamily="34" charset="-128"/>
              </a:rPr>
              <a:t> to achieve full brightness, and even </a:t>
            </a:r>
            <a:r>
              <a:rPr lang="fi-FI" altLang="ja-JP" sz="2000">
                <a:solidFill>
                  <a:srgbClr val="CC0000"/>
                </a:solidFill>
                <a:latin typeface="Arial Black" panose="020B0A04020102020204" pitchFamily="34" charset="0"/>
                <a:ea typeface="ＭＳ Ｐゴシック" panose="020B0600070205080204" pitchFamily="34" charset="-128"/>
              </a:rPr>
              <a:t>longer</a:t>
            </a:r>
            <a:r>
              <a:rPr lang="fi-FI" altLang="ja-JP" sz="2000">
                <a:solidFill>
                  <a:srgbClr val="CC0000"/>
                </a:solidFill>
                <a:ea typeface="ＭＳ Ｐゴシック" panose="020B0600070205080204" pitchFamily="34" charset="-128"/>
              </a:rPr>
              <a:t> at very cold temperatures.  </a:t>
            </a:r>
            <a:r>
              <a:rPr lang="en-US" altLang="ja-JP" sz="2000" baseline="30000">
                <a:solidFill>
                  <a:srgbClr val="CC0000"/>
                </a:solidFill>
                <a:latin typeface="Arial Black" panose="020B0A04020102020204" pitchFamily="34" charset="0"/>
                <a:ea typeface="ＭＳ Ｐゴシック" panose="020B0600070205080204" pitchFamily="34" charset="-128"/>
              </a:rPr>
              <a:t>10</a:t>
            </a:r>
            <a:r>
              <a:rPr lang="fi-FI" altLang="ja-JP" sz="2000">
                <a:solidFill>
                  <a:srgbClr val="CC0000"/>
                </a:solidFill>
                <a:ea typeface="ＭＳ Ｐゴシック" panose="020B0600070205080204" pitchFamily="34" charset="-128"/>
              </a:rPr>
              <a:t>CFLs also</a:t>
            </a:r>
            <a:r>
              <a:rPr lang="en-US" altLang="ja-JP" sz="2000">
                <a:solidFill>
                  <a:srgbClr val="CC0000"/>
                </a:solidFill>
                <a:ea typeface="ＭＳ Ｐゴシック" panose="020B0600070205080204" pitchFamily="34" charset="-128"/>
              </a:rPr>
              <a:t> </a:t>
            </a:r>
            <a:r>
              <a:rPr lang="fi-FI" altLang="en-US" sz="2000">
                <a:solidFill>
                  <a:srgbClr val="CC0000"/>
                </a:solidFill>
                <a:latin typeface="Arial Black" panose="020B0A04020102020204" pitchFamily="34" charset="0"/>
              </a:rPr>
              <a:t>pose a hazard</a:t>
            </a:r>
            <a:r>
              <a:rPr lang="fi-FI" altLang="en-US" sz="2000">
                <a:solidFill>
                  <a:srgbClr val="CC0000"/>
                </a:solidFill>
              </a:rPr>
              <a:t> to our environment because they contain small amounts of </a:t>
            </a:r>
            <a:r>
              <a:rPr lang="fi-FI" altLang="en-US" sz="2000">
                <a:solidFill>
                  <a:srgbClr val="CC0000"/>
                </a:solidFill>
                <a:latin typeface="Arial Black" panose="020B0A04020102020204" pitchFamily="34" charset="0"/>
              </a:rPr>
              <a:t>mercury</a:t>
            </a:r>
            <a:r>
              <a:rPr lang="fi-FI" altLang="en-US" sz="2000">
                <a:solidFill>
                  <a:srgbClr val="CC0000"/>
                </a:solidFill>
              </a:rPr>
              <a:t> as vapor inside the glass tubing. </a:t>
            </a:r>
            <a:r>
              <a:rPr lang="en-US" altLang="en-US" sz="2000" baseline="30000">
                <a:solidFill>
                  <a:srgbClr val="CC0000"/>
                </a:solidFill>
                <a:latin typeface="Arial Black" panose="020B0A04020102020204" pitchFamily="34" charset="0"/>
              </a:rPr>
              <a:t>11</a:t>
            </a:r>
            <a:r>
              <a:rPr lang="fi-FI" altLang="en-US" sz="2000">
                <a:solidFill>
                  <a:srgbClr val="CC0000"/>
                </a:solidFill>
                <a:latin typeface="Arial Black" panose="020B0A04020102020204" pitchFamily="34" charset="0"/>
              </a:rPr>
              <a:t>Moreover,</a:t>
            </a:r>
            <a:r>
              <a:rPr lang="fi-FI" altLang="en-US" sz="2000">
                <a:solidFill>
                  <a:srgbClr val="CC0000"/>
                </a:solidFill>
              </a:rPr>
              <a:t> standard compact fluorescents </a:t>
            </a:r>
            <a:r>
              <a:rPr lang="fi-FI" altLang="en-US" sz="2000">
                <a:solidFill>
                  <a:srgbClr val="CC0000"/>
                </a:solidFill>
                <a:latin typeface="Arial Black" panose="020B0A04020102020204" pitchFamily="34" charset="0"/>
              </a:rPr>
              <a:t>fail</a:t>
            </a:r>
            <a:r>
              <a:rPr lang="fi-FI" altLang="en-US" sz="2000">
                <a:solidFill>
                  <a:srgbClr val="CC0000"/>
                </a:solidFill>
              </a:rPr>
              <a:t> to operate at temperatures lower than -15°C, and CFLs </a:t>
            </a:r>
            <a:r>
              <a:rPr lang="fi-FI" altLang="en-US" sz="2000">
                <a:solidFill>
                  <a:srgbClr val="CC0000"/>
                </a:solidFill>
                <a:latin typeface="Arial Black" panose="020B0A04020102020204" pitchFamily="34" charset="0"/>
              </a:rPr>
              <a:t>become dimmer</a:t>
            </a:r>
            <a:r>
              <a:rPr lang="fi-FI" altLang="en-US" sz="2000">
                <a:solidFill>
                  <a:srgbClr val="CC0000"/>
                </a:solidFill>
              </a:rPr>
              <a:t> over their lifetime, eventually emitting only 60% of their original light.</a:t>
            </a:r>
            <a:endParaRPr lang="en-US" altLang="ja-JP" sz="2000">
              <a:solidFill>
                <a:srgbClr val="CC0000"/>
              </a:solidFill>
              <a:ea typeface="ＭＳ Ｐゴシック" panose="020B0600070205080204" pitchFamily="34" charset="-128"/>
            </a:endParaRPr>
          </a:p>
        </p:txBody>
      </p:sp>
      <p:sp>
        <p:nvSpPr>
          <p:cNvPr id="72714" name="AutoShape 10"/>
          <p:cNvSpPr>
            <a:spLocks noChangeArrowheads="1"/>
          </p:cNvSpPr>
          <p:nvPr/>
        </p:nvSpPr>
        <p:spPr bwMode="auto">
          <a:xfrm>
            <a:off x="4224339" y="4589464"/>
            <a:ext cx="5761037" cy="1825625"/>
          </a:xfrm>
          <a:prstGeom prst="upArrowCallout">
            <a:avLst>
              <a:gd name="adj1" fmla="val 55458"/>
              <a:gd name="adj2" fmla="val 55443"/>
              <a:gd name="adj3" fmla="val 16667"/>
              <a:gd name="adj4" fmla="val 66667"/>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fi-FI" altLang="en-US" sz="2400">
                <a:solidFill>
                  <a:srgbClr val="000000"/>
                </a:solidFill>
                <a:latin typeface="Arial Black" panose="020B0A04020102020204" pitchFamily="34" charset="0"/>
              </a:rPr>
              <a:t/>
            </a:r>
            <a:br>
              <a:rPr lang="fi-FI" altLang="en-US" sz="2400">
                <a:solidFill>
                  <a:srgbClr val="000000"/>
                </a:solidFill>
                <a:latin typeface="Arial Black" panose="020B0A04020102020204" pitchFamily="34" charset="0"/>
              </a:rPr>
            </a:br>
            <a:r>
              <a:rPr lang="fi-FI" altLang="en-US">
                <a:solidFill>
                  <a:srgbClr val="000000"/>
                </a:solidFill>
                <a:latin typeface="Arial Black" panose="020B0A04020102020204" pitchFamily="34" charset="0"/>
              </a:rPr>
              <a:t>Negative evaluation 9-11</a:t>
            </a:r>
          </a:p>
          <a:p>
            <a:pPr algn="ctr" fontAlgn="base">
              <a:spcBef>
                <a:spcPct val="0"/>
              </a:spcBef>
              <a:spcAft>
                <a:spcPct val="0"/>
              </a:spcAft>
              <a:buFontTx/>
              <a:buNone/>
            </a:pPr>
            <a:endParaRPr lang="en-US" altLang="en-US" sz="2800">
              <a:solidFill>
                <a:srgbClr val="000000"/>
              </a:solidFill>
              <a:latin typeface="Arial Black" panose="020B0A04020102020204" pitchFamily="34" charset="0"/>
            </a:endParaRPr>
          </a:p>
        </p:txBody>
      </p:sp>
    </p:spTree>
    <p:extLst>
      <p:ext uri="{BB962C8B-B14F-4D97-AF65-F5344CB8AC3E}">
        <p14:creationId xmlns:p14="http://schemas.microsoft.com/office/powerpoint/2010/main" val="74854535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714"/>
                                        </p:tgtEl>
                                        <p:attrNameLst>
                                          <p:attrName>style.visibility</p:attrName>
                                        </p:attrNameLst>
                                      </p:cBhvr>
                                      <p:to>
                                        <p:strVal val="visible"/>
                                      </p:to>
                                    </p:set>
                                    <p:anim calcmode="lin" valueType="num">
                                      <p:cBhvr additive="base">
                                        <p:cTn id="7" dur="500" fill="hold"/>
                                        <p:tgtEl>
                                          <p:spTgt spid="72714"/>
                                        </p:tgtEl>
                                        <p:attrNameLst>
                                          <p:attrName>ppt_x</p:attrName>
                                        </p:attrNameLst>
                                      </p:cBhvr>
                                      <p:tavLst>
                                        <p:tav tm="0">
                                          <p:val>
                                            <p:strVal val="#ppt_x"/>
                                          </p:val>
                                        </p:tav>
                                        <p:tav tm="100000">
                                          <p:val>
                                            <p:strVal val="#ppt_x"/>
                                          </p:val>
                                        </p:tav>
                                      </p:tavLst>
                                    </p:anim>
                                    <p:anim calcmode="lin" valueType="num">
                                      <p:cBhvr additive="base">
                                        <p:cTn id="8" dur="500" fill="hold"/>
                                        <p:tgtEl>
                                          <p:spTgt spid="727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ctrTitle"/>
          </p:nvPr>
        </p:nvSpPr>
        <p:spPr>
          <a:xfrm>
            <a:off x="1061357" y="2514601"/>
            <a:ext cx="10580914" cy="1333500"/>
          </a:xfrm>
        </p:spPr>
        <p:txBody>
          <a:bodyPr/>
          <a:lstStyle/>
          <a:p>
            <a:pPr eaLnBrk="1" hangingPunct="1">
              <a:spcBef>
                <a:spcPct val="50000"/>
              </a:spcBef>
            </a:pPr>
            <a:r>
              <a:rPr lang="fi-FI" altLang="en-US" b="1" dirty="0" err="1" smtClean="0">
                <a:latin typeface="Arial Black" panose="020B0A04020102020204" pitchFamily="34" charset="0"/>
              </a:rPr>
              <a:t>The</a:t>
            </a:r>
            <a:r>
              <a:rPr lang="fi-FI" altLang="en-US" b="1" dirty="0" smtClean="0">
                <a:latin typeface="Arial Black" panose="020B0A04020102020204" pitchFamily="34" charset="0"/>
              </a:rPr>
              <a:t> </a:t>
            </a:r>
            <a:r>
              <a:rPr lang="fi-FI" altLang="en-US" b="1" dirty="0" err="1" smtClean="0">
                <a:latin typeface="Arial Black" panose="020B0A04020102020204" pitchFamily="34" charset="0"/>
              </a:rPr>
              <a:t>problem-solution</a:t>
            </a:r>
            <a:r>
              <a:rPr lang="fi-FI" altLang="en-US" b="1" dirty="0" smtClean="0">
                <a:latin typeface="Arial Black" panose="020B0A04020102020204" pitchFamily="34" charset="0"/>
              </a:rPr>
              <a:t> </a:t>
            </a:r>
            <a:r>
              <a:rPr lang="fi-FI" altLang="en-US" b="1" dirty="0" err="1" smtClean="0">
                <a:latin typeface="Arial Black" panose="020B0A04020102020204" pitchFamily="34" charset="0"/>
              </a:rPr>
              <a:t>pattern</a:t>
            </a:r>
            <a:r>
              <a:rPr lang="fi-FI" altLang="en-US" b="1" dirty="0" smtClean="0">
                <a:latin typeface="Arial Black" panose="020B0A04020102020204" pitchFamily="34" charset="0"/>
              </a:rPr>
              <a:t> </a:t>
            </a:r>
            <a:br>
              <a:rPr lang="fi-FI" altLang="en-US" b="1" dirty="0" smtClean="0">
                <a:latin typeface="Arial Black" panose="020B0A04020102020204" pitchFamily="34" charset="0"/>
              </a:rPr>
            </a:br>
            <a:r>
              <a:rPr lang="fi-FI" altLang="en-US" b="1" dirty="0" smtClean="0">
                <a:latin typeface="Arial Black" panose="020B0A04020102020204" pitchFamily="34" charset="0"/>
              </a:rPr>
              <a:t>of </a:t>
            </a:r>
            <a:r>
              <a:rPr lang="fi-FI" altLang="en-US" b="1" dirty="0" err="1" smtClean="0">
                <a:latin typeface="Arial Black" panose="020B0A04020102020204" pitchFamily="34" charset="0"/>
              </a:rPr>
              <a:t>organisation</a:t>
            </a:r>
            <a:r>
              <a:rPr lang="fi-FI" altLang="en-US" b="1" dirty="0" smtClean="0">
                <a:latin typeface="Arial Black" panose="020B0A04020102020204" pitchFamily="34" charset="0"/>
              </a:rPr>
              <a:t>  </a:t>
            </a:r>
            <a:r>
              <a:rPr lang="fi-FI" altLang="en-US" b="1" dirty="0" smtClean="0"/>
              <a:t/>
            </a:r>
            <a:br>
              <a:rPr lang="fi-FI" altLang="en-US" b="1" dirty="0" smtClean="0"/>
            </a:br>
            <a:r>
              <a:rPr lang="fi-FI" altLang="en-US" b="1" dirty="0"/>
              <a:t/>
            </a:r>
            <a:br>
              <a:rPr lang="fi-FI" altLang="en-US" b="1" dirty="0"/>
            </a:br>
            <a:r>
              <a:rPr lang="fi-FI" altLang="en-US" b="1" dirty="0" err="1" smtClean="0"/>
              <a:t>Introduction</a:t>
            </a:r>
            <a:r>
              <a:rPr lang="fi-FI" altLang="en-US" b="1" dirty="0" smtClean="0"/>
              <a:t> </a:t>
            </a:r>
            <a:r>
              <a:rPr lang="fi-FI" altLang="en-US" b="1" dirty="0" err="1" smtClean="0"/>
              <a:t>paragraph</a:t>
            </a:r>
            <a:r>
              <a:rPr lang="fi-FI" altLang="en-US" b="1" dirty="0" smtClean="0"/>
              <a:t> (A2)</a:t>
            </a:r>
            <a:endParaRPr lang="en-US" altLang="en-US" dirty="0" smtClean="0"/>
          </a:p>
        </p:txBody>
      </p:sp>
      <p:sp>
        <p:nvSpPr>
          <p:cNvPr id="3" name="Subtitle 2"/>
          <p:cNvSpPr>
            <a:spLocks noGrp="1"/>
          </p:cNvSpPr>
          <p:nvPr>
            <p:ph type="subTitle" idx="1"/>
          </p:nvPr>
        </p:nvSpPr>
        <p:spPr>
          <a:xfrm>
            <a:off x="2344738" y="3181351"/>
            <a:ext cx="6284912" cy="2339975"/>
          </a:xfrm>
        </p:spPr>
        <p:txBody>
          <a:bodyPr/>
          <a:lstStyle/>
          <a:p>
            <a:r>
              <a:rPr lang="fi-FI" altLang="en-US" dirty="0" smtClean="0"/>
              <a:t>                        </a:t>
            </a:r>
            <a:endParaRPr lang="en-US" altLang="en-US" dirty="0" smtClean="0"/>
          </a:p>
        </p:txBody>
      </p:sp>
      <p:sp>
        <p:nvSpPr>
          <p:cNvPr id="67588" name="Text Placeholder 3"/>
          <p:cNvSpPr>
            <a:spLocks noGrp="1"/>
          </p:cNvSpPr>
          <p:nvPr>
            <p:ph type="body" sz="quarter" idx="11"/>
          </p:nvPr>
        </p:nvSpPr>
        <p:spPr>
          <a:xfrm>
            <a:off x="6669088" y="5961063"/>
            <a:ext cx="1960562" cy="633412"/>
          </a:xfrm>
        </p:spPr>
        <p:txBody>
          <a:bodyPr/>
          <a:lstStyle/>
          <a:p>
            <a:pPr>
              <a:spcBef>
                <a:spcPct val="0"/>
              </a:spcBef>
            </a:pPr>
            <a:endParaRPr lang="en-US" altLang="en-US" smtClean="0"/>
          </a:p>
        </p:txBody>
      </p:sp>
      <p:sp>
        <p:nvSpPr>
          <p:cNvPr id="67589" name="Text Placeholder 4"/>
          <p:cNvSpPr>
            <a:spLocks noGrp="1"/>
          </p:cNvSpPr>
          <p:nvPr>
            <p:ph type="body" sz="quarter" idx="12"/>
          </p:nvPr>
        </p:nvSpPr>
        <p:spPr>
          <a:xfrm>
            <a:off x="8950326" y="5961063"/>
            <a:ext cx="1135063" cy="633412"/>
          </a:xfrm>
        </p:spPr>
        <p:txBody>
          <a:bodyPr/>
          <a:lstStyle/>
          <a:p>
            <a:pPr>
              <a:spcBef>
                <a:spcPct val="0"/>
              </a:spcBef>
            </a:pPr>
            <a:endParaRPr lang="en-US" altLang="en-US" smtClean="0"/>
          </a:p>
        </p:txBody>
      </p:sp>
      <p:sp>
        <p:nvSpPr>
          <p:cNvPr id="67590" name="Text Placeholder 5"/>
          <p:cNvSpPr>
            <a:spLocks noGrp="1"/>
          </p:cNvSpPr>
          <p:nvPr>
            <p:ph type="body" sz="quarter" idx="13"/>
          </p:nvPr>
        </p:nvSpPr>
        <p:spPr>
          <a:xfrm>
            <a:off x="4386264" y="6137275"/>
            <a:ext cx="2027237" cy="457200"/>
          </a:xfrm>
        </p:spPr>
        <p:txBody>
          <a:bodyPr/>
          <a:lstStyle/>
          <a:p>
            <a:pPr>
              <a:spcBef>
                <a:spcPct val="0"/>
              </a:spcBef>
            </a:pPr>
            <a:endParaRPr lang="en-US" altLang="en-US" smtClean="0"/>
          </a:p>
        </p:txBody>
      </p:sp>
      <p:sp>
        <p:nvSpPr>
          <p:cNvPr id="67591" name="Text Placeholder 6"/>
          <p:cNvSpPr>
            <a:spLocks noGrp="1"/>
          </p:cNvSpPr>
          <p:nvPr>
            <p:ph type="body" sz="quarter" idx="14"/>
          </p:nvPr>
        </p:nvSpPr>
        <p:spPr>
          <a:xfrm>
            <a:off x="2097089" y="6137275"/>
            <a:ext cx="2047875" cy="457200"/>
          </a:xfrm>
        </p:spPr>
        <p:txBody>
          <a:bodyPr/>
          <a:lstStyle/>
          <a:p>
            <a:pPr>
              <a:spcBef>
                <a:spcPct val="0"/>
              </a:spcBef>
            </a:pPr>
            <a:endParaRPr lang="en-US" altLang="en-US" smtClean="0"/>
          </a:p>
        </p:txBody>
      </p:sp>
      <p:sp>
        <p:nvSpPr>
          <p:cNvPr id="67592" name="Text Placeholder 7"/>
          <p:cNvSpPr>
            <a:spLocks noGrp="1"/>
          </p:cNvSpPr>
          <p:nvPr>
            <p:ph type="body" sz="quarter" idx="15"/>
          </p:nvPr>
        </p:nvSpPr>
        <p:spPr>
          <a:xfrm>
            <a:off x="2097089" y="5961063"/>
            <a:ext cx="2047875" cy="176212"/>
          </a:xfrm>
        </p:spPr>
        <p:txBody>
          <a:bodyPr/>
          <a:lstStyle/>
          <a:p>
            <a:pPr>
              <a:lnSpc>
                <a:spcPct val="90000"/>
              </a:lnSpc>
              <a:spcBef>
                <a:spcPct val="0"/>
              </a:spcBef>
            </a:pPr>
            <a:endParaRPr lang="en-US" altLang="en-US" smtClean="0"/>
          </a:p>
        </p:txBody>
      </p:sp>
      <p:pic>
        <p:nvPicPr>
          <p:cNvPr id="67593" name="Picture 8" descr="MPj0439407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3304" y="4922838"/>
            <a:ext cx="1684338"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80376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ian numeron paikkamerkki 6"/>
          <p:cNvSpPr txBox="1">
            <a:spLocks noGrp="1"/>
          </p:cNvSpPr>
          <p:nvPr/>
        </p:nvSpPr>
        <p:spPr bwMode="auto">
          <a:xfrm>
            <a:off x="8077200" y="6245225"/>
            <a:ext cx="2128838"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chemeClr val="tx1"/>
                </a:solidFill>
                <a:latin typeface="Arial" panose="020B0604020202020204" pitchFamily="34"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chemeClr val="tx1"/>
                </a:solidFill>
                <a:latin typeface="Arial" panose="020B0604020202020204" pitchFamily="34"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panose="020B0604020202020204" pitchFamily="34"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9pPr>
          </a:lstStyle>
          <a:p>
            <a:pPr algn="r" fontAlgn="base">
              <a:spcBef>
                <a:spcPct val="0"/>
              </a:spcBef>
              <a:spcAft>
                <a:spcPct val="0"/>
              </a:spcAft>
              <a:buFontTx/>
              <a:buNone/>
            </a:pPr>
            <a:fld id="{7CF33144-8980-4BB8-8F22-EDE3ECF4E087}" type="slidenum">
              <a:rPr lang="fi-FI" altLang="en-US" sz="1400">
                <a:solidFill>
                  <a:srgbClr val="000000"/>
                </a:solidFill>
              </a:rPr>
              <a:pPr algn="r" fontAlgn="base">
                <a:spcBef>
                  <a:spcPct val="0"/>
                </a:spcBef>
                <a:spcAft>
                  <a:spcPct val="0"/>
                </a:spcAft>
                <a:buFontTx/>
                <a:buNone/>
              </a:pPr>
              <a:t>20</a:t>
            </a:fld>
            <a:endParaRPr lang="fi-FI" altLang="en-US" sz="1400">
              <a:solidFill>
                <a:srgbClr val="000000"/>
              </a:solidFill>
            </a:endParaRPr>
          </a:p>
        </p:txBody>
      </p:sp>
      <p:sp>
        <p:nvSpPr>
          <p:cNvPr id="31747" name="Rectangle 1"/>
          <p:cNvSpPr>
            <a:spLocks noGrp="1" noChangeArrowheads="1"/>
          </p:cNvSpPr>
          <p:nvPr>
            <p:ph type="title" idx="4294967295"/>
          </p:nvPr>
        </p:nvSpPr>
        <p:spPr>
          <a:xfrm>
            <a:off x="2438400" y="307976"/>
            <a:ext cx="7092950" cy="519113"/>
          </a:xfrm>
        </p:spPr>
        <p:txBody>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altLang="en-US" sz="2800" dirty="0">
                <a:solidFill>
                  <a:srgbClr val="990033"/>
                </a:solidFill>
                <a:latin typeface="Arial Black" panose="020B0A04020102020204" pitchFamily="34" charset="0"/>
              </a:rPr>
              <a:t>Task 2-2</a:t>
            </a:r>
            <a:endParaRPr lang="fi-FI" altLang="en-US" sz="2800" dirty="0">
              <a:solidFill>
                <a:srgbClr val="990033"/>
              </a:solidFill>
              <a:latin typeface="Arial Black" panose="020B0A04020102020204" pitchFamily="34" charset="0"/>
            </a:endParaRPr>
          </a:p>
        </p:txBody>
      </p:sp>
      <p:pic>
        <p:nvPicPr>
          <p:cNvPr id="3174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33337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1749" name="Text Box 8"/>
          <p:cNvSpPr txBox="1">
            <a:spLocks noChangeArrowheads="1"/>
          </p:cNvSpPr>
          <p:nvPr/>
        </p:nvSpPr>
        <p:spPr bwMode="auto">
          <a:xfrm>
            <a:off x="1774826" y="3500439"/>
            <a:ext cx="8893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None/>
            </a:pPr>
            <a:endParaRPr lang="en-US" altLang="en-US" sz="2000">
              <a:solidFill>
                <a:srgbClr val="000000"/>
              </a:solidFill>
            </a:endParaRPr>
          </a:p>
        </p:txBody>
      </p:sp>
      <p:sp>
        <p:nvSpPr>
          <p:cNvPr id="31750" name="Tekstikehys 7"/>
          <p:cNvSpPr txBox="1">
            <a:spLocks noChangeArrowheads="1"/>
          </p:cNvSpPr>
          <p:nvPr/>
        </p:nvSpPr>
        <p:spPr bwMode="auto">
          <a:xfrm>
            <a:off x="2024064" y="1557339"/>
            <a:ext cx="8643937"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ja-JP" sz="2000" baseline="30000">
                <a:solidFill>
                  <a:srgbClr val="CC0000"/>
                </a:solidFill>
                <a:latin typeface="Arial Black" panose="020B0A04020102020204" pitchFamily="34" charset="0"/>
                <a:ea typeface="ＭＳ Ｐゴシック" panose="020B0600070205080204" pitchFamily="34" charset="-128"/>
              </a:rPr>
              <a:t>12</a:t>
            </a:r>
            <a:r>
              <a:rPr lang="fi-FI" altLang="ja-JP" sz="2000">
                <a:solidFill>
                  <a:srgbClr val="000000"/>
                </a:solidFill>
                <a:ea typeface="ＭＳ Ｐゴシック" panose="020B0600070205080204" pitchFamily="34" charset="-128"/>
              </a:rPr>
              <a:t>Recently, the light-emitting diode (LED) has been proposed as a more efficient alternative to the incandescent and fluorescent lamps. </a:t>
            </a:r>
            <a:r>
              <a:rPr lang="en-US" altLang="ja-JP" sz="2000" baseline="30000">
                <a:solidFill>
                  <a:srgbClr val="CC0000"/>
                </a:solidFill>
                <a:latin typeface="Arial Black" panose="020B0A04020102020204" pitchFamily="34" charset="0"/>
                <a:ea typeface="ＭＳ Ｐゴシック" panose="020B0600070205080204" pitchFamily="34" charset="-128"/>
              </a:rPr>
              <a:t>13</a:t>
            </a:r>
            <a:r>
              <a:rPr lang="fi-FI" altLang="ja-JP" sz="2000">
                <a:solidFill>
                  <a:srgbClr val="000000"/>
                </a:solidFill>
                <a:ea typeface="ＭＳ Ｐゴシック" panose="020B0600070205080204" pitchFamily="34" charset="-128"/>
              </a:rPr>
              <a:t>A light-emitting diode (LED) is a semiconductor device that emits visible light when an electric current passes through it through a process of electroluminescence. </a:t>
            </a:r>
            <a:r>
              <a:rPr lang="en-US" altLang="ja-JP" sz="2000" baseline="30000">
                <a:solidFill>
                  <a:srgbClr val="CC0000"/>
                </a:solidFill>
                <a:latin typeface="Arial Black" panose="020B0A04020102020204" pitchFamily="34" charset="0"/>
                <a:ea typeface="ＭＳ Ｐゴシック" panose="020B0600070205080204" pitchFamily="34" charset="-128"/>
              </a:rPr>
              <a:t>14</a:t>
            </a:r>
            <a:r>
              <a:rPr lang="fi-FI" altLang="ja-JP" sz="2000">
                <a:solidFill>
                  <a:srgbClr val="000000"/>
                </a:solidFill>
                <a:ea typeface="ＭＳ Ｐゴシック" panose="020B0600070205080204" pitchFamily="34" charset="-128"/>
              </a:rPr>
              <a:t>The LED is very compact, robust and</a:t>
            </a:r>
            <a:r>
              <a:rPr lang="en-US" altLang="ja-JP" sz="2000">
                <a:solidFill>
                  <a:srgbClr val="000000"/>
                </a:solidFill>
                <a:ea typeface="ＭＳ Ｐゴシック" panose="020B0600070205080204" pitchFamily="34" charset="-128"/>
              </a:rPr>
              <a:t> features a very long lifetime. </a:t>
            </a:r>
            <a:r>
              <a:rPr lang="en-US" altLang="ja-JP" sz="2000" baseline="30000">
                <a:solidFill>
                  <a:srgbClr val="CC0000"/>
                </a:solidFill>
                <a:latin typeface="Arial Black" panose="020B0A04020102020204" pitchFamily="34" charset="0"/>
                <a:ea typeface="ＭＳ Ｐゴシック" panose="020B0600070205080204" pitchFamily="34" charset="-128"/>
              </a:rPr>
              <a:t>15</a:t>
            </a:r>
            <a:r>
              <a:rPr lang="fi-FI" altLang="ja-JP" sz="2000">
                <a:solidFill>
                  <a:srgbClr val="000000"/>
                </a:solidFill>
                <a:ea typeface="ＭＳ Ｐゴシック" panose="020B0600070205080204" pitchFamily="34" charset="-128"/>
              </a:rPr>
              <a:t>Compared to these two previous technologies, LEDs are considerably more energy efficient, contain no hazardous substances, operate under a larger range of temperatures and conditions, and start up immediately.</a:t>
            </a:r>
            <a:r>
              <a:rPr lang="en-US" altLang="ja-JP" sz="2000">
                <a:solidFill>
                  <a:srgbClr val="000000"/>
                </a:solidFill>
                <a:ea typeface="ＭＳ Ｐゴシック" panose="020B0600070205080204" pitchFamily="34" charset="-128"/>
              </a:rPr>
              <a:t> </a:t>
            </a:r>
            <a:endParaRPr lang="fi-FI" altLang="en-US" sz="2000">
              <a:solidFill>
                <a:srgbClr val="000000"/>
              </a:solidFill>
            </a:endParaRPr>
          </a:p>
        </p:txBody>
      </p:sp>
      <p:sp>
        <p:nvSpPr>
          <p:cNvPr id="31751" name="Rectangle 7"/>
          <p:cNvSpPr>
            <a:spLocks noChangeArrowheads="1"/>
          </p:cNvSpPr>
          <p:nvPr/>
        </p:nvSpPr>
        <p:spPr bwMode="auto">
          <a:xfrm>
            <a:off x="2135189" y="908050"/>
            <a:ext cx="770572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ja-JP" sz="2400" b="1">
                <a:solidFill>
                  <a:srgbClr val="000000"/>
                </a:solidFill>
                <a:ea typeface="ＭＳ Ｐゴシック" panose="020B0600070205080204" pitchFamily="34" charset="-128"/>
              </a:rPr>
              <a:t>Alternatives</a:t>
            </a:r>
            <a:r>
              <a:rPr lang="en-US" altLang="ja-JP" sz="1800" b="1">
                <a:solidFill>
                  <a:srgbClr val="000000"/>
                </a:solidFill>
                <a:ea typeface="ＭＳ Ｐゴシック" panose="020B0600070205080204" pitchFamily="34" charset="-128"/>
              </a:rPr>
              <a:t> </a:t>
            </a:r>
            <a:r>
              <a:rPr lang="en-US" altLang="ja-JP" sz="2400" b="1">
                <a:solidFill>
                  <a:srgbClr val="000000"/>
                </a:solidFill>
                <a:ea typeface="ＭＳ Ｐゴシック" panose="020B0600070205080204" pitchFamily="34" charset="-128"/>
              </a:rPr>
              <a:t>to incandenscent light bulbs </a:t>
            </a:r>
          </a:p>
        </p:txBody>
      </p:sp>
      <p:sp>
        <p:nvSpPr>
          <p:cNvPr id="31752" name="Tekstikehys 7"/>
          <p:cNvSpPr txBox="1">
            <a:spLocks noChangeArrowheads="1"/>
          </p:cNvSpPr>
          <p:nvPr/>
        </p:nvSpPr>
        <p:spPr bwMode="auto">
          <a:xfrm>
            <a:off x="2024064" y="1557339"/>
            <a:ext cx="8643937" cy="2835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ja-JP" sz="2000" baseline="30000">
                <a:solidFill>
                  <a:srgbClr val="CC0000"/>
                </a:solidFill>
                <a:latin typeface="Arial Black" panose="020B0A04020102020204" pitchFamily="34" charset="0"/>
                <a:ea typeface="ＭＳ Ｐゴシック" panose="020B0600070205080204" pitchFamily="34" charset="-128"/>
              </a:rPr>
              <a:t>12</a:t>
            </a:r>
            <a:r>
              <a:rPr lang="fi-FI" altLang="ja-JP" sz="2000" b="1">
                <a:solidFill>
                  <a:srgbClr val="336600"/>
                </a:solidFill>
                <a:ea typeface="ＭＳ Ｐゴシック" panose="020B0600070205080204" pitchFamily="34" charset="-128"/>
              </a:rPr>
              <a:t>Recently, the light-emitting diode (LED)</a:t>
            </a:r>
            <a:r>
              <a:rPr lang="fi-FI" altLang="ja-JP" sz="2000">
                <a:solidFill>
                  <a:srgbClr val="009900"/>
                </a:solidFill>
                <a:ea typeface="ＭＳ Ｐゴシック" panose="020B0600070205080204" pitchFamily="34" charset="-128"/>
              </a:rPr>
              <a:t> </a:t>
            </a:r>
            <a:r>
              <a:rPr lang="fi-FI" altLang="ja-JP" sz="2000" u="sng">
                <a:solidFill>
                  <a:srgbClr val="336600"/>
                </a:solidFill>
                <a:latin typeface="Arial Black" panose="020B0A04020102020204" pitchFamily="34" charset="0"/>
                <a:ea typeface="ＭＳ Ｐゴシック" panose="020B0600070205080204" pitchFamily="34" charset="-128"/>
              </a:rPr>
              <a:t>has been</a:t>
            </a:r>
            <a:r>
              <a:rPr lang="fi-FI" altLang="ja-JP" sz="2000">
                <a:solidFill>
                  <a:srgbClr val="336600"/>
                </a:solidFill>
                <a:ea typeface="ＭＳ Ｐゴシック" panose="020B0600070205080204" pitchFamily="34" charset="-128"/>
              </a:rPr>
              <a:t> </a:t>
            </a:r>
            <a:r>
              <a:rPr lang="fi-FI" altLang="ja-JP" sz="2000" b="1">
                <a:solidFill>
                  <a:srgbClr val="336600"/>
                </a:solidFill>
                <a:ea typeface="ＭＳ Ｐゴシック" panose="020B0600070205080204" pitchFamily="34" charset="-128"/>
              </a:rPr>
              <a:t>propos</a:t>
            </a:r>
            <a:r>
              <a:rPr lang="fi-FI" altLang="ja-JP" sz="2000">
                <a:solidFill>
                  <a:srgbClr val="336600"/>
                </a:solidFill>
                <a:latin typeface="Arial Black" panose="020B0A04020102020204" pitchFamily="34" charset="0"/>
                <a:ea typeface="ＭＳ Ｐゴシック" panose="020B0600070205080204" pitchFamily="34" charset="-128"/>
              </a:rPr>
              <a:t>ed</a:t>
            </a:r>
            <a:r>
              <a:rPr lang="fi-FI" altLang="ja-JP" sz="2000">
                <a:solidFill>
                  <a:srgbClr val="009900"/>
                </a:solidFill>
                <a:ea typeface="ＭＳ Ｐゴシック" panose="020B0600070205080204" pitchFamily="34" charset="-128"/>
              </a:rPr>
              <a:t> </a:t>
            </a:r>
            <a:r>
              <a:rPr lang="fi-FI" altLang="ja-JP" sz="2000" b="1">
                <a:solidFill>
                  <a:srgbClr val="336600"/>
                </a:solidFill>
                <a:ea typeface="ＭＳ Ｐゴシック" panose="020B0600070205080204" pitchFamily="34" charset="-128"/>
              </a:rPr>
              <a:t>as a more efficient alternative to the incandescent and fluorescent lamps.</a:t>
            </a:r>
            <a:r>
              <a:rPr lang="fi-FI" altLang="ja-JP" sz="2000">
                <a:solidFill>
                  <a:srgbClr val="000000"/>
                </a:solidFill>
                <a:ea typeface="ＭＳ Ｐゴシック" panose="020B0600070205080204" pitchFamily="34" charset="-128"/>
              </a:rPr>
              <a:t> </a:t>
            </a:r>
            <a:r>
              <a:rPr lang="en-US" altLang="ja-JP" sz="2000" baseline="30000">
                <a:solidFill>
                  <a:srgbClr val="CC0000"/>
                </a:solidFill>
                <a:latin typeface="Arial Black" panose="020B0A04020102020204" pitchFamily="34" charset="0"/>
                <a:ea typeface="ＭＳ Ｐゴシック" panose="020B0600070205080204" pitchFamily="34" charset="-128"/>
              </a:rPr>
              <a:t>13</a:t>
            </a:r>
            <a:r>
              <a:rPr lang="fi-FI" altLang="ja-JP" sz="2000">
                <a:solidFill>
                  <a:srgbClr val="336600"/>
                </a:solidFill>
                <a:ea typeface="ＭＳ Ｐゴシック" panose="020B0600070205080204" pitchFamily="34" charset="-128"/>
              </a:rPr>
              <a:t>A </a:t>
            </a:r>
            <a:r>
              <a:rPr lang="fi-FI" altLang="ja-JP" sz="2000" b="1">
                <a:solidFill>
                  <a:srgbClr val="336600"/>
                </a:solidFill>
                <a:ea typeface="ＭＳ Ｐゴシック" panose="020B0600070205080204" pitchFamily="34" charset="-128"/>
              </a:rPr>
              <a:t>light-emitting diode (LED) is a semiconductor device that emits visible light when an electric current passes through it through a process of electroluminescence.</a:t>
            </a:r>
            <a:r>
              <a:rPr lang="fi-FI" altLang="ja-JP" sz="2000">
                <a:solidFill>
                  <a:srgbClr val="000000"/>
                </a:solidFill>
                <a:ea typeface="ＭＳ Ｐゴシック" panose="020B0600070205080204" pitchFamily="34" charset="-128"/>
              </a:rPr>
              <a:t> </a:t>
            </a:r>
            <a:r>
              <a:rPr lang="en-US" altLang="ja-JP" sz="2000" baseline="30000">
                <a:solidFill>
                  <a:srgbClr val="CC0000"/>
                </a:solidFill>
                <a:latin typeface="Arial Black" panose="020B0A04020102020204" pitchFamily="34" charset="0"/>
                <a:ea typeface="ＭＳ Ｐゴシック" panose="020B0600070205080204" pitchFamily="34" charset="-128"/>
              </a:rPr>
              <a:t>14</a:t>
            </a:r>
            <a:r>
              <a:rPr lang="fi-FI" altLang="ja-JP" sz="2000">
                <a:solidFill>
                  <a:srgbClr val="000000"/>
                </a:solidFill>
                <a:ea typeface="ＭＳ Ｐゴシック" panose="020B0600070205080204" pitchFamily="34" charset="-128"/>
              </a:rPr>
              <a:t>The LED is very compact, robust and</a:t>
            </a:r>
            <a:r>
              <a:rPr lang="en-US" altLang="ja-JP" sz="2000">
                <a:solidFill>
                  <a:srgbClr val="000000"/>
                </a:solidFill>
                <a:ea typeface="ＭＳ Ｐゴシック" panose="020B0600070205080204" pitchFamily="34" charset="-128"/>
              </a:rPr>
              <a:t> features a very long lifetime. </a:t>
            </a:r>
            <a:r>
              <a:rPr lang="en-US" altLang="ja-JP" sz="2000" baseline="30000">
                <a:solidFill>
                  <a:srgbClr val="CC0000"/>
                </a:solidFill>
                <a:latin typeface="Arial Black" panose="020B0A04020102020204" pitchFamily="34" charset="0"/>
                <a:ea typeface="ＭＳ Ｐゴシック" panose="020B0600070205080204" pitchFamily="34" charset="-128"/>
              </a:rPr>
              <a:t>15</a:t>
            </a:r>
            <a:r>
              <a:rPr lang="fi-FI" altLang="ja-JP" sz="2000">
                <a:solidFill>
                  <a:srgbClr val="000000"/>
                </a:solidFill>
                <a:ea typeface="ＭＳ Ｐゴシック" panose="020B0600070205080204" pitchFamily="34" charset="-128"/>
              </a:rPr>
              <a:t>Compared to these two previous technologies, LEDs are considerably more energy efficient, contain no hazardous substances, operate under a larger range of temperatures and conditions, and start up immediately.</a:t>
            </a:r>
            <a:r>
              <a:rPr lang="en-US" altLang="ja-JP" sz="2000">
                <a:solidFill>
                  <a:srgbClr val="000000"/>
                </a:solidFill>
                <a:ea typeface="ＭＳ Ｐゴシック" panose="020B0600070205080204" pitchFamily="34" charset="-128"/>
              </a:rPr>
              <a:t> </a:t>
            </a:r>
            <a:endParaRPr lang="fi-FI" altLang="en-US" sz="2000">
              <a:solidFill>
                <a:srgbClr val="000000"/>
              </a:solidFill>
            </a:endParaRPr>
          </a:p>
        </p:txBody>
      </p:sp>
      <p:sp>
        <p:nvSpPr>
          <p:cNvPr id="66569" name="AutoShape 9"/>
          <p:cNvSpPr>
            <a:spLocks noChangeArrowheads="1"/>
          </p:cNvSpPr>
          <p:nvPr/>
        </p:nvSpPr>
        <p:spPr bwMode="auto">
          <a:xfrm>
            <a:off x="4727576" y="3214688"/>
            <a:ext cx="2735263" cy="1752600"/>
          </a:xfrm>
          <a:prstGeom prst="upArrowCallout">
            <a:avLst>
              <a:gd name="adj1" fmla="val 50058"/>
              <a:gd name="adj2" fmla="val 50050"/>
              <a:gd name="adj3" fmla="val 16667"/>
              <a:gd name="adj4" fmla="val 66667"/>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endParaRPr lang="fi-FI" altLang="en-US">
              <a:solidFill>
                <a:srgbClr val="000000"/>
              </a:solidFill>
              <a:latin typeface="Arial Black" panose="020B0A04020102020204" pitchFamily="34" charset="0"/>
            </a:endParaRPr>
          </a:p>
          <a:p>
            <a:pPr algn="ctr" fontAlgn="base">
              <a:spcBef>
                <a:spcPct val="0"/>
              </a:spcBef>
              <a:spcAft>
                <a:spcPct val="0"/>
              </a:spcAft>
              <a:buFontTx/>
              <a:buNone/>
            </a:pPr>
            <a:r>
              <a:rPr lang="fi-FI" altLang="en-US">
                <a:solidFill>
                  <a:srgbClr val="000000"/>
                </a:solidFill>
                <a:latin typeface="Arial Black" panose="020B0A04020102020204" pitchFamily="34" charset="0"/>
              </a:rPr>
              <a:t>Solution 2</a:t>
            </a:r>
          </a:p>
          <a:p>
            <a:pPr algn="ctr" fontAlgn="base">
              <a:spcBef>
                <a:spcPct val="0"/>
              </a:spcBef>
              <a:spcAft>
                <a:spcPct val="0"/>
              </a:spcAft>
              <a:buFontTx/>
              <a:buNone/>
            </a:pPr>
            <a:r>
              <a:rPr lang="fi-FI" altLang="en-US">
                <a:solidFill>
                  <a:srgbClr val="000000"/>
                </a:solidFill>
                <a:latin typeface="Arial Black" panose="020B0A04020102020204" pitchFamily="34" charset="0"/>
              </a:rPr>
              <a:t>12-13</a:t>
            </a:r>
          </a:p>
          <a:p>
            <a:pPr algn="ctr" fontAlgn="base">
              <a:spcBef>
                <a:spcPct val="0"/>
              </a:spcBef>
              <a:spcAft>
                <a:spcPct val="0"/>
              </a:spcAft>
              <a:buFontTx/>
              <a:buNone/>
            </a:pPr>
            <a:endParaRPr lang="fi-FI" altLang="en-US">
              <a:solidFill>
                <a:srgbClr val="000000"/>
              </a:solidFill>
              <a:latin typeface="Arial Black" panose="020B0A04020102020204" pitchFamily="34" charset="0"/>
            </a:endParaRPr>
          </a:p>
        </p:txBody>
      </p:sp>
    </p:spTree>
    <p:extLst>
      <p:ext uri="{BB962C8B-B14F-4D97-AF65-F5344CB8AC3E}">
        <p14:creationId xmlns:p14="http://schemas.microsoft.com/office/powerpoint/2010/main" val="297526650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9"/>
                                        </p:tgtEl>
                                        <p:attrNameLst>
                                          <p:attrName>style.visibility</p:attrName>
                                        </p:attrNameLst>
                                      </p:cBhvr>
                                      <p:to>
                                        <p:strVal val="visible"/>
                                      </p:to>
                                    </p:set>
                                    <p:anim calcmode="lin" valueType="num">
                                      <p:cBhvr additive="base">
                                        <p:cTn id="7" dur="500" fill="hold"/>
                                        <p:tgtEl>
                                          <p:spTgt spid="66569"/>
                                        </p:tgtEl>
                                        <p:attrNameLst>
                                          <p:attrName>ppt_x</p:attrName>
                                        </p:attrNameLst>
                                      </p:cBhvr>
                                      <p:tavLst>
                                        <p:tav tm="0">
                                          <p:val>
                                            <p:strVal val="#ppt_x"/>
                                          </p:val>
                                        </p:tav>
                                        <p:tav tm="100000">
                                          <p:val>
                                            <p:strVal val="#ppt_x"/>
                                          </p:val>
                                        </p:tav>
                                      </p:tavLst>
                                    </p:anim>
                                    <p:anim calcmode="lin" valueType="num">
                                      <p:cBhvr additive="base">
                                        <p:cTn id="8" dur="500" fill="hold"/>
                                        <p:tgtEl>
                                          <p:spTgt spid="665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ian numeron paikkamerkki 6"/>
          <p:cNvSpPr txBox="1">
            <a:spLocks noGrp="1"/>
          </p:cNvSpPr>
          <p:nvPr/>
        </p:nvSpPr>
        <p:spPr bwMode="auto">
          <a:xfrm>
            <a:off x="8077200" y="6245225"/>
            <a:ext cx="2128838"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chemeClr val="tx1"/>
                </a:solidFill>
                <a:latin typeface="Arial" panose="020B0604020202020204" pitchFamily="34"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chemeClr val="tx1"/>
                </a:solidFill>
                <a:latin typeface="Arial" panose="020B0604020202020204" pitchFamily="34"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panose="020B0604020202020204" pitchFamily="34"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panose="020B0604020202020204" pitchFamily="34" charset="0"/>
              </a:defRPr>
            </a:lvl9pPr>
          </a:lstStyle>
          <a:p>
            <a:pPr algn="r" fontAlgn="base">
              <a:spcBef>
                <a:spcPct val="0"/>
              </a:spcBef>
              <a:spcAft>
                <a:spcPct val="0"/>
              </a:spcAft>
              <a:buFontTx/>
              <a:buNone/>
            </a:pPr>
            <a:fld id="{F457E214-7727-4C03-8EF0-7B75E9F2608C}" type="slidenum">
              <a:rPr lang="fi-FI" altLang="en-US" sz="1400">
                <a:solidFill>
                  <a:srgbClr val="000000"/>
                </a:solidFill>
              </a:rPr>
              <a:pPr algn="r" fontAlgn="base">
                <a:spcBef>
                  <a:spcPct val="0"/>
                </a:spcBef>
                <a:spcAft>
                  <a:spcPct val="0"/>
                </a:spcAft>
                <a:buFontTx/>
                <a:buNone/>
              </a:pPr>
              <a:t>21</a:t>
            </a:fld>
            <a:endParaRPr lang="fi-FI" altLang="en-US" sz="1400">
              <a:solidFill>
                <a:srgbClr val="000000"/>
              </a:solidFill>
            </a:endParaRPr>
          </a:p>
        </p:txBody>
      </p:sp>
      <p:sp>
        <p:nvSpPr>
          <p:cNvPr id="33795" name="Rectangle 1"/>
          <p:cNvSpPr>
            <a:spLocks noGrp="1" noChangeArrowheads="1"/>
          </p:cNvSpPr>
          <p:nvPr>
            <p:ph type="title" idx="4294967295"/>
          </p:nvPr>
        </p:nvSpPr>
        <p:spPr>
          <a:xfrm>
            <a:off x="2438400" y="307976"/>
            <a:ext cx="7092950" cy="519113"/>
          </a:xfrm>
        </p:spPr>
        <p:txBody>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altLang="en-US" sz="2800" dirty="0">
                <a:solidFill>
                  <a:srgbClr val="990033"/>
                </a:solidFill>
                <a:latin typeface="Arial Black" panose="020B0A04020102020204" pitchFamily="34" charset="0"/>
              </a:rPr>
              <a:t>Task 2-2</a:t>
            </a:r>
            <a:endParaRPr lang="fi-FI" altLang="en-US" sz="2800" dirty="0">
              <a:solidFill>
                <a:srgbClr val="990033"/>
              </a:solidFill>
              <a:latin typeface="Arial Black" panose="020B0A04020102020204" pitchFamily="34" charset="0"/>
            </a:endParaRPr>
          </a:p>
        </p:txBody>
      </p:sp>
      <p:pic>
        <p:nvPicPr>
          <p:cNvPr id="3379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33337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3797" name="Text Box 8"/>
          <p:cNvSpPr txBox="1">
            <a:spLocks noChangeArrowheads="1"/>
          </p:cNvSpPr>
          <p:nvPr/>
        </p:nvSpPr>
        <p:spPr bwMode="auto">
          <a:xfrm>
            <a:off x="1774826" y="3500439"/>
            <a:ext cx="8893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None/>
            </a:pPr>
            <a:endParaRPr lang="en-US" altLang="en-US" sz="2000">
              <a:solidFill>
                <a:srgbClr val="000000"/>
              </a:solidFill>
            </a:endParaRPr>
          </a:p>
        </p:txBody>
      </p:sp>
      <p:sp>
        <p:nvSpPr>
          <p:cNvPr id="33798" name="Tekstikehys 7"/>
          <p:cNvSpPr txBox="1">
            <a:spLocks noChangeArrowheads="1"/>
          </p:cNvSpPr>
          <p:nvPr/>
        </p:nvSpPr>
        <p:spPr bwMode="auto">
          <a:xfrm>
            <a:off x="2024064" y="1557339"/>
            <a:ext cx="8643937"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ja-JP" sz="2000" baseline="30000">
                <a:solidFill>
                  <a:srgbClr val="CC0000"/>
                </a:solidFill>
                <a:latin typeface="Arial Black" panose="020B0A04020102020204" pitchFamily="34" charset="0"/>
                <a:ea typeface="ＭＳ Ｐゴシック" panose="020B0600070205080204" pitchFamily="34" charset="-128"/>
              </a:rPr>
              <a:t>12</a:t>
            </a:r>
            <a:r>
              <a:rPr lang="fi-FI" altLang="ja-JP" sz="2000">
                <a:solidFill>
                  <a:srgbClr val="000000"/>
                </a:solidFill>
                <a:ea typeface="ＭＳ Ｐゴシック" panose="020B0600070205080204" pitchFamily="34" charset="-128"/>
              </a:rPr>
              <a:t>Recently, the light-emitting diode (LED) has been proposed as a more efficient alternative to the incandescent and fluorescent lamps. </a:t>
            </a:r>
            <a:r>
              <a:rPr lang="en-US" altLang="ja-JP" sz="2000" baseline="30000">
                <a:solidFill>
                  <a:srgbClr val="CC0000"/>
                </a:solidFill>
                <a:latin typeface="Arial Black" panose="020B0A04020102020204" pitchFamily="34" charset="0"/>
                <a:ea typeface="ＭＳ Ｐゴシック" panose="020B0600070205080204" pitchFamily="34" charset="-128"/>
              </a:rPr>
              <a:t>13</a:t>
            </a:r>
            <a:r>
              <a:rPr lang="fi-FI" altLang="ja-JP" sz="2000">
                <a:solidFill>
                  <a:srgbClr val="000000"/>
                </a:solidFill>
                <a:ea typeface="ＭＳ Ｐゴシック" panose="020B0600070205080204" pitchFamily="34" charset="-128"/>
              </a:rPr>
              <a:t>A light-emitting diode (LED) is a semiconductor device that emits visible light when an electric current passes through it through a process of electroluminescence. </a:t>
            </a:r>
            <a:r>
              <a:rPr lang="en-US" altLang="ja-JP" sz="2000" baseline="30000">
                <a:solidFill>
                  <a:srgbClr val="CC0000"/>
                </a:solidFill>
                <a:latin typeface="Arial Black" panose="020B0A04020102020204" pitchFamily="34" charset="0"/>
                <a:ea typeface="ＭＳ Ｐゴシック" panose="020B0600070205080204" pitchFamily="34" charset="-128"/>
              </a:rPr>
              <a:t>14</a:t>
            </a:r>
            <a:r>
              <a:rPr lang="fi-FI" altLang="ja-JP" sz="2000">
                <a:solidFill>
                  <a:srgbClr val="000000"/>
                </a:solidFill>
                <a:ea typeface="ＭＳ Ｐゴシック" panose="020B0600070205080204" pitchFamily="34" charset="-128"/>
              </a:rPr>
              <a:t>The LED is very compact, robust and</a:t>
            </a:r>
            <a:r>
              <a:rPr lang="en-US" altLang="ja-JP" sz="2000">
                <a:solidFill>
                  <a:srgbClr val="000000"/>
                </a:solidFill>
                <a:ea typeface="ＭＳ Ｐゴシック" panose="020B0600070205080204" pitchFamily="34" charset="-128"/>
              </a:rPr>
              <a:t> features a very long lifetime. </a:t>
            </a:r>
            <a:r>
              <a:rPr lang="en-US" altLang="ja-JP" sz="2000" baseline="30000">
                <a:solidFill>
                  <a:srgbClr val="CC0000"/>
                </a:solidFill>
                <a:latin typeface="Arial Black" panose="020B0A04020102020204" pitchFamily="34" charset="0"/>
                <a:ea typeface="ＭＳ Ｐゴシック" panose="020B0600070205080204" pitchFamily="34" charset="-128"/>
              </a:rPr>
              <a:t>15</a:t>
            </a:r>
            <a:r>
              <a:rPr lang="fi-FI" altLang="ja-JP" sz="2000">
                <a:solidFill>
                  <a:srgbClr val="000000"/>
                </a:solidFill>
                <a:ea typeface="ＭＳ Ｐゴシック" panose="020B0600070205080204" pitchFamily="34" charset="-128"/>
              </a:rPr>
              <a:t>Compared to these two previous technologies, LEDs are considerably more energy efficient, contain no hazardous substances, operate under a larger range of temperatures and conditions, and start up immediately.</a:t>
            </a:r>
            <a:r>
              <a:rPr lang="en-US" altLang="ja-JP" sz="2000">
                <a:solidFill>
                  <a:srgbClr val="000000"/>
                </a:solidFill>
                <a:ea typeface="ＭＳ Ｐゴシック" panose="020B0600070205080204" pitchFamily="34" charset="-128"/>
              </a:rPr>
              <a:t> </a:t>
            </a:r>
            <a:endParaRPr lang="fi-FI" altLang="en-US" sz="2000">
              <a:solidFill>
                <a:srgbClr val="000000"/>
              </a:solidFill>
            </a:endParaRPr>
          </a:p>
        </p:txBody>
      </p:sp>
      <p:sp>
        <p:nvSpPr>
          <p:cNvPr id="33799" name="Rectangle 7"/>
          <p:cNvSpPr>
            <a:spLocks noChangeArrowheads="1"/>
          </p:cNvSpPr>
          <p:nvPr/>
        </p:nvSpPr>
        <p:spPr bwMode="auto">
          <a:xfrm>
            <a:off x="2135189" y="908050"/>
            <a:ext cx="770572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ja-JP" sz="2400" b="1">
                <a:solidFill>
                  <a:srgbClr val="000000"/>
                </a:solidFill>
                <a:ea typeface="ＭＳ Ｐゴシック" panose="020B0600070205080204" pitchFamily="34" charset="-128"/>
              </a:rPr>
              <a:t>Alternatives</a:t>
            </a:r>
            <a:r>
              <a:rPr lang="en-US" altLang="ja-JP" sz="1800" b="1">
                <a:solidFill>
                  <a:srgbClr val="000000"/>
                </a:solidFill>
                <a:ea typeface="ＭＳ Ｐゴシック" panose="020B0600070205080204" pitchFamily="34" charset="-128"/>
              </a:rPr>
              <a:t> </a:t>
            </a:r>
            <a:r>
              <a:rPr lang="en-US" altLang="ja-JP" sz="2400" b="1">
                <a:solidFill>
                  <a:srgbClr val="000000"/>
                </a:solidFill>
                <a:ea typeface="ＭＳ Ｐゴシック" panose="020B0600070205080204" pitchFamily="34" charset="-128"/>
              </a:rPr>
              <a:t>to incandescent light bulbs </a:t>
            </a:r>
          </a:p>
        </p:txBody>
      </p:sp>
      <p:sp>
        <p:nvSpPr>
          <p:cNvPr id="33800" name="Tekstikehys 7"/>
          <p:cNvSpPr txBox="1">
            <a:spLocks noChangeArrowheads="1"/>
          </p:cNvSpPr>
          <p:nvPr/>
        </p:nvSpPr>
        <p:spPr bwMode="auto">
          <a:xfrm>
            <a:off x="2024064" y="1557339"/>
            <a:ext cx="8643937" cy="2835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ja-JP" sz="2000" baseline="30000">
                <a:solidFill>
                  <a:srgbClr val="CC0000"/>
                </a:solidFill>
                <a:latin typeface="Arial Black" panose="020B0A04020102020204" pitchFamily="34" charset="0"/>
                <a:ea typeface="ＭＳ Ｐゴシック" panose="020B0600070205080204" pitchFamily="34" charset="-128"/>
              </a:rPr>
              <a:t>12</a:t>
            </a:r>
            <a:r>
              <a:rPr lang="fi-FI" altLang="ja-JP" sz="2000">
                <a:solidFill>
                  <a:srgbClr val="808080"/>
                </a:solidFill>
                <a:ea typeface="ＭＳ Ｐゴシック" panose="020B0600070205080204" pitchFamily="34" charset="-128"/>
              </a:rPr>
              <a:t>Recently, the light-emitting diode (LED) </a:t>
            </a:r>
            <a:r>
              <a:rPr lang="fi-FI" altLang="ja-JP" sz="2000">
                <a:solidFill>
                  <a:srgbClr val="808080"/>
                </a:solidFill>
                <a:latin typeface="Arial Black" panose="020B0A04020102020204" pitchFamily="34" charset="0"/>
                <a:ea typeface="ＭＳ Ｐゴシック" panose="020B0600070205080204" pitchFamily="34" charset="-128"/>
              </a:rPr>
              <a:t>has been</a:t>
            </a:r>
            <a:r>
              <a:rPr lang="fi-FI" altLang="ja-JP" sz="2000">
                <a:solidFill>
                  <a:srgbClr val="808080"/>
                </a:solidFill>
                <a:ea typeface="ＭＳ Ｐゴシック" panose="020B0600070205080204" pitchFamily="34" charset="-128"/>
              </a:rPr>
              <a:t> propos</a:t>
            </a:r>
            <a:r>
              <a:rPr lang="fi-FI" altLang="ja-JP" sz="2000">
                <a:solidFill>
                  <a:srgbClr val="808080"/>
                </a:solidFill>
                <a:latin typeface="Arial Black" panose="020B0A04020102020204" pitchFamily="34" charset="0"/>
                <a:ea typeface="ＭＳ Ｐゴシック" panose="020B0600070205080204" pitchFamily="34" charset="-128"/>
              </a:rPr>
              <a:t>ed</a:t>
            </a:r>
            <a:r>
              <a:rPr lang="fi-FI" altLang="ja-JP" sz="2000">
                <a:solidFill>
                  <a:srgbClr val="808080"/>
                </a:solidFill>
                <a:ea typeface="ＭＳ Ｐゴシック" panose="020B0600070205080204" pitchFamily="34" charset="-128"/>
              </a:rPr>
              <a:t> as a more efficient alternative to the incandescent and fluorescent lamps.</a:t>
            </a:r>
            <a:r>
              <a:rPr lang="fi-FI" altLang="ja-JP" sz="2000">
                <a:solidFill>
                  <a:srgbClr val="000000"/>
                </a:solidFill>
                <a:ea typeface="ＭＳ Ｐゴシック" panose="020B0600070205080204" pitchFamily="34" charset="-128"/>
              </a:rPr>
              <a:t> </a:t>
            </a:r>
            <a:r>
              <a:rPr lang="en-US" altLang="ja-JP" sz="2000" baseline="30000">
                <a:solidFill>
                  <a:srgbClr val="CC0000"/>
                </a:solidFill>
                <a:latin typeface="Arial Black" panose="020B0A04020102020204" pitchFamily="34" charset="0"/>
                <a:ea typeface="ＭＳ Ｐゴシック" panose="020B0600070205080204" pitchFamily="34" charset="-128"/>
              </a:rPr>
              <a:t>13</a:t>
            </a:r>
            <a:r>
              <a:rPr lang="fi-FI" altLang="ja-JP" sz="2000">
                <a:solidFill>
                  <a:srgbClr val="808080"/>
                </a:solidFill>
                <a:ea typeface="ＭＳ Ｐゴシック" panose="020B0600070205080204" pitchFamily="34" charset="-128"/>
              </a:rPr>
              <a:t>A light-emitting diode (LED) is a semiconductor device that emits visible light when an electric current passes through it through a process of electroluminescence.</a:t>
            </a:r>
            <a:r>
              <a:rPr lang="fi-FI" altLang="ja-JP" sz="2000">
                <a:solidFill>
                  <a:srgbClr val="000000"/>
                </a:solidFill>
                <a:ea typeface="ＭＳ Ｐゴシック" panose="020B0600070205080204" pitchFamily="34" charset="-128"/>
              </a:rPr>
              <a:t> </a:t>
            </a:r>
            <a:r>
              <a:rPr lang="en-US" altLang="ja-JP" sz="2000" baseline="30000">
                <a:solidFill>
                  <a:srgbClr val="CC0000"/>
                </a:solidFill>
                <a:latin typeface="Arial Black" panose="020B0A04020102020204" pitchFamily="34" charset="0"/>
                <a:ea typeface="ＭＳ Ｐゴシック" panose="020B0600070205080204" pitchFamily="34" charset="-128"/>
              </a:rPr>
              <a:t>14</a:t>
            </a:r>
            <a:r>
              <a:rPr lang="fi-FI" altLang="ja-JP" sz="2000">
                <a:solidFill>
                  <a:srgbClr val="000000"/>
                </a:solidFill>
                <a:ea typeface="ＭＳ Ｐゴシック" panose="020B0600070205080204" pitchFamily="34" charset="-128"/>
              </a:rPr>
              <a:t>The LED is very compact, robust and</a:t>
            </a:r>
            <a:r>
              <a:rPr lang="en-US" altLang="ja-JP" sz="2000">
                <a:solidFill>
                  <a:srgbClr val="000000"/>
                </a:solidFill>
                <a:ea typeface="ＭＳ Ｐゴシック" panose="020B0600070205080204" pitchFamily="34" charset="-128"/>
              </a:rPr>
              <a:t> features a very long lifetime. </a:t>
            </a:r>
            <a:r>
              <a:rPr lang="en-US" altLang="ja-JP" sz="2000" baseline="30000">
                <a:solidFill>
                  <a:srgbClr val="CC0000"/>
                </a:solidFill>
                <a:latin typeface="Arial Black" panose="020B0A04020102020204" pitchFamily="34" charset="0"/>
                <a:ea typeface="ＭＳ Ｐゴシック" panose="020B0600070205080204" pitchFamily="34" charset="-128"/>
              </a:rPr>
              <a:t>15</a:t>
            </a:r>
            <a:r>
              <a:rPr lang="fi-FI" altLang="ja-JP" sz="2000">
                <a:solidFill>
                  <a:srgbClr val="000000"/>
                </a:solidFill>
                <a:ea typeface="ＭＳ Ｐゴシック" panose="020B0600070205080204" pitchFamily="34" charset="-128"/>
              </a:rPr>
              <a:t>Compared to these two previous technologies, LEDs are considerably more energy efficient, contain no hazardous substances, operate under a larger range of temperatures and conditions, and start up immediately.</a:t>
            </a:r>
            <a:r>
              <a:rPr lang="en-US" altLang="ja-JP" sz="2000">
                <a:solidFill>
                  <a:srgbClr val="000000"/>
                </a:solidFill>
                <a:ea typeface="ＭＳ Ｐゴシック" panose="020B0600070205080204" pitchFamily="34" charset="-128"/>
              </a:rPr>
              <a:t> </a:t>
            </a:r>
            <a:endParaRPr lang="fi-FI" altLang="en-US" sz="2000">
              <a:solidFill>
                <a:srgbClr val="000000"/>
              </a:solidFill>
            </a:endParaRPr>
          </a:p>
        </p:txBody>
      </p:sp>
      <p:sp>
        <p:nvSpPr>
          <p:cNvPr id="33801" name="Tekstikehys 7"/>
          <p:cNvSpPr txBox="1">
            <a:spLocks noChangeArrowheads="1"/>
          </p:cNvSpPr>
          <p:nvPr/>
        </p:nvSpPr>
        <p:spPr bwMode="auto">
          <a:xfrm>
            <a:off x="2024064" y="1557339"/>
            <a:ext cx="8643937" cy="2835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ja-JP" sz="2000" baseline="30000">
                <a:solidFill>
                  <a:srgbClr val="CC0000"/>
                </a:solidFill>
                <a:latin typeface="Arial Black" panose="020B0A04020102020204" pitchFamily="34" charset="0"/>
                <a:ea typeface="ＭＳ Ｐゴシック" panose="020B0600070205080204" pitchFamily="34" charset="-128"/>
              </a:rPr>
              <a:t>12</a:t>
            </a:r>
            <a:r>
              <a:rPr lang="fi-FI" altLang="ja-JP" sz="2000">
                <a:solidFill>
                  <a:srgbClr val="808080"/>
                </a:solidFill>
                <a:ea typeface="ＭＳ Ｐゴシック" panose="020B0600070205080204" pitchFamily="34" charset="-128"/>
              </a:rPr>
              <a:t>Recently, the light-emitting diode (LED) </a:t>
            </a:r>
            <a:r>
              <a:rPr lang="fi-FI" altLang="ja-JP" sz="2000">
                <a:solidFill>
                  <a:srgbClr val="808080"/>
                </a:solidFill>
                <a:latin typeface="Arial Black" panose="020B0A04020102020204" pitchFamily="34" charset="0"/>
                <a:ea typeface="ＭＳ Ｐゴシック" panose="020B0600070205080204" pitchFamily="34" charset="-128"/>
              </a:rPr>
              <a:t>has been</a:t>
            </a:r>
            <a:r>
              <a:rPr lang="fi-FI" altLang="ja-JP" sz="2000">
                <a:solidFill>
                  <a:srgbClr val="808080"/>
                </a:solidFill>
                <a:ea typeface="ＭＳ Ｐゴシック" panose="020B0600070205080204" pitchFamily="34" charset="-128"/>
              </a:rPr>
              <a:t> propos</a:t>
            </a:r>
            <a:r>
              <a:rPr lang="fi-FI" altLang="ja-JP" sz="2000">
                <a:solidFill>
                  <a:srgbClr val="808080"/>
                </a:solidFill>
                <a:latin typeface="Arial Black" panose="020B0A04020102020204" pitchFamily="34" charset="0"/>
                <a:ea typeface="ＭＳ Ｐゴシック" panose="020B0600070205080204" pitchFamily="34" charset="-128"/>
              </a:rPr>
              <a:t>ed</a:t>
            </a:r>
            <a:r>
              <a:rPr lang="fi-FI" altLang="ja-JP" sz="2000">
                <a:solidFill>
                  <a:srgbClr val="808080"/>
                </a:solidFill>
                <a:ea typeface="ＭＳ Ｐゴシック" panose="020B0600070205080204" pitchFamily="34" charset="-128"/>
              </a:rPr>
              <a:t> as a more efficient alternative to the incandescent and fluorescent lamps.</a:t>
            </a:r>
            <a:r>
              <a:rPr lang="fi-FI" altLang="ja-JP" sz="2000">
                <a:solidFill>
                  <a:srgbClr val="000000"/>
                </a:solidFill>
                <a:ea typeface="ＭＳ Ｐゴシック" panose="020B0600070205080204" pitchFamily="34" charset="-128"/>
              </a:rPr>
              <a:t> </a:t>
            </a:r>
            <a:r>
              <a:rPr lang="en-US" altLang="ja-JP" sz="2000" baseline="30000">
                <a:solidFill>
                  <a:srgbClr val="CC0000"/>
                </a:solidFill>
                <a:latin typeface="Arial Black" panose="020B0A04020102020204" pitchFamily="34" charset="0"/>
                <a:ea typeface="ＭＳ Ｐゴシック" panose="020B0600070205080204" pitchFamily="34" charset="-128"/>
              </a:rPr>
              <a:t>13</a:t>
            </a:r>
            <a:r>
              <a:rPr lang="fi-FI" altLang="ja-JP" sz="2000">
                <a:solidFill>
                  <a:srgbClr val="808080"/>
                </a:solidFill>
                <a:ea typeface="ＭＳ Ｐゴシック" panose="020B0600070205080204" pitchFamily="34" charset="-128"/>
              </a:rPr>
              <a:t>A light-emitting diode (LED) is a semiconductor device that emits visible light when an electric current passes through it through a process of electroluminescence.</a:t>
            </a:r>
            <a:r>
              <a:rPr lang="fi-FI" altLang="ja-JP" sz="2000">
                <a:solidFill>
                  <a:srgbClr val="000000"/>
                </a:solidFill>
                <a:ea typeface="ＭＳ Ｐゴシック" panose="020B0600070205080204" pitchFamily="34" charset="-128"/>
              </a:rPr>
              <a:t> </a:t>
            </a:r>
            <a:r>
              <a:rPr lang="en-US" altLang="ja-JP" sz="2000" baseline="30000">
                <a:solidFill>
                  <a:srgbClr val="CC0000"/>
                </a:solidFill>
                <a:latin typeface="Arial Black" panose="020B0A04020102020204" pitchFamily="34" charset="0"/>
                <a:ea typeface="ＭＳ Ｐゴシック" panose="020B0600070205080204" pitchFamily="34" charset="-128"/>
              </a:rPr>
              <a:t>14</a:t>
            </a:r>
            <a:r>
              <a:rPr lang="fi-FI" altLang="ja-JP" sz="2000" b="1">
                <a:solidFill>
                  <a:srgbClr val="000000"/>
                </a:solidFill>
                <a:ea typeface="ＭＳ Ｐゴシック" panose="020B0600070205080204" pitchFamily="34" charset="-128"/>
              </a:rPr>
              <a:t>The LED is very</a:t>
            </a:r>
            <a:r>
              <a:rPr lang="fi-FI" altLang="ja-JP" sz="2000">
                <a:solidFill>
                  <a:srgbClr val="000000"/>
                </a:solidFill>
                <a:ea typeface="ＭＳ Ｐゴシック" panose="020B0600070205080204" pitchFamily="34" charset="-128"/>
              </a:rPr>
              <a:t> </a:t>
            </a:r>
            <a:r>
              <a:rPr lang="fi-FI" altLang="ja-JP" sz="2000">
                <a:solidFill>
                  <a:srgbClr val="000000"/>
                </a:solidFill>
                <a:latin typeface="Arial Black" panose="020B0A04020102020204" pitchFamily="34" charset="0"/>
                <a:ea typeface="ＭＳ Ｐゴシック" panose="020B0600070205080204" pitchFamily="34" charset="-128"/>
              </a:rPr>
              <a:t>compact</a:t>
            </a:r>
            <a:r>
              <a:rPr lang="fi-FI" altLang="ja-JP" sz="2000">
                <a:solidFill>
                  <a:srgbClr val="000000"/>
                </a:solidFill>
                <a:ea typeface="ＭＳ Ｐゴシック" panose="020B0600070205080204" pitchFamily="34" charset="-128"/>
              </a:rPr>
              <a:t>, </a:t>
            </a:r>
            <a:r>
              <a:rPr lang="fi-FI" altLang="ja-JP" sz="2000">
                <a:solidFill>
                  <a:srgbClr val="000000"/>
                </a:solidFill>
                <a:latin typeface="Arial Black" panose="020B0A04020102020204" pitchFamily="34" charset="0"/>
                <a:ea typeface="ＭＳ Ｐゴシック" panose="020B0600070205080204" pitchFamily="34" charset="-128"/>
              </a:rPr>
              <a:t>robust</a:t>
            </a:r>
            <a:r>
              <a:rPr lang="fi-FI" altLang="ja-JP" sz="2000">
                <a:solidFill>
                  <a:srgbClr val="000000"/>
                </a:solidFill>
                <a:ea typeface="ＭＳ Ｐゴシック" panose="020B0600070205080204" pitchFamily="34" charset="-128"/>
              </a:rPr>
              <a:t> </a:t>
            </a:r>
            <a:r>
              <a:rPr lang="fi-FI" altLang="ja-JP" sz="2000" b="1">
                <a:solidFill>
                  <a:srgbClr val="000000"/>
                </a:solidFill>
                <a:ea typeface="ＭＳ Ｐゴシック" panose="020B0600070205080204" pitchFamily="34" charset="-128"/>
              </a:rPr>
              <a:t>and</a:t>
            </a:r>
            <a:r>
              <a:rPr lang="en-US" altLang="ja-JP" sz="2000" b="1">
                <a:solidFill>
                  <a:srgbClr val="000000"/>
                </a:solidFill>
                <a:ea typeface="ＭＳ Ｐゴシック" panose="020B0600070205080204" pitchFamily="34" charset="-128"/>
              </a:rPr>
              <a:t> features a</a:t>
            </a:r>
            <a:r>
              <a:rPr lang="en-US" altLang="ja-JP" sz="2000">
                <a:solidFill>
                  <a:srgbClr val="000000"/>
                </a:solidFill>
                <a:ea typeface="ＭＳ Ｐゴシック" panose="020B0600070205080204" pitchFamily="34" charset="-128"/>
              </a:rPr>
              <a:t> </a:t>
            </a:r>
            <a:r>
              <a:rPr lang="en-US" altLang="ja-JP" sz="2000">
                <a:solidFill>
                  <a:srgbClr val="000000"/>
                </a:solidFill>
                <a:latin typeface="Arial Black" panose="020B0A04020102020204" pitchFamily="34" charset="0"/>
                <a:ea typeface="ＭＳ Ｐゴシック" panose="020B0600070205080204" pitchFamily="34" charset="-128"/>
              </a:rPr>
              <a:t>very long lifetime</a:t>
            </a:r>
            <a:r>
              <a:rPr lang="en-US" altLang="ja-JP" sz="2000">
                <a:solidFill>
                  <a:srgbClr val="000000"/>
                </a:solidFill>
                <a:ea typeface="ＭＳ Ｐゴシック" panose="020B0600070205080204" pitchFamily="34" charset="-128"/>
              </a:rPr>
              <a:t>. </a:t>
            </a:r>
            <a:r>
              <a:rPr lang="en-US" altLang="ja-JP" sz="2000" baseline="30000">
                <a:solidFill>
                  <a:srgbClr val="CC0000"/>
                </a:solidFill>
                <a:latin typeface="Arial Black" panose="020B0A04020102020204" pitchFamily="34" charset="0"/>
                <a:ea typeface="ＭＳ Ｐゴシック" panose="020B0600070205080204" pitchFamily="34" charset="-128"/>
              </a:rPr>
              <a:t>15</a:t>
            </a:r>
            <a:r>
              <a:rPr lang="fi-FI" altLang="ja-JP" sz="2000" b="1">
                <a:solidFill>
                  <a:srgbClr val="000000"/>
                </a:solidFill>
                <a:ea typeface="ＭＳ Ｐゴシック" panose="020B0600070205080204" pitchFamily="34" charset="-128"/>
              </a:rPr>
              <a:t>Compared</a:t>
            </a:r>
            <a:r>
              <a:rPr lang="fi-FI" altLang="ja-JP" sz="2000">
                <a:solidFill>
                  <a:srgbClr val="000000"/>
                </a:solidFill>
                <a:ea typeface="ＭＳ Ｐゴシック" panose="020B0600070205080204" pitchFamily="34" charset="-128"/>
              </a:rPr>
              <a:t> </a:t>
            </a:r>
            <a:r>
              <a:rPr lang="fi-FI" altLang="ja-JP" sz="2000" b="1">
                <a:solidFill>
                  <a:srgbClr val="000000"/>
                </a:solidFill>
                <a:ea typeface="ＭＳ Ｐゴシック" panose="020B0600070205080204" pitchFamily="34" charset="-128"/>
              </a:rPr>
              <a:t>to these two previous technologies, LEDs are considerably</a:t>
            </a:r>
            <a:r>
              <a:rPr lang="fi-FI" altLang="ja-JP" sz="2000">
                <a:solidFill>
                  <a:srgbClr val="000000"/>
                </a:solidFill>
                <a:ea typeface="ＭＳ Ｐゴシック" panose="020B0600070205080204" pitchFamily="34" charset="-128"/>
              </a:rPr>
              <a:t> </a:t>
            </a:r>
            <a:r>
              <a:rPr lang="fi-FI" altLang="ja-JP" sz="2000">
                <a:solidFill>
                  <a:srgbClr val="000000"/>
                </a:solidFill>
                <a:latin typeface="Arial Black" panose="020B0A04020102020204" pitchFamily="34" charset="0"/>
                <a:ea typeface="ＭＳ Ｐゴシック" panose="020B0600070205080204" pitchFamily="34" charset="-128"/>
              </a:rPr>
              <a:t>more energy efficient</a:t>
            </a:r>
            <a:r>
              <a:rPr lang="fi-FI" altLang="ja-JP" sz="2000" b="1">
                <a:solidFill>
                  <a:srgbClr val="000000"/>
                </a:solidFill>
                <a:ea typeface="ＭＳ Ｐゴシック" panose="020B0600070205080204" pitchFamily="34" charset="-128"/>
              </a:rPr>
              <a:t>, contain</a:t>
            </a:r>
            <a:r>
              <a:rPr lang="fi-FI" altLang="ja-JP" sz="2000">
                <a:solidFill>
                  <a:srgbClr val="000000"/>
                </a:solidFill>
                <a:ea typeface="ＭＳ Ｐゴシック" panose="020B0600070205080204" pitchFamily="34" charset="-128"/>
              </a:rPr>
              <a:t> </a:t>
            </a:r>
            <a:r>
              <a:rPr lang="fi-FI" altLang="ja-JP" sz="2000">
                <a:solidFill>
                  <a:srgbClr val="000000"/>
                </a:solidFill>
                <a:latin typeface="Arial Black" panose="020B0A04020102020204" pitchFamily="34" charset="0"/>
                <a:ea typeface="ＭＳ Ｐゴシック" panose="020B0600070205080204" pitchFamily="34" charset="-128"/>
              </a:rPr>
              <a:t>no hazardous</a:t>
            </a:r>
            <a:r>
              <a:rPr lang="fi-FI" altLang="ja-JP" sz="2000">
                <a:solidFill>
                  <a:srgbClr val="000000"/>
                </a:solidFill>
                <a:ea typeface="ＭＳ Ｐゴシック" panose="020B0600070205080204" pitchFamily="34" charset="-128"/>
              </a:rPr>
              <a:t> </a:t>
            </a:r>
            <a:r>
              <a:rPr lang="fi-FI" altLang="ja-JP" sz="2000">
                <a:solidFill>
                  <a:srgbClr val="000000"/>
                </a:solidFill>
                <a:latin typeface="Arial Black" panose="020B0A04020102020204" pitchFamily="34" charset="0"/>
                <a:ea typeface="ＭＳ Ｐゴシック" panose="020B0600070205080204" pitchFamily="34" charset="-128"/>
              </a:rPr>
              <a:t>substances</a:t>
            </a:r>
            <a:r>
              <a:rPr lang="fi-FI" altLang="ja-JP" sz="2000" b="1">
                <a:solidFill>
                  <a:srgbClr val="000000"/>
                </a:solidFill>
                <a:ea typeface="ＭＳ Ｐゴシック" panose="020B0600070205080204" pitchFamily="34" charset="-128"/>
              </a:rPr>
              <a:t>, operate under a</a:t>
            </a:r>
            <a:r>
              <a:rPr lang="fi-FI" altLang="ja-JP" sz="2000">
                <a:solidFill>
                  <a:srgbClr val="000000"/>
                </a:solidFill>
                <a:ea typeface="ＭＳ Ｐゴシック" panose="020B0600070205080204" pitchFamily="34" charset="-128"/>
              </a:rPr>
              <a:t> </a:t>
            </a:r>
            <a:r>
              <a:rPr lang="fi-FI" altLang="ja-JP" sz="2000">
                <a:solidFill>
                  <a:srgbClr val="000000"/>
                </a:solidFill>
                <a:latin typeface="Arial Black" panose="020B0A04020102020204" pitchFamily="34" charset="0"/>
                <a:ea typeface="ＭＳ Ｐゴシック" panose="020B0600070205080204" pitchFamily="34" charset="-128"/>
              </a:rPr>
              <a:t>larger range of temperatures</a:t>
            </a:r>
            <a:r>
              <a:rPr lang="fi-FI" altLang="ja-JP" sz="2000">
                <a:solidFill>
                  <a:srgbClr val="000000"/>
                </a:solidFill>
                <a:ea typeface="ＭＳ Ｐゴシック" panose="020B0600070205080204" pitchFamily="34" charset="-128"/>
              </a:rPr>
              <a:t> </a:t>
            </a:r>
            <a:r>
              <a:rPr lang="fi-FI" altLang="ja-JP" sz="2000" b="1">
                <a:solidFill>
                  <a:srgbClr val="000000"/>
                </a:solidFill>
                <a:ea typeface="ＭＳ Ｐゴシック" panose="020B0600070205080204" pitchFamily="34" charset="-128"/>
              </a:rPr>
              <a:t>and conditions, and</a:t>
            </a:r>
            <a:r>
              <a:rPr lang="fi-FI" altLang="ja-JP" sz="2000">
                <a:solidFill>
                  <a:srgbClr val="000000"/>
                </a:solidFill>
                <a:ea typeface="ＭＳ Ｐゴシック" panose="020B0600070205080204" pitchFamily="34" charset="-128"/>
              </a:rPr>
              <a:t> </a:t>
            </a:r>
            <a:r>
              <a:rPr lang="fi-FI" altLang="ja-JP" sz="2000">
                <a:solidFill>
                  <a:srgbClr val="000000"/>
                </a:solidFill>
                <a:latin typeface="Arial Black" panose="020B0A04020102020204" pitchFamily="34" charset="0"/>
                <a:ea typeface="ＭＳ Ｐゴシック" panose="020B0600070205080204" pitchFamily="34" charset="-128"/>
              </a:rPr>
              <a:t>start up immediately</a:t>
            </a:r>
            <a:r>
              <a:rPr lang="fi-FI" altLang="ja-JP" sz="2000">
                <a:solidFill>
                  <a:srgbClr val="000000"/>
                </a:solidFill>
                <a:ea typeface="ＭＳ Ｐゴシック" panose="020B0600070205080204" pitchFamily="34" charset="-128"/>
              </a:rPr>
              <a:t>.</a:t>
            </a:r>
            <a:r>
              <a:rPr lang="en-US" altLang="ja-JP" sz="2000">
                <a:solidFill>
                  <a:srgbClr val="000000"/>
                </a:solidFill>
                <a:ea typeface="ＭＳ Ｐゴシック" panose="020B0600070205080204" pitchFamily="34" charset="-128"/>
              </a:rPr>
              <a:t> </a:t>
            </a:r>
            <a:endParaRPr lang="fi-FI" altLang="en-US" sz="2000">
              <a:solidFill>
                <a:srgbClr val="000000"/>
              </a:solidFill>
            </a:endParaRPr>
          </a:p>
        </p:txBody>
      </p:sp>
      <p:sp>
        <p:nvSpPr>
          <p:cNvPr id="74763" name="AutoShape 11"/>
          <p:cNvSpPr>
            <a:spLocks noChangeArrowheads="1"/>
          </p:cNvSpPr>
          <p:nvPr/>
        </p:nvSpPr>
        <p:spPr bwMode="auto">
          <a:xfrm>
            <a:off x="4187825" y="4221163"/>
            <a:ext cx="4967288" cy="1828800"/>
          </a:xfrm>
          <a:prstGeom prst="upArrowCallout">
            <a:avLst>
              <a:gd name="adj1" fmla="val 48790"/>
              <a:gd name="adj2" fmla="val 48777"/>
              <a:gd name="adj3" fmla="val 16667"/>
              <a:gd name="adj4" fmla="val 66667"/>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fi-FI" altLang="en-US">
                <a:solidFill>
                  <a:srgbClr val="000000"/>
                </a:solidFill>
                <a:latin typeface="Arial Black" panose="020B0A04020102020204" pitchFamily="34" charset="0"/>
              </a:rPr>
              <a:t>Positive Evaluation</a:t>
            </a:r>
          </a:p>
          <a:p>
            <a:pPr algn="ctr" fontAlgn="base">
              <a:spcBef>
                <a:spcPct val="0"/>
              </a:spcBef>
              <a:spcAft>
                <a:spcPct val="0"/>
              </a:spcAft>
              <a:buFontTx/>
              <a:buNone/>
            </a:pPr>
            <a:r>
              <a:rPr lang="fi-FI" altLang="en-US">
                <a:solidFill>
                  <a:srgbClr val="000000"/>
                </a:solidFill>
                <a:latin typeface="Arial Black" panose="020B0A04020102020204" pitchFamily="34" charset="0"/>
              </a:rPr>
              <a:t>14-15</a:t>
            </a:r>
          </a:p>
        </p:txBody>
      </p:sp>
    </p:spTree>
    <p:extLst>
      <p:ext uri="{BB962C8B-B14F-4D97-AF65-F5344CB8AC3E}">
        <p14:creationId xmlns:p14="http://schemas.microsoft.com/office/powerpoint/2010/main" val="181656769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763"/>
                                        </p:tgtEl>
                                        <p:attrNameLst>
                                          <p:attrName>style.visibility</p:attrName>
                                        </p:attrNameLst>
                                      </p:cBhvr>
                                      <p:to>
                                        <p:strVal val="visible"/>
                                      </p:to>
                                    </p:set>
                                    <p:anim calcmode="lin" valueType="num">
                                      <p:cBhvr additive="base">
                                        <p:cTn id="7" dur="500" fill="hold"/>
                                        <p:tgtEl>
                                          <p:spTgt spid="74763"/>
                                        </p:tgtEl>
                                        <p:attrNameLst>
                                          <p:attrName>ppt_x</p:attrName>
                                        </p:attrNameLst>
                                      </p:cBhvr>
                                      <p:tavLst>
                                        <p:tav tm="0">
                                          <p:val>
                                            <p:strVal val="#ppt_x"/>
                                          </p:val>
                                        </p:tav>
                                        <p:tav tm="100000">
                                          <p:val>
                                            <p:strVal val="#ppt_x"/>
                                          </p:val>
                                        </p:tav>
                                      </p:tavLst>
                                    </p:anim>
                                    <p:anim calcmode="lin" valueType="num">
                                      <p:cBhvr additive="base">
                                        <p:cTn id="8" dur="500" fill="hold"/>
                                        <p:tgtEl>
                                          <p:spTgt spid="747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4009"/>
            <a:ext cx="10972800" cy="1143000"/>
          </a:xfrm>
        </p:spPr>
        <p:txBody>
          <a:bodyPr/>
          <a:lstStyle/>
          <a:p>
            <a:r>
              <a:rPr lang="fi-FI" sz="4000" b="1" dirty="0" err="1" smtClean="0">
                <a:solidFill>
                  <a:srgbClr val="0000CC"/>
                </a:solidFill>
              </a:rPr>
              <a:t>Introduction</a:t>
            </a:r>
            <a:r>
              <a:rPr lang="fi-FI" sz="4000" b="1" dirty="0" smtClean="0">
                <a:solidFill>
                  <a:srgbClr val="0000CC"/>
                </a:solidFill>
              </a:rPr>
              <a:t> </a:t>
            </a:r>
            <a:r>
              <a:rPr lang="fi-FI" sz="4000" b="1" dirty="0" err="1" smtClean="0">
                <a:solidFill>
                  <a:srgbClr val="0000CC"/>
                </a:solidFill>
              </a:rPr>
              <a:t>paragraph</a:t>
            </a:r>
            <a:r>
              <a:rPr lang="fi-FI" sz="4000" b="1" dirty="0" smtClean="0">
                <a:solidFill>
                  <a:srgbClr val="0000CC"/>
                </a:solidFill>
              </a:rPr>
              <a:t>: </a:t>
            </a:r>
            <a:r>
              <a:rPr lang="fi-FI" sz="4000" b="1" dirty="0" err="1" smtClean="0">
                <a:solidFill>
                  <a:srgbClr val="0000CC"/>
                </a:solidFill>
              </a:rPr>
              <a:t>problem-solution</a:t>
            </a:r>
            <a:endParaRPr lang="en-GB" sz="4000" b="1" dirty="0">
              <a:solidFill>
                <a:srgbClr val="0000CC"/>
              </a:solidFill>
            </a:endParaRPr>
          </a:p>
        </p:txBody>
      </p:sp>
      <p:sp>
        <p:nvSpPr>
          <p:cNvPr id="3" name="Content Placeholder 2"/>
          <p:cNvSpPr>
            <a:spLocks noGrp="1"/>
          </p:cNvSpPr>
          <p:nvPr>
            <p:ph idx="1"/>
          </p:nvPr>
        </p:nvSpPr>
        <p:spPr>
          <a:xfrm>
            <a:off x="1083129" y="1355272"/>
            <a:ext cx="10306050" cy="4525963"/>
          </a:xfrm>
        </p:spPr>
        <p:txBody>
          <a:bodyPr/>
          <a:lstStyle/>
          <a:p>
            <a:pPr marL="457200" indent="-457200">
              <a:buAutoNum type="arabicPeriod"/>
            </a:pPr>
            <a:r>
              <a:rPr lang="en-GB" sz="2000" b="1" dirty="0" smtClean="0">
                <a:solidFill>
                  <a:srgbClr val="000099"/>
                </a:solidFill>
              </a:rPr>
              <a:t>Situation</a:t>
            </a:r>
            <a:r>
              <a:rPr lang="en-GB" sz="2000" dirty="0" smtClean="0">
                <a:solidFill>
                  <a:srgbClr val="000099"/>
                </a:solidFill>
              </a:rPr>
              <a:t> </a:t>
            </a:r>
            <a:r>
              <a:rPr lang="en-GB" sz="2000" dirty="0">
                <a:solidFill>
                  <a:srgbClr val="000099"/>
                </a:solidFill>
              </a:rPr>
              <a:t>= wider context and </a:t>
            </a:r>
            <a:r>
              <a:rPr lang="en-GB" sz="2000" dirty="0" smtClean="0">
                <a:solidFill>
                  <a:srgbClr val="000099"/>
                </a:solidFill>
              </a:rPr>
              <a:t>relevance</a:t>
            </a:r>
            <a:r>
              <a:rPr lang="en-GB" sz="2000" dirty="0"/>
              <a:t/>
            </a:r>
            <a:br>
              <a:rPr lang="en-GB" sz="2000" dirty="0"/>
            </a:br>
            <a:r>
              <a:rPr lang="en-GB" sz="2000" dirty="0"/>
              <a:t>    -  Describe the general importance/relevance of topic </a:t>
            </a:r>
            <a:br>
              <a:rPr lang="en-GB" sz="2000" dirty="0"/>
            </a:br>
            <a:r>
              <a:rPr lang="en-GB" sz="2000" dirty="0"/>
              <a:t>    -  State current context (client description, current client practices. Name the client</a:t>
            </a:r>
            <a:r>
              <a:rPr lang="en-GB" sz="2000" dirty="0" smtClean="0"/>
              <a:t>!)</a:t>
            </a:r>
            <a:br>
              <a:rPr lang="en-GB" sz="2000" dirty="0" smtClean="0"/>
            </a:br>
            <a:endParaRPr lang="en-GB" sz="2000" dirty="0"/>
          </a:p>
          <a:p>
            <a:pPr marL="457200" indent="-457200">
              <a:buAutoNum type="arabicPeriod"/>
            </a:pPr>
            <a:r>
              <a:rPr lang="en-GB" sz="2000" b="1" dirty="0" smtClean="0">
                <a:solidFill>
                  <a:srgbClr val="000099"/>
                </a:solidFill>
              </a:rPr>
              <a:t>Problem</a:t>
            </a:r>
            <a:r>
              <a:rPr lang="en-GB" sz="2000" dirty="0" smtClean="0">
                <a:solidFill>
                  <a:srgbClr val="000099"/>
                </a:solidFill>
              </a:rPr>
              <a:t> </a:t>
            </a:r>
            <a:r>
              <a:rPr lang="en-GB" sz="2000" dirty="0">
                <a:solidFill>
                  <a:srgbClr val="000099"/>
                </a:solidFill>
              </a:rPr>
              <a:t>= weakness/problem </a:t>
            </a:r>
            <a:r>
              <a:rPr lang="en-GB" sz="2000" dirty="0"/>
              <a:t>in or a need arising from your client’s current practices. </a:t>
            </a:r>
            <a:br>
              <a:rPr lang="en-GB" sz="2000" dirty="0"/>
            </a:br>
            <a:r>
              <a:rPr lang="en-GB" sz="2000" dirty="0"/>
              <a:t>    -  Explain what is currently lacking/needed/unsatisfactory (“However</a:t>
            </a:r>
            <a:r>
              <a:rPr lang="en-GB" sz="2000" dirty="0" smtClean="0"/>
              <a:t>,…”)</a:t>
            </a:r>
            <a:br>
              <a:rPr lang="en-GB" sz="2000" dirty="0" smtClean="0"/>
            </a:br>
            <a:endParaRPr lang="en-GB" sz="2000" dirty="0"/>
          </a:p>
          <a:p>
            <a:pPr marL="457200" indent="-457200">
              <a:buAutoNum type="arabicPeriod"/>
            </a:pPr>
            <a:r>
              <a:rPr lang="en-GB" sz="2000" b="1" dirty="0" smtClean="0">
                <a:solidFill>
                  <a:srgbClr val="000099"/>
                </a:solidFill>
              </a:rPr>
              <a:t>Solution</a:t>
            </a:r>
            <a:r>
              <a:rPr lang="en-GB" sz="2000" dirty="0"/>
              <a:t/>
            </a:r>
            <a:br>
              <a:rPr lang="en-GB" sz="2000" dirty="0"/>
            </a:br>
            <a:r>
              <a:rPr lang="en-GB" sz="2000" dirty="0"/>
              <a:t>    -  Name the proposed solution to overcome the </a:t>
            </a:r>
            <a:r>
              <a:rPr lang="en-GB" sz="2000" dirty="0" smtClean="0"/>
              <a:t>problem.</a:t>
            </a:r>
            <a:br>
              <a:rPr lang="en-GB" sz="2000" dirty="0" smtClean="0"/>
            </a:br>
            <a:endParaRPr lang="en-GB" sz="2000" dirty="0"/>
          </a:p>
          <a:p>
            <a:pPr marL="457200" indent="-457200">
              <a:buAutoNum type="arabicPeriod"/>
            </a:pPr>
            <a:r>
              <a:rPr lang="en-GB" sz="2000" b="1" dirty="0" smtClean="0">
                <a:solidFill>
                  <a:srgbClr val="000099"/>
                </a:solidFill>
              </a:rPr>
              <a:t>Evaluatio</a:t>
            </a:r>
            <a:r>
              <a:rPr lang="en-GB" sz="2000" dirty="0" smtClean="0">
                <a:solidFill>
                  <a:srgbClr val="000099"/>
                </a:solidFill>
              </a:rPr>
              <a:t>n</a:t>
            </a:r>
            <a:r>
              <a:rPr lang="en-GB" sz="2000" dirty="0"/>
              <a:t/>
            </a:r>
            <a:br>
              <a:rPr lang="en-GB" sz="2000" dirty="0"/>
            </a:br>
            <a:r>
              <a:rPr lang="en-GB" sz="2000" dirty="0"/>
              <a:t>    -  Briefly state the main advantage of this solution to justify the recommendation. </a:t>
            </a:r>
            <a:br>
              <a:rPr lang="en-GB" sz="2000" dirty="0"/>
            </a:br>
            <a:r>
              <a:rPr lang="en-GB" sz="2000" dirty="0"/>
              <a:t/>
            </a:r>
            <a:br>
              <a:rPr lang="en-GB" sz="2000" dirty="0"/>
            </a:br>
            <a:r>
              <a:rPr lang="en-GB" sz="2000" dirty="0"/>
              <a:t>Include appropriate</a:t>
            </a:r>
            <a:r>
              <a:rPr lang="en-GB" sz="2000" b="1" dirty="0"/>
              <a:t> </a:t>
            </a:r>
            <a:r>
              <a:rPr lang="en-GB" sz="2000" b="1" dirty="0">
                <a:solidFill>
                  <a:srgbClr val="000099"/>
                </a:solidFill>
              </a:rPr>
              <a:t>in-text citations</a:t>
            </a:r>
            <a:r>
              <a:rPr lang="en-GB" sz="2000" dirty="0">
                <a:solidFill>
                  <a:srgbClr val="000099"/>
                </a:solidFill>
              </a:rPr>
              <a:t> </a:t>
            </a:r>
            <a:r>
              <a:rPr lang="en-GB" sz="2000" dirty="0"/>
              <a:t>and, the end of your text, a</a:t>
            </a:r>
            <a:r>
              <a:rPr lang="en-GB" sz="2000" b="1" dirty="0"/>
              <a:t> </a:t>
            </a:r>
            <a:r>
              <a:rPr lang="en-GB" sz="2000" b="1" dirty="0">
                <a:solidFill>
                  <a:srgbClr val="000099"/>
                </a:solidFill>
              </a:rPr>
              <a:t>list of references to sources</a:t>
            </a:r>
            <a:r>
              <a:rPr lang="en-GB" sz="2000" dirty="0"/>
              <a:t> you have used to find the information.</a:t>
            </a:r>
          </a:p>
          <a:p>
            <a:endParaRPr lang="en-GB" dirty="0"/>
          </a:p>
        </p:txBody>
      </p:sp>
    </p:spTree>
    <p:extLst>
      <p:ext uri="{BB962C8B-B14F-4D97-AF65-F5344CB8AC3E}">
        <p14:creationId xmlns:p14="http://schemas.microsoft.com/office/powerpoint/2010/main" val="9859880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81200" y="115888"/>
            <a:ext cx="8362950" cy="1225550"/>
          </a:xfrm>
        </p:spPr>
        <p:txBody>
          <a:bodyPr/>
          <a:lstStyle/>
          <a:p>
            <a:pPr>
              <a:lnSpc>
                <a:spcPct val="115000"/>
              </a:lnSpc>
            </a:pPr>
            <a:r>
              <a:rPr lang="en-US" altLang="en-US" sz="2800" b="1" dirty="0">
                <a:solidFill>
                  <a:srgbClr val="FF0000"/>
                </a:solidFill>
                <a:cs typeface="Times New Roman" panose="02020603050405020304" pitchFamily="18" charset="0"/>
              </a:rPr>
              <a:t>HOMEWORK: </a:t>
            </a:r>
            <a:r>
              <a:rPr lang="en-US" altLang="en-US" sz="2800" b="1" dirty="0" smtClean="0">
                <a:solidFill>
                  <a:srgbClr val="FF0000"/>
                </a:solidFill>
                <a:cs typeface="Times New Roman" panose="02020603050405020304" pitchFamily="18" charset="0"/>
              </a:rPr>
              <a:t>ASSIGNMENT 2</a:t>
            </a:r>
            <a:r>
              <a:rPr lang="en-US" altLang="en-US" sz="2800" b="1" dirty="0">
                <a:solidFill>
                  <a:srgbClr val="FF0000"/>
                </a:solidFill>
                <a:cs typeface="Times New Roman" panose="02020603050405020304" pitchFamily="18" charset="0"/>
              </a:rPr>
              <a:t>  </a:t>
            </a:r>
            <a:r>
              <a:rPr lang="en-GB" altLang="en-US" sz="2800" dirty="0">
                <a:latin typeface="Calibri" panose="020F0502020204030204" pitchFamily="34" charset="0"/>
                <a:ea typeface="Calibri" panose="020F0502020204030204" pitchFamily="34" charset="0"/>
                <a:cs typeface="Times New Roman" panose="02020603050405020304" pitchFamily="18" charset="0"/>
              </a:rPr>
              <a:t/>
            </a:r>
            <a:br>
              <a:rPr lang="en-GB" altLang="en-US" sz="2800" dirty="0">
                <a:latin typeface="Calibri" panose="020F0502020204030204" pitchFamily="34" charset="0"/>
                <a:ea typeface="Calibri" panose="020F0502020204030204" pitchFamily="34" charset="0"/>
                <a:cs typeface="Times New Roman" panose="02020603050405020304" pitchFamily="18" charset="0"/>
              </a:rPr>
            </a:br>
            <a:r>
              <a:rPr lang="en-US" altLang="en-US" sz="3200" b="1" dirty="0">
                <a:solidFill>
                  <a:srgbClr val="000099"/>
                </a:solidFill>
                <a:cs typeface="Times New Roman" panose="02020603050405020304" pitchFamily="18" charset="0"/>
              </a:rPr>
              <a:t>Report introduction</a:t>
            </a:r>
            <a:endParaRPr lang="en-GB" altLang="en-US" sz="3200" dirty="0"/>
          </a:p>
        </p:txBody>
      </p:sp>
      <p:sp>
        <p:nvSpPr>
          <p:cNvPr id="37891" name="Content Placeholder 2"/>
          <p:cNvSpPr>
            <a:spLocks noGrp="1"/>
          </p:cNvSpPr>
          <p:nvPr>
            <p:ph idx="1"/>
          </p:nvPr>
        </p:nvSpPr>
        <p:spPr>
          <a:xfrm>
            <a:off x="720417" y="1276350"/>
            <a:ext cx="11185071" cy="4381500"/>
          </a:xfrm>
        </p:spPr>
        <p:txBody>
          <a:bodyPr/>
          <a:lstStyle/>
          <a:p>
            <a:pPr marL="0" indent="0">
              <a:buNone/>
              <a:defRPr/>
            </a:pPr>
            <a:r>
              <a:rPr lang="en-GB" sz="2400" b="1" dirty="0"/>
              <a:t>Pattern of organisation    </a:t>
            </a:r>
            <a:r>
              <a:rPr lang="en-GB" sz="2400" dirty="0"/>
              <a:t>Problem-solution</a:t>
            </a:r>
          </a:p>
          <a:p>
            <a:pPr marL="0" indent="0">
              <a:buNone/>
              <a:defRPr/>
            </a:pPr>
            <a:r>
              <a:rPr lang="en-GB" sz="2400" b="1" dirty="0"/>
              <a:t>Topic                                  </a:t>
            </a:r>
            <a:r>
              <a:rPr lang="en-GB" sz="2400" dirty="0"/>
              <a:t>ONE of the </a:t>
            </a:r>
            <a:r>
              <a:rPr lang="en-GB" sz="2400" i="1" dirty="0"/>
              <a:t>problems/needs</a:t>
            </a:r>
            <a:r>
              <a:rPr lang="en-GB" sz="2400" dirty="0"/>
              <a:t> and its </a:t>
            </a:r>
            <a:r>
              <a:rPr lang="en-GB" sz="2400" i="1" dirty="0"/>
              <a:t>solution</a:t>
            </a:r>
            <a:r>
              <a:rPr lang="en-GB" sz="2400" dirty="0"/>
              <a:t> </a:t>
            </a:r>
            <a:br>
              <a:rPr lang="en-GB" sz="2400" dirty="0"/>
            </a:br>
            <a:r>
              <a:rPr lang="en-GB" sz="2400" dirty="0"/>
              <a:t>                                            from the pre-course</a:t>
            </a:r>
          </a:p>
          <a:p>
            <a:pPr marL="0" indent="0">
              <a:buNone/>
              <a:defRPr/>
            </a:pPr>
            <a:r>
              <a:rPr lang="en-GB" sz="2400" b="1" dirty="0"/>
              <a:t>Audience                            </a:t>
            </a:r>
            <a:r>
              <a:rPr lang="en-GB" sz="2400" dirty="0"/>
              <a:t>Decision makers,</a:t>
            </a:r>
            <a:r>
              <a:rPr lang="en-GB" sz="2400" b="1" dirty="0"/>
              <a:t> </a:t>
            </a:r>
            <a:r>
              <a:rPr lang="en-GB" sz="2400" dirty="0"/>
              <a:t>educated but</a:t>
            </a:r>
            <a:r>
              <a:rPr lang="en-GB" sz="2400" b="1" dirty="0"/>
              <a:t> </a:t>
            </a:r>
            <a:r>
              <a:rPr lang="en-GB" sz="2400" dirty="0"/>
              <a:t>non-expert</a:t>
            </a:r>
          </a:p>
          <a:p>
            <a:pPr marL="0" indent="0">
              <a:buNone/>
              <a:defRPr/>
            </a:pPr>
            <a:r>
              <a:rPr lang="en-GB" sz="2400" b="1" dirty="0"/>
              <a:t>Length                                </a:t>
            </a:r>
            <a:r>
              <a:rPr lang="en-GB" sz="2400" dirty="0" smtClean="0"/>
              <a:t>150- 200 </a:t>
            </a:r>
            <a:r>
              <a:rPr lang="en-GB" sz="2400" dirty="0"/>
              <a:t>words</a:t>
            </a:r>
            <a:br>
              <a:rPr lang="en-GB" sz="2400" dirty="0"/>
            </a:br>
            <a:endParaRPr lang="en-GB" sz="2400" dirty="0"/>
          </a:p>
          <a:p>
            <a:pPr>
              <a:defRPr/>
            </a:pPr>
            <a:r>
              <a:rPr lang="en-GB" sz="2400" dirty="0"/>
              <a:t>This text will become the introductory paragraph of </a:t>
            </a:r>
            <a:r>
              <a:rPr lang="en-GB" sz="2400" dirty="0" smtClean="0"/>
              <a:t>the  </a:t>
            </a:r>
            <a:r>
              <a:rPr lang="en-GB" sz="2400" dirty="0"/>
              <a:t>recommendation report </a:t>
            </a:r>
            <a:r>
              <a:rPr lang="en-GB" sz="2400" dirty="0" smtClean="0"/>
              <a:t>(your final written assignment)</a:t>
            </a:r>
            <a:endParaRPr lang="en-GB" sz="2400" dirty="0"/>
          </a:p>
          <a:p>
            <a:pPr>
              <a:defRPr/>
            </a:pPr>
            <a:r>
              <a:rPr lang="en-GB" sz="2400" dirty="0"/>
              <a:t>Use the problem-solution template in the </a:t>
            </a:r>
            <a:r>
              <a:rPr lang="en-GB" sz="2400" dirty="0" smtClean="0"/>
              <a:t>task </a:t>
            </a:r>
            <a:r>
              <a:rPr lang="en-GB" sz="2400" b="1" dirty="0" smtClean="0"/>
              <a:t>instructions</a:t>
            </a:r>
            <a:r>
              <a:rPr lang="en-GB" sz="2400" dirty="0" smtClean="0"/>
              <a:t> to </a:t>
            </a:r>
            <a:r>
              <a:rPr lang="en-GB" sz="2400" dirty="0"/>
              <a:t>motivate your recommendation effectively and to orient </a:t>
            </a:r>
            <a:r>
              <a:rPr lang="en-GB" sz="2400" dirty="0" smtClean="0"/>
              <a:t>your </a:t>
            </a:r>
            <a:r>
              <a:rPr lang="en-GB" sz="2400" dirty="0"/>
              <a:t>reader clearly to its </a:t>
            </a:r>
            <a:r>
              <a:rPr lang="en-GB" sz="2400" dirty="0" smtClean="0"/>
              <a:t>relevance.</a:t>
            </a:r>
          </a:p>
          <a:p>
            <a:pPr>
              <a:defRPr/>
            </a:pPr>
            <a:r>
              <a:rPr lang="en-GB" sz="2400" dirty="0" smtClean="0"/>
              <a:t>Provide references to your sources.</a:t>
            </a:r>
            <a:br>
              <a:rPr lang="en-GB" sz="2400" dirty="0" smtClean="0"/>
            </a:br>
            <a:endParaRPr lang="en-GB" sz="2400" b="1" dirty="0"/>
          </a:p>
          <a:p>
            <a:pPr>
              <a:defRPr/>
            </a:pPr>
            <a:r>
              <a:rPr lang="en-GB" sz="2400" b="1" dirty="0" smtClean="0">
                <a:solidFill>
                  <a:srgbClr val="FF0000"/>
                </a:solidFill>
              </a:rPr>
              <a:t>Deadline  </a:t>
            </a:r>
            <a:r>
              <a:rPr lang="en-GB" sz="2400" dirty="0">
                <a:solidFill>
                  <a:srgbClr val="FF0000"/>
                </a:solidFill>
              </a:rPr>
              <a:t>Bring a printout to class </a:t>
            </a:r>
            <a:r>
              <a:rPr lang="en-GB" sz="2400" dirty="0" smtClean="0">
                <a:solidFill>
                  <a:srgbClr val="FF0000"/>
                </a:solidFill>
              </a:rPr>
              <a:t>!</a:t>
            </a:r>
            <a:endParaRPr lang="en-GB" sz="2400" dirty="0">
              <a:solidFill>
                <a:srgbClr val="FF0000"/>
              </a:solidFill>
            </a:endParaRPr>
          </a:p>
          <a:p>
            <a:pPr marL="0" indent="0">
              <a:buNone/>
              <a:defRPr/>
            </a:pPr>
            <a:r>
              <a:rPr lang="en-GB" sz="2000" dirty="0"/>
              <a:t/>
            </a:r>
            <a:br>
              <a:rPr lang="en-GB" sz="2000" dirty="0"/>
            </a:br>
            <a:endParaRPr lang="en-GB" sz="2000" dirty="0"/>
          </a:p>
        </p:txBody>
      </p:sp>
      <p:pic>
        <p:nvPicPr>
          <p:cNvPr id="35844" name="Picture 4" descr="myno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2613" y="153988"/>
            <a:ext cx="1225550" cy="11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Callout 1"/>
          <p:cNvSpPr/>
          <p:nvPr/>
        </p:nvSpPr>
        <p:spPr>
          <a:xfrm>
            <a:off x="7249886" y="2530929"/>
            <a:ext cx="4782229" cy="1877786"/>
          </a:xfrm>
          <a:prstGeom prst="wedgeEllipseCallout">
            <a:avLst>
              <a:gd name="adj1" fmla="val -35461"/>
              <a:gd name="adj2" fmla="val 72863"/>
            </a:avLst>
          </a:prstGeom>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800" dirty="0" err="1" smtClean="0">
                <a:ln>
                  <a:solidFill>
                    <a:schemeClr val="tx1"/>
                  </a:solidFill>
                </a:ln>
                <a:solidFill>
                  <a:schemeClr val="tx1"/>
                </a:solidFill>
              </a:rPr>
              <a:t>Instructions</a:t>
            </a:r>
            <a:r>
              <a:rPr lang="fi-FI" sz="2800" dirty="0" smtClean="0">
                <a:ln>
                  <a:solidFill>
                    <a:schemeClr val="tx1"/>
                  </a:solidFill>
                </a:ln>
                <a:solidFill>
                  <a:schemeClr val="tx1"/>
                </a:solidFill>
              </a:rPr>
              <a:t> in Mycourses!</a:t>
            </a:r>
            <a:endParaRPr lang="en-GB" sz="2800" dirty="0">
              <a:ln>
                <a:solidFill>
                  <a:schemeClr val="tx1"/>
                </a:solidFill>
              </a:ln>
              <a:solidFill>
                <a:schemeClr val="tx1"/>
              </a:solidFill>
            </a:endParaRPr>
          </a:p>
        </p:txBody>
      </p:sp>
    </p:spTree>
    <p:extLst>
      <p:ext uri="{BB962C8B-B14F-4D97-AF65-F5344CB8AC3E}">
        <p14:creationId xmlns:p14="http://schemas.microsoft.com/office/powerpoint/2010/main" val="30817596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89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89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89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89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891">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891">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ctrTitle"/>
          </p:nvPr>
        </p:nvSpPr>
        <p:spPr>
          <a:xfrm>
            <a:off x="2097088" y="1957388"/>
            <a:ext cx="7772400" cy="1333500"/>
          </a:xfrm>
        </p:spPr>
        <p:txBody>
          <a:bodyPr/>
          <a:lstStyle/>
          <a:p>
            <a:pPr eaLnBrk="1" hangingPunct="1">
              <a:spcBef>
                <a:spcPct val="50000"/>
              </a:spcBef>
            </a:pPr>
            <a:r>
              <a:rPr lang="fi-FI" altLang="en-US" b="1" dirty="0" err="1" smtClean="0"/>
              <a:t>Avoiding</a:t>
            </a:r>
            <a:r>
              <a:rPr lang="fi-FI" altLang="en-US" b="1" dirty="0" smtClean="0"/>
              <a:t> </a:t>
            </a:r>
            <a:r>
              <a:rPr lang="fi-FI" altLang="en-US" b="1" dirty="0" err="1" smtClean="0"/>
              <a:t>plagiarism</a:t>
            </a:r>
            <a:endParaRPr lang="en-US" altLang="en-US" dirty="0" smtClean="0"/>
          </a:p>
        </p:txBody>
      </p:sp>
      <p:sp>
        <p:nvSpPr>
          <p:cNvPr id="3" name="Subtitle 2"/>
          <p:cNvSpPr>
            <a:spLocks noGrp="1"/>
          </p:cNvSpPr>
          <p:nvPr>
            <p:ph type="subTitle" idx="1"/>
          </p:nvPr>
        </p:nvSpPr>
        <p:spPr>
          <a:xfrm>
            <a:off x="2344738" y="3181351"/>
            <a:ext cx="6284912" cy="2339975"/>
          </a:xfrm>
        </p:spPr>
        <p:txBody>
          <a:bodyPr/>
          <a:lstStyle/>
          <a:p>
            <a:r>
              <a:rPr lang="fi-FI" altLang="en-US" dirty="0" smtClean="0"/>
              <a:t>                        …</a:t>
            </a:r>
            <a:r>
              <a:rPr lang="fi-FI" altLang="en-US" dirty="0" err="1" smtClean="0"/>
              <a:t>but</a:t>
            </a:r>
            <a:r>
              <a:rPr lang="fi-FI" altLang="en-US" dirty="0" smtClean="0"/>
              <a:t> </a:t>
            </a:r>
            <a:r>
              <a:rPr lang="fi-FI" altLang="en-US" dirty="0" err="1" smtClean="0"/>
              <a:t>why</a:t>
            </a:r>
            <a:r>
              <a:rPr lang="fi-FI" altLang="en-US" dirty="0" smtClean="0"/>
              <a:t> and </a:t>
            </a:r>
            <a:r>
              <a:rPr lang="fi-FI" altLang="en-US" dirty="0" err="1" smtClean="0"/>
              <a:t>how</a:t>
            </a:r>
            <a:r>
              <a:rPr lang="fi-FI" altLang="en-US" dirty="0" smtClean="0"/>
              <a:t>?</a:t>
            </a:r>
            <a:endParaRPr lang="en-US" altLang="en-US" dirty="0" smtClean="0"/>
          </a:p>
        </p:txBody>
      </p:sp>
      <p:sp>
        <p:nvSpPr>
          <p:cNvPr id="67588" name="Text Placeholder 3"/>
          <p:cNvSpPr>
            <a:spLocks noGrp="1"/>
          </p:cNvSpPr>
          <p:nvPr>
            <p:ph type="body" sz="quarter" idx="11"/>
          </p:nvPr>
        </p:nvSpPr>
        <p:spPr>
          <a:xfrm>
            <a:off x="6669088" y="5961063"/>
            <a:ext cx="1960562" cy="633412"/>
          </a:xfrm>
        </p:spPr>
        <p:txBody>
          <a:bodyPr/>
          <a:lstStyle/>
          <a:p>
            <a:pPr>
              <a:spcBef>
                <a:spcPct val="0"/>
              </a:spcBef>
            </a:pPr>
            <a:endParaRPr lang="en-US" altLang="en-US" smtClean="0"/>
          </a:p>
        </p:txBody>
      </p:sp>
      <p:sp>
        <p:nvSpPr>
          <p:cNvPr id="67589" name="Text Placeholder 4"/>
          <p:cNvSpPr>
            <a:spLocks noGrp="1"/>
          </p:cNvSpPr>
          <p:nvPr>
            <p:ph type="body" sz="quarter" idx="12"/>
          </p:nvPr>
        </p:nvSpPr>
        <p:spPr>
          <a:xfrm>
            <a:off x="8950326" y="5961063"/>
            <a:ext cx="1135063" cy="633412"/>
          </a:xfrm>
        </p:spPr>
        <p:txBody>
          <a:bodyPr/>
          <a:lstStyle/>
          <a:p>
            <a:pPr>
              <a:spcBef>
                <a:spcPct val="0"/>
              </a:spcBef>
            </a:pPr>
            <a:endParaRPr lang="en-US" altLang="en-US" smtClean="0"/>
          </a:p>
        </p:txBody>
      </p:sp>
      <p:sp>
        <p:nvSpPr>
          <p:cNvPr id="67590" name="Text Placeholder 5"/>
          <p:cNvSpPr>
            <a:spLocks noGrp="1"/>
          </p:cNvSpPr>
          <p:nvPr>
            <p:ph type="body" sz="quarter" idx="13"/>
          </p:nvPr>
        </p:nvSpPr>
        <p:spPr>
          <a:xfrm>
            <a:off x="4386264" y="6137275"/>
            <a:ext cx="2027237" cy="457200"/>
          </a:xfrm>
        </p:spPr>
        <p:txBody>
          <a:bodyPr/>
          <a:lstStyle/>
          <a:p>
            <a:pPr>
              <a:spcBef>
                <a:spcPct val="0"/>
              </a:spcBef>
            </a:pPr>
            <a:endParaRPr lang="en-US" altLang="en-US" smtClean="0"/>
          </a:p>
        </p:txBody>
      </p:sp>
      <p:sp>
        <p:nvSpPr>
          <p:cNvPr id="67591" name="Text Placeholder 6"/>
          <p:cNvSpPr>
            <a:spLocks noGrp="1"/>
          </p:cNvSpPr>
          <p:nvPr>
            <p:ph type="body" sz="quarter" idx="14"/>
          </p:nvPr>
        </p:nvSpPr>
        <p:spPr>
          <a:xfrm>
            <a:off x="2097089" y="6137275"/>
            <a:ext cx="2047875" cy="457200"/>
          </a:xfrm>
        </p:spPr>
        <p:txBody>
          <a:bodyPr/>
          <a:lstStyle/>
          <a:p>
            <a:pPr>
              <a:spcBef>
                <a:spcPct val="0"/>
              </a:spcBef>
            </a:pPr>
            <a:endParaRPr lang="en-US" altLang="en-US" smtClean="0"/>
          </a:p>
        </p:txBody>
      </p:sp>
      <p:sp>
        <p:nvSpPr>
          <p:cNvPr id="67592" name="Text Placeholder 7"/>
          <p:cNvSpPr>
            <a:spLocks noGrp="1"/>
          </p:cNvSpPr>
          <p:nvPr>
            <p:ph type="body" sz="quarter" idx="15"/>
          </p:nvPr>
        </p:nvSpPr>
        <p:spPr>
          <a:xfrm>
            <a:off x="2097089" y="5961063"/>
            <a:ext cx="2047875" cy="176212"/>
          </a:xfrm>
        </p:spPr>
        <p:txBody>
          <a:bodyPr/>
          <a:lstStyle/>
          <a:p>
            <a:pPr>
              <a:lnSpc>
                <a:spcPct val="90000"/>
              </a:lnSpc>
              <a:spcBef>
                <a:spcPct val="0"/>
              </a:spcBef>
            </a:pPr>
            <a:endParaRPr lang="en-US" altLang="en-US" smtClean="0"/>
          </a:p>
        </p:txBody>
      </p:sp>
      <p:pic>
        <p:nvPicPr>
          <p:cNvPr id="67593" name="Picture 8" descr="MPj0439407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5275" y="4797426"/>
            <a:ext cx="1684338"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26501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560" y="488951"/>
            <a:ext cx="10094975" cy="669925"/>
          </a:xfrm>
        </p:spPr>
        <p:txBody>
          <a:bodyPr>
            <a:normAutofit fontScale="90000"/>
          </a:bodyPr>
          <a:lstStyle/>
          <a:p>
            <a:pPr eaLnBrk="1" hangingPunct="1">
              <a:defRPr/>
            </a:pPr>
            <a:r>
              <a:rPr lang="en-US" altLang="en-US" dirty="0">
                <a:solidFill>
                  <a:srgbClr val="336600"/>
                </a:solidFill>
                <a:latin typeface="Arial Black" panose="020B0A04020102020204" pitchFamily="34" charset="0"/>
              </a:rPr>
              <a:t>What is plagiarism?     </a:t>
            </a:r>
            <a:r>
              <a:rPr lang="en-US" altLang="en-US" sz="3600" dirty="0"/>
              <a:t>/</a:t>
            </a:r>
            <a:r>
              <a:rPr lang="en-US" altLang="en-US" sz="3600" dirty="0" err="1"/>
              <a:t>pleɪdʒərɪz</a:t>
            </a:r>
            <a:r>
              <a:rPr lang="en-US" altLang="en-US" sz="3600" dirty="0"/>
              <a:t>(ə)m/ </a:t>
            </a:r>
            <a:r>
              <a:rPr lang="en-US" altLang="en-US" sz="2900" dirty="0"/>
              <a:t/>
            </a:r>
            <a:br>
              <a:rPr lang="en-US" altLang="en-US" sz="2900" dirty="0"/>
            </a:br>
            <a:endParaRPr lang="fi-FI" altLang="en-US" sz="2900" dirty="0"/>
          </a:p>
        </p:txBody>
      </p:sp>
      <p:sp>
        <p:nvSpPr>
          <p:cNvPr id="90115" name="Content Placeholder 2"/>
          <p:cNvSpPr>
            <a:spLocks noGrp="1"/>
          </p:cNvSpPr>
          <p:nvPr>
            <p:ph idx="1"/>
          </p:nvPr>
        </p:nvSpPr>
        <p:spPr>
          <a:xfrm>
            <a:off x="969264" y="1412875"/>
            <a:ext cx="10597896" cy="4464050"/>
          </a:xfrm>
        </p:spPr>
        <p:txBody>
          <a:bodyPr/>
          <a:lstStyle/>
          <a:p>
            <a:pPr marL="0" indent="0" eaLnBrk="1" hangingPunct="1">
              <a:buNone/>
            </a:pPr>
            <a:r>
              <a:rPr lang="en-US" altLang="en-US" dirty="0" smtClean="0"/>
              <a:t>“Plagiarism is the copying or paraphrasing of other people’s work or ideas without full acknowledgement.”</a:t>
            </a:r>
            <a:endParaRPr lang="fi-FI" altLang="en-US" dirty="0" smtClean="0"/>
          </a:p>
          <a:p>
            <a:pPr marL="0" indent="0" algn="r" eaLnBrk="1" hangingPunct="1">
              <a:buNone/>
            </a:pPr>
            <a:r>
              <a:rPr lang="fi-FI" altLang="en-US" sz="1800" dirty="0">
                <a:hlinkClick r:id="rId2"/>
              </a:rPr>
              <a:t>(http://www.ox.ac.uk/students/academic/guidance/skills</a:t>
            </a:r>
            <a:r>
              <a:rPr lang="fi-FI" altLang="en-US" sz="1800" dirty="0"/>
              <a:t>)</a:t>
            </a:r>
          </a:p>
          <a:p>
            <a:pPr marL="0" indent="0" eaLnBrk="1" hangingPunct="1">
              <a:buNone/>
            </a:pPr>
            <a:endParaRPr lang="fi-FI" altLang="en-US" sz="1800" dirty="0"/>
          </a:p>
          <a:p>
            <a:pPr marL="0" indent="0" eaLnBrk="1" hangingPunct="1">
              <a:buNone/>
            </a:pPr>
            <a:r>
              <a:rPr lang="en-US" altLang="en-US" dirty="0" smtClean="0"/>
              <a:t>“The practice of taking someone else’s work or ideas and passing them off as one’s own.” </a:t>
            </a:r>
            <a:r>
              <a:rPr lang="en-US" altLang="en-US" sz="1800" dirty="0"/>
              <a:t>                                                     </a:t>
            </a:r>
            <a:br>
              <a:rPr lang="en-US" altLang="en-US" sz="1800" dirty="0"/>
            </a:br>
            <a:r>
              <a:rPr lang="en-US" altLang="en-US" sz="1800" dirty="0"/>
              <a:t>                                                                     </a:t>
            </a:r>
            <a:r>
              <a:rPr lang="en-US" altLang="en-US" sz="1800" dirty="0" smtClean="0"/>
              <a:t>                                   (</a:t>
            </a:r>
            <a:r>
              <a:rPr lang="en-US" altLang="en-US" sz="1800" dirty="0">
                <a:hlinkClick r:id="rId3"/>
              </a:rPr>
              <a:t>http://www.oxforddictionaries.com</a:t>
            </a:r>
            <a:r>
              <a:rPr lang="en-US" altLang="en-US" sz="1800" dirty="0"/>
              <a:t>)</a:t>
            </a:r>
          </a:p>
          <a:p>
            <a:pPr marL="0" indent="0" eaLnBrk="1" hangingPunct="1">
              <a:buNone/>
            </a:pPr>
            <a:r>
              <a:rPr lang="en-US" altLang="en-US" b="1" dirty="0" smtClean="0">
                <a:solidFill>
                  <a:srgbClr val="009B3A"/>
                </a:solidFill>
              </a:rPr>
              <a:t>Synonyms: </a:t>
            </a:r>
          </a:p>
          <a:p>
            <a:pPr marL="0" indent="0" eaLnBrk="1" hangingPunct="1">
              <a:buNone/>
            </a:pPr>
            <a:r>
              <a:rPr lang="en-US" altLang="en-US" dirty="0" smtClean="0">
                <a:solidFill>
                  <a:srgbClr val="FF0000"/>
                </a:solidFill>
              </a:rPr>
              <a:t>appropriation, infringement, piracy, counterfeiting; theft, borrowing….</a:t>
            </a:r>
            <a:endParaRPr lang="fi-FI" altLang="en-US" dirty="0" smtClean="0">
              <a:solidFill>
                <a:srgbClr val="FF0000"/>
              </a:solidFill>
            </a:endParaRPr>
          </a:p>
        </p:txBody>
      </p:sp>
      <p:sp>
        <p:nvSpPr>
          <p:cNvPr id="66564" name="Text Placeholder 3"/>
          <p:cNvSpPr>
            <a:spLocks noGrp="1"/>
          </p:cNvSpPr>
          <p:nvPr>
            <p:ph type="body" sz="quarter" idx="13"/>
          </p:nvPr>
        </p:nvSpPr>
        <p:spPr>
          <a:xfrm>
            <a:off x="6669088" y="6145213"/>
            <a:ext cx="1536700" cy="381000"/>
          </a:xfrm>
        </p:spPr>
        <p:txBody>
          <a:bodyPr/>
          <a:lstStyle/>
          <a:p>
            <a:pPr eaLnBrk="1" hangingPunct="1">
              <a:spcBef>
                <a:spcPct val="0"/>
              </a:spcBef>
            </a:pPr>
            <a:endParaRPr lang="fi-FI" altLang="en-US" sz="900"/>
          </a:p>
        </p:txBody>
      </p:sp>
      <p:sp>
        <p:nvSpPr>
          <p:cNvPr id="66565" name="Text Placeholder 4"/>
          <p:cNvSpPr>
            <a:spLocks noGrp="1"/>
          </p:cNvSpPr>
          <p:nvPr>
            <p:ph type="body" sz="quarter" idx="14"/>
          </p:nvPr>
        </p:nvSpPr>
        <p:spPr>
          <a:xfrm>
            <a:off x="8382000" y="6145213"/>
            <a:ext cx="1703388" cy="381000"/>
          </a:xfrm>
        </p:spPr>
        <p:txBody>
          <a:bodyPr/>
          <a:lstStyle/>
          <a:p>
            <a:pPr eaLnBrk="1" hangingPunct="1">
              <a:spcBef>
                <a:spcPct val="0"/>
              </a:spcBef>
            </a:pPr>
            <a:endParaRPr lang="fi-FI" altLang="en-US" sz="900"/>
          </a:p>
        </p:txBody>
      </p:sp>
    </p:spTree>
    <p:extLst>
      <p:ext uri="{BB962C8B-B14F-4D97-AF65-F5344CB8AC3E}">
        <p14:creationId xmlns:p14="http://schemas.microsoft.com/office/powerpoint/2010/main" val="70362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11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011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0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1" y="366487"/>
            <a:ext cx="10727870" cy="1655763"/>
          </a:xfrm>
        </p:spPr>
        <p:txBody>
          <a:bodyPr>
            <a:normAutofit/>
          </a:bodyPr>
          <a:lstStyle/>
          <a:p>
            <a:pPr eaLnBrk="1" hangingPunct="1">
              <a:defRPr/>
            </a:pPr>
            <a:r>
              <a:rPr lang="fi-FI" altLang="en-US" sz="2900" dirty="0" err="1">
                <a:solidFill>
                  <a:srgbClr val="336600"/>
                </a:solidFill>
                <a:latin typeface="Arial Black" panose="020B0A04020102020204" pitchFamily="34" charset="0"/>
              </a:rPr>
              <a:t>You</a:t>
            </a:r>
            <a:r>
              <a:rPr lang="fi-FI" altLang="en-US" sz="2900" dirty="0">
                <a:solidFill>
                  <a:srgbClr val="336600"/>
                </a:solidFill>
                <a:latin typeface="Arial Black" panose="020B0A04020102020204" pitchFamily="34" charset="0"/>
              </a:rPr>
              <a:t> </a:t>
            </a:r>
            <a:r>
              <a:rPr lang="fi-FI" altLang="en-US" sz="2900" dirty="0" err="1">
                <a:solidFill>
                  <a:srgbClr val="336600"/>
                </a:solidFill>
                <a:latin typeface="Arial Black" panose="020B0A04020102020204" pitchFamily="34" charset="0"/>
              </a:rPr>
              <a:t>need</a:t>
            </a:r>
            <a:r>
              <a:rPr lang="fi-FI" altLang="en-US" sz="2900" dirty="0">
                <a:solidFill>
                  <a:srgbClr val="336600"/>
                </a:solidFill>
                <a:latin typeface="Arial Black" panose="020B0A04020102020204" pitchFamily="34" charset="0"/>
              </a:rPr>
              <a:t> to </a:t>
            </a:r>
            <a:r>
              <a:rPr lang="fi-FI" altLang="en-US" sz="2900" dirty="0" err="1">
                <a:solidFill>
                  <a:srgbClr val="336600"/>
                </a:solidFill>
                <a:latin typeface="Arial Black" panose="020B0A04020102020204" pitchFamily="34" charset="0"/>
              </a:rPr>
              <a:t>incorpore</a:t>
            </a:r>
            <a:r>
              <a:rPr lang="fi-FI" altLang="en-US" sz="2900" dirty="0">
                <a:solidFill>
                  <a:srgbClr val="336600"/>
                </a:solidFill>
                <a:latin typeface="Arial Black" panose="020B0A04020102020204" pitchFamily="34" charset="0"/>
              </a:rPr>
              <a:t> </a:t>
            </a:r>
            <a:r>
              <a:rPr lang="fi-FI" altLang="en-US" sz="2900" dirty="0" err="1">
                <a:solidFill>
                  <a:srgbClr val="336600"/>
                </a:solidFill>
                <a:latin typeface="Arial Black" panose="020B0A04020102020204" pitchFamily="34" charset="0"/>
              </a:rPr>
              <a:t>sources</a:t>
            </a:r>
            <a:r>
              <a:rPr lang="fi-FI" altLang="en-US" sz="2900" dirty="0">
                <a:solidFill>
                  <a:srgbClr val="336600"/>
                </a:solidFill>
                <a:latin typeface="Arial Black" panose="020B0A04020102020204" pitchFamily="34" charset="0"/>
              </a:rPr>
              <a:t> in </a:t>
            </a:r>
            <a:r>
              <a:rPr lang="fi-FI" altLang="en-US" sz="2900" dirty="0" err="1">
                <a:solidFill>
                  <a:srgbClr val="336600"/>
                </a:solidFill>
                <a:latin typeface="Arial Black" panose="020B0A04020102020204" pitchFamily="34" charset="0"/>
              </a:rPr>
              <a:t>your</a:t>
            </a:r>
            <a:r>
              <a:rPr lang="fi-FI" altLang="en-US" sz="2900" dirty="0">
                <a:solidFill>
                  <a:srgbClr val="336600"/>
                </a:solidFill>
                <a:latin typeface="Arial Black" panose="020B0A04020102020204" pitchFamily="34" charset="0"/>
              </a:rPr>
              <a:t> </a:t>
            </a:r>
            <a:r>
              <a:rPr lang="fi-FI" altLang="en-US" sz="2900" dirty="0" err="1">
                <a:solidFill>
                  <a:srgbClr val="336600"/>
                </a:solidFill>
                <a:latin typeface="Arial Black" panose="020B0A04020102020204" pitchFamily="34" charset="0"/>
              </a:rPr>
              <a:t>academic</a:t>
            </a:r>
            <a:r>
              <a:rPr lang="fi-FI" altLang="en-US" sz="2900" dirty="0">
                <a:solidFill>
                  <a:srgbClr val="336600"/>
                </a:solidFill>
                <a:latin typeface="Arial Black" panose="020B0A04020102020204" pitchFamily="34" charset="0"/>
              </a:rPr>
              <a:t> </a:t>
            </a:r>
            <a:r>
              <a:rPr lang="fi-FI" altLang="en-US" sz="2900" dirty="0" err="1">
                <a:solidFill>
                  <a:srgbClr val="336600"/>
                </a:solidFill>
                <a:latin typeface="Arial Black" panose="020B0A04020102020204" pitchFamily="34" charset="0"/>
              </a:rPr>
              <a:t>work</a:t>
            </a:r>
            <a:r>
              <a:rPr lang="fi-FI" altLang="en-US" sz="2900" dirty="0">
                <a:solidFill>
                  <a:srgbClr val="336600"/>
                </a:solidFill>
                <a:latin typeface="Arial Black" panose="020B0A04020102020204" pitchFamily="34" charset="0"/>
              </a:rPr>
              <a:t> AND </a:t>
            </a:r>
            <a:r>
              <a:rPr lang="fi-FI" altLang="en-US" sz="2900" dirty="0" err="1">
                <a:solidFill>
                  <a:srgbClr val="336600"/>
                </a:solidFill>
                <a:latin typeface="Arial Black" panose="020B0A04020102020204" pitchFamily="34" charset="0"/>
              </a:rPr>
              <a:t>your</a:t>
            </a:r>
            <a:r>
              <a:rPr lang="fi-FI" altLang="en-US" sz="2900" dirty="0">
                <a:solidFill>
                  <a:srgbClr val="336600"/>
                </a:solidFill>
                <a:latin typeface="Arial Black" panose="020B0A04020102020204" pitchFamily="34" charset="0"/>
              </a:rPr>
              <a:t> </a:t>
            </a:r>
            <a:r>
              <a:rPr lang="fi-FI" altLang="en-US" sz="2900" dirty="0" err="1">
                <a:solidFill>
                  <a:srgbClr val="336600"/>
                </a:solidFill>
                <a:latin typeface="Arial Black" panose="020B0A04020102020204" pitchFamily="34" charset="0"/>
              </a:rPr>
              <a:t>course</a:t>
            </a:r>
            <a:r>
              <a:rPr lang="fi-FI" altLang="en-US" sz="2900" dirty="0">
                <a:solidFill>
                  <a:srgbClr val="336600"/>
                </a:solidFill>
                <a:latin typeface="Arial Black" panose="020B0A04020102020204" pitchFamily="34" charset="0"/>
              </a:rPr>
              <a:t> </a:t>
            </a:r>
            <a:r>
              <a:rPr lang="fi-FI" altLang="en-US" sz="2900" dirty="0" err="1">
                <a:solidFill>
                  <a:srgbClr val="336600"/>
                </a:solidFill>
                <a:latin typeface="Arial Black" panose="020B0A04020102020204" pitchFamily="34" charset="0"/>
              </a:rPr>
              <a:t>assignments</a:t>
            </a:r>
            <a:r>
              <a:rPr lang="fi-FI" altLang="en-US" sz="2900" dirty="0">
                <a:solidFill>
                  <a:srgbClr val="336600"/>
                </a:solidFill>
                <a:latin typeface="Arial Black" panose="020B0A04020102020204" pitchFamily="34" charset="0"/>
              </a:rPr>
              <a:t> in </a:t>
            </a:r>
            <a:r>
              <a:rPr lang="fi-FI" altLang="en-US" sz="2900" dirty="0" err="1">
                <a:solidFill>
                  <a:srgbClr val="336600"/>
                </a:solidFill>
                <a:latin typeface="Arial Black" panose="020B0A04020102020204" pitchFamily="34" charset="0"/>
              </a:rPr>
              <a:t>order</a:t>
            </a:r>
            <a:r>
              <a:rPr lang="fi-FI" altLang="en-US" sz="2900" dirty="0">
                <a:solidFill>
                  <a:srgbClr val="336600"/>
                </a:solidFill>
                <a:latin typeface="Arial Black" panose="020B0A04020102020204" pitchFamily="34" charset="0"/>
              </a:rPr>
              <a:t> to …</a:t>
            </a:r>
            <a:r>
              <a:rPr lang="fi-FI" altLang="en-US" sz="2900" dirty="0"/>
              <a:t/>
            </a:r>
            <a:br>
              <a:rPr lang="fi-FI" altLang="en-US" sz="2900" dirty="0"/>
            </a:br>
            <a:endParaRPr lang="fi-FI" altLang="en-US" sz="2900" dirty="0"/>
          </a:p>
        </p:txBody>
      </p:sp>
      <p:sp>
        <p:nvSpPr>
          <p:cNvPr id="3" name="Content Placeholder 2"/>
          <p:cNvSpPr>
            <a:spLocks noGrp="1"/>
          </p:cNvSpPr>
          <p:nvPr>
            <p:ph idx="1"/>
          </p:nvPr>
        </p:nvSpPr>
        <p:spPr>
          <a:xfrm>
            <a:off x="1335024" y="1916113"/>
            <a:ext cx="10003536" cy="3744912"/>
          </a:xfrm>
        </p:spPr>
        <p:txBody>
          <a:bodyPr/>
          <a:lstStyle/>
          <a:p>
            <a:pPr eaLnBrk="1" hangingPunct="1"/>
            <a:r>
              <a:rPr lang="fi-FI" altLang="en-US" dirty="0" smtClean="0"/>
              <a:t>show </a:t>
            </a:r>
            <a:r>
              <a:rPr lang="fi-FI" altLang="en-US" dirty="0" err="1" smtClean="0"/>
              <a:t>that</a:t>
            </a:r>
            <a:r>
              <a:rPr lang="fi-FI" altLang="en-US" dirty="0" smtClean="0"/>
              <a:t> </a:t>
            </a:r>
            <a:r>
              <a:rPr lang="fi-FI" altLang="en-US" dirty="0" err="1" smtClean="0"/>
              <a:t>your</a:t>
            </a:r>
            <a:r>
              <a:rPr lang="fi-FI" altLang="en-US" dirty="0" smtClean="0"/>
              <a:t> </a:t>
            </a:r>
            <a:r>
              <a:rPr lang="fi-FI" altLang="en-US" dirty="0" err="1" smtClean="0"/>
              <a:t>work</a:t>
            </a:r>
            <a:r>
              <a:rPr lang="fi-FI" altLang="en-US" dirty="0" smtClean="0"/>
              <a:t> is </a:t>
            </a:r>
            <a:r>
              <a:rPr lang="fi-FI" altLang="en-US" dirty="0" err="1" smtClean="0"/>
              <a:t>based</a:t>
            </a:r>
            <a:r>
              <a:rPr lang="fi-FI" altLang="en-US" dirty="0" smtClean="0"/>
              <a:t> on </a:t>
            </a:r>
            <a:r>
              <a:rPr lang="fi-FI" altLang="en-US" dirty="0" err="1" smtClean="0"/>
              <a:t>background</a:t>
            </a:r>
            <a:r>
              <a:rPr lang="fi-FI" altLang="en-US" dirty="0" smtClean="0"/>
              <a:t> </a:t>
            </a:r>
            <a:r>
              <a:rPr lang="fi-FI" altLang="en-US" dirty="0" err="1" smtClean="0"/>
              <a:t>research</a:t>
            </a:r>
            <a:endParaRPr lang="fi-FI" altLang="en-US" dirty="0" smtClean="0"/>
          </a:p>
          <a:p>
            <a:pPr eaLnBrk="1" hangingPunct="1"/>
            <a:r>
              <a:rPr lang="fi-FI" altLang="en-US" dirty="0" smtClean="0"/>
              <a:t>to </a:t>
            </a:r>
            <a:r>
              <a:rPr lang="fi-FI" altLang="en-US" dirty="0" err="1" smtClean="0"/>
              <a:t>enable</a:t>
            </a:r>
            <a:r>
              <a:rPr lang="fi-FI" altLang="en-US" dirty="0" smtClean="0"/>
              <a:t> </a:t>
            </a:r>
            <a:r>
              <a:rPr lang="fi-FI" altLang="en-US" dirty="0" err="1" smtClean="0"/>
              <a:t>your</a:t>
            </a:r>
            <a:r>
              <a:rPr lang="fi-FI" altLang="en-US" dirty="0" smtClean="0"/>
              <a:t> </a:t>
            </a:r>
            <a:r>
              <a:rPr lang="fi-FI" altLang="en-US" dirty="0" err="1" smtClean="0"/>
              <a:t>readers</a:t>
            </a:r>
            <a:r>
              <a:rPr lang="fi-FI" altLang="en-US" dirty="0" smtClean="0"/>
              <a:t>/</a:t>
            </a:r>
            <a:r>
              <a:rPr lang="fi-FI" altLang="en-US" dirty="0" err="1" smtClean="0"/>
              <a:t>listeners</a:t>
            </a:r>
            <a:r>
              <a:rPr lang="fi-FI" altLang="en-US" dirty="0" smtClean="0"/>
              <a:t> to </a:t>
            </a:r>
            <a:r>
              <a:rPr lang="fi-FI" altLang="en-US" dirty="0" err="1" smtClean="0"/>
              <a:t>find</a:t>
            </a:r>
            <a:r>
              <a:rPr lang="fi-FI" altLang="en-US" dirty="0" smtClean="0"/>
              <a:t> </a:t>
            </a:r>
            <a:r>
              <a:rPr lang="fi-FI" altLang="en-US" dirty="0" err="1" smtClean="0"/>
              <a:t>the</a:t>
            </a:r>
            <a:r>
              <a:rPr lang="fi-FI" altLang="en-US" dirty="0" smtClean="0"/>
              <a:t> </a:t>
            </a:r>
            <a:r>
              <a:rPr lang="fi-FI" altLang="en-US" dirty="0" err="1" smtClean="0"/>
              <a:t>sources</a:t>
            </a:r>
            <a:endParaRPr lang="fi-FI" altLang="en-US" dirty="0" smtClean="0"/>
          </a:p>
          <a:p>
            <a:pPr eaLnBrk="1" hangingPunct="1"/>
            <a:r>
              <a:rPr lang="fi-FI" altLang="en-US" dirty="0" err="1" smtClean="0"/>
              <a:t>give</a:t>
            </a:r>
            <a:r>
              <a:rPr lang="fi-FI" altLang="en-US" dirty="0" smtClean="0"/>
              <a:t> </a:t>
            </a:r>
            <a:r>
              <a:rPr lang="fi-FI" altLang="en-US" dirty="0" err="1" smtClean="0"/>
              <a:t>credit</a:t>
            </a:r>
            <a:r>
              <a:rPr lang="fi-FI" altLang="en-US" dirty="0" smtClean="0"/>
              <a:t> to </a:t>
            </a:r>
            <a:r>
              <a:rPr lang="fi-FI" altLang="en-US" dirty="0" err="1" smtClean="0"/>
              <a:t>those</a:t>
            </a:r>
            <a:r>
              <a:rPr lang="fi-FI" altLang="en-US" dirty="0" smtClean="0"/>
              <a:t> it </a:t>
            </a:r>
            <a:r>
              <a:rPr lang="fi-FI" altLang="en-US" dirty="0" err="1" smtClean="0"/>
              <a:t>belongs</a:t>
            </a:r>
            <a:r>
              <a:rPr lang="fi-FI" altLang="en-US" dirty="0" smtClean="0"/>
              <a:t> to</a:t>
            </a:r>
          </a:p>
          <a:p>
            <a:pPr eaLnBrk="1" hangingPunct="1"/>
            <a:r>
              <a:rPr lang="fi-FI" altLang="en-US" dirty="0" smtClean="0"/>
              <a:t>To </a:t>
            </a:r>
            <a:r>
              <a:rPr lang="fi-FI" altLang="en-US" dirty="0" err="1" smtClean="0"/>
              <a:t>avoid</a:t>
            </a:r>
            <a:r>
              <a:rPr lang="fi-FI" altLang="en-US" dirty="0" smtClean="0"/>
              <a:t> </a:t>
            </a:r>
            <a:r>
              <a:rPr lang="fi-FI" altLang="en-US" dirty="0" err="1" smtClean="0"/>
              <a:t>plagiarism</a:t>
            </a:r>
            <a:endParaRPr lang="fi-FI" altLang="en-US" dirty="0" smtClean="0"/>
          </a:p>
          <a:p>
            <a:pPr eaLnBrk="1" hangingPunct="1">
              <a:buFont typeface="Arial" panose="020B0604020202020204" pitchFamily="34" charset="0"/>
              <a:buNone/>
            </a:pPr>
            <a:endParaRPr lang="fi-FI" altLang="en-US" sz="1400" dirty="0"/>
          </a:p>
          <a:p>
            <a:pPr eaLnBrk="1" hangingPunct="1">
              <a:buFont typeface="Arial" panose="020B0604020202020204" pitchFamily="34" charset="0"/>
              <a:buNone/>
            </a:pPr>
            <a:r>
              <a:rPr lang="fi-FI" altLang="en-US" sz="1400" dirty="0" err="1"/>
              <a:t>Sources</a:t>
            </a:r>
            <a:r>
              <a:rPr lang="fi-FI" altLang="en-US" sz="1400" dirty="0"/>
              <a:t>: </a:t>
            </a:r>
          </a:p>
          <a:p>
            <a:pPr lvl="1" eaLnBrk="1" hangingPunct="1"/>
            <a:r>
              <a:rPr lang="fi-FI" altLang="en-US" sz="1200" dirty="0" err="1"/>
              <a:t>The</a:t>
            </a:r>
            <a:r>
              <a:rPr lang="fi-FI" altLang="en-US" sz="1200" dirty="0"/>
              <a:t> </a:t>
            </a:r>
            <a:r>
              <a:rPr lang="fi-FI" altLang="en-US" sz="1200" dirty="0" err="1"/>
              <a:t>University</a:t>
            </a:r>
            <a:r>
              <a:rPr lang="fi-FI" altLang="en-US" sz="1200" dirty="0"/>
              <a:t> of Queensland Library. (</a:t>
            </a:r>
            <a:r>
              <a:rPr lang="fi-FI" altLang="en-US" sz="1200" dirty="0" err="1"/>
              <a:t>n.d</a:t>
            </a:r>
            <a:r>
              <a:rPr lang="fi-FI" altLang="en-US" sz="1200" dirty="0"/>
              <a:t>.). </a:t>
            </a:r>
            <a:r>
              <a:rPr lang="fi-FI" altLang="en-US" sz="1200" i="1" dirty="0" err="1"/>
              <a:t>References</a:t>
            </a:r>
            <a:r>
              <a:rPr lang="fi-FI" altLang="en-US" sz="1200" i="1" dirty="0"/>
              <a:t>/</a:t>
            </a:r>
            <a:r>
              <a:rPr lang="fi-FI" altLang="en-US" sz="1200" i="1" dirty="0" err="1"/>
              <a:t>Bibliography</a:t>
            </a:r>
            <a:r>
              <a:rPr lang="fi-FI" altLang="en-US" sz="1200" i="1" dirty="0"/>
              <a:t>, Vancouver Style</a:t>
            </a:r>
            <a:r>
              <a:rPr lang="fi-FI" altLang="en-US" sz="1200" dirty="0"/>
              <a:t>. </a:t>
            </a:r>
            <a:r>
              <a:rPr lang="fi-FI" altLang="en-US" sz="1200" dirty="0" err="1"/>
              <a:t>Retrieved</a:t>
            </a:r>
            <a:r>
              <a:rPr lang="fi-FI" altLang="en-US" sz="1200" dirty="0"/>
              <a:t> </a:t>
            </a:r>
            <a:r>
              <a:rPr lang="fi-FI" altLang="en-US" sz="1200" dirty="0" err="1"/>
              <a:t>January</a:t>
            </a:r>
            <a:r>
              <a:rPr lang="fi-FI" altLang="en-US" sz="1200" dirty="0"/>
              <a:t> 10, 2014, </a:t>
            </a:r>
            <a:r>
              <a:rPr lang="fi-FI" altLang="en-US" sz="1200" dirty="0" err="1"/>
              <a:t>from</a:t>
            </a:r>
            <a:r>
              <a:rPr lang="fi-FI" altLang="en-US" sz="1200" dirty="0"/>
              <a:t>: </a:t>
            </a:r>
            <a:r>
              <a:rPr lang="fi-FI" altLang="en-US" sz="1200" dirty="0">
                <a:hlinkClick r:id="rId2"/>
              </a:rPr>
              <a:t>http://www.library.uq.edu.au/training/citation/vancouv.pdf</a:t>
            </a:r>
            <a:r>
              <a:rPr lang="fi-FI" altLang="en-US" sz="1200" dirty="0"/>
              <a:t> </a:t>
            </a:r>
          </a:p>
          <a:p>
            <a:pPr lvl="1" eaLnBrk="1" hangingPunct="1"/>
            <a:r>
              <a:rPr lang="fi-FI" altLang="en-US" sz="1200" dirty="0"/>
              <a:t>London South Bank </a:t>
            </a:r>
            <a:r>
              <a:rPr lang="fi-FI" altLang="en-US" sz="1200" dirty="0" err="1"/>
              <a:t>University</a:t>
            </a:r>
            <a:r>
              <a:rPr lang="fi-FI" altLang="en-US" sz="1200" dirty="0"/>
              <a:t>, Perry Library. (</a:t>
            </a:r>
            <a:r>
              <a:rPr lang="fi-FI" altLang="en-US" sz="1200" dirty="0" err="1"/>
              <a:t>n.d</a:t>
            </a:r>
            <a:r>
              <a:rPr lang="fi-FI" altLang="en-US" sz="1200" dirty="0"/>
              <a:t>.). </a:t>
            </a:r>
            <a:r>
              <a:rPr lang="fi-FI" altLang="en-US" sz="1200" i="1" dirty="0"/>
              <a:t>How to </a:t>
            </a:r>
            <a:r>
              <a:rPr lang="fi-FI" altLang="en-US" sz="1200" i="1" dirty="0" err="1"/>
              <a:t>Do</a:t>
            </a:r>
            <a:r>
              <a:rPr lang="fi-FI" altLang="en-US" sz="1200" i="1" dirty="0"/>
              <a:t> </a:t>
            </a:r>
            <a:r>
              <a:rPr lang="fi-FI" altLang="en-US" sz="1200" i="1" dirty="0" err="1"/>
              <a:t>Your</a:t>
            </a:r>
            <a:r>
              <a:rPr lang="fi-FI" altLang="en-US" sz="1200" i="1" dirty="0"/>
              <a:t> </a:t>
            </a:r>
            <a:r>
              <a:rPr lang="fi-FI" altLang="en-US" sz="1200" i="1" dirty="0" err="1"/>
              <a:t>Referencing</a:t>
            </a:r>
            <a:r>
              <a:rPr lang="fi-FI" altLang="en-US" sz="1200" i="1" dirty="0"/>
              <a:t>: </a:t>
            </a:r>
            <a:r>
              <a:rPr lang="fi-FI" altLang="en-US" sz="1200" i="1" dirty="0" err="1"/>
              <a:t>Numeric</a:t>
            </a:r>
            <a:r>
              <a:rPr lang="fi-FI" altLang="en-US" sz="1200" i="1" dirty="0"/>
              <a:t> Style</a:t>
            </a:r>
            <a:r>
              <a:rPr lang="fi-FI" altLang="en-US" sz="1200" dirty="0"/>
              <a:t>. </a:t>
            </a:r>
            <a:r>
              <a:rPr lang="fi-FI" altLang="en-US" sz="1200" dirty="0" err="1"/>
              <a:t>Retrieved</a:t>
            </a:r>
            <a:r>
              <a:rPr lang="fi-FI" altLang="en-US" sz="1200" dirty="0"/>
              <a:t> </a:t>
            </a:r>
            <a:r>
              <a:rPr lang="fi-FI" altLang="en-US" sz="1200" dirty="0" err="1"/>
              <a:t>January</a:t>
            </a:r>
            <a:r>
              <a:rPr lang="fi-FI" altLang="en-US" sz="1200" dirty="0"/>
              <a:t> 10, 2014, </a:t>
            </a:r>
            <a:r>
              <a:rPr lang="fi-FI" altLang="en-US" sz="1200" dirty="0" err="1"/>
              <a:t>from</a:t>
            </a:r>
            <a:r>
              <a:rPr lang="fi-FI" altLang="en-US" sz="1200" dirty="0"/>
              <a:t>: </a:t>
            </a:r>
            <a:r>
              <a:rPr lang="fi-FI" altLang="en-US" sz="1200" dirty="0">
                <a:hlinkClick r:id="rId3"/>
              </a:rPr>
              <a:t>http://www1.lsbu.ac.uk/library/helpsheets/hs28.pdf</a:t>
            </a:r>
            <a:r>
              <a:rPr lang="fi-FI" altLang="en-US" sz="1200" dirty="0"/>
              <a:t> </a:t>
            </a:r>
          </a:p>
        </p:txBody>
      </p:sp>
    </p:spTree>
    <p:extLst>
      <p:ext uri="{BB962C8B-B14F-4D97-AF65-F5344CB8AC3E}">
        <p14:creationId xmlns:p14="http://schemas.microsoft.com/office/powerpoint/2010/main" val="28088118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fi-FI" altLang="en-US" dirty="0" err="1" smtClean="0">
                <a:solidFill>
                  <a:srgbClr val="336600"/>
                </a:solidFill>
                <a:latin typeface="Arial Black" panose="020B0A04020102020204" pitchFamily="34" charset="0"/>
              </a:rPr>
              <a:t>Avoid</a:t>
            </a:r>
            <a:r>
              <a:rPr lang="fi-FI" altLang="en-US" dirty="0" smtClean="0">
                <a:solidFill>
                  <a:srgbClr val="336600"/>
                </a:solidFill>
                <a:latin typeface="Arial Black" panose="020B0A04020102020204" pitchFamily="34" charset="0"/>
              </a:rPr>
              <a:t> </a:t>
            </a:r>
            <a:r>
              <a:rPr lang="fi-FI" altLang="en-US" dirty="0" err="1" smtClean="0">
                <a:solidFill>
                  <a:srgbClr val="336600"/>
                </a:solidFill>
                <a:latin typeface="Arial Black" panose="020B0A04020102020204" pitchFamily="34" charset="0"/>
              </a:rPr>
              <a:t>plagiarism</a:t>
            </a:r>
            <a:r>
              <a:rPr lang="fi-FI" altLang="en-US" dirty="0" smtClean="0">
                <a:solidFill>
                  <a:srgbClr val="336600"/>
                </a:solidFill>
                <a:latin typeface="Arial Black" panose="020B0A04020102020204" pitchFamily="34" charset="0"/>
              </a:rPr>
              <a:t>…</a:t>
            </a:r>
            <a:r>
              <a:rPr lang="fi-FI" altLang="en-US" dirty="0" err="1" smtClean="0">
                <a:solidFill>
                  <a:srgbClr val="336600"/>
                </a:solidFill>
                <a:latin typeface="Arial Black" panose="020B0A04020102020204" pitchFamily="34" charset="0"/>
              </a:rPr>
              <a:t>but</a:t>
            </a:r>
            <a:r>
              <a:rPr lang="fi-FI" altLang="en-US" dirty="0" smtClean="0">
                <a:solidFill>
                  <a:srgbClr val="336600"/>
                </a:solidFill>
                <a:latin typeface="Arial Black" panose="020B0A04020102020204" pitchFamily="34" charset="0"/>
              </a:rPr>
              <a:t> </a:t>
            </a:r>
            <a:r>
              <a:rPr lang="fi-FI" altLang="en-US" dirty="0" err="1" smtClean="0">
                <a:solidFill>
                  <a:srgbClr val="336600"/>
                </a:solidFill>
                <a:latin typeface="Arial Black" panose="020B0A04020102020204" pitchFamily="34" charset="0"/>
              </a:rPr>
              <a:t>how</a:t>
            </a:r>
            <a:r>
              <a:rPr lang="fi-FI" altLang="en-US" dirty="0" smtClean="0">
                <a:solidFill>
                  <a:srgbClr val="336600"/>
                </a:solidFill>
                <a:latin typeface="Arial Black" panose="020B0A04020102020204" pitchFamily="34" charset="0"/>
              </a:rPr>
              <a:t>?</a:t>
            </a:r>
            <a:endParaRPr lang="en-US" altLang="en-US" dirty="0" smtClean="0">
              <a:solidFill>
                <a:srgbClr val="336600"/>
              </a:solidFill>
              <a:latin typeface="Arial Black" panose="020B0A04020102020204" pitchFamily="34" charset="0"/>
            </a:endParaRPr>
          </a:p>
        </p:txBody>
      </p:sp>
      <p:sp>
        <p:nvSpPr>
          <p:cNvPr id="3" name="Content Placeholder 2"/>
          <p:cNvSpPr>
            <a:spLocks noGrp="1"/>
          </p:cNvSpPr>
          <p:nvPr>
            <p:ph idx="1"/>
          </p:nvPr>
        </p:nvSpPr>
        <p:spPr>
          <a:xfrm>
            <a:off x="1445080" y="1484313"/>
            <a:ext cx="9748156" cy="4176712"/>
          </a:xfrm>
        </p:spPr>
        <p:txBody>
          <a:bodyPr/>
          <a:lstStyle/>
          <a:p>
            <a:pPr eaLnBrk="1" hangingPunct="1">
              <a:lnSpc>
                <a:spcPct val="80000"/>
              </a:lnSpc>
            </a:pPr>
            <a:r>
              <a:rPr lang="en-GB" altLang="en-US" sz="2300" b="1" dirty="0">
                <a:solidFill>
                  <a:srgbClr val="000099"/>
                </a:solidFill>
              </a:rPr>
              <a:t>Summarise</a:t>
            </a:r>
          </a:p>
          <a:p>
            <a:pPr eaLnBrk="1" hangingPunct="1">
              <a:lnSpc>
                <a:spcPct val="80000"/>
              </a:lnSpc>
            </a:pPr>
            <a:r>
              <a:rPr lang="en-GB" altLang="en-US" sz="2300" b="1" dirty="0">
                <a:solidFill>
                  <a:srgbClr val="000099"/>
                </a:solidFill>
              </a:rPr>
              <a:t>Paraphrase</a:t>
            </a:r>
          </a:p>
          <a:p>
            <a:pPr eaLnBrk="1" hangingPunct="1">
              <a:lnSpc>
                <a:spcPct val="80000"/>
              </a:lnSpc>
            </a:pPr>
            <a:endParaRPr lang="en-US" altLang="en-US" sz="2300" dirty="0">
              <a:solidFill>
                <a:srgbClr val="000099"/>
              </a:solidFill>
            </a:endParaRPr>
          </a:p>
          <a:p>
            <a:pPr eaLnBrk="1" hangingPunct="1">
              <a:lnSpc>
                <a:spcPct val="80000"/>
              </a:lnSpc>
            </a:pPr>
            <a:r>
              <a:rPr lang="en-GB" altLang="en-US" sz="2300" dirty="0">
                <a:solidFill>
                  <a:srgbClr val="000099"/>
                </a:solidFill>
              </a:rPr>
              <a:t>If you </a:t>
            </a:r>
            <a:r>
              <a:rPr lang="en-GB" altLang="en-US" sz="2300" b="1" dirty="0">
                <a:solidFill>
                  <a:srgbClr val="000099"/>
                </a:solidFill>
              </a:rPr>
              <a:t>quote</a:t>
            </a:r>
            <a:r>
              <a:rPr lang="en-GB" altLang="en-US" sz="2300" dirty="0">
                <a:solidFill>
                  <a:srgbClr val="000099"/>
                </a:solidFill>
              </a:rPr>
              <a:t>, do it sparingly and place the word-for-word quote within quotation marks</a:t>
            </a:r>
          </a:p>
          <a:p>
            <a:pPr eaLnBrk="1" hangingPunct="1">
              <a:lnSpc>
                <a:spcPct val="80000"/>
              </a:lnSpc>
              <a:buFont typeface="Arial" panose="020B0604020202020204" pitchFamily="34" charset="0"/>
              <a:buNone/>
            </a:pPr>
            <a:endParaRPr lang="en-GB" altLang="en-US" sz="2300" dirty="0">
              <a:solidFill>
                <a:srgbClr val="000099"/>
              </a:solidFill>
            </a:endParaRPr>
          </a:p>
          <a:p>
            <a:pPr eaLnBrk="1" hangingPunct="1">
              <a:lnSpc>
                <a:spcPct val="80000"/>
              </a:lnSpc>
            </a:pPr>
            <a:r>
              <a:rPr lang="en-GB" altLang="en-US" sz="3200" b="1" dirty="0">
                <a:solidFill>
                  <a:srgbClr val="000099"/>
                </a:solidFill>
              </a:rPr>
              <a:t>AND acknowledge the source </a:t>
            </a:r>
            <a:r>
              <a:rPr lang="en-GB" altLang="en-US" sz="2300" dirty="0">
                <a:solidFill>
                  <a:srgbClr val="000099"/>
                </a:solidFill>
              </a:rPr>
              <a:t>(references) </a:t>
            </a:r>
          </a:p>
          <a:p>
            <a:pPr eaLnBrk="1" hangingPunct="1">
              <a:lnSpc>
                <a:spcPct val="80000"/>
              </a:lnSpc>
            </a:pPr>
            <a:endParaRPr lang="en-US" altLang="en-US" dirty="0" smtClean="0"/>
          </a:p>
          <a:p>
            <a:pPr eaLnBrk="1" hangingPunct="1">
              <a:lnSpc>
                <a:spcPct val="80000"/>
              </a:lnSpc>
            </a:pPr>
            <a:r>
              <a:rPr lang="en-GB" altLang="en-US" sz="2800" dirty="0" smtClean="0"/>
              <a:t>Reference to source is not necessary if the information is</a:t>
            </a:r>
            <a:br>
              <a:rPr lang="en-GB" altLang="en-US" sz="2800" dirty="0" smtClean="0"/>
            </a:br>
            <a:r>
              <a:rPr lang="en-GB" altLang="en-US" sz="2800" dirty="0" smtClean="0"/>
              <a:t>-  general common knowledge</a:t>
            </a:r>
            <a:br>
              <a:rPr lang="en-GB" altLang="en-US" sz="2800" dirty="0" smtClean="0"/>
            </a:br>
            <a:r>
              <a:rPr lang="en-GB" altLang="en-US" sz="2800" dirty="0" smtClean="0"/>
              <a:t>-  field-specific common knowledge (expert audience)</a:t>
            </a:r>
          </a:p>
        </p:txBody>
      </p:sp>
      <p:sp>
        <p:nvSpPr>
          <p:cNvPr id="69636" name="Text Placeholder 3"/>
          <p:cNvSpPr>
            <a:spLocks noGrp="1"/>
          </p:cNvSpPr>
          <p:nvPr>
            <p:ph type="body" sz="quarter" idx="13"/>
          </p:nvPr>
        </p:nvSpPr>
        <p:spPr>
          <a:xfrm>
            <a:off x="6456364" y="6165850"/>
            <a:ext cx="3743325" cy="452438"/>
          </a:xfrm>
        </p:spPr>
        <p:txBody>
          <a:bodyPr/>
          <a:lstStyle/>
          <a:p>
            <a:pPr eaLnBrk="1" hangingPunct="1">
              <a:spcBef>
                <a:spcPct val="0"/>
              </a:spcBef>
            </a:pPr>
            <a:r>
              <a:rPr lang="en-US" altLang="en-US" sz="1400" dirty="0">
                <a:solidFill>
                  <a:schemeClr val="tx1"/>
                </a:solidFill>
              </a:rPr>
              <a:t>https://student.unsw.edu.au/</a:t>
            </a:r>
            <a:endParaRPr lang="en-US" altLang="en-US" sz="900" dirty="0"/>
          </a:p>
        </p:txBody>
      </p:sp>
      <p:sp>
        <p:nvSpPr>
          <p:cNvPr id="69637" name="Text Placeholder 5"/>
          <p:cNvSpPr>
            <a:spLocks noGrp="1"/>
          </p:cNvSpPr>
          <p:nvPr>
            <p:ph type="body" sz="quarter" idx="14"/>
          </p:nvPr>
        </p:nvSpPr>
        <p:spPr>
          <a:xfrm>
            <a:off x="8382000" y="6145213"/>
            <a:ext cx="1703388" cy="381000"/>
          </a:xfrm>
        </p:spPr>
        <p:txBody>
          <a:bodyPr/>
          <a:lstStyle/>
          <a:p>
            <a:pPr eaLnBrk="1" hangingPunct="1">
              <a:spcBef>
                <a:spcPct val="0"/>
              </a:spcBef>
            </a:pPr>
            <a:endParaRPr lang="fi-FI" altLang="en-US" sz="900"/>
          </a:p>
        </p:txBody>
      </p:sp>
    </p:spTree>
    <p:extLst>
      <p:ext uri="{BB962C8B-B14F-4D97-AF65-F5344CB8AC3E}">
        <p14:creationId xmlns:p14="http://schemas.microsoft.com/office/powerpoint/2010/main" val="31192211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486" y="404813"/>
            <a:ext cx="9095014" cy="1079500"/>
          </a:xfrm>
        </p:spPr>
        <p:txBody>
          <a:bodyPr>
            <a:normAutofit fontScale="90000"/>
          </a:bodyPr>
          <a:lstStyle/>
          <a:p>
            <a:pPr eaLnBrk="1" hangingPunct="1">
              <a:defRPr/>
            </a:pPr>
            <a:r>
              <a:rPr lang="fi-FI" altLang="en-US" sz="2900" dirty="0" smtClean="0">
                <a:latin typeface="Arial Black" panose="020B0A04020102020204" pitchFamily="34" charset="0"/>
              </a:rPr>
              <a:t/>
            </a:r>
            <a:br>
              <a:rPr lang="fi-FI" altLang="en-US" sz="2900" dirty="0" smtClean="0">
                <a:latin typeface="Arial Black" panose="020B0A04020102020204" pitchFamily="34" charset="0"/>
              </a:rPr>
            </a:br>
            <a:r>
              <a:rPr lang="fi-FI" altLang="en-US" sz="2900" dirty="0">
                <a:latin typeface="Arial Black" panose="020B0A04020102020204" pitchFamily="34" charset="0"/>
              </a:rPr>
              <a:t/>
            </a:r>
            <a:br>
              <a:rPr lang="fi-FI" altLang="en-US" sz="2900" dirty="0">
                <a:latin typeface="Arial Black" panose="020B0A04020102020204" pitchFamily="34" charset="0"/>
              </a:rPr>
            </a:br>
            <a:r>
              <a:rPr lang="fi-FI" altLang="en-US" sz="2900" dirty="0" smtClean="0">
                <a:latin typeface="Arial Black" panose="020B0A04020102020204" pitchFamily="34" charset="0"/>
              </a:rPr>
              <a:t/>
            </a:r>
            <a:br>
              <a:rPr lang="fi-FI" altLang="en-US" sz="2900" dirty="0" smtClean="0">
                <a:latin typeface="Arial Black" panose="020B0A04020102020204" pitchFamily="34" charset="0"/>
              </a:rPr>
            </a:br>
            <a:r>
              <a:rPr lang="fi-FI" altLang="en-US" sz="4000" dirty="0" err="1" smtClean="0">
                <a:solidFill>
                  <a:srgbClr val="336600"/>
                </a:solidFill>
                <a:latin typeface="Arial Black" panose="020B0A04020102020204" pitchFamily="34" charset="0"/>
              </a:rPr>
              <a:t>Avoid</a:t>
            </a:r>
            <a:r>
              <a:rPr lang="fi-FI" altLang="en-US" sz="4000" dirty="0" smtClean="0">
                <a:solidFill>
                  <a:srgbClr val="336600"/>
                </a:solidFill>
                <a:latin typeface="Arial Black" panose="020B0A04020102020204" pitchFamily="34" charset="0"/>
              </a:rPr>
              <a:t> </a:t>
            </a:r>
            <a:r>
              <a:rPr lang="fi-FI" altLang="en-US" sz="4000" dirty="0" err="1">
                <a:solidFill>
                  <a:srgbClr val="336600"/>
                </a:solidFill>
                <a:latin typeface="Arial Black" panose="020B0A04020102020204" pitchFamily="34" charset="0"/>
              </a:rPr>
              <a:t>plagiarism</a:t>
            </a:r>
            <a:r>
              <a:rPr lang="fi-FI" altLang="en-US" sz="4000" dirty="0">
                <a:solidFill>
                  <a:srgbClr val="336600"/>
                </a:solidFill>
                <a:latin typeface="Arial Black" panose="020B0A04020102020204" pitchFamily="34" charset="0"/>
              </a:rPr>
              <a:t>…</a:t>
            </a:r>
            <a:r>
              <a:rPr lang="fi-FI" altLang="en-US" sz="4000" dirty="0" err="1">
                <a:solidFill>
                  <a:srgbClr val="336600"/>
                </a:solidFill>
                <a:latin typeface="Arial Black" panose="020B0A04020102020204" pitchFamily="34" charset="0"/>
              </a:rPr>
              <a:t>but</a:t>
            </a:r>
            <a:r>
              <a:rPr lang="fi-FI" altLang="en-US" sz="4000" dirty="0">
                <a:solidFill>
                  <a:srgbClr val="336600"/>
                </a:solidFill>
                <a:latin typeface="Arial Black" panose="020B0A04020102020204" pitchFamily="34" charset="0"/>
              </a:rPr>
              <a:t> </a:t>
            </a:r>
            <a:r>
              <a:rPr lang="fi-FI" altLang="en-US" sz="4000" dirty="0" err="1">
                <a:solidFill>
                  <a:srgbClr val="336600"/>
                </a:solidFill>
                <a:latin typeface="Arial Black" panose="020B0A04020102020204" pitchFamily="34" charset="0"/>
              </a:rPr>
              <a:t>how</a:t>
            </a:r>
            <a:r>
              <a:rPr lang="fi-FI" altLang="en-US" sz="4000" dirty="0">
                <a:solidFill>
                  <a:srgbClr val="336600"/>
                </a:solidFill>
                <a:latin typeface="Arial Black" panose="020B0A04020102020204" pitchFamily="34" charset="0"/>
              </a:rPr>
              <a:t>?</a:t>
            </a:r>
            <a:r>
              <a:rPr lang="en-US" altLang="en-US" sz="4000" dirty="0">
                <a:solidFill>
                  <a:srgbClr val="336600"/>
                </a:solidFill>
                <a:latin typeface="Arial Black" panose="020B0A04020102020204" pitchFamily="34" charset="0"/>
              </a:rPr>
              <a:t> </a:t>
            </a:r>
            <a:r>
              <a:rPr lang="en-US" altLang="en-US" sz="2900" dirty="0"/>
              <a:t/>
            </a:r>
            <a:br>
              <a:rPr lang="en-US" altLang="en-US" sz="2900" dirty="0"/>
            </a:br>
            <a:r>
              <a:rPr lang="en-US" altLang="en-US" b="1" dirty="0">
                <a:solidFill>
                  <a:srgbClr val="333399"/>
                </a:solidFill>
              </a:rPr>
              <a:t>Use your own </a:t>
            </a:r>
            <a:r>
              <a:rPr lang="en-US" altLang="en-US" b="1" dirty="0" smtClean="0">
                <a:solidFill>
                  <a:srgbClr val="333399"/>
                </a:solidFill>
              </a:rPr>
              <a:t>words</a:t>
            </a:r>
            <a:r>
              <a:rPr lang="en-US" altLang="en-US" sz="2900" dirty="0">
                <a:solidFill>
                  <a:srgbClr val="333399"/>
                </a:solidFill>
              </a:rPr>
              <a:t/>
            </a:r>
            <a:br>
              <a:rPr lang="en-US" altLang="en-US" sz="2900" dirty="0">
                <a:solidFill>
                  <a:srgbClr val="333399"/>
                </a:solidFill>
              </a:rPr>
            </a:br>
            <a:r>
              <a:rPr lang="fi-FI" altLang="en-US" sz="2900" dirty="0"/>
              <a:t/>
            </a:r>
            <a:br>
              <a:rPr lang="fi-FI" altLang="en-US" sz="2900" dirty="0"/>
            </a:br>
            <a:r>
              <a:rPr lang="fi-FI" altLang="en-US" sz="2900" dirty="0"/>
              <a:t/>
            </a:r>
            <a:br>
              <a:rPr lang="fi-FI" altLang="en-US" sz="2900" dirty="0"/>
            </a:br>
            <a:endParaRPr lang="fi-FI" altLang="en-US" sz="2900" dirty="0"/>
          </a:p>
        </p:txBody>
      </p:sp>
      <p:sp>
        <p:nvSpPr>
          <p:cNvPr id="3" name="Content Placeholder 2"/>
          <p:cNvSpPr>
            <a:spLocks noGrp="1"/>
          </p:cNvSpPr>
          <p:nvPr>
            <p:ph sz="half" idx="1"/>
          </p:nvPr>
        </p:nvSpPr>
        <p:spPr>
          <a:xfrm>
            <a:off x="582276" y="1843882"/>
            <a:ext cx="5189873" cy="4195762"/>
          </a:xfrm>
        </p:spPr>
        <p:txBody>
          <a:bodyPr/>
          <a:lstStyle/>
          <a:p>
            <a:pPr marL="0" indent="0" eaLnBrk="1" hangingPunct="1">
              <a:buNone/>
            </a:pPr>
            <a:r>
              <a:rPr lang="en-GB" altLang="en-US" sz="2400" b="1" dirty="0"/>
              <a:t>Summarising</a:t>
            </a:r>
          </a:p>
          <a:p>
            <a:pPr marL="0" indent="0" eaLnBrk="1" hangingPunct="1"/>
            <a:r>
              <a:rPr lang="en-GB" altLang="en-US" dirty="0" smtClean="0"/>
              <a:t>   does not match the source word for word.</a:t>
            </a:r>
          </a:p>
          <a:p>
            <a:pPr marL="0" indent="0" eaLnBrk="1" hangingPunct="1">
              <a:buNone/>
            </a:pPr>
            <a:endParaRPr lang="en-US" altLang="en-US" dirty="0" smtClean="0"/>
          </a:p>
          <a:p>
            <a:pPr marL="0" indent="0" eaLnBrk="1" hangingPunct="1"/>
            <a:r>
              <a:rPr lang="en-GB" altLang="en-US" dirty="0" smtClean="0"/>
              <a:t>   presents a broad overview the main </a:t>
            </a:r>
            <a:br>
              <a:rPr lang="en-GB" altLang="en-US" dirty="0" smtClean="0"/>
            </a:br>
            <a:r>
              <a:rPr lang="en-GB" altLang="en-US" dirty="0" smtClean="0"/>
              <a:t>    idea(s) in your own words. </a:t>
            </a:r>
            <a:endParaRPr lang="en-US" altLang="en-US" dirty="0" smtClean="0"/>
          </a:p>
          <a:p>
            <a:pPr marL="0" indent="0" eaLnBrk="1" hangingPunct="1"/>
            <a:r>
              <a:rPr lang="en-GB" altLang="en-US" dirty="0" smtClean="0"/>
              <a:t>   is usually much shorter than the original</a:t>
            </a:r>
            <a:r>
              <a:rPr lang="en-GB" altLang="en-US" dirty="0"/>
              <a:t>.</a:t>
            </a:r>
            <a:endParaRPr lang="en-GB" altLang="en-US" dirty="0" smtClean="0"/>
          </a:p>
          <a:p>
            <a:pPr marL="0" indent="0" eaLnBrk="1" hangingPunct="1">
              <a:buNone/>
            </a:pPr>
            <a:endParaRPr lang="en-US" altLang="en-US" dirty="0" smtClean="0"/>
          </a:p>
          <a:p>
            <a:pPr marL="0" indent="0" eaLnBrk="1" hangingPunct="1"/>
            <a:r>
              <a:rPr lang="en-GB" altLang="en-US" dirty="0" smtClean="0"/>
              <a:t>   must be attributed to the original source</a:t>
            </a:r>
            <a:endParaRPr lang="fi-FI" altLang="en-US" dirty="0" smtClean="0"/>
          </a:p>
        </p:txBody>
      </p:sp>
      <p:sp>
        <p:nvSpPr>
          <p:cNvPr id="4" name="Content Placeholder 3"/>
          <p:cNvSpPr>
            <a:spLocks noGrp="1"/>
          </p:cNvSpPr>
          <p:nvPr>
            <p:ph sz="half" idx="2"/>
          </p:nvPr>
        </p:nvSpPr>
        <p:spPr>
          <a:xfrm>
            <a:off x="5897336" y="1770404"/>
            <a:ext cx="5695950" cy="3941762"/>
          </a:xfrm>
        </p:spPr>
        <p:txBody>
          <a:bodyPr/>
          <a:lstStyle/>
          <a:p>
            <a:pPr marL="0" indent="0" eaLnBrk="1" hangingPunct="1">
              <a:buNone/>
            </a:pPr>
            <a:r>
              <a:rPr lang="en-GB" altLang="en-US" sz="2400" b="1" dirty="0"/>
              <a:t>Paraphrasing</a:t>
            </a:r>
          </a:p>
          <a:p>
            <a:pPr marL="0" indent="0" eaLnBrk="1" hangingPunct="1"/>
            <a:r>
              <a:rPr lang="en-GB" altLang="en-US" dirty="0" smtClean="0"/>
              <a:t>   does not match the source word for word</a:t>
            </a:r>
          </a:p>
          <a:p>
            <a:pPr marL="0" indent="0" eaLnBrk="1" hangingPunct="1">
              <a:buNone/>
            </a:pPr>
            <a:endParaRPr lang="en-US" altLang="en-US" sz="1100" dirty="0" smtClean="0"/>
          </a:p>
          <a:p>
            <a:pPr marL="0" indent="0" eaLnBrk="1" hangingPunct="1"/>
            <a:r>
              <a:rPr lang="en-GB" altLang="en-US" dirty="0" smtClean="0"/>
              <a:t>   conveys the information/ideas from a source</a:t>
            </a:r>
            <a:br>
              <a:rPr lang="en-GB" altLang="en-US" dirty="0" smtClean="0"/>
            </a:br>
            <a:r>
              <a:rPr lang="en-GB" altLang="en-US" dirty="0" smtClean="0"/>
              <a:t>    in your own words.</a:t>
            </a:r>
            <a:endParaRPr lang="en-US" altLang="en-US" dirty="0" smtClean="0"/>
          </a:p>
          <a:p>
            <a:pPr marL="0" indent="0" eaLnBrk="1" hangingPunct="1"/>
            <a:r>
              <a:rPr lang="en-GB" altLang="en-US" dirty="0" smtClean="0"/>
              <a:t>   changes the words or phrasing of the text but </a:t>
            </a:r>
            <a:br>
              <a:rPr lang="en-GB" altLang="en-US" dirty="0" smtClean="0"/>
            </a:br>
            <a:r>
              <a:rPr lang="en-GB" altLang="en-US" dirty="0" smtClean="0"/>
              <a:t>    fully maintains the original meaning.</a:t>
            </a:r>
          </a:p>
          <a:p>
            <a:pPr marL="0" indent="0" eaLnBrk="1" hangingPunct="1"/>
            <a:endParaRPr lang="en-US" altLang="en-US" dirty="0" smtClean="0"/>
          </a:p>
          <a:p>
            <a:pPr marL="0" indent="0" eaLnBrk="1" hangingPunct="1"/>
            <a:r>
              <a:rPr lang="en-GB" altLang="en-US" dirty="0" smtClean="0"/>
              <a:t>  must be attributed to the original source.</a:t>
            </a:r>
            <a:endParaRPr lang="fi-FI" altLang="en-US" dirty="0" smtClean="0"/>
          </a:p>
        </p:txBody>
      </p:sp>
      <p:sp>
        <p:nvSpPr>
          <p:cNvPr id="70661" name="Text Placeholder 5"/>
          <p:cNvSpPr>
            <a:spLocks noGrp="1"/>
          </p:cNvSpPr>
          <p:nvPr>
            <p:ph type="body" sz="quarter" idx="14"/>
          </p:nvPr>
        </p:nvSpPr>
        <p:spPr>
          <a:xfrm>
            <a:off x="8382000" y="6145213"/>
            <a:ext cx="1703388" cy="381000"/>
          </a:xfrm>
        </p:spPr>
        <p:txBody>
          <a:bodyPr/>
          <a:lstStyle/>
          <a:p>
            <a:pPr eaLnBrk="1" hangingPunct="1">
              <a:spcBef>
                <a:spcPct val="0"/>
              </a:spcBef>
            </a:pPr>
            <a:endParaRPr lang="fi-FI" altLang="en-US" sz="900"/>
          </a:p>
        </p:txBody>
      </p:sp>
      <p:sp>
        <p:nvSpPr>
          <p:cNvPr id="70662" name="Text Placeholder 3"/>
          <p:cNvSpPr>
            <a:spLocks noGrp="1"/>
          </p:cNvSpPr>
          <p:nvPr>
            <p:ph type="body" sz="quarter" idx="13"/>
          </p:nvPr>
        </p:nvSpPr>
        <p:spPr>
          <a:xfrm>
            <a:off x="6669088" y="6145213"/>
            <a:ext cx="3459162" cy="381000"/>
          </a:xfrm>
        </p:spPr>
        <p:txBody>
          <a:bodyPr/>
          <a:lstStyle/>
          <a:p>
            <a:pPr eaLnBrk="1" hangingPunct="1">
              <a:spcBef>
                <a:spcPct val="0"/>
              </a:spcBef>
            </a:pPr>
            <a:r>
              <a:rPr lang="en-US" altLang="en-US" sz="1400" dirty="0">
                <a:solidFill>
                  <a:schemeClr val="tx1"/>
                </a:solidFill>
              </a:rPr>
              <a:t>https://student.unsw.edu.au/</a:t>
            </a:r>
            <a:endParaRPr lang="en-US" altLang="en-US" sz="900" dirty="0"/>
          </a:p>
        </p:txBody>
      </p:sp>
    </p:spTree>
    <p:extLst>
      <p:ext uri="{BB962C8B-B14F-4D97-AF65-F5344CB8AC3E}">
        <p14:creationId xmlns:p14="http://schemas.microsoft.com/office/powerpoint/2010/main" val="30963633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9136" y="432595"/>
            <a:ext cx="8836252" cy="1236662"/>
          </a:xfrm>
        </p:spPr>
        <p:txBody>
          <a:bodyPr>
            <a:normAutofit fontScale="90000"/>
          </a:bodyPr>
          <a:lstStyle/>
          <a:p>
            <a:pPr eaLnBrk="1" hangingPunct="1">
              <a:defRPr/>
            </a:pPr>
            <a:r>
              <a:rPr lang="fi-FI" altLang="en-US" sz="3600" dirty="0" err="1">
                <a:solidFill>
                  <a:srgbClr val="336600"/>
                </a:solidFill>
                <a:latin typeface="Arial Black" panose="020B0A04020102020204" pitchFamily="34" charset="0"/>
              </a:rPr>
              <a:t>Avoid</a:t>
            </a:r>
            <a:r>
              <a:rPr lang="fi-FI" altLang="en-US" sz="3600" dirty="0">
                <a:solidFill>
                  <a:srgbClr val="336600"/>
                </a:solidFill>
                <a:latin typeface="Arial Black" panose="020B0A04020102020204" pitchFamily="34" charset="0"/>
              </a:rPr>
              <a:t> </a:t>
            </a:r>
            <a:r>
              <a:rPr lang="fi-FI" altLang="en-US" sz="3600" dirty="0" err="1">
                <a:solidFill>
                  <a:srgbClr val="336600"/>
                </a:solidFill>
                <a:latin typeface="Arial Black" panose="020B0A04020102020204" pitchFamily="34" charset="0"/>
              </a:rPr>
              <a:t>plagiarism</a:t>
            </a:r>
            <a:r>
              <a:rPr lang="fi-FI" altLang="en-US" sz="3600" dirty="0">
                <a:solidFill>
                  <a:srgbClr val="336600"/>
                </a:solidFill>
                <a:latin typeface="Arial Black" panose="020B0A04020102020204" pitchFamily="34" charset="0"/>
              </a:rPr>
              <a:t>…</a:t>
            </a:r>
            <a:r>
              <a:rPr lang="fi-FI" altLang="en-US" sz="3600" dirty="0" err="1">
                <a:solidFill>
                  <a:srgbClr val="336600"/>
                </a:solidFill>
                <a:latin typeface="Arial Black" panose="020B0A04020102020204" pitchFamily="34" charset="0"/>
              </a:rPr>
              <a:t>but</a:t>
            </a:r>
            <a:r>
              <a:rPr lang="fi-FI" altLang="en-US" sz="3600" dirty="0">
                <a:solidFill>
                  <a:srgbClr val="336600"/>
                </a:solidFill>
                <a:latin typeface="Arial Black" panose="020B0A04020102020204" pitchFamily="34" charset="0"/>
              </a:rPr>
              <a:t> </a:t>
            </a:r>
            <a:r>
              <a:rPr lang="fi-FI" altLang="en-US" sz="3600" dirty="0" err="1">
                <a:solidFill>
                  <a:srgbClr val="336600"/>
                </a:solidFill>
                <a:latin typeface="Arial Black" panose="020B0A04020102020204" pitchFamily="34" charset="0"/>
              </a:rPr>
              <a:t>how</a:t>
            </a:r>
            <a:r>
              <a:rPr lang="fi-FI" altLang="en-US" sz="3600" dirty="0">
                <a:solidFill>
                  <a:srgbClr val="336600"/>
                </a:solidFill>
                <a:latin typeface="Arial Black" panose="020B0A04020102020204" pitchFamily="34" charset="0"/>
              </a:rPr>
              <a:t>?</a:t>
            </a:r>
            <a:r>
              <a:rPr lang="fi-FI" altLang="en-US" sz="2900" dirty="0"/>
              <a:t/>
            </a:r>
            <a:br>
              <a:rPr lang="fi-FI" altLang="en-US" sz="2900" dirty="0"/>
            </a:br>
            <a:r>
              <a:rPr lang="fi-FI" altLang="en-US" sz="4000" b="1" dirty="0" err="1">
                <a:solidFill>
                  <a:srgbClr val="333399"/>
                </a:solidFill>
              </a:rPr>
              <a:t>Acknowledge</a:t>
            </a:r>
            <a:r>
              <a:rPr lang="fi-FI" altLang="en-US" sz="4000" b="1" dirty="0">
                <a:solidFill>
                  <a:srgbClr val="333399"/>
                </a:solidFill>
              </a:rPr>
              <a:t> </a:t>
            </a:r>
            <a:r>
              <a:rPr lang="fi-FI" altLang="en-US" sz="4000" b="1" dirty="0" err="1">
                <a:solidFill>
                  <a:srgbClr val="333399"/>
                </a:solidFill>
              </a:rPr>
              <a:t>your</a:t>
            </a:r>
            <a:r>
              <a:rPr lang="fi-FI" altLang="en-US" sz="4000" b="1" dirty="0">
                <a:solidFill>
                  <a:srgbClr val="333399"/>
                </a:solidFill>
              </a:rPr>
              <a:t> </a:t>
            </a:r>
            <a:r>
              <a:rPr lang="fi-FI" altLang="en-US" sz="4000" b="1" dirty="0" err="1">
                <a:solidFill>
                  <a:srgbClr val="333399"/>
                </a:solidFill>
              </a:rPr>
              <a:t>sources</a:t>
            </a:r>
            <a:r>
              <a:rPr lang="fi-FI" altLang="en-US" sz="4000" b="1" dirty="0">
                <a:solidFill>
                  <a:srgbClr val="333399"/>
                </a:solidFill>
              </a:rPr>
              <a:t> in 2 </a:t>
            </a:r>
            <a:r>
              <a:rPr lang="fi-FI" altLang="en-US" sz="4000" b="1" dirty="0" err="1">
                <a:solidFill>
                  <a:srgbClr val="333399"/>
                </a:solidFill>
              </a:rPr>
              <a:t>places</a:t>
            </a:r>
            <a:r>
              <a:rPr lang="fi-FI" altLang="en-US" sz="2900" dirty="0"/>
              <a:t/>
            </a:r>
            <a:br>
              <a:rPr lang="fi-FI" altLang="en-US" sz="2900" dirty="0"/>
            </a:br>
            <a:endParaRPr lang="fi-FI" altLang="en-US" sz="2900" dirty="0"/>
          </a:p>
        </p:txBody>
      </p:sp>
      <p:sp>
        <p:nvSpPr>
          <p:cNvPr id="3" name="Content Placeholder 2"/>
          <p:cNvSpPr>
            <a:spLocks noGrp="1"/>
          </p:cNvSpPr>
          <p:nvPr>
            <p:ph idx="1"/>
          </p:nvPr>
        </p:nvSpPr>
        <p:spPr>
          <a:xfrm>
            <a:off x="1249136" y="1341438"/>
            <a:ext cx="9156736" cy="4222750"/>
          </a:xfrm>
        </p:spPr>
        <p:txBody>
          <a:bodyPr/>
          <a:lstStyle/>
          <a:p>
            <a:pPr marL="0" indent="0" eaLnBrk="1" hangingPunct="1">
              <a:lnSpc>
                <a:spcPct val="90000"/>
              </a:lnSpc>
              <a:buNone/>
            </a:pPr>
            <a:endParaRPr lang="fi-FI" altLang="en-US" sz="2600" dirty="0"/>
          </a:p>
          <a:p>
            <a:pPr marL="0" indent="0" eaLnBrk="1" hangingPunct="1">
              <a:lnSpc>
                <a:spcPct val="90000"/>
              </a:lnSpc>
              <a:buNone/>
            </a:pPr>
            <a:r>
              <a:rPr lang="fi-FI" altLang="en-US" sz="3200" b="1" dirty="0"/>
              <a:t>1) </a:t>
            </a:r>
            <a:r>
              <a:rPr lang="fi-FI" altLang="en-US" sz="2600" b="1" dirty="0" err="1"/>
              <a:t>Refer</a:t>
            </a:r>
            <a:r>
              <a:rPr lang="fi-FI" altLang="en-US" sz="2600" b="1" dirty="0"/>
              <a:t> to </a:t>
            </a:r>
            <a:r>
              <a:rPr lang="fi-FI" altLang="en-US" sz="2600" b="1" dirty="0" err="1"/>
              <a:t>your</a:t>
            </a:r>
            <a:r>
              <a:rPr lang="fi-FI" altLang="en-US" sz="2600" b="1" dirty="0"/>
              <a:t> </a:t>
            </a:r>
            <a:r>
              <a:rPr lang="fi-FI" altLang="en-US" sz="2600" b="1" dirty="0" err="1"/>
              <a:t>sources</a:t>
            </a:r>
            <a:r>
              <a:rPr lang="fi-FI" altLang="en-US" sz="2600" b="1" dirty="0"/>
              <a:t> </a:t>
            </a:r>
            <a:r>
              <a:rPr lang="fi-FI" altLang="en-US" sz="2600" b="1" dirty="0" err="1"/>
              <a:t>within</a:t>
            </a:r>
            <a:r>
              <a:rPr lang="fi-FI" altLang="en-US" sz="2600" b="1" dirty="0"/>
              <a:t> </a:t>
            </a:r>
            <a:r>
              <a:rPr lang="fi-FI" altLang="en-US" sz="2600" b="1" dirty="0" err="1"/>
              <a:t>the</a:t>
            </a:r>
            <a:r>
              <a:rPr lang="fi-FI" altLang="en-US" sz="2600" b="1" dirty="0"/>
              <a:t> </a:t>
            </a:r>
            <a:r>
              <a:rPr lang="fi-FI" altLang="en-US" sz="2600" b="1" dirty="0" err="1"/>
              <a:t>text</a:t>
            </a:r>
            <a:endParaRPr lang="fi-FI" altLang="en-US" sz="2600" b="1" dirty="0"/>
          </a:p>
          <a:p>
            <a:pPr marL="457200" lvl="1" indent="0" eaLnBrk="1" hangingPunct="1">
              <a:lnSpc>
                <a:spcPct val="90000"/>
              </a:lnSpc>
              <a:buNone/>
            </a:pPr>
            <a:endParaRPr lang="fi-FI" altLang="en-US" sz="2600" dirty="0"/>
          </a:p>
          <a:p>
            <a:pPr marL="457200" lvl="1" indent="0" eaLnBrk="1" hangingPunct="1">
              <a:lnSpc>
                <a:spcPct val="90000"/>
              </a:lnSpc>
              <a:buNone/>
            </a:pPr>
            <a:r>
              <a:rPr lang="fi-FI" altLang="en-US" sz="2600" dirty="0" smtClean="0"/>
              <a:t>-   </a:t>
            </a:r>
            <a:r>
              <a:rPr lang="fi-FI" altLang="en-US" sz="2600" dirty="0" err="1" smtClean="0"/>
              <a:t>According</a:t>
            </a:r>
            <a:r>
              <a:rPr lang="fi-FI" altLang="en-US" sz="2600" dirty="0" smtClean="0"/>
              <a:t> </a:t>
            </a:r>
            <a:r>
              <a:rPr lang="fi-FI" altLang="en-US" sz="2600" dirty="0"/>
              <a:t>to Smith (2010), … / … (Smith, 2010).</a:t>
            </a:r>
          </a:p>
          <a:p>
            <a:pPr marL="457200" lvl="1" indent="0" eaLnBrk="1" hangingPunct="1">
              <a:lnSpc>
                <a:spcPct val="90000"/>
              </a:lnSpc>
              <a:buNone/>
            </a:pPr>
            <a:r>
              <a:rPr lang="fi-FI" altLang="en-US" sz="2600" dirty="0" smtClean="0"/>
              <a:t>-  </a:t>
            </a:r>
            <a:r>
              <a:rPr lang="fi-FI" altLang="en-US" sz="2600" dirty="0"/>
              <a:t>… </a:t>
            </a:r>
            <a:r>
              <a:rPr lang="fi-FI" altLang="en-US" sz="2600" dirty="0" err="1"/>
              <a:t>evidenced</a:t>
            </a:r>
            <a:r>
              <a:rPr lang="fi-FI" altLang="en-US" sz="2600" dirty="0"/>
              <a:t> in a </a:t>
            </a:r>
            <a:r>
              <a:rPr lang="fi-FI" altLang="en-US" sz="2600" dirty="0" err="1"/>
              <a:t>recent</a:t>
            </a:r>
            <a:r>
              <a:rPr lang="fi-FI" altLang="en-US" sz="2600" dirty="0"/>
              <a:t> </a:t>
            </a:r>
            <a:r>
              <a:rPr lang="fi-FI" altLang="en-US" sz="2600" dirty="0" err="1"/>
              <a:t>study</a:t>
            </a:r>
            <a:r>
              <a:rPr lang="fi-FI" altLang="en-US" sz="2600" dirty="0"/>
              <a:t> [1]. / (1) / ¹  </a:t>
            </a:r>
          </a:p>
          <a:p>
            <a:pPr marL="457200" lvl="1" indent="0" eaLnBrk="1" hangingPunct="1">
              <a:lnSpc>
                <a:spcPct val="90000"/>
              </a:lnSpc>
            </a:pPr>
            <a:endParaRPr lang="fi-FI" altLang="en-US" sz="2600" dirty="0"/>
          </a:p>
          <a:p>
            <a:pPr marL="0" indent="0" eaLnBrk="1" hangingPunct="1">
              <a:lnSpc>
                <a:spcPct val="90000"/>
              </a:lnSpc>
              <a:buNone/>
            </a:pPr>
            <a:r>
              <a:rPr lang="fi-FI" altLang="en-US" sz="1400" dirty="0"/>
              <a:t>*</a:t>
            </a:r>
            <a:r>
              <a:rPr lang="fi-FI" altLang="en-US" sz="1400" dirty="0" err="1"/>
              <a:t>Anglia</a:t>
            </a:r>
            <a:r>
              <a:rPr lang="fi-FI" altLang="en-US" sz="1400" dirty="0"/>
              <a:t> Ruskin </a:t>
            </a:r>
            <a:r>
              <a:rPr lang="fi-FI" altLang="en-US" sz="1400" dirty="0" err="1"/>
              <a:t>University</a:t>
            </a:r>
            <a:r>
              <a:rPr lang="fi-FI" altLang="en-US" sz="1400" dirty="0"/>
              <a:t> Library. (</a:t>
            </a:r>
            <a:r>
              <a:rPr lang="fi-FI" altLang="en-US" sz="1400" dirty="0" err="1"/>
              <a:t>n.d</a:t>
            </a:r>
            <a:r>
              <a:rPr lang="fi-FI" altLang="en-US" sz="1400" dirty="0"/>
              <a:t>.). </a:t>
            </a:r>
            <a:r>
              <a:rPr lang="fi-FI" altLang="en-US" sz="1400" i="1" dirty="0"/>
              <a:t>Harvard </a:t>
            </a:r>
            <a:r>
              <a:rPr lang="fi-FI" altLang="en-US" sz="1400" i="1" dirty="0" err="1"/>
              <a:t>system</a:t>
            </a:r>
            <a:r>
              <a:rPr lang="fi-FI" altLang="en-US" sz="1400" i="1" dirty="0"/>
              <a:t>: Using </a:t>
            </a:r>
            <a:r>
              <a:rPr lang="fi-FI" altLang="en-US" sz="1400" i="1" dirty="0" err="1"/>
              <a:t>books</a:t>
            </a:r>
            <a:r>
              <a:rPr lang="fi-FI" altLang="en-US" sz="1400" i="1" dirty="0"/>
              <a:t>, </a:t>
            </a:r>
            <a:r>
              <a:rPr lang="fi-FI" altLang="en-US" sz="1400" i="1" dirty="0" err="1"/>
              <a:t>journals</a:t>
            </a:r>
            <a:r>
              <a:rPr lang="fi-FI" altLang="en-US" sz="1400" i="1" dirty="0"/>
              <a:t> and </a:t>
            </a:r>
            <a:r>
              <a:rPr lang="fi-FI" altLang="en-US" sz="1400" i="1" dirty="0" err="1"/>
              <a:t>newspapers</a:t>
            </a:r>
            <a:r>
              <a:rPr lang="fi-FI" altLang="en-US" sz="1400" dirty="0"/>
              <a:t>. </a:t>
            </a:r>
            <a:r>
              <a:rPr lang="fi-FI" altLang="en-US" sz="1400" dirty="0" err="1"/>
              <a:t>Retrieved</a:t>
            </a:r>
            <a:r>
              <a:rPr lang="fi-FI" altLang="en-US" sz="1400" dirty="0"/>
              <a:t> </a:t>
            </a:r>
            <a:r>
              <a:rPr lang="fi-FI" altLang="en-US" sz="1400" dirty="0" err="1"/>
              <a:t>January</a:t>
            </a:r>
            <a:r>
              <a:rPr lang="fi-FI" altLang="en-US" sz="1400" dirty="0"/>
              <a:t>, 10, 2014, </a:t>
            </a:r>
            <a:r>
              <a:rPr lang="fi-FI" altLang="en-US" sz="1400" dirty="0" err="1"/>
              <a:t>from</a:t>
            </a:r>
            <a:r>
              <a:rPr lang="fi-FI" altLang="en-US" sz="1400" dirty="0"/>
              <a:t>: </a:t>
            </a:r>
            <a:r>
              <a:rPr lang="fi-FI" altLang="en-US" sz="1400" dirty="0">
                <a:hlinkClick r:id="rId2"/>
              </a:rPr>
              <a:t>http://libweb.anglia.ac.uk/referencing/harvard.htm</a:t>
            </a:r>
            <a:r>
              <a:rPr lang="fi-FI" altLang="en-US" sz="1400" dirty="0"/>
              <a:t> </a:t>
            </a:r>
          </a:p>
          <a:p>
            <a:pPr marL="0" indent="0" eaLnBrk="1" hangingPunct="1">
              <a:lnSpc>
                <a:spcPct val="90000"/>
              </a:lnSpc>
              <a:buNone/>
            </a:pPr>
            <a:endParaRPr lang="fi-FI" altLang="en-US" sz="1400" dirty="0"/>
          </a:p>
          <a:p>
            <a:pPr marL="0" indent="0" eaLnBrk="1" hangingPunct="1">
              <a:lnSpc>
                <a:spcPct val="90000"/>
              </a:lnSpc>
              <a:buNone/>
            </a:pPr>
            <a:r>
              <a:rPr lang="fi-FI" altLang="en-US" sz="1400" dirty="0"/>
              <a:t>**</a:t>
            </a:r>
            <a:r>
              <a:rPr lang="fi-FI" altLang="en-US" sz="1400" dirty="0" err="1"/>
              <a:t>University</a:t>
            </a:r>
            <a:r>
              <a:rPr lang="fi-FI" altLang="en-US" sz="1400" dirty="0"/>
              <a:t> of Southampton Library. (2009). </a:t>
            </a:r>
            <a:r>
              <a:rPr lang="fi-FI" altLang="en-US" sz="1400" i="1" dirty="0" err="1"/>
              <a:t>Citing</a:t>
            </a:r>
            <a:r>
              <a:rPr lang="fi-FI" altLang="en-US" sz="1400" i="1" dirty="0"/>
              <a:t> &amp; </a:t>
            </a:r>
            <a:r>
              <a:rPr lang="fi-FI" altLang="en-US" sz="1400" i="1" dirty="0" err="1"/>
              <a:t>Referencing</a:t>
            </a:r>
            <a:r>
              <a:rPr lang="fi-FI" altLang="en-US" sz="1400" i="1" dirty="0"/>
              <a:t> Guide: BMJ Vancouver Style</a:t>
            </a:r>
            <a:r>
              <a:rPr lang="fi-FI" altLang="en-US" sz="1400" dirty="0"/>
              <a:t>. </a:t>
            </a:r>
            <a:r>
              <a:rPr lang="fi-FI" altLang="en-US" sz="1400" dirty="0" err="1"/>
              <a:t>Retrieved</a:t>
            </a:r>
            <a:r>
              <a:rPr lang="fi-FI" altLang="en-US" sz="1400" dirty="0"/>
              <a:t> </a:t>
            </a:r>
            <a:r>
              <a:rPr lang="fi-FI" altLang="en-US" sz="1400" dirty="0" err="1"/>
              <a:t>January</a:t>
            </a:r>
            <a:r>
              <a:rPr lang="fi-FI" altLang="en-US" sz="1400" dirty="0"/>
              <a:t> 10, 2014, </a:t>
            </a:r>
            <a:r>
              <a:rPr lang="fi-FI" altLang="en-US" sz="1400" dirty="0" err="1"/>
              <a:t>from</a:t>
            </a:r>
            <a:r>
              <a:rPr lang="fi-FI" altLang="en-US" sz="1400" dirty="0"/>
              <a:t>: </a:t>
            </a:r>
            <a:r>
              <a:rPr lang="fi-FI" altLang="en-US" sz="1400" dirty="0">
                <a:hlinkClick r:id="rId3"/>
              </a:rPr>
              <a:t>http://www.southampton.ac.uk/library/resources/documents/vancouverreferencing.pdf</a:t>
            </a:r>
            <a:r>
              <a:rPr lang="fi-FI" altLang="en-US" sz="1400" dirty="0"/>
              <a:t> </a:t>
            </a:r>
          </a:p>
          <a:p>
            <a:pPr marL="0" indent="0" eaLnBrk="1" hangingPunct="1">
              <a:lnSpc>
                <a:spcPct val="90000"/>
              </a:lnSpc>
              <a:buNone/>
            </a:pPr>
            <a:endParaRPr lang="en-US" altLang="en-US" dirty="0" smtClean="0"/>
          </a:p>
        </p:txBody>
      </p:sp>
      <p:sp>
        <p:nvSpPr>
          <p:cNvPr id="71684" name="Text Placeholder 3"/>
          <p:cNvSpPr>
            <a:spLocks noGrp="1"/>
          </p:cNvSpPr>
          <p:nvPr>
            <p:ph type="body" sz="quarter" idx="13"/>
          </p:nvPr>
        </p:nvSpPr>
        <p:spPr>
          <a:xfrm>
            <a:off x="6669088" y="6145213"/>
            <a:ext cx="1536700" cy="381000"/>
          </a:xfrm>
        </p:spPr>
        <p:txBody>
          <a:bodyPr/>
          <a:lstStyle/>
          <a:p>
            <a:pPr eaLnBrk="1" hangingPunct="1">
              <a:spcBef>
                <a:spcPct val="0"/>
              </a:spcBef>
            </a:pPr>
            <a:endParaRPr lang="fi-FI" altLang="en-US" sz="900"/>
          </a:p>
        </p:txBody>
      </p:sp>
      <p:sp>
        <p:nvSpPr>
          <p:cNvPr id="71685" name="Text Placeholder 4"/>
          <p:cNvSpPr>
            <a:spLocks noGrp="1"/>
          </p:cNvSpPr>
          <p:nvPr>
            <p:ph type="body" sz="quarter" idx="14"/>
          </p:nvPr>
        </p:nvSpPr>
        <p:spPr>
          <a:xfrm>
            <a:off x="8382000" y="6145213"/>
            <a:ext cx="1703388" cy="381000"/>
          </a:xfrm>
        </p:spPr>
        <p:txBody>
          <a:bodyPr/>
          <a:lstStyle/>
          <a:p>
            <a:pPr eaLnBrk="1" hangingPunct="1">
              <a:spcBef>
                <a:spcPct val="0"/>
              </a:spcBef>
            </a:pPr>
            <a:endParaRPr lang="fi-FI" altLang="en-US" sz="900"/>
          </a:p>
        </p:txBody>
      </p:sp>
    </p:spTree>
    <p:extLst>
      <p:ext uri="{BB962C8B-B14F-4D97-AF65-F5344CB8AC3E}">
        <p14:creationId xmlns:p14="http://schemas.microsoft.com/office/powerpoint/2010/main" val="99775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a:r>
              <a:rPr lang="fi-FI" altLang="en-US" sz="3600" dirty="0" err="1">
                <a:latin typeface="Arial Black" panose="020B0A04020102020204" pitchFamily="34" charset="0"/>
              </a:rPr>
              <a:t>Successful</a:t>
            </a:r>
            <a:r>
              <a:rPr lang="fi-FI" altLang="en-US" sz="3600" dirty="0">
                <a:latin typeface="Arial Black" panose="020B0A04020102020204" pitchFamily="34" charset="0"/>
              </a:rPr>
              <a:t> </a:t>
            </a:r>
            <a:r>
              <a:rPr lang="fi-FI" altLang="en-US" sz="3600" dirty="0" err="1">
                <a:latin typeface="Arial Black" panose="020B0A04020102020204" pitchFamily="34" charset="0"/>
              </a:rPr>
              <a:t>communication</a:t>
            </a:r>
            <a:endParaRPr lang="fi-FI" altLang="en-US" sz="3600" dirty="0">
              <a:latin typeface="Arial Black" panose="020B0A04020102020204" pitchFamily="34" charset="0"/>
            </a:endParaRPr>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88D3ABB-3813-41BA-B9F0-363FF1EE53DA}" type="slidenum">
              <a:rPr lang="en-US" altLang="ja-JP" sz="1400">
                <a:solidFill>
                  <a:srgbClr val="000000"/>
                </a:solidFill>
                <a:ea typeface="ＭＳ Ｐゴシック" panose="020B0600070205080204" pitchFamily="34" charset="-128"/>
              </a:rPr>
              <a:pPr>
                <a:spcBef>
                  <a:spcPct val="0"/>
                </a:spcBef>
                <a:buFontTx/>
                <a:buNone/>
              </a:pPr>
              <a:t>3</a:t>
            </a:fld>
            <a:endParaRPr lang="en-US" altLang="ja-JP" sz="1400">
              <a:solidFill>
                <a:srgbClr val="000000"/>
              </a:solidFill>
              <a:ea typeface="ＭＳ Ｐゴシック" panose="020B0600070205080204" pitchFamily="34" charset="-128"/>
            </a:endParaRPr>
          </a:p>
        </p:txBody>
      </p:sp>
      <p:pic>
        <p:nvPicPr>
          <p:cNvPr id="6148" name="Picture 2"/>
          <p:cNvPicPr>
            <a:picLocks noChangeAspect="1" noChangeArrowheads="1"/>
          </p:cNvPicPr>
          <p:nvPr/>
        </p:nvPicPr>
        <p:blipFill>
          <a:blip r:embed="rId3">
            <a:extLst>
              <a:ext uri="{28A0092B-C50C-407E-A947-70E740481C1C}">
                <a14:useLocalDpi xmlns:a14="http://schemas.microsoft.com/office/drawing/2010/main" val="0"/>
              </a:ext>
            </a:extLst>
          </a:blip>
          <a:srcRect l="26428" t="26572" r="25179" b="8572"/>
          <a:stretch>
            <a:fillRect/>
          </a:stretch>
        </p:blipFill>
        <p:spPr bwMode="auto">
          <a:xfrm>
            <a:off x="6126163" y="1773239"/>
            <a:ext cx="3719512"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3"/>
          <p:cNvSpPr txBox="1">
            <a:spLocks noChangeArrowheads="1"/>
          </p:cNvSpPr>
          <p:nvPr/>
        </p:nvSpPr>
        <p:spPr bwMode="auto">
          <a:xfrm>
            <a:off x="2209800" y="1287463"/>
            <a:ext cx="8001000" cy="2462212"/>
          </a:xfrm>
          <a:prstGeom prst="rect">
            <a:avLst/>
          </a:prstGeom>
          <a:noFill/>
          <a:ln>
            <a:noFill/>
          </a:ln>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r>
              <a:rPr lang="en-US" altLang="ja-JP" sz="2800" dirty="0">
                <a:solidFill>
                  <a:srgbClr val="000000"/>
                </a:solidFill>
                <a:ea typeface="ＭＳ Ｐゴシック" charset="-128"/>
              </a:rPr>
              <a:t>Product of three considerations:</a:t>
            </a:r>
            <a:r>
              <a:rPr lang="en-US" altLang="ja-JP" sz="2800" b="1" dirty="0">
                <a:solidFill>
                  <a:srgbClr val="000000"/>
                </a:solidFill>
                <a:ea typeface="ＭＳ Ｐゴシック" charset="-128"/>
              </a:rPr>
              <a:t> </a:t>
            </a:r>
          </a:p>
          <a:p>
            <a:pPr marL="719138" eaLnBrk="1" fontAlgn="base" hangingPunct="1">
              <a:spcBef>
                <a:spcPct val="50000"/>
              </a:spcBef>
              <a:spcAft>
                <a:spcPct val="0"/>
              </a:spcAft>
              <a:buFontTx/>
              <a:buAutoNum type="arabicPeriod"/>
              <a:defRPr/>
            </a:pPr>
            <a:r>
              <a:rPr lang="en-US" altLang="ja-JP" sz="2800" b="1" dirty="0">
                <a:solidFill>
                  <a:srgbClr val="006600"/>
                </a:solidFill>
                <a:ea typeface="ＭＳ Ｐゴシック" charset="-128"/>
              </a:rPr>
              <a:t>Audience</a:t>
            </a:r>
          </a:p>
          <a:p>
            <a:pPr marL="719138" eaLnBrk="1" fontAlgn="base" hangingPunct="1">
              <a:spcBef>
                <a:spcPct val="50000"/>
              </a:spcBef>
              <a:spcAft>
                <a:spcPct val="0"/>
              </a:spcAft>
              <a:buFontTx/>
              <a:buAutoNum type="arabicPeriod"/>
              <a:defRPr/>
            </a:pPr>
            <a:r>
              <a:rPr lang="en-US" altLang="ja-JP" sz="2800" b="1" dirty="0">
                <a:solidFill>
                  <a:srgbClr val="0000FF"/>
                </a:solidFill>
                <a:ea typeface="ＭＳ Ｐゴシック" charset="-128"/>
              </a:rPr>
              <a:t>Purpose</a:t>
            </a:r>
          </a:p>
          <a:p>
            <a:pPr marL="719138" eaLnBrk="1" fontAlgn="base" hangingPunct="1">
              <a:spcBef>
                <a:spcPct val="50000"/>
              </a:spcBef>
              <a:spcAft>
                <a:spcPct val="0"/>
              </a:spcAft>
              <a:buFontTx/>
              <a:buAutoNum type="arabicPeriod"/>
              <a:defRPr/>
            </a:pPr>
            <a:r>
              <a:rPr lang="en-US" altLang="ja-JP" sz="2800" b="1" dirty="0">
                <a:solidFill>
                  <a:srgbClr val="C00000"/>
                </a:solidFill>
                <a:ea typeface="ＭＳ Ｐゴシック" charset="-128"/>
              </a:rPr>
              <a:t>Form</a:t>
            </a:r>
          </a:p>
        </p:txBody>
      </p:sp>
      <p:sp>
        <p:nvSpPr>
          <p:cNvPr id="6" name="Rectangle 1"/>
          <p:cNvSpPr>
            <a:spLocks noChangeArrowheads="1"/>
          </p:cNvSpPr>
          <p:nvPr/>
        </p:nvSpPr>
        <p:spPr bwMode="auto">
          <a:xfrm>
            <a:off x="2705100" y="3836988"/>
            <a:ext cx="64087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400" dirty="0">
                <a:solidFill>
                  <a:srgbClr val="C00000"/>
                </a:solidFill>
              </a:rPr>
              <a:t>What form will best accomplish </a:t>
            </a:r>
          </a:p>
          <a:p>
            <a:pPr fontAlgn="base">
              <a:spcBef>
                <a:spcPct val="0"/>
              </a:spcBef>
              <a:spcAft>
                <a:spcPct val="0"/>
              </a:spcAft>
              <a:buFontTx/>
              <a:buNone/>
            </a:pPr>
            <a:r>
              <a:rPr lang="en-US" altLang="en-US" sz="2400" dirty="0">
                <a:solidFill>
                  <a:srgbClr val="C00000"/>
                </a:solidFill>
              </a:rPr>
              <a:t>your </a:t>
            </a:r>
            <a:r>
              <a:rPr lang="en-US" altLang="en-US" sz="2400" b="1" u="sng" dirty="0">
                <a:solidFill>
                  <a:srgbClr val="0000FF"/>
                </a:solidFill>
              </a:rPr>
              <a:t>purpose</a:t>
            </a:r>
            <a:r>
              <a:rPr lang="en-US" altLang="en-US" sz="2400" dirty="0">
                <a:solidFill>
                  <a:srgbClr val="C00000"/>
                </a:solidFill>
              </a:rPr>
              <a:t> with this </a:t>
            </a:r>
          </a:p>
          <a:p>
            <a:pPr fontAlgn="base">
              <a:spcBef>
                <a:spcPct val="0"/>
              </a:spcBef>
              <a:spcAft>
                <a:spcPct val="0"/>
              </a:spcAft>
              <a:buFontTx/>
              <a:buNone/>
            </a:pPr>
            <a:r>
              <a:rPr lang="en-US" altLang="en-US" sz="2400" dirty="0">
                <a:solidFill>
                  <a:srgbClr val="C00000"/>
                </a:solidFill>
              </a:rPr>
              <a:t>particular </a:t>
            </a:r>
            <a:r>
              <a:rPr lang="en-US" altLang="en-US" sz="2400" b="1" u="sng" dirty="0">
                <a:solidFill>
                  <a:srgbClr val="006600"/>
                </a:solidFill>
              </a:rPr>
              <a:t>audience</a:t>
            </a:r>
            <a:r>
              <a:rPr lang="en-US" altLang="en-US" sz="2400" dirty="0">
                <a:solidFill>
                  <a:srgbClr val="C00000"/>
                </a:solidFill>
              </a:rPr>
              <a:t>? </a:t>
            </a:r>
            <a:endParaRPr lang="en-US" altLang="en-US" sz="2800" b="1" dirty="0">
              <a:solidFill>
                <a:srgbClr val="C00000"/>
              </a:solidFill>
            </a:endParaRPr>
          </a:p>
        </p:txBody>
      </p:sp>
      <p:sp>
        <p:nvSpPr>
          <p:cNvPr id="7" name="Down Arrow 6"/>
          <p:cNvSpPr/>
          <p:nvPr/>
        </p:nvSpPr>
        <p:spPr>
          <a:xfrm rot="3190906">
            <a:off x="6863557" y="4771232"/>
            <a:ext cx="555625" cy="944562"/>
          </a:xfrm>
          <a:prstGeom prst="downArrow">
            <a:avLst/>
          </a:prstGeom>
          <a:solidFill>
            <a:srgbClr val="FFCC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fi-FI">
              <a:solidFill>
                <a:srgbClr val="FFFFFF"/>
              </a:solidFill>
            </a:endParaRPr>
          </a:p>
        </p:txBody>
      </p:sp>
      <p:sp>
        <p:nvSpPr>
          <p:cNvPr id="8" name="Down Arrow 7"/>
          <p:cNvSpPr/>
          <p:nvPr/>
        </p:nvSpPr>
        <p:spPr>
          <a:xfrm rot="19087069">
            <a:off x="8553450" y="4832351"/>
            <a:ext cx="527050" cy="849313"/>
          </a:xfrm>
          <a:prstGeom prst="downArrow">
            <a:avLst/>
          </a:prstGeom>
          <a:solidFill>
            <a:srgbClr val="FFCC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fi-FI">
              <a:solidFill>
                <a:srgbClr val="FFFFFF"/>
              </a:solidFill>
            </a:endParaRPr>
          </a:p>
        </p:txBody>
      </p:sp>
      <p:sp>
        <p:nvSpPr>
          <p:cNvPr id="6153" name="TextBox 9"/>
          <p:cNvSpPr txBox="1">
            <a:spLocks noChangeArrowheads="1"/>
          </p:cNvSpPr>
          <p:nvPr/>
        </p:nvSpPr>
        <p:spPr bwMode="auto">
          <a:xfrm>
            <a:off x="5208588" y="5634038"/>
            <a:ext cx="2305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FontTx/>
              <a:buNone/>
            </a:pPr>
            <a:r>
              <a:rPr lang="fi-FI" altLang="en-US" sz="2400">
                <a:solidFill>
                  <a:srgbClr val="C00000"/>
                </a:solidFill>
                <a:latin typeface="Arial Black" panose="020B0A04020102020204" pitchFamily="34" charset="0"/>
              </a:rPr>
              <a:t>Organization</a:t>
            </a:r>
          </a:p>
        </p:txBody>
      </p:sp>
      <p:sp>
        <p:nvSpPr>
          <p:cNvPr id="6154" name="TextBox 10"/>
          <p:cNvSpPr txBox="1">
            <a:spLocks noChangeArrowheads="1"/>
          </p:cNvSpPr>
          <p:nvPr/>
        </p:nvSpPr>
        <p:spPr bwMode="auto">
          <a:xfrm>
            <a:off x="8653463" y="5634038"/>
            <a:ext cx="11287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FontTx/>
              <a:buNone/>
            </a:pPr>
            <a:r>
              <a:rPr lang="fi-FI" altLang="en-US" sz="2400">
                <a:solidFill>
                  <a:srgbClr val="C00000"/>
                </a:solidFill>
                <a:latin typeface="Arial Black" panose="020B0A04020102020204" pitchFamily="34" charset="0"/>
              </a:rPr>
              <a:t>Style</a:t>
            </a:r>
          </a:p>
        </p:txBody>
      </p:sp>
      <p:sp>
        <p:nvSpPr>
          <p:cNvPr id="2" name="Oval 1"/>
          <p:cNvSpPr/>
          <p:nvPr/>
        </p:nvSpPr>
        <p:spPr>
          <a:xfrm>
            <a:off x="1600200" y="2955471"/>
            <a:ext cx="5559725" cy="237376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12" name="Oval 11"/>
          <p:cNvSpPr/>
          <p:nvPr/>
        </p:nvSpPr>
        <p:spPr>
          <a:xfrm>
            <a:off x="4512130" y="5037138"/>
            <a:ext cx="3299132" cy="14743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Tree>
    <p:extLst>
      <p:ext uri="{BB962C8B-B14F-4D97-AF65-F5344CB8AC3E}">
        <p14:creationId xmlns:p14="http://schemas.microsoft.com/office/powerpoint/2010/main" val="123028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2"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522" y="325438"/>
            <a:ext cx="9829800" cy="1236662"/>
          </a:xfrm>
        </p:spPr>
        <p:txBody>
          <a:bodyPr>
            <a:normAutofit fontScale="90000"/>
          </a:bodyPr>
          <a:lstStyle/>
          <a:p>
            <a:pPr eaLnBrk="1" hangingPunct="1">
              <a:defRPr/>
            </a:pPr>
            <a:r>
              <a:rPr lang="fi-FI" altLang="en-US" sz="3600" dirty="0" err="1">
                <a:solidFill>
                  <a:srgbClr val="336600"/>
                </a:solidFill>
                <a:latin typeface="Arial Black" panose="020B0A04020102020204" pitchFamily="34" charset="0"/>
              </a:rPr>
              <a:t>Avoid</a:t>
            </a:r>
            <a:r>
              <a:rPr lang="fi-FI" altLang="en-US" sz="3600" dirty="0">
                <a:solidFill>
                  <a:srgbClr val="336600"/>
                </a:solidFill>
                <a:latin typeface="Arial Black" panose="020B0A04020102020204" pitchFamily="34" charset="0"/>
              </a:rPr>
              <a:t> </a:t>
            </a:r>
            <a:r>
              <a:rPr lang="fi-FI" altLang="en-US" sz="3600" dirty="0" err="1">
                <a:solidFill>
                  <a:srgbClr val="336600"/>
                </a:solidFill>
                <a:latin typeface="Arial Black" panose="020B0A04020102020204" pitchFamily="34" charset="0"/>
              </a:rPr>
              <a:t>plagiarism</a:t>
            </a:r>
            <a:r>
              <a:rPr lang="fi-FI" altLang="en-US" sz="3600" dirty="0">
                <a:solidFill>
                  <a:srgbClr val="336600"/>
                </a:solidFill>
                <a:latin typeface="Arial Black" panose="020B0A04020102020204" pitchFamily="34" charset="0"/>
              </a:rPr>
              <a:t>…</a:t>
            </a:r>
            <a:r>
              <a:rPr lang="fi-FI" altLang="en-US" sz="3600" dirty="0" err="1">
                <a:solidFill>
                  <a:srgbClr val="336600"/>
                </a:solidFill>
                <a:latin typeface="Arial Black" panose="020B0A04020102020204" pitchFamily="34" charset="0"/>
              </a:rPr>
              <a:t>but</a:t>
            </a:r>
            <a:r>
              <a:rPr lang="fi-FI" altLang="en-US" sz="3600" dirty="0">
                <a:solidFill>
                  <a:srgbClr val="336600"/>
                </a:solidFill>
                <a:latin typeface="Arial Black" panose="020B0A04020102020204" pitchFamily="34" charset="0"/>
              </a:rPr>
              <a:t> </a:t>
            </a:r>
            <a:r>
              <a:rPr lang="fi-FI" altLang="en-US" sz="3600" dirty="0" err="1">
                <a:solidFill>
                  <a:srgbClr val="336600"/>
                </a:solidFill>
                <a:latin typeface="Arial Black" panose="020B0A04020102020204" pitchFamily="34" charset="0"/>
              </a:rPr>
              <a:t>how</a:t>
            </a:r>
            <a:r>
              <a:rPr lang="fi-FI" altLang="en-US" sz="3600" dirty="0">
                <a:solidFill>
                  <a:srgbClr val="336600"/>
                </a:solidFill>
              </a:rPr>
              <a:t>?</a:t>
            </a:r>
            <a:r>
              <a:rPr lang="fi-FI" altLang="en-US" sz="2900" dirty="0"/>
              <a:t/>
            </a:r>
            <a:br>
              <a:rPr lang="fi-FI" altLang="en-US" sz="2900" dirty="0"/>
            </a:br>
            <a:r>
              <a:rPr lang="fi-FI" altLang="en-US" b="1" dirty="0" err="1">
                <a:solidFill>
                  <a:srgbClr val="333399"/>
                </a:solidFill>
              </a:rPr>
              <a:t>Acknowledge</a:t>
            </a:r>
            <a:r>
              <a:rPr lang="fi-FI" altLang="en-US" b="1" dirty="0">
                <a:solidFill>
                  <a:srgbClr val="333399"/>
                </a:solidFill>
              </a:rPr>
              <a:t> </a:t>
            </a:r>
            <a:r>
              <a:rPr lang="fi-FI" altLang="en-US" b="1" dirty="0" err="1">
                <a:solidFill>
                  <a:srgbClr val="333399"/>
                </a:solidFill>
              </a:rPr>
              <a:t>your</a:t>
            </a:r>
            <a:r>
              <a:rPr lang="fi-FI" altLang="en-US" b="1" dirty="0">
                <a:solidFill>
                  <a:srgbClr val="333399"/>
                </a:solidFill>
              </a:rPr>
              <a:t> </a:t>
            </a:r>
            <a:r>
              <a:rPr lang="fi-FI" altLang="en-US" b="1" dirty="0" err="1">
                <a:solidFill>
                  <a:srgbClr val="333399"/>
                </a:solidFill>
              </a:rPr>
              <a:t>sources</a:t>
            </a:r>
            <a:r>
              <a:rPr lang="fi-FI" altLang="en-US" b="1" dirty="0">
                <a:solidFill>
                  <a:srgbClr val="333399"/>
                </a:solidFill>
              </a:rPr>
              <a:t> in 2 </a:t>
            </a:r>
            <a:r>
              <a:rPr lang="fi-FI" altLang="en-US" b="1" dirty="0" err="1">
                <a:solidFill>
                  <a:srgbClr val="333399"/>
                </a:solidFill>
              </a:rPr>
              <a:t>places</a:t>
            </a:r>
            <a:r>
              <a:rPr lang="fi-FI" altLang="en-US" sz="2900" dirty="0"/>
              <a:t/>
            </a:r>
            <a:br>
              <a:rPr lang="fi-FI" altLang="en-US" sz="2900" dirty="0"/>
            </a:br>
            <a:endParaRPr lang="fi-FI" altLang="en-US" sz="2900" dirty="0"/>
          </a:p>
        </p:txBody>
      </p:sp>
      <p:sp>
        <p:nvSpPr>
          <p:cNvPr id="72707" name="Content Placeholder 2"/>
          <p:cNvSpPr>
            <a:spLocks noGrp="1"/>
          </p:cNvSpPr>
          <p:nvPr>
            <p:ph idx="1"/>
          </p:nvPr>
        </p:nvSpPr>
        <p:spPr>
          <a:xfrm>
            <a:off x="1069522" y="1562100"/>
            <a:ext cx="10506782" cy="4738688"/>
          </a:xfrm>
        </p:spPr>
        <p:txBody>
          <a:bodyPr/>
          <a:lstStyle/>
          <a:p>
            <a:pPr marL="0" indent="0" eaLnBrk="1" hangingPunct="1">
              <a:lnSpc>
                <a:spcPct val="80000"/>
              </a:lnSpc>
              <a:buNone/>
            </a:pPr>
            <a:r>
              <a:rPr lang="fi-FI" altLang="en-US" sz="3200" b="1" dirty="0"/>
              <a:t>2) </a:t>
            </a:r>
            <a:r>
              <a:rPr lang="fi-FI" altLang="en-US" sz="2600" b="1" dirty="0" err="1"/>
              <a:t>include</a:t>
            </a:r>
            <a:r>
              <a:rPr lang="fi-FI" altLang="en-US" sz="2600" b="1" dirty="0"/>
              <a:t> a </a:t>
            </a:r>
            <a:r>
              <a:rPr lang="fi-FI" altLang="en-US" sz="2600" b="1" dirty="0" err="1"/>
              <a:t>bibliography</a:t>
            </a:r>
            <a:r>
              <a:rPr lang="fi-FI" altLang="en-US" sz="2600" b="1" dirty="0"/>
              <a:t>/</a:t>
            </a:r>
            <a:r>
              <a:rPr lang="fi-FI" altLang="en-US" sz="2600" b="1" dirty="0" err="1"/>
              <a:t>list</a:t>
            </a:r>
            <a:r>
              <a:rPr lang="fi-FI" altLang="en-US" sz="2600" b="1" dirty="0"/>
              <a:t> of </a:t>
            </a:r>
            <a:r>
              <a:rPr lang="fi-FI" altLang="en-US" sz="2600" b="1" dirty="0" err="1"/>
              <a:t>references</a:t>
            </a:r>
            <a:endParaRPr lang="fi-FI" altLang="en-US" sz="2600" b="1" dirty="0"/>
          </a:p>
          <a:p>
            <a:pPr marL="0" indent="0" eaLnBrk="1" hangingPunct="1">
              <a:lnSpc>
                <a:spcPct val="80000"/>
              </a:lnSpc>
              <a:buNone/>
            </a:pPr>
            <a:endParaRPr lang="fi-FI" altLang="en-US" sz="2200" dirty="0"/>
          </a:p>
          <a:p>
            <a:pPr marL="457200" lvl="1" indent="0" eaLnBrk="1" hangingPunct="1">
              <a:lnSpc>
                <a:spcPct val="80000"/>
              </a:lnSpc>
              <a:buNone/>
            </a:pPr>
            <a:r>
              <a:rPr lang="en-US" altLang="en-US" dirty="0" smtClean="0"/>
              <a:t>Kipper, D. , 2008. Japan's new dawn. </a:t>
            </a:r>
            <a:r>
              <a:rPr lang="en-US" altLang="en-US" i="1" dirty="0" smtClean="0"/>
              <a:t>Popular Science and Technology</a:t>
            </a:r>
            <a:r>
              <a:rPr lang="en-US" altLang="en-US" dirty="0" smtClean="0"/>
              <a:t>, [online] Available at: &lt;http://www.popsci.com/popsci37b144110vgn/html&gt; [Accessed 22 June 2009].</a:t>
            </a:r>
          </a:p>
          <a:p>
            <a:pPr marL="457200" lvl="1" indent="0" eaLnBrk="1" hangingPunct="1">
              <a:lnSpc>
                <a:spcPct val="80000"/>
              </a:lnSpc>
              <a:buNone/>
            </a:pPr>
            <a:endParaRPr lang="en-US" altLang="en-US" dirty="0" smtClean="0"/>
          </a:p>
          <a:p>
            <a:pPr marL="457200" lvl="1" indent="0" eaLnBrk="1" hangingPunct="1">
              <a:lnSpc>
                <a:spcPct val="80000"/>
              </a:lnSpc>
              <a:buNone/>
            </a:pPr>
            <a:r>
              <a:rPr lang="en-US" altLang="en-US" dirty="0" smtClean="0"/>
              <a:t>1 </a:t>
            </a:r>
            <a:r>
              <a:rPr lang="en-US" altLang="en-US" dirty="0" err="1" smtClean="0"/>
              <a:t>Pagnamenta</a:t>
            </a:r>
            <a:r>
              <a:rPr lang="en-US" altLang="en-US" dirty="0" smtClean="0"/>
              <a:t> R. Energy adviser puts forward powerful case for hydrogen. </a:t>
            </a:r>
            <a:r>
              <a:rPr lang="en-US" altLang="en-US" i="1" dirty="0" smtClean="0"/>
              <a:t>The Times</a:t>
            </a:r>
            <a:r>
              <a:rPr lang="en-US" altLang="en-US" dirty="0" smtClean="0"/>
              <a:t>. May 24 2008. http://business.timesonline.co.uk/tol/business/industry_sectors/natural_resources/ article3994594.ece (accessed 2 Jul 2008). **</a:t>
            </a:r>
            <a:endParaRPr lang="fi-FI" altLang="en-US" sz="2200" dirty="0"/>
          </a:p>
          <a:p>
            <a:pPr marL="0" indent="0" eaLnBrk="1" hangingPunct="1">
              <a:lnSpc>
                <a:spcPct val="80000"/>
              </a:lnSpc>
              <a:buNone/>
            </a:pPr>
            <a:r>
              <a:rPr lang="fi-FI" altLang="en-US" sz="1200" dirty="0"/>
              <a:t>                   *</a:t>
            </a:r>
            <a:r>
              <a:rPr lang="fi-FI" altLang="en-US" sz="1200" dirty="0" err="1"/>
              <a:t>Anglia</a:t>
            </a:r>
            <a:r>
              <a:rPr lang="fi-FI" altLang="en-US" sz="1200" dirty="0"/>
              <a:t> Ruskin </a:t>
            </a:r>
            <a:r>
              <a:rPr lang="fi-FI" altLang="en-US" sz="1200" dirty="0" err="1"/>
              <a:t>University</a:t>
            </a:r>
            <a:r>
              <a:rPr lang="fi-FI" altLang="en-US" sz="1200" dirty="0"/>
              <a:t> Library. (</a:t>
            </a:r>
            <a:r>
              <a:rPr lang="fi-FI" altLang="en-US" sz="1200" dirty="0" err="1"/>
              <a:t>n.d</a:t>
            </a:r>
            <a:r>
              <a:rPr lang="fi-FI" altLang="en-US" sz="1200" dirty="0"/>
              <a:t>.). </a:t>
            </a:r>
            <a:r>
              <a:rPr lang="fi-FI" altLang="en-US" sz="1200" i="1" dirty="0"/>
              <a:t>Harvard </a:t>
            </a:r>
            <a:r>
              <a:rPr lang="fi-FI" altLang="en-US" sz="1200" i="1" dirty="0" err="1"/>
              <a:t>system</a:t>
            </a:r>
            <a:r>
              <a:rPr lang="fi-FI" altLang="en-US" sz="1200" i="1" dirty="0"/>
              <a:t>: Using </a:t>
            </a:r>
            <a:r>
              <a:rPr lang="fi-FI" altLang="en-US" sz="1200" i="1" dirty="0" err="1"/>
              <a:t>books</a:t>
            </a:r>
            <a:r>
              <a:rPr lang="fi-FI" altLang="en-US" sz="1200" i="1" dirty="0"/>
              <a:t>, </a:t>
            </a:r>
            <a:r>
              <a:rPr lang="fi-FI" altLang="en-US" sz="1200" i="1" dirty="0" err="1"/>
              <a:t>journals</a:t>
            </a:r>
            <a:r>
              <a:rPr lang="fi-FI" altLang="en-US" sz="1200" i="1" dirty="0"/>
              <a:t> and </a:t>
            </a:r>
            <a:r>
              <a:rPr lang="fi-FI" altLang="en-US" sz="1200" i="1" dirty="0" err="1"/>
              <a:t>newspapers</a:t>
            </a:r>
            <a:r>
              <a:rPr lang="fi-FI" altLang="en-US" sz="1200" dirty="0"/>
              <a:t>. </a:t>
            </a:r>
            <a:r>
              <a:rPr lang="fi-FI" altLang="en-US" sz="1200" dirty="0" err="1"/>
              <a:t>Retrieved</a:t>
            </a:r>
            <a:r>
              <a:rPr lang="fi-FI" altLang="en-US" sz="1200" dirty="0"/>
              <a:t>              </a:t>
            </a:r>
            <a:br>
              <a:rPr lang="fi-FI" altLang="en-US" sz="1200" dirty="0"/>
            </a:br>
            <a:r>
              <a:rPr lang="fi-FI" altLang="en-US" sz="1200" dirty="0"/>
              <a:t>                    </a:t>
            </a:r>
            <a:r>
              <a:rPr lang="fi-FI" altLang="en-US" sz="1200" dirty="0" err="1"/>
              <a:t>January</a:t>
            </a:r>
            <a:r>
              <a:rPr lang="fi-FI" altLang="en-US" sz="1200" dirty="0"/>
              <a:t>, 10, 2014, </a:t>
            </a:r>
            <a:r>
              <a:rPr lang="fi-FI" altLang="en-US" sz="1200" dirty="0" err="1"/>
              <a:t>from</a:t>
            </a:r>
            <a:r>
              <a:rPr lang="fi-FI" altLang="en-US" sz="1200" dirty="0"/>
              <a:t>: </a:t>
            </a:r>
            <a:r>
              <a:rPr lang="fi-FI" altLang="en-US" sz="1200" dirty="0">
                <a:hlinkClick r:id="rId2"/>
              </a:rPr>
              <a:t>http://libweb.anglia.ac.uk/referencing/harvard.htm</a:t>
            </a:r>
            <a:r>
              <a:rPr lang="fi-FI" altLang="en-US" sz="1200" dirty="0"/>
              <a:t> </a:t>
            </a:r>
          </a:p>
          <a:p>
            <a:pPr marL="0" indent="0" eaLnBrk="1" hangingPunct="1">
              <a:lnSpc>
                <a:spcPct val="80000"/>
              </a:lnSpc>
              <a:buNone/>
            </a:pPr>
            <a:r>
              <a:rPr lang="fi-FI" altLang="en-US" sz="1200" dirty="0"/>
              <a:t>                 **</a:t>
            </a:r>
            <a:r>
              <a:rPr lang="fi-FI" altLang="en-US" sz="1200" dirty="0" err="1"/>
              <a:t>University</a:t>
            </a:r>
            <a:r>
              <a:rPr lang="fi-FI" altLang="en-US" sz="1200" dirty="0"/>
              <a:t> of Southampton Library. (2009). </a:t>
            </a:r>
            <a:r>
              <a:rPr lang="fi-FI" altLang="en-US" sz="1200" i="1" dirty="0" err="1"/>
              <a:t>Citing</a:t>
            </a:r>
            <a:r>
              <a:rPr lang="fi-FI" altLang="en-US" sz="1200" i="1" dirty="0"/>
              <a:t> &amp; </a:t>
            </a:r>
            <a:r>
              <a:rPr lang="fi-FI" altLang="en-US" sz="1200" i="1" dirty="0" err="1"/>
              <a:t>Referencing</a:t>
            </a:r>
            <a:r>
              <a:rPr lang="fi-FI" altLang="en-US" sz="1200" i="1" dirty="0"/>
              <a:t> Guide: BMJ Vancouver Style</a:t>
            </a:r>
            <a:r>
              <a:rPr lang="fi-FI" altLang="en-US" sz="1200" dirty="0"/>
              <a:t>. </a:t>
            </a:r>
            <a:r>
              <a:rPr lang="fi-FI" altLang="en-US" sz="1200" dirty="0" err="1"/>
              <a:t>Retrieved</a:t>
            </a:r>
            <a:r>
              <a:rPr lang="fi-FI" altLang="en-US" sz="1200" dirty="0"/>
              <a:t> </a:t>
            </a:r>
            <a:br>
              <a:rPr lang="fi-FI" altLang="en-US" sz="1200" dirty="0"/>
            </a:br>
            <a:r>
              <a:rPr lang="fi-FI" altLang="en-US" sz="1200" dirty="0"/>
              <a:t>                    </a:t>
            </a:r>
            <a:r>
              <a:rPr lang="fi-FI" altLang="en-US" sz="1200" dirty="0" err="1"/>
              <a:t>January</a:t>
            </a:r>
            <a:r>
              <a:rPr lang="fi-FI" altLang="en-US" sz="1200" dirty="0"/>
              <a:t> 10, 2014, </a:t>
            </a:r>
            <a:r>
              <a:rPr lang="fi-FI" altLang="en-US" sz="1200" dirty="0" err="1"/>
              <a:t>from</a:t>
            </a:r>
            <a:r>
              <a:rPr lang="fi-FI" altLang="en-US" sz="1200" dirty="0"/>
              <a:t>: </a:t>
            </a:r>
            <a:r>
              <a:rPr lang="fi-FI" altLang="en-US" sz="1200" dirty="0">
                <a:hlinkClick r:id="rId3"/>
              </a:rPr>
              <a:t>http://www.southampton.ac.uk/library/resources/documents/vancouverreferencing.pdf</a:t>
            </a:r>
            <a:r>
              <a:rPr lang="fi-FI" altLang="en-US" sz="1200" dirty="0"/>
              <a:t> </a:t>
            </a:r>
          </a:p>
          <a:p>
            <a:pPr marL="0" indent="0" eaLnBrk="1" hangingPunct="1">
              <a:lnSpc>
                <a:spcPct val="80000"/>
              </a:lnSpc>
              <a:buNone/>
            </a:pPr>
            <a:r>
              <a:rPr lang="fi-FI" altLang="en-US" sz="2000" dirty="0"/>
              <a:t> </a:t>
            </a:r>
            <a:endParaRPr lang="en-US" altLang="en-US" sz="2000" dirty="0"/>
          </a:p>
        </p:txBody>
      </p:sp>
      <p:sp>
        <p:nvSpPr>
          <p:cNvPr id="72708" name="Text Placeholder 3"/>
          <p:cNvSpPr>
            <a:spLocks noGrp="1"/>
          </p:cNvSpPr>
          <p:nvPr>
            <p:ph type="body" sz="quarter" idx="13"/>
          </p:nvPr>
        </p:nvSpPr>
        <p:spPr>
          <a:xfrm>
            <a:off x="6669088" y="6145213"/>
            <a:ext cx="1536700" cy="381000"/>
          </a:xfrm>
        </p:spPr>
        <p:txBody>
          <a:bodyPr/>
          <a:lstStyle/>
          <a:p>
            <a:pPr eaLnBrk="1" hangingPunct="1">
              <a:spcBef>
                <a:spcPct val="0"/>
              </a:spcBef>
            </a:pPr>
            <a:endParaRPr lang="fi-FI" altLang="en-US" sz="900"/>
          </a:p>
        </p:txBody>
      </p:sp>
      <p:sp>
        <p:nvSpPr>
          <p:cNvPr id="72709" name="Text Placeholder 4"/>
          <p:cNvSpPr>
            <a:spLocks noGrp="1"/>
          </p:cNvSpPr>
          <p:nvPr>
            <p:ph type="body" sz="quarter" idx="14"/>
          </p:nvPr>
        </p:nvSpPr>
        <p:spPr>
          <a:xfrm>
            <a:off x="8382000" y="6145213"/>
            <a:ext cx="1703388" cy="381000"/>
          </a:xfrm>
        </p:spPr>
        <p:txBody>
          <a:bodyPr/>
          <a:lstStyle/>
          <a:p>
            <a:pPr eaLnBrk="1" hangingPunct="1">
              <a:spcBef>
                <a:spcPct val="0"/>
              </a:spcBef>
            </a:pPr>
            <a:endParaRPr lang="fi-FI" altLang="en-US" sz="900"/>
          </a:p>
        </p:txBody>
      </p:sp>
    </p:spTree>
    <p:extLst>
      <p:ext uri="{BB962C8B-B14F-4D97-AF65-F5344CB8AC3E}">
        <p14:creationId xmlns:p14="http://schemas.microsoft.com/office/powerpoint/2010/main" val="31798138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536448" y="623325"/>
            <a:ext cx="10175421" cy="1143000"/>
          </a:xfrm>
        </p:spPr>
        <p:txBody>
          <a:bodyPr/>
          <a:lstStyle/>
          <a:p>
            <a:pPr eaLnBrk="1" hangingPunct="1"/>
            <a:r>
              <a:rPr lang="fi-FI" altLang="en-US" sz="3600" dirty="0" err="1" smtClean="0">
                <a:solidFill>
                  <a:srgbClr val="336600"/>
                </a:solidFill>
                <a:latin typeface="Arial Black" panose="020B0A04020102020204" pitchFamily="34" charset="0"/>
                <a:sym typeface="Wingdings" panose="05000000000000000000" pitchFamily="2" charset="2"/>
              </a:rPr>
              <a:t>Follow</a:t>
            </a:r>
            <a:r>
              <a:rPr lang="fi-FI" altLang="en-US" sz="3600" dirty="0" smtClean="0">
                <a:solidFill>
                  <a:srgbClr val="336600"/>
                </a:solidFill>
                <a:latin typeface="Arial Black" panose="020B0A04020102020204" pitchFamily="34" charset="0"/>
                <a:sym typeface="Wingdings" panose="05000000000000000000" pitchFamily="2" charset="2"/>
              </a:rPr>
              <a:t> </a:t>
            </a:r>
            <a:r>
              <a:rPr lang="fi-FI" altLang="en-US" sz="3600" dirty="0" err="1" smtClean="0">
                <a:solidFill>
                  <a:srgbClr val="336600"/>
                </a:solidFill>
                <a:latin typeface="Arial Black" panose="020B0A04020102020204" pitchFamily="34" charset="0"/>
                <a:sym typeface="Wingdings" panose="05000000000000000000" pitchFamily="2" charset="2"/>
              </a:rPr>
              <a:t>the</a:t>
            </a:r>
            <a:r>
              <a:rPr lang="fi-FI" altLang="en-US" sz="3600" dirty="0" smtClean="0">
                <a:solidFill>
                  <a:srgbClr val="336600"/>
                </a:solidFill>
                <a:latin typeface="Arial Black" panose="020B0A04020102020204" pitchFamily="34" charset="0"/>
                <a:sym typeface="Wingdings" panose="05000000000000000000" pitchFamily="2" charset="2"/>
              </a:rPr>
              <a:t> </a:t>
            </a:r>
            <a:r>
              <a:rPr lang="fi-FI" altLang="en-US" sz="3600" dirty="0" err="1" smtClean="0">
                <a:solidFill>
                  <a:srgbClr val="336600"/>
                </a:solidFill>
                <a:latin typeface="Arial Black" panose="020B0A04020102020204" pitchFamily="34" charset="0"/>
                <a:sym typeface="Wingdings" panose="05000000000000000000" pitchFamily="2" charset="2"/>
              </a:rPr>
              <a:t>referencing</a:t>
            </a:r>
            <a:r>
              <a:rPr lang="fi-FI" altLang="en-US" sz="3600" dirty="0" smtClean="0">
                <a:solidFill>
                  <a:srgbClr val="336600"/>
                </a:solidFill>
                <a:latin typeface="Arial Black" panose="020B0A04020102020204" pitchFamily="34" charset="0"/>
                <a:sym typeface="Wingdings" panose="05000000000000000000" pitchFamily="2" charset="2"/>
              </a:rPr>
              <a:t> </a:t>
            </a:r>
            <a:r>
              <a:rPr lang="fi-FI" altLang="en-US" sz="3600" dirty="0" err="1" smtClean="0">
                <a:solidFill>
                  <a:srgbClr val="336600"/>
                </a:solidFill>
                <a:latin typeface="Arial Black" panose="020B0A04020102020204" pitchFamily="34" charset="0"/>
                <a:sym typeface="Wingdings" panose="05000000000000000000" pitchFamily="2" charset="2"/>
              </a:rPr>
              <a:t>system</a:t>
            </a:r>
            <a:r>
              <a:rPr lang="fi-FI" altLang="en-US" sz="3600" dirty="0" smtClean="0">
                <a:solidFill>
                  <a:srgbClr val="336600"/>
                </a:solidFill>
                <a:latin typeface="Arial Black" panose="020B0A04020102020204" pitchFamily="34" charset="0"/>
                <a:sym typeface="Wingdings" panose="05000000000000000000" pitchFamily="2" charset="2"/>
              </a:rPr>
              <a:t> of </a:t>
            </a:r>
            <a:r>
              <a:rPr lang="fi-FI" altLang="en-US" sz="3600" dirty="0" err="1" smtClean="0">
                <a:solidFill>
                  <a:srgbClr val="336600"/>
                </a:solidFill>
                <a:latin typeface="Arial Black" panose="020B0A04020102020204" pitchFamily="34" charset="0"/>
                <a:sym typeface="Wingdings" panose="05000000000000000000" pitchFamily="2" charset="2"/>
              </a:rPr>
              <a:t>your</a:t>
            </a:r>
            <a:r>
              <a:rPr lang="fi-FI" altLang="en-US" sz="3600" dirty="0" smtClean="0">
                <a:solidFill>
                  <a:srgbClr val="336600"/>
                </a:solidFill>
                <a:latin typeface="Arial Black" panose="020B0A04020102020204" pitchFamily="34" charset="0"/>
                <a:sym typeface="Wingdings" panose="05000000000000000000" pitchFamily="2" charset="2"/>
              </a:rPr>
              <a:t> </a:t>
            </a:r>
            <a:r>
              <a:rPr lang="fi-FI" altLang="en-US" sz="3600" dirty="0" err="1" smtClean="0">
                <a:solidFill>
                  <a:srgbClr val="336600"/>
                </a:solidFill>
                <a:latin typeface="Arial Black" panose="020B0A04020102020204" pitchFamily="34" charset="0"/>
                <a:sym typeface="Wingdings" panose="05000000000000000000" pitchFamily="2" charset="2"/>
              </a:rPr>
              <a:t>field</a:t>
            </a:r>
            <a:r>
              <a:rPr lang="fi-FI" altLang="en-US" sz="3600" dirty="0" smtClean="0">
                <a:solidFill>
                  <a:srgbClr val="336600"/>
                </a:solidFill>
                <a:latin typeface="Arial Black" panose="020B0A04020102020204" pitchFamily="34" charset="0"/>
              </a:rPr>
              <a:t> of </a:t>
            </a:r>
            <a:r>
              <a:rPr lang="fi-FI" altLang="en-US" sz="3600" dirty="0" err="1" smtClean="0">
                <a:solidFill>
                  <a:srgbClr val="336600"/>
                </a:solidFill>
                <a:latin typeface="Arial Black" panose="020B0A04020102020204" pitchFamily="34" charset="0"/>
              </a:rPr>
              <a:t>study</a:t>
            </a:r>
            <a:r>
              <a:rPr lang="fi-FI" altLang="en-US" dirty="0" smtClean="0"/>
              <a:t/>
            </a:r>
            <a:br>
              <a:rPr lang="fi-FI" altLang="en-US" dirty="0" smtClean="0"/>
            </a:br>
            <a:endParaRPr lang="en-US" altLang="en-US" dirty="0" smtClean="0"/>
          </a:p>
        </p:txBody>
      </p:sp>
      <p:sp>
        <p:nvSpPr>
          <p:cNvPr id="73731" name="Content Placeholder 2"/>
          <p:cNvSpPr>
            <a:spLocks noGrp="1"/>
          </p:cNvSpPr>
          <p:nvPr>
            <p:ph idx="1"/>
          </p:nvPr>
        </p:nvSpPr>
        <p:spPr>
          <a:xfrm>
            <a:off x="1869621" y="1945994"/>
            <a:ext cx="9429750" cy="4019550"/>
          </a:xfrm>
        </p:spPr>
        <p:txBody>
          <a:bodyPr/>
          <a:lstStyle/>
          <a:p>
            <a:pPr lvl="1" eaLnBrk="1" hangingPunct="1">
              <a:buFont typeface="Wingdings" panose="05000000000000000000" pitchFamily="2" charset="2"/>
              <a:buChar char="§"/>
            </a:pPr>
            <a:r>
              <a:rPr lang="fi-FI" altLang="en-US" sz="2800" dirty="0">
                <a:solidFill>
                  <a:srgbClr val="000000"/>
                </a:solidFill>
              </a:rPr>
              <a:t>IEEE (</a:t>
            </a:r>
            <a:r>
              <a:rPr lang="fi-FI" altLang="en-US" sz="2800" dirty="0" err="1">
                <a:solidFill>
                  <a:srgbClr val="000000"/>
                </a:solidFill>
              </a:rPr>
              <a:t>numerical</a:t>
            </a:r>
            <a:r>
              <a:rPr lang="fi-FI" altLang="en-US" sz="2800" dirty="0">
                <a:solidFill>
                  <a:srgbClr val="000000"/>
                </a:solidFill>
              </a:rPr>
              <a:t>)</a:t>
            </a:r>
          </a:p>
          <a:p>
            <a:pPr lvl="1" eaLnBrk="1" hangingPunct="1">
              <a:buFont typeface="Wingdings" panose="05000000000000000000" pitchFamily="2" charset="2"/>
              <a:buChar char="§"/>
            </a:pPr>
            <a:r>
              <a:rPr lang="fi-FI" altLang="en-US" sz="2800" dirty="0">
                <a:solidFill>
                  <a:srgbClr val="000000"/>
                </a:solidFill>
              </a:rPr>
              <a:t>Harvard</a:t>
            </a:r>
          </a:p>
          <a:p>
            <a:pPr lvl="1" eaLnBrk="1" hangingPunct="1">
              <a:buFont typeface="Wingdings" panose="05000000000000000000" pitchFamily="2" charset="2"/>
              <a:buChar char="§"/>
            </a:pPr>
            <a:r>
              <a:rPr lang="fi-FI" altLang="en-US" sz="2800" dirty="0" err="1">
                <a:solidFill>
                  <a:srgbClr val="000000"/>
                </a:solidFill>
              </a:rPr>
              <a:t>other</a:t>
            </a:r>
            <a:r>
              <a:rPr lang="fi-FI" altLang="en-US" sz="2800" dirty="0">
                <a:solidFill>
                  <a:srgbClr val="000000"/>
                </a:solidFill>
              </a:rPr>
              <a:t>?</a:t>
            </a:r>
          </a:p>
          <a:p>
            <a:pPr lvl="1" eaLnBrk="1" hangingPunct="1">
              <a:buFont typeface="Wingdings" panose="05000000000000000000" pitchFamily="2" charset="2"/>
              <a:buChar char="§"/>
            </a:pPr>
            <a:endParaRPr lang="fi-FI" altLang="en-US" sz="2800" dirty="0">
              <a:solidFill>
                <a:srgbClr val="000000"/>
              </a:solidFill>
            </a:endParaRPr>
          </a:p>
          <a:p>
            <a:pPr lvl="1" eaLnBrk="1" hangingPunct="1">
              <a:buFont typeface="Wingdings" panose="05000000000000000000" pitchFamily="2" charset="2"/>
              <a:buChar char="§"/>
            </a:pPr>
            <a:endParaRPr lang="fi-FI" altLang="en-US" sz="2800" dirty="0">
              <a:solidFill>
                <a:srgbClr val="000000"/>
              </a:solidFill>
            </a:endParaRPr>
          </a:p>
          <a:p>
            <a:pPr lvl="1" eaLnBrk="1" hangingPunct="1">
              <a:buFont typeface="Arial" panose="020B0604020202020204" pitchFamily="34" charset="0"/>
              <a:buNone/>
            </a:pPr>
            <a:r>
              <a:rPr lang="fi-FI" altLang="en-US" sz="2800" dirty="0" smtClean="0">
                <a:solidFill>
                  <a:srgbClr val="000000"/>
                </a:solidFill>
              </a:rPr>
              <a:t>More info on </a:t>
            </a:r>
            <a:r>
              <a:rPr lang="fi-FI" altLang="en-US" sz="2800" dirty="0" err="1" smtClean="0">
                <a:solidFill>
                  <a:srgbClr val="000000"/>
                </a:solidFill>
              </a:rPr>
              <a:t>referencing</a:t>
            </a:r>
            <a:r>
              <a:rPr lang="fi-FI" altLang="en-US" sz="2800" dirty="0" smtClean="0">
                <a:solidFill>
                  <a:srgbClr val="000000"/>
                </a:solidFill>
              </a:rPr>
              <a:t> in </a:t>
            </a:r>
            <a:r>
              <a:rPr lang="fi-FI" altLang="en-US" sz="2800" dirty="0" err="1" smtClean="0">
                <a:solidFill>
                  <a:srgbClr val="000000"/>
                </a:solidFill>
              </a:rPr>
              <a:t>MyCourses</a:t>
            </a:r>
            <a:r>
              <a:rPr lang="fi-FI" altLang="en-US" sz="2800" dirty="0" smtClean="0">
                <a:solidFill>
                  <a:srgbClr val="000000"/>
                </a:solidFill>
              </a:rPr>
              <a:t> (</a:t>
            </a:r>
            <a:r>
              <a:rPr lang="fi-FI" altLang="en-US" sz="2800" dirty="0" err="1" smtClean="0">
                <a:solidFill>
                  <a:srgbClr val="000000"/>
                </a:solidFill>
              </a:rPr>
              <a:t>Materials</a:t>
            </a:r>
            <a:r>
              <a:rPr lang="fi-FI" altLang="en-US" sz="2800" dirty="0" smtClean="0">
                <a:solidFill>
                  <a:srgbClr val="000000"/>
                </a:solidFill>
              </a:rPr>
              <a:t>)</a:t>
            </a:r>
            <a:endParaRPr lang="en-US" altLang="en-US" dirty="0" smtClean="0"/>
          </a:p>
        </p:txBody>
      </p:sp>
      <p:sp>
        <p:nvSpPr>
          <p:cNvPr id="73732" name="Text Placeholder 3"/>
          <p:cNvSpPr>
            <a:spLocks noGrp="1"/>
          </p:cNvSpPr>
          <p:nvPr>
            <p:ph type="body" sz="quarter" idx="13"/>
          </p:nvPr>
        </p:nvSpPr>
        <p:spPr>
          <a:xfrm>
            <a:off x="6669088" y="6145213"/>
            <a:ext cx="1536700" cy="381000"/>
          </a:xfrm>
        </p:spPr>
        <p:txBody>
          <a:bodyPr/>
          <a:lstStyle/>
          <a:p>
            <a:pPr eaLnBrk="1" hangingPunct="1">
              <a:spcBef>
                <a:spcPct val="0"/>
              </a:spcBef>
            </a:pPr>
            <a:endParaRPr lang="en-US" altLang="en-US" sz="900"/>
          </a:p>
        </p:txBody>
      </p:sp>
      <p:sp>
        <p:nvSpPr>
          <p:cNvPr id="73733" name="Text Placeholder 4"/>
          <p:cNvSpPr>
            <a:spLocks noGrp="1"/>
          </p:cNvSpPr>
          <p:nvPr>
            <p:ph type="body" sz="quarter" idx="14"/>
          </p:nvPr>
        </p:nvSpPr>
        <p:spPr>
          <a:xfrm>
            <a:off x="8382000" y="6145213"/>
            <a:ext cx="1703388" cy="381000"/>
          </a:xfrm>
        </p:spPr>
        <p:txBody>
          <a:bodyPr/>
          <a:lstStyle/>
          <a:p>
            <a:pPr eaLnBrk="1" hangingPunct="1">
              <a:spcBef>
                <a:spcPct val="0"/>
              </a:spcBef>
            </a:pPr>
            <a:endParaRPr lang="en-US" altLang="en-US" sz="900"/>
          </a:p>
        </p:txBody>
      </p:sp>
    </p:spTree>
    <p:extLst>
      <p:ext uri="{BB962C8B-B14F-4D97-AF65-F5344CB8AC3E}">
        <p14:creationId xmlns:p14="http://schemas.microsoft.com/office/powerpoint/2010/main" val="39967727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5"/>
          <p:cNvSpPr>
            <a:spLocks noGrp="1"/>
          </p:cNvSpPr>
          <p:nvPr>
            <p:ph type="sldNum" sz="quarter" idx="12"/>
          </p:nvPr>
        </p:nvSpPr>
        <p:spPr bwMode="auto">
          <a:xfrm>
            <a:off x="8077200" y="6265863"/>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FontTx/>
              <a:buNone/>
            </a:pPr>
            <a:fld id="{6223EA3B-CF5D-4E1E-8119-4860608A2726}" type="slidenum">
              <a:rPr lang="en-US" altLang="en-US" sz="900">
                <a:solidFill>
                  <a:srgbClr val="000000"/>
                </a:solidFill>
              </a:rPr>
              <a:pPr eaLnBrk="1" hangingPunct="1">
                <a:spcBef>
                  <a:spcPct val="0"/>
                </a:spcBef>
                <a:buFontTx/>
                <a:buNone/>
              </a:pPr>
              <a:t>32</a:t>
            </a:fld>
            <a:endParaRPr lang="en-US" altLang="en-US" sz="900">
              <a:solidFill>
                <a:srgbClr val="000000"/>
              </a:solidFill>
            </a:endParaRPr>
          </a:p>
        </p:txBody>
      </p:sp>
      <p:sp>
        <p:nvSpPr>
          <p:cNvPr id="74757" name="Text Box 5"/>
          <p:cNvSpPr txBox="1">
            <a:spLocks noChangeArrowheads="1"/>
          </p:cNvSpPr>
          <p:nvPr/>
        </p:nvSpPr>
        <p:spPr bwMode="auto">
          <a:xfrm>
            <a:off x="1837532" y="1684338"/>
            <a:ext cx="8424862" cy="3979863"/>
          </a:xfrm>
          <a:prstGeom prst="rect">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90000" tIns="45000" rIns="90000" bIns="45000"/>
          <a:lstStyle>
            <a:lvl1pPr defTabSz="449263">
              <a:spcBef>
                <a:spcPts val="6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1pPr>
            <a:lvl2pPr marL="742950" indent="-28575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2pPr>
            <a:lvl3pPr marL="11430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defRPr>
            </a:lvl3pPr>
            <a:lvl4pPr marL="16002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anose="020B0604020202020204" pitchFamily="34" charset="0"/>
              </a:defRPr>
            </a:lvl4pPr>
            <a:lvl5pPr marL="2057400" indent="-228600" defTabSz="449263">
              <a:spcBef>
                <a:spcPts val="3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5pPr>
            <a:lvl6pPr marL="25146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6pPr>
            <a:lvl7pPr marL="29718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7pPr>
            <a:lvl8pPr marL="34290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8pPr>
            <a:lvl9pPr marL="38862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en-US" sz="2000" dirty="0">
                <a:solidFill>
                  <a:srgbClr val="000000"/>
                </a:solidFill>
              </a:rPr>
              <a:t>Cloud computing refers to a model of providing computing services and resources</a:t>
            </a:r>
            <a:r>
              <a:rPr lang="fi-FI" altLang="en-US" sz="2000" dirty="0">
                <a:solidFill>
                  <a:srgbClr val="000000"/>
                </a:solidFill>
              </a:rPr>
              <a:t> </a:t>
            </a:r>
            <a:r>
              <a:rPr lang="en-US" altLang="en-US" sz="2000" dirty="0">
                <a:solidFill>
                  <a:srgbClr val="000000"/>
                </a:solidFill>
              </a:rPr>
              <a:t>to customers through the Internet on demand. The concept of a cloud has been associated with the idea of networked computers since the 1950s, and the image of a cloud was used to visualize the Internet already in 1994.  Currently, the term is used specifically for services managed by data </a:t>
            </a:r>
            <a:r>
              <a:rPr lang="en-US" altLang="en-US" sz="2000" dirty="0" err="1">
                <a:solidFill>
                  <a:srgbClr val="000000"/>
                </a:solidFill>
              </a:rPr>
              <a:t>centres</a:t>
            </a:r>
            <a:r>
              <a:rPr lang="en-US" altLang="en-US" sz="2000" dirty="0">
                <a:solidFill>
                  <a:srgbClr val="000000"/>
                </a:solidFill>
              </a:rPr>
              <a:t> operating multiple interconnected computers/servers.</a:t>
            </a:r>
            <a:r>
              <a:rPr lang="en-US" altLang="en-US" dirty="0">
                <a:solidFill>
                  <a:srgbClr val="000000"/>
                </a:solidFill>
              </a:rPr>
              <a:t/>
            </a:r>
            <a:br>
              <a:rPr lang="en-US" altLang="en-US" dirty="0">
                <a:solidFill>
                  <a:srgbClr val="000000"/>
                </a:solidFill>
              </a:rPr>
            </a:br>
            <a:endParaRPr lang="fi-FI" altLang="en-US" dirty="0">
              <a:solidFill>
                <a:srgbClr val="000000"/>
              </a:solidFill>
            </a:endParaRPr>
          </a:p>
        </p:txBody>
      </p:sp>
      <p:sp>
        <p:nvSpPr>
          <p:cNvPr id="74758" name="TextBox 9"/>
          <p:cNvSpPr txBox="1">
            <a:spLocks noChangeArrowheads="1"/>
          </p:cNvSpPr>
          <p:nvPr/>
        </p:nvSpPr>
        <p:spPr bwMode="auto">
          <a:xfrm>
            <a:off x="1809750" y="4302125"/>
            <a:ext cx="8389938"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fontAlgn="base">
              <a:spcBef>
                <a:spcPct val="0"/>
              </a:spcBef>
              <a:spcAft>
                <a:spcPct val="0"/>
              </a:spcAft>
              <a:buFontTx/>
              <a:buNone/>
            </a:pPr>
            <a:r>
              <a:rPr lang="en-US" altLang="en-US" sz="1600">
                <a:solidFill>
                  <a:srgbClr val="000000"/>
                </a:solidFill>
              </a:rPr>
              <a:t>1.  </a:t>
            </a:r>
            <a:r>
              <a:rPr lang="en-US" altLang="en-US" sz="1800">
                <a:solidFill>
                  <a:srgbClr val="000000"/>
                </a:solidFill>
              </a:rPr>
              <a:t>Cloud computing. Wikipedia. Available at    </a:t>
            </a:r>
            <a:br>
              <a:rPr lang="en-US" altLang="en-US" sz="1800">
                <a:solidFill>
                  <a:srgbClr val="000000"/>
                </a:solidFill>
              </a:rPr>
            </a:br>
            <a:r>
              <a:rPr lang="en-US" altLang="en-US" sz="1800">
                <a:solidFill>
                  <a:srgbClr val="000000"/>
                </a:solidFill>
              </a:rPr>
              <a:t>     </a:t>
            </a:r>
            <a:r>
              <a:rPr lang="en-US" altLang="en-US" sz="1800" u="sng">
                <a:solidFill>
                  <a:srgbClr val="000000"/>
                </a:solidFill>
                <a:hlinkClick r:id="rId3"/>
              </a:rPr>
              <a:t>http://en.wikipedia.org/wiki/Cloud_computing</a:t>
            </a:r>
            <a:r>
              <a:rPr lang="en-US" altLang="en-US" sz="1800">
                <a:solidFill>
                  <a:srgbClr val="000000"/>
                </a:solidFill>
              </a:rPr>
              <a:t>. Retrieved 3</a:t>
            </a:r>
            <a:r>
              <a:rPr lang="en-US" altLang="en-US" sz="1800" baseline="30000">
                <a:solidFill>
                  <a:srgbClr val="000000"/>
                </a:solidFill>
              </a:rPr>
              <a:t>rd</a:t>
            </a:r>
            <a:r>
              <a:rPr lang="en-US" altLang="en-US" sz="1800">
                <a:solidFill>
                  <a:srgbClr val="000000"/>
                </a:solidFill>
              </a:rPr>
              <a:t> September, 2014.</a:t>
            </a:r>
            <a:endParaRPr lang="fi-FI" altLang="en-US" sz="1800" b="1">
              <a:solidFill>
                <a:srgbClr val="000000"/>
              </a:solidFill>
            </a:endParaRPr>
          </a:p>
        </p:txBody>
      </p:sp>
      <p:sp>
        <p:nvSpPr>
          <p:cNvPr id="74759" name="TextBox 11"/>
          <p:cNvSpPr txBox="1">
            <a:spLocks noChangeArrowheads="1"/>
          </p:cNvSpPr>
          <p:nvPr/>
        </p:nvSpPr>
        <p:spPr bwMode="auto">
          <a:xfrm>
            <a:off x="1854201" y="4976814"/>
            <a:ext cx="83915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fontAlgn="base">
              <a:spcBef>
                <a:spcPct val="0"/>
              </a:spcBef>
              <a:spcAft>
                <a:spcPct val="0"/>
              </a:spcAft>
              <a:buFontTx/>
              <a:buNone/>
            </a:pPr>
            <a:r>
              <a:rPr lang="en-US" altLang="en-US" sz="1800">
                <a:solidFill>
                  <a:srgbClr val="000000"/>
                </a:solidFill>
              </a:rPr>
              <a:t>2. Grossman, R. 2009. The case for cloud computing. IT Professional 11(2), 23-27</a:t>
            </a:r>
            <a:r>
              <a:rPr lang="en-US" altLang="en-US" sz="1600">
                <a:solidFill>
                  <a:srgbClr val="000000"/>
                </a:solidFill>
              </a:rPr>
              <a:t>.</a:t>
            </a:r>
            <a:endParaRPr lang="fi-FI" altLang="en-US" sz="1600">
              <a:solidFill>
                <a:srgbClr val="000000"/>
              </a:solidFill>
            </a:endParaRPr>
          </a:p>
        </p:txBody>
      </p:sp>
      <p:sp>
        <p:nvSpPr>
          <p:cNvPr id="10" name="Rectangle 2"/>
          <p:cNvSpPr>
            <a:spLocks noGrp="1" noChangeArrowheads="1"/>
          </p:cNvSpPr>
          <p:nvPr>
            <p:ph type="title"/>
          </p:nvPr>
        </p:nvSpPr>
        <p:spPr>
          <a:xfrm>
            <a:off x="280575" y="-69848"/>
            <a:ext cx="10972800" cy="1143000"/>
          </a:xfrm>
        </p:spPr>
        <p:txBody>
          <a:bodyPr/>
          <a:lstStyle/>
          <a:p>
            <a:pPr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3600" dirty="0" smtClean="0">
                <a:solidFill>
                  <a:srgbClr val="336600"/>
                </a:solidFill>
                <a:latin typeface="Arial Black" panose="020B0A04020102020204" pitchFamily="34" charset="0"/>
              </a:rPr>
              <a:t>Task 2-3: Acknowledging sources</a:t>
            </a:r>
            <a:endParaRPr lang="fi-FI" altLang="en-US" sz="3600" dirty="0" smtClean="0">
              <a:solidFill>
                <a:srgbClr val="336600"/>
              </a:solidFill>
              <a:latin typeface="Arial Black" panose="020B0A04020102020204" pitchFamily="34" charset="0"/>
            </a:endParaRPr>
          </a:p>
        </p:txBody>
      </p:sp>
      <p:sp>
        <p:nvSpPr>
          <p:cNvPr id="12" name="Rectangle 3"/>
          <p:cNvSpPr txBox="1">
            <a:spLocks noChangeArrowheads="1"/>
          </p:cNvSpPr>
          <p:nvPr/>
        </p:nvSpPr>
        <p:spPr bwMode="auto">
          <a:xfrm>
            <a:off x="1820862" y="760781"/>
            <a:ext cx="8147049" cy="753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fontAlgn="auto" hangingPunct="1">
              <a:spcAft>
                <a:spcPts val="0"/>
              </a:spcAft>
              <a:buFontTx/>
              <a:buNone/>
              <a:defRPr/>
            </a:pPr>
            <a:r>
              <a:rPr lang="en-US" b="1" kern="0" dirty="0" smtClean="0"/>
              <a:t>Where would you expect to see a reference to the source</a:t>
            </a:r>
            <a:r>
              <a:rPr lang="en-US" kern="0" dirty="0" smtClean="0"/>
              <a:t>?</a:t>
            </a:r>
            <a:br>
              <a:rPr lang="en-US" kern="0" dirty="0" smtClean="0"/>
            </a:br>
            <a:r>
              <a:rPr lang="en-US" b="1" kern="0" dirty="0" smtClean="0"/>
              <a:t>Which source would you refer to?</a:t>
            </a:r>
            <a:endParaRPr lang="en-US" b="1" kern="0" dirty="0"/>
          </a:p>
        </p:txBody>
      </p:sp>
    </p:spTree>
    <p:extLst>
      <p:ext uri="{BB962C8B-B14F-4D97-AF65-F5344CB8AC3E}">
        <p14:creationId xmlns:p14="http://schemas.microsoft.com/office/powerpoint/2010/main" val="2581872943"/>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5"/>
          <p:cNvSpPr>
            <a:spLocks noGrp="1"/>
          </p:cNvSpPr>
          <p:nvPr>
            <p:ph type="sldNum" sz="quarter" idx="12"/>
          </p:nvPr>
        </p:nvSpPr>
        <p:spPr bwMode="auto">
          <a:xfrm>
            <a:off x="8077200" y="6265863"/>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FontTx/>
              <a:buNone/>
            </a:pPr>
            <a:fld id="{6223EA3B-CF5D-4E1E-8119-4860608A2726}" type="slidenum">
              <a:rPr lang="en-US" altLang="en-US" sz="900">
                <a:solidFill>
                  <a:srgbClr val="000000"/>
                </a:solidFill>
              </a:rPr>
              <a:pPr eaLnBrk="1" hangingPunct="1">
                <a:spcBef>
                  <a:spcPct val="0"/>
                </a:spcBef>
                <a:buFontTx/>
                <a:buNone/>
              </a:pPr>
              <a:t>33</a:t>
            </a:fld>
            <a:endParaRPr lang="en-US" altLang="en-US" sz="900">
              <a:solidFill>
                <a:srgbClr val="000000"/>
              </a:solidFill>
            </a:endParaRPr>
          </a:p>
        </p:txBody>
      </p:sp>
      <p:sp>
        <p:nvSpPr>
          <p:cNvPr id="74757" name="Text Box 5"/>
          <p:cNvSpPr txBox="1">
            <a:spLocks noChangeArrowheads="1"/>
          </p:cNvSpPr>
          <p:nvPr/>
        </p:nvSpPr>
        <p:spPr bwMode="auto">
          <a:xfrm>
            <a:off x="1837532" y="1684338"/>
            <a:ext cx="8424862" cy="3979863"/>
          </a:xfrm>
          <a:prstGeom prst="rect">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90000" tIns="45000" rIns="90000" bIns="45000"/>
          <a:lstStyle>
            <a:lvl1pPr defTabSz="449263">
              <a:spcBef>
                <a:spcPts val="6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1pPr>
            <a:lvl2pPr marL="742950" indent="-28575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2pPr>
            <a:lvl3pPr marL="11430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defRPr>
            </a:lvl3pPr>
            <a:lvl4pPr marL="16002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anose="020B0604020202020204" pitchFamily="34" charset="0"/>
              </a:defRPr>
            </a:lvl4pPr>
            <a:lvl5pPr marL="2057400" indent="-228600" defTabSz="449263">
              <a:spcBef>
                <a:spcPts val="3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5pPr>
            <a:lvl6pPr marL="25146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6pPr>
            <a:lvl7pPr marL="29718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7pPr>
            <a:lvl8pPr marL="34290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8pPr>
            <a:lvl9pPr marL="38862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en-US" sz="2000" dirty="0">
                <a:solidFill>
                  <a:srgbClr val="000000"/>
                </a:solidFill>
              </a:rPr>
              <a:t>Cloud computing refers to a model of providing computing services and resources</a:t>
            </a:r>
            <a:r>
              <a:rPr lang="fi-FI" altLang="en-US" sz="2000" dirty="0">
                <a:solidFill>
                  <a:srgbClr val="000000"/>
                </a:solidFill>
              </a:rPr>
              <a:t> </a:t>
            </a:r>
            <a:r>
              <a:rPr lang="en-US" altLang="en-US" sz="2000" dirty="0">
                <a:solidFill>
                  <a:srgbClr val="000000"/>
                </a:solidFill>
              </a:rPr>
              <a:t>to customers through the Internet on demand. The concept of a cloud has been associated with the idea of networked computers since the 1950s, and the image of a cloud was used to visualize the Internet already in 1994.  Currently, the term is used specifically for services managed by data </a:t>
            </a:r>
            <a:r>
              <a:rPr lang="en-US" altLang="en-US" sz="2000" dirty="0" err="1">
                <a:solidFill>
                  <a:srgbClr val="000000"/>
                </a:solidFill>
              </a:rPr>
              <a:t>centres</a:t>
            </a:r>
            <a:r>
              <a:rPr lang="en-US" altLang="en-US" sz="2000" dirty="0">
                <a:solidFill>
                  <a:srgbClr val="000000"/>
                </a:solidFill>
              </a:rPr>
              <a:t> operating multiple interconnected computers/servers.</a:t>
            </a:r>
            <a:r>
              <a:rPr lang="en-US" altLang="en-US" dirty="0">
                <a:solidFill>
                  <a:srgbClr val="000000"/>
                </a:solidFill>
              </a:rPr>
              <a:t/>
            </a:r>
            <a:br>
              <a:rPr lang="en-US" altLang="en-US" dirty="0">
                <a:solidFill>
                  <a:srgbClr val="000000"/>
                </a:solidFill>
              </a:rPr>
            </a:br>
            <a:endParaRPr lang="fi-FI" altLang="en-US" dirty="0">
              <a:solidFill>
                <a:srgbClr val="000000"/>
              </a:solidFill>
            </a:endParaRPr>
          </a:p>
        </p:txBody>
      </p:sp>
      <p:sp>
        <p:nvSpPr>
          <p:cNvPr id="74758" name="TextBox 9"/>
          <p:cNvSpPr txBox="1">
            <a:spLocks noChangeArrowheads="1"/>
          </p:cNvSpPr>
          <p:nvPr/>
        </p:nvSpPr>
        <p:spPr bwMode="auto">
          <a:xfrm>
            <a:off x="1809750" y="4302125"/>
            <a:ext cx="8389938"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fontAlgn="base">
              <a:spcBef>
                <a:spcPct val="0"/>
              </a:spcBef>
              <a:spcAft>
                <a:spcPct val="0"/>
              </a:spcAft>
              <a:buFontTx/>
              <a:buNone/>
            </a:pPr>
            <a:r>
              <a:rPr lang="en-US" altLang="en-US" sz="1600">
                <a:solidFill>
                  <a:srgbClr val="000000"/>
                </a:solidFill>
              </a:rPr>
              <a:t>1.  </a:t>
            </a:r>
            <a:r>
              <a:rPr lang="en-US" altLang="en-US" sz="1800">
                <a:solidFill>
                  <a:srgbClr val="000000"/>
                </a:solidFill>
              </a:rPr>
              <a:t>Cloud computing. Wikipedia. Available at    </a:t>
            </a:r>
            <a:br>
              <a:rPr lang="en-US" altLang="en-US" sz="1800">
                <a:solidFill>
                  <a:srgbClr val="000000"/>
                </a:solidFill>
              </a:rPr>
            </a:br>
            <a:r>
              <a:rPr lang="en-US" altLang="en-US" sz="1800">
                <a:solidFill>
                  <a:srgbClr val="000000"/>
                </a:solidFill>
              </a:rPr>
              <a:t>     </a:t>
            </a:r>
            <a:r>
              <a:rPr lang="en-US" altLang="en-US" sz="1800" u="sng">
                <a:solidFill>
                  <a:srgbClr val="000000"/>
                </a:solidFill>
                <a:hlinkClick r:id="rId3"/>
              </a:rPr>
              <a:t>http://en.wikipedia.org/wiki/Cloud_computing</a:t>
            </a:r>
            <a:r>
              <a:rPr lang="en-US" altLang="en-US" sz="1800">
                <a:solidFill>
                  <a:srgbClr val="000000"/>
                </a:solidFill>
              </a:rPr>
              <a:t>. Retrieved 3</a:t>
            </a:r>
            <a:r>
              <a:rPr lang="en-US" altLang="en-US" sz="1800" baseline="30000">
                <a:solidFill>
                  <a:srgbClr val="000000"/>
                </a:solidFill>
              </a:rPr>
              <a:t>rd</a:t>
            </a:r>
            <a:r>
              <a:rPr lang="en-US" altLang="en-US" sz="1800">
                <a:solidFill>
                  <a:srgbClr val="000000"/>
                </a:solidFill>
              </a:rPr>
              <a:t> September, 2014.</a:t>
            </a:r>
            <a:endParaRPr lang="fi-FI" altLang="en-US" sz="1800" b="1">
              <a:solidFill>
                <a:srgbClr val="000000"/>
              </a:solidFill>
            </a:endParaRPr>
          </a:p>
        </p:txBody>
      </p:sp>
      <p:sp>
        <p:nvSpPr>
          <p:cNvPr id="74759" name="TextBox 11"/>
          <p:cNvSpPr txBox="1">
            <a:spLocks noChangeArrowheads="1"/>
          </p:cNvSpPr>
          <p:nvPr/>
        </p:nvSpPr>
        <p:spPr bwMode="auto">
          <a:xfrm>
            <a:off x="1854201" y="4976814"/>
            <a:ext cx="83915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fontAlgn="base">
              <a:spcBef>
                <a:spcPct val="0"/>
              </a:spcBef>
              <a:spcAft>
                <a:spcPct val="0"/>
              </a:spcAft>
              <a:buFontTx/>
              <a:buNone/>
            </a:pPr>
            <a:r>
              <a:rPr lang="en-US" altLang="en-US" sz="1800">
                <a:solidFill>
                  <a:srgbClr val="000000"/>
                </a:solidFill>
              </a:rPr>
              <a:t>2. Grossman, R. 2009. The case for cloud computing. IT Professional 11(2), 23-27</a:t>
            </a:r>
            <a:r>
              <a:rPr lang="en-US" altLang="en-US" sz="1600">
                <a:solidFill>
                  <a:srgbClr val="000000"/>
                </a:solidFill>
              </a:rPr>
              <a:t>.</a:t>
            </a:r>
            <a:endParaRPr lang="fi-FI" altLang="en-US" sz="1600">
              <a:solidFill>
                <a:srgbClr val="000000"/>
              </a:solidFill>
            </a:endParaRPr>
          </a:p>
        </p:txBody>
      </p:sp>
      <p:sp>
        <p:nvSpPr>
          <p:cNvPr id="8" name="Rectangular Callout 7"/>
          <p:cNvSpPr/>
          <p:nvPr/>
        </p:nvSpPr>
        <p:spPr>
          <a:xfrm>
            <a:off x="680975" y="2233614"/>
            <a:ext cx="2632075" cy="2881312"/>
          </a:xfrm>
          <a:prstGeom prst="wedgeRectCallout">
            <a:avLst>
              <a:gd name="adj1" fmla="val 218179"/>
              <a:gd name="adj2" fmla="val -49011"/>
            </a:avLst>
          </a:prstGeom>
          <a:solidFill>
            <a:srgbClr val="EDFC9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endParaRPr lang="fi-FI" altLang="en-US" sz="2800" b="1" dirty="0">
              <a:solidFill>
                <a:srgbClr val="FF0000"/>
              </a:solidFill>
            </a:endParaRPr>
          </a:p>
          <a:p>
            <a:pPr algn="ctr" fontAlgn="base">
              <a:spcBef>
                <a:spcPct val="0"/>
              </a:spcBef>
              <a:spcAft>
                <a:spcPct val="0"/>
              </a:spcAft>
              <a:defRPr/>
            </a:pPr>
            <a:r>
              <a:rPr lang="fi-FI" altLang="en-US" sz="2400" dirty="0" err="1">
                <a:solidFill>
                  <a:srgbClr val="000000"/>
                </a:solidFill>
              </a:rPr>
              <a:t>Would</a:t>
            </a:r>
            <a:r>
              <a:rPr lang="fi-FI" altLang="en-US" sz="2400" dirty="0">
                <a:solidFill>
                  <a:srgbClr val="000000"/>
                </a:solidFill>
              </a:rPr>
              <a:t> </a:t>
            </a:r>
            <a:r>
              <a:rPr lang="fi-FI" altLang="en-US" sz="2400" dirty="0" err="1">
                <a:solidFill>
                  <a:srgbClr val="000000"/>
                </a:solidFill>
              </a:rPr>
              <a:t>you</a:t>
            </a:r>
            <a:r>
              <a:rPr lang="fi-FI" altLang="en-US" sz="2400" dirty="0">
                <a:solidFill>
                  <a:srgbClr val="000000"/>
                </a:solidFill>
              </a:rPr>
              <a:t> </a:t>
            </a:r>
            <a:r>
              <a:rPr lang="fi-FI" altLang="en-US" sz="2400" dirty="0" err="1">
                <a:solidFill>
                  <a:srgbClr val="000000"/>
                </a:solidFill>
              </a:rPr>
              <a:t>add</a:t>
            </a:r>
            <a:r>
              <a:rPr lang="fi-FI" altLang="en-US" sz="2400" dirty="0">
                <a:solidFill>
                  <a:srgbClr val="000000"/>
                </a:solidFill>
              </a:rPr>
              <a:t> a </a:t>
            </a:r>
            <a:r>
              <a:rPr lang="fi-FI" altLang="en-US" sz="2400" dirty="0" err="1">
                <a:solidFill>
                  <a:srgbClr val="000000"/>
                </a:solidFill>
              </a:rPr>
              <a:t>reference</a:t>
            </a:r>
            <a:r>
              <a:rPr lang="fi-FI" altLang="en-US" sz="2400" dirty="0">
                <a:solidFill>
                  <a:srgbClr val="000000"/>
                </a:solidFill>
              </a:rPr>
              <a:t> to </a:t>
            </a:r>
            <a:r>
              <a:rPr lang="fi-FI" altLang="en-US" sz="2400" dirty="0" err="1">
                <a:solidFill>
                  <a:srgbClr val="000000"/>
                </a:solidFill>
              </a:rPr>
              <a:t>the</a:t>
            </a:r>
            <a:r>
              <a:rPr lang="fi-FI" altLang="en-US" sz="2400" dirty="0">
                <a:solidFill>
                  <a:srgbClr val="000000"/>
                </a:solidFill>
              </a:rPr>
              <a:t> </a:t>
            </a:r>
            <a:r>
              <a:rPr lang="fi-FI" altLang="en-US" sz="2400" dirty="0" err="1">
                <a:solidFill>
                  <a:srgbClr val="000000"/>
                </a:solidFill>
              </a:rPr>
              <a:t>source</a:t>
            </a:r>
            <a:r>
              <a:rPr lang="fi-FI" altLang="en-US" sz="2400" dirty="0">
                <a:solidFill>
                  <a:srgbClr val="000000"/>
                </a:solidFill>
              </a:rPr>
              <a:t> </a:t>
            </a:r>
            <a:r>
              <a:rPr lang="fi-FI" altLang="en-US" sz="2400" dirty="0" err="1">
                <a:solidFill>
                  <a:srgbClr val="000000"/>
                </a:solidFill>
              </a:rPr>
              <a:t>here</a:t>
            </a:r>
            <a:r>
              <a:rPr lang="fi-FI" altLang="en-US" sz="2400" dirty="0">
                <a:solidFill>
                  <a:srgbClr val="000000"/>
                </a:solidFill>
              </a:rPr>
              <a:t>?</a:t>
            </a:r>
          </a:p>
          <a:p>
            <a:pPr algn="ctr" fontAlgn="base">
              <a:spcBef>
                <a:spcPct val="0"/>
              </a:spcBef>
              <a:spcAft>
                <a:spcPct val="0"/>
              </a:spcAft>
              <a:defRPr/>
            </a:pPr>
            <a:endParaRPr lang="fi-FI" altLang="en-US" sz="2400" dirty="0">
              <a:solidFill>
                <a:srgbClr val="000000"/>
              </a:solidFill>
            </a:endParaRPr>
          </a:p>
          <a:p>
            <a:pPr algn="ctr" fontAlgn="base">
              <a:spcBef>
                <a:spcPct val="0"/>
              </a:spcBef>
              <a:spcAft>
                <a:spcPct val="0"/>
              </a:spcAft>
              <a:defRPr/>
            </a:pPr>
            <a:endParaRPr lang="fi-FI" altLang="en-US" sz="2400" dirty="0">
              <a:solidFill>
                <a:srgbClr val="000000"/>
              </a:solidFill>
            </a:endParaRPr>
          </a:p>
        </p:txBody>
      </p:sp>
      <p:sp>
        <p:nvSpPr>
          <p:cNvPr id="10" name="Rectangle 2"/>
          <p:cNvSpPr>
            <a:spLocks noGrp="1" noChangeArrowheads="1"/>
          </p:cNvSpPr>
          <p:nvPr>
            <p:ph type="title"/>
          </p:nvPr>
        </p:nvSpPr>
        <p:spPr>
          <a:xfrm>
            <a:off x="280575" y="-69848"/>
            <a:ext cx="10972800" cy="1143000"/>
          </a:xfrm>
        </p:spPr>
        <p:txBody>
          <a:bodyPr/>
          <a:lstStyle/>
          <a:p>
            <a:pPr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3600" dirty="0" smtClean="0">
                <a:solidFill>
                  <a:srgbClr val="336600"/>
                </a:solidFill>
                <a:latin typeface="Arial Black" panose="020B0A04020102020204" pitchFamily="34" charset="0"/>
              </a:rPr>
              <a:t>Task 2-3: Acknowledging sources</a:t>
            </a:r>
            <a:endParaRPr lang="fi-FI" altLang="en-US" sz="3600" dirty="0" smtClean="0">
              <a:solidFill>
                <a:srgbClr val="336600"/>
              </a:solidFill>
              <a:latin typeface="Arial Black" panose="020B0A04020102020204" pitchFamily="34" charset="0"/>
            </a:endParaRPr>
          </a:p>
        </p:txBody>
      </p:sp>
      <p:sp>
        <p:nvSpPr>
          <p:cNvPr id="12" name="Rectangle 3"/>
          <p:cNvSpPr txBox="1">
            <a:spLocks noChangeArrowheads="1"/>
          </p:cNvSpPr>
          <p:nvPr/>
        </p:nvSpPr>
        <p:spPr bwMode="auto">
          <a:xfrm>
            <a:off x="1820862" y="760781"/>
            <a:ext cx="8147049" cy="753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fontAlgn="auto" hangingPunct="1">
              <a:spcAft>
                <a:spcPts val="0"/>
              </a:spcAft>
              <a:buFontTx/>
              <a:buNone/>
              <a:defRPr/>
            </a:pPr>
            <a:r>
              <a:rPr lang="en-US" b="1" kern="0" dirty="0" smtClean="0"/>
              <a:t>Where would you expect to see a reference to the source</a:t>
            </a:r>
            <a:r>
              <a:rPr lang="en-US" kern="0" dirty="0" smtClean="0"/>
              <a:t>?</a:t>
            </a:r>
            <a:br>
              <a:rPr lang="en-US" kern="0" dirty="0" smtClean="0"/>
            </a:br>
            <a:r>
              <a:rPr lang="en-US" b="1" kern="0" dirty="0" smtClean="0"/>
              <a:t>Which source would you refer to?</a:t>
            </a:r>
            <a:endParaRPr lang="en-US" b="1" kern="0" dirty="0"/>
          </a:p>
        </p:txBody>
      </p:sp>
    </p:spTree>
    <p:extLst>
      <p:ext uri="{BB962C8B-B14F-4D97-AF65-F5344CB8AC3E}">
        <p14:creationId xmlns:p14="http://schemas.microsoft.com/office/powerpoint/2010/main" val="251911186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5"/>
          <p:cNvSpPr>
            <a:spLocks noGrp="1"/>
          </p:cNvSpPr>
          <p:nvPr>
            <p:ph type="sldNum" sz="quarter" idx="12"/>
          </p:nvPr>
        </p:nvSpPr>
        <p:spPr bwMode="auto">
          <a:xfrm>
            <a:off x="8077200" y="6265863"/>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FontTx/>
              <a:buNone/>
            </a:pPr>
            <a:fld id="{9AC83540-21F8-4C4C-92DA-FDE3B3197088}" type="slidenum">
              <a:rPr lang="en-US" altLang="en-US" sz="900">
                <a:solidFill>
                  <a:srgbClr val="000000"/>
                </a:solidFill>
              </a:rPr>
              <a:pPr eaLnBrk="1" hangingPunct="1">
                <a:spcBef>
                  <a:spcPct val="0"/>
                </a:spcBef>
                <a:buFontTx/>
                <a:buNone/>
              </a:pPr>
              <a:t>34</a:t>
            </a:fld>
            <a:endParaRPr lang="en-US" altLang="en-US" sz="900">
              <a:solidFill>
                <a:srgbClr val="000000"/>
              </a:solidFill>
            </a:endParaRPr>
          </a:p>
        </p:txBody>
      </p:sp>
      <p:sp>
        <p:nvSpPr>
          <p:cNvPr id="15364" name="Rectangle 3"/>
          <p:cNvSpPr>
            <a:spLocks noGrp="1" noChangeArrowheads="1"/>
          </p:cNvSpPr>
          <p:nvPr>
            <p:ph type="body" idx="1"/>
          </p:nvPr>
        </p:nvSpPr>
        <p:spPr>
          <a:xfrm>
            <a:off x="2063751" y="836612"/>
            <a:ext cx="8147049" cy="753269"/>
          </a:xfrm>
        </p:spPr>
        <p:txBody>
          <a:bodyPr rtlCol="0">
            <a:normAutofit fontScale="70000" lnSpcReduction="20000"/>
          </a:bodyPr>
          <a:lstStyle/>
          <a:p>
            <a:pPr marL="0" indent="0" eaLnBrk="1" fontAlgn="auto" hangingPunct="1">
              <a:spcAft>
                <a:spcPts val="0"/>
              </a:spcAft>
              <a:buNone/>
              <a:defRPr/>
            </a:pPr>
            <a:r>
              <a:rPr lang="en-US" b="1" dirty="0"/>
              <a:t>Where would you expect to see a reference to the </a:t>
            </a:r>
            <a:r>
              <a:rPr lang="en-US" b="1" dirty="0" smtClean="0"/>
              <a:t>source</a:t>
            </a:r>
            <a:r>
              <a:rPr lang="en-US" dirty="0" smtClean="0"/>
              <a:t>?</a:t>
            </a:r>
            <a:br>
              <a:rPr lang="en-US" dirty="0" smtClean="0"/>
            </a:br>
            <a:r>
              <a:rPr lang="en-US" b="1" dirty="0" smtClean="0"/>
              <a:t>Which source would you refer to?</a:t>
            </a:r>
            <a:endParaRPr lang="en-US" b="1" dirty="0"/>
          </a:p>
        </p:txBody>
      </p:sp>
      <p:sp>
        <p:nvSpPr>
          <p:cNvPr id="76805" name="Text Box 5"/>
          <p:cNvSpPr txBox="1">
            <a:spLocks noChangeArrowheads="1"/>
          </p:cNvSpPr>
          <p:nvPr/>
        </p:nvSpPr>
        <p:spPr bwMode="auto">
          <a:xfrm>
            <a:off x="1978026" y="1856582"/>
            <a:ext cx="8424862" cy="3960812"/>
          </a:xfrm>
          <a:prstGeom prst="rect">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90000" tIns="45000" rIns="90000" bIns="45000"/>
          <a:lstStyle>
            <a:lvl1pPr defTabSz="449263">
              <a:spcBef>
                <a:spcPts val="6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1pPr>
            <a:lvl2pPr marL="742950" indent="-28575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2pPr>
            <a:lvl3pPr marL="11430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defRPr>
            </a:lvl3pPr>
            <a:lvl4pPr marL="16002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anose="020B0604020202020204" pitchFamily="34" charset="0"/>
              </a:defRPr>
            </a:lvl4pPr>
            <a:lvl5pPr marL="2057400" indent="-228600" defTabSz="449263">
              <a:spcBef>
                <a:spcPts val="3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5pPr>
            <a:lvl6pPr marL="25146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6pPr>
            <a:lvl7pPr marL="29718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7pPr>
            <a:lvl8pPr marL="34290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8pPr>
            <a:lvl9pPr marL="38862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en-US" sz="2000" dirty="0">
                <a:solidFill>
                  <a:srgbClr val="000000"/>
                </a:solidFill>
              </a:rPr>
              <a:t>Cloud computing refers to a model of providing computing services and resources</a:t>
            </a:r>
            <a:r>
              <a:rPr lang="fi-FI" altLang="en-US" sz="2000" dirty="0">
                <a:solidFill>
                  <a:srgbClr val="000000"/>
                </a:solidFill>
              </a:rPr>
              <a:t> </a:t>
            </a:r>
            <a:r>
              <a:rPr lang="en-US" altLang="en-US" sz="2000" dirty="0">
                <a:solidFill>
                  <a:srgbClr val="000000"/>
                </a:solidFill>
              </a:rPr>
              <a:t>to customers through the Internet on demand. </a:t>
            </a:r>
            <a:r>
              <a:rPr lang="en-US" altLang="en-US" sz="2000" b="1" dirty="0">
                <a:solidFill>
                  <a:srgbClr val="000099"/>
                </a:solidFill>
              </a:rPr>
              <a:t>The concept of a cloud has been associated with the idea of networked computers since the 1950s,</a:t>
            </a:r>
            <a:r>
              <a:rPr lang="en-US" altLang="en-US" sz="2000" b="1" dirty="0">
                <a:solidFill>
                  <a:srgbClr val="000000"/>
                </a:solidFill>
              </a:rPr>
              <a:t> </a:t>
            </a:r>
            <a:r>
              <a:rPr lang="en-US" altLang="en-US" sz="2000" b="1" dirty="0">
                <a:solidFill>
                  <a:srgbClr val="000099"/>
                </a:solidFill>
              </a:rPr>
              <a:t>and the image of a cloud was used to visualize the Internet already in 1994</a:t>
            </a:r>
            <a:r>
              <a:rPr lang="en-US" altLang="en-US" sz="2000" dirty="0">
                <a:solidFill>
                  <a:srgbClr val="000099"/>
                </a:solidFill>
              </a:rPr>
              <a:t>.  </a:t>
            </a:r>
            <a:r>
              <a:rPr lang="en-US" altLang="en-US" sz="2000" dirty="0">
                <a:solidFill>
                  <a:srgbClr val="000000"/>
                </a:solidFill>
              </a:rPr>
              <a:t>Currently, the term is used specifically for services managed by data </a:t>
            </a:r>
            <a:r>
              <a:rPr lang="en-US" altLang="en-US" sz="2000" dirty="0" err="1">
                <a:solidFill>
                  <a:srgbClr val="000000"/>
                </a:solidFill>
              </a:rPr>
              <a:t>centres</a:t>
            </a:r>
            <a:r>
              <a:rPr lang="en-US" altLang="en-US" sz="2000" dirty="0">
                <a:solidFill>
                  <a:srgbClr val="000000"/>
                </a:solidFill>
              </a:rPr>
              <a:t> operating multiple interconnected computers/servers.</a:t>
            </a:r>
            <a:r>
              <a:rPr lang="en-US" altLang="en-US" dirty="0">
                <a:solidFill>
                  <a:srgbClr val="000000"/>
                </a:solidFill>
              </a:rPr>
              <a:t/>
            </a:r>
            <a:br>
              <a:rPr lang="en-US" altLang="en-US" dirty="0">
                <a:solidFill>
                  <a:srgbClr val="000000"/>
                </a:solidFill>
              </a:rPr>
            </a:br>
            <a:endParaRPr lang="fi-FI" altLang="en-US" dirty="0">
              <a:solidFill>
                <a:srgbClr val="000000"/>
              </a:solidFill>
            </a:endParaRPr>
          </a:p>
        </p:txBody>
      </p:sp>
      <p:sp>
        <p:nvSpPr>
          <p:cNvPr id="8" name="Rectangular Callout 7"/>
          <p:cNvSpPr/>
          <p:nvPr/>
        </p:nvSpPr>
        <p:spPr>
          <a:xfrm>
            <a:off x="189484" y="1733551"/>
            <a:ext cx="2529223" cy="2881313"/>
          </a:xfrm>
          <a:prstGeom prst="wedgeRectCallout">
            <a:avLst>
              <a:gd name="adj1" fmla="val 72268"/>
              <a:gd name="adj2" fmla="val -13773"/>
            </a:avLst>
          </a:prstGeom>
          <a:solidFill>
            <a:srgbClr val="EDFC9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endParaRPr lang="fi-FI" altLang="en-US" sz="2800" b="1" dirty="0">
              <a:solidFill>
                <a:srgbClr val="FF0000"/>
              </a:solidFill>
            </a:endParaRPr>
          </a:p>
          <a:p>
            <a:pPr algn="ctr" fontAlgn="base">
              <a:spcBef>
                <a:spcPct val="0"/>
              </a:spcBef>
              <a:spcAft>
                <a:spcPct val="0"/>
              </a:spcAft>
              <a:defRPr/>
            </a:pPr>
            <a:r>
              <a:rPr lang="fi-FI" altLang="en-US" sz="2800" b="1" dirty="0" err="1" smtClean="0">
                <a:solidFill>
                  <a:srgbClr val="FF0000"/>
                </a:solidFill>
              </a:rPr>
              <a:t>Plagiarism</a:t>
            </a:r>
            <a:r>
              <a:rPr lang="fi-FI" altLang="en-US" sz="2800" b="1" dirty="0" smtClean="0">
                <a:solidFill>
                  <a:srgbClr val="FF0000"/>
                </a:solidFill>
              </a:rPr>
              <a:t>!</a:t>
            </a:r>
            <a:endParaRPr lang="fi-FI" altLang="en-US" sz="2800" b="1" dirty="0">
              <a:solidFill>
                <a:srgbClr val="FF0000"/>
              </a:solidFill>
            </a:endParaRPr>
          </a:p>
          <a:p>
            <a:pPr algn="ctr" fontAlgn="base">
              <a:spcBef>
                <a:spcPct val="0"/>
              </a:spcBef>
              <a:spcAft>
                <a:spcPct val="0"/>
              </a:spcAft>
              <a:defRPr/>
            </a:pPr>
            <a:r>
              <a:rPr lang="fi-FI" altLang="en-US" sz="2400" dirty="0" smtClean="0">
                <a:solidFill>
                  <a:srgbClr val="000000"/>
                </a:solidFill>
              </a:rPr>
              <a:t>How </a:t>
            </a:r>
            <a:r>
              <a:rPr lang="fi-FI" altLang="en-US" sz="2400" dirty="0">
                <a:solidFill>
                  <a:srgbClr val="000000"/>
                </a:solidFill>
              </a:rPr>
              <a:t>to </a:t>
            </a:r>
            <a:r>
              <a:rPr lang="fi-FI" altLang="en-US" sz="2400" dirty="0" err="1" smtClean="0">
                <a:solidFill>
                  <a:srgbClr val="000000"/>
                </a:solidFill>
              </a:rPr>
              <a:t>avoid</a:t>
            </a:r>
            <a:r>
              <a:rPr lang="fi-FI" altLang="en-US" sz="2400" dirty="0" smtClean="0">
                <a:solidFill>
                  <a:srgbClr val="000000"/>
                </a:solidFill>
              </a:rPr>
              <a:t>?</a:t>
            </a:r>
            <a:endParaRPr lang="fi-FI" altLang="en-US" sz="2400" dirty="0">
              <a:solidFill>
                <a:srgbClr val="000000"/>
              </a:solidFill>
            </a:endParaRPr>
          </a:p>
          <a:p>
            <a:pPr algn="ctr" fontAlgn="base">
              <a:spcBef>
                <a:spcPct val="0"/>
              </a:spcBef>
              <a:spcAft>
                <a:spcPct val="0"/>
              </a:spcAft>
              <a:defRPr/>
            </a:pPr>
            <a:endParaRPr lang="fi-FI" altLang="en-US" sz="2400" dirty="0">
              <a:solidFill>
                <a:srgbClr val="000000"/>
              </a:solidFill>
            </a:endParaRPr>
          </a:p>
          <a:p>
            <a:pPr algn="ctr" fontAlgn="base">
              <a:spcBef>
                <a:spcPct val="0"/>
              </a:spcBef>
              <a:spcAft>
                <a:spcPct val="0"/>
              </a:spcAft>
              <a:defRPr/>
            </a:pPr>
            <a:endParaRPr lang="fi-FI" altLang="en-US" sz="2400" dirty="0">
              <a:solidFill>
                <a:srgbClr val="000000"/>
              </a:solidFill>
            </a:endParaRPr>
          </a:p>
        </p:txBody>
      </p:sp>
      <p:sp>
        <p:nvSpPr>
          <p:cNvPr id="76807" name="TextBox 6"/>
          <p:cNvSpPr txBox="1">
            <a:spLocks noChangeArrowheads="1"/>
          </p:cNvSpPr>
          <p:nvPr/>
        </p:nvSpPr>
        <p:spPr bwMode="auto">
          <a:xfrm>
            <a:off x="2012950" y="4614864"/>
            <a:ext cx="83899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fontAlgn="base">
              <a:spcBef>
                <a:spcPct val="0"/>
              </a:spcBef>
              <a:spcAft>
                <a:spcPct val="0"/>
              </a:spcAft>
              <a:buFontTx/>
              <a:buNone/>
            </a:pPr>
            <a:r>
              <a:rPr lang="en-US" altLang="en-US" sz="1600">
                <a:solidFill>
                  <a:srgbClr val="000000"/>
                </a:solidFill>
              </a:rPr>
              <a:t>1.  </a:t>
            </a:r>
            <a:r>
              <a:rPr lang="en-US" altLang="en-US" sz="1800">
                <a:solidFill>
                  <a:srgbClr val="000000"/>
                </a:solidFill>
              </a:rPr>
              <a:t>Cloud computing. Wikipedia. Available at    </a:t>
            </a:r>
            <a:br>
              <a:rPr lang="en-US" altLang="en-US" sz="1800">
                <a:solidFill>
                  <a:srgbClr val="000000"/>
                </a:solidFill>
              </a:rPr>
            </a:br>
            <a:r>
              <a:rPr lang="en-US" altLang="en-US" sz="1800">
                <a:solidFill>
                  <a:srgbClr val="000000"/>
                </a:solidFill>
              </a:rPr>
              <a:t>     </a:t>
            </a:r>
            <a:r>
              <a:rPr lang="en-US" altLang="en-US" sz="1800" u="sng">
                <a:solidFill>
                  <a:srgbClr val="000000"/>
                </a:solidFill>
                <a:hlinkClick r:id="rId3"/>
              </a:rPr>
              <a:t>http://en.wikipedia.org/wiki/Cloud_computing</a:t>
            </a:r>
            <a:r>
              <a:rPr lang="en-US" altLang="en-US" sz="1800">
                <a:solidFill>
                  <a:srgbClr val="000000"/>
                </a:solidFill>
              </a:rPr>
              <a:t>. Retrieved 3</a:t>
            </a:r>
            <a:r>
              <a:rPr lang="en-US" altLang="en-US" sz="1800" baseline="30000">
                <a:solidFill>
                  <a:srgbClr val="000000"/>
                </a:solidFill>
              </a:rPr>
              <a:t>rd</a:t>
            </a:r>
            <a:r>
              <a:rPr lang="en-US" altLang="en-US" sz="1800">
                <a:solidFill>
                  <a:srgbClr val="000000"/>
                </a:solidFill>
              </a:rPr>
              <a:t> September, 2014.</a:t>
            </a:r>
            <a:endParaRPr lang="fi-FI" altLang="en-US" sz="1800" b="1">
              <a:solidFill>
                <a:srgbClr val="000000"/>
              </a:solidFill>
            </a:endParaRPr>
          </a:p>
        </p:txBody>
      </p:sp>
      <p:sp>
        <p:nvSpPr>
          <p:cNvPr id="76808" name="TextBox 8"/>
          <p:cNvSpPr txBox="1">
            <a:spLocks noChangeArrowheads="1"/>
          </p:cNvSpPr>
          <p:nvPr/>
        </p:nvSpPr>
        <p:spPr bwMode="auto">
          <a:xfrm>
            <a:off x="2025651" y="5168901"/>
            <a:ext cx="83915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fontAlgn="base">
              <a:spcBef>
                <a:spcPct val="0"/>
              </a:spcBef>
              <a:spcAft>
                <a:spcPct val="0"/>
              </a:spcAft>
              <a:buFontTx/>
              <a:buNone/>
            </a:pPr>
            <a:r>
              <a:rPr lang="en-US" altLang="en-US" sz="1800">
                <a:solidFill>
                  <a:srgbClr val="000000"/>
                </a:solidFill>
              </a:rPr>
              <a:t>2. Grossman, R. 2009. The case for cloud computing. IT Professional 11(2), 23-27</a:t>
            </a:r>
            <a:r>
              <a:rPr lang="en-US" altLang="en-US" sz="1600">
                <a:solidFill>
                  <a:srgbClr val="000000"/>
                </a:solidFill>
              </a:rPr>
              <a:t>.</a:t>
            </a:r>
            <a:endParaRPr lang="fi-FI" altLang="en-US" sz="1600">
              <a:solidFill>
                <a:srgbClr val="000000"/>
              </a:solidFill>
            </a:endParaRPr>
          </a:p>
        </p:txBody>
      </p:sp>
      <p:sp>
        <p:nvSpPr>
          <p:cNvPr id="10" name="Rectangle 2"/>
          <p:cNvSpPr>
            <a:spLocks noGrp="1" noChangeArrowheads="1"/>
          </p:cNvSpPr>
          <p:nvPr>
            <p:ph type="title"/>
          </p:nvPr>
        </p:nvSpPr>
        <p:spPr>
          <a:xfrm>
            <a:off x="573882" y="-107155"/>
            <a:ext cx="10972800" cy="1143000"/>
          </a:xfrm>
        </p:spPr>
        <p:txBody>
          <a:bodyPr/>
          <a:lstStyle/>
          <a:p>
            <a:pPr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3600" dirty="0" smtClean="0">
                <a:solidFill>
                  <a:srgbClr val="336600"/>
                </a:solidFill>
                <a:latin typeface="Arial Black" panose="020B0A04020102020204" pitchFamily="34" charset="0"/>
              </a:rPr>
              <a:t>Task 2-3: Acknowledging sources</a:t>
            </a:r>
            <a:endParaRPr lang="fi-FI" altLang="en-US" sz="3600" dirty="0" smtClean="0">
              <a:solidFill>
                <a:srgbClr val="336600"/>
              </a:solidFill>
              <a:latin typeface="Arial Black" panose="020B0A04020102020204" pitchFamily="34" charset="0"/>
            </a:endParaRPr>
          </a:p>
        </p:txBody>
      </p:sp>
      <p:sp>
        <p:nvSpPr>
          <p:cNvPr id="9" name="Rectangular Callout 8"/>
          <p:cNvSpPr/>
          <p:nvPr/>
        </p:nvSpPr>
        <p:spPr>
          <a:xfrm>
            <a:off x="124170" y="1735139"/>
            <a:ext cx="2872123" cy="2879725"/>
          </a:xfrm>
          <a:prstGeom prst="wedgeRectCallout">
            <a:avLst>
              <a:gd name="adj1" fmla="val 80302"/>
              <a:gd name="adj2" fmla="val -945"/>
            </a:avLst>
          </a:prstGeom>
          <a:solidFill>
            <a:srgbClr val="EDFC9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fi-FI" altLang="en-US" sz="2800" b="1" dirty="0">
                <a:solidFill>
                  <a:srgbClr val="FF0000"/>
                </a:solidFill>
              </a:rPr>
              <a:t>In-</a:t>
            </a:r>
            <a:r>
              <a:rPr lang="fi-FI" altLang="en-US" sz="2800" b="1" dirty="0" err="1">
                <a:solidFill>
                  <a:srgbClr val="FF0000"/>
                </a:solidFill>
              </a:rPr>
              <a:t>text</a:t>
            </a:r>
            <a:r>
              <a:rPr lang="fi-FI" altLang="en-US" sz="2800" b="1" dirty="0">
                <a:solidFill>
                  <a:srgbClr val="FF0000"/>
                </a:solidFill>
              </a:rPr>
              <a:t> </a:t>
            </a:r>
            <a:r>
              <a:rPr lang="fi-FI" altLang="en-US" sz="2800" b="1" dirty="0" err="1">
                <a:solidFill>
                  <a:srgbClr val="FF0000"/>
                </a:solidFill>
              </a:rPr>
              <a:t>citation</a:t>
            </a:r>
            <a:endParaRPr lang="fi-FI" altLang="en-US" sz="2800" b="1" dirty="0">
              <a:solidFill>
                <a:srgbClr val="FF0000"/>
              </a:solidFill>
            </a:endParaRPr>
          </a:p>
          <a:p>
            <a:pPr algn="ctr" fontAlgn="base">
              <a:spcBef>
                <a:spcPct val="0"/>
              </a:spcBef>
              <a:spcAft>
                <a:spcPct val="0"/>
              </a:spcAft>
              <a:defRPr/>
            </a:pPr>
            <a:endParaRPr lang="fi-FI" altLang="en-US" sz="2800" b="1" dirty="0">
              <a:solidFill>
                <a:srgbClr val="FF0000"/>
              </a:solidFill>
            </a:endParaRPr>
          </a:p>
          <a:p>
            <a:pPr algn="ctr" fontAlgn="base">
              <a:spcBef>
                <a:spcPct val="0"/>
              </a:spcBef>
              <a:spcAft>
                <a:spcPct val="0"/>
              </a:spcAft>
              <a:defRPr/>
            </a:pPr>
            <a:r>
              <a:rPr lang="fi-FI" altLang="en-US" sz="2400" b="1" dirty="0">
                <a:solidFill>
                  <a:srgbClr val="FF0000"/>
                </a:solidFill>
              </a:rPr>
              <a:t>…in 1994 [1]</a:t>
            </a:r>
            <a:r>
              <a:rPr lang="fi-FI" altLang="en-US" sz="2400" b="1" dirty="0" smtClean="0">
                <a:solidFill>
                  <a:srgbClr val="FF0000"/>
                </a:solidFill>
              </a:rPr>
              <a:t>.</a:t>
            </a:r>
            <a:endParaRPr lang="fi-FI" altLang="en-US" sz="2400" b="1" dirty="0">
              <a:solidFill>
                <a:srgbClr val="FF0000"/>
              </a:solidFill>
            </a:endParaRPr>
          </a:p>
          <a:p>
            <a:pPr algn="ctr" fontAlgn="base">
              <a:spcBef>
                <a:spcPct val="0"/>
              </a:spcBef>
              <a:spcAft>
                <a:spcPct val="0"/>
              </a:spcAft>
              <a:defRPr/>
            </a:pPr>
            <a:endParaRPr lang="fi-FI" altLang="en-US" sz="2400" b="1" dirty="0">
              <a:solidFill>
                <a:srgbClr val="FF0000"/>
              </a:solidFill>
            </a:endParaRPr>
          </a:p>
          <a:p>
            <a:pPr algn="ctr" fontAlgn="base">
              <a:spcBef>
                <a:spcPct val="0"/>
              </a:spcBef>
              <a:spcAft>
                <a:spcPct val="0"/>
              </a:spcAft>
              <a:defRPr/>
            </a:pPr>
            <a:r>
              <a:rPr lang="fi-FI" altLang="en-US" sz="2400" b="1" dirty="0">
                <a:solidFill>
                  <a:srgbClr val="FF0000"/>
                </a:solidFill>
              </a:rPr>
              <a:t>                   </a:t>
            </a:r>
            <a:endParaRPr lang="fi-FI" altLang="en-US" sz="2400" dirty="0">
              <a:solidFill>
                <a:srgbClr val="000000"/>
              </a:solidFill>
            </a:endParaRPr>
          </a:p>
        </p:txBody>
      </p:sp>
    </p:spTree>
    <p:extLst>
      <p:ext uri="{BB962C8B-B14F-4D97-AF65-F5344CB8AC3E}">
        <p14:creationId xmlns:p14="http://schemas.microsoft.com/office/powerpoint/2010/main" val="20841339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5"/>
          <p:cNvSpPr>
            <a:spLocks noGrp="1"/>
          </p:cNvSpPr>
          <p:nvPr>
            <p:ph type="sldNum" sz="quarter" idx="12"/>
          </p:nvPr>
        </p:nvSpPr>
        <p:spPr bwMode="auto">
          <a:xfrm>
            <a:off x="8077200" y="6265863"/>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FontTx/>
              <a:buNone/>
            </a:pPr>
            <a:fld id="{8E1ACD3E-63F4-481B-B8A7-310C4C685479}" type="slidenum">
              <a:rPr lang="en-US" altLang="en-US" sz="900">
                <a:solidFill>
                  <a:srgbClr val="000000"/>
                </a:solidFill>
              </a:rPr>
              <a:pPr eaLnBrk="1" hangingPunct="1">
                <a:spcBef>
                  <a:spcPct val="0"/>
                </a:spcBef>
                <a:buFontTx/>
                <a:buNone/>
              </a:pPr>
              <a:t>35</a:t>
            </a:fld>
            <a:endParaRPr lang="en-US" altLang="en-US" sz="900">
              <a:solidFill>
                <a:srgbClr val="000000"/>
              </a:solidFill>
            </a:endParaRPr>
          </a:p>
        </p:txBody>
      </p:sp>
      <p:sp>
        <p:nvSpPr>
          <p:cNvPr id="80901" name="Text Box 5"/>
          <p:cNvSpPr txBox="1">
            <a:spLocks noChangeArrowheads="1"/>
          </p:cNvSpPr>
          <p:nvPr/>
        </p:nvSpPr>
        <p:spPr bwMode="auto">
          <a:xfrm>
            <a:off x="1946277" y="1654336"/>
            <a:ext cx="8424862" cy="3960812"/>
          </a:xfrm>
          <a:prstGeom prst="rect">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90000" tIns="45000" rIns="90000" bIns="45000"/>
          <a:lstStyle>
            <a:lvl1pPr defTabSz="449263">
              <a:spcBef>
                <a:spcPts val="6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1pPr>
            <a:lvl2pPr marL="742950" indent="-28575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2pPr>
            <a:lvl3pPr marL="11430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defRPr>
            </a:lvl3pPr>
            <a:lvl4pPr marL="16002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anose="020B0604020202020204" pitchFamily="34" charset="0"/>
              </a:defRPr>
            </a:lvl4pPr>
            <a:lvl5pPr marL="2057400" indent="-228600" defTabSz="449263">
              <a:spcBef>
                <a:spcPts val="3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5pPr>
            <a:lvl6pPr marL="25146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6pPr>
            <a:lvl7pPr marL="29718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7pPr>
            <a:lvl8pPr marL="34290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8pPr>
            <a:lvl9pPr marL="38862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en-US" sz="2000" dirty="0">
                <a:solidFill>
                  <a:srgbClr val="000000"/>
                </a:solidFill>
              </a:rPr>
              <a:t>Cloud</a:t>
            </a:r>
            <a:r>
              <a:rPr lang="en-US" altLang="en-US" dirty="0">
                <a:solidFill>
                  <a:srgbClr val="000000"/>
                </a:solidFill>
              </a:rPr>
              <a:t> </a:t>
            </a:r>
            <a:r>
              <a:rPr lang="en-US" altLang="en-US" sz="2000" dirty="0">
                <a:solidFill>
                  <a:srgbClr val="000000"/>
                </a:solidFill>
              </a:rPr>
              <a:t>computing refers to a model of providing computing services and resources</a:t>
            </a:r>
            <a:r>
              <a:rPr lang="fi-FI" altLang="en-US" sz="2000" dirty="0">
                <a:solidFill>
                  <a:srgbClr val="000000"/>
                </a:solidFill>
              </a:rPr>
              <a:t> </a:t>
            </a:r>
            <a:r>
              <a:rPr lang="en-US" altLang="en-US" sz="2000" dirty="0">
                <a:solidFill>
                  <a:srgbClr val="000000"/>
                </a:solidFill>
              </a:rPr>
              <a:t>to customers through the Internet on demand. </a:t>
            </a:r>
            <a:r>
              <a:rPr lang="en-US" altLang="en-US" sz="2000" dirty="0">
                <a:solidFill>
                  <a:srgbClr val="000099"/>
                </a:solidFill>
              </a:rPr>
              <a:t>The concept of a cloud has been associated with the idea of networked computers since the 1950s,</a:t>
            </a:r>
            <a:r>
              <a:rPr lang="en-US" altLang="en-US" sz="2000" dirty="0">
                <a:solidFill>
                  <a:srgbClr val="000000"/>
                </a:solidFill>
              </a:rPr>
              <a:t> </a:t>
            </a:r>
            <a:r>
              <a:rPr lang="en-US" altLang="en-US" sz="2000" dirty="0">
                <a:solidFill>
                  <a:srgbClr val="000099"/>
                </a:solidFill>
              </a:rPr>
              <a:t>and the image of a cloud was used to visualize the Internet already in 1994 </a:t>
            </a:r>
            <a:r>
              <a:rPr lang="fi-FI" altLang="en-US" sz="2000" b="1" dirty="0">
                <a:solidFill>
                  <a:srgbClr val="000099"/>
                </a:solidFill>
              </a:rPr>
              <a:t>[1]. </a:t>
            </a:r>
            <a:r>
              <a:rPr lang="en-US" altLang="en-US" sz="2000" dirty="0" smtClean="0">
                <a:solidFill>
                  <a:srgbClr val="000000"/>
                </a:solidFill>
              </a:rPr>
              <a:t>Currently</a:t>
            </a:r>
            <a:r>
              <a:rPr lang="en-US" altLang="en-US" sz="2000" dirty="0">
                <a:solidFill>
                  <a:srgbClr val="000000"/>
                </a:solidFill>
              </a:rPr>
              <a:t>, the term is used specifically for services managed by data </a:t>
            </a:r>
            <a:r>
              <a:rPr lang="en-US" altLang="en-US" sz="2000" dirty="0" err="1">
                <a:solidFill>
                  <a:srgbClr val="000000"/>
                </a:solidFill>
              </a:rPr>
              <a:t>centres</a:t>
            </a:r>
            <a:r>
              <a:rPr lang="en-US" altLang="en-US" sz="2000" dirty="0">
                <a:solidFill>
                  <a:srgbClr val="000000"/>
                </a:solidFill>
              </a:rPr>
              <a:t> operating multiple interconnected computers/servers.</a:t>
            </a:r>
            <a:r>
              <a:rPr lang="en-US" altLang="en-US" dirty="0">
                <a:solidFill>
                  <a:srgbClr val="000000"/>
                </a:solidFill>
              </a:rPr>
              <a:t/>
            </a:r>
            <a:br>
              <a:rPr lang="en-US" altLang="en-US" dirty="0">
                <a:solidFill>
                  <a:srgbClr val="000000"/>
                </a:solidFill>
              </a:rPr>
            </a:br>
            <a:endParaRPr lang="fi-FI" altLang="en-US" dirty="0">
              <a:solidFill>
                <a:srgbClr val="000000"/>
              </a:solidFill>
            </a:endParaRPr>
          </a:p>
        </p:txBody>
      </p:sp>
      <p:pic>
        <p:nvPicPr>
          <p:cNvPr id="8090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11350" y="5070476"/>
            <a:ext cx="85852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3" name="TextBox 8"/>
          <p:cNvSpPr txBox="1">
            <a:spLocks noChangeArrowheads="1"/>
          </p:cNvSpPr>
          <p:nvPr/>
        </p:nvSpPr>
        <p:spPr bwMode="auto">
          <a:xfrm>
            <a:off x="2025651" y="4633914"/>
            <a:ext cx="83915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fontAlgn="base">
              <a:spcBef>
                <a:spcPct val="0"/>
              </a:spcBef>
              <a:spcAft>
                <a:spcPct val="0"/>
              </a:spcAft>
              <a:buFontTx/>
              <a:buNone/>
            </a:pPr>
            <a:r>
              <a:rPr lang="en-US" altLang="en-US" sz="1600">
                <a:solidFill>
                  <a:srgbClr val="000000"/>
                </a:solidFill>
              </a:rPr>
              <a:t>1.  </a:t>
            </a:r>
            <a:r>
              <a:rPr lang="en-US" altLang="en-US" sz="1800">
                <a:solidFill>
                  <a:srgbClr val="000000"/>
                </a:solidFill>
              </a:rPr>
              <a:t>Cloud computing. Wikipedia. Available at    </a:t>
            </a:r>
            <a:br>
              <a:rPr lang="en-US" altLang="en-US" sz="1800">
                <a:solidFill>
                  <a:srgbClr val="000000"/>
                </a:solidFill>
              </a:rPr>
            </a:br>
            <a:r>
              <a:rPr lang="en-US" altLang="en-US" sz="1800">
                <a:solidFill>
                  <a:srgbClr val="000000"/>
                </a:solidFill>
              </a:rPr>
              <a:t>     </a:t>
            </a:r>
            <a:r>
              <a:rPr lang="en-US" altLang="en-US" sz="1800" u="sng">
                <a:solidFill>
                  <a:srgbClr val="000000"/>
                </a:solidFill>
                <a:hlinkClick r:id="rId4"/>
              </a:rPr>
              <a:t>http://en.wikipedia.org/wiki/Cloud_computing</a:t>
            </a:r>
            <a:r>
              <a:rPr lang="en-US" altLang="en-US" sz="1800">
                <a:solidFill>
                  <a:srgbClr val="000000"/>
                </a:solidFill>
              </a:rPr>
              <a:t>. Retrieved 3</a:t>
            </a:r>
            <a:r>
              <a:rPr lang="en-US" altLang="en-US" sz="1800" baseline="30000">
                <a:solidFill>
                  <a:srgbClr val="000000"/>
                </a:solidFill>
              </a:rPr>
              <a:t>rd</a:t>
            </a:r>
            <a:r>
              <a:rPr lang="en-US" altLang="en-US" sz="1800">
                <a:solidFill>
                  <a:srgbClr val="000000"/>
                </a:solidFill>
              </a:rPr>
              <a:t> September, 2014.</a:t>
            </a:r>
            <a:endParaRPr lang="fi-FI" altLang="en-US" sz="1800" b="1">
              <a:solidFill>
                <a:srgbClr val="000000"/>
              </a:solidFill>
            </a:endParaRPr>
          </a:p>
        </p:txBody>
      </p:sp>
      <p:sp>
        <p:nvSpPr>
          <p:cNvPr id="9" name="Rectangle 2"/>
          <p:cNvSpPr txBox="1">
            <a:spLocks noChangeArrowheads="1"/>
          </p:cNvSpPr>
          <p:nvPr/>
        </p:nvSpPr>
        <p:spPr bwMode="auto">
          <a:xfrm>
            <a:off x="1830387" y="262732"/>
            <a:ext cx="8815841"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009B3A"/>
                </a:solidFill>
                <a:latin typeface="+mj-lt"/>
                <a:ea typeface="+mj-ea"/>
                <a:cs typeface="+mj-cs"/>
              </a:defRPr>
            </a:lvl1pPr>
            <a:lvl2pPr algn="l" rtl="0" eaLnBrk="0" fontAlgn="base" hangingPunct="0">
              <a:spcBef>
                <a:spcPct val="0"/>
              </a:spcBef>
              <a:spcAft>
                <a:spcPct val="0"/>
              </a:spcAft>
              <a:defRPr sz="3200" b="1">
                <a:solidFill>
                  <a:srgbClr val="009B3A"/>
                </a:solidFill>
                <a:latin typeface="Arial" panose="020B0604020202020204" pitchFamily="34" charset="0"/>
              </a:defRPr>
            </a:lvl2pPr>
            <a:lvl3pPr algn="l" rtl="0" eaLnBrk="0" fontAlgn="base" hangingPunct="0">
              <a:spcBef>
                <a:spcPct val="0"/>
              </a:spcBef>
              <a:spcAft>
                <a:spcPct val="0"/>
              </a:spcAft>
              <a:defRPr sz="3200" b="1">
                <a:solidFill>
                  <a:srgbClr val="009B3A"/>
                </a:solidFill>
                <a:latin typeface="Arial" panose="020B0604020202020204" pitchFamily="34" charset="0"/>
              </a:defRPr>
            </a:lvl3pPr>
            <a:lvl4pPr algn="l" rtl="0" eaLnBrk="0" fontAlgn="base" hangingPunct="0">
              <a:spcBef>
                <a:spcPct val="0"/>
              </a:spcBef>
              <a:spcAft>
                <a:spcPct val="0"/>
              </a:spcAft>
              <a:defRPr sz="3200" b="1">
                <a:solidFill>
                  <a:srgbClr val="009B3A"/>
                </a:solidFill>
                <a:latin typeface="Arial" panose="020B0604020202020204" pitchFamily="34" charset="0"/>
              </a:defRPr>
            </a:lvl4pPr>
            <a:lvl5pPr algn="l" rtl="0" eaLnBrk="0" fontAlgn="base" hangingPunct="0">
              <a:spcBef>
                <a:spcPct val="0"/>
              </a:spcBef>
              <a:spcAft>
                <a:spcPct val="0"/>
              </a:spcAft>
              <a:defRPr sz="3200" b="1">
                <a:solidFill>
                  <a:srgbClr val="009B3A"/>
                </a:solidFill>
                <a:latin typeface="Arial" panose="020B0604020202020204" pitchFamily="34" charset="0"/>
              </a:defRPr>
            </a:lvl5pPr>
            <a:lvl6pPr marL="457200" algn="l" rtl="0" fontAlgn="base">
              <a:spcBef>
                <a:spcPct val="0"/>
              </a:spcBef>
              <a:spcAft>
                <a:spcPct val="0"/>
              </a:spcAft>
              <a:defRPr sz="3200" b="1">
                <a:solidFill>
                  <a:srgbClr val="009B3A"/>
                </a:solidFill>
                <a:latin typeface="Arial" panose="020B0604020202020204" pitchFamily="34" charset="0"/>
              </a:defRPr>
            </a:lvl6pPr>
            <a:lvl7pPr marL="914400" algn="l" rtl="0" fontAlgn="base">
              <a:spcBef>
                <a:spcPct val="0"/>
              </a:spcBef>
              <a:spcAft>
                <a:spcPct val="0"/>
              </a:spcAft>
              <a:defRPr sz="3200" b="1">
                <a:solidFill>
                  <a:srgbClr val="009B3A"/>
                </a:solidFill>
                <a:latin typeface="Arial" panose="020B0604020202020204" pitchFamily="34" charset="0"/>
              </a:defRPr>
            </a:lvl7pPr>
            <a:lvl8pPr marL="1371600" algn="l" rtl="0" fontAlgn="base">
              <a:spcBef>
                <a:spcPct val="0"/>
              </a:spcBef>
              <a:spcAft>
                <a:spcPct val="0"/>
              </a:spcAft>
              <a:defRPr sz="3200" b="1">
                <a:solidFill>
                  <a:srgbClr val="009B3A"/>
                </a:solidFill>
                <a:latin typeface="Arial" panose="020B0604020202020204" pitchFamily="34" charset="0"/>
              </a:defRPr>
            </a:lvl8pPr>
            <a:lvl9pPr marL="1828800" algn="l" rtl="0" fontAlgn="base">
              <a:spcBef>
                <a:spcPct val="0"/>
              </a:spcBef>
              <a:spcAft>
                <a:spcPct val="0"/>
              </a:spcAft>
              <a:defRPr sz="3200" b="1">
                <a:solidFill>
                  <a:srgbClr val="009B3A"/>
                </a:solidFill>
                <a:latin typeface="Arial" panose="020B0604020202020204" pitchFamily="34" charset="0"/>
              </a:defRPr>
            </a:lvl9pPr>
          </a:lstStyle>
          <a:p>
            <a:pPr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dirty="0" smtClean="0">
                <a:latin typeface="Arial Black" panose="020B0A04020102020204" pitchFamily="34" charset="0"/>
              </a:rPr>
              <a:t>Task 2-3: Acknowledging sources</a:t>
            </a:r>
            <a:endParaRPr lang="fi-FI" altLang="en-US" dirty="0" smtClean="0">
              <a:solidFill>
                <a:srgbClr val="000099"/>
              </a:solidFill>
              <a:latin typeface="Arial Black" panose="020B0A04020102020204" pitchFamily="34" charset="0"/>
            </a:endParaRPr>
          </a:p>
        </p:txBody>
      </p:sp>
      <p:sp>
        <p:nvSpPr>
          <p:cNvPr id="10" name="Rectangle 3"/>
          <p:cNvSpPr txBox="1">
            <a:spLocks noChangeArrowheads="1"/>
          </p:cNvSpPr>
          <p:nvPr/>
        </p:nvSpPr>
        <p:spPr bwMode="auto">
          <a:xfrm>
            <a:off x="2063751" y="836612"/>
            <a:ext cx="8147049" cy="753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fontAlgn="auto" hangingPunct="1">
              <a:spcAft>
                <a:spcPts val="0"/>
              </a:spcAft>
              <a:buFontTx/>
              <a:buNone/>
              <a:defRPr/>
            </a:pPr>
            <a:r>
              <a:rPr lang="en-US" b="1" kern="0" smtClean="0"/>
              <a:t>Where would you expect to see a reference to the source</a:t>
            </a:r>
            <a:r>
              <a:rPr lang="en-US" kern="0" smtClean="0"/>
              <a:t>?</a:t>
            </a:r>
            <a:br>
              <a:rPr lang="en-US" kern="0" smtClean="0"/>
            </a:br>
            <a:r>
              <a:rPr lang="en-US" b="1" kern="0" smtClean="0"/>
              <a:t>Which source would you refer to?</a:t>
            </a:r>
            <a:endParaRPr lang="en-US" b="1" kern="0" dirty="0"/>
          </a:p>
        </p:txBody>
      </p:sp>
      <p:sp>
        <p:nvSpPr>
          <p:cNvPr id="3" name="Oval 2"/>
          <p:cNvSpPr/>
          <p:nvPr/>
        </p:nvSpPr>
        <p:spPr>
          <a:xfrm>
            <a:off x="3575957" y="2866540"/>
            <a:ext cx="824593" cy="5551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1886752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5"/>
          <p:cNvSpPr>
            <a:spLocks noGrp="1"/>
          </p:cNvSpPr>
          <p:nvPr>
            <p:ph type="sldNum" sz="quarter" idx="12"/>
          </p:nvPr>
        </p:nvSpPr>
        <p:spPr bwMode="auto">
          <a:xfrm>
            <a:off x="8077200" y="6265863"/>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FontTx/>
              <a:buNone/>
            </a:pPr>
            <a:fld id="{FAA5D79E-B7DC-4D55-A6BA-29E061F232D9}" type="slidenum">
              <a:rPr lang="en-US" altLang="en-US" sz="900">
                <a:solidFill>
                  <a:srgbClr val="000000"/>
                </a:solidFill>
              </a:rPr>
              <a:pPr eaLnBrk="1" hangingPunct="1">
                <a:spcBef>
                  <a:spcPct val="0"/>
                </a:spcBef>
                <a:buFontTx/>
                <a:buNone/>
              </a:pPr>
              <a:t>36</a:t>
            </a:fld>
            <a:endParaRPr lang="en-US" altLang="en-US" sz="900">
              <a:solidFill>
                <a:srgbClr val="000000"/>
              </a:solidFill>
            </a:endParaRPr>
          </a:p>
        </p:txBody>
      </p:sp>
      <p:sp>
        <p:nvSpPr>
          <p:cNvPr id="82949" name="Text Box 5"/>
          <p:cNvSpPr txBox="1">
            <a:spLocks noChangeArrowheads="1"/>
          </p:cNvSpPr>
          <p:nvPr/>
        </p:nvSpPr>
        <p:spPr bwMode="auto">
          <a:xfrm>
            <a:off x="1785937" y="1749491"/>
            <a:ext cx="8336471" cy="4724462"/>
          </a:xfrm>
          <a:prstGeom prst="rect">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90000" tIns="45000" rIns="90000" bIns="45000"/>
          <a:lstStyle>
            <a:lvl1pPr defTabSz="449263">
              <a:spcBef>
                <a:spcPts val="6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1pPr>
            <a:lvl2pPr marL="742950" indent="-28575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2pPr>
            <a:lvl3pPr marL="11430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defRPr>
            </a:lvl3pPr>
            <a:lvl4pPr marL="16002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anose="020B0604020202020204" pitchFamily="34" charset="0"/>
              </a:defRPr>
            </a:lvl4pPr>
            <a:lvl5pPr marL="2057400" indent="-228600" defTabSz="449263">
              <a:spcBef>
                <a:spcPts val="3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5pPr>
            <a:lvl6pPr marL="25146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6pPr>
            <a:lvl7pPr marL="29718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7pPr>
            <a:lvl8pPr marL="34290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8pPr>
            <a:lvl9pPr marL="38862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en-US" sz="2000" dirty="0">
                <a:solidFill>
                  <a:srgbClr val="000000"/>
                </a:solidFill>
              </a:rPr>
              <a:t>Clouds can be divided into three main categories: private, public, and hybrid clouds.  A private cloud is only used by one specific organization, which may also be responsible for its management and operation. In contrast, public clouds offer both paid and free services to all potential clients and are operated by an external cloud service provider.  For example, Amazon’s EC2, S3, and </a:t>
            </a:r>
            <a:r>
              <a:rPr lang="en-US" altLang="en-US" sz="2000" dirty="0" err="1">
                <a:solidFill>
                  <a:srgbClr val="000000"/>
                </a:solidFill>
              </a:rPr>
              <a:t>SimpleDB</a:t>
            </a:r>
            <a:r>
              <a:rPr lang="en-US" altLang="en-US" sz="2000" dirty="0">
                <a:solidFill>
                  <a:srgbClr val="000000"/>
                </a:solidFill>
              </a:rPr>
              <a:t> are open to anyone with a credit card, even at 3 a.m.  The third type, a hybrid cloud, combines in-house and externally provided cloud computing. </a:t>
            </a:r>
            <a:endParaRPr lang="fi-FI" altLang="en-US" sz="2000" dirty="0">
              <a:solidFill>
                <a:srgbClr val="000000"/>
              </a:solidFill>
            </a:endParaRPr>
          </a:p>
        </p:txBody>
      </p:sp>
      <p:sp>
        <p:nvSpPr>
          <p:cNvPr id="82950" name="TextBox 6"/>
          <p:cNvSpPr txBox="1">
            <a:spLocks noChangeArrowheads="1"/>
          </p:cNvSpPr>
          <p:nvPr/>
        </p:nvSpPr>
        <p:spPr bwMode="auto">
          <a:xfrm>
            <a:off x="1865314" y="4797425"/>
            <a:ext cx="838993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fontAlgn="base">
              <a:spcBef>
                <a:spcPct val="0"/>
              </a:spcBef>
              <a:spcAft>
                <a:spcPct val="0"/>
              </a:spcAft>
              <a:buFontTx/>
              <a:buNone/>
            </a:pPr>
            <a:r>
              <a:rPr lang="en-US" altLang="en-US" sz="1600">
                <a:solidFill>
                  <a:srgbClr val="000000"/>
                </a:solidFill>
              </a:rPr>
              <a:t>1.  </a:t>
            </a:r>
            <a:r>
              <a:rPr lang="en-US" altLang="en-US" sz="1800">
                <a:solidFill>
                  <a:srgbClr val="000000"/>
                </a:solidFill>
              </a:rPr>
              <a:t>Cloud computing. Wikipedia. Available at    </a:t>
            </a:r>
            <a:br>
              <a:rPr lang="en-US" altLang="en-US" sz="1800">
                <a:solidFill>
                  <a:srgbClr val="000000"/>
                </a:solidFill>
              </a:rPr>
            </a:br>
            <a:r>
              <a:rPr lang="en-US" altLang="en-US" sz="1800">
                <a:solidFill>
                  <a:srgbClr val="000000"/>
                </a:solidFill>
              </a:rPr>
              <a:t>     </a:t>
            </a:r>
            <a:r>
              <a:rPr lang="en-US" altLang="en-US" sz="1800" u="sng">
                <a:solidFill>
                  <a:srgbClr val="000000"/>
                </a:solidFill>
                <a:hlinkClick r:id="rId3"/>
              </a:rPr>
              <a:t>http://en.wikipedia.org/wiki/Cloud_computing</a:t>
            </a:r>
            <a:r>
              <a:rPr lang="en-US" altLang="en-US" sz="1800">
                <a:solidFill>
                  <a:srgbClr val="000000"/>
                </a:solidFill>
              </a:rPr>
              <a:t>. Retrieved 3</a:t>
            </a:r>
            <a:r>
              <a:rPr lang="en-US" altLang="en-US" sz="1800" baseline="30000">
                <a:solidFill>
                  <a:srgbClr val="000000"/>
                </a:solidFill>
              </a:rPr>
              <a:t>rd</a:t>
            </a:r>
            <a:r>
              <a:rPr lang="en-US" altLang="en-US" sz="1800">
                <a:solidFill>
                  <a:srgbClr val="000000"/>
                </a:solidFill>
              </a:rPr>
              <a:t> September, 2014.</a:t>
            </a:r>
            <a:endParaRPr lang="fi-FI" altLang="en-US" sz="1800" b="1">
              <a:solidFill>
                <a:srgbClr val="000000"/>
              </a:solidFill>
            </a:endParaRPr>
          </a:p>
        </p:txBody>
      </p:sp>
      <p:pic>
        <p:nvPicPr>
          <p:cNvPr id="82951"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68476" y="5351463"/>
            <a:ext cx="85836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p:cNvSpPr txBox="1">
            <a:spLocks noChangeArrowheads="1"/>
          </p:cNvSpPr>
          <p:nvPr/>
        </p:nvSpPr>
        <p:spPr bwMode="auto">
          <a:xfrm>
            <a:off x="1830387" y="262732"/>
            <a:ext cx="8815841"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009B3A"/>
                </a:solidFill>
                <a:latin typeface="+mj-lt"/>
                <a:ea typeface="+mj-ea"/>
                <a:cs typeface="+mj-cs"/>
              </a:defRPr>
            </a:lvl1pPr>
            <a:lvl2pPr algn="l" rtl="0" eaLnBrk="0" fontAlgn="base" hangingPunct="0">
              <a:spcBef>
                <a:spcPct val="0"/>
              </a:spcBef>
              <a:spcAft>
                <a:spcPct val="0"/>
              </a:spcAft>
              <a:defRPr sz="3200" b="1">
                <a:solidFill>
                  <a:srgbClr val="009B3A"/>
                </a:solidFill>
                <a:latin typeface="Arial" panose="020B0604020202020204" pitchFamily="34" charset="0"/>
              </a:defRPr>
            </a:lvl2pPr>
            <a:lvl3pPr algn="l" rtl="0" eaLnBrk="0" fontAlgn="base" hangingPunct="0">
              <a:spcBef>
                <a:spcPct val="0"/>
              </a:spcBef>
              <a:spcAft>
                <a:spcPct val="0"/>
              </a:spcAft>
              <a:defRPr sz="3200" b="1">
                <a:solidFill>
                  <a:srgbClr val="009B3A"/>
                </a:solidFill>
                <a:latin typeface="Arial" panose="020B0604020202020204" pitchFamily="34" charset="0"/>
              </a:defRPr>
            </a:lvl3pPr>
            <a:lvl4pPr algn="l" rtl="0" eaLnBrk="0" fontAlgn="base" hangingPunct="0">
              <a:spcBef>
                <a:spcPct val="0"/>
              </a:spcBef>
              <a:spcAft>
                <a:spcPct val="0"/>
              </a:spcAft>
              <a:defRPr sz="3200" b="1">
                <a:solidFill>
                  <a:srgbClr val="009B3A"/>
                </a:solidFill>
                <a:latin typeface="Arial" panose="020B0604020202020204" pitchFamily="34" charset="0"/>
              </a:defRPr>
            </a:lvl4pPr>
            <a:lvl5pPr algn="l" rtl="0" eaLnBrk="0" fontAlgn="base" hangingPunct="0">
              <a:spcBef>
                <a:spcPct val="0"/>
              </a:spcBef>
              <a:spcAft>
                <a:spcPct val="0"/>
              </a:spcAft>
              <a:defRPr sz="3200" b="1">
                <a:solidFill>
                  <a:srgbClr val="009B3A"/>
                </a:solidFill>
                <a:latin typeface="Arial" panose="020B0604020202020204" pitchFamily="34" charset="0"/>
              </a:defRPr>
            </a:lvl5pPr>
            <a:lvl6pPr marL="457200" algn="l" rtl="0" fontAlgn="base">
              <a:spcBef>
                <a:spcPct val="0"/>
              </a:spcBef>
              <a:spcAft>
                <a:spcPct val="0"/>
              </a:spcAft>
              <a:defRPr sz="3200" b="1">
                <a:solidFill>
                  <a:srgbClr val="009B3A"/>
                </a:solidFill>
                <a:latin typeface="Arial" panose="020B0604020202020204" pitchFamily="34" charset="0"/>
              </a:defRPr>
            </a:lvl6pPr>
            <a:lvl7pPr marL="914400" algn="l" rtl="0" fontAlgn="base">
              <a:spcBef>
                <a:spcPct val="0"/>
              </a:spcBef>
              <a:spcAft>
                <a:spcPct val="0"/>
              </a:spcAft>
              <a:defRPr sz="3200" b="1">
                <a:solidFill>
                  <a:srgbClr val="009B3A"/>
                </a:solidFill>
                <a:latin typeface="Arial" panose="020B0604020202020204" pitchFamily="34" charset="0"/>
              </a:defRPr>
            </a:lvl7pPr>
            <a:lvl8pPr marL="1371600" algn="l" rtl="0" fontAlgn="base">
              <a:spcBef>
                <a:spcPct val="0"/>
              </a:spcBef>
              <a:spcAft>
                <a:spcPct val="0"/>
              </a:spcAft>
              <a:defRPr sz="3200" b="1">
                <a:solidFill>
                  <a:srgbClr val="009B3A"/>
                </a:solidFill>
                <a:latin typeface="Arial" panose="020B0604020202020204" pitchFamily="34" charset="0"/>
              </a:defRPr>
            </a:lvl8pPr>
            <a:lvl9pPr marL="1828800" algn="l" rtl="0" fontAlgn="base">
              <a:spcBef>
                <a:spcPct val="0"/>
              </a:spcBef>
              <a:spcAft>
                <a:spcPct val="0"/>
              </a:spcAft>
              <a:defRPr sz="3200" b="1">
                <a:solidFill>
                  <a:srgbClr val="009B3A"/>
                </a:solidFill>
                <a:latin typeface="Arial" panose="020B0604020202020204" pitchFamily="34" charset="0"/>
              </a:defRPr>
            </a:lvl9pPr>
          </a:lstStyle>
          <a:p>
            <a:pPr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dirty="0" smtClean="0">
                <a:latin typeface="Arial Black" panose="020B0A04020102020204" pitchFamily="34" charset="0"/>
              </a:rPr>
              <a:t>Task 2-3: Acknowledging sources</a:t>
            </a:r>
            <a:endParaRPr lang="fi-FI" altLang="en-US" dirty="0" smtClean="0">
              <a:solidFill>
                <a:srgbClr val="000099"/>
              </a:solidFill>
              <a:latin typeface="Arial Black" panose="020B0A04020102020204" pitchFamily="34" charset="0"/>
            </a:endParaRPr>
          </a:p>
        </p:txBody>
      </p:sp>
      <p:sp>
        <p:nvSpPr>
          <p:cNvPr id="10" name="Rectangle 3"/>
          <p:cNvSpPr txBox="1">
            <a:spLocks noChangeArrowheads="1"/>
          </p:cNvSpPr>
          <p:nvPr/>
        </p:nvSpPr>
        <p:spPr bwMode="auto">
          <a:xfrm>
            <a:off x="2063751" y="836612"/>
            <a:ext cx="8147049" cy="753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fontAlgn="auto" hangingPunct="1">
              <a:spcAft>
                <a:spcPts val="0"/>
              </a:spcAft>
              <a:buFontTx/>
              <a:buNone/>
              <a:defRPr/>
            </a:pPr>
            <a:r>
              <a:rPr lang="en-US" b="1" kern="0" dirty="0" smtClean="0"/>
              <a:t>Where would you expect to see a reference to the source</a:t>
            </a:r>
            <a:r>
              <a:rPr lang="en-US" kern="0" dirty="0" smtClean="0"/>
              <a:t>?</a:t>
            </a:r>
            <a:br>
              <a:rPr lang="en-US" kern="0" dirty="0" smtClean="0"/>
            </a:br>
            <a:r>
              <a:rPr lang="en-US" b="1" kern="0" dirty="0" smtClean="0"/>
              <a:t>Which source would you refer to?</a:t>
            </a:r>
            <a:endParaRPr lang="en-US" b="1" kern="0" dirty="0"/>
          </a:p>
        </p:txBody>
      </p:sp>
      <p:sp>
        <p:nvSpPr>
          <p:cNvPr id="12" name="Content Placeholder 11"/>
          <p:cNvSpPr>
            <a:spLocks noGrp="1"/>
          </p:cNvSpPr>
          <p:nvPr>
            <p:ph idx="1"/>
          </p:nvPr>
        </p:nvSpPr>
        <p:spPr>
          <a:xfrm>
            <a:off x="9261674" y="1278733"/>
            <a:ext cx="2333680" cy="2050208"/>
          </a:xfrm>
          <a:prstGeom prst="wedgeRectCallout">
            <a:avLst>
              <a:gd name="adj1" fmla="val -40395"/>
              <a:gd name="adj2" fmla="val 49143"/>
            </a:avLst>
          </a:prstGeom>
          <a:solidFill>
            <a:srgbClr val="EDFC9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endParaRPr lang="fi-FI" altLang="en-US" sz="2800" b="1" dirty="0">
              <a:solidFill>
                <a:srgbClr val="FF0000"/>
              </a:solidFill>
            </a:endParaRPr>
          </a:p>
          <a:p>
            <a:pPr marL="0" indent="0" algn="ctr" fontAlgn="base">
              <a:spcBef>
                <a:spcPct val="0"/>
              </a:spcBef>
              <a:spcAft>
                <a:spcPct val="0"/>
              </a:spcAft>
              <a:buNone/>
              <a:defRPr/>
            </a:pPr>
            <a:r>
              <a:rPr lang="fi-FI" altLang="en-US" sz="2400" dirty="0" err="1" smtClean="0">
                <a:solidFill>
                  <a:srgbClr val="FF0000"/>
                </a:solidFill>
              </a:rPr>
              <a:t>Where</a:t>
            </a:r>
            <a:r>
              <a:rPr lang="fi-FI" altLang="en-US" sz="2400" dirty="0" smtClean="0">
                <a:solidFill>
                  <a:srgbClr val="FF0000"/>
                </a:solidFill>
              </a:rPr>
              <a:t> </a:t>
            </a:r>
            <a:r>
              <a:rPr lang="fi-FI" altLang="en-US" sz="2400" dirty="0" err="1" smtClean="0">
                <a:solidFill>
                  <a:srgbClr val="FF0000"/>
                </a:solidFill>
              </a:rPr>
              <a:t>would</a:t>
            </a:r>
            <a:r>
              <a:rPr lang="fi-FI" altLang="en-US" sz="2400" dirty="0" smtClean="0">
                <a:solidFill>
                  <a:srgbClr val="FF0000"/>
                </a:solidFill>
              </a:rPr>
              <a:t> </a:t>
            </a:r>
            <a:r>
              <a:rPr lang="fi-FI" altLang="en-US" sz="2400" dirty="0" err="1">
                <a:solidFill>
                  <a:srgbClr val="FF0000"/>
                </a:solidFill>
              </a:rPr>
              <a:t>you</a:t>
            </a:r>
            <a:r>
              <a:rPr lang="fi-FI" altLang="en-US" sz="2400" dirty="0">
                <a:solidFill>
                  <a:srgbClr val="FF0000"/>
                </a:solidFill>
              </a:rPr>
              <a:t> </a:t>
            </a:r>
            <a:r>
              <a:rPr lang="fi-FI" altLang="en-US" sz="2400" dirty="0" err="1">
                <a:solidFill>
                  <a:srgbClr val="FF0000"/>
                </a:solidFill>
              </a:rPr>
              <a:t>add</a:t>
            </a:r>
            <a:r>
              <a:rPr lang="fi-FI" altLang="en-US" sz="2400" dirty="0">
                <a:solidFill>
                  <a:srgbClr val="FF0000"/>
                </a:solidFill>
              </a:rPr>
              <a:t> a </a:t>
            </a:r>
            <a:r>
              <a:rPr lang="fi-FI" altLang="en-US" sz="2400" dirty="0" err="1">
                <a:solidFill>
                  <a:srgbClr val="FF0000"/>
                </a:solidFill>
              </a:rPr>
              <a:t>reference</a:t>
            </a:r>
            <a:r>
              <a:rPr lang="fi-FI" altLang="en-US" sz="2400" dirty="0">
                <a:solidFill>
                  <a:srgbClr val="FF0000"/>
                </a:solidFill>
              </a:rPr>
              <a:t> to </a:t>
            </a:r>
            <a:r>
              <a:rPr lang="fi-FI" altLang="en-US" sz="2400" dirty="0" err="1">
                <a:solidFill>
                  <a:srgbClr val="FF0000"/>
                </a:solidFill>
              </a:rPr>
              <a:t>the</a:t>
            </a:r>
            <a:r>
              <a:rPr lang="fi-FI" altLang="en-US" sz="2400" dirty="0">
                <a:solidFill>
                  <a:srgbClr val="FF0000"/>
                </a:solidFill>
              </a:rPr>
              <a:t> </a:t>
            </a:r>
            <a:r>
              <a:rPr lang="fi-FI" altLang="en-US" sz="2400" dirty="0" err="1">
                <a:solidFill>
                  <a:srgbClr val="FF0000"/>
                </a:solidFill>
              </a:rPr>
              <a:t>source</a:t>
            </a:r>
            <a:r>
              <a:rPr lang="fi-FI" altLang="en-US" sz="2400" dirty="0">
                <a:solidFill>
                  <a:srgbClr val="FF0000"/>
                </a:solidFill>
              </a:rPr>
              <a:t> </a:t>
            </a:r>
            <a:r>
              <a:rPr lang="fi-FI" altLang="en-US" sz="2400" dirty="0" err="1">
                <a:solidFill>
                  <a:srgbClr val="FF0000"/>
                </a:solidFill>
              </a:rPr>
              <a:t>here</a:t>
            </a:r>
            <a:r>
              <a:rPr lang="fi-FI" altLang="en-US" sz="2400" dirty="0">
                <a:solidFill>
                  <a:srgbClr val="FF0000"/>
                </a:solidFill>
              </a:rPr>
              <a:t>?</a:t>
            </a:r>
          </a:p>
          <a:p>
            <a:pPr algn="ctr" fontAlgn="base">
              <a:spcBef>
                <a:spcPct val="0"/>
              </a:spcBef>
              <a:spcAft>
                <a:spcPct val="0"/>
              </a:spcAft>
              <a:defRPr/>
            </a:pPr>
            <a:endParaRPr lang="fi-FI" altLang="en-US" sz="2400" dirty="0">
              <a:solidFill>
                <a:srgbClr val="000000"/>
              </a:solidFill>
            </a:endParaRPr>
          </a:p>
          <a:p>
            <a:pPr algn="ctr" fontAlgn="base">
              <a:spcBef>
                <a:spcPct val="0"/>
              </a:spcBef>
              <a:spcAft>
                <a:spcPct val="0"/>
              </a:spcAft>
              <a:defRPr/>
            </a:pPr>
            <a:endParaRPr lang="fi-FI" altLang="en-US" sz="2400" dirty="0">
              <a:solidFill>
                <a:srgbClr val="000000"/>
              </a:solidFill>
            </a:endParaRPr>
          </a:p>
        </p:txBody>
      </p:sp>
    </p:spTree>
    <p:extLst>
      <p:ext uri="{BB962C8B-B14F-4D97-AF65-F5344CB8AC3E}">
        <p14:creationId xmlns:p14="http://schemas.microsoft.com/office/powerpoint/2010/main" val="15266143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5"/>
          <p:cNvSpPr>
            <a:spLocks noGrp="1"/>
          </p:cNvSpPr>
          <p:nvPr>
            <p:ph type="sldNum" sz="quarter" idx="12"/>
          </p:nvPr>
        </p:nvSpPr>
        <p:spPr bwMode="auto">
          <a:xfrm>
            <a:off x="8077200" y="6265863"/>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FontTx/>
              <a:buNone/>
            </a:pPr>
            <a:fld id="{DD3E9064-F3C2-4999-BDFE-B895E7E26C55}" type="slidenum">
              <a:rPr lang="en-US" altLang="en-US" sz="900">
                <a:solidFill>
                  <a:srgbClr val="000000"/>
                </a:solidFill>
              </a:rPr>
              <a:pPr eaLnBrk="1" hangingPunct="1">
                <a:spcBef>
                  <a:spcPct val="0"/>
                </a:spcBef>
                <a:buFontTx/>
                <a:buNone/>
              </a:pPr>
              <a:t>37</a:t>
            </a:fld>
            <a:endParaRPr lang="en-US" altLang="en-US" sz="900">
              <a:solidFill>
                <a:srgbClr val="000000"/>
              </a:solidFill>
            </a:endParaRPr>
          </a:p>
        </p:txBody>
      </p:sp>
      <p:sp>
        <p:nvSpPr>
          <p:cNvPr id="87045" name="Text Box 5"/>
          <p:cNvSpPr txBox="1">
            <a:spLocks noChangeArrowheads="1"/>
          </p:cNvSpPr>
          <p:nvPr/>
        </p:nvSpPr>
        <p:spPr bwMode="auto">
          <a:xfrm>
            <a:off x="1830388" y="1417638"/>
            <a:ext cx="8424863" cy="5184775"/>
          </a:xfrm>
          <a:prstGeom prst="rect">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90000" tIns="45000" rIns="90000" bIns="45000"/>
          <a:lstStyle>
            <a:lvl1pPr defTabSz="449263">
              <a:spcBef>
                <a:spcPts val="6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1pPr>
            <a:lvl2pPr marL="742950" indent="-28575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2pPr>
            <a:lvl3pPr marL="11430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defRPr>
            </a:lvl3pPr>
            <a:lvl4pPr marL="16002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anose="020B0604020202020204" pitchFamily="34" charset="0"/>
              </a:defRPr>
            </a:lvl4pPr>
            <a:lvl5pPr marL="2057400" indent="-228600" defTabSz="449263">
              <a:spcBef>
                <a:spcPts val="3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5pPr>
            <a:lvl6pPr marL="25146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6pPr>
            <a:lvl7pPr marL="29718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7pPr>
            <a:lvl8pPr marL="34290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8pPr>
            <a:lvl9pPr marL="38862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en-US" sz="2000" b="1" dirty="0">
                <a:solidFill>
                  <a:srgbClr val="000099"/>
                </a:solidFill>
              </a:rPr>
              <a:t>Clouds can be divided into three main categories: private, public, and hybrid clouds.  </a:t>
            </a:r>
            <a:r>
              <a:rPr lang="en-US" altLang="en-US" sz="2000" dirty="0">
                <a:solidFill>
                  <a:srgbClr val="000000"/>
                </a:solidFill>
              </a:rPr>
              <a:t>A private cloud is only used by one specific organization, which may also be responsible for its management and operation. In contrast, public clouds offer both paid and free services to all potential clients and are operated by an external cloud service provider.  For example, Amazon’s EC2, S3, and </a:t>
            </a:r>
            <a:r>
              <a:rPr lang="en-US" altLang="en-US" sz="2000" dirty="0" err="1">
                <a:solidFill>
                  <a:srgbClr val="000000"/>
                </a:solidFill>
              </a:rPr>
              <a:t>SimpleDB</a:t>
            </a:r>
            <a:r>
              <a:rPr lang="en-US" altLang="en-US" sz="2000" dirty="0">
                <a:solidFill>
                  <a:srgbClr val="000000"/>
                </a:solidFill>
              </a:rPr>
              <a:t> are open to anyone with a credit card, even at 3 a.m.  The third type, a hybrid cloud, combines in-house and externally provided cloud computing. </a:t>
            </a:r>
            <a:endParaRPr lang="fi-FI" altLang="en-US" sz="2000" dirty="0">
              <a:solidFill>
                <a:srgbClr val="000000"/>
              </a:solidFill>
            </a:endParaRPr>
          </a:p>
        </p:txBody>
      </p:sp>
      <p:sp>
        <p:nvSpPr>
          <p:cNvPr id="2" name="Rectangular Callout 1"/>
          <p:cNvSpPr/>
          <p:nvPr/>
        </p:nvSpPr>
        <p:spPr>
          <a:xfrm>
            <a:off x="117794" y="2076246"/>
            <a:ext cx="3460114" cy="2721179"/>
          </a:xfrm>
          <a:prstGeom prst="wedgeRectCallout">
            <a:avLst>
              <a:gd name="adj1" fmla="val 66383"/>
              <a:gd name="adj2" fmla="val -54584"/>
            </a:avLst>
          </a:prstGeom>
          <a:solidFill>
            <a:srgbClr val="E3FA58"/>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fi-FI" altLang="en-US" sz="2400" dirty="0" smtClean="0">
                <a:solidFill>
                  <a:srgbClr val="000000"/>
                </a:solidFill>
              </a:rPr>
              <a:t>In-</a:t>
            </a:r>
            <a:r>
              <a:rPr lang="fi-FI" altLang="en-US" sz="2400" dirty="0" err="1" smtClean="0">
                <a:solidFill>
                  <a:srgbClr val="000000"/>
                </a:solidFill>
              </a:rPr>
              <a:t>text</a:t>
            </a:r>
            <a:r>
              <a:rPr lang="fi-FI" altLang="en-US" sz="2400" dirty="0" smtClean="0">
                <a:solidFill>
                  <a:srgbClr val="000000"/>
                </a:solidFill>
              </a:rPr>
              <a:t> </a:t>
            </a:r>
            <a:r>
              <a:rPr lang="fi-FI" altLang="en-US" sz="2400" dirty="0" err="1">
                <a:solidFill>
                  <a:srgbClr val="000000"/>
                </a:solidFill>
              </a:rPr>
              <a:t>citation</a:t>
            </a:r>
            <a:r>
              <a:rPr lang="fi-FI" altLang="en-US" sz="2400" dirty="0">
                <a:solidFill>
                  <a:srgbClr val="000000"/>
                </a:solidFill>
              </a:rPr>
              <a:t> </a:t>
            </a:r>
            <a:r>
              <a:rPr lang="fi-FI" altLang="en-US" sz="2400" dirty="0" err="1">
                <a:solidFill>
                  <a:srgbClr val="000000"/>
                </a:solidFill>
              </a:rPr>
              <a:t>needed</a:t>
            </a:r>
            <a:r>
              <a:rPr lang="fi-FI" altLang="en-US" sz="2400" dirty="0" smtClean="0">
                <a:solidFill>
                  <a:srgbClr val="000000"/>
                </a:solidFill>
              </a:rPr>
              <a:t>?</a:t>
            </a:r>
          </a:p>
          <a:p>
            <a:pPr algn="ctr" fontAlgn="base">
              <a:spcBef>
                <a:spcPct val="0"/>
              </a:spcBef>
              <a:spcAft>
                <a:spcPct val="0"/>
              </a:spcAft>
              <a:defRPr/>
            </a:pPr>
            <a:r>
              <a:rPr lang="fi-FI" altLang="en-US" sz="2400" dirty="0" err="1">
                <a:solidFill>
                  <a:srgbClr val="000000"/>
                </a:solidFill>
              </a:rPr>
              <a:t>Or</a:t>
            </a:r>
            <a:r>
              <a:rPr lang="fi-FI" altLang="en-US" sz="2400" dirty="0">
                <a:solidFill>
                  <a:srgbClr val="000000"/>
                </a:solidFill>
              </a:rPr>
              <a:t> is </a:t>
            </a:r>
            <a:r>
              <a:rPr lang="fi-FI" altLang="en-US" sz="2400" dirty="0" err="1">
                <a:solidFill>
                  <a:srgbClr val="000000"/>
                </a:solidFill>
              </a:rPr>
              <a:t>this</a:t>
            </a:r>
            <a:r>
              <a:rPr lang="fi-FI" altLang="en-US" sz="2400" dirty="0">
                <a:solidFill>
                  <a:srgbClr val="000000"/>
                </a:solidFill>
              </a:rPr>
              <a:t> </a:t>
            </a:r>
            <a:r>
              <a:rPr lang="fi-FI" altLang="en-US" sz="2400" dirty="0" err="1">
                <a:solidFill>
                  <a:srgbClr val="000000"/>
                </a:solidFill>
              </a:rPr>
              <a:t>common</a:t>
            </a:r>
            <a:r>
              <a:rPr lang="fi-FI" altLang="en-US" sz="2400" dirty="0">
                <a:solidFill>
                  <a:srgbClr val="000000"/>
                </a:solidFill>
              </a:rPr>
              <a:t> </a:t>
            </a:r>
            <a:r>
              <a:rPr lang="fi-FI" altLang="en-US" sz="2400" dirty="0" err="1" smtClean="0">
                <a:solidFill>
                  <a:srgbClr val="000000"/>
                </a:solidFill>
              </a:rPr>
              <a:t>knowledge</a:t>
            </a:r>
            <a:r>
              <a:rPr lang="fi-FI" altLang="en-US" sz="2400" dirty="0">
                <a:solidFill>
                  <a:srgbClr val="000000"/>
                </a:solidFill>
              </a:rPr>
              <a:t>?</a:t>
            </a:r>
          </a:p>
          <a:p>
            <a:pPr algn="ctr" fontAlgn="base">
              <a:spcBef>
                <a:spcPct val="0"/>
              </a:spcBef>
              <a:spcAft>
                <a:spcPct val="0"/>
              </a:spcAft>
              <a:defRPr/>
            </a:pPr>
            <a:r>
              <a:rPr lang="fi-FI" altLang="en-US" sz="2400" dirty="0" err="1" smtClean="0">
                <a:solidFill>
                  <a:srgbClr val="000000"/>
                </a:solidFill>
              </a:rPr>
              <a:t>Which</a:t>
            </a:r>
            <a:r>
              <a:rPr lang="fi-FI" altLang="en-US" sz="2400" dirty="0" smtClean="0">
                <a:solidFill>
                  <a:srgbClr val="000000"/>
                </a:solidFill>
              </a:rPr>
              <a:t> </a:t>
            </a:r>
            <a:r>
              <a:rPr lang="fi-FI" altLang="en-US" sz="2400" dirty="0" err="1">
                <a:solidFill>
                  <a:srgbClr val="000000"/>
                </a:solidFill>
              </a:rPr>
              <a:t>text</a:t>
            </a:r>
            <a:r>
              <a:rPr lang="fi-FI" altLang="en-US" sz="2400" dirty="0">
                <a:solidFill>
                  <a:srgbClr val="000000"/>
                </a:solidFill>
              </a:rPr>
              <a:t> </a:t>
            </a:r>
            <a:r>
              <a:rPr lang="fi-FI" altLang="en-US" sz="2400" dirty="0" err="1">
                <a:solidFill>
                  <a:srgbClr val="000000"/>
                </a:solidFill>
              </a:rPr>
              <a:t>would</a:t>
            </a:r>
            <a:r>
              <a:rPr lang="fi-FI" altLang="en-US" sz="2400" dirty="0">
                <a:solidFill>
                  <a:srgbClr val="000000"/>
                </a:solidFill>
              </a:rPr>
              <a:t> </a:t>
            </a:r>
            <a:r>
              <a:rPr lang="fi-FI" altLang="en-US" sz="2400" dirty="0" err="1">
                <a:solidFill>
                  <a:srgbClr val="000000"/>
                </a:solidFill>
              </a:rPr>
              <a:t>you</a:t>
            </a:r>
            <a:r>
              <a:rPr lang="fi-FI" altLang="en-US" sz="2400" dirty="0">
                <a:solidFill>
                  <a:srgbClr val="000000"/>
                </a:solidFill>
              </a:rPr>
              <a:t> </a:t>
            </a:r>
            <a:r>
              <a:rPr lang="fi-FI" altLang="en-US" sz="2400" dirty="0" err="1">
                <a:solidFill>
                  <a:srgbClr val="000000"/>
                </a:solidFill>
              </a:rPr>
              <a:t>refer</a:t>
            </a:r>
            <a:r>
              <a:rPr lang="fi-FI" altLang="en-US" sz="2400" dirty="0">
                <a:solidFill>
                  <a:srgbClr val="000000"/>
                </a:solidFill>
              </a:rPr>
              <a:t> to</a:t>
            </a:r>
            <a:r>
              <a:rPr lang="fi-FI" altLang="en-US" sz="2400" dirty="0" smtClean="0">
                <a:solidFill>
                  <a:srgbClr val="000000"/>
                </a:solidFill>
              </a:rPr>
              <a:t>?</a:t>
            </a:r>
            <a:endParaRPr lang="fi-FI" altLang="en-US" sz="2400" dirty="0">
              <a:solidFill>
                <a:srgbClr val="000000"/>
              </a:solidFill>
            </a:endParaRPr>
          </a:p>
        </p:txBody>
      </p:sp>
      <p:sp>
        <p:nvSpPr>
          <p:cNvPr id="87047" name="TextBox 7"/>
          <p:cNvSpPr txBox="1">
            <a:spLocks noChangeArrowheads="1"/>
          </p:cNvSpPr>
          <p:nvPr/>
        </p:nvSpPr>
        <p:spPr bwMode="auto">
          <a:xfrm>
            <a:off x="1865314" y="4797425"/>
            <a:ext cx="838993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fontAlgn="base">
              <a:spcBef>
                <a:spcPct val="0"/>
              </a:spcBef>
              <a:spcAft>
                <a:spcPct val="0"/>
              </a:spcAft>
              <a:buFontTx/>
              <a:buNone/>
            </a:pPr>
            <a:r>
              <a:rPr lang="en-US" altLang="en-US" sz="1600" dirty="0">
                <a:solidFill>
                  <a:srgbClr val="000000"/>
                </a:solidFill>
              </a:rPr>
              <a:t>1.  </a:t>
            </a:r>
            <a:r>
              <a:rPr lang="en-US" altLang="en-US" sz="1800" dirty="0">
                <a:solidFill>
                  <a:srgbClr val="000000"/>
                </a:solidFill>
              </a:rPr>
              <a:t>Cloud computing. Wikipedia. Available at    </a:t>
            </a:r>
            <a:br>
              <a:rPr lang="en-US" altLang="en-US" sz="1800" dirty="0">
                <a:solidFill>
                  <a:srgbClr val="000000"/>
                </a:solidFill>
              </a:rPr>
            </a:br>
            <a:r>
              <a:rPr lang="en-US" altLang="en-US" sz="1800" dirty="0">
                <a:solidFill>
                  <a:srgbClr val="000000"/>
                </a:solidFill>
              </a:rPr>
              <a:t>     </a:t>
            </a:r>
            <a:r>
              <a:rPr lang="en-US" altLang="en-US" sz="1800" u="sng" dirty="0">
                <a:solidFill>
                  <a:srgbClr val="000000"/>
                </a:solidFill>
                <a:hlinkClick r:id="rId3"/>
              </a:rPr>
              <a:t>http://en.wikipedia.org/wiki/Cloud_computing</a:t>
            </a:r>
            <a:r>
              <a:rPr lang="en-US" altLang="en-US" sz="1800" dirty="0">
                <a:solidFill>
                  <a:srgbClr val="000000"/>
                </a:solidFill>
              </a:rPr>
              <a:t>. Retrieved 3</a:t>
            </a:r>
            <a:r>
              <a:rPr lang="en-US" altLang="en-US" sz="1800" baseline="30000" dirty="0">
                <a:solidFill>
                  <a:srgbClr val="000000"/>
                </a:solidFill>
              </a:rPr>
              <a:t>rd</a:t>
            </a:r>
            <a:r>
              <a:rPr lang="en-US" altLang="en-US" sz="1800" dirty="0">
                <a:solidFill>
                  <a:srgbClr val="000000"/>
                </a:solidFill>
              </a:rPr>
              <a:t> September, 2014.</a:t>
            </a:r>
            <a:endParaRPr lang="fi-FI" altLang="en-US" sz="1800" b="1" dirty="0">
              <a:solidFill>
                <a:srgbClr val="000000"/>
              </a:solidFill>
            </a:endParaRPr>
          </a:p>
        </p:txBody>
      </p:sp>
      <p:pic>
        <p:nvPicPr>
          <p:cNvPr id="87048"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68476" y="5351463"/>
            <a:ext cx="85836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Grp="1" noChangeArrowheads="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009B3A"/>
                </a:solidFill>
                <a:latin typeface="+mj-lt"/>
                <a:ea typeface="+mj-ea"/>
                <a:cs typeface="+mj-cs"/>
              </a:defRPr>
            </a:lvl1pPr>
            <a:lvl2pPr algn="l" rtl="0" eaLnBrk="0" fontAlgn="base" hangingPunct="0">
              <a:spcBef>
                <a:spcPct val="0"/>
              </a:spcBef>
              <a:spcAft>
                <a:spcPct val="0"/>
              </a:spcAft>
              <a:defRPr sz="3200" b="1">
                <a:solidFill>
                  <a:srgbClr val="009B3A"/>
                </a:solidFill>
                <a:latin typeface="Arial" panose="020B0604020202020204" pitchFamily="34" charset="0"/>
              </a:defRPr>
            </a:lvl2pPr>
            <a:lvl3pPr algn="l" rtl="0" eaLnBrk="0" fontAlgn="base" hangingPunct="0">
              <a:spcBef>
                <a:spcPct val="0"/>
              </a:spcBef>
              <a:spcAft>
                <a:spcPct val="0"/>
              </a:spcAft>
              <a:defRPr sz="3200" b="1">
                <a:solidFill>
                  <a:srgbClr val="009B3A"/>
                </a:solidFill>
                <a:latin typeface="Arial" panose="020B0604020202020204" pitchFamily="34" charset="0"/>
              </a:defRPr>
            </a:lvl3pPr>
            <a:lvl4pPr algn="l" rtl="0" eaLnBrk="0" fontAlgn="base" hangingPunct="0">
              <a:spcBef>
                <a:spcPct val="0"/>
              </a:spcBef>
              <a:spcAft>
                <a:spcPct val="0"/>
              </a:spcAft>
              <a:defRPr sz="3200" b="1">
                <a:solidFill>
                  <a:srgbClr val="009B3A"/>
                </a:solidFill>
                <a:latin typeface="Arial" panose="020B0604020202020204" pitchFamily="34" charset="0"/>
              </a:defRPr>
            </a:lvl4pPr>
            <a:lvl5pPr algn="l" rtl="0" eaLnBrk="0" fontAlgn="base" hangingPunct="0">
              <a:spcBef>
                <a:spcPct val="0"/>
              </a:spcBef>
              <a:spcAft>
                <a:spcPct val="0"/>
              </a:spcAft>
              <a:defRPr sz="3200" b="1">
                <a:solidFill>
                  <a:srgbClr val="009B3A"/>
                </a:solidFill>
                <a:latin typeface="Arial" panose="020B0604020202020204" pitchFamily="34" charset="0"/>
              </a:defRPr>
            </a:lvl5pPr>
            <a:lvl6pPr marL="457200" algn="l" rtl="0" fontAlgn="base">
              <a:spcBef>
                <a:spcPct val="0"/>
              </a:spcBef>
              <a:spcAft>
                <a:spcPct val="0"/>
              </a:spcAft>
              <a:defRPr sz="3200" b="1">
                <a:solidFill>
                  <a:srgbClr val="009B3A"/>
                </a:solidFill>
                <a:latin typeface="Arial" panose="020B0604020202020204" pitchFamily="34" charset="0"/>
              </a:defRPr>
            </a:lvl6pPr>
            <a:lvl7pPr marL="914400" algn="l" rtl="0" fontAlgn="base">
              <a:spcBef>
                <a:spcPct val="0"/>
              </a:spcBef>
              <a:spcAft>
                <a:spcPct val="0"/>
              </a:spcAft>
              <a:defRPr sz="3200" b="1">
                <a:solidFill>
                  <a:srgbClr val="009B3A"/>
                </a:solidFill>
                <a:latin typeface="Arial" panose="020B0604020202020204" pitchFamily="34" charset="0"/>
              </a:defRPr>
            </a:lvl7pPr>
            <a:lvl8pPr marL="1371600" algn="l" rtl="0" fontAlgn="base">
              <a:spcBef>
                <a:spcPct val="0"/>
              </a:spcBef>
              <a:spcAft>
                <a:spcPct val="0"/>
              </a:spcAft>
              <a:defRPr sz="3200" b="1">
                <a:solidFill>
                  <a:srgbClr val="009B3A"/>
                </a:solidFill>
                <a:latin typeface="Arial" panose="020B0604020202020204" pitchFamily="34" charset="0"/>
              </a:defRPr>
            </a:lvl8pPr>
            <a:lvl9pPr marL="1828800" algn="l" rtl="0" fontAlgn="base">
              <a:spcBef>
                <a:spcPct val="0"/>
              </a:spcBef>
              <a:spcAft>
                <a:spcPct val="0"/>
              </a:spcAft>
              <a:defRPr sz="3200" b="1">
                <a:solidFill>
                  <a:srgbClr val="009B3A"/>
                </a:solidFill>
                <a:latin typeface="Arial" panose="020B0604020202020204" pitchFamily="34" charset="0"/>
              </a:defRPr>
            </a:lvl9pPr>
          </a:lstStyle>
          <a:p>
            <a:pPr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dirty="0" smtClean="0">
                <a:latin typeface="Arial Black" panose="020B0A04020102020204" pitchFamily="34" charset="0"/>
              </a:rPr>
              <a:t>Task 2-3: Acknowledging sources</a:t>
            </a:r>
            <a:endParaRPr lang="fi-FI" altLang="en-US" dirty="0" smtClean="0">
              <a:solidFill>
                <a:srgbClr val="000099"/>
              </a:solidFill>
              <a:latin typeface="Arial Black" panose="020B0A04020102020204" pitchFamily="34" charset="0"/>
            </a:endParaRPr>
          </a:p>
        </p:txBody>
      </p:sp>
      <p:sp>
        <p:nvSpPr>
          <p:cNvPr id="12" name="Rectangle 3"/>
          <p:cNvSpPr txBox="1">
            <a:spLocks noChangeArrowheads="1"/>
          </p:cNvSpPr>
          <p:nvPr/>
        </p:nvSpPr>
        <p:spPr bwMode="auto">
          <a:xfrm>
            <a:off x="1830388" y="718027"/>
            <a:ext cx="8147049" cy="753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fontAlgn="auto" hangingPunct="1">
              <a:spcAft>
                <a:spcPts val="0"/>
              </a:spcAft>
              <a:buFontTx/>
              <a:buNone/>
              <a:defRPr/>
            </a:pPr>
            <a:r>
              <a:rPr lang="en-US" b="1" kern="0" dirty="0" smtClean="0"/>
              <a:t>Where would you expect to see a reference to the source</a:t>
            </a:r>
            <a:r>
              <a:rPr lang="en-US" kern="0" dirty="0" smtClean="0"/>
              <a:t>?</a:t>
            </a:r>
            <a:br>
              <a:rPr lang="en-US" kern="0" dirty="0" smtClean="0"/>
            </a:br>
            <a:r>
              <a:rPr lang="en-US" b="1" kern="0" dirty="0" smtClean="0"/>
              <a:t>Which source would you refer to?</a:t>
            </a:r>
            <a:endParaRPr lang="en-US" b="1" kern="0" dirty="0"/>
          </a:p>
        </p:txBody>
      </p:sp>
      <p:sp>
        <p:nvSpPr>
          <p:cNvPr id="11" name="Content Placeholder 10"/>
          <p:cNvSpPr>
            <a:spLocks noGrp="1"/>
          </p:cNvSpPr>
          <p:nvPr>
            <p:ph idx="1"/>
          </p:nvPr>
        </p:nvSpPr>
        <p:spPr>
          <a:xfrm>
            <a:off x="8396342" y="2714620"/>
            <a:ext cx="3319407" cy="1804462"/>
          </a:xfrm>
          <a:prstGeom prst="wedgeRectCallout">
            <a:avLst>
              <a:gd name="adj1" fmla="val -68277"/>
              <a:gd name="adj2" fmla="val -102273"/>
            </a:avLst>
          </a:prstGeom>
          <a:solidFill>
            <a:srgbClr val="E3FA58"/>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endParaRPr lang="fi-FI" altLang="en-US" sz="2800" dirty="0">
              <a:solidFill>
                <a:srgbClr val="000000"/>
              </a:solidFill>
            </a:endParaRPr>
          </a:p>
          <a:p>
            <a:pPr marL="0" indent="0" algn="ctr">
              <a:spcBef>
                <a:spcPct val="0"/>
              </a:spcBef>
              <a:buNone/>
              <a:defRPr/>
            </a:pPr>
            <a:r>
              <a:rPr lang="fi-FI" altLang="en-US" sz="2800" b="1" dirty="0" smtClean="0">
                <a:solidFill>
                  <a:srgbClr val="000099"/>
                </a:solidFill>
              </a:rPr>
              <a:t>…[2]. </a:t>
            </a:r>
          </a:p>
          <a:p>
            <a:pPr marL="0" indent="0" algn="ctr">
              <a:spcBef>
                <a:spcPct val="0"/>
              </a:spcBef>
              <a:buNone/>
              <a:defRPr/>
            </a:pPr>
            <a:r>
              <a:rPr lang="fi-FI" altLang="en-US" sz="2800" dirty="0" err="1" smtClean="0">
                <a:solidFill>
                  <a:srgbClr val="000000"/>
                </a:solidFill>
              </a:rPr>
              <a:t>Or</a:t>
            </a:r>
            <a:r>
              <a:rPr lang="fi-FI" altLang="en-US" sz="2800" dirty="0" smtClean="0">
                <a:solidFill>
                  <a:srgbClr val="000000"/>
                </a:solidFill>
              </a:rPr>
              <a:t> </a:t>
            </a:r>
            <a:r>
              <a:rPr lang="fi-FI" altLang="en-US" sz="2800" dirty="0">
                <a:solidFill>
                  <a:srgbClr val="000000"/>
                </a:solidFill>
              </a:rPr>
              <a:t>is </a:t>
            </a:r>
            <a:r>
              <a:rPr lang="fi-FI" altLang="en-US" sz="2800" dirty="0" err="1">
                <a:solidFill>
                  <a:srgbClr val="000000"/>
                </a:solidFill>
              </a:rPr>
              <a:t>this</a:t>
            </a:r>
            <a:r>
              <a:rPr lang="fi-FI" altLang="en-US" sz="2800" dirty="0">
                <a:solidFill>
                  <a:srgbClr val="000000"/>
                </a:solidFill>
              </a:rPr>
              <a:t> </a:t>
            </a:r>
            <a:r>
              <a:rPr lang="fi-FI" altLang="en-US" sz="2800" dirty="0" err="1">
                <a:solidFill>
                  <a:srgbClr val="000000"/>
                </a:solidFill>
              </a:rPr>
              <a:t>common</a:t>
            </a:r>
            <a:r>
              <a:rPr lang="fi-FI" altLang="en-US" sz="2800" dirty="0">
                <a:solidFill>
                  <a:srgbClr val="000000"/>
                </a:solidFill>
              </a:rPr>
              <a:t> </a:t>
            </a:r>
            <a:r>
              <a:rPr lang="fi-FI" altLang="en-US" sz="2800" dirty="0" err="1">
                <a:solidFill>
                  <a:srgbClr val="000000"/>
                </a:solidFill>
              </a:rPr>
              <a:t>knowledge</a:t>
            </a:r>
            <a:r>
              <a:rPr lang="fi-FI" altLang="en-US" sz="2800" dirty="0">
                <a:solidFill>
                  <a:srgbClr val="000000"/>
                </a:solidFill>
              </a:rPr>
              <a:t>?</a:t>
            </a:r>
          </a:p>
          <a:p>
            <a:pPr algn="ctr" fontAlgn="base">
              <a:spcBef>
                <a:spcPct val="0"/>
              </a:spcBef>
              <a:spcAft>
                <a:spcPct val="0"/>
              </a:spcAft>
              <a:defRPr/>
            </a:pPr>
            <a:endParaRPr lang="fi-FI" altLang="en-US" sz="2800" dirty="0">
              <a:solidFill>
                <a:srgbClr val="000000"/>
              </a:solidFill>
            </a:endParaRPr>
          </a:p>
        </p:txBody>
      </p:sp>
    </p:spTree>
    <p:extLst>
      <p:ext uri="{BB962C8B-B14F-4D97-AF65-F5344CB8AC3E}">
        <p14:creationId xmlns:p14="http://schemas.microsoft.com/office/powerpoint/2010/main" val="340631422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5"/>
          <p:cNvSpPr>
            <a:spLocks noGrp="1"/>
          </p:cNvSpPr>
          <p:nvPr>
            <p:ph type="sldNum" sz="quarter" idx="12"/>
          </p:nvPr>
        </p:nvSpPr>
        <p:spPr bwMode="auto">
          <a:xfrm>
            <a:off x="8077200" y="6265863"/>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FontTx/>
              <a:buNone/>
            </a:pPr>
            <a:fld id="{FD0FCE27-ED6B-478B-A1E5-A119CE85069B}" type="slidenum">
              <a:rPr lang="en-US" altLang="en-US" sz="900">
                <a:solidFill>
                  <a:srgbClr val="000000"/>
                </a:solidFill>
              </a:rPr>
              <a:pPr eaLnBrk="1" hangingPunct="1">
                <a:spcBef>
                  <a:spcPct val="0"/>
                </a:spcBef>
                <a:buFontTx/>
                <a:buNone/>
              </a:pPr>
              <a:t>38</a:t>
            </a:fld>
            <a:endParaRPr lang="en-US" altLang="en-US" sz="900">
              <a:solidFill>
                <a:srgbClr val="000000"/>
              </a:solidFill>
            </a:endParaRPr>
          </a:p>
        </p:txBody>
      </p:sp>
      <p:sp>
        <p:nvSpPr>
          <p:cNvPr id="91141" name="Text Box 5"/>
          <p:cNvSpPr txBox="1">
            <a:spLocks noChangeArrowheads="1"/>
          </p:cNvSpPr>
          <p:nvPr/>
        </p:nvSpPr>
        <p:spPr bwMode="auto">
          <a:xfrm>
            <a:off x="1883568" y="1460502"/>
            <a:ext cx="8424863" cy="4445453"/>
          </a:xfrm>
          <a:prstGeom prst="rect">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90000" tIns="45000" rIns="90000" bIns="45000"/>
          <a:lstStyle>
            <a:lvl1pPr defTabSz="449263">
              <a:spcBef>
                <a:spcPts val="6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1pPr>
            <a:lvl2pPr marL="742950" indent="-28575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2pPr>
            <a:lvl3pPr marL="11430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defRPr>
            </a:lvl3pPr>
            <a:lvl4pPr marL="16002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anose="020B0604020202020204" pitchFamily="34" charset="0"/>
              </a:defRPr>
            </a:lvl4pPr>
            <a:lvl5pPr marL="2057400" indent="-228600" defTabSz="449263">
              <a:spcBef>
                <a:spcPts val="3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5pPr>
            <a:lvl6pPr marL="25146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6pPr>
            <a:lvl7pPr marL="29718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7pPr>
            <a:lvl8pPr marL="34290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8pPr>
            <a:lvl9pPr marL="38862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en-US" sz="2000">
                <a:solidFill>
                  <a:srgbClr val="000099"/>
                </a:solidFill>
              </a:rPr>
              <a:t>Clouds can be divided </a:t>
            </a:r>
            <a:r>
              <a:rPr lang="en-US" altLang="en-US" sz="2000">
                <a:solidFill>
                  <a:srgbClr val="000000"/>
                </a:solidFill>
              </a:rPr>
              <a:t>into three main categories: private, public (or hosted), and hybrid clouds (1).  A private cloud is only used by one specific organization, which may also be responsible for its management and operation. In contrast, public clouds offer both paid and free services to all potential clients and are operated by an external cloud service </a:t>
            </a:r>
            <a:r>
              <a:rPr lang="en-US" altLang="en-US" sz="2000" b="1">
                <a:solidFill>
                  <a:srgbClr val="000000"/>
                </a:solidFill>
              </a:rPr>
              <a:t>provide.  </a:t>
            </a:r>
            <a:r>
              <a:rPr lang="en-US" altLang="en-US" sz="2000">
                <a:solidFill>
                  <a:prstClr val="black"/>
                </a:solidFill>
              </a:rPr>
              <a:t>For example, </a:t>
            </a:r>
            <a:r>
              <a:rPr lang="en-US" altLang="en-US" sz="2000" b="1">
                <a:solidFill>
                  <a:srgbClr val="000099"/>
                </a:solidFill>
              </a:rPr>
              <a:t>Amazon’s EC2, S3, and SimpleDB are open to anyone with a credit card, even at 3 a.m.  </a:t>
            </a:r>
            <a:r>
              <a:rPr lang="en-US" altLang="en-US" sz="2000">
                <a:solidFill>
                  <a:srgbClr val="000000"/>
                </a:solidFill>
              </a:rPr>
              <a:t>The third type, a hybrid cloud, combines in-house and externally provided cloud computing. </a:t>
            </a:r>
            <a:endParaRPr lang="fi-FI" altLang="en-US" sz="2000">
              <a:solidFill>
                <a:srgbClr val="000000"/>
              </a:solidFill>
            </a:endParaRPr>
          </a:p>
        </p:txBody>
      </p:sp>
      <p:sp>
        <p:nvSpPr>
          <p:cNvPr id="6" name="Rectangular Callout 5"/>
          <p:cNvSpPr/>
          <p:nvPr/>
        </p:nvSpPr>
        <p:spPr>
          <a:xfrm>
            <a:off x="353895" y="2044647"/>
            <a:ext cx="2663825" cy="2936875"/>
          </a:xfrm>
          <a:prstGeom prst="wedgeRectCallout">
            <a:avLst>
              <a:gd name="adj1" fmla="val 116821"/>
              <a:gd name="adj2" fmla="val -5301"/>
            </a:avLst>
          </a:prstGeom>
          <a:solidFill>
            <a:srgbClr val="E3FA58"/>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endParaRPr lang="fi-FI" altLang="en-US" sz="2800" dirty="0">
              <a:solidFill>
                <a:srgbClr val="000000"/>
              </a:solidFill>
            </a:endParaRPr>
          </a:p>
          <a:p>
            <a:pPr algn="ctr" fontAlgn="base">
              <a:spcBef>
                <a:spcPct val="0"/>
              </a:spcBef>
              <a:spcAft>
                <a:spcPct val="0"/>
              </a:spcAft>
              <a:defRPr/>
            </a:pPr>
            <a:r>
              <a:rPr lang="fi-FI" altLang="en-US" sz="2400" dirty="0">
                <a:solidFill>
                  <a:srgbClr val="000000"/>
                </a:solidFill>
              </a:rPr>
              <a:t>Can </a:t>
            </a:r>
            <a:r>
              <a:rPr lang="fi-FI" altLang="en-US" sz="2400" dirty="0" err="1">
                <a:solidFill>
                  <a:srgbClr val="000000"/>
                </a:solidFill>
              </a:rPr>
              <a:t>you</a:t>
            </a:r>
            <a:r>
              <a:rPr lang="fi-FI" altLang="en-US" sz="2400" dirty="0">
                <a:solidFill>
                  <a:srgbClr val="000000"/>
                </a:solidFill>
              </a:rPr>
              <a:t> </a:t>
            </a:r>
            <a:r>
              <a:rPr lang="fi-FI" altLang="en-US" sz="2400" dirty="0" err="1">
                <a:solidFill>
                  <a:srgbClr val="000000"/>
                </a:solidFill>
              </a:rPr>
              <a:t>find</a:t>
            </a:r>
            <a:r>
              <a:rPr lang="fi-FI" altLang="en-US" sz="2400" dirty="0">
                <a:solidFill>
                  <a:srgbClr val="000000"/>
                </a:solidFill>
              </a:rPr>
              <a:t> </a:t>
            </a:r>
            <a:r>
              <a:rPr lang="fi-FI" altLang="en-US" sz="2400" dirty="0" err="1">
                <a:solidFill>
                  <a:srgbClr val="000000"/>
                </a:solidFill>
              </a:rPr>
              <a:t>this</a:t>
            </a:r>
            <a:r>
              <a:rPr lang="fi-FI" altLang="en-US" sz="2400" dirty="0">
                <a:solidFill>
                  <a:srgbClr val="000000"/>
                </a:solidFill>
              </a:rPr>
              <a:t> </a:t>
            </a:r>
            <a:r>
              <a:rPr lang="fi-FI" altLang="en-US" sz="2400" dirty="0" err="1">
                <a:solidFill>
                  <a:srgbClr val="000000"/>
                </a:solidFill>
              </a:rPr>
              <a:t>information</a:t>
            </a:r>
            <a:r>
              <a:rPr lang="fi-FI" altLang="en-US" sz="2400" dirty="0">
                <a:solidFill>
                  <a:srgbClr val="000000"/>
                </a:solidFill>
              </a:rPr>
              <a:t> in </a:t>
            </a:r>
            <a:r>
              <a:rPr lang="fi-FI" altLang="en-US" sz="2400" dirty="0" err="1">
                <a:solidFill>
                  <a:srgbClr val="000000"/>
                </a:solidFill>
              </a:rPr>
              <a:t>one</a:t>
            </a:r>
            <a:r>
              <a:rPr lang="fi-FI" altLang="en-US" sz="2400" dirty="0">
                <a:solidFill>
                  <a:srgbClr val="000000"/>
                </a:solidFill>
              </a:rPr>
              <a:t> of </a:t>
            </a:r>
            <a:r>
              <a:rPr lang="fi-FI" altLang="en-US" sz="2400" dirty="0" err="1">
                <a:solidFill>
                  <a:srgbClr val="000000"/>
                </a:solidFill>
              </a:rPr>
              <a:t>the</a:t>
            </a:r>
            <a:r>
              <a:rPr lang="fi-FI" altLang="en-US" sz="2400" dirty="0">
                <a:solidFill>
                  <a:srgbClr val="000000"/>
                </a:solidFill>
              </a:rPr>
              <a:t> </a:t>
            </a:r>
            <a:r>
              <a:rPr lang="fi-FI" altLang="en-US" sz="2400" dirty="0" err="1">
                <a:solidFill>
                  <a:srgbClr val="000000"/>
                </a:solidFill>
              </a:rPr>
              <a:t>original</a:t>
            </a:r>
            <a:r>
              <a:rPr lang="fi-FI" altLang="en-US" sz="2400" dirty="0">
                <a:solidFill>
                  <a:srgbClr val="000000"/>
                </a:solidFill>
              </a:rPr>
              <a:t> </a:t>
            </a:r>
            <a:r>
              <a:rPr lang="fi-FI" altLang="en-US" sz="2400" dirty="0" err="1">
                <a:solidFill>
                  <a:srgbClr val="000000"/>
                </a:solidFill>
              </a:rPr>
              <a:t>texts</a:t>
            </a:r>
            <a:r>
              <a:rPr lang="fi-FI" altLang="en-US" sz="2400" dirty="0">
                <a:solidFill>
                  <a:srgbClr val="000000"/>
                </a:solidFill>
              </a:rPr>
              <a:t>?</a:t>
            </a:r>
          </a:p>
          <a:p>
            <a:pPr algn="ctr" fontAlgn="base">
              <a:spcBef>
                <a:spcPct val="0"/>
              </a:spcBef>
              <a:spcAft>
                <a:spcPct val="0"/>
              </a:spcAft>
              <a:defRPr/>
            </a:pPr>
            <a:endParaRPr lang="fi-FI" altLang="en-US" sz="2400" dirty="0">
              <a:solidFill>
                <a:srgbClr val="000000"/>
              </a:solidFill>
            </a:endParaRPr>
          </a:p>
          <a:p>
            <a:pPr algn="ctr" fontAlgn="base">
              <a:spcBef>
                <a:spcPct val="0"/>
              </a:spcBef>
              <a:spcAft>
                <a:spcPct val="0"/>
              </a:spcAft>
              <a:defRPr/>
            </a:pPr>
            <a:r>
              <a:rPr lang="fi-FI" altLang="en-US" sz="2400" b="1" dirty="0" err="1">
                <a:solidFill>
                  <a:srgbClr val="FF0000"/>
                </a:solidFill>
              </a:rPr>
              <a:t>What’s</a:t>
            </a:r>
            <a:r>
              <a:rPr lang="fi-FI" altLang="en-US" sz="2400" b="1" dirty="0">
                <a:solidFill>
                  <a:srgbClr val="FF0000"/>
                </a:solidFill>
              </a:rPr>
              <a:t> </a:t>
            </a:r>
            <a:r>
              <a:rPr lang="fi-FI" altLang="en-US" sz="2400" b="1" dirty="0" err="1">
                <a:solidFill>
                  <a:srgbClr val="FF0000"/>
                </a:solidFill>
              </a:rPr>
              <a:t>wrong</a:t>
            </a:r>
            <a:r>
              <a:rPr lang="fi-FI" altLang="en-US" sz="2400" b="1" dirty="0">
                <a:solidFill>
                  <a:srgbClr val="FF0000"/>
                </a:solidFill>
              </a:rPr>
              <a:t>?</a:t>
            </a:r>
          </a:p>
          <a:p>
            <a:pPr algn="ctr" fontAlgn="base">
              <a:spcBef>
                <a:spcPct val="0"/>
              </a:spcBef>
              <a:spcAft>
                <a:spcPct val="0"/>
              </a:spcAft>
              <a:defRPr/>
            </a:pPr>
            <a:endParaRPr lang="fi-FI" altLang="en-US" sz="2400" b="1" dirty="0">
              <a:solidFill>
                <a:srgbClr val="FF0000"/>
              </a:solidFill>
            </a:endParaRPr>
          </a:p>
          <a:p>
            <a:pPr algn="ctr" fontAlgn="base">
              <a:spcBef>
                <a:spcPct val="0"/>
              </a:spcBef>
              <a:spcAft>
                <a:spcPct val="0"/>
              </a:spcAft>
              <a:defRPr/>
            </a:pPr>
            <a:endParaRPr lang="fi-FI" altLang="en-US" sz="2800" dirty="0">
              <a:solidFill>
                <a:srgbClr val="000000"/>
              </a:solidFill>
            </a:endParaRPr>
          </a:p>
        </p:txBody>
      </p:sp>
      <p:sp>
        <p:nvSpPr>
          <p:cNvPr id="91143" name="TextBox 6"/>
          <p:cNvSpPr txBox="1">
            <a:spLocks noChangeArrowheads="1"/>
          </p:cNvSpPr>
          <p:nvPr/>
        </p:nvSpPr>
        <p:spPr bwMode="auto">
          <a:xfrm>
            <a:off x="1919288" y="4806499"/>
            <a:ext cx="867886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fontAlgn="base">
              <a:spcBef>
                <a:spcPct val="0"/>
              </a:spcBef>
              <a:spcAft>
                <a:spcPct val="0"/>
              </a:spcAft>
              <a:buFontTx/>
              <a:buNone/>
            </a:pPr>
            <a:r>
              <a:rPr lang="en-US" altLang="en-US" sz="1400" dirty="0">
                <a:solidFill>
                  <a:srgbClr val="000000"/>
                </a:solidFill>
              </a:rPr>
              <a:t>Cloud computing. Wikipedia. Available at  </a:t>
            </a:r>
            <a:r>
              <a:rPr lang="en-US" altLang="en-US" sz="1400" u="sng" dirty="0">
                <a:solidFill>
                  <a:srgbClr val="000000"/>
                </a:solidFill>
                <a:hlinkClick r:id="rId3"/>
              </a:rPr>
              <a:t>http://en.wikipedia.org/wiki/Cloud_computing</a:t>
            </a:r>
            <a:r>
              <a:rPr lang="en-US" altLang="en-US" sz="1400" dirty="0">
                <a:solidFill>
                  <a:srgbClr val="000000"/>
                </a:solidFill>
              </a:rPr>
              <a:t>. Retrieved 3</a:t>
            </a:r>
            <a:r>
              <a:rPr lang="en-US" altLang="en-US" sz="1400" baseline="30000" dirty="0">
                <a:solidFill>
                  <a:srgbClr val="000000"/>
                </a:solidFill>
              </a:rPr>
              <a:t>rd</a:t>
            </a:r>
            <a:r>
              <a:rPr lang="en-US" altLang="en-US" sz="1400" dirty="0">
                <a:solidFill>
                  <a:srgbClr val="000000"/>
                </a:solidFill>
              </a:rPr>
              <a:t> September, 2014.</a:t>
            </a:r>
            <a:endParaRPr lang="fi-FI" altLang="en-US" sz="1400" b="1" dirty="0">
              <a:solidFill>
                <a:srgbClr val="000000"/>
              </a:solidFill>
            </a:endParaRPr>
          </a:p>
        </p:txBody>
      </p:sp>
      <p:sp>
        <p:nvSpPr>
          <p:cNvPr id="91144" name="TextBox 8"/>
          <p:cNvSpPr txBox="1">
            <a:spLocks noChangeArrowheads="1"/>
          </p:cNvSpPr>
          <p:nvPr/>
        </p:nvSpPr>
        <p:spPr bwMode="auto">
          <a:xfrm>
            <a:off x="1919289" y="5362124"/>
            <a:ext cx="83915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fontAlgn="base">
              <a:spcBef>
                <a:spcPct val="0"/>
              </a:spcBef>
              <a:spcAft>
                <a:spcPct val="0"/>
              </a:spcAft>
              <a:buFontTx/>
              <a:buNone/>
            </a:pPr>
            <a:r>
              <a:rPr lang="en-US" altLang="en-US" sz="1400" dirty="0">
                <a:solidFill>
                  <a:srgbClr val="000000"/>
                </a:solidFill>
              </a:rPr>
              <a:t>Grossman, R. 2009. The case for cloud computing. IT Professional 11(2), 23-27.</a:t>
            </a:r>
            <a:endParaRPr lang="fi-FI" altLang="en-US" sz="1400" dirty="0">
              <a:solidFill>
                <a:srgbClr val="000000"/>
              </a:solidFill>
            </a:endParaRPr>
          </a:p>
        </p:txBody>
      </p:sp>
      <p:sp>
        <p:nvSpPr>
          <p:cNvPr id="10" name="Rectangle 2"/>
          <p:cNvSpPr txBox="1">
            <a:spLocks noGrp="1" noChangeArrowheads="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009B3A"/>
                </a:solidFill>
                <a:latin typeface="+mj-lt"/>
                <a:ea typeface="+mj-ea"/>
                <a:cs typeface="+mj-cs"/>
              </a:defRPr>
            </a:lvl1pPr>
            <a:lvl2pPr algn="l" rtl="0" eaLnBrk="0" fontAlgn="base" hangingPunct="0">
              <a:spcBef>
                <a:spcPct val="0"/>
              </a:spcBef>
              <a:spcAft>
                <a:spcPct val="0"/>
              </a:spcAft>
              <a:defRPr sz="3200" b="1">
                <a:solidFill>
                  <a:srgbClr val="009B3A"/>
                </a:solidFill>
                <a:latin typeface="Arial" panose="020B0604020202020204" pitchFamily="34" charset="0"/>
              </a:defRPr>
            </a:lvl2pPr>
            <a:lvl3pPr algn="l" rtl="0" eaLnBrk="0" fontAlgn="base" hangingPunct="0">
              <a:spcBef>
                <a:spcPct val="0"/>
              </a:spcBef>
              <a:spcAft>
                <a:spcPct val="0"/>
              </a:spcAft>
              <a:defRPr sz="3200" b="1">
                <a:solidFill>
                  <a:srgbClr val="009B3A"/>
                </a:solidFill>
                <a:latin typeface="Arial" panose="020B0604020202020204" pitchFamily="34" charset="0"/>
              </a:defRPr>
            </a:lvl3pPr>
            <a:lvl4pPr algn="l" rtl="0" eaLnBrk="0" fontAlgn="base" hangingPunct="0">
              <a:spcBef>
                <a:spcPct val="0"/>
              </a:spcBef>
              <a:spcAft>
                <a:spcPct val="0"/>
              </a:spcAft>
              <a:defRPr sz="3200" b="1">
                <a:solidFill>
                  <a:srgbClr val="009B3A"/>
                </a:solidFill>
                <a:latin typeface="Arial" panose="020B0604020202020204" pitchFamily="34" charset="0"/>
              </a:defRPr>
            </a:lvl4pPr>
            <a:lvl5pPr algn="l" rtl="0" eaLnBrk="0" fontAlgn="base" hangingPunct="0">
              <a:spcBef>
                <a:spcPct val="0"/>
              </a:spcBef>
              <a:spcAft>
                <a:spcPct val="0"/>
              </a:spcAft>
              <a:defRPr sz="3200" b="1">
                <a:solidFill>
                  <a:srgbClr val="009B3A"/>
                </a:solidFill>
                <a:latin typeface="Arial" panose="020B0604020202020204" pitchFamily="34" charset="0"/>
              </a:defRPr>
            </a:lvl5pPr>
            <a:lvl6pPr marL="457200" algn="l" rtl="0" fontAlgn="base">
              <a:spcBef>
                <a:spcPct val="0"/>
              </a:spcBef>
              <a:spcAft>
                <a:spcPct val="0"/>
              </a:spcAft>
              <a:defRPr sz="3200" b="1">
                <a:solidFill>
                  <a:srgbClr val="009B3A"/>
                </a:solidFill>
                <a:latin typeface="Arial" panose="020B0604020202020204" pitchFamily="34" charset="0"/>
              </a:defRPr>
            </a:lvl6pPr>
            <a:lvl7pPr marL="914400" algn="l" rtl="0" fontAlgn="base">
              <a:spcBef>
                <a:spcPct val="0"/>
              </a:spcBef>
              <a:spcAft>
                <a:spcPct val="0"/>
              </a:spcAft>
              <a:defRPr sz="3200" b="1">
                <a:solidFill>
                  <a:srgbClr val="009B3A"/>
                </a:solidFill>
                <a:latin typeface="Arial" panose="020B0604020202020204" pitchFamily="34" charset="0"/>
              </a:defRPr>
            </a:lvl7pPr>
            <a:lvl8pPr marL="1371600" algn="l" rtl="0" fontAlgn="base">
              <a:spcBef>
                <a:spcPct val="0"/>
              </a:spcBef>
              <a:spcAft>
                <a:spcPct val="0"/>
              </a:spcAft>
              <a:defRPr sz="3200" b="1">
                <a:solidFill>
                  <a:srgbClr val="009B3A"/>
                </a:solidFill>
                <a:latin typeface="Arial" panose="020B0604020202020204" pitchFamily="34" charset="0"/>
              </a:defRPr>
            </a:lvl8pPr>
            <a:lvl9pPr marL="1828800" algn="l" rtl="0" fontAlgn="base">
              <a:spcBef>
                <a:spcPct val="0"/>
              </a:spcBef>
              <a:spcAft>
                <a:spcPct val="0"/>
              </a:spcAft>
              <a:defRPr sz="3200" b="1">
                <a:solidFill>
                  <a:srgbClr val="009B3A"/>
                </a:solidFill>
                <a:latin typeface="Arial" panose="020B0604020202020204" pitchFamily="34" charset="0"/>
              </a:defRPr>
            </a:lvl9pPr>
          </a:lstStyle>
          <a:p>
            <a:pPr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dirty="0" smtClean="0">
                <a:latin typeface="Arial Black" panose="020B0A04020102020204" pitchFamily="34" charset="0"/>
              </a:rPr>
              <a:t>Task 2-3: Acknowledging sources</a:t>
            </a:r>
            <a:endParaRPr lang="fi-FI" altLang="en-US" dirty="0" smtClean="0">
              <a:solidFill>
                <a:srgbClr val="000099"/>
              </a:solidFill>
              <a:latin typeface="Arial Black" panose="020B0A04020102020204" pitchFamily="34" charset="0"/>
            </a:endParaRPr>
          </a:p>
        </p:txBody>
      </p:sp>
      <p:sp>
        <p:nvSpPr>
          <p:cNvPr id="12" name="Rectangle 3"/>
          <p:cNvSpPr txBox="1">
            <a:spLocks noChangeArrowheads="1"/>
          </p:cNvSpPr>
          <p:nvPr/>
        </p:nvSpPr>
        <p:spPr bwMode="auto">
          <a:xfrm>
            <a:off x="2041526" y="839392"/>
            <a:ext cx="8147049" cy="753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fontAlgn="auto" hangingPunct="1">
              <a:spcAft>
                <a:spcPts val="0"/>
              </a:spcAft>
              <a:buFontTx/>
              <a:buNone/>
              <a:defRPr/>
            </a:pPr>
            <a:r>
              <a:rPr lang="en-US" b="1" kern="0" smtClean="0"/>
              <a:t>Where would you expect to see a reference to the source</a:t>
            </a:r>
            <a:r>
              <a:rPr lang="en-US" kern="0" smtClean="0"/>
              <a:t>?</a:t>
            </a:r>
            <a:br>
              <a:rPr lang="en-US" kern="0" smtClean="0"/>
            </a:br>
            <a:r>
              <a:rPr lang="en-US" b="1" kern="0" smtClean="0"/>
              <a:t>Which source would you refer to?</a:t>
            </a:r>
            <a:endParaRPr lang="en-US" b="1" kern="0" dirty="0"/>
          </a:p>
        </p:txBody>
      </p:sp>
    </p:spTree>
    <p:extLst>
      <p:ext uri="{BB962C8B-B14F-4D97-AF65-F5344CB8AC3E}">
        <p14:creationId xmlns:p14="http://schemas.microsoft.com/office/powerpoint/2010/main" val="281088806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5"/>
          <p:cNvSpPr>
            <a:spLocks noGrp="1"/>
          </p:cNvSpPr>
          <p:nvPr>
            <p:ph type="sldNum" sz="quarter" idx="12"/>
          </p:nvPr>
        </p:nvSpPr>
        <p:spPr bwMode="auto">
          <a:xfrm>
            <a:off x="8077200" y="6265863"/>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FontTx/>
              <a:buNone/>
            </a:pPr>
            <a:fld id="{2ED140B5-845A-4BBE-B2B1-4B92C4A233F5}" type="slidenum">
              <a:rPr lang="en-US" altLang="en-US" sz="900">
                <a:solidFill>
                  <a:srgbClr val="000000"/>
                </a:solidFill>
              </a:rPr>
              <a:pPr eaLnBrk="1" hangingPunct="1">
                <a:spcBef>
                  <a:spcPct val="0"/>
                </a:spcBef>
                <a:buFontTx/>
                <a:buNone/>
              </a:pPr>
              <a:t>39</a:t>
            </a:fld>
            <a:endParaRPr lang="en-US" altLang="en-US" sz="900">
              <a:solidFill>
                <a:srgbClr val="000000"/>
              </a:solidFill>
            </a:endParaRPr>
          </a:p>
        </p:txBody>
      </p:sp>
      <p:sp>
        <p:nvSpPr>
          <p:cNvPr id="93189" name="Text Box 5"/>
          <p:cNvSpPr txBox="1">
            <a:spLocks noChangeArrowheads="1"/>
          </p:cNvSpPr>
          <p:nvPr/>
        </p:nvSpPr>
        <p:spPr bwMode="auto">
          <a:xfrm>
            <a:off x="1785938" y="1737679"/>
            <a:ext cx="8270876" cy="4754561"/>
          </a:xfrm>
          <a:prstGeom prst="rect">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90000" tIns="45000" rIns="90000" bIns="45000"/>
          <a:lstStyle>
            <a:lvl1pPr defTabSz="449263">
              <a:spcBef>
                <a:spcPts val="6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1pPr>
            <a:lvl2pPr marL="742950" indent="-28575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2pPr>
            <a:lvl3pPr marL="11430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defRPr>
            </a:lvl3pPr>
            <a:lvl4pPr marL="1600200" indent="-228600" defTabSz="449263">
              <a:spcBef>
                <a:spcPts val="4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anose="020B0604020202020204" pitchFamily="34" charset="0"/>
              </a:defRPr>
            </a:lvl4pPr>
            <a:lvl5pPr marL="2057400" indent="-228600" defTabSz="449263">
              <a:spcBef>
                <a:spcPts val="3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5pPr>
            <a:lvl6pPr marL="25146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6pPr>
            <a:lvl7pPr marL="29718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7pPr>
            <a:lvl8pPr marL="34290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8pPr>
            <a:lvl9pPr marL="3886200" indent="-228600" defTabSz="449263" eaLnBrk="0" fontAlgn="base" hangingPunct="0">
              <a:spcBef>
                <a:spcPts val="3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en-US" sz="2000">
                <a:solidFill>
                  <a:srgbClr val="000000"/>
                </a:solidFill>
              </a:rPr>
              <a:t>Clouds can be divided into three main categories: private, public (or hosted), and hybrid (Grossman, 2009).  A private cloud is only used by one specific organization, which may also be responsible for its management and operation. In contrast, public clouds offer both paid and free services to all potential clients and are operated by an external cloud service provide.</a:t>
            </a:r>
            <a:r>
              <a:rPr lang="en-US" altLang="en-US" sz="2000" b="1">
                <a:solidFill>
                  <a:srgbClr val="FF0000"/>
                </a:solidFill>
              </a:rPr>
              <a:t>  For example, Amazon’s EC2, S3, and SimpleDB are open to anyone with a credit card, even at 3 a.m.  </a:t>
            </a:r>
            <a:r>
              <a:rPr lang="en-US" altLang="en-US" sz="2000">
                <a:solidFill>
                  <a:srgbClr val="000000"/>
                </a:solidFill>
              </a:rPr>
              <a:t>The third type, a hybrid cloud, combines in-house and externally provided cloud computing</a:t>
            </a:r>
            <a:r>
              <a:rPr lang="en-US" altLang="en-US" sz="2000">
                <a:solidFill>
                  <a:srgbClr val="000099"/>
                </a:solidFill>
              </a:rPr>
              <a:t>. </a:t>
            </a:r>
            <a:endParaRPr lang="fi-FI" altLang="en-US" sz="2000">
              <a:solidFill>
                <a:srgbClr val="000099"/>
              </a:solidFill>
            </a:endParaRPr>
          </a:p>
        </p:txBody>
      </p:sp>
      <p:sp>
        <p:nvSpPr>
          <p:cNvPr id="6" name="Rectangular Callout 5"/>
          <p:cNvSpPr/>
          <p:nvPr/>
        </p:nvSpPr>
        <p:spPr>
          <a:xfrm>
            <a:off x="430214" y="2347256"/>
            <a:ext cx="2403475" cy="3107079"/>
          </a:xfrm>
          <a:prstGeom prst="wedgeRectCallout">
            <a:avLst>
              <a:gd name="adj1" fmla="val 115687"/>
              <a:gd name="adj2" fmla="val -9632"/>
            </a:avLst>
          </a:prstGeom>
          <a:solidFill>
            <a:srgbClr val="E3FA58"/>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fi-FI" altLang="en-US" sz="2400" b="1" dirty="0" err="1" smtClean="0">
                <a:solidFill>
                  <a:srgbClr val="FF0000"/>
                </a:solidFill>
              </a:rPr>
              <a:t>Plagiarised</a:t>
            </a:r>
            <a:r>
              <a:rPr lang="fi-FI" altLang="en-US" sz="2400" b="1" dirty="0" smtClean="0">
                <a:solidFill>
                  <a:srgbClr val="FF0000"/>
                </a:solidFill>
              </a:rPr>
              <a:t>!</a:t>
            </a:r>
            <a:endParaRPr lang="fi-FI" altLang="en-US" sz="2400" b="1" dirty="0">
              <a:solidFill>
                <a:srgbClr val="FF0000"/>
              </a:solidFill>
            </a:endParaRPr>
          </a:p>
          <a:p>
            <a:pPr algn="ctr" fontAlgn="base">
              <a:spcBef>
                <a:spcPct val="0"/>
              </a:spcBef>
              <a:spcAft>
                <a:spcPct val="0"/>
              </a:spcAft>
              <a:defRPr/>
            </a:pPr>
            <a:r>
              <a:rPr lang="fi-FI" altLang="en-US" sz="2400" dirty="0">
                <a:solidFill>
                  <a:srgbClr val="000000"/>
                </a:solidFill>
              </a:rPr>
              <a:t>A </a:t>
            </a:r>
            <a:r>
              <a:rPr lang="fi-FI" altLang="en-US" sz="2400" dirty="0" err="1">
                <a:solidFill>
                  <a:srgbClr val="000000"/>
                </a:solidFill>
              </a:rPr>
              <a:t>direct</a:t>
            </a:r>
            <a:r>
              <a:rPr lang="fi-FI" altLang="en-US" sz="2400" dirty="0">
                <a:solidFill>
                  <a:srgbClr val="000000"/>
                </a:solidFill>
              </a:rPr>
              <a:t> </a:t>
            </a:r>
            <a:r>
              <a:rPr lang="fi-FI" altLang="en-US" sz="2400" dirty="0" err="1">
                <a:solidFill>
                  <a:srgbClr val="000000"/>
                </a:solidFill>
              </a:rPr>
              <a:t>quote</a:t>
            </a:r>
            <a:r>
              <a:rPr lang="fi-FI" altLang="en-US" sz="2400" dirty="0">
                <a:solidFill>
                  <a:srgbClr val="000000"/>
                </a:solidFill>
              </a:rPr>
              <a:t>, no </a:t>
            </a:r>
            <a:r>
              <a:rPr lang="fi-FI" altLang="en-US" sz="2400" dirty="0" err="1">
                <a:solidFill>
                  <a:srgbClr val="000000"/>
                </a:solidFill>
              </a:rPr>
              <a:t>reference</a:t>
            </a:r>
            <a:r>
              <a:rPr lang="fi-FI" altLang="en-US" sz="2400" dirty="0">
                <a:solidFill>
                  <a:srgbClr val="000000"/>
                </a:solidFill>
              </a:rPr>
              <a:t> to </a:t>
            </a:r>
            <a:r>
              <a:rPr lang="fi-FI" altLang="en-US" sz="2400" dirty="0" err="1">
                <a:solidFill>
                  <a:srgbClr val="000000"/>
                </a:solidFill>
              </a:rPr>
              <a:t>source</a:t>
            </a:r>
            <a:r>
              <a:rPr lang="fi-FI" altLang="en-US" sz="2400" dirty="0">
                <a:solidFill>
                  <a:srgbClr val="000000"/>
                </a:solidFill>
              </a:rPr>
              <a:t>, </a:t>
            </a:r>
          </a:p>
          <a:p>
            <a:pPr algn="ctr" fontAlgn="base">
              <a:spcBef>
                <a:spcPct val="0"/>
              </a:spcBef>
              <a:spcAft>
                <a:spcPct val="0"/>
              </a:spcAft>
              <a:defRPr/>
            </a:pPr>
            <a:r>
              <a:rPr lang="fi-FI" altLang="en-US" sz="2400" dirty="0">
                <a:solidFill>
                  <a:srgbClr val="000000"/>
                </a:solidFill>
              </a:rPr>
              <a:t>no </a:t>
            </a:r>
            <a:r>
              <a:rPr lang="fi-FI" altLang="en-US" sz="2400" dirty="0" err="1">
                <a:solidFill>
                  <a:srgbClr val="000000"/>
                </a:solidFill>
              </a:rPr>
              <a:t>quotation</a:t>
            </a:r>
            <a:r>
              <a:rPr lang="fi-FI" altLang="en-US" sz="2400" dirty="0">
                <a:solidFill>
                  <a:srgbClr val="000000"/>
                </a:solidFill>
              </a:rPr>
              <a:t> </a:t>
            </a:r>
            <a:r>
              <a:rPr lang="fi-FI" altLang="en-US" sz="2400" dirty="0" err="1">
                <a:solidFill>
                  <a:srgbClr val="000000"/>
                </a:solidFill>
              </a:rPr>
              <a:t>marks</a:t>
            </a:r>
            <a:r>
              <a:rPr lang="fi-FI" altLang="en-US" sz="2400" dirty="0">
                <a:solidFill>
                  <a:srgbClr val="000000"/>
                </a:solidFill>
              </a:rPr>
              <a:t>.</a:t>
            </a:r>
          </a:p>
          <a:p>
            <a:pPr algn="ctr" fontAlgn="base">
              <a:spcBef>
                <a:spcPct val="0"/>
              </a:spcBef>
              <a:spcAft>
                <a:spcPct val="0"/>
              </a:spcAft>
              <a:defRPr/>
            </a:pPr>
            <a:endParaRPr lang="fi-FI" altLang="en-US" sz="2400" dirty="0">
              <a:solidFill>
                <a:srgbClr val="000000"/>
              </a:solidFill>
            </a:endParaRPr>
          </a:p>
        </p:txBody>
      </p:sp>
      <p:sp>
        <p:nvSpPr>
          <p:cNvPr id="93191" name="TextBox 6"/>
          <p:cNvSpPr txBox="1">
            <a:spLocks noChangeArrowheads="1"/>
          </p:cNvSpPr>
          <p:nvPr/>
        </p:nvSpPr>
        <p:spPr bwMode="auto">
          <a:xfrm>
            <a:off x="1935957" y="5614356"/>
            <a:ext cx="867886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fontAlgn="base">
              <a:spcBef>
                <a:spcPct val="0"/>
              </a:spcBef>
              <a:spcAft>
                <a:spcPct val="0"/>
              </a:spcAft>
              <a:buFontTx/>
              <a:buNone/>
            </a:pPr>
            <a:r>
              <a:rPr lang="en-US" altLang="en-US" sz="1400" dirty="0">
                <a:solidFill>
                  <a:srgbClr val="000000"/>
                </a:solidFill>
              </a:rPr>
              <a:t>Cloud computing. Wikipedia. Available at  </a:t>
            </a:r>
            <a:r>
              <a:rPr lang="en-US" altLang="en-US" sz="1400" u="sng" dirty="0">
                <a:solidFill>
                  <a:srgbClr val="000000"/>
                </a:solidFill>
                <a:hlinkClick r:id="rId3"/>
              </a:rPr>
              <a:t>http://en.wikipedia.org/wiki/Cloud_computing</a:t>
            </a:r>
            <a:r>
              <a:rPr lang="en-US" altLang="en-US" sz="1400" dirty="0">
                <a:solidFill>
                  <a:srgbClr val="000000"/>
                </a:solidFill>
              </a:rPr>
              <a:t>. Retrieved 3</a:t>
            </a:r>
            <a:r>
              <a:rPr lang="en-US" altLang="en-US" sz="1400" baseline="30000" dirty="0">
                <a:solidFill>
                  <a:srgbClr val="000000"/>
                </a:solidFill>
              </a:rPr>
              <a:t>rd</a:t>
            </a:r>
            <a:r>
              <a:rPr lang="en-US" altLang="en-US" sz="1400" dirty="0">
                <a:solidFill>
                  <a:srgbClr val="000000"/>
                </a:solidFill>
              </a:rPr>
              <a:t> September, 2014.</a:t>
            </a:r>
            <a:endParaRPr lang="fi-FI" altLang="en-US" sz="1400" b="1" dirty="0">
              <a:solidFill>
                <a:srgbClr val="000000"/>
              </a:solidFill>
            </a:endParaRPr>
          </a:p>
        </p:txBody>
      </p:sp>
      <p:sp>
        <p:nvSpPr>
          <p:cNvPr id="93192" name="TextBox 7"/>
          <p:cNvSpPr txBox="1">
            <a:spLocks noChangeArrowheads="1"/>
          </p:cNvSpPr>
          <p:nvPr/>
        </p:nvSpPr>
        <p:spPr bwMode="auto">
          <a:xfrm>
            <a:off x="1935957" y="6157724"/>
            <a:ext cx="83915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fontAlgn="base">
              <a:spcBef>
                <a:spcPct val="0"/>
              </a:spcBef>
              <a:spcAft>
                <a:spcPct val="0"/>
              </a:spcAft>
              <a:buFontTx/>
              <a:buNone/>
            </a:pPr>
            <a:r>
              <a:rPr lang="en-US" altLang="en-US" sz="1400" dirty="0">
                <a:solidFill>
                  <a:srgbClr val="000000"/>
                </a:solidFill>
              </a:rPr>
              <a:t>Grossman, R. 2009. The case for cloud computing. IT Professional 11(2), 23-27.</a:t>
            </a:r>
            <a:endParaRPr lang="fi-FI" altLang="en-US" sz="1400" dirty="0">
              <a:solidFill>
                <a:srgbClr val="000000"/>
              </a:solidFill>
            </a:endParaRPr>
          </a:p>
        </p:txBody>
      </p:sp>
      <p:sp>
        <p:nvSpPr>
          <p:cNvPr id="9" name="Rectangular Callout 8"/>
          <p:cNvSpPr/>
          <p:nvPr/>
        </p:nvSpPr>
        <p:spPr>
          <a:xfrm>
            <a:off x="8482013" y="1670052"/>
            <a:ext cx="3209244" cy="3691890"/>
          </a:xfrm>
          <a:prstGeom prst="wedgeRectCallout">
            <a:avLst>
              <a:gd name="adj1" fmla="val -66371"/>
              <a:gd name="adj2" fmla="val -4019"/>
            </a:avLst>
          </a:prstGeom>
          <a:solidFill>
            <a:srgbClr val="E3FA58"/>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endParaRPr lang="fi-FI" altLang="en-US" sz="2800" dirty="0">
              <a:solidFill>
                <a:srgbClr val="000000"/>
              </a:solidFill>
            </a:endParaRPr>
          </a:p>
          <a:p>
            <a:pPr algn="ctr">
              <a:spcBef>
                <a:spcPct val="0"/>
              </a:spcBef>
              <a:defRPr/>
            </a:pPr>
            <a:r>
              <a:rPr lang="fi-FI" altLang="en-US" sz="2800" b="1" dirty="0">
                <a:solidFill>
                  <a:srgbClr val="000099"/>
                </a:solidFill>
              </a:rPr>
              <a:t>…[2]. </a:t>
            </a:r>
            <a:r>
              <a:rPr lang="fi-FI" altLang="en-US" sz="2800" b="1" dirty="0" smtClean="0">
                <a:solidFill>
                  <a:srgbClr val="000099"/>
                </a:solidFill>
              </a:rPr>
              <a:t>/</a:t>
            </a:r>
            <a:endParaRPr lang="fi-FI" altLang="en-US" sz="2800" b="1" dirty="0">
              <a:solidFill>
                <a:srgbClr val="000099"/>
              </a:solidFill>
            </a:endParaRPr>
          </a:p>
          <a:p>
            <a:pPr fontAlgn="base">
              <a:spcBef>
                <a:spcPct val="0"/>
              </a:spcBef>
              <a:spcAft>
                <a:spcPct val="0"/>
              </a:spcAft>
              <a:defRPr/>
            </a:pPr>
            <a:r>
              <a:rPr lang="fi-FI" altLang="en-US" sz="2800" dirty="0" smtClean="0">
                <a:solidFill>
                  <a:srgbClr val="000000"/>
                </a:solidFill>
              </a:rPr>
              <a:t>(</a:t>
            </a:r>
            <a:r>
              <a:rPr lang="fi-FI" altLang="en-US" sz="2800" dirty="0" err="1" smtClean="0">
                <a:solidFill>
                  <a:srgbClr val="000000"/>
                </a:solidFill>
              </a:rPr>
              <a:t>Grossman</a:t>
            </a:r>
            <a:r>
              <a:rPr lang="fi-FI" altLang="en-US" sz="2800" dirty="0">
                <a:solidFill>
                  <a:srgbClr val="000000"/>
                </a:solidFill>
              </a:rPr>
              <a:t>, 2009</a:t>
            </a:r>
            <a:r>
              <a:rPr lang="fi-FI" altLang="en-US" sz="2800" dirty="0" smtClean="0">
                <a:solidFill>
                  <a:srgbClr val="000000"/>
                </a:solidFill>
              </a:rPr>
              <a:t>)</a:t>
            </a:r>
            <a:br>
              <a:rPr lang="fi-FI" altLang="en-US" sz="2800" dirty="0" smtClean="0">
                <a:solidFill>
                  <a:srgbClr val="000000"/>
                </a:solidFill>
              </a:rPr>
            </a:br>
            <a:endParaRPr lang="fi-FI" altLang="en-US" sz="2800" dirty="0" smtClean="0">
              <a:solidFill>
                <a:srgbClr val="000000"/>
              </a:solidFill>
            </a:endParaRPr>
          </a:p>
          <a:p>
            <a:pPr marL="457200" indent="-457200" fontAlgn="base">
              <a:spcBef>
                <a:spcPct val="0"/>
              </a:spcBef>
              <a:spcAft>
                <a:spcPct val="0"/>
              </a:spcAft>
              <a:buFontTx/>
              <a:buChar char="-"/>
              <a:defRPr/>
            </a:pPr>
            <a:r>
              <a:rPr lang="fi-FI" altLang="en-US" sz="2400" dirty="0" err="1">
                <a:solidFill>
                  <a:srgbClr val="000000"/>
                </a:solidFill>
              </a:rPr>
              <a:t>Irrelevant</a:t>
            </a:r>
            <a:r>
              <a:rPr lang="fi-FI" altLang="en-US" sz="2400" dirty="0">
                <a:solidFill>
                  <a:srgbClr val="000000"/>
                </a:solidFill>
              </a:rPr>
              <a:t>? </a:t>
            </a:r>
          </a:p>
          <a:p>
            <a:pPr marL="457200" indent="-457200" fontAlgn="base">
              <a:spcBef>
                <a:spcPct val="0"/>
              </a:spcBef>
              <a:spcAft>
                <a:spcPct val="0"/>
              </a:spcAft>
              <a:buFontTx/>
              <a:buChar char="-"/>
              <a:defRPr/>
            </a:pPr>
            <a:r>
              <a:rPr lang="fi-FI" altLang="en-US" sz="2400" dirty="0">
                <a:solidFill>
                  <a:srgbClr val="000000"/>
                </a:solidFill>
              </a:rPr>
              <a:t>Omit?</a:t>
            </a:r>
          </a:p>
          <a:p>
            <a:pPr marL="342900" indent="-342900" fontAlgn="base">
              <a:spcBef>
                <a:spcPct val="0"/>
              </a:spcBef>
              <a:spcAft>
                <a:spcPct val="0"/>
              </a:spcAft>
              <a:buFontTx/>
              <a:buChar char="-"/>
              <a:defRPr/>
            </a:pPr>
            <a:r>
              <a:rPr lang="fi-FI" altLang="en-US" sz="2400" dirty="0" smtClean="0">
                <a:solidFill>
                  <a:srgbClr val="000000"/>
                </a:solidFill>
              </a:rPr>
              <a:t> </a:t>
            </a:r>
            <a:r>
              <a:rPr lang="fi-FI" altLang="en-US" sz="2400" dirty="0" err="1" smtClean="0">
                <a:solidFill>
                  <a:srgbClr val="000000"/>
                </a:solidFill>
              </a:rPr>
              <a:t>Some</a:t>
            </a:r>
            <a:r>
              <a:rPr lang="fi-FI" altLang="en-US" sz="2400" dirty="0" smtClean="0">
                <a:solidFill>
                  <a:srgbClr val="000000"/>
                </a:solidFill>
              </a:rPr>
              <a:t> </a:t>
            </a:r>
            <a:r>
              <a:rPr lang="fi-FI" altLang="en-US" sz="2400" dirty="0" err="1" smtClean="0">
                <a:solidFill>
                  <a:srgbClr val="000000"/>
                </a:solidFill>
              </a:rPr>
              <a:t>rewording</a:t>
            </a:r>
            <a:r>
              <a:rPr lang="fi-FI" altLang="en-US" sz="2400" dirty="0" smtClean="0">
                <a:solidFill>
                  <a:srgbClr val="000000"/>
                </a:solidFill>
              </a:rPr>
              <a:t> </a:t>
            </a:r>
            <a:r>
              <a:rPr lang="fi-FI" altLang="en-US" sz="2400" dirty="0" err="1" smtClean="0">
                <a:solidFill>
                  <a:srgbClr val="000000"/>
                </a:solidFill>
              </a:rPr>
              <a:t>needed</a:t>
            </a:r>
            <a:r>
              <a:rPr lang="fi-FI" altLang="en-US" sz="2400" dirty="0" smtClean="0">
                <a:solidFill>
                  <a:srgbClr val="000000"/>
                </a:solidFill>
              </a:rPr>
              <a:t>? </a:t>
            </a:r>
            <a:r>
              <a:rPr lang="fi-FI" altLang="en-US" sz="2400" dirty="0" err="1">
                <a:solidFill>
                  <a:srgbClr val="000000"/>
                </a:solidFill>
              </a:rPr>
              <a:t>Paraphrase</a:t>
            </a:r>
            <a:r>
              <a:rPr lang="fi-FI" altLang="en-US" sz="2400" dirty="0" smtClean="0">
                <a:solidFill>
                  <a:srgbClr val="000000"/>
                </a:solidFill>
              </a:rPr>
              <a:t>? </a:t>
            </a:r>
          </a:p>
          <a:p>
            <a:pPr fontAlgn="base">
              <a:spcBef>
                <a:spcPct val="0"/>
              </a:spcBef>
              <a:spcAft>
                <a:spcPct val="0"/>
              </a:spcAft>
              <a:defRPr/>
            </a:pPr>
            <a:endParaRPr lang="fi-FI" altLang="en-US" sz="2400" dirty="0">
              <a:solidFill>
                <a:srgbClr val="000000"/>
              </a:solidFill>
            </a:endParaRPr>
          </a:p>
          <a:p>
            <a:pPr algn="ctr" fontAlgn="base">
              <a:spcBef>
                <a:spcPct val="0"/>
              </a:spcBef>
              <a:spcAft>
                <a:spcPct val="0"/>
              </a:spcAft>
              <a:defRPr/>
            </a:pPr>
            <a:endParaRPr lang="fi-FI" altLang="en-US" sz="2400" dirty="0">
              <a:solidFill>
                <a:srgbClr val="000000"/>
              </a:solidFill>
            </a:endParaRPr>
          </a:p>
        </p:txBody>
      </p:sp>
      <p:sp>
        <p:nvSpPr>
          <p:cNvPr id="11" name="Rectangle 2"/>
          <p:cNvSpPr txBox="1">
            <a:spLocks noGrp="1" noChangeArrowheads="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009B3A"/>
                </a:solidFill>
                <a:latin typeface="+mj-lt"/>
                <a:ea typeface="+mj-ea"/>
                <a:cs typeface="+mj-cs"/>
              </a:defRPr>
            </a:lvl1pPr>
            <a:lvl2pPr algn="l" rtl="0" eaLnBrk="0" fontAlgn="base" hangingPunct="0">
              <a:spcBef>
                <a:spcPct val="0"/>
              </a:spcBef>
              <a:spcAft>
                <a:spcPct val="0"/>
              </a:spcAft>
              <a:defRPr sz="3200" b="1">
                <a:solidFill>
                  <a:srgbClr val="009B3A"/>
                </a:solidFill>
                <a:latin typeface="Arial" panose="020B0604020202020204" pitchFamily="34" charset="0"/>
              </a:defRPr>
            </a:lvl2pPr>
            <a:lvl3pPr algn="l" rtl="0" eaLnBrk="0" fontAlgn="base" hangingPunct="0">
              <a:spcBef>
                <a:spcPct val="0"/>
              </a:spcBef>
              <a:spcAft>
                <a:spcPct val="0"/>
              </a:spcAft>
              <a:defRPr sz="3200" b="1">
                <a:solidFill>
                  <a:srgbClr val="009B3A"/>
                </a:solidFill>
                <a:latin typeface="Arial" panose="020B0604020202020204" pitchFamily="34" charset="0"/>
              </a:defRPr>
            </a:lvl3pPr>
            <a:lvl4pPr algn="l" rtl="0" eaLnBrk="0" fontAlgn="base" hangingPunct="0">
              <a:spcBef>
                <a:spcPct val="0"/>
              </a:spcBef>
              <a:spcAft>
                <a:spcPct val="0"/>
              </a:spcAft>
              <a:defRPr sz="3200" b="1">
                <a:solidFill>
                  <a:srgbClr val="009B3A"/>
                </a:solidFill>
                <a:latin typeface="Arial" panose="020B0604020202020204" pitchFamily="34" charset="0"/>
              </a:defRPr>
            </a:lvl4pPr>
            <a:lvl5pPr algn="l" rtl="0" eaLnBrk="0" fontAlgn="base" hangingPunct="0">
              <a:spcBef>
                <a:spcPct val="0"/>
              </a:spcBef>
              <a:spcAft>
                <a:spcPct val="0"/>
              </a:spcAft>
              <a:defRPr sz="3200" b="1">
                <a:solidFill>
                  <a:srgbClr val="009B3A"/>
                </a:solidFill>
                <a:latin typeface="Arial" panose="020B0604020202020204" pitchFamily="34" charset="0"/>
              </a:defRPr>
            </a:lvl5pPr>
            <a:lvl6pPr marL="457200" algn="l" rtl="0" fontAlgn="base">
              <a:spcBef>
                <a:spcPct val="0"/>
              </a:spcBef>
              <a:spcAft>
                <a:spcPct val="0"/>
              </a:spcAft>
              <a:defRPr sz="3200" b="1">
                <a:solidFill>
                  <a:srgbClr val="009B3A"/>
                </a:solidFill>
                <a:latin typeface="Arial" panose="020B0604020202020204" pitchFamily="34" charset="0"/>
              </a:defRPr>
            </a:lvl6pPr>
            <a:lvl7pPr marL="914400" algn="l" rtl="0" fontAlgn="base">
              <a:spcBef>
                <a:spcPct val="0"/>
              </a:spcBef>
              <a:spcAft>
                <a:spcPct val="0"/>
              </a:spcAft>
              <a:defRPr sz="3200" b="1">
                <a:solidFill>
                  <a:srgbClr val="009B3A"/>
                </a:solidFill>
                <a:latin typeface="Arial" panose="020B0604020202020204" pitchFamily="34" charset="0"/>
              </a:defRPr>
            </a:lvl7pPr>
            <a:lvl8pPr marL="1371600" algn="l" rtl="0" fontAlgn="base">
              <a:spcBef>
                <a:spcPct val="0"/>
              </a:spcBef>
              <a:spcAft>
                <a:spcPct val="0"/>
              </a:spcAft>
              <a:defRPr sz="3200" b="1">
                <a:solidFill>
                  <a:srgbClr val="009B3A"/>
                </a:solidFill>
                <a:latin typeface="Arial" panose="020B0604020202020204" pitchFamily="34" charset="0"/>
              </a:defRPr>
            </a:lvl8pPr>
            <a:lvl9pPr marL="1828800" algn="l" rtl="0" fontAlgn="base">
              <a:spcBef>
                <a:spcPct val="0"/>
              </a:spcBef>
              <a:spcAft>
                <a:spcPct val="0"/>
              </a:spcAft>
              <a:defRPr sz="3200" b="1">
                <a:solidFill>
                  <a:srgbClr val="009B3A"/>
                </a:solidFill>
                <a:latin typeface="Arial" panose="020B0604020202020204" pitchFamily="34" charset="0"/>
              </a:defRPr>
            </a:lvl9pPr>
          </a:lstStyle>
          <a:p>
            <a:pPr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dirty="0" smtClean="0">
                <a:latin typeface="Arial Black" panose="020B0A04020102020204" pitchFamily="34" charset="0"/>
              </a:rPr>
              <a:t>Task 2-3: Acknowledging sources</a:t>
            </a:r>
            <a:endParaRPr lang="fi-FI" altLang="en-US" dirty="0" smtClean="0">
              <a:solidFill>
                <a:srgbClr val="000099"/>
              </a:solidFill>
              <a:latin typeface="Arial Black" panose="020B0A04020102020204" pitchFamily="34" charset="0"/>
            </a:endParaRPr>
          </a:p>
        </p:txBody>
      </p:sp>
      <p:sp>
        <p:nvSpPr>
          <p:cNvPr id="13" name="Rectangle 3"/>
          <p:cNvSpPr txBox="1">
            <a:spLocks noChangeArrowheads="1"/>
          </p:cNvSpPr>
          <p:nvPr/>
        </p:nvSpPr>
        <p:spPr bwMode="auto">
          <a:xfrm>
            <a:off x="2063751" y="836612"/>
            <a:ext cx="8147049" cy="753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fontAlgn="auto" hangingPunct="1">
              <a:spcAft>
                <a:spcPts val="0"/>
              </a:spcAft>
              <a:buFontTx/>
              <a:buNone/>
              <a:defRPr/>
            </a:pPr>
            <a:r>
              <a:rPr lang="en-US" b="1" kern="0" smtClean="0"/>
              <a:t>Where would you expect to see a reference to the source</a:t>
            </a:r>
            <a:r>
              <a:rPr lang="en-US" kern="0" smtClean="0"/>
              <a:t>?</a:t>
            </a:r>
            <a:br>
              <a:rPr lang="en-US" kern="0" smtClean="0"/>
            </a:br>
            <a:r>
              <a:rPr lang="en-US" b="1" kern="0" smtClean="0"/>
              <a:t>Which source would you refer to?</a:t>
            </a:r>
            <a:endParaRPr lang="en-US" b="1" kern="0" dirty="0"/>
          </a:p>
        </p:txBody>
      </p:sp>
    </p:spTree>
    <p:extLst>
      <p:ext uri="{BB962C8B-B14F-4D97-AF65-F5344CB8AC3E}">
        <p14:creationId xmlns:p14="http://schemas.microsoft.com/office/powerpoint/2010/main" val="17289831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89C0E03-CFAD-4578-901B-D008EA708B02}" type="slidenum">
              <a:rPr lang="en-US" altLang="ja-JP" sz="1400">
                <a:solidFill>
                  <a:srgbClr val="000000"/>
                </a:solidFill>
              </a:rPr>
              <a:pPr>
                <a:spcBef>
                  <a:spcPct val="0"/>
                </a:spcBef>
                <a:buFontTx/>
                <a:buNone/>
              </a:pPr>
              <a:t>4</a:t>
            </a:fld>
            <a:endParaRPr lang="en-US" altLang="ja-JP" sz="1400">
              <a:solidFill>
                <a:srgbClr val="000000"/>
              </a:solidFill>
            </a:endParaRPr>
          </a:p>
        </p:txBody>
      </p:sp>
      <p:sp>
        <p:nvSpPr>
          <p:cNvPr id="132099" name="Text Box 2"/>
          <p:cNvSpPr txBox="1">
            <a:spLocks noChangeArrowheads="1"/>
          </p:cNvSpPr>
          <p:nvPr/>
        </p:nvSpPr>
        <p:spPr bwMode="auto">
          <a:xfrm>
            <a:off x="3071813" y="182563"/>
            <a:ext cx="6553200" cy="126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ja-JP" sz="2400" b="1">
                <a:solidFill>
                  <a:srgbClr val="000099"/>
                </a:solidFill>
                <a:ea typeface="ＭＳ Ｐゴシック" panose="020B0600070205080204" pitchFamily="34" charset="-128"/>
              </a:rPr>
              <a:t>       </a:t>
            </a:r>
            <a:endParaRPr lang="en-US" altLang="ja-JP" sz="2400" b="1">
              <a:solidFill>
                <a:srgbClr val="000000"/>
              </a:solidFill>
              <a:ea typeface="ＭＳ Ｐゴシック" panose="020B0600070205080204" pitchFamily="34" charset="-128"/>
            </a:endParaRPr>
          </a:p>
          <a:p>
            <a:pPr>
              <a:spcBef>
                <a:spcPct val="0"/>
              </a:spcBef>
              <a:buFontTx/>
              <a:buNone/>
            </a:pPr>
            <a:r>
              <a:rPr lang="en-US" altLang="ja-JP" b="1">
                <a:solidFill>
                  <a:srgbClr val="C00000"/>
                </a:solidFill>
                <a:latin typeface="Arial Black" panose="020B0A04020102020204" pitchFamily="34" charset="0"/>
                <a:ea typeface="ＭＳ Ｐゴシック" panose="020B0600070205080204" pitchFamily="34" charset="-128"/>
              </a:rPr>
              <a:t>3  Form: organisation</a:t>
            </a:r>
            <a:endParaRPr lang="en-US" altLang="ja-JP">
              <a:solidFill>
                <a:srgbClr val="C00000"/>
              </a:solidFill>
              <a:latin typeface="Arial Black" panose="020B0A04020102020204" pitchFamily="34" charset="0"/>
              <a:ea typeface="ＭＳ Ｐゴシック" panose="020B0600070205080204" pitchFamily="34" charset="-128"/>
            </a:endParaRPr>
          </a:p>
          <a:p>
            <a:pPr>
              <a:spcBef>
                <a:spcPct val="0"/>
              </a:spcBef>
              <a:buFontTx/>
              <a:buNone/>
            </a:pPr>
            <a:endParaRPr lang="en-US" altLang="ja-JP" sz="2000" b="1">
              <a:solidFill>
                <a:srgbClr val="FF6699"/>
              </a:solidFill>
              <a:ea typeface="ＭＳ Ｐゴシック" panose="020B0600070205080204" pitchFamily="34" charset="-128"/>
            </a:endParaRPr>
          </a:p>
        </p:txBody>
      </p:sp>
      <p:sp>
        <p:nvSpPr>
          <p:cNvPr id="132100" name="Rectangle 2"/>
          <p:cNvSpPr txBox="1">
            <a:spLocks noChangeArrowheads="1"/>
          </p:cNvSpPr>
          <p:nvPr/>
        </p:nvSpPr>
        <p:spPr bwMode="auto">
          <a:xfrm>
            <a:off x="2897189" y="271463"/>
            <a:ext cx="6707187" cy="10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ja-JP" b="1">
                <a:solidFill>
                  <a:srgbClr val="000099"/>
                </a:solidFill>
                <a:ea typeface="ＭＳ Ｐゴシック" panose="020B0600070205080204" pitchFamily="34" charset="-128"/>
              </a:rPr>
              <a:t>        </a:t>
            </a:r>
            <a:endParaRPr lang="en-GB" altLang="en-US" sz="4000" b="1">
              <a:solidFill>
                <a:srgbClr val="000099"/>
              </a:solidFill>
              <a:cs typeface="Times New Roman" panose="02020603050405020304" pitchFamily="18" charset="0"/>
            </a:endParaRPr>
          </a:p>
        </p:txBody>
      </p:sp>
      <p:pic>
        <p:nvPicPr>
          <p:cNvPr id="132101" name="Picture 4" descr="myno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8737" y="5178425"/>
            <a:ext cx="1368425"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2" name="Text Box 2"/>
          <p:cNvSpPr txBox="1">
            <a:spLocks noChangeArrowheads="1"/>
          </p:cNvSpPr>
          <p:nvPr/>
        </p:nvSpPr>
        <p:spPr bwMode="auto">
          <a:xfrm>
            <a:off x="1523999" y="1622425"/>
            <a:ext cx="1044484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ja-JP" sz="2400" b="1" dirty="0">
                <a:solidFill>
                  <a:srgbClr val="CC0000"/>
                </a:solidFill>
                <a:ea typeface="ＭＳ Ｐゴシック" panose="020B0600070205080204" pitchFamily="34" charset="-128"/>
              </a:rPr>
              <a:t>    </a:t>
            </a:r>
            <a:r>
              <a:rPr lang="en-US" altLang="ja-JP" sz="2400" b="1" dirty="0">
                <a:solidFill>
                  <a:srgbClr val="000099"/>
                </a:solidFill>
                <a:ea typeface="ＭＳ Ｐゴシック" panose="020B0600070205080204" pitchFamily="34" charset="-128"/>
              </a:rPr>
              <a:t>The most important pattern of organization in          </a:t>
            </a:r>
            <a:br>
              <a:rPr lang="en-US" altLang="ja-JP" sz="2400" b="1" dirty="0">
                <a:solidFill>
                  <a:srgbClr val="000099"/>
                </a:solidFill>
                <a:ea typeface="ＭＳ Ｐゴシック" panose="020B0600070205080204" pitchFamily="34" charset="-128"/>
              </a:rPr>
            </a:br>
            <a:r>
              <a:rPr lang="en-US" altLang="ja-JP" sz="2400" b="1" dirty="0">
                <a:solidFill>
                  <a:srgbClr val="000099"/>
                </a:solidFill>
                <a:ea typeface="ＭＳ Ｐゴシック" panose="020B0600070205080204" pitchFamily="34" charset="-128"/>
              </a:rPr>
              <a:t>     technical </a:t>
            </a:r>
            <a:r>
              <a:rPr lang="en-US" altLang="ja-JP" sz="2400" b="1" dirty="0" smtClean="0">
                <a:solidFill>
                  <a:srgbClr val="000099"/>
                </a:solidFill>
                <a:ea typeface="ＭＳ Ｐゴシック" panose="020B0600070205080204" pitchFamily="34" charset="-128"/>
              </a:rPr>
              <a:t>academic writing </a:t>
            </a:r>
            <a:r>
              <a:rPr lang="en-US" altLang="ja-JP" sz="2400" b="1" dirty="0">
                <a:solidFill>
                  <a:srgbClr val="000099"/>
                </a:solidFill>
                <a:ea typeface="ＭＳ Ｐゴシック" panose="020B0600070205080204" pitchFamily="34" charset="-128"/>
              </a:rPr>
              <a:t>is the </a:t>
            </a:r>
            <a:r>
              <a:rPr lang="en-US" altLang="ja-JP" b="1" dirty="0">
                <a:solidFill>
                  <a:srgbClr val="000099"/>
                </a:solidFill>
                <a:ea typeface="ＭＳ Ｐゴシック" panose="020B0600070205080204" pitchFamily="34" charset="-128"/>
              </a:rPr>
              <a:t>problem-solution pattern</a:t>
            </a:r>
          </a:p>
        </p:txBody>
      </p:sp>
      <p:sp>
        <p:nvSpPr>
          <p:cNvPr id="12" name="Text Box 4"/>
          <p:cNvSpPr txBox="1">
            <a:spLocks noChangeArrowheads="1"/>
          </p:cNvSpPr>
          <p:nvPr/>
        </p:nvSpPr>
        <p:spPr bwMode="auto">
          <a:xfrm>
            <a:off x="2371725" y="2636839"/>
            <a:ext cx="61214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eaLnBrk="1" hangingPunct="1">
              <a:defRPr/>
            </a:pPr>
            <a:r>
              <a:rPr lang="en-US" altLang="ja-JP" sz="2400" b="1" dirty="0">
                <a:solidFill>
                  <a:srgbClr val="FF0000"/>
                </a:solidFill>
                <a:ea typeface="ＭＳ Ｐゴシック" pitchFamily="34" charset="-128"/>
              </a:rPr>
              <a:t>Four moves:</a:t>
            </a:r>
          </a:p>
          <a:p>
            <a:pPr eaLnBrk="1" hangingPunct="1">
              <a:buFontTx/>
              <a:buAutoNum type="arabicPeriod"/>
              <a:defRPr/>
            </a:pPr>
            <a:r>
              <a:rPr lang="en-US" altLang="ja-JP" sz="2400" b="1" dirty="0">
                <a:solidFill>
                  <a:srgbClr val="003366"/>
                </a:solidFill>
                <a:ea typeface="ＭＳ Ｐゴシック" pitchFamily="34" charset="-128"/>
              </a:rPr>
              <a:t>Situation</a:t>
            </a:r>
            <a:r>
              <a:rPr lang="en-US" altLang="ja-JP" sz="2400" b="1" dirty="0">
                <a:solidFill>
                  <a:srgbClr val="CC0000"/>
                </a:solidFill>
                <a:ea typeface="ＭＳ Ｐゴシック" pitchFamily="34" charset="-128"/>
              </a:rPr>
              <a:t> </a:t>
            </a:r>
            <a:r>
              <a:rPr lang="en-US" altLang="ja-JP" sz="2000" b="1" dirty="0">
                <a:solidFill>
                  <a:srgbClr val="CC0000"/>
                </a:solidFill>
                <a:ea typeface="ＭＳ Ｐゴシック" pitchFamily="34" charset="-128"/>
              </a:rPr>
              <a:t/>
            </a:r>
            <a:br>
              <a:rPr lang="en-US" altLang="ja-JP" sz="2000" b="1" dirty="0">
                <a:solidFill>
                  <a:srgbClr val="CC0000"/>
                </a:solidFill>
                <a:ea typeface="ＭＳ Ｐゴシック" pitchFamily="34" charset="-128"/>
              </a:rPr>
            </a:br>
            <a:r>
              <a:rPr lang="en-US" altLang="ja-JP" sz="2000" b="1" dirty="0">
                <a:solidFill>
                  <a:srgbClr val="000000"/>
                </a:solidFill>
                <a:ea typeface="ＭＳ Ｐゴシック" pitchFamily="34" charset="-128"/>
              </a:rPr>
              <a:t>What is relevant or important about the topic?</a:t>
            </a:r>
            <a:endParaRPr lang="en-US" altLang="ja-JP" sz="2000" dirty="0">
              <a:solidFill>
                <a:srgbClr val="000000"/>
              </a:solidFill>
              <a:ea typeface="ＭＳ Ｐゴシック" pitchFamily="34" charset="-128"/>
            </a:endParaRPr>
          </a:p>
          <a:p>
            <a:pPr eaLnBrk="1" hangingPunct="1">
              <a:buFontTx/>
              <a:buAutoNum type="arabicPeriod"/>
              <a:defRPr/>
            </a:pPr>
            <a:r>
              <a:rPr lang="en-US" altLang="ja-JP" sz="2400" b="1" dirty="0">
                <a:solidFill>
                  <a:srgbClr val="006666"/>
                </a:solidFill>
                <a:ea typeface="ＭＳ Ｐゴシック" pitchFamily="34" charset="-128"/>
              </a:rPr>
              <a:t>Problem</a:t>
            </a:r>
            <a:r>
              <a:rPr lang="en-US" altLang="ja-JP" sz="2000" b="1" dirty="0">
                <a:solidFill>
                  <a:srgbClr val="006666"/>
                </a:solidFill>
                <a:ea typeface="ＭＳ Ｐゴシック" pitchFamily="34" charset="-128"/>
              </a:rPr>
              <a:t/>
            </a:r>
            <a:br>
              <a:rPr lang="en-US" altLang="ja-JP" sz="2000" b="1" dirty="0">
                <a:solidFill>
                  <a:srgbClr val="006666"/>
                </a:solidFill>
                <a:ea typeface="ＭＳ Ｐゴシック" pitchFamily="34" charset="-128"/>
              </a:rPr>
            </a:br>
            <a:r>
              <a:rPr lang="en-US" altLang="ja-JP" sz="2000" b="1" dirty="0">
                <a:solidFill>
                  <a:srgbClr val="000000"/>
                </a:solidFill>
                <a:ea typeface="ＭＳ Ｐゴシック" pitchFamily="34" charset="-128"/>
              </a:rPr>
              <a:t>What is wrong with the current situation? </a:t>
            </a:r>
            <a:br>
              <a:rPr lang="en-US" altLang="ja-JP" sz="2000" b="1" dirty="0">
                <a:solidFill>
                  <a:srgbClr val="000000"/>
                </a:solidFill>
                <a:ea typeface="ＭＳ Ｐゴシック" pitchFamily="34" charset="-128"/>
              </a:rPr>
            </a:br>
            <a:r>
              <a:rPr lang="en-US" altLang="ja-JP" sz="2000" b="1" dirty="0">
                <a:solidFill>
                  <a:srgbClr val="000000"/>
                </a:solidFill>
                <a:ea typeface="ＭＳ Ｐゴシック" pitchFamily="34" charset="-128"/>
              </a:rPr>
              <a:t>What is needed or lacking?</a:t>
            </a:r>
            <a:endParaRPr lang="en-US" altLang="ja-JP" sz="2000" dirty="0">
              <a:solidFill>
                <a:srgbClr val="CC0000"/>
              </a:solidFill>
              <a:ea typeface="ＭＳ Ｐゴシック" pitchFamily="34" charset="-128"/>
            </a:endParaRPr>
          </a:p>
          <a:p>
            <a:pPr eaLnBrk="1" hangingPunct="1">
              <a:buFontTx/>
              <a:buAutoNum type="arabicPeriod"/>
              <a:defRPr/>
            </a:pPr>
            <a:r>
              <a:rPr lang="en-US" altLang="ja-JP" sz="2400" b="1" dirty="0">
                <a:solidFill>
                  <a:srgbClr val="008080"/>
                </a:solidFill>
                <a:ea typeface="ＭＳ Ｐゴシック" pitchFamily="34" charset="-128"/>
              </a:rPr>
              <a:t>Solution</a:t>
            </a:r>
            <a:r>
              <a:rPr lang="en-US" altLang="ja-JP" sz="2000" b="1" dirty="0">
                <a:solidFill>
                  <a:srgbClr val="008080"/>
                </a:solidFill>
                <a:ea typeface="ＭＳ Ｐゴシック" pitchFamily="34" charset="-128"/>
              </a:rPr>
              <a:t/>
            </a:r>
            <a:br>
              <a:rPr lang="en-US" altLang="ja-JP" sz="2000" b="1" dirty="0">
                <a:solidFill>
                  <a:srgbClr val="008080"/>
                </a:solidFill>
                <a:ea typeface="ＭＳ Ｐゴシック" pitchFamily="34" charset="-128"/>
              </a:rPr>
            </a:br>
            <a:r>
              <a:rPr lang="en-US" altLang="ja-JP" sz="2000" b="1" dirty="0">
                <a:solidFill>
                  <a:srgbClr val="000000"/>
                </a:solidFill>
                <a:ea typeface="ＭＳ Ｐゴシック" pitchFamily="34" charset="-128"/>
              </a:rPr>
              <a:t>What solutions past and current have been tried?</a:t>
            </a:r>
          </a:p>
          <a:p>
            <a:pPr eaLnBrk="1" hangingPunct="1">
              <a:buFontTx/>
              <a:buAutoNum type="arabicPeriod"/>
              <a:defRPr/>
            </a:pPr>
            <a:r>
              <a:rPr lang="en-US" altLang="ja-JP" sz="2400" b="1" dirty="0">
                <a:solidFill>
                  <a:srgbClr val="339966"/>
                </a:solidFill>
                <a:ea typeface="ＭＳ Ｐゴシック" pitchFamily="34" charset="-128"/>
              </a:rPr>
              <a:t>Evaluation</a:t>
            </a:r>
            <a:r>
              <a:rPr lang="en-US" altLang="ja-JP" sz="2000" b="1" dirty="0">
                <a:solidFill>
                  <a:srgbClr val="CC0000"/>
                </a:solidFill>
                <a:ea typeface="ＭＳ Ｐゴシック" pitchFamily="34" charset="-128"/>
              </a:rPr>
              <a:t/>
            </a:r>
            <a:br>
              <a:rPr lang="en-US" altLang="ja-JP" sz="2000" b="1" dirty="0">
                <a:solidFill>
                  <a:srgbClr val="CC0000"/>
                </a:solidFill>
                <a:ea typeface="ＭＳ Ｐゴシック" pitchFamily="34" charset="-128"/>
              </a:rPr>
            </a:br>
            <a:r>
              <a:rPr lang="en-US" altLang="ja-JP" sz="2000" b="1" dirty="0">
                <a:solidFill>
                  <a:srgbClr val="000000"/>
                </a:solidFill>
                <a:ea typeface="ＭＳ Ｐゴシック" pitchFamily="34" charset="-128"/>
              </a:rPr>
              <a:t>Is this a good solution? </a:t>
            </a:r>
            <a:endParaRPr lang="en-US" altLang="ja-JP" sz="2000" dirty="0">
              <a:solidFill>
                <a:srgbClr val="000000"/>
              </a:solidFill>
              <a:ea typeface="ＭＳ Ｐゴシック" pitchFamily="34" charset="-128"/>
            </a:endParaRPr>
          </a:p>
        </p:txBody>
      </p:sp>
      <p:sp>
        <p:nvSpPr>
          <p:cNvPr id="13" name="AutoShape 5"/>
          <p:cNvSpPr>
            <a:spLocks noChangeArrowheads="1"/>
          </p:cNvSpPr>
          <p:nvPr/>
        </p:nvSpPr>
        <p:spPr bwMode="auto">
          <a:xfrm>
            <a:off x="1847851" y="3284539"/>
            <a:ext cx="517525" cy="720725"/>
          </a:xfrm>
          <a:prstGeom prst="curvedRightArrow">
            <a:avLst>
              <a:gd name="adj1" fmla="val 27853"/>
              <a:gd name="adj2" fmla="val 55706"/>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hangingPunct="0">
              <a:spcBef>
                <a:spcPct val="0"/>
              </a:spcBef>
              <a:buFontTx/>
              <a:buNone/>
            </a:pPr>
            <a:endParaRPr lang="fi-FI" altLang="en-US" sz="1800">
              <a:solidFill>
                <a:srgbClr val="000000"/>
              </a:solidFill>
            </a:endParaRPr>
          </a:p>
        </p:txBody>
      </p:sp>
      <p:sp>
        <p:nvSpPr>
          <p:cNvPr id="14" name="AutoShape 6"/>
          <p:cNvSpPr>
            <a:spLocks noChangeArrowheads="1"/>
          </p:cNvSpPr>
          <p:nvPr/>
        </p:nvSpPr>
        <p:spPr bwMode="auto">
          <a:xfrm>
            <a:off x="1816782" y="4352927"/>
            <a:ext cx="517525" cy="720725"/>
          </a:xfrm>
          <a:prstGeom prst="curvedRightArrow">
            <a:avLst>
              <a:gd name="adj1" fmla="val 27853"/>
              <a:gd name="adj2" fmla="val 55706"/>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hangingPunct="0">
              <a:spcBef>
                <a:spcPct val="0"/>
              </a:spcBef>
              <a:buFontTx/>
              <a:buNone/>
            </a:pPr>
            <a:endParaRPr lang="fi-FI" altLang="en-US" sz="1800">
              <a:solidFill>
                <a:srgbClr val="000000"/>
              </a:solidFill>
            </a:endParaRPr>
          </a:p>
        </p:txBody>
      </p:sp>
      <p:sp>
        <p:nvSpPr>
          <p:cNvPr id="15" name="AutoShape 7"/>
          <p:cNvSpPr>
            <a:spLocks noChangeArrowheads="1"/>
          </p:cNvSpPr>
          <p:nvPr/>
        </p:nvSpPr>
        <p:spPr bwMode="auto">
          <a:xfrm>
            <a:off x="1816781" y="5421315"/>
            <a:ext cx="517525" cy="720725"/>
          </a:xfrm>
          <a:prstGeom prst="curvedRightArrow">
            <a:avLst>
              <a:gd name="adj1" fmla="val 27853"/>
              <a:gd name="adj2" fmla="val 55706"/>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hangingPunct="0">
              <a:spcBef>
                <a:spcPct val="0"/>
              </a:spcBef>
              <a:buFontTx/>
              <a:buNone/>
            </a:pPr>
            <a:endParaRPr lang="fi-FI" altLang="en-US" sz="1800">
              <a:solidFill>
                <a:srgbClr val="000000"/>
              </a:solidFill>
            </a:endParaRPr>
          </a:p>
        </p:txBody>
      </p:sp>
      <p:sp>
        <p:nvSpPr>
          <p:cNvPr id="16" name="AutoShape 8"/>
          <p:cNvSpPr>
            <a:spLocks noChangeArrowheads="1"/>
          </p:cNvSpPr>
          <p:nvPr/>
        </p:nvSpPr>
        <p:spPr bwMode="auto">
          <a:xfrm rot="10557025">
            <a:off x="8286555" y="5445126"/>
            <a:ext cx="517525" cy="720725"/>
          </a:xfrm>
          <a:prstGeom prst="curvedRightArrow">
            <a:avLst>
              <a:gd name="adj1" fmla="val 27853"/>
              <a:gd name="adj2" fmla="val 55706"/>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hangingPunct="0">
              <a:spcBef>
                <a:spcPct val="0"/>
              </a:spcBef>
              <a:buFontTx/>
              <a:buNone/>
            </a:pPr>
            <a:endParaRPr lang="fi-FI" altLang="en-US" sz="1800">
              <a:solidFill>
                <a:srgbClr val="000000"/>
              </a:solidFill>
            </a:endParaRPr>
          </a:p>
        </p:txBody>
      </p:sp>
      <p:pic>
        <p:nvPicPr>
          <p:cNvPr id="13210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l="41965" t="52000" r="18036" b="12572"/>
          <a:stretch>
            <a:fillRect/>
          </a:stretch>
        </p:blipFill>
        <p:spPr bwMode="auto">
          <a:xfrm>
            <a:off x="8824009" y="323397"/>
            <a:ext cx="2339975"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1489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blinds(horizontal)">
                                      <p:cBhvr>
                                        <p:cTn id="7" dur="500"/>
                                        <p:tgtEl>
                                          <p:spTgt spid="1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blinds(horizontal)">
                                      <p:cBhvr>
                                        <p:cTn id="12" dur="500"/>
                                        <p:tgtEl>
                                          <p:spTgt spid="1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Effect transition="in" filter="blinds(horizontal)">
                                      <p:cBhvr>
                                        <p:cTn id="17" dur="500"/>
                                        <p:tgtEl>
                                          <p:spTgt spid="1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Effect transition="in" filter="blinds(horizontal)">
                                      <p:cBhvr>
                                        <p:cTn id="22" dur="500"/>
                                        <p:tgtEl>
                                          <p:spTgt spid="12">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5"/>
          <p:cNvSpPr>
            <a:spLocks noGrp="1"/>
          </p:cNvSpPr>
          <p:nvPr>
            <p:ph type="sldNum" sz="quarter" idx="12"/>
          </p:nvPr>
        </p:nvSpPr>
        <p:spPr bwMode="auto">
          <a:xfrm>
            <a:off x="8077200" y="6265863"/>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Font typeface="Arial" panose="020B0604020202020204" pitchFamily="34" charset="0"/>
              <a:buChar char="•"/>
              <a:defRPr sz="2400">
                <a:solidFill>
                  <a:schemeClr val="tx1"/>
                </a:solidFill>
                <a:latin typeface="Arial" panose="020B0604020202020204" pitchFamily="34" charset="0"/>
              </a:defRPr>
            </a:lvl1pPr>
            <a:lvl2pPr marL="742950" indent="-285750">
              <a:spcBef>
                <a:spcPts val="400"/>
              </a:spcBef>
              <a:buFont typeface="Arial" panose="020B0604020202020204" pitchFamily="34" charset="0"/>
              <a:buChar char="–"/>
              <a:defRPr sz="2000">
                <a:solidFill>
                  <a:schemeClr val="tx1"/>
                </a:solidFill>
                <a:latin typeface="Arial" panose="020B0604020202020204" pitchFamily="34" charset="0"/>
              </a:defRPr>
            </a:lvl2pPr>
            <a:lvl3pPr marL="1143000" indent="-228600">
              <a:spcBef>
                <a:spcPts val="400"/>
              </a:spcBef>
              <a:buFont typeface="Arial" panose="020B0604020202020204" pitchFamily="34" charset="0"/>
              <a:buChar char="•"/>
              <a:defRPr>
                <a:solidFill>
                  <a:schemeClr val="tx1"/>
                </a:solidFill>
                <a:latin typeface="Arial" panose="020B0604020202020204" pitchFamily="34" charset="0"/>
              </a:defRPr>
            </a:lvl3pPr>
            <a:lvl4pPr marL="1600200" indent="-228600">
              <a:spcBef>
                <a:spcPts val="400"/>
              </a:spcBef>
              <a:buFont typeface="Arial" panose="020B0604020202020204" pitchFamily="34" charset="0"/>
              <a:buChar char="–"/>
              <a:defRPr sz="1600">
                <a:solidFill>
                  <a:schemeClr val="tx1"/>
                </a:solidFill>
                <a:latin typeface="Arial" panose="020B0604020202020204" pitchFamily="34" charset="0"/>
              </a:defRPr>
            </a:lvl4pPr>
            <a:lvl5pPr marL="2057400" indent="-228600">
              <a:spcBef>
                <a:spcPts val="300"/>
              </a:spcBef>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ts val="300"/>
              </a:spcBef>
              <a:spcAft>
                <a:spcPct val="0"/>
              </a:spcAft>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FontTx/>
              <a:buNone/>
            </a:pPr>
            <a:fld id="{2ED140B5-845A-4BBE-B2B1-4B92C4A233F5}" type="slidenum">
              <a:rPr lang="en-US" altLang="en-US" sz="900">
                <a:solidFill>
                  <a:srgbClr val="000000"/>
                </a:solidFill>
              </a:rPr>
              <a:pPr eaLnBrk="1" hangingPunct="1">
                <a:spcBef>
                  <a:spcPct val="0"/>
                </a:spcBef>
                <a:buFontTx/>
                <a:buNone/>
              </a:pPr>
              <a:t>40</a:t>
            </a:fld>
            <a:endParaRPr lang="en-US" altLang="en-US" sz="900">
              <a:solidFill>
                <a:srgbClr val="000000"/>
              </a:solidFill>
            </a:endParaRPr>
          </a:p>
        </p:txBody>
      </p:sp>
      <p:sp>
        <p:nvSpPr>
          <p:cNvPr id="6" name="Rectangular Callout 5"/>
          <p:cNvSpPr/>
          <p:nvPr/>
        </p:nvSpPr>
        <p:spPr>
          <a:xfrm>
            <a:off x="6013417" y="1962532"/>
            <a:ext cx="4396595" cy="3519487"/>
          </a:xfrm>
          <a:prstGeom prst="wedgeRectCallout">
            <a:avLst>
              <a:gd name="adj1" fmla="val -21125"/>
              <a:gd name="adj2" fmla="val -77074"/>
            </a:avLst>
          </a:prstGeom>
          <a:solidFill>
            <a:srgbClr val="E3FA58"/>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fi-FI" altLang="en-US" sz="3200" b="1" dirty="0" err="1" smtClean="0">
                <a:solidFill>
                  <a:srgbClr val="000000"/>
                </a:solidFill>
              </a:rPr>
              <a:t>Why</a:t>
            </a:r>
            <a:r>
              <a:rPr lang="fi-FI" altLang="en-US" sz="3200" b="1" dirty="0" smtClean="0">
                <a:solidFill>
                  <a:srgbClr val="000000"/>
                </a:solidFill>
              </a:rPr>
              <a:t> is Wikipedia </a:t>
            </a:r>
            <a:r>
              <a:rPr lang="fi-FI" altLang="en-US" sz="3200" b="1" dirty="0" err="1" smtClean="0">
                <a:solidFill>
                  <a:srgbClr val="000000"/>
                </a:solidFill>
              </a:rPr>
              <a:t>not</a:t>
            </a:r>
            <a:r>
              <a:rPr lang="fi-FI" altLang="en-US" sz="3200" b="1" dirty="0" smtClean="0">
                <a:solidFill>
                  <a:srgbClr val="000000"/>
                </a:solidFill>
              </a:rPr>
              <a:t> </a:t>
            </a:r>
            <a:r>
              <a:rPr lang="fi-FI" altLang="en-US" sz="3200" b="1" dirty="0" err="1" smtClean="0">
                <a:solidFill>
                  <a:srgbClr val="000000"/>
                </a:solidFill>
              </a:rPr>
              <a:t>recommended</a:t>
            </a:r>
            <a:r>
              <a:rPr lang="fi-FI" altLang="en-US" sz="3200" b="1" dirty="0" smtClean="0">
                <a:solidFill>
                  <a:srgbClr val="000000"/>
                </a:solidFill>
              </a:rPr>
              <a:t> as a </a:t>
            </a:r>
            <a:r>
              <a:rPr lang="fi-FI" altLang="en-US" sz="3200" b="1" dirty="0" err="1" smtClean="0">
                <a:solidFill>
                  <a:srgbClr val="000000"/>
                </a:solidFill>
              </a:rPr>
              <a:t>reference</a:t>
            </a:r>
            <a:r>
              <a:rPr lang="fi-FI" altLang="en-US" sz="3200" b="1" dirty="0" smtClean="0">
                <a:solidFill>
                  <a:srgbClr val="000000"/>
                </a:solidFill>
              </a:rPr>
              <a:t>?</a:t>
            </a:r>
            <a:endParaRPr lang="fi-FI" altLang="en-US" sz="3200" b="1" dirty="0">
              <a:solidFill>
                <a:srgbClr val="000000"/>
              </a:solidFill>
            </a:endParaRPr>
          </a:p>
          <a:p>
            <a:pPr algn="ctr" fontAlgn="base">
              <a:spcBef>
                <a:spcPct val="0"/>
              </a:spcBef>
              <a:spcAft>
                <a:spcPct val="0"/>
              </a:spcAft>
              <a:defRPr/>
            </a:pPr>
            <a:endParaRPr lang="fi-FI" altLang="en-US" sz="2800" dirty="0">
              <a:solidFill>
                <a:srgbClr val="000000"/>
              </a:solidFill>
            </a:endParaRPr>
          </a:p>
        </p:txBody>
      </p:sp>
      <p:sp>
        <p:nvSpPr>
          <p:cNvPr id="7" name="Rectangle 2"/>
          <p:cNvSpPr txBox="1">
            <a:spLocks noGrp="1" noChangeArrowheads="1"/>
          </p:cNvSpPr>
          <p:nvPr>
            <p:ph type="title"/>
          </p:nvPr>
        </p:nvSpPr>
        <p:spPr bwMode="auto">
          <a:xfrm>
            <a:off x="637032" y="482474"/>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009B3A"/>
                </a:solidFill>
                <a:latin typeface="+mj-lt"/>
                <a:ea typeface="+mj-ea"/>
                <a:cs typeface="+mj-cs"/>
              </a:defRPr>
            </a:lvl1pPr>
            <a:lvl2pPr algn="l" rtl="0" eaLnBrk="0" fontAlgn="base" hangingPunct="0">
              <a:spcBef>
                <a:spcPct val="0"/>
              </a:spcBef>
              <a:spcAft>
                <a:spcPct val="0"/>
              </a:spcAft>
              <a:defRPr sz="3200" b="1">
                <a:solidFill>
                  <a:srgbClr val="009B3A"/>
                </a:solidFill>
                <a:latin typeface="Arial" panose="020B0604020202020204" pitchFamily="34" charset="0"/>
              </a:defRPr>
            </a:lvl2pPr>
            <a:lvl3pPr algn="l" rtl="0" eaLnBrk="0" fontAlgn="base" hangingPunct="0">
              <a:spcBef>
                <a:spcPct val="0"/>
              </a:spcBef>
              <a:spcAft>
                <a:spcPct val="0"/>
              </a:spcAft>
              <a:defRPr sz="3200" b="1">
                <a:solidFill>
                  <a:srgbClr val="009B3A"/>
                </a:solidFill>
                <a:latin typeface="Arial" panose="020B0604020202020204" pitchFamily="34" charset="0"/>
              </a:defRPr>
            </a:lvl3pPr>
            <a:lvl4pPr algn="l" rtl="0" eaLnBrk="0" fontAlgn="base" hangingPunct="0">
              <a:spcBef>
                <a:spcPct val="0"/>
              </a:spcBef>
              <a:spcAft>
                <a:spcPct val="0"/>
              </a:spcAft>
              <a:defRPr sz="3200" b="1">
                <a:solidFill>
                  <a:srgbClr val="009B3A"/>
                </a:solidFill>
                <a:latin typeface="Arial" panose="020B0604020202020204" pitchFamily="34" charset="0"/>
              </a:defRPr>
            </a:lvl4pPr>
            <a:lvl5pPr algn="l" rtl="0" eaLnBrk="0" fontAlgn="base" hangingPunct="0">
              <a:spcBef>
                <a:spcPct val="0"/>
              </a:spcBef>
              <a:spcAft>
                <a:spcPct val="0"/>
              </a:spcAft>
              <a:defRPr sz="3200" b="1">
                <a:solidFill>
                  <a:srgbClr val="009B3A"/>
                </a:solidFill>
                <a:latin typeface="Arial" panose="020B0604020202020204" pitchFamily="34" charset="0"/>
              </a:defRPr>
            </a:lvl5pPr>
            <a:lvl6pPr marL="457200" algn="l" rtl="0" fontAlgn="base">
              <a:spcBef>
                <a:spcPct val="0"/>
              </a:spcBef>
              <a:spcAft>
                <a:spcPct val="0"/>
              </a:spcAft>
              <a:defRPr sz="3200" b="1">
                <a:solidFill>
                  <a:srgbClr val="009B3A"/>
                </a:solidFill>
                <a:latin typeface="Arial" panose="020B0604020202020204" pitchFamily="34" charset="0"/>
              </a:defRPr>
            </a:lvl6pPr>
            <a:lvl7pPr marL="914400" algn="l" rtl="0" fontAlgn="base">
              <a:spcBef>
                <a:spcPct val="0"/>
              </a:spcBef>
              <a:spcAft>
                <a:spcPct val="0"/>
              </a:spcAft>
              <a:defRPr sz="3200" b="1">
                <a:solidFill>
                  <a:srgbClr val="009B3A"/>
                </a:solidFill>
                <a:latin typeface="Arial" panose="020B0604020202020204" pitchFamily="34" charset="0"/>
              </a:defRPr>
            </a:lvl7pPr>
            <a:lvl8pPr marL="1371600" algn="l" rtl="0" fontAlgn="base">
              <a:spcBef>
                <a:spcPct val="0"/>
              </a:spcBef>
              <a:spcAft>
                <a:spcPct val="0"/>
              </a:spcAft>
              <a:defRPr sz="3200" b="1">
                <a:solidFill>
                  <a:srgbClr val="009B3A"/>
                </a:solidFill>
                <a:latin typeface="Arial" panose="020B0604020202020204" pitchFamily="34" charset="0"/>
              </a:defRPr>
            </a:lvl8pPr>
            <a:lvl9pPr marL="1828800" algn="l" rtl="0" fontAlgn="base">
              <a:spcBef>
                <a:spcPct val="0"/>
              </a:spcBef>
              <a:spcAft>
                <a:spcPct val="0"/>
              </a:spcAft>
              <a:defRPr sz="3200" b="1">
                <a:solidFill>
                  <a:srgbClr val="009B3A"/>
                </a:solidFill>
                <a:latin typeface="Arial" panose="020B0604020202020204" pitchFamily="34" charset="0"/>
              </a:defRPr>
            </a:lvl9pPr>
          </a:lstStyle>
          <a:p>
            <a:pPr defTabSz="449263" eaLnBrk="1" hangingPunct="1">
              <a:buClr>
                <a:srgbClr val="CC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dirty="0" smtClean="0">
                <a:latin typeface="Arial Black" panose="020B0A04020102020204" pitchFamily="34" charset="0"/>
              </a:rPr>
              <a:t>Task 2-3: Acknowledging sources</a:t>
            </a:r>
            <a:endParaRPr lang="fi-FI" altLang="en-US" dirty="0" smtClean="0">
              <a:solidFill>
                <a:srgbClr val="000099"/>
              </a:solidFill>
              <a:latin typeface="Arial Black" panose="020B0A04020102020204" pitchFamily="34" charset="0"/>
            </a:endParaRPr>
          </a:p>
        </p:txBody>
      </p:sp>
      <p:sp>
        <p:nvSpPr>
          <p:cNvPr id="8" name="Rectangle 3"/>
          <p:cNvSpPr txBox="1">
            <a:spLocks noChangeArrowheads="1"/>
          </p:cNvSpPr>
          <p:nvPr/>
        </p:nvSpPr>
        <p:spPr bwMode="auto">
          <a:xfrm>
            <a:off x="1597407" y="1048816"/>
            <a:ext cx="8147049" cy="753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fontAlgn="auto" hangingPunct="1">
              <a:spcAft>
                <a:spcPts val="0"/>
              </a:spcAft>
              <a:buFontTx/>
              <a:buNone/>
              <a:defRPr/>
            </a:pPr>
            <a:r>
              <a:rPr lang="en-US" b="1" kern="0" smtClean="0"/>
              <a:t>Where would you expect to see a reference to the source</a:t>
            </a:r>
            <a:r>
              <a:rPr lang="en-US" kern="0" smtClean="0"/>
              <a:t>?</a:t>
            </a:r>
            <a:br>
              <a:rPr lang="en-US" kern="0" smtClean="0"/>
            </a:br>
            <a:r>
              <a:rPr lang="en-US" b="1" kern="0" smtClean="0"/>
              <a:t>Which source would you refer to?</a:t>
            </a:r>
            <a:endParaRPr lang="en-US" b="1" kern="0" dirty="0"/>
          </a:p>
        </p:txBody>
      </p:sp>
    </p:spTree>
    <p:extLst>
      <p:ext uri="{BB962C8B-B14F-4D97-AF65-F5344CB8AC3E}">
        <p14:creationId xmlns:p14="http://schemas.microsoft.com/office/powerpoint/2010/main" val="244177361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981200" y="46038"/>
            <a:ext cx="8229600" cy="1143000"/>
          </a:xfrm>
        </p:spPr>
        <p:txBody>
          <a:bodyPr/>
          <a:lstStyle/>
          <a:p>
            <a:r>
              <a:rPr lang="en-US" altLang="en-US" b="1" dirty="0" smtClean="0"/>
              <a:t/>
            </a:r>
            <a:br>
              <a:rPr lang="en-US" altLang="en-US" b="1" dirty="0" smtClean="0"/>
            </a:br>
            <a:r>
              <a:rPr lang="en-US" altLang="en-US" b="1" dirty="0" smtClean="0">
                <a:solidFill>
                  <a:srgbClr val="FF0000"/>
                </a:solidFill>
              </a:rPr>
              <a:t>HOMEWORK</a:t>
            </a:r>
            <a:r>
              <a:rPr lang="en-US" altLang="en-US" dirty="0" smtClean="0"/>
              <a:t/>
            </a:r>
            <a:br>
              <a:rPr lang="en-US" altLang="en-US" dirty="0" smtClean="0"/>
            </a:br>
            <a:endParaRPr lang="en-US" altLang="en-US" dirty="0" smtClean="0"/>
          </a:p>
        </p:txBody>
      </p:sp>
      <p:sp>
        <p:nvSpPr>
          <p:cNvPr id="50179" name="Content Placeholder 2"/>
          <p:cNvSpPr>
            <a:spLocks noGrp="1"/>
          </p:cNvSpPr>
          <p:nvPr>
            <p:ph idx="1"/>
          </p:nvPr>
        </p:nvSpPr>
        <p:spPr>
          <a:xfrm>
            <a:off x="1608391" y="1331119"/>
            <a:ext cx="10004489" cy="4525963"/>
          </a:xfrm>
        </p:spPr>
        <p:txBody>
          <a:bodyPr/>
          <a:lstStyle/>
          <a:p>
            <a:pPr marL="0" indent="0">
              <a:buNone/>
              <a:defRPr/>
            </a:pPr>
            <a:endParaRPr lang="en-US" altLang="en-US" sz="2400" b="1" dirty="0">
              <a:solidFill>
                <a:srgbClr val="000099"/>
              </a:solidFill>
            </a:endParaRPr>
          </a:p>
          <a:p>
            <a:pPr marL="0" indent="0">
              <a:buNone/>
              <a:defRPr/>
            </a:pPr>
            <a:r>
              <a:rPr lang="en-US" altLang="en-US" sz="2400" b="1" dirty="0" smtClean="0">
                <a:solidFill>
                  <a:srgbClr val="000099"/>
                </a:solidFill>
              </a:rPr>
              <a:t>     ASSIGNMENT </a:t>
            </a:r>
            <a:r>
              <a:rPr lang="en-US" altLang="en-US" sz="2400" b="1" dirty="0">
                <a:solidFill>
                  <a:srgbClr val="000099"/>
                </a:solidFill>
              </a:rPr>
              <a:t>2: Report introduction (Problem-solution</a:t>
            </a:r>
            <a:r>
              <a:rPr lang="en-US" altLang="en-US" sz="2400" b="1" dirty="0" smtClean="0">
                <a:solidFill>
                  <a:srgbClr val="000099"/>
                </a:solidFill>
              </a:rPr>
              <a:t>)</a:t>
            </a:r>
            <a:br>
              <a:rPr lang="en-US" altLang="en-US" sz="2400" b="1" dirty="0" smtClean="0">
                <a:solidFill>
                  <a:srgbClr val="000099"/>
                </a:solidFill>
              </a:rPr>
            </a:br>
            <a:r>
              <a:rPr lang="en-US" altLang="en-US" sz="2400" dirty="0"/>
              <a:t/>
            </a:r>
            <a:br>
              <a:rPr lang="en-US" altLang="en-US" sz="2400" dirty="0"/>
            </a:br>
            <a:r>
              <a:rPr lang="en-US" altLang="en-US" sz="2400" dirty="0"/>
              <a:t>     - Find instructions in MyCourses</a:t>
            </a:r>
            <a:br>
              <a:rPr lang="en-US" altLang="en-US" sz="2400" dirty="0"/>
            </a:br>
            <a:r>
              <a:rPr lang="en-US" altLang="en-US" sz="2400" dirty="0"/>
              <a:t>     - Bring a paper copy to class next </a:t>
            </a:r>
            <a:r>
              <a:rPr lang="en-US" altLang="en-US" sz="2400" dirty="0" smtClean="0"/>
              <a:t>time.</a:t>
            </a:r>
            <a:br>
              <a:rPr lang="en-US" altLang="en-US" sz="2400" dirty="0" smtClean="0"/>
            </a:br>
            <a:r>
              <a:rPr lang="en-US" altLang="en-US" dirty="0" smtClean="0"/>
              <a:t/>
            </a:r>
            <a:br>
              <a:rPr lang="en-US" altLang="en-US" dirty="0" smtClean="0"/>
            </a:br>
            <a:endParaRPr lang="en-US" altLang="en-US" dirty="0" smtClean="0"/>
          </a:p>
          <a:p>
            <a:pPr marL="514350" indent="-514350">
              <a:defRPr/>
            </a:pPr>
            <a:endParaRPr lang="en-US" altLang="en-US" dirty="0" smtClean="0"/>
          </a:p>
        </p:txBody>
      </p:sp>
      <p:pic>
        <p:nvPicPr>
          <p:cNvPr id="48132" name="Picture 3" descr="myno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6873" y="188119"/>
            <a:ext cx="936625"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Callout 4"/>
          <p:cNvSpPr/>
          <p:nvPr/>
        </p:nvSpPr>
        <p:spPr>
          <a:xfrm>
            <a:off x="6958584" y="3378342"/>
            <a:ext cx="4791021" cy="2620821"/>
          </a:xfrm>
          <a:prstGeom prst="wedgeEllipseCallout">
            <a:avLst>
              <a:gd name="adj1" fmla="val -26540"/>
              <a:gd name="adj2" fmla="val -8253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3600" i="1" dirty="0" err="1" smtClean="0">
                <a:solidFill>
                  <a:srgbClr val="000099"/>
                </a:solidFill>
              </a:rPr>
              <a:t>All</a:t>
            </a:r>
            <a:r>
              <a:rPr lang="fi-FI" sz="3600" i="1" dirty="0" smtClean="0">
                <a:solidFill>
                  <a:srgbClr val="000099"/>
                </a:solidFill>
              </a:rPr>
              <a:t> </a:t>
            </a:r>
            <a:r>
              <a:rPr lang="fi-FI" sz="3600" i="1" dirty="0" err="1" smtClean="0">
                <a:solidFill>
                  <a:srgbClr val="000099"/>
                </a:solidFill>
              </a:rPr>
              <a:t>assignments</a:t>
            </a:r>
            <a:endParaRPr lang="fi-FI" sz="3600" i="1" dirty="0" smtClean="0">
              <a:solidFill>
                <a:srgbClr val="000099"/>
              </a:solidFill>
            </a:endParaRPr>
          </a:p>
          <a:p>
            <a:pPr algn="ctr"/>
            <a:r>
              <a:rPr lang="fi-FI" sz="3600" i="1" dirty="0" err="1" smtClean="0">
                <a:solidFill>
                  <a:srgbClr val="000099"/>
                </a:solidFill>
              </a:rPr>
              <a:t>available</a:t>
            </a:r>
            <a:r>
              <a:rPr lang="fi-FI" sz="3600" i="1" dirty="0" smtClean="0">
                <a:solidFill>
                  <a:srgbClr val="000099"/>
                </a:solidFill>
              </a:rPr>
              <a:t> in </a:t>
            </a:r>
            <a:r>
              <a:rPr lang="fi-FI" sz="3600" i="1" dirty="0" err="1" smtClean="0">
                <a:solidFill>
                  <a:srgbClr val="000099"/>
                </a:solidFill>
              </a:rPr>
              <a:t>MyCourses</a:t>
            </a:r>
            <a:endParaRPr lang="en-GB" sz="3600" i="1" dirty="0">
              <a:solidFill>
                <a:srgbClr val="000099"/>
              </a:solidFill>
            </a:endParaRPr>
          </a:p>
        </p:txBody>
      </p:sp>
    </p:spTree>
    <p:extLst>
      <p:ext uri="{BB962C8B-B14F-4D97-AF65-F5344CB8AC3E}">
        <p14:creationId xmlns:p14="http://schemas.microsoft.com/office/powerpoint/2010/main" val="369670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2106386" y="1862679"/>
            <a:ext cx="9444557" cy="3641721"/>
          </a:xfrm>
        </p:spPr>
        <p:txBody>
          <a:bodyPr/>
          <a:lstStyle/>
          <a:p>
            <a:pPr algn="l" eaLnBrk="1" hangingPunct="1"/>
            <a:r>
              <a:rPr lang="fi-FI" altLang="en-US" sz="2400" b="1" dirty="0" smtClean="0">
                <a:solidFill>
                  <a:srgbClr val="000066"/>
                </a:solidFill>
              </a:rPr>
              <a:t>                                                                  </a:t>
            </a:r>
            <a:br>
              <a:rPr lang="fi-FI" altLang="en-US" sz="2400" b="1" dirty="0" smtClean="0">
                <a:solidFill>
                  <a:srgbClr val="000066"/>
                </a:solidFill>
              </a:rPr>
            </a:br>
            <a:r>
              <a:rPr lang="fi-FI" altLang="en-US" sz="2400" b="1" dirty="0" smtClean="0">
                <a:solidFill>
                  <a:srgbClr val="000066"/>
                </a:solidFill>
              </a:rPr>
              <a:t>- General info</a:t>
            </a:r>
            <a:br>
              <a:rPr lang="fi-FI" altLang="en-US" sz="2400" b="1" dirty="0" smtClean="0">
                <a:solidFill>
                  <a:srgbClr val="000066"/>
                </a:solidFill>
              </a:rPr>
            </a:br>
            <a:r>
              <a:rPr lang="fi-FI" altLang="en-US" sz="2400" b="1" dirty="0" smtClean="0">
                <a:solidFill>
                  <a:srgbClr val="000066"/>
                </a:solidFill>
              </a:rPr>
              <a:t>- Course </a:t>
            </a:r>
            <a:r>
              <a:rPr lang="fi-FI" altLang="en-US" sz="2400" b="1" dirty="0" err="1" smtClean="0">
                <a:solidFill>
                  <a:srgbClr val="000066"/>
                </a:solidFill>
              </a:rPr>
              <a:t>schedule</a:t>
            </a:r>
            <a:r>
              <a:rPr lang="fi-FI" altLang="en-US" sz="2400" b="1" dirty="0" smtClean="0">
                <a:solidFill>
                  <a:srgbClr val="000066"/>
                </a:solidFill>
              </a:rPr>
              <a:t/>
            </a:r>
            <a:br>
              <a:rPr lang="fi-FI" altLang="en-US" sz="2400" b="1" dirty="0" smtClean="0">
                <a:solidFill>
                  <a:srgbClr val="000066"/>
                </a:solidFill>
              </a:rPr>
            </a:br>
            <a:r>
              <a:rPr lang="fi-FI" altLang="en-US" sz="2400" b="1" dirty="0" smtClean="0">
                <a:solidFill>
                  <a:srgbClr val="000066"/>
                </a:solidFill>
              </a:rPr>
              <a:t>- </a:t>
            </a:r>
            <a:r>
              <a:rPr lang="fi-FI" altLang="en-US" sz="2400" b="1" dirty="0" err="1" smtClean="0">
                <a:solidFill>
                  <a:srgbClr val="000066"/>
                </a:solidFill>
              </a:rPr>
              <a:t>Grading</a:t>
            </a:r>
            <a:r>
              <a:rPr lang="fi-FI" altLang="en-US" sz="2400" b="1" dirty="0" smtClean="0">
                <a:solidFill>
                  <a:srgbClr val="000066"/>
                </a:solidFill>
              </a:rPr>
              <a:t/>
            </a:r>
            <a:br>
              <a:rPr lang="fi-FI" altLang="en-US" sz="2400" b="1" dirty="0" smtClean="0">
                <a:solidFill>
                  <a:srgbClr val="000066"/>
                </a:solidFill>
              </a:rPr>
            </a:br>
            <a:r>
              <a:rPr lang="fi-FI" altLang="en-US" sz="2400" b="1" dirty="0">
                <a:solidFill>
                  <a:srgbClr val="000066"/>
                </a:solidFill>
              </a:rPr>
              <a:t/>
            </a:r>
            <a:br>
              <a:rPr lang="fi-FI" altLang="en-US" sz="2400" b="1" dirty="0">
                <a:solidFill>
                  <a:srgbClr val="000066"/>
                </a:solidFill>
              </a:rPr>
            </a:br>
            <a:r>
              <a:rPr lang="fi-FI" altLang="en-US" sz="2400" b="1" dirty="0" smtClean="0">
                <a:solidFill>
                  <a:srgbClr val="000066"/>
                </a:solidFill>
              </a:rPr>
              <a:t>-  </a:t>
            </a:r>
            <a:r>
              <a:rPr lang="fi-FI" altLang="en-US" sz="2400" b="1" dirty="0" err="1" smtClean="0">
                <a:solidFill>
                  <a:srgbClr val="000066"/>
                </a:solidFill>
              </a:rPr>
              <a:t>Materials</a:t>
            </a:r>
            <a:r>
              <a:rPr lang="fi-FI" altLang="en-US" sz="2400" b="1" dirty="0" smtClean="0">
                <a:solidFill>
                  <a:srgbClr val="000066"/>
                </a:solidFill>
              </a:rPr>
              <a:t> (</a:t>
            </a:r>
            <a:r>
              <a:rPr lang="fi-FI" altLang="en-US" sz="2400" b="1" dirty="0" err="1" smtClean="0">
                <a:solidFill>
                  <a:srgbClr val="000066"/>
                </a:solidFill>
              </a:rPr>
              <a:t>useful</a:t>
            </a:r>
            <a:r>
              <a:rPr lang="fi-FI" altLang="en-US" sz="2400" b="1" dirty="0" smtClean="0">
                <a:solidFill>
                  <a:srgbClr val="000066"/>
                </a:solidFill>
              </a:rPr>
              <a:t> </a:t>
            </a:r>
            <a:r>
              <a:rPr lang="fi-FI" altLang="en-US" sz="2400" b="1" dirty="0" err="1" smtClean="0">
                <a:solidFill>
                  <a:srgbClr val="000066"/>
                </a:solidFill>
              </a:rPr>
              <a:t>links</a:t>
            </a:r>
            <a:r>
              <a:rPr lang="fi-FI" altLang="en-US" sz="2400" b="1" dirty="0" smtClean="0">
                <a:solidFill>
                  <a:srgbClr val="000066"/>
                </a:solidFill>
              </a:rPr>
              <a:t>, </a:t>
            </a:r>
            <a:r>
              <a:rPr lang="fi-FI" altLang="en-US" sz="2400" b="1" dirty="0" err="1" smtClean="0">
                <a:solidFill>
                  <a:srgbClr val="000066"/>
                </a:solidFill>
              </a:rPr>
              <a:t>lecture</a:t>
            </a:r>
            <a:r>
              <a:rPr lang="fi-FI" altLang="en-US" sz="2400" b="1" dirty="0" smtClean="0">
                <a:solidFill>
                  <a:srgbClr val="000066"/>
                </a:solidFill>
              </a:rPr>
              <a:t> </a:t>
            </a:r>
            <a:r>
              <a:rPr lang="fi-FI" altLang="en-US" sz="2400" b="1" dirty="0" err="1" smtClean="0">
                <a:solidFill>
                  <a:srgbClr val="000066"/>
                </a:solidFill>
              </a:rPr>
              <a:t>slides</a:t>
            </a:r>
            <a:r>
              <a:rPr lang="fi-FI" altLang="en-US" sz="2400" b="1" dirty="0" smtClean="0">
                <a:solidFill>
                  <a:srgbClr val="000066"/>
                </a:solidFill>
              </a:rPr>
              <a:t>, </a:t>
            </a:r>
            <a:r>
              <a:rPr lang="fi-FI" altLang="en-US" sz="2400" b="1" dirty="0" err="1" smtClean="0">
                <a:solidFill>
                  <a:srgbClr val="000066"/>
                </a:solidFill>
              </a:rPr>
              <a:t>language</a:t>
            </a:r>
            <a:r>
              <a:rPr lang="fi-FI" altLang="en-US" sz="2400" b="1" dirty="0" smtClean="0">
                <a:solidFill>
                  <a:srgbClr val="000066"/>
                </a:solidFill>
              </a:rPr>
              <a:t> aids…)</a:t>
            </a:r>
            <a:br>
              <a:rPr lang="fi-FI" altLang="en-US" sz="2400" b="1" dirty="0" smtClean="0">
                <a:solidFill>
                  <a:srgbClr val="000066"/>
                </a:solidFill>
              </a:rPr>
            </a:br>
            <a:r>
              <a:rPr lang="fi-FI" altLang="en-US" sz="2400" b="1" dirty="0">
                <a:solidFill>
                  <a:srgbClr val="000066"/>
                </a:solidFill>
              </a:rPr>
              <a:t/>
            </a:r>
            <a:br>
              <a:rPr lang="fi-FI" altLang="en-US" sz="2400" b="1" dirty="0">
                <a:solidFill>
                  <a:srgbClr val="000066"/>
                </a:solidFill>
              </a:rPr>
            </a:br>
            <a:r>
              <a:rPr lang="fi-FI" altLang="en-US" sz="2400" b="1" dirty="0" smtClean="0">
                <a:solidFill>
                  <a:srgbClr val="000066"/>
                </a:solidFill>
              </a:rPr>
              <a:t>-  </a:t>
            </a:r>
            <a:r>
              <a:rPr lang="fi-FI" altLang="en-US" sz="2400" b="1" dirty="0" err="1" smtClean="0">
                <a:solidFill>
                  <a:srgbClr val="000066"/>
                </a:solidFill>
              </a:rPr>
              <a:t>Assignments</a:t>
            </a:r>
            <a:r>
              <a:rPr lang="fi-FI" altLang="en-US" sz="2400" b="1" dirty="0">
                <a:solidFill>
                  <a:srgbClr val="000066"/>
                </a:solidFill>
              </a:rPr>
              <a:t> </a:t>
            </a:r>
            <a:r>
              <a:rPr lang="fi-FI" altLang="en-US" sz="2400" b="1" dirty="0" smtClean="0">
                <a:solidFill>
                  <a:srgbClr val="000066"/>
                </a:solidFill>
              </a:rPr>
              <a:t>(</a:t>
            </a:r>
            <a:r>
              <a:rPr lang="fi-FI" altLang="en-US" sz="2400" b="1" dirty="0" err="1" smtClean="0">
                <a:solidFill>
                  <a:srgbClr val="000066"/>
                </a:solidFill>
              </a:rPr>
              <a:t>instructions</a:t>
            </a:r>
            <a:r>
              <a:rPr lang="fi-FI" altLang="en-US" sz="2400" b="1" dirty="0" smtClean="0">
                <a:solidFill>
                  <a:srgbClr val="000066"/>
                </a:solidFill>
              </a:rPr>
              <a:t>, </a:t>
            </a:r>
            <a:r>
              <a:rPr lang="fi-FI" altLang="en-US" sz="2400" b="1" dirty="0" err="1" smtClean="0">
                <a:solidFill>
                  <a:srgbClr val="000066"/>
                </a:solidFill>
              </a:rPr>
              <a:t>materials</a:t>
            </a:r>
            <a:r>
              <a:rPr lang="fi-FI" altLang="en-US" sz="2400" b="1" dirty="0" smtClean="0">
                <a:solidFill>
                  <a:srgbClr val="000066"/>
                </a:solidFill>
              </a:rPr>
              <a:t> and </a:t>
            </a:r>
            <a:r>
              <a:rPr lang="fi-FI" altLang="en-US" sz="2400" b="1" dirty="0" err="1" smtClean="0">
                <a:solidFill>
                  <a:srgbClr val="000066"/>
                </a:solidFill>
              </a:rPr>
              <a:t>submission</a:t>
            </a:r>
            <a:r>
              <a:rPr lang="fi-FI" altLang="en-US" sz="2400" b="1" dirty="0" smtClean="0">
                <a:solidFill>
                  <a:srgbClr val="000066"/>
                </a:solidFill>
              </a:rPr>
              <a:t> </a:t>
            </a:r>
            <a:r>
              <a:rPr lang="fi-FI" altLang="en-US" sz="2400" b="1" dirty="0" err="1" smtClean="0">
                <a:solidFill>
                  <a:srgbClr val="000066"/>
                </a:solidFill>
              </a:rPr>
              <a:t>boxes</a:t>
            </a:r>
            <a:r>
              <a:rPr lang="fi-FI" altLang="en-US" sz="2400" b="1" dirty="0" smtClean="0">
                <a:solidFill>
                  <a:srgbClr val="000066"/>
                </a:solidFill>
              </a:rPr>
              <a:t>)</a:t>
            </a:r>
            <a:br>
              <a:rPr lang="fi-FI" altLang="en-US" sz="2400" b="1" dirty="0" smtClean="0">
                <a:solidFill>
                  <a:srgbClr val="000066"/>
                </a:solidFill>
              </a:rPr>
            </a:br>
            <a:r>
              <a:rPr lang="fi-FI" altLang="en-US" sz="2400" b="1" dirty="0">
                <a:solidFill>
                  <a:srgbClr val="000066"/>
                </a:solidFill>
              </a:rPr>
              <a:t/>
            </a:r>
            <a:br>
              <a:rPr lang="fi-FI" altLang="en-US" sz="2400" b="1" dirty="0">
                <a:solidFill>
                  <a:srgbClr val="000066"/>
                </a:solidFill>
              </a:rPr>
            </a:br>
            <a:r>
              <a:rPr lang="fi-FI" altLang="en-US" sz="2400" b="1" dirty="0" smtClean="0">
                <a:solidFill>
                  <a:srgbClr val="000066"/>
                </a:solidFill>
              </a:rPr>
              <a:t>-  Online modules1-3</a:t>
            </a:r>
            <a:r>
              <a:rPr lang="fi-FI" altLang="en-US" sz="2400" dirty="0" smtClean="0">
                <a:solidFill>
                  <a:srgbClr val="000066"/>
                </a:solidFill>
              </a:rPr>
              <a:t/>
            </a:r>
            <a:br>
              <a:rPr lang="fi-FI" altLang="en-US" sz="2400" dirty="0" smtClean="0">
                <a:solidFill>
                  <a:srgbClr val="000066"/>
                </a:solidFill>
              </a:rPr>
            </a:br>
            <a:endParaRPr lang="fi-FI" altLang="en-US" sz="2400" dirty="0">
              <a:solidFill>
                <a:srgbClr val="000066"/>
              </a:solidFill>
            </a:endParaRPr>
          </a:p>
        </p:txBody>
      </p:sp>
      <p:sp>
        <p:nvSpPr>
          <p:cNvPr id="3" name="Text Placeholder 2"/>
          <p:cNvSpPr>
            <a:spLocks noGrp="1"/>
          </p:cNvSpPr>
          <p:nvPr>
            <p:ph type="body" sz="quarter" idx="11"/>
          </p:nvPr>
        </p:nvSpPr>
        <p:spPr/>
        <p:txBody>
          <a:bodyPr/>
          <a:lstStyle/>
          <a:p>
            <a:endParaRPr lang="en-GB"/>
          </a:p>
        </p:txBody>
      </p:sp>
      <p:sp>
        <p:nvSpPr>
          <p:cNvPr id="4" name="Text Placeholder 3"/>
          <p:cNvSpPr>
            <a:spLocks noGrp="1"/>
          </p:cNvSpPr>
          <p:nvPr>
            <p:ph type="body" sz="quarter" idx="12"/>
          </p:nvPr>
        </p:nvSpPr>
        <p:spPr/>
        <p:txBody>
          <a:bodyPr/>
          <a:lstStyle/>
          <a:p>
            <a:endParaRPr lang="en-GB"/>
          </a:p>
        </p:txBody>
      </p:sp>
      <p:sp>
        <p:nvSpPr>
          <p:cNvPr id="5" name="Text Placeholder 4"/>
          <p:cNvSpPr>
            <a:spLocks noGrp="1"/>
          </p:cNvSpPr>
          <p:nvPr>
            <p:ph type="body" sz="quarter" idx="13"/>
          </p:nvPr>
        </p:nvSpPr>
        <p:spPr/>
        <p:txBody>
          <a:bodyPr/>
          <a:lstStyle/>
          <a:p>
            <a:endParaRPr lang="en-GB"/>
          </a:p>
        </p:txBody>
      </p:sp>
      <p:sp>
        <p:nvSpPr>
          <p:cNvPr id="6" name="Text Placeholder 5"/>
          <p:cNvSpPr>
            <a:spLocks noGrp="1"/>
          </p:cNvSpPr>
          <p:nvPr>
            <p:ph type="body" sz="quarter" idx="14"/>
          </p:nvPr>
        </p:nvSpPr>
        <p:spPr/>
        <p:txBody>
          <a:bodyPr/>
          <a:lstStyle/>
          <a:p>
            <a:endParaRPr lang="en-GB"/>
          </a:p>
        </p:txBody>
      </p:sp>
      <p:sp>
        <p:nvSpPr>
          <p:cNvPr id="7" name="Text Placeholder 6"/>
          <p:cNvSpPr>
            <a:spLocks noGrp="1"/>
          </p:cNvSpPr>
          <p:nvPr>
            <p:ph type="body" sz="quarter" idx="15"/>
          </p:nvPr>
        </p:nvSpPr>
        <p:spPr/>
        <p:txBody>
          <a:bodyPr/>
          <a:lstStyle/>
          <a:p>
            <a:endParaRPr lang="en-GB"/>
          </a:p>
        </p:txBody>
      </p:sp>
      <p:sp>
        <p:nvSpPr>
          <p:cNvPr id="11" name="Rectangle 2"/>
          <p:cNvSpPr txBox="1">
            <a:spLocks noChangeArrowheads="1"/>
          </p:cNvSpPr>
          <p:nvPr/>
        </p:nvSpPr>
        <p:spPr bwMode="auto">
          <a:xfrm>
            <a:off x="295200" y="302079"/>
            <a:ext cx="10363200" cy="13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fi-FI" altLang="en-US" b="1" dirty="0" err="1">
                <a:solidFill>
                  <a:srgbClr val="000066"/>
                </a:solidFill>
              </a:rPr>
              <a:t>MyCourses</a:t>
            </a:r>
            <a:endParaRPr lang="fi-FI" altLang="en-US" kern="0" dirty="0">
              <a:solidFill>
                <a:srgbClr val="000066"/>
              </a:solidFill>
            </a:endParaRPr>
          </a:p>
        </p:txBody>
      </p:sp>
    </p:spTree>
    <p:extLst>
      <p:ext uri="{BB962C8B-B14F-4D97-AF65-F5344CB8AC3E}">
        <p14:creationId xmlns:p14="http://schemas.microsoft.com/office/powerpoint/2010/main" val="396793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p:txBody>
          <a:bodyPr/>
          <a:lstStyle/>
          <a:p>
            <a:pPr eaLnBrk="1" hangingPunct="1"/>
            <a:r>
              <a:rPr lang="fi-FI" altLang="en-US" sz="3200" b="1" dirty="0" err="1">
                <a:solidFill>
                  <a:srgbClr val="000099"/>
                </a:solidFill>
              </a:rPr>
              <a:t>See</a:t>
            </a:r>
            <a:r>
              <a:rPr lang="fi-FI" altLang="en-US" sz="3200" b="1" dirty="0">
                <a:solidFill>
                  <a:srgbClr val="000099"/>
                </a:solidFill>
              </a:rPr>
              <a:t> </a:t>
            </a:r>
            <a:r>
              <a:rPr lang="fi-FI" altLang="en-US" sz="3200" b="1" dirty="0" err="1">
                <a:solidFill>
                  <a:srgbClr val="000099"/>
                </a:solidFill>
              </a:rPr>
              <a:t>you</a:t>
            </a:r>
            <a:r>
              <a:rPr lang="fi-FI" altLang="en-US" sz="3200" b="1" dirty="0">
                <a:solidFill>
                  <a:srgbClr val="000099"/>
                </a:solidFill>
              </a:rPr>
              <a:t> </a:t>
            </a:r>
            <a:r>
              <a:rPr lang="fi-FI" altLang="en-US" sz="3200" b="1" dirty="0" err="1">
                <a:solidFill>
                  <a:srgbClr val="000099"/>
                </a:solidFill>
              </a:rPr>
              <a:t>next</a:t>
            </a:r>
            <a:r>
              <a:rPr lang="fi-FI" altLang="en-US" sz="3200" b="1" dirty="0">
                <a:solidFill>
                  <a:srgbClr val="000099"/>
                </a:solidFill>
              </a:rPr>
              <a:t> </a:t>
            </a:r>
            <a:r>
              <a:rPr lang="fi-FI" altLang="en-US" sz="3200" b="1" dirty="0" err="1">
                <a:solidFill>
                  <a:srgbClr val="000099"/>
                </a:solidFill>
              </a:rPr>
              <a:t>week</a:t>
            </a:r>
            <a:r>
              <a:rPr lang="fi-FI" altLang="en-US" sz="3200" b="1" dirty="0">
                <a:solidFill>
                  <a:srgbClr val="000099"/>
                </a:solidFill>
              </a:rPr>
              <a:t>!</a:t>
            </a:r>
            <a:endParaRPr lang="fi-FI" altLang="en-US" sz="2800" dirty="0">
              <a:solidFill>
                <a:srgbClr val="000066"/>
              </a:solidFill>
            </a:endParaRPr>
          </a:p>
        </p:txBody>
      </p:sp>
      <p:sp>
        <p:nvSpPr>
          <p:cNvPr id="2" name="Subtitle 1"/>
          <p:cNvSpPr>
            <a:spLocks noGrp="1"/>
          </p:cNvSpPr>
          <p:nvPr>
            <p:ph type="subTitle" idx="1"/>
          </p:nvPr>
        </p:nvSpPr>
        <p:spPr/>
        <p:txBody>
          <a:bodyPr/>
          <a:lstStyle/>
          <a:p>
            <a:endParaRPr lang="en-GB"/>
          </a:p>
        </p:txBody>
      </p:sp>
      <p:sp>
        <p:nvSpPr>
          <p:cNvPr id="3" name="Text Placeholder 2"/>
          <p:cNvSpPr>
            <a:spLocks noGrp="1"/>
          </p:cNvSpPr>
          <p:nvPr>
            <p:ph type="body" sz="quarter" idx="11"/>
          </p:nvPr>
        </p:nvSpPr>
        <p:spPr/>
        <p:txBody>
          <a:bodyPr/>
          <a:lstStyle/>
          <a:p>
            <a:endParaRPr lang="en-GB"/>
          </a:p>
        </p:txBody>
      </p:sp>
      <p:sp>
        <p:nvSpPr>
          <p:cNvPr id="4" name="Text Placeholder 3"/>
          <p:cNvSpPr>
            <a:spLocks noGrp="1"/>
          </p:cNvSpPr>
          <p:nvPr>
            <p:ph type="body" sz="quarter" idx="12"/>
          </p:nvPr>
        </p:nvSpPr>
        <p:spPr/>
        <p:txBody>
          <a:bodyPr/>
          <a:lstStyle/>
          <a:p>
            <a:endParaRPr lang="en-GB"/>
          </a:p>
        </p:txBody>
      </p:sp>
      <p:sp>
        <p:nvSpPr>
          <p:cNvPr id="5" name="Text Placeholder 4"/>
          <p:cNvSpPr>
            <a:spLocks noGrp="1"/>
          </p:cNvSpPr>
          <p:nvPr>
            <p:ph type="body" sz="quarter" idx="13"/>
          </p:nvPr>
        </p:nvSpPr>
        <p:spPr/>
        <p:txBody>
          <a:bodyPr/>
          <a:lstStyle/>
          <a:p>
            <a:endParaRPr lang="en-GB"/>
          </a:p>
        </p:txBody>
      </p:sp>
      <p:sp>
        <p:nvSpPr>
          <p:cNvPr id="6" name="Text Placeholder 5"/>
          <p:cNvSpPr>
            <a:spLocks noGrp="1"/>
          </p:cNvSpPr>
          <p:nvPr>
            <p:ph type="body" sz="quarter" idx="14"/>
          </p:nvPr>
        </p:nvSpPr>
        <p:spPr/>
        <p:txBody>
          <a:bodyPr/>
          <a:lstStyle/>
          <a:p>
            <a:endParaRPr lang="en-GB"/>
          </a:p>
        </p:txBody>
      </p:sp>
      <p:sp>
        <p:nvSpPr>
          <p:cNvPr id="7" name="Text Placeholder 6"/>
          <p:cNvSpPr>
            <a:spLocks noGrp="1"/>
          </p:cNvSpPr>
          <p:nvPr>
            <p:ph type="body" sz="quarter" idx="15"/>
          </p:nvPr>
        </p:nvSpPr>
        <p:spPr/>
        <p:txBody>
          <a:bodyPr/>
          <a:lstStyle/>
          <a:p>
            <a:endParaRPr lang="en-GB"/>
          </a:p>
        </p:txBody>
      </p:sp>
      <p:graphicFrame>
        <p:nvGraphicFramePr>
          <p:cNvPr id="62467" name="Object 3"/>
          <p:cNvGraphicFramePr>
            <a:graphicFrameLocks noGrp="1" noChangeAspect="1"/>
          </p:cNvGraphicFramePr>
          <p:nvPr>
            <p:ph idx="4294967295"/>
            <p:extLst>
              <p:ext uri="{D42A27DB-BD31-4B8C-83A1-F6EECF244321}">
                <p14:modId xmlns:p14="http://schemas.microsoft.com/office/powerpoint/2010/main" val="2496876843"/>
              </p:ext>
            </p:extLst>
          </p:nvPr>
        </p:nvGraphicFramePr>
        <p:xfrm>
          <a:off x="4197096" y="3261263"/>
          <a:ext cx="2736850" cy="2700337"/>
        </p:xfrm>
        <a:graphic>
          <a:graphicData uri="http://schemas.openxmlformats.org/presentationml/2006/ole">
            <mc:AlternateContent xmlns:mc="http://schemas.openxmlformats.org/markup-compatibility/2006">
              <mc:Choice xmlns:v="urn:schemas-microsoft-com:vml" Requires="v">
                <p:oleObj spid="_x0000_s1107" name="Clip" r:id="rId3" imgW="4824413" imgH="4495800" progId="MS_ClipArt_Gallery.2">
                  <p:embed/>
                </p:oleObj>
              </mc:Choice>
              <mc:Fallback>
                <p:oleObj name="Clip" r:id="rId3" imgW="4824413" imgH="4495800" progId="MS_ClipArt_Gallery.2">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7096" y="3261263"/>
                        <a:ext cx="2736850" cy="270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068460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62467"/>
                                        </p:tgtEl>
                                        <p:attrNameLst>
                                          <p:attrName>style.visibility</p:attrName>
                                        </p:attrNameLst>
                                      </p:cBhvr>
                                      <p:to>
                                        <p:strVal val="visible"/>
                                      </p:to>
                                    </p:set>
                                    <p:anim calcmode="lin" valueType="num">
                                      <p:cBhvr>
                                        <p:cTn id="7" dur="5000" fill="hold"/>
                                        <p:tgtEl>
                                          <p:spTgt spid="62467"/>
                                        </p:tgtEl>
                                        <p:attrNameLst>
                                          <p:attrName>ppt_w</p:attrName>
                                        </p:attrNameLst>
                                      </p:cBhvr>
                                      <p:tavLst>
                                        <p:tav tm="0" fmla="#ppt_w*sin(2.5*pi*$)">
                                          <p:val>
                                            <p:fltVal val="0"/>
                                          </p:val>
                                        </p:tav>
                                        <p:tav tm="100000">
                                          <p:val>
                                            <p:fltVal val="1"/>
                                          </p:val>
                                        </p:tav>
                                      </p:tavLst>
                                    </p:anim>
                                    <p:anim calcmode="lin" valueType="num">
                                      <p:cBhvr>
                                        <p:cTn id="8" dur="5000" fill="hold"/>
                                        <p:tgtEl>
                                          <p:spTgt spid="6246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ChangeArrowheads="1"/>
          </p:cNvSpPr>
          <p:nvPr/>
        </p:nvSpPr>
        <p:spPr bwMode="auto">
          <a:xfrm>
            <a:off x="1847851" y="260350"/>
            <a:ext cx="2663975" cy="1368450"/>
          </a:xfrm>
          <a:prstGeom prst="downArrowCallout">
            <a:avLst>
              <a:gd name="adj1" fmla="val 47587"/>
              <a:gd name="adj2" fmla="val 47587"/>
              <a:gd name="adj3" fmla="val 16667"/>
              <a:gd name="adj4" fmla="val 66667"/>
            </a:avLst>
          </a:prstGeom>
          <a:solidFill>
            <a:schemeClr val="accent2"/>
          </a:solidFill>
          <a:ln w="9525">
            <a:solidFill>
              <a:schemeClr val="tx1"/>
            </a:solidFill>
            <a:miter lim="800000"/>
            <a:headEnd/>
            <a:tailEnd/>
          </a:ln>
          <a:effectLst/>
        </p:spPr>
        <p:txBody>
          <a:bodyPr wrap="none" anchor="ctr"/>
          <a:lstStyle/>
          <a:p>
            <a:pPr algn="ctr"/>
            <a:r>
              <a:rPr lang="fi-FI" sz="2800">
                <a:latin typeface="Arial Black" pitchFamily="34" charset="0"/>
              </a:rPr>
              <a:t>Situation</a:t>
            </a:r>
            <a:endParaRPr lang="en-US" sz="2800">
              <a:latin typeface="Arial Black" pitchFamily="34" charset="0"/>
            </a:endParaRPr>
          </a:p>
        </p:txBody>
      </p:sp>
      <p:sp>
        <p:nvSpPr>
          <p:cNvPr id="53251" name="AutoShape 3"/>
          <p:cNvSpPr>
            <a:spLocks noChangeArrowheads="1"/>
          </p:cNvSpPr>
          <p:nvPr/>
        </p:nvSpPr>
        <p:spPr bwMode="auto">
          <a:xfrm>
            <a:off x="1847851" y="1844676"/>
            <a:ext cx="2663974" cy="1296293"/>
          </a:xfrm>
          <a:prstGeom prst="downArrowCallout">
            <a:avLst>
              <a:gd name="adj1" fmla="val 49945"/>
              <a:gd name="adj2" fmla="val 49945"/>
              <a:gd name="adj3" fmla="val 16667"/>
              <a:gd name="adj4" fmla="val 66667"/>
            </a:avLst>
          </a:prstGeom>
          <a:solidFill>
            <a:srgbClr val="CC0000"/>
          </a:solidFill>
          <a:ln w="9525">
            <a:solidFill>
              <a:schemeClr val="tx1"/>
            </a:solidFill>
            <a:miter lim="800000"/>
            <a:headEnd/>
            <a:tailEnd/>
          </a:ln>
          <a:effectLst/>
        </p:spPr>
        <p:txBody>
          <a:bodyPr wrap="none" anchor="ctr"/>
          <a:lstStyle/>
          <a:p>
            <a:pPr algn="ctr"/>
            <a:r>
              <a:rPr lang="fi-FI" sz="2800">
                <a:latin typeface="Arial Black" pitchFamily="34" charset="0"/>
              </a:rPr>
              <a:t>Problem</a:t>
            </a:r>
            <a:endParaRPr lang="en-US" sz="2800">
              <a:latin typeface="Arial Black" pitchFamily="34" charset="0"/>
            </a:endParaRPr>
          </a:p>
        </p:txBody>
      </p:sp>
      <p:sp>
        <p:nvSpPr>
          <p:cNvPr id="53252" name="AutoShape 4"/>
          <p:cNvSpPr>
            <a:spLocks noChangeArrowheads="1"/>
          </p:cNvSpPr>
          <p:nvPr/>
        </p:nvSpPr>
        <p:spPr bwMode="auto">
          <a:xfrm>
            <a:off x="1847851" y="3500440"/>
            <a:ext cx="2663974" cy="1296713"/>
          </a:xfrm>
          <a:prstGeom prst="downArrowCallout">
            <a:avLst>
              <a:gd name="adj1" fmla="val 47587"/>
              <a:gd name="adj2" fmla="val 47587"/>
              <a:gd name="adj3" fmla="val 16667"/>
              <a:gd name="adj4" fmla="val 66667"/>
            </a:avLst>
          </a:prstGeom>
          <a:solidFill>
            <a:srgbClr val="008000"/>
          </a:solidFill>
          <a:ln w="9525">
            <a:solidFill>
              <a:schemeClr val="tx1"/>
            </a:solidFill>
            <a:miter lim="800000"/>
            <a:headEnd/>
            <a:tailEnd/>
          </a:ln>
          <a:effectLst/>
        </p:spPr>
        <p:txBody>
          <a:bodyPr wrap="none" anchor="ctr"/>
          <a:lstStyle/>
          <a:p>
            <a:pPr algn="ctr"/>
            <a:r>
              <a:rPr lang="fi-FI" sz="2800">
                <a:latin typeface="Arial Black" pitchFamily="34" charset="0"/>
              </a:rPr>
              <a:t>Solution</a:t>
            </a:r>
            <a:endParaRPr lang="en-US" sz="2800">
              <a:latin typeface="Arial Black" pitchFamily="34" charset="0"/>
            </a:endParaRPr>
          </a:p>
        </p:txBody>
      </p:sp>
      <p:sp>
        <p:nvSpPr>
          <p:cNvPr id="53253" name="Rectangle 5"/>
          <p:cNvSpPr>
            <a:spLocks noChangeArrowheads="1"/>
          </p:cNvSpPr>
          <p:nvPr/>
        </p:nvSpPr>
        <p:spPr bwMode="auto">
          <a:xfrm>
            <a:off x="1847851" y="5157790"/>
            <a:ext cx="2663975" cy="863499"/>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fi-FI" sz="2800" dirty="0">
                <a:latin typeface="Arial Black" pitchFamily="34" charset="0"/>
              </a:rPr>
              <a:t>Evaluation</a:t>
            </a:r>
            <a:endParaRPr lang="en-US" sz="2800" dirty="0">
              <a:latin typeface="Arial Black" pitchFamily="34" charset="0"/>
            </a:endParaRPr>
          </a:p>
        </p:txBody>
      </p:sp>
      <p:sp>
        <p:nvSpPr>
          <p:cNvPr id="53254" name="Text Box 6"/>
          <p:cNvSpPr txBox="1">
            <a:spLocks noChangeArrowheads="1"/>
          </p:cNvSpPr>
          <p:nvPr/>
        </p:nvSpPr>
        <p:spPr bwMode="auto">
          <a:xfrm>
            <a:off x="4583834" y="243397"/>
            <a:ext cx="1728465" cy="646331"/>
          </a:xfrm>
          <a:prstGeom prst="rect">
            <a:avLst/>
          </a:prstGeom>
          <a:noFill/>
          <a:ln w="9525">
            <a:noFill/>
            <a:miter lim="800000"/>
            <a:headEnd/>
            <a:tailEnd/>
          </a:ln>
          <a:effectLst/>
        </p:spPr>
        <p:txBody>
          <a:bodyPr wrap="square">
            <a:spAutoFit/>
          </a:bodyPr>
          <a:lstStyle/>
          <a:p>
            <a:r>
              <a:rPr lang="fi-FI" b="1" dirty="0" err="1"/>
              <a:t>Importance</a:t>
            </a:r>
            <a:r>
              <a:rPr lang="fi-FI" b="1" dirty="0"/>
              <a:t>?</a:t>
            </a:r>
            <a:r>
              <a:rPr lang="en-US" dirty="0"/>
              <a:t> </a:t>
            </a:r>
          </a:p>
          <a:p>
            <a:r>
              <a:rPr lang="fi-FI" b="1" dirty="0" err="1"/>
              <a:t>Relevance</a:t>
            </a:r>
            <a:r>
              <a:rPr lang="fi-FI" b="1" dirty="0"/>
              <a:t>?</a:t>
            </a:r>
            <a:endParaRPr lang="fi-FI" b="1" dirty="0">
              <a:solidFill>
                <a:schemeClr val="accent2"/>
              </a:solidFill>
            </a:endParaRPr>
          </a:p>
        </p:txBody>
      </p:sp>
      <p:sp>
        <p:nvSpPr>
          <p:cNvPr id="53255" name="Text Box 7"/>
          <p:cNvSpPr txBox="1">
            <a:spLocks noChangeArrowheads="1"/>
          </p:cNvSpPr>
          <p:nvPr/>
        </p:nvSpPr>
        <p:spPr bwMode="auto">
          <a:xfrm>
            <a:off x="4583834" y="1753864"/>
            <a:ext cx="2808709" cy="1200329"/>
          </a:xfrm>
          <a:prstGeom prst="rect">
            <a:avLst/>
          </a:prstGeom>
          <a:noFill/>
          <a:ln w="9525">
            <a:noFill/>
            <a:miter lim="800000"/>
            <a:headEnd/>
            <a:tailEnd/>
          </a:ln>
          <a:effectLst/>
        </p:spPr>
        <p:txBody>
          <a:bodyPr wrap="square">
            <a:spAutoFit/>
          </a:bodyPr>
          <a:lstStyle/>
          <a:p>
            <a:r>
              <a:rPr lang="fi-FI" b="1" dirty="0" err="1"/>
              <a:t>Causes</a:t>
            </a:r>
            <a:r>
              <a:rPr lang="fi-FI" b="1" dirty="0"/>
              <a:t>?</a:t>
            </a:r>
          </a:p>
          <a:p>
            <a:r>
              <a:rPr lang="fi-FI" b="1" dirty="0" err="1"/>
              <a:t>Consequences</a:t>
            </a:r>
            <a:r>
              <a:rPr lang="fi-FI" b="1" dirty="0"/>
              <a:t>?</a:t>
            </a:r>
          </a:p>
          <a:p>
            <a:r>
              <a:rPr lang="fi-FI" b="1" dirty="0" err="1"/>
              <a:t>Past</a:t>
            </a:r>
            <a:r>
              <a:rPr lang="fi-FI" b="1" dirty="0"/>
              <a:t> </a:t>
            </a:r>
            <a:r>
              <a:rPr lang="fi-FI" b="1" dirty="0" err="1"/>
              <a:t>problem</a:t>
            </a:r>
            <a:r>
              <a:rPr lang="fi-FI" b="1" dirty="0"/>
              <a:t>?</a:t>
            </a:r>
          </a:p>
          <a:p>
            <a:r>
              <a:rPr lang="fi-FI" b="1" dirty="0" err="1"/>
              <a:t>Criteria</a:t>
            </a:r>
            <a:r>
              <a:rPr lang="fi-FI" b="1" dirty="0"/>
              <a:t> for </a:t>
            </a:r>
            <a:r>
              <a:rPr lang="fi-FI" b="1" dirty="0" err="1"/>
              <a:t>solving</a:t>
            </a:r>
            <a:r>
              <a:rPr lang="fi-FI" b="1" dirty="0"/>
              <a:t>?</a:t>
            </a:r>
            <a:endParaRPr lang="en-US" b="1" dirty="0"/>
          </a:p>
        </p:txBody>
      </p:sp>
      <p:sp>
        <p:nvSpPr>
          <p:cNvPr id="53256" name="Text Box 8"/>
          <p:cNvSpPr txBox="1">
            <a:spLocks noChangeArrowheads="1"/>
          </p:cNvSpPr>
          <p:nvPr/>
        </p:nvSpPr>
        <p:spPr bwMode="auto">
          <a:xfrm>
            <a:off x="4583833" y="3393576"/>
            <a:ext cx="2879700" cy="646331"/>
          </a:xfrm>
          <a:prstGeom prst="rect">
            <a:avLst/>
          </a:prstGeom>
          <a:noFill/>
          <a:ln w="9525">
            <a:noFill/>
            <a:miter lim="800000"/>
            <a:headEnd/>
            <a:tailEnd/>
          </a:ln>
          <a:effectLst/>
        </p:spPr>
        <p:txBody>
          <a:bodyPr wrap="square">
            <a:spAutoFit/>
          </a:bodyPr>
          <a:lstStyle/>
          <a:p>
            <a:r>
              <a:rPr lang="fi-FI" b="1" dirty="0" err="1"/>
              <a:t>What</a:t>
            </a:r>
            <a:r>
              <a:rPr lang="fi-FI" b="1" dirty="0"/>
              <a:t> </a:t>
            </a:r>
            <a:r>
              <a:rPr lang="fi-FI" b="1" dirty="0" err="1"/>
              <a:t>are</a:t>
            </a:r>
            <a:r>
              <a:rPr lang="fi-FI" b="1" dirty="0"/>
              <a:t> </a:t>
            </a:r>
            <a:r>
              <a:rPr lang="fi-FI" b="1" dirty="0" err="1"/>
              <a:t>its</a:t>
            </a:r>
            <a:r>
              <a:rPr lang="fi-FI" b="1" dirty="0"/>
              <a:t> </a:t>
            </a:r>
            <a:r>
              <a:rPr lang="fi-FI" b="1" dirty="0" err="1"/>
              <a:t>features</a:t>
            </a:r>
            <a:r>
              <a:rPr lang="fi-FI" b="1" dirty="0"/>
              <a:t>?</a:t>
            </a:r>
          </a:p>
          <a:p>
            <a:r>
              <a:rPr lang="fi-FI" b="1" dirty="0"/>
              <a:t>How </a:t>
            </a:r>
            <a:r>
              <a:rPr lang="fi-FI" b="1" dirty="0" err="1"/>
              <a:t>does</a:t>
            </a:r>
            <a:r>
              <a:rPr lang="fi-FI" b="1" dirty="0"/>
              <a:t> it </a:t>
            </a:r>
            <a:r>
              <a:rPr lang="fi-FI" b="1" dirty="0" err="1"/>
              <a:t>work</a:t>
            </a:r>
            <a:r>
              <a:rPr lang="fi-FI" b="1" dirty="0"/>
              <a:t>?</a:t>
            </a:r>
            <a:endParaRPr lang="en-US" b="1" dirty="0"/>
          </a:p>
        </p:txBody>
      </p:sp>
      <p:sp>
        <p:nvSpPr>
          <p:cNvPr id="53257" name="Text Box 9"/>
          <p:cNvSpPr txBox="1">
            <a:spLocks noChangeArrowheads="1"/>
          </p:cNvSpPr>
          <p:nvPr/>
        </p:nvSpPr>
        <p:spPr bwMode="auto">
          <a:xfrm>
            <a:off x="4583834" y="5157790"/>
            <a:ext cx="2952725" cy="646331"/>
          </a:xfrm>
          <a:prstGeom prst="rect">
            <a:avLst/>
          </a:prstGeom>
          <a:noFill/>
          <a:ln w="9525">
            <a:noFill/>
            <a:miter lim="800000"/>
            <a:headEnd/>
            <a:tailEnd/>
          </a:ln>
          <a:effectLst/>
        </p:spPr>
        <p:txBody>
          <a:bodyPr wrap="square">
            <a:spAutoFit/>
          </a:bodyPr>
          <a:lstStyle/>
          <a:p>
            <a:r>
              <a:rPr lang="fi-FI" b="1" dirty="0"/>
              <a:t>How </a:t>
            </a:r>
            <a:r>
              <a:rPr lang="fi-FI" b="1" dirty="0" err="1"/>
              <a:t>effective</a:t>
            </a:r>
            <a:r>
              <a:rPr lang="fi-FI" b="1" dirty="0"/>
              <a:t> is it?</a:t>
            </a:r>
          </a:p>
          <a:p>
            <a:r>
              <a:rPr lang="fi-FI" b="1" dirty="0" err="1"/>
              <a:t>Meet</a:t>
            </a:r>
            <a:r>
              <a:rPr lang="fi-FI" b="1" dirty="0"/>
              <a:t> </a:t>
            </a:r>
            <a:r>
              <a:rPr lang="fi-FI" b="1" dirty="0" err="1"/>
              <a:t>criteria</a:t>
            </a:r>
            <a:r>
              <a:rPr lang="fi-FI" b="1" dirty="0"/>
              <a:t>?</a:t>
            </a:r>
            <a:endParaRPr lang="en-US" b="1" dirty="0"/>
          </a:p>
        </p:txBody>
      </p:sp>
      <p:sp>
        <p:nvSpPr>
          <p:cNvPr id="10" name="Text Box 6"/>
          <p:cNvSpPr txBox="1">
            <a:spLocks noChangeArrowheads="1"/>
          </p:cNvSpPr>
          <p:nvPr/>
        </p:nvSpPr>
        <p:spPr bwMode="auto">
          <a:xfrm>
            <a:off x="6907274" y="243396"/>
            <a:ext cx="3760726" cy="1077218"/>
          </a:xfrm>
          <a:prstGeom prst="rect">
            <a:avLst/>
          </a:prstGeom>
          <a:noFill/>
          <a:ln w="9525">
            <a:noFill/>
            <a:miter lim="800000"/>
            <a:headEnd/>
            <a:tailEnd/>
          </a:ln>
          <a:effectLst/>
        </p:spPr>
        <p:txBody>
          <a:bodyPr wrap="square">
            <a:spAutoFit/>
          </a:bodyPr>
          <a:lstStyle/>
          <a:p>
            <a:pPr marL="342900" indent="-161925">
              <a:buFont typeface="Arial" panose="020B0604020202020204" pitchFamily="34" charset="0"/>
              <a:buChar char="•"/>
            </a:pPr>
            <a:r>
              <a:rPr lang="en-US" b="1" dirty="0">
                <a:solidFill>
                  <a:schemeClr val="accent2"/>
                </a:solidFill>
              </a:rPr>
              <a:t>What is the current situation?</a:t>
            </a:r>
          </a:p>
          <a:p>
            <a:pPr marL="342900" indent="-161925">
              <a:spcBef>
                <a:spcPts val="1200"/>
              </a:spcBef>
              <a:buFont typeface="Arial" panose="020B0604020202020204" pitchFamily="34" charset="0"/>
              <a:buChar char="•"/>
            </a:pPr>
            <a:r>
              <a:rPr lang="en-US" b="1" dirty="0">
                <a:solidFill>
                  <a:schemeClr val="accent2"/>
                </a:solidFill>
              </a:rPr>
              <a:t>Why is the topic important </a:t>
            </a:r>
            <a:br>
              <a:rPr lang="en-US" b="1" dirty="0">
                <a:solidFill>
                  <a:schemeClr val="accent2"/>
                </a:solidFill>
              </a:rPr>
            </a:br>
            <a:r>
              <a:rPr lang="en-US" b="1" dirty="0">
                <a:solidFill>
                  <a:schemeClr val="accent2"/>
                </a:solidFill>
              </a:rPr>
              <a:t>for this reader?</a:t>
            </a:r>
            <a:endParaRPr lang="fi-FI" b="1" dirty="0">
              <a:solidFill>
                <a:schemeClr val="accent2"/>
              </a:solidFill>
            </a:endParaRPr>
          </a:p>
        </p:txBody>
      </p:sp>
      <p:sp>
        <p:nvSpPr>
          <p:cNvPr id="12" name="Text Box 6"/>
          <p:cNvSpPr txBox="1">
            <a:spLocks noChangeArrowheads="1"/>
          </p:cNvSpPr>
          <p:nvPr/>
        </p:nvSpPr>
        <p:spPr bwMode="auto">
          <a:xfrm>
            <a:off x="6888088" y="1731737"/>
            <a:ext cx="3779912" cy="1077218"/>
          </a:xfrm>
          <a:prstGeom prst="rect">
            <a:avLst/>
          </a:prstGeom>
          <a:noFill/>
          <a:ln w="9525">
            <a:noFill/>
            <a:miter lim="800000"/>
            <a:headEnd/>
            <a:tailEnd/>
          </a:ln>
          <a:effectLst/>
        </p:spPr>
        <p:txBody>
          <a:bodyPr wrap="square">
            <a:spAutoFit/>
          </a:bodyPr>
          <a:lstStyle/>
          <a:p>
            <a:pPr marL="342900" indent="-161925">
              <a:buFont typeface="Arial" panose="020B0604020202020204" pitchFamily="34" charset="0"/>
              <a:buChar char="•"/>
            </a:pPr>
            <a:r>
              <a:rPr lang="en-US" b="1" dirty="0">
                <a:solidFill>
                  <a:srgbClr val="C00000"/>
                </a:solidFill>
              </a:rPr>
              <a:t>What is wrong with the current situation?</a:t>
            </a:r>
          </a:p>
          <a:p>
            <a:pPr marL="342900" indent="-161925">
              <a:spcBef>
                <a:spcPts val="1200"/>
              </a:spcBef>
              <a:buFont typeface="Arial" panose="020B0604020202020204" pitchFamily="34" charset="0"/>
              <a:buChar char="•"/>
            </a:pPr>
            <a:r>
              <a:rPr lang="en-US" b="1" dirty="0">
                <a:solidFill>
                  <a:srgbClr val="C00000"/>
                </a:solidFill>
              </a:rPr>
              <a:t>What is needed / lacking?</a:t>
            </a:r>
            <a:endParaRPr lang="fi-FI" b="1" dirty="0">
              <a:solidFill>
                <a:srgbClr val="C00000"/>
              </a:solidFill>
            </a:endParaRPr>
          </a:p>
        </p:txBody>
      </p:sp>
      <p:sp>
        <p:nvSpPr>
          <p:cNvPr id="13" name="Text Box 6"/>
          <p:cNvSpPr txBox="1">
            <a:spLocks noChangeArrowheads="1"/>
          </p:cNvSpPr>
          <p:nvPr/>
        </p:nvSpPr>
        <p:spPr bwMode="auto">
          <a:xfrm>
            <a:off x="6911854" y="3484782"/>
            <a:ext cx="3779912" cy="369332"/>
          </a:xfrm>
          <a:prstGeom prst="rect">
            <a:avLst/>
          </a:prstGeom>
          <a:noFill/>
          <a:ln w="9525">
            <a:noFill/>
            <a:miter lim="800000"/>
            <a:headEnd/>
            <a:tailEnd/>
          </a:ln>
          <a:effectLst/>
        </p:spPr>
        <p:txBody>
          <a:bodyPr wrap="square">
            <a:spAutoFit/>
          </a:bodyPr>
          <a:lstStyle/>
          <a:p>
            <a:pPr marL="342900" indent="-161925">
              <a:spcBef>
                <a:spcPts val="1200"/>
              </a:spcBef>
              <a:buFont typeface="Arial" panose="020B0604020202020204" pitchFamily="34" charset="0"/>
              <a:buChar char="•"/>
            </a:pPr>
            <a:r>
              <a:rPr lang="en-US" b="1" dirty="0">
                <a:solidFill>
                  <a:srgbClr val="336600"/>
                </a:solidFill>
              </a:rPr>
              <a:t>What is your solution?</a:t>
            </a:r>
            <a:endParaRPr lang="fi-FI" b="1" dirty="0">
              <a:solidFill>
                <a:srgbClr val="336600"/>
              </a:solidFill>
            </a:endParaRPr>
          </a:p>
        </p:txBody>
      </p:sp>
      <p:sp>
        <p:nvSpPr>
          <p:cNvPr id="14" name="Text Box 6"/>
          <p:cNvSpPr txBox="1">
            <a:spLocks noChangeArrowheads="1"/>
          </p:cNvSpPr>
          <p:nvPr/>
        </p:nvSpPr>
        <p:spPr bwMode="auto">
          <a:xfrm>
            <a:off x="6911854" y="4789320"/>
            <a:ext cx="3779912" cy="800219"/>
          </a:xfrm>
          <a:prstGeom prst="rect">
            <a:avLst/>
          </a:prstGeom>
          <a:noFill/>
          <a:ln w="9525">
            <a:noFill/>
            <a:miter lim="800000"/>
            <a:headEnd/>
            <a:tailEnd/>
          </a:ln>
          <a:effectLst/>
        </p:spPr>
        <p:txBody>
          <a:bodyPr wrap="square">
            <a:spAutoFit/>
          </a:bodyPr>
          <a:lstStyle/>
          <a:p>
            <a:pPr marL="342900" indent="-161925">
              <a:buFont typeface="Arial" panose="020B0604020202020204" pitchFamily="34" charset="0"/>
              <a:buChar char="•"/>
            </a:pPr>
            <a:r>
              <a:rPr lang="en-US" b="1" dirty="0">
                <a:solidFill>
                  <a:srgbClr val="7030A0"/>
                </a:solidFill>
              </a:rPr>
              <a:t>Is this a good solution?</a:t>
            </a:r>
          </a:p>
          <a:p>
            <a:pPr marL="342900" indent="-161925">
              <a:spcBef>
                <a:spcPts val="1200"/>
              </a:spcBef>
              <a:buFont typeface="Arial" panose="020B0604020202020204" pitchFamily="34" charset="0"/>
              <a:buChar char="•"/>
            </a:pPr>
            <a:r>
              <a:rPr lang="en-US" b="1" dirty="0">
                <a:solidFill>
                  <a:srgbClr val="7030A0"/>
                </a:solidFill>
              </a:rPr>
              <a:t>Why?</a:t>
            </a:r>
            <a:endParaRPr lang="fi-FI" b="1" dirty="0">
              <a:solidFill>
                <a:srgbClr val="7030A0"/>
              </a:solidFill>
            </a:endParaRPr>
          </a:p>
        </p:txBody>
      </p:sp>
    </p:spTree>
    <p:extLst>
      <p:ext uri="{BB962C8B-B14F-4D97-AF65-F5344CB8AC3E}">
        <p14:creationId xmlns:p14="http://schemas.microsoft.com/office/powerpoint/2010/main" val="3632344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additive="base">
                                        <p:cTn id="7" dur="500" fill="hold"/>
                                        <p:tgtEl>
                                          <p:spTgt spid="53250"/>
                                        </p:tgtEl>
                                        <p:attrNameLst>
                                          <p:attrName>ppt_x</p:attrName>
                                        </p:attrNameLst>
                                      </p:cBhvr>
                                      <p:tavLst>
                                        <p:tav tm="0">
                                          <p:val>
                                            <p:strVal val="#ppt_x"/>
                                          </p:val>
                                        </p:tav>
                                        <p:tav tm="100000">
                                          <p:val>
                                            <p:strVal val="#ppt_x"/>
                                          </p:val>
                                        </p:tav>
                                      </p:tavLst>
                                    </p:anim>
                                    <p:anim calcmode="lin" valueType="num">
                                      <p:cBhvr additive="base">
                                        <p:cTn id="8" dur="500" fill="hold"/>
                                        <p:tgtEl>
                                          <p:spTgt spid="5325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3254"/>
                                        </p:tgtEl>
                                        <p:attrNameLst>
                                          <p:attrName>style.visibility</p:attrName>
                                        </p:attrNameLst>
                                      </p:cBhvr>
                                      <p:to>
                                        <p:strVal val="visible"/>
                                      </p:to>
                                    </p:set>
                                    <p:anim calcmode="lin" valueType="num">
                                      <p:cBhvr additive="base">
                                        <p:cTn id="11" dur="500" fill="hold"/>
                                        <p:tgtEl>
                                          <p:spTgt spid="53254"/>
                                        </p:tgtEl>
                                        <p:attrNameLst>
                                          <p:attrName>ppt_x</p:attrName>
                                        </p:attrNameLst>
                                      </p:cBhvr>
                                      <p:tavLst>
                                        <p:tav tm="0">
                                          <p:val>
                                            <p:strVal val="#ppt_x"/>
                                          </p:val>
                                        </p:tav>
                                        <p:tav tm="100000">
                                          <p:val>
                                            <p:strVal val="#ppt_x"/>
                                          </p:val>
                                        </p:tav>
                                      </p:tavLst>
                                    </p:anim>
                                    <p:anim calcmode="lin" valueType="num">
                                      <p:cBhvr additive="base">
                                        <p:cTn id="12" dur="500" fill="hold"/>
                                        <p:tgtEl>
                                          <p:spTgt spid="5325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3251"/>
                                        </p:tgtEl>
                                        <p:attrNameLst>
                                          <p:attrName>style.visibility</p:attrName>
                                        </p:attrNameLst>
                                      </p:cBhvr>
                                      <p:to>
                                        <p:strVal val="visible"/>
                                      </p:to>
                                    </p:set>
                                    <p:anim calcmode="lin" valueType="num">
                                      <p:cBhvr additive="base">
                                        <p:cTn id="21" dur="500" fill="hold"/>
                                        <p:tgtEl>
                                          <p:spTgt spid="53251"/>
                                        </p:tgtEl>
                                        <p:attrNameLst>
                                          <p:attrName>ppt_x</p:attrName>
                                        </p:attrNameLst>
                                      </p:cBhvr>
                                      <p:tavLst>
                                        <p:tav tm="0">
                                          <p:val>
                                            <p:strVal val="#ppt_x"/>
                                          </p:val>
                                        </p:tav>
                                        <p:tav tm="100000">
                                          <p:val>
                                            <p:strVal val="#ppt_x"/>
                                          </p:val>
                                        </p:tav>
                                      </p:tavLst>
                                    </p:anim>
                                    <p:anim calcmode="lin" valueType="num">
                                      <p:cBhvr additive="base">
                                        <p:cTn id="22" dur="500" fill="hold"/>
                                        <p:tgtEl>
                                          <p:spTgt spid="5325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3255"/>
                                        </p:tgtEl>
                                        <p:attrNameLst>
                                          <p:attrName>style.visibility</p:attrName>
                                        </p:attrNameLst>
                                      </p:cBhvr>
                                      <p:to>
                                        <p:strVal val="visible"/>
                                      </p:to>
                                    </p:set>
                                    <p:anim calcmode="lin" valueType="num">
                                      <p:cBhvr additive="base">
                                        <p:cTn id="25" dur="500" fill="hold"/>
                                        <p:tgtEl>
                                          <p:spTgt spid="53255"/>
                                        </p:tgtEl>
                                        <p:attrNameLst>
                                          <p:attrName>ppt_x</p:attrName>
                                        </p:attrNameLst>
                                      </p:cBhvr>
                                      <p:tavLst>
                                        <p:tav tm="0">
                                          <p:val>
                                            <p:strVal val="#ppt_x"/>
                                          </p:val>
                                        </p:tav>
                                        <p:tav tm="100000">
                                          <p:val>
                                            <p:strVal val="#ppt_x"/>
                                          </p:val>
                                        </p:tav>
                                      </p:tavLst>
                                    </p:anim>
                                    <p:anim calcmode="lin" valueType="num">
                                      <p:cBhvr additive="base">
                                        <p:cTn id="26" dur="500" fill="hold"/>
                                        <p:tgtEl>
                                          <p:spTgt spid="5325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3252"/>
                                        </p:tgtEl>
                                        <p:attrNameLst>
                                          <p:attrName>style.visibility</p:attrName>
                                        </p:attrNameLst>
                                      </p:cBhvr>
                                      <p:to>
                                        <p:strVal val="visible"/>
                                      </p:to>
                                    </p:set>
                                    <p:anim calcmode="lin" valueType="num">
                                      <p:cBhvr additive="base">
                                        <p:cTn id="35" dur="500" fill="hold"/>
                                        <p:tgtEl>
                                          <p:spTgt spid="53252"/>
                                        </p:tgtEl>
                                        <p:attrNameLst>
                                          <p:attrName>ppt_x</p:attrName>
                                        </p:attrNameLst>
                                      </p:cBhvr>
                                      <p:tavLst>
                                        <p:tav tm="0">
                                          <p:val>
                                            <p:strVal val="#ppt_x"/>
                                          </p:val>
                                        </p:tav>
                                        <p:tav tm="100000">
                                          <p:val>
                                            <p:strVal val="#ppt_x"/>
                                          </p:val>
                                        </p:tav>
                                      </p:tavLst>
                                    </p:anim>
                                    <p:anim calcmode="lin" valueType="num">
                                      <p:cBhvr additive="base">
                                        <p:cTn id="36" dur="500" fill="hold"/>
                                        <p:tgtEl>
                                          <p:spTgt spid="5325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3256"/>
                                        </p:tgtEl>
                                        <p:attrNameLst>
                                          <p:attrName>style.visibility</p:attrName>
                                        </p:attrNameLst>
                                      </p:cBhvr>
                                      <p:to>
                                        <p:strVal val="visible"/>
                                      </p:to>
                                    </p:set>
                                    <p:anim calcmode="lin" valueType="num">
                                      <p:cBhvr additive="base">
                                        <p:cTn id="39" dur="500" fill="hold"/>
                                        <p:tgtEl>
                                          <p:spTgt spid="53256"/>
                                        </p:tgtEl>
                                        <p:attrNameLst>
                                          <p:attrName>ppt_x</p:attrName>
                                        </p:attrNameLst>
                                      </p:cBhvr>
                                      <p:tavLst>
                                        <p:tav tm="0">
                                          <p:val>
                                            <p:strVal val="#ppt_x"/>
                                          </p:val>
                                        </p:tav>
                                        <p:tav tm="100000">
                                          <p:val>
                                            <p:strVal val="#ppt_x"/>
                                          </p:val>
                                        </p:tav>
                                      </p:tavLst>
                                    </p:anim>
                                    <p:anim calcmode="lin" valueType="num">
                                      <p:cBhvr additive="base">
                                        <p:cTn id="40" dur="500" fill="hold"/>
                                        <p:tgtEl>
                                          <p:spTgt spid="5325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3253"/>
                                        </p:tgtEl>
                                        <p:attrNameLst>
                                          <p:attrName>style.visibility</p:attrName>
                                        </p:attrNameLst>
                                      </p:cBhvr>
                                      <p:to>
                                        <p:strVal val="visible"/>
                                      </p:to>
                                    </p:set>
                                    <p:anim calcmode="lin" valueType="num">
                                      <p:cBhvr additive="base">
                                        <p:cTn id="49" dur="500" fill="hold"/>
                                        <p:tgtEl>
                                          <p:spTgt spid="53253"/>
                                        </p:tgtEl>
                                        <p:attrNameLst>
                                          <p:attrName>ppt_x</p:attrName>
                                        </p:attrNameLst>
                                      </p:cBhvr>
                                      <p:tavLst>
                                        <p:tav tm="0">
                                          <p:val>
                                            <p:strVal val="#ppt_x"/>
                                          </p:val>
                                        </p:tav>
                                        <p:tav tm="100000">
                                          <p:val>
                                            <p:strVal val="#ppt_x"/>
                                          </p:val>
                                        </p:tav>
                                      </p:tavLst>
                                    </p:anim>
                                    <p:anim calcmode="lin" valueType="num">
                                      <p:cBhvr additive="base">
                                        <p:cTn id="50" dur="500" fill="hold"/>
                                        <p:tgtEl>
                                          <p:spTgt spid="5325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3257"/>
                                        </p:tgtEl>
                                        <p:attrNameLst>
                                          <p:attrName>style.visibility</p:attrName>
                                        </p:attrNameLst>
                                      </p:cBhvr>
                                      <p:to>
                                        <p:strVal val="visible"/>
                                      </p:to>
                                    </p:set>
                                    <p:anim calcmode="lin" valueType="num">
                                      <p:cBhvr additive="base">
                                        <p:cTn id="53" dur="500" fill="hold"/>
                                        <p:tgtEl>
                                          <p:spTgt spid="53257"/>
                                        </p:tgtEl>
                                        <p:attrNameLst>
                                          <p:attrName>ppt_x</p:attrName>
                                        </p:attrNameLst>
                                      </p:cBhvr>
                                      <p:tavLst>
                                        <p:tav tm="0">
                                          <p:val>
                                            <p:strVal val="#ppt_x"/>
                                          </p:val>
                                        </p:tav>
                                        <p:tav tm="100000">
                                          <p:val>
                                            <p:strVal val="#ppt_x"/>
                                          </p:val>
                                        </p:tav>
                                      </p:tavLst>
                                    </p:anim>
                                    <p:anim calcmode="lin" valueType="num">
                                      <p:cBhvr additive="base">
                                        <p:cTn id="54" dur="500" fill="hold"/>
                                        <p:tgtEl>
                                          <p:spTgt spid="5325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ppt_x"/>
                                          </p:val>
                                        </p:tav>
                                        <p:tav tm="100000">
                                          <p:val>
                                            <p:strVal val="#ppt_x"/>
                                          </p:val>
                                        </p:tav>
                                      </p:tavLst>
                                    </p:anim>
                                    <p:anim calcmode="lin" valueType="num">
                                      <p:cBhvr additive="base">
                                        <p:cTn id="5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nimBg="1"/>
      <p:bldP spid="53251" grpId="0" animBg="1"/>
      <p:bldP spid="53252" grpId="0" animBg="1"/>
      <p:bldP spid="53253" grpId="0" animBg="1"/>
      <p:bldP spid="53254" grpId="0"/>
      <p:bldP spid="53255" grpId="0"/>
      <p:bldP spid="53256" grpId="0"/>
      <p:bldP spid="53257" grpId="0"/>
      <p:bldP spid="10"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1847851" y="260350"/>
            <a:ext cx="2879725" cy="1512888"/>
          </a:xfrm>
          <a:prstGeom prst="downArrowCallout">
            <a:avLst>
              <a:gd name="adj1" fmla="val 47587"/>
              <a:gd name="adj2" fmla="val 47587"/>
              <a:gd name="adj3" fmla="val 16667"/>
              <a:gd name="adj4" fmla="val 6666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fi-FI" altLang="en-US" sz="2800">
                <a:solidFill>
                  <a:srgbClr val="000000"/>
                </a:solidFill>
                <a:latin typeface="Arial Black" panose="020B0A04020102020204" pitchFamily="34" charset="0"/>
              </a:rPr>
              <a:t>Situation</a:t>
            </a:r>
            <a:endParaRPr lang="en-US" altLang="en-US" sz="2800">
              <a:solidFill>
                <a:srgbClr val="000000"/>
              </a:solidFill>
              <a:latin typeface="Arial Black" panose="020B0A04020102020204" pitchFamily="34" charset="0"/>
            </a:endParaRPr>
          </a:p>
        </p:txBody>
      </p:sp>
      <p:sp>
        <p:nvSpPr>
          <p:cNvPr id="18435" name="AutoShape 3"/>
          <p:cNvSpPr>
            <a:spLocks noChangeArrowheads="1"/>
          </p:cNvSpPr>
          <p:nvPr/>
        </p:nvSpPr>
        <p:spPr bwMode="auto">
          <a:xfrm>
            <a:off x="1847851" y="1844675"/>
            <a:ext cx="2879725" cy="1441450"/>
          </a:xfrm>
          <a:prstGeom prst="downArrowCallout">
            <a:avLst>
              <a:gd name="adj1" fmla="val 49945"/>
              <a:gd name="adj2" fmla="val 49945"/>
              <a:gd name="adj3" fmla="val 16667"/>
              <a:gd name="adj4" fmla="val 66667"/>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fi-FI" altLang="en-US" sz="2800">
                <a:solidFill>
                  <a:srgbClr val="000000"/>
                </a:solidFill>
                <a:latin typeface="Arial Black" panose="020B0A04020102020204" pitchFamily="34" charset="0"/>
              </a:rPr>
              <a:t>Problem</a:t>
            </a:r>
            <a:endParaRPr lang="en-US" altLang="en-US" sz="2800">
              <a:solidFill>
                <a:srgbClr val="000000"/>
              </a:solidFill>
              <a:latin typeface="Arial Black" panose="020B0A04020102020204" pitchFamily="34" charset="0"/>
            </a:endParaRPr>
          </a:p>
        </p:txBody>
      </p:sp>
      <p:sp>
        <p:nvSpPr>
          <p:cNvPr id="18436" name="AutoShape 4"/>
          <p:cNvSpPr>
            <a:spLocks noChangeArrowheads="1"/>
          </p:cNvSpPr>
          <p:nvPr/>
        </p:nvSpPr>
        <p:spPr bwMode="auto">
          <a:xfrm>
            <a:off x="1847851" y="3500439"/>
            <a:ext cx="2879725" cy="1512887"/>
          </a:xfrm>
          <a:prstGeom prst="downArrowCallout">
            <a:avLst>
              <a:gd name="adj1" fmla="val 47587"/>
              <a:gd name="adj2" fmla="val 47587"/>
              <a:gd name="adj3" fmla="val 16667"/>
              <a:gd name="adj4" fmla="val 66667"/>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fi-FI" altLang="en-US" sz="2800">
                <a:solidFill>
                  <a:srgbClr val="000000"/>
                </a:solidFill>
                <a:latin typeface="Arial Black" panose="020B0A04020102020204" pitchFamily="34" charset="0"/>
              </a:rPr>
              <a:t>Solution</a:t>
            </a:r>
            <a:endParaRPr lang="en-US" altLang="en-US" sz="2800">
              <a:solidFill>
                <a:srgbClr val="000000"/>
              </a:solidFill>
              <a:latin typeface="Arial Black" panose="020B0A04020102020204" pitchFamily="34" charset="0"/>
            </a:endParaRPr>
          </a:p>
        </p:txBody>
      </p:sp>
      <p:sp>
        <p:nvSpPr>
          <p:cNvPr id="18437" name="Rectangle 5"/>
          <p:cNvSpPr>
            <a:spLocks noChangeArrowheads="1"/>
          </p:cNvSpPr>
          <p:nvPr/>
        </p:nvSpPr>
        <p:spPr bwMode="auto">
          <a:xfrm>
            <a:off x="1847850" y="5157789"/>
            <a:ext cx="2952750" cy="1152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fi-FI" altLang="en-US" sz="2800">
                <a:solidFill>
                  <a:srgbClr val="000000"/>
                </a:solidFill>
                <a:latin typeface="Arial Black" panose="020B0A04020102020204" pitchFamily="34" charset="0"/>
              </a:rPr>
              <a:t>Evaluation</a:t>
            </a:r>
            <a:endParaRPr lang="en-US" altLang="en-US" sz="2800">
              <a:solidFill>
                <a:srgbClr val="000000"/>
              </a:solidFill>
              <a:latin typeface="Arial Black" panose="020B0A04020102020204" pitchFamily="34" charset="0"/>
            </a:endParaRPr>
          </a:p>
        </p:txBody>
      </p:sp>
      <p:sp>
        <p:nvSpPr>
          <p:cNvPr id="54278" name="Text Box 6"/>
          <p:cNvSpPr txBox="1">
            <a:spLocks noChangeArrowheads="1"/>
          </p:cNvSpPr>
          <p:nvPr/>
        </p:nvSpPr>
        <p:spPr bwMode="auto">
          <a:xfrm>
            <a:off x="5087938" y="476250"/>
            <a:ext cx="5580062" cy="1092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None/>
            </a:pPr>
            <a:r>
              <a:rPr lang="en-US" altLang="en-US" sz="2000" b="1">
                <a:solidFill>
                  <a:srgbClr val="000000"/>
                </a:solidFill>
              </a:rPr>
              <a:t>Importance, relevance</a:t>
            </a:r>
            <a:r>
              <a:rPr lang="en-US" altLang="en-US" sz="1800" i="1">
                <a:solidFill>
                  <a:srgbClr val="000000"/>
                </a:solidFill>
              </a:rPr>
              <a:t/>
            </a:r>
            <a:br>
              <a:rPr lang="en-US" altLang="en-US" sz="1800" i="1">
                <a:solidFill>
                  <a:srgbClr val="000000"/>
                </a:solidFill>
              </a:rPr>
            </a:br>
            <a:r>
              <a:rPr lang="en-US" altLang="en-US" sz="1800" i="1">
                <a:solidFill>
                  <a:srgbClr val="000000"/>
                </a:solidFill>
              </a:rPr>
              <a:t>major</a:t>
            </a:r>
            <a:r>
              <a:rPr lang="en-US" altLang="en-US" sz="1800">
                <a:solidFill>
                  <a:srgbClr val="000000"/>
                </a:solidFill>
              </a:rPr>
              <a:t>, </a:t>
            </a:r>
            <a:r>
              <a:rPr lang="en-US" altLang="en-US" sz="1800" i="1">
                <a:solidFill>
                  <a:srgbClr val="000000"/>
                </a:solidFill>
              </a:rPr>
              <a:t>important</a:t>
            </a:r>
            <a:r>
              <a:rPr lang="en-US" altLang="en-US" sz="1800">
                <a:solidFill>
                  <a:srgbClr val="000000"/>
                </a:solidFill>
              </a:rPr>
              <a:t>, </a:t>
            </a:r>
            <a:r>
              <a:rPr lang="en-US" altLang="en-US" sz="1800" i="1">
                <a:solidFill>
                  <a:srgbClr val="000000"/>
                </a:solidFill>
              </a:rPr>
              <a:t>popular</a:t>
            </a:r>
            <a:r>
              <a:rPr lang="en-US" altLang="en-US" sz="1800">
                <a:solidFill>
                  <a:srgbClr val="000000"/>
                </a:solidFill>
              </a:rPr>
              <a:t>, </a:t>
            </a:r>
            <a:r>
              <a:rPr lang="en-US" altLang="en-US" sz="1800" i="1">
                <a:solidFill>
                  <a:srgbClr val="000000"/>
                </a:solidFill>
              </a:rPr>
              <a:t>common</a:t>
            </a:r>
            <a:r>
              <a:rPr lang="en-US" altLang="en-US" sz="1800">
                <a:solidFill>
                  <a:srgbClr val="000000"/>
                </a:solidFill>
              </a:rPr>
              <a:t>, and </a:t>
            </a:r>
            <a:r>
              <a:rPr lang="en-US" altLang="en-US" sz="1800" i="1">
                <a:solidFill>
                  <a:srgbClr val="000000"/>
                </a:solidFill>
              </a:rPr>
              <a:t>many</a:t>
            </a:r>
          </a:p>
          <a:p>
            <a:pPr fontAlgn="base">
              <a:spcBef>
                <a:spcPct val="50000"/>
              </a:spcBef>
              <a:spcAft>
                <a:spcPct val="0"/>
              </a:spcAft>
              <a:buFontTx/>
              <a:buNone/>
            </a:pPr>
            <a:endParaRPr lang="en-US" altLang="en-US" sz="1800" b="1">
              <a:solidFill>
                <a:srgbClr val="000000"/>
              </a:solidFill>
            </a:endParaRPr>
          </a:p>
        </p:txBody>
      </p:sp>
      <p:sp>
        <p:nvSpPr>
          <p:cNvPr id="54279" name="Text Box 7"/>
          <p:cNvSpPr txBox="1">
            <a:spLocks noChangeArrowheads="1"/>
          </p:cNvSpPr>
          <p:nvPr/>
        </p:nvSpPr>
        <p:spPr bwMode="auto">
          <a:xfrm>
            <a:off x="4943476" y="1576389"/>
            <a:ext cx="5724525" cy="150812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000" b="1">
                <a:solidFill>
                  <a:srgbClr val="000000"/>
                </a:solidFill>
              </a:rPr>
              <a:t>Causes, consequences, past solutions, …</a:t>
            </a:r>
          </a:p>
          <a:p>
            <a:pPr fontAlgn="base">
              <a:spcBef>
                <a:spcPct val="0"/>
              </a:spcBef>
              <a:spcAft>
                <a:spcPct val="0"/>
              </a:spcAft>
              <a:buFontTx/>
              <a:buNone/>
            </a:pPr>
            <a:r>
              <a:rPr lang="en-US" altLang="en-US" sz="1800" b="1">
                <a:solidFill>
                  <a:srgbClr val="FF0000"/>
                </a:solidFill>
              </a:rPr>
              <a:t>contrast</a:t>
            </a:r>
            <a:r>
              <a:rPr lang="en-US" altLang="en-US" sz="1800">
                <a:solidFill>
                  <a:srgbClr val="000000"/>
                </a:solidFill>
              </a:rPr>
              <a:t> (</a:t>
            </a:r>
            <a:r>
              <a:rPr lang="en-US" altLang="en-US" sz="1800" i="1">
                <a:solidFill>
                  <a:srgbClr val="000000"/>
                </a:solidFill>
              </a:rPr>
              <a:t>However, despite, although, but</a:t>
            </a:r>
            <a:r>
              <a:rPr lang="en-US" altLang="en-US" sz="1800">
                <a:solidFill>
                  <a:srgbClr val="000000"/>
                </a:solidFill>
              </a:rPr>
              <a:t>), </a:t>
            </a:r>
            <a:endParaRPr lang="en-US" altLang="en-US" sz="1800" i="1">
              <a:solidFill>
                <a:srgbClr val="000000"/>
              </a:solidFill>
            </a:endParaRPr>
          </a:p>
          <a:p>
            <a:pPr fontAlgn="base">
              <a:spcBef>
                <a:spcPct val="0"/>
              </a:spcBef>
              <a:spcAft>
                <a:spcPct val="0"/>
              </a:spcAft>
              <a:buFontTx/>
              <a:buNone/>
            </a:pPr>
            <a:r>
              <a:rPr lang="en-US" altLang="en-US" sz="1800" b="1">
                <a:solidFill>
                  <a:srgbClr val="FF0000"/>
                </a:solidFill>
              </a:rPr>
              <a:t>negative</a:t>
            </a:r>
            <a:r>
              <a:rPr lang="en-US" altLang="en-US" sz="1800" i="1">
                <a:solidFill>
                  <a:srgbClr val="FF0000"/>
                </a:solidFill>
              </a:rPr>
              <a:t> </a:t>
            </a:r>
            <a:r>
              <a:rPr lang="en-US" altLang="en-US" sz="1800">
                <a:solidFill>
                  <a:srgbClr val="000000"/>
                </a:solidFill>
              </a:rPr>
              <a:t>(</a:t>
            </a:r>
            <a:r>
              <a:rPr lang="en-US" altLang="en-US" sz="1800" i="1">
                <a:solidFill>
                  <a:srgbClr val="000000"/>
                </a:solidFill>
              </a:rPr>
              <a:t>limited, few, little, no, not, none</a:t>
            </a:r>
            <a:r>
              <a:rPr lang="en-US" altLang="en-US" sz="1800">
                <a:solidFill>
                  <a:srgbClr val="000000"/>
                </a:solidFill>
              </a:rPr>
              <a:t>),</a:t>
            </a:r>
            <a:br>
              <a:rPr lang="en-US" altLang="en-US" sz="1800">
                <a:solidFill>
                  <a:srgbClr val="000000"/>
                </a:solidFill>
              </a:rPr>
            </a:br>
            <a:r>
              <a:rPr lang="en-US" altLang="en-US" sz="1800" b="1">
                <a:solidFill>
                  <a:srgbClr val="FF0000"/>
                </a:solidFill>
              </a:rPr>
              <a:t>synonyms</a:t>
            </a:r>
            <a:r>
              <a:rPr lang="en-US" altLang="en-US" sz="1800">
                <a:solidFill>
                  <a:srgbClr val="000000"/>
                </a:solidFill>
              </a:rPr>
              <a:t> (</a:t>
            </a:r>
            <a:r>
              <a:rPr lang="en-US" altLang="en-US" sz="1800" i="1">
                <a:solidFill>
                  <a:srgbClr val="000000"/>
                </a:solidFill>
              </a:rPr>
              <a:t>danger</a:t>
            </a:r>
            <a:r>
              <a:rPr lang="en-US" altLang="en-US" sz="1800">
                <a:solidFill>
                  <a:srgbClr val="000000"/>
                </a:solidFill>
              </a:rPr>
              <a:t>, </a:t>
            </a:r>
            <a:r>
              <a:rPr lang="en-US" altLang="en-US" sz="1800" i="1">
                <a:solidFill>
                  <a:srgbClr val="000000"/>
                </a:solidFill>
              </a:rPr>
              <a:t>drawback</a:t>
            </a:r>
            <a:r>
              <a:rPr lang="en-US" altLang="en-US" sz="1800">
                <a:solidFill>
                  <a:srgbClr val="000000"/>
                </a:solidFill>
              </a:rPr>
              <a:t>, </a:t>
            </a:r>
            <a:r>
              <a:rPr lang="en-US" altLang="en-US" sz="1800" i="1">
                <a:solidFill>
                  <a:srgbClr val="000000"/>
                </a:solidFill>
              </a:rPr>
              <a:t>disadvantage</a:t>
            </a:r>
            <a:r>
              <a:rPr lang="en-US" altLang="en-US" sz="1800">
                <a:solidFill>
                  <a:srgbClr val="000000"/>
                </a:solidFill>
              </a:rPr>
              <a:t>,		</a:t>
            </a:r>
            <a:r>
              <a:rPr lang="en-US" altLang="en-US" sz="1800" i="1">
                <a:solidFill>
                  <a:srgbClr val="000000"/>
                </a:solidFill>
              </a:rPr>
              <a:t>weakness, need, shortcoming</a:t>
            </a:r>
            <a:r>
              <a:rPr lang="en-US" altLang="en-US" sz="1800">
                <a:solidFill>
                  <a:srgbClr val="000000"/>
                </a:solidFill>
              </a:rPr>
              <a:t>, </a:t>
            </a:r>
            <a:r>
              <a:rPr lang="en-US" altLang="en-US" sz="1800" i="1">
                <a:solidFill>
                  <a:srgbClr val="000000"/>
                </a:solidFill>
              </a:rPr>
              <a:t>obstacle)</a:t>
            </a:r>
            <a:r>
              <a:rPr lang="en-US" altLang="en-US" sz="1800">
                <a:solidFill>
                  <a:srgbClr val="000000"/>
                </a:solidFill>
              </a:rPr>
              <a:t>.</a:t>
            </a:r>
          </a:p>
        </p:txBody>
      </p:sp>
      <p:sp>
        <p:nvSpPr>
          <p:cNvPr id="54280" name="Text Box 8"/>
          <p:cNvSpPr txBox="1">
            <a:spLocks noChangeArrowheads="1"/>
          </p:cNvSpPr>
          <p:nvPr/>
        </p:nvSpPr>
        <p:spPr bwMode="auto">
          <a:xfrm>
            <a:off x="4840289" y="3487738"/>
            <a:ext cx="6219825" cy="12319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000" b="1">
                <a:solidFill>
                  <a:srgbClr val="000000"/>
                </a:solidFill>
              </a:rPr>
              <a:t>Features? How does it work?</a:t>
            </a:r>
          </a:p>
          <a:p>
            <a:pPr fontAlgn="base">
              <a:spcBef>
                <a:spcPct val="0"/>
              </a:spcBef>
              <a:spcAft>
                <a:spcPct val="0"/>
              </a:spcAft>
              <a:buFontTx/>
              <a:buNone/>
            </a:pPr>
            <a:r>
              <a:rPr lang="en-US" altLang="en-US" sz="1800" b="1">
                <a:solidFill>
                  <a:srgbClr val="FF0000"/>
                </a:solidFill>
              </a:rPr>
              <a:t>nouns</a:t>
            </a:r>
            <a:r>
              <a:rPr lang="en-US" altLang="en-US" sz="1800">
                <a:solidFill>
                  <a:srgbClr val="000000"/>
                </a:solidFill>
              </a:rPr>
              <a:t> </a:t>
            </a:r>
            <a:r>
              <a:rPr lang="en-US" altLang="en-US" sz="1800" i="1">
                <a:solidFill>
                  <a:srgbClr val="000000"/>
                </a:solidFill>
              </a:rPr>
              <a:t>solution, answer, approach, strategy,improvement</a:t>
            </a:r>
            <a:br>
              <a:rPr lang="en-US" altLang="en-US" sz="1800" i="1">
                <a:solidFill>
                  <a:srgbClr val="000000"/>
                </a:solidFill>
              </a:rPr>
            </a:br>
            <a:r>
              <a:rPr lang="en-US" altLang="en-US" sz="1800" b="1">
                <a:solidFill>
                  <a:srgbClr val="FF0000"/>
                </a:solidFill>
              </a:rPr>
              <a:t>verbs</a:t>
            </a:r>
            <a:r>
              <a:rPr lang="en-US" altLang="en-US" sz="1800">
                <a:solidFill>
                  <a:srgbClr val="000000"/>
                </a:solidFill>
              </a:rPr>
              <a:t>   </a:t>
            </a:r>
            <a:r>
              <a:rPr lang="en-US" altLang="en-US" sz="1800" i="1">
                <a:solidFill>
                  <a:srgbClr val="000000"/>
                </a:solidFill>
              </a:rPr>
              <a:t>solve</a:t>
            </a:r>
            <a:r>
              <a:rPr lang="en-US" altLang="en-US" sz="1800">
                <a:solidFill>
                  <a:srgbClr val="000000"/>
                </a:solidFill>
              </a:rPr>
              <a:t>, </a:t>
            </a:r>
            <a:r>
              <a:rPr lang="en-US" altLang="en-US" sz="1800" i="1">
                <a:solidFill>
                  <a:srgbClr val="000000"/>
                </a:solidFill>
              </a:rPr>
              <a:t>address</a:t>
            </a:r>
            <a:r>
              <a:rPr lang="en-US" altLang="en-US" sz="1800">
                <a:solidFill>
                  <a:srgbClr val="000000"/>
                </a:solidFill>
              </a:rPr>
              <a:t> </a:t>
            </a:r>
            <a:r>
              <a:rPr lang="en-US" altLang="en-US" sz="1800" i="1">
                <a:solidFill>
                  <a:srgbClr val="000000"/>
                </a:solidFill>
              </a:rPr>
              <a:t>a problem</a:t>
            </a:r>
            <a:r>
              <a:rPr lang="en-US" altLang="en-US" sz="1800">
                <a:solidFill>
                  <a:srgbClr val="000000"/>
                </a:solidFill>
              </a:rPr>
              <a:t>, </a:t>
            </a:r>
            <a:r>
              <a:rPr lang="en-US" altLang="en-US" sz="1800" i="1">
                <a:solidFill>
                  <a:srgbClr val="000000"/>
                </a:solidFill>
              </a:rPr>
              <a:t>work out</a:t>
            </a:r>
            <a:r>
              <a:rPr lang="en-US" altLang="en-US" sz="1800">
                <a:solidFill>
                  <a:srgbClr val="000000"/>
                </a:solidFill>
              </a:rPr>
              <a:t>, </a:t>
            </a:r>
            <a:r>
              <a:rPr lang="en-US" altLang="en-US" sz="1800" i="1">
                <a:solidFill>
                  <a:srgbClr val="000000"/>
                </a:solidFill>
              </a:rPr>
              <a:t>develop</a:t>
            </a:r>
            <a:r>
              <a:rPr lang="en-US" altLang="en-US" sz="1800">
                <a:solidFill>
                  <a:srgbClr val="000000"/>
                </a:solidFill>
              </a:rPr>
              <a:t/>
            </a:r>
            <a:br>
              <a:rPr lang="en-US" altLang="en-US" sz="1800">
                <a:solidFill>
                  <a:srgbClr val="000000"/>
                </a:solidFill>
              </a:rPr>
            </a:br>
            <a:r>
              <a:rPr lang="en-US" altLang="en-US" sz="1800" b="1">
                <a:solidFill>
                  <a:srgbClr val="FF0000"/>
                </a:solidFill>
              </a:rPr>
              <a:t>causative</a:t>
            </a:r>
            <a:r>
              <a:rPr lang="en-US" altLang="en-US" sz="1800">
                <a:solidFill>
                  <a:srgbClr val="FF0000"/>
                </a:solidFill>
              </a:rPr>
              <a:t> </a:t>
            </a:r>
            <a:r>
              <a:rPr lang="en-US" altLang="en-US" sz="1800" b="1">
                <a:solidFill>
                  <a:srgbClr val="FF0000"/>
                </a:solidFill>
              </a:rPr>
              <a:t>connectors</a:t>
            </a:r>
            <a:r>
              <a:rPr lang="en-US" altLang="en-US" sz="1800">
                <a:solidFill>
                  <a:srgbClr val="FF0000"/>
                </a:solidFill>
              </a:rPr>
              <a:t>   </a:t>
            </a:r>
            <a:r>
              <a:rPr lang="en-US" altLang="en-US" sz="1800" i="1">
                <a:solidFill>
                  <a:srgbClr val="000000"/>
                </a:solidFill>
              </a:rPr>
              <a:t>therefore, as a result, thus</a:t>
            </a:r>
            <a:endParaRPr lang="en-US" altLang="en-US" sz="1800">
              <a:solidFill>
                <a:srgbClr val="000000"/>
              </a:solidFill>
            </a:endParaRPr>
          </a:p>
        </p:txBody>
      </p:sp>
      <p:sp>
        <p:nvSpPr>
          <p:cNvPr id="54281" name="Text Box 9"/>
          <p:cNvSpPr txBox="1">
            <a:spLocks noChangeArrowheads="1"/>
          </p:cNvSpPr>
          <p:nvPr/>
        </p:nvSpPr>
        <p:spPr bwMode="auto">
          <a:xfrm>
            <a:off x="4943476" y="5118100"/>
            <a:ext cx="5724525" cy="12319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000" b="1">
                <a:solidFill>
                  <a:srgbClr val="000000"/>
                </a:solidFill>
              </a:rPr>
              <a:t>How effective? Meet the criteria?</a:t>
            </a:r>
          </a:p>
          <a:p>
            <a:pPr fontAlgn="base">
              <a:spcBef>
                <a:spcPct val="0"/>
              </a:spcBef>
              <a:spcAft>
                <a:spcPct val="0"/>
              </a:spcAft>
              <a:buFontTx/>
              <a:buNone/>
            </a:pPr>
            <a:r>
              <a:rPr lang="en-US" altLang="en-US" sz="1800" b="1">
                <a:solidFill>
                  <a:srgbClr val="FF0000"/>
                </a:solidFill>
              </a:rPr>
              <a:t>nouns</a:t>
            </a:r>
            <a:r>
              <a:rPr lang="en-US" altLang="en-US" sz="1800">
                <a:solidFill>
                  <a:srgbClr val="FF0000"/>
                </a:solidFill>
              </a:rPr>
              <a:t> </a:t>
            </a:r>
            <a:r>
              <a:rPr lang="en-US" altLang="en-US" sz="1800">
                <a:solidFill>
                  <a:srgbClr val="000000"/>
                </a:solidFill>
              </a:rPr>
              <a:t> </a:t>
            </a:r>
            <a:r>
              <a:rPr lang="en-US" altLang="en-US" sz="1800" i="1">
                <a:solidFill>
                  <a:srgbClr val="000000"/>
                </a:solidFill>
              </a:rPr>
              <a:t>benefit</a:t>
            </a:r>
            <a:r>
              <a:rPr lang="en-US" altLang="en-US" sz="1800">
                <a:solidFill>
                  <a:srgbClr val="000000"/>
                </a:solidFill>
              </a:rPr>
              <a:t>, </a:t>
            </a:r>
            <a:r>
              <a:rPr lang="en-US" altLang="en-US" sz="1800" i="1">
                <a:solidFill>
                  <a:srgbClr val="000000"/>
                </a:solidFill>
              </a:rPr>
              <a:t>advantage</a:t>
            </a:r>
            <a:r>
              <a:rPr lang="en-US" altLang="en-US" sz="1800">
                <a:solidFill>
                  <a:srgbClr val="000000"/>
                </a:solidFill>
              </a:rPr>
              <a:t> </a:t>
            </a:r>
            <a:br>
              <a:rPr lang="en-US" altLang="en-US" sz="1800">
                <a:solidFill>
                  <a:srgbClr val="000000"/>
                </a:solidFill>
              </a:rPr>
            </a:br>
            <a:r>
              <a:rPr lang="en-US" altLang="en-US" sz="1800" b="1">
                <a:solidFill>
                  <a:srgbClr val="FF0000"/>
                </a:solidFill>
              </a:rPr>
              <a:t>verbs</a:t>
            </a:r>
            <a:r>
              <a:rPr lang="en-US" altLang="en-US" sz="1800">
                <a:solidFill>
                  <a:srgbClr val="000000"/>
                </a:solidFill>
              </a:rPr>
              <a:t>   </a:t>
            </a:r>
            <a:r>
              <a:rPr lang="en-US" altLang="en-US" sz="1800" i="1">
                <a:solidFill>
                  <a:srgbClr val="000000"/>
                </a:solidFill>
              </a:rPr>
              <a:t>provide, offer, enable, allow</a:t>
            </a:r>
            <a:r>
              <a:rPr lang="en-US" altLang="en-US" sz="1800">
                <a:solidFill>
                  <a:srgbClr val="000000"/>
                </a:solidFill>
              </a:rPr>
              <a:t/>
            </a:r>
            <a:br>
              <a:rPr lang="en-US" altLang="en-US" sz="1800">
                <a:solidFill>
                  <a:srgbClr val="000000"/>
                </a:solidFill>
              </a:rPr>
            </a:br>
            <a:r>
              <a:rPr lang="en-US" altLang="en-US" sz="1800" b="1">
                <a:solidFill>
                  <a:srgbClr val="FF0000"/>
                </a:solidFill>
              </a:rPr>
              <a:t>adjectives</a:t>
            </a:r>
            <a:r>
              <a:rPr lang="en-US" altLang="en-US" sz="1800">
                <a:solidFill>
                  <a:srgbClr val="FF0000"/>
                </a:solidFill>
              </a:rPr>
              <a:t> </a:t>
            </a:r>
            <a:r>
              <a:rPr lang="en-US" altLang="en-US" sz="1800">
                <a:solidFill>
                  <a:srgbClr val="000000"/>
                </a:solidFill>
              </a:rPr>
              <a:t> </a:t>
            </a:r>
            <a:r>
              <a:rPr lang="en-US" altLang="en-US" sz="1800" i="1">
                <a:solidFill>
                  <a:srgbClr val="000000"/>
                </a:solidFill>
              </a:rPr>
              <a:t>effective, efficient, reliable, safe, useful</a:t>
            </a:r>
            <a:endParaRPr lang="en-US" altLang="en-US" sz="1800">
              <a:solidFill>
                <a:srgbClr val="000000"/>
              </a:solidFill>
            </a:endParaRPr>
          </a:p>
        </p:txBody>
      </p:sp>
      <p:sp>
        <p:nvSpPr>
          <p:cNvPr id="10" name="AutoShape 8"/>
          <p:cNvSpPr>
            <a:spLocks noChangeArrowheads="1"/>
          </p:cNvSpPr>
          <p:nvPr/>
        </p:nvSpPr>
        <p:spPr bwMode="auto">
          <a:xfrm rot="10800000">
            <a:off x="9409114" y="4719639"/>
            <a:ext cx="935037" cy="1157287"/>
          </a:xfrm>
          <a:prstGeom prst="curvedRightArrow">
            <a:avLst>
              <a:gd name="adj1" fmla="val 27865"/>
              <a:gd name="adj2" fmla="val 55725"/>
              <a:gd name="adj3" fmla="val 33333"/>
            </a:avLst>
          </a:prstGeom>
          <a:solidFill>
            <a:srgbClr val="FF0000"/>
          </a:solidFill>
          <a:ln w="9525">
            <a:solidFill>
              <a:schemeClr val="tx1"/>
            </a:solidFill>
            <a:miter lim="800000"/>
            <a:headEnd/>
            <a:tailEnd/>
          </a:ln>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endParaRPr lang="fi-FI" altLang="en-US" sz="1800">
              <a:solidFill>
                <a:srgbClr val="000000"/>
              </a:solidFill>
            </a:endParaRPr>
          </a:p>
        </p:txBody>
      </p:sp>
    </p:spTree>
    <p:extLst>
      <p:ext uri="{BB962C8B-B14F-4D97-AF65-F5344CB8AC3E}">
        <p14:creationId xmlns:p14="http://schemas.microsoft.com/office/powerpoint/2010/main" val="3695338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8"/>
                                        </p:tgtEl>
                                        <p:attrNameLst>
                                          <p:attrName>style.visibility</p:attrName>
                                        </p:attrNameLst>
                                      </p:cBhvr>
                                      <p:to>
                                        <p:strVal val="visible"/>
                                      </p:to>
                                    </p:set>
                                    <p:anim calcmode="lin" valueType="num">
                                      <p:cBhvr additive="base">
                                        <p:cTn id="7" dur="500" fill="hold"/>
                                        <p:tgtEl>
                                          <p:spTgt spid="54278"/>
                                        </p:tgtEl>
                                        <p:attrNameLst>
                                          <p:attrName>ppt_x</p:attrName>
                                        </p:attrNameLst>
                                      </p:cBhvr>
                                      <p:tavLst>
                                        <p:tav tm="0">
                                          <p:val>
                                            <p:strVal val="#ppt_x"/>
                                          </p:val>
                                        </p:tav>
                                        <p:tav tm="100000">
                                          <p:val>
                                            <p:strVal val="#ppt_x"/>
                                          </p:val>
                                        </p:tav>
                                      </p:tavLst>
                                    </p:anim>
                                    <p:anim calcmode="lin" valueType="num">
                                      <p:cBhvr additive="base">
                                        <p:cTn id="8" dur="500" fill="hold"/>
                                        <p:tgtEl>
                                          <p:spTgt spid="542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9"/>
                                        </p:tgtEl>
                                        <p:attrNameLst>
                                          <p:attrName>style.visibility</p:attrName>
                                        </p:attrNameLst>
                                      </p:cBhvr>
                                      <p:to>
                                        <p:strVal val="visible"/>
                                      </p:to>
                                    </p:set>
                                    <p:anim calcmode="lin" valueType="num">
                                      <p:cBhvr additive="base">
                                        <p:cTn id="13" dur="500" fill="hold"/>
                                        <p:tgtEl>
                                          <p:spTgt spid="54279"/>
                                        </p:tgtEl>
                                        <p:attrNameLst>
                                          <p:attrName>ppt_x</p:attrName>
                                        </p:attrNameLst>
                                      </p:cBhvr>
                                      <p:tavLst>
                                        <p:tav tm="0">
                                          <p:val>
                                            <p:strVal val="#ppt_x"/>
                                          </p:val>
                                        </p:tav>
                                        <p:tav tm="100000">
                                          <p:val>
                                            <p:strVal val="#ppt_x"/>
                                          </p:val>
                                        </p:tav>
                                      </p:tavLst>
                                    </p:anim>
                                    <p:anim calcmode="lin" valueType="num">
                                      <p:cBhvr additive="base">
                                        <p:cTn id="14" dur="500" fill="hold"/>
                                        <p:tgtEl>
                                          <p:spTgt spid="5427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280"/>
                                        </p:tgtEl>
                                        <p:attrNameLst>
                                          <p:attrName>style.visibility</p:attrName>
                                        </p:attrNameLst>
                                      </p:cBhvr>
                                      <p:to>
                                        <p:strVal val="visible"/>
                                      </p:to>
                                    </p:set>
                                    <p:anim calcmode="lin" valueType="num">
                                      <p:cBhvr additive="base">
                                        <p:cTn id="19" dur="500" fill="hold"/>
                                        <p:tgtEl>
                                          <p:spTgt spid="54280"/>
                                        </p:tgtEl>
                                        <p:attrNameLst>
                                          <p:attrName>ppt_x</p:attrName>
                                        </p:attrNameLst>
                                      </p:cBhvr>
                                      <p:tavLst>
                                        <p:tav tm="0">
                                          <p:val>
                                            <p:strVal val="#ppt_x"/>
                                          </p:val>
                                        </p:tav>
                                        <p:tav tm="100000">
                                          <p:val>
                                            <p:strVal val="#ppt_x"/>
                                          </p:val>
                                        </p:tav>
                                      </p:tavLst>
                                    </p:anim>
                                    <p:anim calcmode="lin" valueType="num">
                                      <p:cBhvr additive="base">
                                        <p:cTn id="20" dur="500" fill="hold"/>
                                        <p:tgtEl>
                                          <p:spTgt spid="5428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4281"/>
                                        </p:tgtEl>
                                        <p:attrNameLst>
                                          <p:attrName>style.visibility</p:attrName>
                                        </p:attrNameLst>
                                      </p:cBhvr>
                                      <p:to>
                                        <p:strVal val="visible"/>
                                      </p:to>
                                    </p:set>
                                    <p:anim calcmode="lin" valueType="num">
                                      <p:cBhvr additive="base">
                                        <p:cTn id="25" dur="500" fill="hold"/>
                                        <p:tgtEl>
                                          <p:spTgt spid="54281"/>
                                        </p:tgtEl>
                                        <p:attrNameLst>
                                          <p:attrName>ppt_x</p:attrName>
                                        </p:attrNameLst>
                                      </p:cBhvr>
                                      <p:tavLst>
                                        <p:tav tm="0">
                                          <p:val>
                                            <p:strVal val="#ppt_x"/>
                                          </p:val>
                                        </p:tav>
                                        <p:tav tm="100000">
                                          <p:val>
                                            <p:strVal val="#ppt_x"/>
                                          </p:val>
                                        </p:tav>
                                      </p:tavLst>
                                    </p:anim>
                                    <p:anim calcmode="lin" valueType="num">
                                      <p:cBhvr additive="base">
                                        <p:cTn id="26" dur="500" fill="hold"/>
                                        <p:tgtEl>
                                          <p:spTgt spid="5428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p:bldP spid="54279" grpId="0"/>
      <p:bldP spid="54280" grpId="0"/>
      <p:bldP spid="54281" grpId="0"/>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ian numeron paikkamerkki 6"/>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A257A388-F106-4543-AAB5-B26A32C749F4}" type="slidenum">
              <a:rPr lang="fi-FI"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fi-FI" smtClean="0"/>
          </a:p>
        </p:txBody>
      </p:sp>
      <p:sp>
        <p:nvSpPr>
          <p:cNvPr id="9219" name="Rectangle 1"/>
          <p:cNvSpPr>
            <a:spLocks noGrp="1" noChangeArrowheads="1"/>
          </p:cNvSpPr>
          <p:nvPr>
            <p:ph type="title"/>
          </p:nvPr>
        </p:nvSpPr>
        <p:spPr>
          <a:xfrm>
            <a:off x="2424113" y="333376"/>
            <a:ext cx="7632327" cy="519113"/>
          </a:xfrm>
        </p:spPr>
        <p:txBody>
          <a:bodyPr vert="horz" wrap="square" lIns="91440" tIns="45720" rIns="91440" bIns="45720" numCol="1" anchor="ctr" anchorCtr="0" compatLnSpc="1">
            <a:prstTxWarp prst="textNoShape">
              <a:avLst/>
            </a:prstTxWarp>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sz="2800" dirty="0">
                <a:solidFill>
                  <a:srgbClr val="990033"/>
                </a:solidFill>
                <a:latin typeface="Arial Black" pitchFamily="34" charset="0"/>
              </a:rPr>
              <a:t>Task 2-1: </a:t>
            </a:r>
            <a:r>
              <a:rPr lang="en-US" sz="2800" dirty="0">
                <a:solidFill>
                  <a:srgbClr val="000099"/>
                </a:solidFill>
                <a:latin typeface="Arial" pitchFamily="34" charset="0"/>
                <a:cs typeface="Arial" pitchFamily="34" charset="0"/>
              </a:rPr>
              <a:t>E-reader recommendation</a:t>
            </a:r>
            <a:endParaRPr lang="fi-FI" sz="2800" dirty="0">
              <a:solidFill>
                <a:srgbClr val="000099"/>
              </a:solidFill>
              <a:latin typeface="Arial" pitchFamily="34" charset="0"/>
              <a:cs typeface="Arial" pitchFamily="34" charset="0"/>
            </a:endParaRPr>
          </a:p>
        </p:txBody>
      </p:sp>
      <p:pic>
        <p:nvPicPr>
          <p:cNvPr id="9220" name="Picture 2"/>
          <p:cNvPicPr>
            <a:picLocks noChangeAspect="1" noChangeArrowheads="1"/>
          </p:cNvPicPr>
          <p:nvPr/>
        </p:nvPicPr>
        <p:blipFill>
          <a:blip r:embed="rId3" cstate="print"/>
          <a:srcRect/>
          <a:stretch>
            <a:fillRect/>
          </a:stretch>
        </p:blipFill>
        <p:spPr bwMode="auto">
          <a:xfrm>
            <a:off x="1774825" y="333375"/>
            <a:ext cx="649288" cy="649288"/>
          </a:xfrm>
          <a:prstGeom prst="rect">
            <a:avLst/>
          </a:prstGeom>
          <a:noFill/>
          <a:ln w="9525">
            <a:noFill/>
            <a:round/>
            <a:headEnd/>
            <a:tailEnd/>
          </a:ln>
        </p:spPr>
      </p:pic>
      <p:sp>
        <p:nvSpPr>
          <p:cNvPr id="9221" name="Text Box 8"/>
          <p:cNvSpPr txBox="1">
            <a:spLocks noChangeArrowheads="1"/>
          </p:cNvSpPr>
          <p:nvPr/>
        </p:nvSpPr>
        <p:spPr bwMode="auto">
          <a:xfrm>
            <a:off x="1774826" y="3500439"/>
            <a:ext cx="8893175" cy="396875"/>
          </a:xfrm>
          <a:prstGeom prst="rect">
            <a:avLst/>
          </a:prstGeom>
          <a:noFill/>
          <a:ln w="9525">
            <a:noFill/>
            <a:miter lim="800000"/>
            <a:headEnd/>
            <a:tailEnd/>
          </a:ln>
        </p:spPr>
        <p:txBody>
          <a:bodyPr>
            <a:spAutoFit/>
          </a:bodyPr>
          <a:lstStyle/>
          <a:p>
            <a:pPr>
              <a:spcBef>
                <a:spcPct val="50000"/>
              </a:spcBef>
            </a:pPr>
            <a:endParaRPr lang="en-US" sz="2000"/>
          </a:p>
        </p:txBody>
      </p:sp>
      <p:sp>
        <p:nvSpPr>
          <p:cNvPr id="9222" name="Text Box 9"/>
          <p:cNvSpPr txBox="1">
            <a:spLocks noChangeArrowheads="1"/>
          </p:cNvSpPr>
          <p:nvPr/>
        </p:nvSpPr>
        <p:spPr bwMode="auto">
          <a:xfrm>
            <a:off x="2208214" y="1700214"/>
            <a:ext cx="8143875" cy="3170099"/>
          </a:xfrm>
          <a:prstGeom prst="rect">
            <a:avLst/>
          </a:prstGeom>
          <a:noFill/>
          <a:ln w="9525">
            <a:noFill/>
            <a:miter lim="800000"/>
            <a:headEnd/>
            <a:tailEnd/>
          </a:ln>
        </p:spPr>
        <p:txBody>
          <a:bodyPr>
            <a:spAutoFit/>
          </a:bodyPr>
          <a:lstStyle/>
          <a:p>
            <a:pPr marL="457200" indent="-457200">
              <a:spcBef>
                <a:spcPct val="50000"/>
              </a:spcBef>
              <a:buFont typeface="Arial" charset="0"/>
              <a:buAutoNum type="arabicPeriod"/>
            </a:pPr>
            <a:r>
              <a:rPr lang="en-US" sz="2800" dirty="0"/>
              <a:t>Read the three versions of an introduction to a recommendation report.</a:t>
            </a:r>
          </a:p>
          <a:p>
            <a:pPr marL="457200" indent="-457200">
              <a:spcBef>
                <a:spcPct val="50000"/>
              </a:spcBef>
              <a:buFont typeface="Arial" charset="0"/>
              <a:buAutoNum type="arabicPeriod"/>
            </a:pPr>
            <a:r>
              <a:rPr lang="en-US" sz="2800" dirty="0" smtClean="0"/>
              <a:t>How do they differ?</a:t>
            </a:r>
          </a:p>
          <a:p>
            <a:pPr marL="457200" indent="-457200">
              <a:spcBef>
                <a:spcPct val="50000"/>
              </a:spcBef>
              <a:buFont typeface="Arial" charset="0"/>
              <a:buAutoNum type="arabicPeriod"/>
            </a:pPr>
            <a:r>
              <a:rPr lang="en-US" sz="2800" dirty="0" smtClean="0"/>
              <a:t>Which </a:t>
            </a:r>
            <a:r>
              <a:rPr lang="en-US" sz="2800" dirty="0"/>
              <a:t>version do you prefer? Why?</a:t>
            </a:r>
          </a:p>
          <a:p>
            <a:pPr marL="914400" lvl="1" indent="-457200">
              <a:spcBef>
                <a:spcPct val="50000"/>
              </a:spcBef>
              <a:buFont typeface="Arial" charset="0"/>
              <a:buAutoNum type="alphaLcParenR"/>
            </a:pPr>
            <a:endParaRPr lang="en-US" sz="2000" dirty="0"/>
          </a:p>
          <a:p>
            <a:pPr marL="457200" indent="-457200">
              <a:spcBef>
                <a:spcPct val="50000"/>
              </a:spcBef>
            </a:pPr>
            <a:endParaRPr lang="en-US" sz="2000" dirty="0"/>
          </a:p>
        </p:txBody>
      </p:sp>
    </p:spTree>
    <p:extLst>
      <p:ext uri="{BB962C8B-B14F-4D97-AF65-F5344CB8AC3E}">
        <p14:creationId xmlns:p14="http://schemas.microsoft.com/office/powerpoint/2010/main" val="411124113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ian numeron paikkamerkki 6"/>
          <p:cNvSpPr txBox="1">
            <a:spLocks noGrp="1"/>
          </p:cNvSpPr>
          <p:nvPr/>
        </p:nvSpPr>
        <p:spPr bwMode="auto">
          <a:xfrm>
            <a:off x="8077200" y="6245225"/>
            <a:ext cx="2128838" cy="471488"/>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6F79EC6-4417-4543-AA4D-1BC555E915C8}" type="slidenum">
              <a:rPr lang="fi-FI"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fi-FI" sz="1400">
              <a:solidFill>
                <a:srgbClr val="000000"/>
              </a:solidFill>
            </a:endParaRPr>
          </a:p>
        </p:txBody>
      </p:sp>
      <p:sp>
        <p:nvSpPr>
          <p:cNvPr id="10243" name="Rectangle 1"/>
          <p:cNvSpPr>
            <a:spLocks noGrp="1" noChangeArrowheads="1"/>
          </p:cNvSpPr>
          <p:nvPr>
            <p:ph type="title" idx="4294967295"/>
          </p:nvPr>
        </p:nvSpPr>
        <p:spPr>
          <a:xfrm>
            <a:off x="2438400" y="307976"/>
            <a:ext cx="7092950" cy="519113"/>
          </a:xfrm>
        </p:spPr>
        <p:txBody>
          <a:bodyPr vert="horz" wrap="square" lIns="91440" tIns="45720" rIns="91440" bIns="45720" numCol="1" anchor="ctr" anchorCtr="0" compatLnSpc="1">
            <a:prstTxWarp prst="textNoShape">
              <a:avLst/>
            </a:prstTxWarp>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sz="2800" dirty="0">
                <a:solidFill>
                  <a:srgbClr val="990033"/>
                </a:solidFill>
                <a:latin typeface="Arial Black" pitchFamily="34" charset="0"/>
              </a:rPr>
              <a:t>Task 2-1</a:t>
            </a:r>
            <a:endParaRPr lang="fi-FI" sz="2800" dirty="0">
              <a:solidFill>
                <a:srgbClr val="990033"/>
              </a:solidFill>
              <a:latin typeface="Arial Black" pitchFamily="34" charset="0"/>
            </a:endParaRPr>
          </a:p>
        </p:txBody>
      </p:sp>
      <p:pic>
        <p:nvPicPr>
          <p:cNvPr id="10244" name="Picture 2"/>
          <p:cNvPicPr>
            <a:picLocks noChangeAspect="1" noChangeArrowheads="1"/>
          </p:cNvPicPr>
          <p:nvPr/>
        </p:nvPicPr>
        <p:blipFill>
          <a:blip r:embed="rId3" cstate="print"/>
          <a:srcRect/>
          <a:stretch>
            <a:fillRect/>
          </a:stretch>
        </p:blipFill>
        <p:spPr bwMode="auto">
          <a:xfrm>
            <a:off x="1774825" y="333375"/>
            <a:ext cx="649288" cy="649288"/>
          </a:xfrm>
          <a:prstGeom prst="rect">
            <a:avLst/>
          </a:prstGeom>
          <a:noFill/>
          <a:ln w="9525">
            <a:noFill/>
            <a:round/>
            <a:headEnd/>
            <a:tailEnd/>
          </a:ln>
        </p:spPr>
      </p:pic>
      <p:sp>
        <p:nvSpPr>
          <p:cNvPr id="10245" name="Text Box 8"/>
          <p:cNvSpPr txBox="1">
            <a:spLocks noChangeArrowheads="1"/>
          </p:cNvSpPr>
          <p:nvPr/>
        </p:nvSpPr>
        <p:spPr bwMode="auto">
          <a:xfrm>
            <a:off x="1774826" y="3500439"/>
            <a:ext cx="8893175" cy="396875"/>
          </a:xfrm>
          <a:prstGeom prst="rect">
            <a:avLst/>
          </a:prstGeom>
          <a:noFill/>
          <a:ln w="9525">
            <a:noFill/>
            <a:miter lim="800000"/>
            <a:headEnd/>
            <a:tailEnd/>
          </a:ln>
        </p:spPr>
        <p:txBody>
          <a:bodyPr>
            <a:spAutoFit/>
          </a:bodyPr>
          <a:lstStyle/>
          <a:p>
            <a:pPr>
              <a:spcBef>
                <a:spcPct val="50000"/>
              </a:spcBef>
            </a:pPr>
            <a:endParaRPr lang="en-US" sz="2000"/>
          </a:p>
        </p:txBody>
      </p:sp>
      <p:sp>
        <p:nvSpPr>
          <p:cNvPr id="10247" name="Rectangle 9"/>
          <p:cNvSpPr>
            <a:spLocks noChangeArrowheads="1"/>
          </p:cNvSpPr>
          <p:nvPr/>
        </p:nvSpPr>
        <p:spPr bwMode="auto">
          <a:xfrm>
            <a:off x="2135189" y="908050"/>
            <a:ext cx="7705725" cy="457200"/>
          </a:xfrm>
          <a:prstGeom prst="rect">
            <a:avLst/>
          </a:prstGeom>
          <a:noFill/>
          <a:ln w="9525">
            <a:noFill/>
            <a:miter lim="800000"/>
            <a:headEnd/>
            <a:tailEnd/>
          </a:ln>
          <a:effectLst/>
        </p:spPr>
        <p:txBody>
          <a:bodyPr anchor="ctr">
            <a:spAutoFit/>
          </a:bodyPr>
          <a:lstStyle/>
          <a:p>
            <a:pPr eaLnBrk="0" hangingPunct="0"/>
            <a:r>
              <a:rPr lang="en-US" altLang="ja-JP" sz="2400" b="1" dirty="0">
                <a:ea typeface="ＭＳ Ｐゴシック" pitchFamily="34" charset="-128"/>
              </a:rPr>
              <a:t>Introduction A</a:t>
            </a:r>
          </a:p>
        </p:txBody>
      </p:sp>
      <p:sp>
        <p:nvSpPr>
          <p:cNvPr id="60426" name="Tekstikehys 7"/>
          <p:cNvSpPr txBox="1">
            <a:spLocks noChangeArrowheads="1"/>
          </p:cNvSpPr>
          <p:nvPr/>
        </p:nvSpPr>
        <p:spPr bwMode="auto">
          <a:xfrm>
            <a:off x="1992314" y="1557339"/>
            <a:ext cx="6335935" cy="4708981"/>
          </a:xfrm>
          <a:prstGeom prst="rect">
            <a:avLst/>
          </a:prstGeom>
          <a:solidFill>
            <a:schemeClr val="bg1"/>
          </a:solidFill>
          <a:ln w="9525">
            <a:noFill/>
            <a:miter lim="800000"/>
            <a:headEnd/>
            <a:tailEnd/>
          </a:ln>
        </p:spPr>
        <p:txBody>
          <a:bodyPr wrap="square">
            <a:spAutoFit/>
          </a:bodyPr>
          <a:lstStyle/>
          <a:p>
            <a:r>
              <a:rPr lang="en-US" sz="2000" baseline="30000" dirty="0">
                <a:solidFill>
                  <a:srgbClr val="CC0000"/>
                </a:solidFill>
                <a:latin typeface="Arial Black" pitchFamily="34" charset="0"/>
              </a:rPr>
              <a:t>1</a:t>
            </a:r>
            <a:r>
              <a:rPr lang="en-US" sz="2000" dirty="0"/>
              <a:t>The threat of global warming has forced consumers to find ‘green’ alternatives to many of the everyday objects that we use. </a:t>
            </a:r>
            <a:r>
              <a:rPr lang="en-US" sz="2000" baseline="30000" dirty="0">
                <a:solidFill>
                  <a:srgbClr val="CC0000"/>
                </a:solidFill>
                <a:latin typeface="Arial Black" pitchFamily="34" charset="0"/>
              </a:rPr>
              <a:t>2</a:t>
            </a:r>
            <a:r>
              <a:rPr lang="en-US" sz="2000" dirty="0"/>
              <a:t>One important object that is widely used for both entertainment and educational purposes is the book. </a:t>
            </a:r>
            <a:r>
              <a:rPr lang="en-US" sz="2000" baseline="30000" dirty="0">
                <a:solidFill>
                  <a:srgbClr val="CC0000"/>
                </a:solidFill>
                <a:latin typeface="Arial Black" pitchFamily="34" charset="0"/>
              </a:rPr>
              <a:t>3</a:t>
            </a:r>
            <a:r>
              <a:rPr lang="en-US" sz="2000" dirty="0"/>
              <a:t>However, to feed our need for information and knowledge, the book and newspaper industries require the harvest of 125 million trees each year and emit over 40 million metric tons of CO</a:t>
            </a:r>
            <a:r>
              <a:rPr lang="en-US" sz="2000" baseline="-25000" dirty="0"/>
              <a:t>2</a:t>
            </a:r>
            <a:r>
              <a:rPr lang="en-US" sz="2000" dirty="0"/>
              <a:t> annually, equivalent to the annual CO</a:t>
            </a:r>
            <a:r>
              <a:rPr lang="en-US" sz="2000" baseline="-25000" dirty="0"/>
              <a:t>2</a:t>
            </a:r>
            <a:r>
              <a:rPr lang="en-US" sz="2000" dirty="0"/>
              <a:t> emissions of 7.3 million cars. </a:t>
            </a:r>
            <a:r>
              <a:rPr lang="en-US" sz="2000" baseline="30000" dirty="0">
                <a:solidFill>
                  <a:srgbClr val="CC0000"/>
                </a:solidFill>
                <a:latin typeface="Arial Black" pitchFamily="34" charset="0"/>
              </a:rPr>
              <a:t>4</a:t>
            </a:r>
            <a:r>
              <a:rPr lang="en-US" sz="2000" dirty="0"/>
              <a:t>Moreover, considering the conversion into paper, printing and distribution of these printed media, one can easily understand why books have one of the highest per-unit carbon footprints. </a:t>
            </a:r>
            <a:r>
              <a:rPr lang="en-US" sz="2000" baseline="30000" dirty="0">
                <a:solidFill>
                  <a:srgbClr val="CC0000"/>
                </a:solidFill>
                <a:latin typeface="Arial Black" pitchFamily="34" charset="0"/>
              </a:rPr>
              <a:t>5</a:t>
            </a:r>
            <a:r>
              <a:rPr lang="en-US" sz="2000" dirty="0"/>
              <a:t>These adverse environmental effects can be avoided by replacing . </a:t>
            </a:r>
            <a:endParaRPr lang="en-US" sz="2000" b="1" dirty="0"/>
          </a:p>
        </p:txBody>
      </p:sp>
      <p:sp>
        <p:nvSpPr>
          <p:cNvPr id="10" name="Tekstikehys 7"/>
          <p:cNvSpPr txBox="1">
            <a:spLocks noChangeArrowheads="1"/>
          </p:cNvSpPr>
          <p:nvPr/>
        </p:nvSpPr>
        <p:spPr bwMode="auto">
          <a:xfrm>
            <a:off x="2063553" y="1628801"/>
            <a:ext cx="6335935" cy="4770537"/>
          </a:xfrm>
          <a:prstGeom prst="rect">
            <a:avLst/>
          </a:prstGeom>
          <a:solidFill>
            <a:schemeClr val="bg1"/>
          </a:solidFill>
          <a:ln w="9525">
            <a:noFill/>
            <a:miter lim="800000"/>
            <a:headEnd/>
            <a:tailEnd/>
          </a:ln>
        </p:spPr>
        <p:txBody>
          <a:bodyPr wrap="square">
            <a:spAutoFit/>
          </a:bodyPr>
          <a:lstStyle/>
          <a:p>
            <a:r>
              <a:rPr lang="en-US" sz="2000" baseline="30000" dirty="0">
                <a:solidFill>
                  <a:srgbClr val="CC0000"/>
                </a:solidFill>
                <a:latin typeface="Arial Black" pitchFamily="34" charset="0"/>
              </a:rPr>
              <a:t>1</a:t>
            </a:r>
            <a:r>
              <a:rPr lang="en-US" sz="2000" dirty="0">
                <a:solidFill>
                  <a:srgbClr val="000099"/>
                </a:solidFill>
              </a:rPr>
              <a:t>The threat of global warming </a:t>
            </a:r>
            <a:r>
              <a:rPr lang="en-US" sz="2000" dirty="0">
                <a:solidFill>
                  <a:srgbClr val="000099"/>
                </a:solidFill>
                <a:latin typeface="Arial Black" pitchFamily="34" charset="0"/>
              </a:rPr>
              <a:t>has</a:t>
            </a:r>
            <a:r>
              <a:rPr lang="en-US" sz="2000" dirty="0">
                <a:solidFill>
                  <a:srgbClr val="000099"/>
                </a:solidFill>
              </a:rPr>
              <a:t> forc</a:t>
            </a:r>
            <a:r>
              <a:rPr lang="en-US" sz="2000" dirty="0">
                <a:solidFill>
                  <a:srgbClr val="000099"/>
                </a:solidFill>
                <a:latin typeface="Arial Black" pitchFamily="34" charset="0"/>
              </a:rPr>
              <a:t>ed</a:t>
            </a:r>
            <a:r>
              <a:rPr lang="en-US" sz="2000" dirty="0">
                <a:solidFill>
                  <a:srgbClr val="000099"/>
                </a:solidFill>
              </a:rPr>
              <a:t> consumers to find ‘green’ alternatives to </a:t>
            </a:r>
            <a:r>
              <a:rPr lang="en-US" sz="2000" dirty="0">
                <a:solidFill>
                  <a:srgbClr val="000099"/>
                </a:solidFill>
                <a:latin typeface="Arial Black" pitchFamily="34" charset="0"/>
              </a:rPr>
              <a:t>many</a:t>
            </a:r>
            <a:r>
              <a:rPr lang="en-US" sz="2000" dirty="0">
                <a:solidFill>
                  <a:srgbClr val="000099"/>
                </a:solidFill>
              </a:rPr>
              <a:t> of the </a:t>
            </a:r>
            <a:r>
              <a:rPr lang="en-US" sz="2000" dirty="0">
                <a:solidFill>
                  <a:srgbClr val="000099"/>
                </a:solidFill>
                <a:latin typeface="Arial Black" pitchFamily="34" charset="0"/>
              </a:rPr>
              <a:t>everyday</a:t>
            </a:r>
            <a:r>
              <a:rPr lang="en-US" sz="2000" dirty="0">
                <a:solidFill>
                  <a:srgbClr val="000099"/>
                </a:solidFill>
              </a:rPr>
              <a:t> objects that we use. </a:t>
            </a:r>
            <a:r>
              <a:rPr lang="en-US" sz="2000" baseline="30000" dirty="0">
                <a:solidFill>
                  <a:srgbClr val="CC0000"/>
                </a:solidFill>
                <a:latin typeface="Arial Black" pitchFamily="34" charset="0"/>
              </a:rPr>
              <a:t>2</a:t>
            </a:r>
            <a:r>
              <a:rPr lang="en-US" sz="2000" dirty="0">
                <a:solidFill>
                  <a:srgbClr val="000099"/>
                </a:solidFill>
              </a:rPr>
              <a:t>One </a:t>
            </a:r>
            <a:r>
              <a:rPr lang="en-US" sz="2000" dirty="0">
                <a:solidFill>
                  <a:srgbClr val="000099"/>
                </a:solidFill>
                <a:latin typeface="Arial Black" pitchFamily="34" charset="0"/>
              </a:rPr>
              <a:t>important</a:t>
            </a:r>
            <a:r>
              <a:rPr lang="en-US" sz="2000" dirty="0"/>
              <a:t> </a:t>
            </a:r>
            <a:r>
              <a:rPr lang="en-US" sz="2000" dirty="0">
                <a:solidFill>
                  <a:srgbClr val="000099"/>
                </a:solidFill>
              </a:rPr>
              <a:t>object that is </a:t>
            </a:r>
            <a:r>
              <a:rPr lang="en-US" sz="2000" dirty="0">
                <a:solidFill>
                  <a:srgbClr val="000099"/>
                </a:solidFill>
                <a:latin typeface="Arial Black" pitchFamily="34" charset="0"/>
              </a:rPr>
              <a:t>widely</a:t>
            </a:r>
            <a:r>
              <a:rPr lang="en-US" sz="2000" dirty="0">
                <a:solidFill>
                  <a:srgbClr val="000099"/>
                </a:solidFill>
              </a:rPr>
              <a:t> used for both entertainment and educational purposes is the book.</a:t>
            </a:r>
            <a:r>
              <a:rPr lang="en-US" sz="2000" dirty="0"/>
              <a:t> </a:t>
            </a:r>
            <a:r>
              <a:rPr lang="en-US" sz="2000" baseline="30000" dirty="0">
                <a:solidFill>
                  <a:srgbClr val="CC0000"/>
                </a:solidFill>
                <a:latin typeface="Arial Black" pitchFamily="34" charset="0"/>
              </a:rPr>
              <a:t>3</a:t>
            </a:r>
            <a:r>
              <a:rPr lang="en-US" sz="2000" dirty="0"/>
              <a:t>However, to feed our need for information and knowledge, the book and newspaper industries require the harvest of 125 million trees each year and emit over 40 million metric tons of CO</a:t>
            </a:r>
            <a:r>
              <a:rPr lang="en-US" sz="2000" baseline="-25000" dirty="0"/>
              <a:t>2</a:t>
            </a:r>
            <a:r>
              <a:rPr lang="en-US" sz="2000" dirty="0"/>
              <a:t> annually, equivalent to the annual CO</a:t>
            </a:r>
            <a:r>
              <a:rPr lang="en-US" sz="2000" baseline="-25000" dirty="0"/>
              <a:t>2</a:t>
            </a:r>
            <a:r>
              <a:rPr lang="en-US" sz="2000" dirty="0"/>
              <a:t> emissions of 7.3 million cars. </a:t>
            </a:r>
            <a:r>
              <a:rPr lang="en-US" sz="2000" baseline="30000" dirty="0">
                <a:solidFill>
                  <a:srgbClr val="CC0000"/>
                </a:solidFill>
                <a:latin typeface="Arial Black" pitchFamily="34" charset="0"/>
              </a:rPr>
              <a:t>4</a:t>
            </a:r>
            <a:r>
              <a:rPr lang="en-US" sz="2000" dirty="0"/>
              <a:t>Moreover, considering the conversion into paper, printing and distribution of these printed media, one can easily understand why books have one of the highest per-unit carbon footprints. </a:t>
            </a:r>
            <a:r>
              <a:rPr lang="en-US" sz="2000" baseline="30000" dirty="0">
                <a:solidFill>
                  <a:srgbClr val="CC0000"/>
                </a:solidFill>
                <a:latin typeface="Arial Black" pitchFamily="34" charset="0"/>
              </a:rPr>
              <a:t>5</a:t>
            </a:r>
            <a:r>
              <a:rPr lang="en-US" sz="2000" dirty="0"/>
              <a:t>These adverse environmental effects can be avoided by replacing . </a:t>
            </a:r>
            <a:endParaRPr lang="en-US" sz="2000" b="1" dirty="0"/>
          </a:p>
        </p:txBody>
      </p:sp>
      <p:sp>
        <p:nvSpPr>
          <p:cNvPr id="11" name="Tekstikehys 7"/>
          <p:cNvSpPr txBox="1">
            <a:spLocks noChangeArrowheads="1"/>
          </p:cNvSpPr>
          <p:nvPr/>
        </p:nvSpPr>
        <p:spPr bwMode="auto">
          <a:xfrm>
            <a:off x="2063553" y="1700809"/>
            <a:ext cx="6335935" cy="4770537"/>
          </a:xfrm>
          <a:prstGeom prst="rect">
            <a:avLst/>
          </a:prstGeom>
          <a:solidFill>
            <a:schemeClr val="bg1"/>
          </a:solidFill>
          <a:ln w="9525">
            <a:noFill/>
            <a:miter lim="800000"/>
            <a:headEnd/>
            <a:tailEnd/>
          </a:ln>
        </p:spPr>
        <p:txBody>
          <a:bodyPr wrap="square">
            <a:spAutoFit/>
          </a:bodyPr>
          <a:lstStyle/>
          <a:p>
            <a:r>
              <a:rPr lang="en-US" sz="2000" baseline="30000" dirty="0">
                <a:solidFill>
                  <a:srgbClr val="CC0000"/>
                </a:solidFill>
                <a:latin typeface="Arial Black" pitchFamily="34" charset="0"/>
              </a:rPr>
              <a:t>1</a:t>
            </a:r>
            <a:r>
              <a:rPr lang="en-US" sz="2000" dirty="0">
                <a:solidFill>
                  <a:srgbClr val="000099"/>
                </a:solidFill>
              </a:rPr>
              <a:t>The threat of global warming </a:t>
            </a:r>
            <a:r>
              <a:rPr lang="en-US" sz="2000" dirty="0">
                <a:solidFill>
                  <a:srgbClr val="000099"/>
                </a:solidFill>
                <a:latin typeface="Arial Black" pitchFamily="34" charset="0"/>
              </a:rPr>
              <a:t>has</a:t>
            </a:r>
            <a:r>
              <a:rPr lang="en-US" sz="2000" dirty="0">
                <a:solidFill>
                  <a:srgbClr val="000099"/>
                </a:solidFill>
              </a:rPr>
              <a:t> forc</a:t>
            </a:r>
            <a:r>
              <a:rPr lang="en-US" sz="2000" dirty="0">
                <a:solidFill>
                  <a:srgbClr val="000099"/>
                </a:solidFill>
                <a:latin typeface="Arial Black" pitchFamily="34" charset="0"/>
              </a:rPr>
              <a:t>ed</a:t>
            </a:r>
            <a:r>
              <a:rPr lang="en-US" sz="2000" dirty="0">
                <a:solidFill>
                  <a:srgbClr val="000099"/>
                </a:solidFill>
              </a:rPr>
              <a:t> consumers to find ‘green’ alternatives to </a:t>
            </a:r>
            <a:r>
              <a:rPr lang="en-US" sz="2000" dirty="0">
                <a:solidFill>
                  <a:srgbClr val="000099"/>
                </a:solidFill>
                <a:latin typeface="Arial Black" pitchFamily="34" charset="0"/>
              </a:rPr>
              <a:t>many</a:t>
            </a:r>
            <a:r>
              <a:rPr lang="en-US" sz="2000" dirty="0">
                <a:solidFill>
                  <a:srgbClr val="000099"/>
                </a:solidFill>
              </a:rPr>
              <a:t> of the </a:t>
            </a:r>
            <a:r>
              <a:rPr lang="en-US" sz="2000" dirty="0">
                <a:solidFill>
                  <a:srgbClr val="000099"/>
                </a:solidFill>
                <a:latin typeface="Arial Black" pitchFamily="34" charset="0"/>
              </a:rPr>
              <a:t>everyday</a:t>
            </a:r>
            <a:r>
              <a:rPr lang="en-US" sz="2000" dirty="0">
                <a:solidFill>
                  <a:srgbClr val="000099"/>
                </a:solidFill>
              </a:rPr>
              <a:t> objects that we use. </a:t>
            </a:r>
            <a:r>
              <a:rPr lang="en-US" sz="2000" baseline="30000" dirty="0">
                <a:solidFill>
                  <a:srgbClr val="CC0000"/>
                </a:solidFill>
                <a:latin typeface="Arial Black" pitchFamily="34" charset="0"/>
              </a:rPr>
              <a:t>2</a:t>
            </a:r>
            <a:r>
              <a:rPr lang="en-US" sz="2000" dirty="0">
                <a:solidFill>
                  <a:srgbClr val="000099"/>
                </a:solidFill>
              </a:rPr>
              <a:t>One </a:t>
            </a:r>
            <a:r>
              <a:rPr lang="en-US" sz="2000" dirty="0">
                <a:solidFill>
                  <a:srgbClr val="000099"/>
                </a:solidFill>
                <a:latin typeface="Arial Black" pitchFamily="34" charset="0"/>
              </a:rPr>
              <a:t>important</a:t>
            </a:r>
            <a:r>
              <a:rPr lang="en-US" sz="2000" dirty="0"/>
              <a:t> </a:t>
            </a:r>
            <a:r>
              <a:rPr lang="en-US" sz="2000" dirty="0">
                <a:solidFill>
                  <a:srgbClr val="000099"/>
                </a:solidFill>
              </a:rPr>
              <a:t>object that is </a:t>
            </a:r>
            <a:r>
              <a:rPr lang="en-US" sz="2000" dirty="0">
                <a:solidFill>
                  <a:srgbClr val="000099"/>
                </a:solidFill>
                <a:latin typeface="Arial Black" pitchFamily="34" charset="0"/>
              </a:rPr>
              <a:t>widely</a:t>
            </a:r>
            <a:r>
              <a:rPr lang="en-US" sz="2000" dirty="0">
                <a:solidFill>
                  <a:srgbClr val="000099"/>
                </a:solidFill>
              </a:rPr>
              <a:t> used for both entertainment and educational purposes is the book.</a:t>
            </a:r>
            <a:r>
              <a:rPr lang="en-US" sz="2000" dirty="0"/>
              <a:t> </a:t>
            </a:r>
            <a:r>
              <a:rPr lang="en-US" sz="2000" baseline="30000" dirty="0">
                <a:solidFill>
                  <a:srgbClr val="CC0000"/>
                </a:solidFill>
                <a:latin typeface="Arial Black" pitchFamily="34" charset="0"/>
              </a:rPr>
              <a:t>3</a:t>
            </a:r>
            <a:r>
              <a:rPr lang="en-US" sz="2000" dirty="0">
                <a:solidFill>
                  <a:srgbClr val="C00000"/>
                </a:solidFill>
                <a:latin typeface="Arial Black" pitchFamily="34" charset="0"/>
              </a:rPr>
              <a:t>However,</a:t>
            </a:r>
            <a:r>
              <a:rPr lang="en-US" sz="2000" dirty="0"/>
              <a:t> </a:t>
            </a:r>
            <a:r>
              <a:rPr lang="en-US" sz="2000" dirty="0">
                <a:solidFill>
                  <a:srgbClr val="C00000"/>
                </a:solidFill>
              </a:rPr>
              <a:t>to feed our need for information and knowledge, the book and newspaper industries </a:t>
            </a:r>
            <a:r>
              <a:rPr lang="en-US" sz="2000" dirty="0">
                <a:solidFill>
                  <a:srgbClr val="C00000"/>
                </a:solidFill>
                <a:latin typeface="Arial Black" pitchFamily="34" charset="0"/>
              </a:rPr>
              <a:t>require</a:t>
            </a:r>
            <a:r>
              <a:rPr lang="en-US" sz="2000" dirty="0">
                <a:solidFill>
                  <a:srgbClr val="C00000"/>
                </a:solidFill>
              </a:rPr>
              <a:t> the harvest of 125 million trees each year and emit over 40 million metric tons of CO</a:t>
            </a:r>
            <a:r>
              <a:rPr lang="en-US" sz="2000" baseline="-25000" dirty="0">
                <a:solidFill>
                  <a:srgbClr val="C00000"/>
                </a:solidFill>
              </a:rPr>
              <a:t>2</a:t>
            </a:r>
            <a:r>
              <a:rPr lang="en-US" sz="2000" dirty="0">
                <a:solidFill>
                  <a:srgbClr val="C00000"/>
                </a:solidFill>
              </a:rPr>
              <a:t> annually, equivalent to the annual CO</a:t>
            </a:r>
            <a:r>
              <a:rPr lang="en-US" sz="2000" baseline="-25000" dirty="0">
                <a:solidFill>
                  <a:srgbClr val="C00000"/>
                </a:solidFill>
              </a:rPr>
              <a:t>2</a:t>
            </a:r>
            <a:r>
              <a:rPr lang="en-US" sz="2000" dirty="0">
                <a:solidFill>
                  <a:srgbClr val="C00000"/>
                </a:solidFill>
              </a:rPr>
              <a:t> emissions of 7.3 million cars.</a:t>
            </a:r>
            <a:r>
              <a:rPr lang="en-US" sz="2000" dirty="0"/>
              <a:t> </a:t>
            </a:r>
            <a:r>
              <a:rPr lang="en-US" sz="2000" baseline="30000" dirty="0">
                <a:solidFill>
                  <a:srgbClr val="CC0000"/>
                </a:solidFill>
                <a:latin typeface="Arial Black" pitchFamily="34" charset="0"/>
              </a:rPr>
              <a:t>4</a:t>
            </a:r>
            <a:r>
              <a:rPr lang="en-US" sz="2000" dirty="0">
                <a:solidFill>
                  <a:srgbClr val="C00000"/>
                </a:solidFill>
                <a:latin typeface="Arial Black" pitchFamily="34" charset="0"/>
              </a:rPr>
              <a:t>Moreover,</a:t>
            </a:r>
            <a:r>
              <a:rPr lang="en-US" sz="2000" dirty="0">
                <a:solidFill>
                  <a:srgbClr val="C00000"/>
                </a:solidFill>
              </a:rPr>
              <a:t> considering the conversion into paper, printing and distribution of these printed media, one can easily understand why books have one of the highest per-unit carbon footprints. </a:t>
            </a:r>
            <a:r>
              <a:rPr lang="en-US" sz="2000" baseline="30000" dirty="0">
                <a:solidFill>
                  <a:srgbClr val="CC0000"/>
                </a:solidFill>
                <a:latin typeface="Arial Black" pitchFamily="34" charset="0"/>
              </a:rPr>
              <a:t>5</a:t>
            </a:r>
            <a:r>
              <a:rPr lang="en-US" sz="2000" dirty="0"/>
              <a:t>These adverse environmental effects can be avoided by replacing printed media with digital forms. </a:t>
            </a:r>
          </a:p>
        </p:txBody>
      </p:sp>
    </p:spTree>
    <p:extLst>
      <p:ext uri="{BB962C8B-B14F-4D97-AF65-F5344CB8AC3E}">
        <p14:creationId xmlns:p14="http://schemas.microsoft.com/office/powerpoint/2010/main" val="36038067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ian numeron paikkamerkki 6"/>
          <p:cNvSpPr txBox="1">
            <a:spLocks noGrp="1"/>
          </p:cNvSpPr>
          <p:nvPr/>
        </p:nvSpPr>
        <p:spPr bwMode="auto">
          <a:xfrm>
            <a:off x="8077200" y="6245225"/>
            <a:ext cx="2128838" cy="471488"/>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6F79EC6-4417-4543-AA4D-1BC555E915C8}" type="slidenum">
              <a:rPr lang="fi-FI"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fi-FI" sz="1400">
              <a:solidFill>
                <a:srgbClr val="000000"/>
              </a:solidFill>
            </a:endParaRPr>
          </a:p>
        </p:txBody>
      </p:sp>
      <p:sp>
        <p:nvSpPr>
          <p:cNvPr id="10243" name="Rectangle 1"/>
          <p:cNvSpPr>
            <a:spLocks noGrp="1" noChangeArrowheads="1"/>
          </p:cNvSpPr>
          <p:nvPr>
            <p:ph type="title" idx="4294967295"/>
          </p:nvPr>
        </p:nvSpPr>
        <p:spPr>
          <a:xfrm>
            <a:off x="2438400" y="307976"/>
            <a:ext cx="7092950" cy="519113"/>
          </a:xfrm>
        </p:spPr>
        <p:txBody>
          <a:bodyPr vert="horz" wrap="square" lIns="91440" tIns="45720" rIns="91440" bIns="45720" numCol="1" anchor="ctr" anchorCtr="0" compatLnSpc="1">
            <a:prstTxWarp prst="textNoShape">
              <a:avLst/>
            </a:prstTxWarp>
          </a:bodyPr>
          <a:lstStyle/>
          <a:p>
            <a:pPr marL="3175" indent="-3175" algn="l" eaLnBrk="1" hangingPunct="1">
              <a:spcBef>
                <a:spcPts val="1750"/>
              </a:spcBef>
              <a:buClr>
                <a:srgbClr val="000099"/>
              </a:buClr>
              <a:tabLst>
                <a:tab pos="3175" algn="l"/>
                <a:tab pos="460375" algn="l"/>
                <a:tab pos="917575" algn="l"/>
                <a:tab pos="1374775" algn="l"/>
                <a:tab pos="1831975" algn="l"/>
                <a:tab pos="2289175" algn="l"/>
                <a:tab pos="2746375" algn="l"/>
                <a:tab pos="3203575" algn="l"/>
                <a:tab pos="3660775" algn="l"/>
                <a:tab pos="4117975" algn="l"/>
                <a:tab pos="4575175" algn="l"/>
                <a:tab pos="5032375" algn="l"/>
                <a:tab pos="5489575" algn="l"/>
                <a:tab pos="5946775" algn="l"/>
                <a:tab pos="6403975" algn="l"/>
                <a:tab pos="6861175" algn="l"/>
                <a:tab pos="7318375" algn="l"/>
                <a:tab pos="7775575" algn="l"/>
                <a:tab pos="8232775" algn="l"/>
                <a:tab pos="8689975" algn="l"/>
                <a:tab pos="9147175" algn="l"/>
              </a:tabLst>
            </a:pPr>
            <a:r>
              <a:rPr lang="en-US" sz="2800" dirty="0">
                <a:solidFill>
                  <a:srgbClr val="990033"/>
                </a:solidFill>
                <a:latin typeface="Arial Black" pitchFamily="34" charset="0"/>
              </a:rPr>
              <a:t>Task 2-1</a:t>
            </a:r>
            <a:endParaRPr lang="fi-FI" sz="2800" dirty="0">
              <a:solidFill>
                <a:srgbClr val="990033"/>
              </a:solidFill>
              <a:latin typeface="Arial Black" pitchFamily="34" charset="0"/>
            </a:endParaRPr>
          </a:p>
        </p:txBody>
      </p:sp>
      <p:pic>
        <p:nvPicPr>
          <p:cNvPr id="10244" name="Picture 2"/>
          <p:cNvPicPr>
            <a:picLocks noChangeAspect="1" noChangeArrowheads="1"/>
          </p:cNvPicPr>
          <p:nvPr/>
        </p:nvPicPr>
        <p:blipFill>
          <a:blip r:embed="rId3" cstate="print"/>
          <a:srcRect/>
          <a:stretch>
            <a:fillRect/>
          </a:stretch>
        </p:blipFill>
        <p:spPr bwMode="auto">
          <a:xfrm>
            <a:off x="1774825" y="333375"/>
            <a:ext cx="649288" cy="649288"/>
          </a:xfrm>
          <a:prstGeom prst="rect">
            <a:avLst/>
          </a:prstGeom>
          <a:noFill/>
          <a:ln w="9525">
            <a:noFill/>
            <a:round/>
            <a:headEnd/>
            <a:tailEnd/>
          </a:ln>
        </p:spPr>
      </p:pic>
      <p:sp>
        <p:nvSpPr>
          <p:cNvPr id="10247" name="Rectangle 9"/>
          <p:cNvSpPr>
            <a:spLocks noChangeArrowheads="1"/>
          </p:cNvSpPr>
          <p:nvPr/>
        </p:nvSpPr>
        <p:spPr bwMode="auto">
          <a:xfrm>
            <a:off x="2135189" y="908050"/>
            <a:ext cx="7705725" cy="457200"/>
          </a:xfrm>
          <a:prstGeom prst="rect">
            <a:avLst/>
          </a:prstGeom>
          <a:noFill/>
          <a:ln w="9525">
            <a:noFill/>
            <a:miter lim="800000"/>
            <a:headEnd/>
            <a:tailEnd/>
          </a:ln>
          <a:effectLst/>
        </p:spPr>
        <p:txBody>
          <a:bodyPr anchor="ctr">
            <a:spAutoFit/>
          </a:bodyPr>
          <a:lstStyle/>
          <a:p>
            <a:pPr eaLnBrk="0" hangingPunct="0"/>
            <a:r>
              <a:rPr lang="en-US" altLang="ja-JP" sz="2400" b="1" dirty="0">
                <a:ea typeface="ＭＳ Ｐゴシック" pitchFamily="34" charset="-128"/>
              </a:rPr>
              <a:t>Introduction A</a:t>
            </a:r>
          </a:p>
        </p:txBody>
      </p:sp>
      <p:sp>
        <p:nvSpPr>
          <p:cNvPr id="60426" name="Tekstikehys 7"/>
          <p:cNvSpPr txBox="1">
            <a:spLocks noChangeArrowheads="1"/>
          </p:cNvSpPr>
          <p:nvPr/>
        </p:nvSpPr>
        <p:spPr bwMode="auto">
          <a:xfrm>
            <a:off x="2135189" y="1557338"/>
            <a:ext cx="6263927" cy="4708981"/>
          </a:xfrm>
          <a:prstGeom prst="rect">
            <a:avLst/>
          </a:prstGeom>
          <a:solidFill>
            <a:schemeClr val="bg1"/>
          </a:solidFill>
          <a:ln w="9525">
            <a:noFill/>
            <a:miter lim="800000"/>
            <a:headEnd/>
            <a:tailEnd/>
          </a:ln>
        </p:spPr>
        <p:txBody>
          <a:bodyPr wrap="square">
            <a:spAutoFit/>
          </a:bodyPr>
          <a:lstStyle/>
          <a:p>
            <a:r>
              <a:rPr lang="en-US" sz="2000" baseline="30000" dirty="0">
                <a:solidFill>
                  <a:srgbClr val="CC0000"/>
                </a:solidFill>
                <a:latin typeface="Arial Black" pitchFamily="34" charset="0"/>
              </a:rPr>
              <a:t>5</a:t>
            </a:r>
            <a:r>
              <a:rPr lang="en-US" sz="2000" dirty="0">
                <a:latin typeface="+mj-lt"/>
              </a:rPr>
              <a:t>These</a:t>
            </a:r>
            <a:r>
              <a:rPr lang="en-US" sz="2000" dirty="0">
                <a:solidFill>
                  <a:srgbClr val="336600"/>
                </a:solidFill>
              </a:rPr>
              <a:t> </a:t>
            </a:r>
            <a:r>
              <a:rPr lang="en-US" sz="2000" dirty="0">
                <a:latin typeface="+mj-lt"/>
              </a:rPr>
              <a:t>adverse environmental effects can be avoided by replacing printed media with digital forms. </a:t>
            </a:r>
            <a:r>
              <a:rPr lang="en-US" sz="2000" baseline="30000" dirty="0">
                <a:solidFill>
                  <a:srgbClr val="CC0000"/>
                </a:solidFill>
                <a:latin typeface="Arial Black" pitchFamily="34" charset="0"/>
              </a:rPr>
              <a:t>6</a:t>
            </a:r>
            <a:r>
              <a:rPr lang="en-US" sz="2000" dirty="0">
                <a:latin typeface="+mj-lt"/>
              </a:rPr>
              <a:t>Electronic</a:t>
            </a:r>
            <a:r>
              <a:rPr lang="en-US" sz="2000" dirty="0"/>
              <a:t> </a:t>
            </a:r>
            <a:r>
              <a:rPr lang="en-US" sz="2000" dirty="0">
                <a:latin typeface="+mj-lt"/>
              </a:rPr>
              <a:t>books can be downloaded from the Internet, and then read using special devices, known as e-readers. </a:t>
            </a:r>
            <a:r>
              <a:rPr lang="en-US" sz="2000" baseline="30000" dirty="0">
                <a:solidFill>
                  <a:srgbClr val="CC0000"/>
                </a:solidFill>
                <a:latin typeface="Arial Black" pitchFamily="34" charset="0"/>
              </a:rPr>
              <a:t>7</a:t>
            </a:r>
            <a:r>
              <a:rPr lang="en-US" sz="2000" dirty="0">
                <a:latin typeface="+mj-lt"/>
              </a:rPr>
              <a:t>An</a:t>
            </a:r>
            <a:r>
              <a:rPr lang="en-US" sz="2000" dirty="0">
                <a:solidFill>
                  <a:srgbClr val="336600"/>
                </a:solidFill>
              </a:rPr>
              <a:t> </a:t>
            </a:r>
            <a:r>
              <a:rPr lang="en-US" sz="2000" dirty="0">
                <a:latin typeface="+mj-lt"/>
              </a:rPr>
              <a:t>e-reader allows readers to store many books at once, and is lighter and more portable than the traditional book. </a:t>
            </a:r>
            <a:r>
              <a:rPr lang="en-US" sz="2000" baseline="30000" dirty="0">
                <a:solidFill>
                  <a:srgbClr val="CC0000"/>
                </a:solidFill>
                <a:latin typeface="Arial Black" pitchFamily="34" charset="0"/>
              </a:rPr>
              <a:t>8</a:t>
            </a:r>
            <a:r>
              <a:rPr lang="en-US" sz="2000" dirty="0">
                <a:latin typeface="+mj-lt"/>
              </a:rPr>
              <a:t>E-readers</a:t>
            </a:r>
            <a:r>
              <a:rPr lang="en-US" sz="2000" dirty="0"/>
              <a:t> </a:t>
            </a:r>
            <a:r>
              <a:rPr lang="en-US" sz="2000" dirty="0">
                <a:latin typeface="+mj-lt"/>
              </a:rPr>
              <a:t>are not only being used by the general public but also by specific groups of people for their own special purposes, and the available banks of digital texts are constantly growing. </a:t>
            </a:r>
            <a:r>
              <a:rPr lang="en-US" sz="2000" baseline="30000" dirty="0">
                <a:solidFill>
                  <a:srgbClr val="CC0000"/>
                </a:solidFill>
                <a:latin typeface="Arial Black" pitchFamily="34" charset="0"/>
              </a:rPr>
              <a:t>9</a:t>
            </a:r>
            <a:r>
              <a:rPr lang="en-US" sz="2000" dirty="0">
                <a:latin typeface="+mj-lt"/>
              </a:rPr>
              <a:t>These</a:t>
            </a:r>
            <a:r>
              <a:rPr lang="en-US" sz="2000" dirty="0"/>
              <a:t> </a:t>
            </a:r>
            <a:r>
              <a:rPr lang="en-US" sz="2000" dirty="0">
                <a:latin typeface="+mj-lt"/>
              </a:rPr>
              <a:t>specific groups include college and high school students, mobile professionals, and people with vision problems. </a:t>
            </a:r>
            <a:r>
              <a:rPr lang="en-US" sz="2000" baseline="30000" dirty="0" smtClean="0">
                <a:solidFill>
                  <a:srgbClr val="CC0000"/>
                </a:solidFill>
                <a:latin typeface="Arial Black" pitchFamily="34" charset="0"/>
              </a:rPr>
              <a:t>10</a:t>
            </a:r>
            <a:r>
              <a:rPr lang="en-US" sz="2000" dirty="0" smtClean="0">
                <a:latin typeface="+mj-lt"/>
              </a:rPr>
              <a:t>Therefore this </a:t>
            </a:r>
            <a:r>
              <a:rPr lang="en-US" sz="2000" dirty="0">
                <a:latin typeface="+mj-lt"/>
              </a:rPr>
              <a:t>report recommends adopting an e-reader for use by students and staff at the South </a:t>
            </a:r>
            <a:r>
              <a:rPr lang="en-US" sz="2000" dirty="0" err="1">
                <a:latin typeface="+mj-lt"/>
              </a:rPr>
              <a:t>Tapiola</a:t>
            </a:r>
            <a:r>
              <a:rPr lang="en-US" sz="2000" dirty="0">
                <a:latin typeface="+mj-lt"/>
              </a:rPr>
              <a:t> High School.</a:t>
            </a:r>
          </a:p>
        </p:txBody>
      </p:sp>
      <p:sp>
        <p:nvSpPr>
          <p:cNvPr id="8" name="Tekstikehys 7"/>
          <p:cNvSpPr txBox="1">
            <a:spLocks noChangeArrowheads="1"/>
          </p:cNvSpPr>
          <p:nvPr/>
        </p:nvSpPr>
        <p:spPr bwMode="auto">
          <a:xfrm>
            <a:off x="2099469" y="1582737"/>
            <a:ext cx="6263927" cy="4708981"/>
          </a:xfrm>
          <a:prstGeom prst="rect">
            <a:avLst/>
          </a:prstGeom>
          <a:solidFill>
            <a:schemeClr val="bg1"/>
          </a:solidFill>
          <a:ln w="9525">
            <a:noFill/>
            <a:miter lim="800000"/>
            <a:headEnd/>
            <a:tailEnd/>
          </a:ln>
        </p:spPr>
        <p:txBody>
          <a:bodyPr wrap="square">
            <a:spAutoFit/>
          </a:bodyPr>
          <a:lstStyle/>
          <a:p>
            <a:r>
              <a:rPr lang="en-US" sz="2000" baseline="30000" dirty="0">
                <a:solidFill>
                  <a:srgbClr val="CC0000"/>
                </a:solidFill>
                <a:latin typeface="Arial Black" pitchFamily="34" charset="0"/>
              </a:rPr>
              <a:t>5</a:t>
            </a:r>
            <a:r>
              <a:rPr lang="en-US" sz="2000" dirty="0">
                <a:solidFill>
                  <a:srgbClr val="336600"/>
                </a:solidFill>
              </a:rPr>
              <a:t>These adverse environmental effects </a:t>
            </a:r>
            <a:r>
              <a:rPr lang="en-US" sz="2000" dirty="0">
                <a:solidFill>
                  <a:srgbClr val="336600"/>
                </a:solidFill>
                <a:latin typeface="Arial Black" pitchFamily="34" charset="0"/>
              </a:rPr>
              <a:t>can</a:t>
            </a:r>
            <a:r>
              <a:rPr lang="en-US" sz="2000" dirty="0">
                <a:solidFill>
                  <a:srgbClr val="336600"/>
                </a:solidFill>
              </a:rPr>
              <a:t> be avoided by replacing printed media with digital forms.</a:t>
            </a:r>
            <a:r>
              <a:rPr lang="en-US" sz="2000" dirty="0"/>
              <a:t> </a:t>
            </a:r>
            <a:r>
              <a:rPr lang="en-US" sz="2000" baseline="30000" dirty="0">
                <a:solidFill>
                  <a:srgbClr val="336600"/>
                </a:solidFill>
                <a:latin typeface="Arial Black" pitchFamily="34" charset="0"/>
              </a:rPr>
              <a:t>6</a:t>
            </a:r>
            <a:r>
              <a:rPr lang="en-US" sz="2000" dirty="0">
                <a:solidFill>
                  <a:srgbClr val="336600"/>
                </a:solidFill>
              </a:rPr>
              <a:t>Electronic books </a:t>
            </a:r>
            <a:r>
              <a:rPr lang="en-US" sz="2000" dirty="0">
                <a:solidFill>
                  <a:srgbClr val="336600"/>
                </a:solidFill>
                <a:latin typeface="Arial Black" pitchFamily="34" charset="0"/>
              </a:rPr>
              <a:t>can</a:t>
            </a:r>
            <a:r>
              <a:rPr lang="en-US" sz="2000" dirty="0">
                <a:solidFill>
                  <a:srgbClr val="336600"/>
                </a:solidFill>
              </a:rPr>
              <a:t> be downloaded from the Internet, and then read using special devices, known as </a:t>
            </a:r>
            <a:r>
              <a:rPr lang="en-US" sz="2000" dirty="0"/>
              <a:t>e-readers. </a:t>
            </a:r>
            <a:r>
              <a:rPr lang="en-US" sz="2000" baseline="30000" dirty="0">
                <a:latin typeface="Arial Black" pitchFamily="34" charset="0"/>
              </a:rPr>
              <a:t>7</a:t>
            </a:r>
            <a:r>
              <a:rPr lang="en-US" sz="2000" dirty="0"/>
              <a:t>An e-reader </a:t>
            </a:r>
            <a:r>
              <a:rPr lang="en-US" sz="2000" dirty="0">
                <a:latin typeface="Arial Black" pitchFamily="34" charset="0"/>
              </a:rPr>
              <a:t>allows</a:t>
            </a:r>
            <a:r>
              <a:rPr lang="en-US" sz="2000" dirty="0"/>
              <a:t> readers to store many books at once, and is lighter and more portable than the traditional book. </a:t>
            </a:r>
            <a:r>
              <a:rPr lang="en-US" sz="2000" baseline="30000" dirty="0">
                <a:latin typeface="Arial Black" pitchFamily="34" charset="0"/>
              </a:rPr>
              <a:t>8</a:t>
            </a:r>
            <a:r>
              <a:rPr lang="en-US" sz="2000" dirty="0"/>
              <a:t>E-readers are not only being used by the general public but also by specific groups of people for their own special purposes, and the available banks of digital texts are constantly growing. </a:t>
            </a:r>
            <a:r>
              <a:rPr lang="en-US" sz="2000" baseline="30000" dirty="0">
                <a:latin typeface="Arial Black" pitchFamily="34" charset="0"/>
              </a:rPr>
              <a:t>9</a:t>
            </a:r>
            <a:r>
              <a:rPr lang="en-US" sz="2000" dirty="0"/>
              <a:t>These specific groups include college and high school students, mobile professionals, and people with vision problems. </a:t>
            </a:r>
            <a:r>
              <a:rPr lang="en-US" sz="2000" baseline="30000" dirty="0" smtClean="0">
                <a:latin typeface="Arial Black" pitchFamily="34" charset="0"/>
              </a:rPr>
              <a:t>10</a:t>
            </a:r>
            <a:r>
              <a:rPr lang="en-US" sz="2000" dirty="0" smtClean="0"/>
              <a:t>Therefore, this </a:t>
            </a:r>
            <a:r>
              <a:rPr lang="en-US" sz="2000" dirty="0"/>
              <a:t>report recommends adopting an e-reader for use by students and staff at the South </a:t>
            </a:r>
            <a:r>
              <a:rPr lang="en-US" sz="2000" dirty="0" err="1"/>
              <a:t>Tapiola</a:t>
            </a:r>
            <a:r>
              <a:rPr lang="en-US" sz="2000" dirty="0"/>
              <a:t> High School.</a:t>
            </a:r>
            <a:endParaRPr lang="en-US" sz="2000" b="1" dirty="0"/>
          </a:p>
        </p:txBody>
      </p:sp>
      <p:sp>
        <p:nvSpPr>
          <p:cNvPr id="9" name="Tekstikehys 7"/>
          <p:cNvSpPr txBox="1">
            <a:spLocks noChangeArrowheads="1"/>
          </p:cNvSpPr>
          <p:nvPr/>
        </p:nvSpPr>
        <p:spPr bwMode="auto">
          <a:xfrm>
            <a:off x="2170909" y="1582737"/>
            <a:ext cx="6263927" cy="4708981"/>
          </a:xfrm>
          <a:prstGeom prst="rect">
            <a:avLst/>
          </a:prstGeom>
          <a:solidFill>
            <a:schemeClr val="bg1"/>
          </a:solidFill>
          <a:ln w="9525">
            <a:noFill/>
            <a:miter lim="800000"/>
            <a:headEnd/>
            <a:tailEnd/>
          </a:ln>
        </p:spPr>
        <p:txBody>
          <a:bodyPr wrap="square">
            <a:spAutoFit/>
          </a:bodyPr>
          <a:lstStyle/>
          <a:p>
            <a:r>
              <a:rPr lang="en-US" sz="2000" baseline="30000" dirty="0">
                <a:solidFill>
                  <a:srgbClr val="CC0000"/>
                </a:solidFill>
                <a:latin typeface="Arial Black" pitchFamily="34" charset="0"/>
              </a:rPr>
              <a:t>5</a:t>
            </a:r>
            <a:r>
              <a:rPr lang="en-US" sz="2000" dirty="0">
                <a:solidFill>
                  <a:srgbClr val="336600"/>
                </a:solidFill>
              </a:rPr>
              <a:t>These adverse environmental effects </a:t>
            </a:r>
            <a:r>
              <a:rPr lang="en-US" sz="2000" dirty="0">
                <a:solidFill>
                  <a:srgbClr val="336600"/>
                </a:solidFill>
                <a:latin typeface="Arial Black" pitchFamily="34" charset="0"/>
              </a:rPr>
              <a:t>can</a:t>
            </a:r>
            <a:r>
              <a:rPr lang="en-US" sz="2000" dirty="0">
                <a:solidFill>
                  <a:srgbClr val="336600"/>
                </a:solidFill>
              </a:rPr>
              <a:t> be avoided by replacing printed media with digital forms.</a:t>
            </a:r>
            <a:r>
              <a:rPr lang="en-US" sz="2000" dirty="0"/>
              <a:t> </a:t>
            </a:r>
            <a:r>
              <a:rPr lang="en-US" sz="2000" baseline="30000" dirty="0">
                <a:solidFill>
                  <a:srgbClr val="CC0000"/>
                </a:solidFill>
                <a:latin typeface="Arial Black" pitchFamily="34" charset="0"/>
              </a:rPr>
              <a:t>6</a:t>
            </a:r>
            <a:r>
              <a:rPr lang="en-US" sz="2000" dirty="0">
                <a:solidFill>
                  <a:srgbClr val="336600"/>
                </a:solidFill>
              </a:rPr>
              <a:t>Electronic</a:t>
            </a:r>
            <a:r>
              <a:rPr lang="en-US" sz="2000" dirty="0"/>
              <a:t> </a:t>
            </a:r>
            <a:r>
              <a:rPr lang="en-US" sz="2000" dirty="0">
                <a:solidFill>
                  <a:srgbClr val="336600"/>
                </a:solidFill>
              </a:rPr>
              <a:t>books </a:t>
            </a:r>
            <a:r>
              <a:rPr lang="en-US" sz="2000" dirty="0">
                <a:solidFill>
                  <a:srgbClr val="336600"/>
                </a:solidFill>
                <a:latin typeface="Arial Black" pitchFamily="34" charset="0"/>
              </a:rPr>
              <a:t>can</a:t>
            </a:r>
            <a:r>
              <a:rPr lang="en-US" sz="2000" dirty="0">
                <a:solidFill>
                  <a:srgbClr val="336600"/>
                </a:solidFill>
              </a:rPr>
              <a:t> be downloaded from the Internet, and then read using special devices, known as e-readers. </a:t>
            </a:r>
            <a:r>
              <a:rPr lang="en-US" sz="2000" baseline="30000" dirty="0">
                <a:solidFill>
                  <a:srgbClr val="0070C0"/>
                </a:solidFill>
                <a:latin typeface="Arial Black" pitchFamily="34" charset="0"/>
              </a:rPr>
              <a:t>7</a:t>
            </a:r>
            <a:r>
              <a:rPr lang="en-US" sz="2000" dirty="0">
                <a:solidFill>
                  <a:srgbClr val="0070C0"/>
                </a:solidFill>
              </a:rPr>
              <a:t>An e-reader </a:t>
            </a:r>
            <a:r>
              <a:rPr lang="en-US" sz="2000" dirty="0">
                <a:solidFill>
                  <a:srgbClr val="0070C0"/>
                </a:solidFill>
                <a:latin typeface="Arial Black" pitchFamily="34" charset="0"/>
              </a:rPr>
              <a:t>allows</a:t>
            </a:r>
            <a:r>
              <a:rPr lang="en-US" sz="2000" dirty="0">
                <a:solidFill>
                  <a:srgbClr val="0070C0"/>
                </a:solidFill>
              </a:rPr>
              <a:t> readers to store many books at once, and is lighter and more portable than the traditional book. </a:t>
            </a:r>
            <a:r>
              <a:rPr lang="en-US" sz="2000" baseline="30000" dirty="0">
                <a:solidFill>
                  <a:srgbClr val="0070C0"/>
                </a:solidFill>
                <a:latin typeface="Arial Black" pitchFamily="34" charset="0"/>
              </a:rPr>
              <a:t>8</a:t>
            </a:r>
            <a:r>
              <a:rPr lang="en-US" sz="2000" dirty="0">
                <a:solidFill>
                  <a:srgbClr val="0070C0"/>
                </a:solidFill>
              </a:rPr>
              <a:t>E-readers are not only being used by the general public but also by specific groups of people for their own special purposes, and the available banks of digital texts are constantly growing. </a:t>
            </a:r>
            <a:r>
              <a:rPr lang="en-US" sz="2000" baseline="30000" dirty="0">
                <a:solidFill>
                  <a:srgbClr val="0070C0"/>
                </a:solidFill>
                <a:latin typeface="Arial Black" pitchFamily="34" charset="0"/>
              </a:rPr>
              <a:t>9</a:t>
            </a:r>
            <a:r>
              <a:rPr lang="en-US" sz="2000" dirty="0">
                <a:solidFill>
                  <a:srgbClr val="0070C0"/>
                </a:solidFill>
              </a:rPr>
              <a:t>These specific groups include college and high school students, mobile professionals, and people with vision problems.</a:t>
            </a:r>
            <a:r>
              <a:rPr lang="en-US" sz="2000" dirty="0">
                <a:solidFill>
                  <a:srgbClr val="336600"/>
                </a:solidFill>
              </a:rPr>
              <a:t> </a:t>
            </a:r>
            <a:r>
              <a:rPr lang="en-US" sz="2000" baseline="30000" dirty="0">
                <a:solidFill>
                  <a:srgbClr val="CC0000"/>
                </a:solidFill>
                <a:latin typeface="Arial Black" pitchFamily="34" charset="0"/>
              </a:rPr>
              <a:t>10</a:t>
            </a:r>
            <a:r>
              <a:rPr lang="en-US" sz="2000" dirty="0"/>
              <a:t> </a:t>
            </a:r>
            <a:r>
              <a:rPr lang="en-US" sz="2000" dirty="0" smtClean="0"/>
              <a:t>Therefore, this </a:t>
            </a:r>
            <a:r>
              <a:rPr lang="en-US" sz="2000" dirty="0"/>
              <a:t>report recommends adopting an e-reader for use by students and staff at the South </a:t>
            </a:r>
            <a:r>
              <a:rPr lang="en-US" sz="2000" dirty="0" err="1"/>
              <a:t>Tapiola</a:t>
            </a:r>
            <a:r>
              <a:rPr lang="en-US" sz="2000" dirty="0"/>
              <a:t> High School.</a:t>
            </a:r>
            <a:endParaRPr lang="en-US" sz="2000" b="1" dirty="0"/>
          </a:p>
        </p:txBody>
      </p:sp>
      <p:sp>
        <p:nvSpPr>
          <p:cNvPr id="2" name="Oval 1"/>
          <p:cNvSpPr/>
          <p:nvPr/>
        </p:nvSpPr>
        <p:spPr>
          <a:xfrm>
            <a:off x="1774825" y="5145496"/>
            <a:ext cx="7756525" cy="1434284"/>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8560227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5707</Words>
  <Application>Microsoft Office PowerPoint</Application>
  <PresentationFormat>Widescreen</PresentationFormat>
  <Paragraphs>365</Paragraphs>
  <Slides>43</Slides>
  <Notes>25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3" baseType="lpstr">
      <vt:lpstr>ＭＳ Ｐゴシック</vt:lpstr>
      <vt:lpstr>Arial</vt:lpstr>
      <vt:lpstr>Arial Black</vt:lpstr>
      <vt:lpstr>Calibri</vt:lpstr>
      <vt:lpstr>Georgia</vt:lpstr>
      <vt:lpstr>Symbol</vt:lpstr>
      <vt:lpstr>Times New Roman</vt:lpstr>
      <vt:lpstr>Wingdings</vt:lpstr>
      <vt:lpstr>Default Design</vt:lpstr>
      <vt:lpstr>Clip</vt:lpstr>
      <vt:lpstr>Communicating technology 2</vt:lpstr>
      <vt:lpstr>The problem-solution pattern  of organisation    Introduction paragraph (A2)</vt:lpstr>
      <vt:lpstr>Successful communication</vt:lpstr>
      <vt:lpstr>PowerPoint Presentation</vt:lpstr>
      <vt:lpstr>PowerPoint Presentation</vt:lpstr>
      <vt:lpstr>PowerPoint Presentation</vt:lpstr>
      <vt:lpstr>Task 2-1: E-reader recommendation</vt:lpstr>
      <vt:lpstr>Task 2-1</vt:lpstr>
      <vt:lpstr>Task 2-1</vt:lpstr>
      <vt:lpstr>Task 2-1</vt:lpstr>
      <vt:lpstr>Task 2-1</vt:lpstr>
      <vt:lpstr>Task 2-1</vt:lpstr>
      <vt:lpstr>Task 2-1</vt:lpstr>
      <vt:lpstr>Task 2-2  Alternatives to incandescent lightbulbs</vt:lpstr>
      <vt:lpstr>Task 2-2</vt:lpstr>
      <vt:lpstr>Task 2-2</vt:lpstr>
      <vt:lpstr>Task 2-2</vt:lpstr>
      <vt:lpstr>Task 2-2</vt:lpstr>
      <vt:lpstr>Task 2-2</vt:lpstr>
      <vt:lpstr>Task 2-2</vt:lpstr>
      <vt:lpstr>Task 2-2</vt:lpstr>
      <vt:lpstr>Introduction paragraph: problem-solution</vt:lpstr>
      <vt:lpstr>HOMEWORK: ASSIGNMENT 2   Report introduction</vt:lpstr>
      <vt:lpstr>Avoiding plagiarism</vt:lpstr>
      <vt:lpstr>What is plagiarism?     /pleɪdʒərɪz(ə)m/  </vt:lpstr>
      <vt:lpstr>You need to incorpore sources in your academic work AND your course assignments in order to … </vt:lpstr>
      <vt:lpstr>Avoid plagiarism…but how?</vt:lpstr>
      <vt:lpstr>   Avoid plagiarism…but how?  Use your own words   </vt:lpstr>
      <vt:lpstr>Avoid plagiarism…but how? Acknowledge your sources in 2 places </vt:lpstr>
      <vt:lpstr>Avoid plagiarism…but how? Acknowledge your sources in 2 places </vt:lpstr>
      <vt:lpstr>Follow the referencing system of your field of study </vt:lpstr>
      <vt:lpstr>Task 2-3: Acknowledging sources</vt:lpstr>
      <vt:lpstr>Task 2-3: Acknowledging sources</vt:lpstr>
      <vt:lpstr>Task 2-3: Acknowledging sources</vt:lpstr>
      <vt:lpstr>PowerPoint Presentation</vt:lpstr>
      <vt:lpstr>PowerPoint Presentation</vt:lpstr>
      <vt:lpstr>Task 2-3: Acknowledging sources</vt:lpstr>
      <vt:lpstr>Task 2-3: Acknowledging sources</vt:lpstr>
      <vt:lpstr>Task 2-3: Acknowledging sources</vt:lpstr>
      <vt:lpstr>Task 2-3: Acknowledging sources</vt:lpstr>
      <vt:lpstr> HOMEWORK </vt:lpstr>
      <vt:lpstr>                                                                   - General info - Course schedule - Grading  -  Materials (useful links, lecture slides, language aids…)  -  Assignments (instructions, materials and submission boxes)  -  Online modules1-3 </vt:lpstr>
      <vt:lpstr>See you next week!</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Qvist Nanna</dc:creator>
  <cp:lastModifiedBy>Humphries Laura</cp:lastModifiedBy>
  <cp:revision>73</cp:revision>
  <cp:lastPrinted>2015-10-29T07:13:21Z</cp:lastPrinted>
  <dcterms:created xsi:type="dcterms:W3CDTF">2015-10-29T07:00:09Z</dcterms:created>
  <dcterms:modified xsi:type="dcterms:W3CDTF">2019-01-07T11:47:55Z</dcterms:modified>
</cp:coreProperties>
</file>