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516" r:id="rId2"/>
    <p:sldId id="258" r:id="rId3"/>
    <p:sldId id="296" r:id="rId4"/>
    <p:sldId id="297" r:id="rId5"/>
    <p:sldId id="298" r:id="rId6"/>
    <p:sldId id="489" r:id="rId7"/>
    <p:sldId id="405" r:id="rId8"/>
    <p:sldId id="431" r:id="rId9"/>
    <p:sldId id="383" r:id="rId10"/>
    <p:sldId id="471" r:id="rId11"/>
    <p:sldId id="385" r:id="rId12"/>
    <p:sldId id="387" r:id="rId13"/>
    <p:sldId id="407" r:id="rId14"/>
    <p:sldId id="304" r:id="rId15"/>
    <p:sldId id="388" r:id="rId16"/>
    <p:sldId id="389" r:id="rId17"/>
    <p:sldId id="659" r:id="rId18"/>
    <p:sldId id="376" r:id="rId19"/>
    <p:sldId id="391" r:id="rId20"/>
    <p:sldId id="390" r:id="rId21"/>
    <p:sldId id="657" r:id="rId22"/>
    <p:sldId id="658" r:id="rId23"/>
    <p:sldId id="651" r:id="rId24"/>
    <p:sldId id="660" r:id="rId25"/>
    <p:sldId id="662" r:id="rId26"/>
    <p:sldId id="652" r:id="rId27"/>
    <p:sldId id="653" r:id="rId28"/>
    <p:sldId id="656" r:id="rId29"/>
    <p:sldId id="545" r:id="rId30"/>
    <p:sldId id="621" r:id="rId31"/>
    <p:sldId id="622" r:id="rId32"/>
    <p:sldId id="476" r:id="rId33"/>
    <p:sldId id="663" r:id="rId34"/>
  </p:sldIdLst>
  <p:sldSz cx="9144000" cy="6858000" type="screen4x3"/>
  <p:notesSz cx="6742113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006600"/>
    <a:srgbClr val="800080"/>
    <a:srgbClr val="660066"/>
    <a:srgbClr val="006666"/>
    <a:srgbClr val="0033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99" autoAdjust="0"/>
    <p:restoredTop sz="94651" autoAdjust="0"/>
  </p:normalViewPr>
  <p:slideViewPr>
    <p:cSldViewPr>
      <p:cViewPr varScale="1">
        <p:scale>
          <a:sx n="65" d="100"/>
          <a:sy n="65" d="100"/>
        </p:scale>
        <p:origin x="136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7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7895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775B216-1FF7-4C79-B91B-91D7907A7E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1063"/>
            <a:ext cx="5392737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8" y="937895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7437A7-6AAE-494A-B5BA-DF1C8356FC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en-US" smtClean="0">
              <a:latin typeface="Arial" panose="020B0604020202020204" pitchFamily="34" charset="0"/>
            </a:endParaRPr>
          </a:p>
        </p:txBody>
      </p:sp>
      <p:sp>
        <p:nvSpPr>
          <p:cNvPr id="3789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0CCDFD-8BE3-4C5D-9131-3C5730D27C80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en-US" smtClean="0">
              <a:latin typeface="Arial" panose="020B0604020202020204" pitchFamily="34" charset="0"/>
            </a:endParaRPr>
          </a:p>
        </p:txBody>
      </p:sp>
      <p:sp>
        <p:nvSpPr>
          <p:cNvPr id="39940" name="Dian numeron paikkamerkki 3"/>
          <p:cNvSpPr txBox="1">
            <a:spLocks noGrp="1"/>
          </p:cNvSpPr>
          <p:nvPr/>
        </p:nvSpPr>
        <p:spPr bwMode="auto">
          <a:xfrm>
            <a:off x="3817938" y="9378950"/>
            <a:ext cx="2922587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6" tIns="45418" rIns="90836" bIns="454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E634CD-806E-4D67-9D72-E9BCF35770D1}" type="slidenum">
              <a:rPr lang="en-US" altLang="en-US"/>
              <a:pPr algn="r"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en-US" smtClean="0">
              <a:latin typeface="Arial" panose="020B0604020202020204" pitchFamily="34" charset="0"/>
            </a:endParaRPr>
          </a:p>
        </p:txBody>
      </p:sp>
      <p:sp>
        <p:nvSpPr>
          <p:cNvPr id="41988" name="Dian numeron paikkamerkki 3"/>
          <p:cNvSpPr txBox="1">
            <a:spLocks noGrp="1"/>
          </p:cNvSpPr>
          <p:nvPr/>
        </p:nvSpPr>
        <p:spPr bwMode="auto">
          <a:xfrm>
            <a:off x="3817938" y="9378950"/>
            <a:ext cx="2922587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6" tIns="45418" rIns="90836" bIns="454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12B2946-5E91-432F-A87B-48BA111CBC60}" type="slidenum">
              <a:rPr lang="en-US" altLang="en-US"/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C3508F-E194-4F4D-9BDF-DC2AD9BE94AA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57F48-CA6C-4495-AC0E-D9B10A14D5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9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33831-0E04-42EE-86B8-835EFBD044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50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ED7C9-A2A0-4B36-9DF0-3AFA9E6E5C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611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Otsikko, teksti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3B9D-4C72-44E3-8387-8B2127CB24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289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06400" y="1712913"/>
            <a:ext cx="8326438" cy="3921125"/>
          </a:xfrm>
          <a:prstGeom prst="rect">
            <a:avLst/>
          </a:prstGeom>
          <a:solidFill>
            <a:srgbClr val="009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fi-FI" altLang="en-US" smtClean="0">
              <a:solidFill>
                <a:srgbClr val="FFFFFF"/>
              </a:solidFill>
            </a:endParaRPr>
          </a:p>
        </p:txBody>
      </p:sp>
      <p:pic>
        <p:nvPicPr>
          <p:cNvPr id="11" name="Picture 7" descr="aalto_fi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fi-FI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A5DC92E-CEB0-422B-AB8F-0CB343A9E368}" type="datetime1">
              <a:rPr lang="en-US" altLang="en-US"/>
              <a:pPr>
                <a:defRPr/>
              </a:pPr>
              <a:t>1/15/2019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06192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BECFC-E78F-49ED-9E8A-FF9C1ED162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33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F44D7-F36E-4892-8E82-9EEFCAB561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20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C99E0-A1FC-46E8-AB16-C48244F3E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24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413DD-9DBD-4CBF-9CC6-7AF3DF7144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09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A7970-4413-439C-AE31-BEB4BBD27C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7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9E675-5B3B-4094-B93C-E61B30A2D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63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2894B-6814-4FFA-BDF7-12F8D0E59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77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730AB-7422-45CC-B95C-AD7A14BDC7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17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64033B5-5FC4-46A9-9D6E-C38B58FFCC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  <p:sldLayoutId id="2147484102" r:id="rId12"/>
    <p:sldLayoutId id="214748410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31800" y="1741488"/>
            <a:ext cx="8207375" cy="1331912"/>
          </a:xfrm>
        </p:spPr>
        <p:txBody>
          <a:bodyPr/>
          <a:lstStyle/>
          <a:p>
            <a:r>
              <a:rPr lang="en-US" altLang="en-US" sz="4400" b="1" noProof="0" dirty="0" smtClean="0"/>
              <a:t>Communicating</a:t>
            </a:r>
            <a:r>
              <a:rPr lang="en-US" altLang="en-US" sz="4400" b="1" dirty="0" smtClean="0"/>
              <a:t> technology</a:t>
            </a:r>
            <a:br>
              <a:rPr lang="en-US" altLang="en-US" sz="4400" b="1" dirty="0" smtClean="0"/>
            </a:br>
            <a:r>
              <a:rPr lang="en-US" altLang="en-US" dirty="0" smtClean="0">
                <a:latin typeface="Arial Black" panose="020B0A04020102020204" pitchFamily="34" charset="0"/>
              </a:rPr>
              <a:t>5</a:t>
            </a:r>
            <a:endParaRPr lang="en-US" altLang="en-US" b="1" dirty="0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31800" y="3159125"/>
            <a:ext cx="8532813" cy="2341563"/>
          </a:xfrm>
        </p:spPr>
        <p:txBody>
          <a:bodyPr/>
          <a:lstStyle/>
          <a:p>
            <a:pPr marL="457200" indent="-457200">
              <a:buFontTx/>
              <a:buChar char="•"/>
              <a:defRPr/>
            </a:pPr>
            <a:r>
              <a:rPr lang="en-US" altLang="en-US" b="1" dirty="0" smtClean="0">
                <a:solidFill>
                  <a:schemeClr val="accent2"/>
                </a:solidFill>
              </a:rPr>
              <a:t>Paragraphs and topic sentences</a:t>
            </a:r>
          </a:p>
          <a:p>
            <a:pPr marL="457200" indent="-457200">
              <a:buFontTx/>
              <a:buChar char="•"/>
              <a:defRPr/>
            </a:pPr>
            <a:r>
              <a:rPr lang="en-US" altLang="en-US" b="1" dirty="0" smtClean="0">
                <a:solidFill>
                  <a:schemeClr val="accent2"/>
                </a:solidFill>
              </a:rPr>
              <a:t>Definition: peer review</a:t>
            </a:r>
            <a:endParaRPr lang="en-US" altLang="en-US" dirty="0" smtClean="0"/>
          </a:p>
        </p:txBody>
      </p:sp>
      <p:sp>
        <p:nvSpPr>
          <p:cNvPr id="512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284663" y="6059488"/>
            <a:ext cx="4387850" cy="3825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1800" dirty="0" smtClean="0"/>
              <a:t>LC-1114 Communicating 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388350" cy="4176712"/>
          </a:xfrm>
        </p:spPr>
        <p:txBody>
          <a:bodyPr/>
          <a:lstStyle/>
          <a:p>
            <a:pPr marL="350838" indent="-350838"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Topic sentences improve readability by</a:t>
            </a:r>
          </a:p>
          <a:p>
            <a:pPr marL="350838" indent="-350838" eaLnBrk="1" hangingPunct="1">
              <a:buFont typeface="Wingdings" panose="05000000000000000000" pitchFamily="2" charset="2"/>
              <a:buNone/>
            </a:pPr>
            <a:endParaRPr lang="en-US" altLang="en-US" sz="2800" dirty="0" smtClean="0"/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unifying the contents of a paragraph</a:t>
            </a:r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presenting the reader with the</a:t>
            </a:r>
            <a:r>
              <a:rPr lang="en-US" altLang="en-US" sz="2800" dirty="0" smtClean="0">
                <a:solidFill>
                  <a:srgbClr val="CC0000"/>
                </a:solidFill>
              </a:rPr>
              <a:t> </a:t>
            </a:r>
            <a:r>
              <a:rPr lang="en-US" altLang="en-US" sz="2800" b="1" dirty="0" smtClean="0">
                <a:solidFill>
                  <a:srgbClr val="CC0000"/>
                </a:solidFill>
              </a:rPr>
              <a:t>topic</a:t>
            </a:r>
            <a:r>
              <a:rPr lang="en-US" altLang="en-US" sz="2800" dirty="0" smtClean="0">
                <a:solidFill>
                  <a:srgbClr val="CC0000"/>
                </a:solidFill>
              </a:rPr>
              <a:t> </a:t>
            </a:r>
            <a:r>
              <a:rPr lang="en-US" altLang="en-US" sz="2800" dirty="0" smtClean="0"/>
              <a:t>or </a:t>
            </a:r>
            <a:r>
              <a:rPr lang="en-US" altLang="en-US" sz="2800" b="1" dirty="0" smtClean="0">
                <a:solidFill>
                  <a:srgbClr val="CC0000"/>
                </a:solidFill>
              </a:rPr>
              <a:t>claim</a:t>
            </a:r>
            <a:r>
              <a:rPr lang="en-US" altLang="en-US" sz="2800" dirty="0" smtClean="0"/>
              <a:t> to be discussed  and </a:t>
            </a:r>
            <a:r>
              <a:rPr lang="en-US" altLang="en-US" sz="2800" b="1" dirty="0" smtClean="0">
                <a:solidFill>
                  <a:srgbClr val="CC0000"/>
                </a:solidFill>
              </a:rPr>
              <a:t>how it will be treated</a:t>
            </a:r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allowing readers to quickly </a:t>
            </a:r>
            <a:r>
              <a:rPr lang="en-US" altLang="en-US" sz="2800" b="1" dirty="0" smtClean="0">
                <a:solidFill>
                  <a:srgbClr val="CC0000"/>
                </a:solidFill>
              </a:rPr>
              <a:t>scan the main ideas </a:t>
            </a:r>
            <a:r>
              <a:rPr lang="en-US" altLang="en-US" sz="2800" dirty="0" smtClean="0"/>
              <a:t>in a text</a:t>
            </a:r>
          </a:p>
        </p:txBody>
      </p:sp>
      <p:pic>
        <p:nvPicPr>
          <p:cNvPr id="20483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619250" y="347663"/>
            <a:ext cx="66246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Why use topic sentences?</a:t>
            </a:r>
            <a:endParaRPr lang="en-US" altLang="en-US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196975"/>
            <a:ext cx="8388350" cy="4176713"/>
          </a:xfrm>
        </p:spPr>
        <p:txBody>
          <a:bodyPr/>
          <a:lstStyle/>
          <a:p>
            <a:pPr marL="350838" indent="-350838"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Topic sentences consist of two parts: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topic (i.e. the general idea: new topic or claim)</a:t>
            </a:r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controlling idea/s (i.e. what you want to say about the topic)</a:t>
            </a:r>
          </a:p>
        </p:txBody>
      </p:sp>
      <p:pic>
        <p:nvPicPr>
          <p:cNvPr id="22531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476375" y="473075"/>
            <a:ext cx="66246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How to form a topic sentence?</a:t>
            </a:r>
            <a:endParaRPr lang="en-US" altLang="en-US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539750" y="1052513"/>
            <a:ext cx="6624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 New topic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755650" y="1844675"/>
            <a:ext cx="806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i-FI" altLang="en-US" sz="1800"/>
          </a:p>
        </p:txBody>
      </p: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428625" y="1989138"/>
            <a:ext cx="8715375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en-US" sz="2000" baseline="30000"/>
              <a:t>1</a:t>
            </a:r>
            <a:r>
              <a:rPr lang="fi-FI" altLang="en-US" sz="2000"/>
              <a:t>The Finnish higher education system consists of universities and polytechnics. </a:t>
            </a:r>
            <a:r>
              <a:rPr lang="fi-FI" altLang="en-US" sz="2000" baseline="30000"/>
              <a:t>2</a:t>
            </a:r>
            <a:r>
              <a:rPr lang="fi-FI" altLang="en-US" sz="2000"/>
              <a:t>The universities stress the connection between research and teaching. </a:t>
            </a:r>
            <a:r>
              <a:rPr lang="fi-FI" altLang="en-US" sz="2000" baseline="30000"/>
              <a:t>3</a:t>
            </a:r>
            <a:r>
              <a:rPr lang="fi-FI" altLang="en-US" sz="2000"/>
              <a:t>The basic purpose of the universities is to carry out scientific research and to provide teaching in related subjects. </a:t>
            </a:r>
            <a:r>
              <a:rPr lang="fi-FI" altLang="en-US" sz="2000" baseline="30000"/>
              <a:t>4</a:t>
            </a:r>
            <a:r>
              <a:rPr lang="fi-FI" altLang="en-US" sz="2000"/>
              <a:t>Students at universities may take a lower (Bachelor’s) or higher (Master’s) academic degree, as well as academic further education, consisting of licentiate and doctoral degrees. </a:t>
            </a:r>
            <a:r>
              <a:rPr lang="fi-FI" altLang="en-US" sz="2000" baseline="30000"/>
              <a:t>5</a:t>
            </a:r>
            <a:r>
              <a:rPr lang="fi-FI" altLang="en-US" sz="2000"/>
              <a:t>Universities also arrange further education and open university teaching. </a:t>
            </a:r>
            <a:r>
              <a:rPr lang="fi-FI" altLang="en-US" sz="2000" baseline="30000"/>
              <a:t>6</a:t>
            </a:r>
            <a:r>
              <a:rPr lang="fi-FI" altLang="en-US" sz="2000"/>
              <a:t>In contrast, polytechnics emphasize a connection with working life, and the degrees offered are higher education degrees with a professional emphasis. </a:t>
            </a:r>
            <a:r>
              <a:rPr lang="fi-FI" altLang="en-US" sz="2000" baseline="30000"/>
              <a:t>7</a:t>
            </a:r>
            <a:r>
              <a:rPr lang="fi-FI" altLang="en-US" sz="2000"/>
              <a:t>Located throughout Finland, universities and polytechnics aim to ensure that all prospective students have equal opportunities for study, regardless of where they live.</a:t>
            </a: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40200" y="203200"/>
            <a:ext cx="4392613" cy="706438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990000"/>
                </a:solidFill>
              </a:rPr>
              <a:t>TOPIC SENTENCES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39750" y="1052513"/>
            <a:ext cx="6624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 New topic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755650" y="1844675"/>
            <a:ext cx="806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i-FI" altLang="en-US" sz="1800"/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428625" y="1989138"/>
            <a:ext cx="8715375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en-US" sz="2400" b="1" baseline="30000"/>
              <a:t>1</a:t>
            </a:r>
            <a:r>
              <a:rPr lang="fi-FI" altLang="en-US" sz="2400" b="1"/>
              <a:t>The Finnish higher education system consists of universities and polytechnics. </a:t>
            </a:r>
            <a:r>
              <a:rPr lang="fi-FI" altLang="en-US" sz="2000" baseline="30000"/>
              <a:t>2</a:t>
            </a:r>
            <a:r>
              <a:rPr lang="fi-FI" altLang="en-US" sz="2000"/>
              <a:t>The universities stress the connection between research and teaching. </a:t>
            </a:r>
            <a:r>
              <a:rPr lang="fi-FI" altLang="en-US" sz="2000" baseline="30000"/>
              <a:t>3</a:t>
            </a:r>
            <a:r>
              <a:rPr lang="fi-FI" altLang="en-US" sz="2000"/>
              <a:t>The basic purpose of the universities is to carry out scientific research and to provide teaching in related subjects. </a:t>
            </a:r>
            <a:r>
              <a:rPr lang="fi-FI" altLang="en-US" sz="2000" baseline="30000"/>
              <a:t>4</a:t>
            </a:r>
            <a:r>
              <a:rPr lang="fi-FI" altLang="en-US" sz="2000"/>
              <a:t>Students at universities may take a lower (Bachelor’s) or higher (Master’s) academic degree, as well as academic further education, consisting of licentiate and doctoral degrees. </a:t>
            </a:r>
            <a:r>
              <a:rPr lang="fi-FI" altLang="en-US" sz="2000" baseline="30000"/>
              <a:t>5</a:t>
            </a:r>
            <a:r>
              <a:rPr lang="fi-FI" altLang="en-US" sz="2000"/>
              <a:t>Universities also arrange further education and open university teaching. </a:t>
            </a:r>
            <a:r>
              <a:rPr lang="fi-FI" altLang="en-US" sz="2000" baseline="30000"/>
              <a:t>6</a:t>
            </a:r>
            <a:r>
              <a:rPr lang="fi-FI" altLang="en-US" sz="2000"/>
              <a:t>In contrast, polytechnics emphasize a connection with working life, and the degrees offered are higher education degrees with a professional emphasis. </a:t>
            </a:r>
            <a:r>
              <a:rPr lang="fi-FI" altLang="en-US" sz="2000" baseline="30000"/>
              <a:t>7</a:t>
            </a:r>
            <a:r>
              <a:rPr lang="fi-FI" altLang="en-US" sz="2000"/>
              <a:t>Located throughout Finland, universities and polytechnics aim to ensure that all prospective students have equal opportunities for study, regardless of where they live.</a:t>
            </a:r>
          </a:p>
        </p:txBody>
      </p:sp>
      <p:sp>
        <p:nvSpPr>
          <p:cNvPr id="26630" name="Rectangle 2"/>
          <p:cNvSpPr txBox="1">
            <a:spLocks noChangeArrowheads="1"/>
          </p:cNvSpPr>
          <p:nvPr/>
        </p:nvSpPr>
        <p:spPr bwMode="auto">
          <a:xfrm>
            <a:off x="4140200" y="203200"/>
            <a:ext cx="4392613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990000"/>
                </a:solidFill>
              </a:rPr>
              <a:t>TOPIC SENTENCES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539750" y="1052513"/>
            <a:ext cx="6624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 New topic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755650" y="1844675"/>
            <a:ext cx="806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i-FI" altLang="en-US" sz="1800"/>
          </a:p>
        </p:txBody>
      </p: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419100" y="2027238"/>
            <a:ext cx="8715375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en-US" sz="2400" baseline="30000">
                <a:solidFill>
                  <a:srgbClr val="A50021"/>
                </a:solidFill>
                <a:latin typeface="Arial Black" panose="020B0A04020102020204" pitchFamily="34" charset="0"/>
              </a:rPr>
              <a:t>1</a:t>
            </a:r>
            <a:r>
              <a:rPr lang="fi-FI" altLang="en-US" sz="2400">
                <a:solidFill>
                  <a:srgbClr val="FF0000"/>
                </a:solidFill>
                <a:latin typeface="Arial Black" panose="020B0A04020102020204" pitchFamily="34" charset="0"/>
              </a:rPr>
              <a:t>The Finnish higher education system</a:t>
            </a:r>
            <a:r>
              <a:rPr lang="fi-FI" altLang="en-US" sz="2400" b="1"/>
              <a:t> consists of </a:t>
            </a:r>
            <a:r>
              <a:rPr lang="fi-FI" altLang="en-US" sz="24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400"/>
              <a:t> </a:t>
            </a:r>
            <a:r>
              <a:rPr lang="fi-FI" altLang="en-US" sz="2400" b="1"/>
              <a:t>and</a:t>
            </a:r>
            <a:r>
              <a:rPr lang="fi-FI" altLang="en-US" sz="2400"/>
              <a:t> </a:t>
            </a:r>
            <a:r>
              <a:rPr lang="fi-FI" altLang="en-US" sz="2400" u="sng">
                <a:solidFill>
                  <a:schemeClr val="accent2"/>
                </a:solidFill>
                <a:latin typeface="Arial Black" panose="020B0A04020102020204" pitchFamily="34" charset="0"/>
              </a:rPr>
              <a:t>universities of applied sciences.</a:t>
            </a:r>
            <a:r>
              <a:rPr lang="fi-FI" altLang="en-US" sz="2400"/>
              <a:t>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2</a:t>
            </a:r>
            <a:r>
              <a:rPr lang="fi-FI" altLang="en-US" sz="2000"/>
              <a:t>The universities stress the connection between research and teaching. </a:t>
            </a:r>
            <a:r>
              <a:rPr lang="fi-FI" altLang="en-US" sz="2000" baseline="30000"/>
              <a:t>3</a:t>
            </a:r>
            <a:r>
              <a:rPr lang="fi-FI" altLang="en-US" sz="2000"/>
              <a:t>The basic purpose of the universities is to carry out scientific research and to provide teaching in related subjects. </a:t>
            </a:r>
            <a:r>
              <a:rPr lang="fi-FI" altLang="en-US" sz="2000" baseline="30000"/>
              <a:t>4</a:t>
            </a:r>
            <a:r>
              <a:rPr lang="fi-FI" altLang="en-US" sz="2000"/>
              <a:t>Students at universities may take a lower (Bachelor’s) or higher (Master’s) academic degree, as well as academic further education, consisting of licentiate and doctoral degrees. </a:t>
            </a:r>
            <a:r>
              <a:rPr lang="fi-FI" altLang="en-US" sz="2000" baseline="30000"/>
              <a:t>5</a:t>
            </a:r>
            <a:r>
              <a:rPr lang="fi-FI" altLang="en-US" sz="2000"/>
              <a:t>Universities also arrange further education and open university teaching. </a:t>
            </a:r>
            <a:r>
              <a:rPr lang="fi-FI" altLang="en-US" sz="2000" baseline="30000"/>
              <a:t>6</a:t>
            </a:r>
            <a:r>
              <a:rPr lang="fi-FI" altLang="en-US" sz="2000"/>
              <a:t>In contrast, univiersities of applied sciences emphasize a connection with working life, and the degrees offered are higher education degrees with a professional emphasis. </a:t>
            </a:r>
            <a:r>
              <a:rPr lang="fi-FI" altLang="en-US" sz="2000" baseline="30000"/>
              <a:t>7</a:t>
            </a:r>
            <a:r>
              <a:rPr lang="fi-FI" altLang="en-US" sz="2000"/>
              <a:t>Located throughout Finland, universities and universities of applied sciences aim to ensure that all prospective students have equal opportunities for study, regardless of where they live.</a:t>
            </a:r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6697663" cy="706437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990000"/>
                </a:solidFill>
              </a:rPr>
              <a:t>TOPIC SENTENCES </a:t>
            </a:r>
            <a:r>
              <a:rPr lang="en-US" altLang="en-US" sz="3600" b="1" dirty="0" smtClean="0">
                <a:solidFill>
                  <a:srgbClr val="990000"/>
                </a:solidFill>
              </a:rPr>
              <a:t>(pp. 39-42)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539750" y="1052513"/>
            <a:ext cx="6624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 New topic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0724" name="Text Box 7"/>
          <p:cNvSpPr txBox="1">
            <a:spLocks noChangeArrowheads="1"/>
          </p:cNvSpPr>
          <p:nvPr/>
        </p:nvSpPr>
        <p:spPr bwMode="auto">
          <a:xfrm>
            <a:off x="412750" y="1627188"/>
            <a:ext cx="8064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i-FI" altLang="en-US" sz="1800"/>
          </a:p>
        </p:txBody>
      </p:sp>
      <p:sp>
        <p:nvSpPr>
          <p:cNvPr id="30725" name="Text Box 9"/>
          <p:cNvSpPr txBox="1">
            <a:spLocks noChangeArrowheads="1"/>
          </p:cNvSpPr>
          <p:nvPr/>
        </p:nvSpPr>
        <p:spPr bwMode="auto">
          <a:xfrm>
            <a:off x="517525" y="1970088"/>
            <a:ext cx="85185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en-US" sz="2400" baseline="30000">
                <a:solidFill>
                  <a:srgbClr val="A50021"/>
                </a:solidFill>
                <a:latin typeface="Arial Black" panose="020B0A04020102020204" pitchFamily="34" charset="0"/>
              </a:rPr>
              <a:t>1</a:t>
            </a:r>
            <a:r>
              <a:rPr lang="fi-FI" altLang="en-US" sz="2400">
                <a:solidFill>
                  <a:srgbClr val="FF0000"/>
                </a:solidFill>
                <a:latin typeface="Arial Black" panose="020B0A04020102020204" pitchFamily="34" charset="0"/>
              </a:rPr>
              <a:t>The Finnish higher education system</a:t>
            </a:r>
            <a:r>
              <a:rPr lang="fi-FI" altLang="en-US" sz="2400" b="1"/>
              <a:t> </a:t>
            </a:r>
            <a:r>
              <a:rPr lang="fi-FI" altLang="en-US" sz="2400"/>
              <a:t>consists of </a:t>
            </a:r>
            <a:r>
              <a:rPr lang="fi-FI" altLang="en-US" sz="24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400"/>
              <a:t> and </a:t>
            </a:r>
            <a:r>
              <a:rPr lang="fi-FI" altLang="en-US" sz="2400" u="sng">
                <a:solidFill>
                  <a:schemeClr val="accent2"/>
                </a:solidFill>
                <a:latin typeface="Arial Black" panose="020B0A04020102020204" pitchFamily="34" charset="0"/>
              </a:rPr>
              <a:t>universities of applied sciences</a:t>
            </a:r>
            <a:r>
              <a:rPr lang="fi-FI" altLang="en-US" sz="2000"/>
              <a:t>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2</a:t>
            </a:r>
            <a:r>
              <a:rPr lang="fi-FI" altLang="en-US" sz="2000"/>
              <a:t>The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stress the connection between research and teaching.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3</a:t>
            </a:r>
            <a:r>
              <a:rPr lang="fi-FI" altLang="en-US" sz="2000" b="1">
                <a:solidFill>
                  <a:srgbClr val="008000"/>
                </a:solidFill>
              </a:rPr>
              <a:t>The basic purpose of </a:t>
            </a:r>
            <a:r>
              <a:rPr lang="fi-FI" altLang="en-US" sz="2000">
                <a:solidFill>
                  <a:srgbClr val="008000"/>
                </a:solidFill>
              </a:rPr>
              <a:t>the</a:t>
            </a:r>
            <a:r>
              <a:rPr lang="fi-FI" altLang="en-US" sz="2000"/>
              <a:t>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is to carry out scientific research and to provide teaching in related subjects.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4</a:t>
            </a:r>
            <a:r>
              <a:rPr lang="fi-FI" altLang="en-US" sz="2000" b="1">
                <a:solidFill>
                  <a:srgbClr val="008000"/>
                </a:solidFill>
              </a:rPr>
              <a:t>Students at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may take a lower (Bachelor’s) or higher (Master’s) academic degree, as well as academic further education, consisting of licentiate and doctoral degrees.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5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also arrange further education and open university teaching.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6</a:t>
            </a:r>
            <a:r>
              <a:rPr lang="fi-FI" altLang="en-US" sz="2000"/>
              <a:t>In contrast, universities of applied sciences emphasize a connection with working life, and the degrees offered are higher education degrees with a professional emphasis.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7</a:t>
            </a:r>
            <a:r>
              <a:rPr lang="fi-FI" altLang="en-US" sz="2000"/>
              <a:t>Located throughout Finland,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and universities of applied sciences aim to ensure that all prospective students have equal opportunities for study, regardless of where they live.</a:t>
            </a:r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3350" y="274638"/>
            <a:ext cx="6697663" cy="706437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990000"/>
                </a:solidFill>
              </a:rPr>
              <a:t>TOPIC SENTENCES </a:t>
            </a:r>
            <a:r>
              <a:rPr lang="en-US" altLang="en-US" sz="3600" b="1" dirty="0" smtClean="0">
                <a:solidFill>
                  <a:srgbClr val="990000"/>
                </a:solidFill>
              </a:rPr>
              <a:t>(pp. 39-42)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539750" y="1052513"/>
            <a:ext cx="6624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 New topic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754063" y="1574800"/>
            <a:ext cx="806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i-FI" altLang="en-US" sz="1800"/>
          </a:p>
        </p:txBody>
      </p:sp>
      <p:sp>
        <p:nvSpPr>
          <p:cNvPr id="32773" name="Text Box 9"/>
          <p:cNvSpPr txBox="1">
            <a:spLocks noChangeArrowheads="1"/>
          </p:cNvSpPr>
          <p:nvPr/>
        </p:nvSpPr>
        <p:spPr bwMode="auto">
          <a:xfrm>
            <a:off x="468313" y="1774825"/>
            <a:ext cx="87153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en-US" sz="2400" baseline="30000">
                <a:solidFill>
                  <a:srgbClr val="A50021"/>
                </a:solidFill>
                <a:latin typeface="Arial Black" panose="020B0A04020102020204" pitchFamily="34" charset="0"/>
              </a:rPr>
              <a:t>1</a:t>
            </a:r>
            <a:r>
              <a:rPr lang="fi-FI" altLang="en-US" sz="2400">
                <a:solidFill>
                  <a:srgbClr val="FF0000"/>
                </a:solidFill>
                <a:latin typeface="Arial Black" panose="020B0A04020102020204" pitchFamily="34" charset="0"/>
              </a:rPr>
              <a:t>The Finnish higher education system</a:t>
            </a:r>
            <a:r>
              <a:rPr lang="fi-FI" altLang="en-US" sz="2400" b="1"/>
              <a:t> </a:t>
            </a:r>
            <a:r>
              <a:rPr lang="fi-FI" altLang="en-US" sz="2400"/>
              <a:t>consists of </a:t>
            </a:r>
            <a:r>
              <a:rPr lang="fi-FI" altLang="en-US" sz="24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400"/>
              <a:t> and </a:t>
            </a:r>
            <a:r>
              <a:rPr lang="fi-FI" altLang="en-US" sz="2400" u="sng">
                <a:solidFill>
                  <a:schemeClr val="accent2"/>
                </a:solidFill>
                <a:latin typeface="Arial Black" panose="020B0A04020102020204" pitchFamily="34" charset="0"/>
              </a:rPr>
              <a:t>universities of applied sciences</a:t>
            </a:r>
            <a:r>
              <a:rPr lang="fi-FI" altLang="en-US" sz="2400"/>
              <a:t>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2</a:t>
            </a:r>
            <a:r>
              <a:rPr lang="fi-FI" altLang="en-US" sz="2000"/>
              <a:t>The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stress the connection between research and teaching.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3</a:t>
            </a:r>
            <a:r>
              <a:rPr lang="fi-FI" altLang="en-US" sz="2000" b="1">
                <a:solidFill>
                  <a:srgbClr val="008000"/>
                </a:solidFill>
              </a:rPr>
              <a:t>The basic purpose of </a:t>
            </a:r>
            <a:r>
              <a:rPr lang="fi-FI" altLang="en-US" sz="2000">
                <a:solidFill>
                  <a:srgbClr val="008000"/>
                </a:solidFill>
              </a:rPr>
              <a:t>the</a:t>
            </a:r>
            <a:r>
              <a:rPr lang="fi-FI" altLang="en-US" sz="2000"/>
              <a:t>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is to carry out scientific research and to provide teaching in related subjects.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4</a:t>
            </a:r>
            <a:r>
              <a:rPr lang="fi-FI" altLang="en-US" sz="2000" b="1">
                <a:solidFill>
                  <a:srgbClr val="008000"/>
                </a:solidFill>
              </a:rPr>
              <a:t>Students at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may take a lower (Bachelor’s) or higher (Master’s) academic degree, as well as academic further education, consisting of licentiate and doctoral degrees.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5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also arrange further education and open university teaching.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6</a:t>
            </a:r>
            <a:r>
              <a:rPr lang="fi-FI" altLang="en-US" sz="2000"/>
              <a:t>In contrast, </a:t>
            </a:r>
            <a:r>
              <a:rPr lang="fi-FI" altLang="en-US" sz="2000" b="1" u="sng">
                <a:solidFill>
                  <a:srgbClr val="000099"/>
                </a:solidFill>
              </a:rPr>
              <a:t>universities of applied sciences</a:t>
            </a:r>
            <a:r>
              <a:rPr lang="fi-FI" altLang="en-US" sz="2000"/>
              <a:t> emphasize a connection with working life, and the degrees offered are higher education degrees with a professional emphasis.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7</a:t>
            </a:r>
            <a:r>
              <a:rPr lang="fi-FI" altLang="en-US" sz="2000"/>
              <a:t>Located throughout Finland,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and </a:t>
            </a:r>
            <a:r>
              <a:rPr lang="fi-FI" altLang="en-US" sz="2000" b="1" u="sng">
                <a:solidFill>
                  <a:srgbClr val="000099"/>
                </a:solidFill>
              </a:rPr>
              <a:t>universities of applied sciences</a:t>
            </a:r>
            <a:r>
              <a:rPr lang="fi-FI" altLang="en-US" sz="2000"/>
              <a:t> aim to ensure that all prospective students have equal opportunities for study, regardless of where they live.</a:t>
            </a:r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3350" y="274638"/>
            <a:ext cx="6697663" cy="706437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990000"/>
                </a:solidFill>
              </a:rPr>
              <a:t>TOPIC SENTENCES </a:t>
            </a:r>
            <a:r>
              <a:rPr lang="en-US" altLang="en-US" sz="3600" b="1" dirty="0" smtClean="0">
                <a:solidFill>
                  <a:srgbClr val="990000"/>
                </a:solidFill>
              </a:rPr>
              <a:t>(pp. 39-42)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539750" y="1052513"/>
            <a:ext cx="6624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 New topic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4820" name="Text Box 7"/>
          <p:cNvSpPr txBox="1">
            <a:spLocks noChangeArrowheads="1"/>
          </p:cNvSpPr>
          <p:nvPr/>
        </p:nvSpPr>
        <p:spPr bwMode="auto">
          <a:xfrm>
            <a:off x="754063" y="1574800"/>
            <a:ext cx="806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i-FI" altLang="en-US" sz="1800"/>
          </a:p>
        </p:txBody>
      </p:sp>
      <p:sp>
        <p:nvSpPr>
          <p:cNvPr id="34821" name="Text Box 9"/>
          <p:cNvSpPr txBox="1">
            <a:spLocks noChangeArrowheads="1"/>
          </p:cNvSpPr>
          <p:nvPr/>
        </p:nvSpPr>
        <p:spPr bwMode="auto">
          <a:xfrm>
            <a:off x="468313" y="1774825"/>
            <a:ext cx="8715375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en-US" sz="2400" baseline="30000">
                <a:solidFill>
                  <a:srgbClr val="A50021"/>
                </a:solidFill>
                <a:latin typeface="Arial Black" panose="020B0A04020102020204" pitchFamily="34" charset="0"/>
              </a:rPr>
              <a:t>1</a:t>
            </a:r>
            <a:r>
              <a:rPr lang="fi-FI" altLang="en-US" sz="2400">
                <a:solidFill>
                  <a:srgbClr val="FF0000"/>
                </a:solidFill>
                <a:latin typeface="Arial Black" panose="020B0A04020102020204" pitchFamily="34" charset="0"/>
              </a:rPr>
              <a:t>The Finnish higher education system</a:t>
            </a:r>
            <a:r>
              <a:rPr lang="fi-FI" altLang="en-US" sz="2400" b="1"/>
              <a:t> </a:t>
            </a:r>
            <a:r>
              <a:rPr lang="fi-FI" altLang="en-US" sz="2400"/>
              <a:t>consists of </a:t>
            </a:r>
            <a:r>
              <a:rPr lang="fi-FI" altLang="en-US" sz="24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400"/>
              <a:t> and </a:t>
            </a:r>
            <a:r>
              <a:rPr lang="fi-FI" altLang="en-US" sz="2400" u="sng">
                <a:solidFill>
                  <a:schemeClr val="accent2"/>
                </a:solidFill>
                <a:latin typeface="Arial Black" panose="020B0A04020102020204" pitchFamily="34" charset="0"/>
              </a:rPr>
              <a:t>universities of applied sciences</a:t>
            </a:r>
            <a:r>
              <a:rPr lang="fi-FI" altLang="en-US" sz="2400"/>
              <a:t>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2</a:t>
            </a:r>
            <a:r>
              <a:rPr lang="fi-FI" altLang="en-US" sz="2000"/>
              <a:t>The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stress the connection between research and teaching.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3</a:t>
            </a:r>
            <a:r>
              <a:rPr lang="fi-FI" altLang="en-US" sz="2000" b="1">
                <a:solidFill>
                  <a:srgbClr val="008000"/>
                </a:solidFill>
              </a:rPr>
              <a:t>The basic purpose of </a:t>
            </a:r>
            <a:r>
              <a:rPr lang="fi-FI" altLang="en-US" sz="2000">
                <a:solidFill>
                  <a:srgbClr val="008000"/>
                </a:solidFill>
              </a:rPr>
              <a:t>the</a:t>
            </a:r>
            <a:r>
              <a:rPr lang="fi-FI" altLang="en-US" sz="2000"/>
              <a:t>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is to carry out scientific research and to provide teaching in related subjects.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4</a:t>
            </a:r>
            <a:r>
              <a:rPr lang="fi-FI" altLang="en-US" sz="2000" b="1">
                <a:solidFill>
                  <a:srgbClr val="008000"/>
                </a:solidFill>
              </a:rPr>
              <a:t>Students at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may take a lower (Bachelor’s) or higher (Master’s) academic degree, as well as academic further education, consisting of licentiate and doctoral degrees.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5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also arrange further education and open university teaching. </a:t>
            </a:r>
            <a:r>
              <a:rPr lang="fi-FI" altLang="en-US" sz="1800" b="1" baseline="30000">
                <a:solidFill>
                  <a:srgbClr val="FF0000"/>
                </a:solidFill>
                <a:latin typeface="Arial Black" panose="020B0A04020102020204" pitchFamily="34" charset="0"/>
              </a:rPr>
              <a:t>6</a:t>
            </a:r>
            <a:r>
              <a:rPr lang="fi-FI" altLang="en-US" sz="2800" b="1">
                <a:solidFill>
                  <a:srgbClr val="FF0000"/>
                </a:solidFill>
              </a:rPr>
              <a:t>In contrast</a:t>
            </a:r>
            <a:r>
              <a:rPr lang="fi-FI" altLang="en-US" sz="2000"/>
              <a:t>, </a:t>
            </a:r>
            <a:r>
              <a:rPr lang="fi-FI" altLang="en-US" sz="2000" b="1" u="sng">
                <a:solidFill>
                  <a:srgbClr val="000099"/>
                </a:solidFill>
              </a:rPr>
              <a:t>universities of applied sciences</a:t>
            </a:r>
            <a:r>
              <a:rPr lang="fi-FI" altLang="en-US" sz="2000"/>
              <a:t> emphasize a connection with working life, and the degrees offered are higher education degrees with a professional emphasis. </a:t>
            </a:r>
            <a:r>
              <a:rPr lang="fi-FI" altLang="en-US" sz="2000" baseline="30000">
                <a:solidFill>
                  <a:srgbClr val="A50021"/>
                </a:solidFill>
                <a:latin typeface="Arial Black" panose="020B0A04020102020204" pitchFamily="34" charset="0"/>
              </a:rPr>
              <a:t>7</a:t>
            </a:r>
            <a:r>
              <a:rPr lang="fi-FI" altLang="en-US" sz="2000"/>
              <a:t>Located throughout Finland, </a:t>
            </a:r>
            <a:r>
              <a:rPr lang="fi-FI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universities</a:t>
            </a:r>
            <a:r>
              <a:rPr lang="fi-FI" altLang="en-US" sz="2000"/>
              <a:t> and </a:t>
            </a:r>
            <a:r>
              <a:rPr lang="fi-FI" altLang="en-US" sz="2000" b="1" u="sng">
                <a:solidFill>
                  <a:srgbClr val="000099"/>
                </a:solidFill>
              </a:rPr>
              <a:t>universities of applied sciences</a:t>
            </a:r>
            <a:r>
              <a:rPr lang="fi-FI" altLang="en-US" sz="2000"/>
              <a:t> aim to ensure that all prospective students have equal opportunities for study, regardless of where they live.</a:t>
            </a:r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3350" y="274638"/>
            <a:ext cx="6697663" cy="706437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990000"/>
                </a:solidFill>
              </a:rPr>
              <a:t>TOPIC SENTENCES </a:t>
            </a:r>
            <a:r>
              <a:rPr lang="en-US" altLang="en-US" sz="3600" b="1" dirty="0" smtClean="0">
                <a:solidFill>
                  <a:srgbClr val="990000"/>
                </a:solidFill>
              </a:rPr>
              <a:t>(pp. 39-42)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2663825" y="4221163"/>
            <a:ext cx="2339975" cy="792162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i-FI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196975"/>
            <a:ext cx="8172450" cy="2044700"/>
          </a:xfrm>
        </p:spPr>
        <p:txBody>
          <a:bodyPr/>
          <a:lstStyle/>
          <a:p>
            <a:pPr marL="609600" indent="-520700" eaLnBrk="1" hangingPunct="1">
              <a:buFontTx/>
              <a:buAutoNum type="alphaLcParenR"/>
            </a:pPr>
            <a:r>
              <a:rPr lang="en-US" altLang="en-US" sz="1800" dirty="0" smtClean="0"/>
              <a:t>The causes of workplace injuries have dramatically increased..</a:t>
            </a:r>
          </a:p>
          <a:p>
            <a:pPr marL="609600" indent="-520700" eaLnBrk="1" hangingPunct="1">
              <a:buFontTx/>
              <a:buAutoNum type="alphaLcParenR"/>
            </a:pPr>
            <a:r>
              <a:rPr lang="en-US" altLang="en-US" sz="1800" dirty="0" smtClean="0"/>
              <a:t>Workplace injuries can frequently be attributed to a number of causes. </a:t>
            </a:r>
          </a:p>
          <a:p>
            <a:pPr marL="609600" indent="-520700" eaLnBrk="1" hangingPunct="1">
              <a:buFontTx/>
              <a:buAutoNum type="alphaLcParenR"/>
            </a:pPr>
            <a:r>
              <a:rPr lang="en-US" altLang="en-US" sz="1800" dirty="0" smtClean="0"/>
              <a:t>A major cause of workplace injury is lifting or carrying heavy objects.</a:t>
            </a:r>
          </a:p>
          <a:p>
            <a:pPr marL="609600" indent="-520700" eaLnBrk="1" hangingPunct="1">
              <a:buFontTx/>
              <a:buAutoNum type="alphaLcParenR"/>
            </a:pPr>
            <a:r>
              <a:rPr lang="en-US" altLang="en-US" sz="1800" dirty="0" smtClean="0"/>
              <a:t>The workplace can be a dangerous place.</a:t>
            </a:r>
          </a:p>
          <a:p>
            <a:pPr marL="609600" indent="-520700" eaLnBrk="1" hangingPunct="1">
              <a:buFontTx/>
              <a:buAutoNum type="alphaLcParenR"/>
            </a:pPr>
            <a:r>
              <a:rPr lang="en-US" altLang="en-US" sz="1800" dirty="0" smtClean="0"/>
              <a:t>Studies have found things influencing injuries in the workplace.</a:t>
            </a:r>
            <a:endParaRPr lang="en-US" altLang="en-US" sz="2800" dirty="0" smtClean="0"/>
          </a:p>
        </p:txBody>
      </p:sp>
      <p:pic>
        <p:nvPicPr>
          <p:cNvPr id="36867" name="Picture 4" descr="mynot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260350"/>
            <a:ext cx="711200" cy="684213"/>
          </a:xfrm>
          <a:noFill/>
        </p:spPr>
      </p:pic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1476375" y="3500438"/>
            <a:ext cx="720090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</a:t>
            </a:r>
            <a:r>
              <a:rPr lang="fi-FI" altLang="en-US" sz="1800"/>
              <a:t> Lifting or carrying heavy and awkward objects has been shown to account for one-third of all injuries requiring sick leave of three days or more.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fi-FI" altLang="en-US" sz="1800"/>
              <a:t> The second most common cause of injuries results from being struck by</a:t>
            </a:r>
            <a:r>
              <a:rPr lang="fi-FI" altLang="en-US" sz="1800" b="1"/>
              <a:t> </a:t>
            </a:r>
            <a:r>
              <a:rPr lang="fi-FI" altLang="en-US" sz="1800"/>
              <a:t>falling objects or hit by moving vehicles.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fi-FI" altLang="en-US" sz="1800"/>
              <a:t>Another</a:t>
            </a:r>
            <a:r>
              <a:rPr lang="fi-FI" altLang="en-US" sz="1800" b="1"/>
              <a:t> </a:t>
            </a:r>
            <a:r>
              <a:rPr lang="fi-FI" altLang="en-US" sz="1800"/>
              <a:t>cause typically involves slipping or tripping due to either poor housekeeping or failure to promptly clear up spillages.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fi-FI" altLang="en-US" sz="1800"/>
              <a:t> Most studies show that</a:t>
            </a:r>
            <a:r>
              <a:rPr lang="fi-FI" altLang="en-US" sz="1800" b="1"/>
              <a:t> </a:t>
            </a:r>
            <a:r>
              <a:rPr lang="fi-FI" altLang="en-US" sz="1800"/>
              <a:t>the greatest number of fatalities over the last decade</a:t>
            </a:r>
            <a:r>
              <a:rPr lang="fi-FI" altLang="en-US" sz="1800" b="1"/>
              <a:t> </a:t>
            </a:r>
            <a:r>
              <a:rPr lang="fi-FI" altLang="en-US" sz="1800"/>
              <a:t>have been due to contact with a harmful substance</a:t>
            </a:r>
            <a:r>
              <a:rPr lang="fi-FI" altLang="en-US" sz="1800" b="1"/>
              <a:t>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fi-FI" altLang="en-US" sz="1800"/>
              <a:t> Finally, falls from a height, such as</a:t>
            </a:r>
            <a:r>
              <a:rPr lang="fi-FI" altLang="en-US" sz="1800" b="1"/>
              <a:t> </a:t>
            </a:r>
            <a:r>
              <a:rPr lang="fi-FI" altLang="en-US" sz="1800"/>
              <a:t>from a ladder or elevated walkways has been shown to be the cause of serious injuries, especially in construction engineering.</a:t>
            </a:r>
            <a:r>
              <a:rPr lang="en-US" altLang="en-US" sz="1800"/>
              <a:t> </a:t>
            </a:r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971550" y="1214438"/>
            <a:ext cx="8172450" cy="2044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5207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fi-FI" altLang="en-US" sz="1800"/>
              <a:t>The causes of workplace injuries have dramatically increased..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Workplace injuries can frequently be attributed to a number of causes</a:t>
            </a:r>
            <a:r>
              <a:rPr lang="fi-FI" altLang="en-US" sz="1800">
                <a:solidFill>
                  <a:schemeClr val="accent2"/>
                </a:solidFill>
              </a:rPr>
              <a:t>.</a:t>
            </a:r>
            <a:r>
              <a:rPr lang="fi-FI" altLang="en-US" sz="1800"/>
              <a:t> 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/>
              <a:t>A major cause of workplace injury is lifting or carrying heavy objects.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/>
              <a:t>The workplace can be a dangerous place.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/>
              <a:t>Studies have found things influencing injuries in the workplace</a:t>
            </a:r>
            <a:endParaRPr lang="en-US" altLang="en-US" sz="2800"/>
          </a:p>
        </p:txBody>
      </p:sp>
      <p:sp>
        <p:nvSpPr>
          <p:cNvPr id="85000" name="Oval 8"/>
          <p:cNvSpPr>
            <a:spLocks noChangeArrowheads="1"/>
          </p:cNvSpPr>
          <p:nvPr/>
        </p:nvSpPr>
        <p:spPr bwMode="auto">
          <a:xfrm>
            <a:off x="2916238" y="1773238"/>
            <a:ext cx="1150937" cy="4318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i-FI" altLang="en-US" sz="1800"/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1476375" y="3500438"/>
            <a:ext cx="7200900" cy="3113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000" baseline="30000">
                <a:cs typeface="Times New Roman" panose="02020603050405020304" pitchFamily="18" charset="0"/>
              </a:rPr>
              <a:t>1</a:t>
            </a:r>
            <a:r>
              <a:rPr lang="fi-FI" altLang="en-US" sz="1800"/>
              <a:t> Lifting or carrying heavy and awkward objects has been shown to account for one-third of all injuries requiring sick leave of three days or more. </a:t>
            </a:r>
            <a:r>
              <a:rPr lang="fi-FI" altLang="en-US" sz="2000" baseline="30000">
                <a:cs typeface="Times New Roman" panose="02020603050405020304" pitchFamily="18" charset="0"/>
              </a:rPr>
              <a:t>2</a:t>
            </a:r>
            <a:r>
              <a:rPr lang="fi-FI" altLang="en-US" sz="1800"/>
              <a:t> The second most common cause of injuries results from being struck by</a:t>
            </a:r>
            <a:r>
              <a:rPr lang="fi-FI" altLang="en-US" sz="1800" b="1"/>
              <a:t> </a:t>
            </a:r>
            <a:r>
              <a:rPr lang="fi-FI" altLang="en-US" sz="1800"/>
              <a:t>falling objects or hit by moving vehicles. </a:t>
            </a:r>
            <a:r>
              <a:rPr lang="fi-FI" altLang="en-US" sz="2000" baseline="30000">
                <a:cs typeface="Times New Roman" panose="02020603050405020304" pitchFamily="18" charset="0"/>
              </a:rPr>
              <a:t>3</a:t>
            </a:r>
            <a:r>
              <a:rPr lang="fi-FI" altLang="en-US" sz="1800"/>
              <a:t>Another cause typically involves slipping or tripping due to either poor housekeeping or failure to promptly clear up spillages. </a:t>
            </a:r>
            <a:r>
              <a:rPr lang="fi-FI" altLang="en-US" sz="2000" baseline="30000">
                <a:cs typeface="Times New Roman" panose="02020603050405020304" pitchFamily="18" charset="0"/>
              </a:rPr>
              <a:t>4</a:t>
            </a:r>
            <a:r>
              <a:rPr lang="fi-FI" altLang="en-US" sz="1800"/>
              <a:t> Most studies show that</a:t>
            </a:r>
            <a:r>
              <a:rPr lang="fi-FI" altLang="en-US" sz="1800" b="1"/>
              <a:t> </a:t>
            </a:r>
            <a:r>
              <a:rPr lang="fi-FI" altLang="en-US" sz="1800"/>
              <a:t>the greatest number of fatalities over the last decade</a:t>
            </a:r>
            <a:r>
              <a:rPr lang="fi-FI" altLang="en-US" sz="1800" b="1"/>
              <a:t> </a:t>
            </a:r>
            <a:r>
              <a:rPr lang="fi-FI" altLang="en-US" sz="1800"/>
              <a:t>have been due to contact with a harmful substance</a:t>
            </a:r>
            <a:r>
              <a:rPr lang="fi-FI" altLang="en-US" sz="1800" b="1"/>
              <a:t>. </a:t>
            </a:r>
            <a:r>
              <a:rPr lang="fi-FI" altLang="en-US" sz="2000" baseline="30000">
                <a:cs typeface="Times New Roman" panose="02020603050405020304" pitchFamily="18" charset="0"/>
              </a:rPr>
              <a:t>5</a:t>
            </a:r>
            <a:r>
              <a:rPr lang="fi-FI" altLang="en-US" sz="1800"/>
              <a:t> Finally, falls from a height, such as</a:t>
            </a:r>
            <a:r>
              <a:rPr lang="fi-FI" altLang="en-US" sz="1800" b="1"/>
              <a:t> </a:t>
            </a:r>
            <a:r>
              <a:rPr lang="fi-FI" altLang="en-US" sz="1800"/>
              <a:t>from a ladder or elevated walkways has been shown to be the cause of serious injuries, especially in construction engineering.</a:t>
            </a:r>
            <a:r>
              <a:rPr lang="en-US" altLang="en-US" sz="1800"/>
              <a:t> </a:t>
            </a:r>
          </a:p>
        </p:txBody>
      </p:sp>
      <p:sp>
        <p:nvSpPr>
          <p:cNvPr id="3687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5-2</a:t>
            </a:r>
            <a:br>
              <a:rPr lang="en-US" altLang="en-US" sz="3200" b="1" dirty="0" smtClean="0">
                <a:solidFill>
                  <a:srgbClr val="CC0000"/>
                </a:solidFill>
              </a:rPr>
            </a:br>
            <a:r>
              <a:rPr lang="en-US" altLang="en-US" sz="3200" b="1" dirty="0" smtClean="0">
                <a:solidFill>
                  <a:srgbClr val="CC0000"/>
                </a:solidFill>
              </a:rPr>
              <a:t>CLAIM</a:t>
            </a:r>
            <a:r>
              <a:rPr lang="en-US" altLang="en-US" sz="3200" dirty="0" smtClean="0"/>
              <a:t> </a:t>
            </a:r>
            <a:endParaRPr lang="en-US" altLang="en-US" sz="20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6873" name="Tekstikehys 13"/>
          <p:cNvSpPr txBox="1">
            <a:spLocks noChangeArrowheads="1"/>
          </p:cNvSpPr>
          <p:nvPr/>
        </p:nvSpPr>
        <p:spPr bwMode="auto">
          <a:xfrm>
            <a:off x="3071813" y="357188"/>
            <a:ext cx="5857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Select the topic sentence that best controls the body of each paragraph below.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 animBg="1"/>
      <p:bldP spid="8500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 descr="mynote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260350"/>
            <a:ext cx="711200" cy="684213"/>
          </a:xfrm>
          <a:noFill/>
        </p:spPr>
      </p:pic>
      <p:sp>
        <p:nvSpPr>
          <p:cNvPr id="38915" name="Text Box 6"/>
          <p:cNvSpPr txBox="1">
            <a:spLocks noChangeArrowheads="1"/>
          </p:cNvSpPr>
          <p:nvPr/>
        </p:nvSpPr>
        <p:spPr bwMode="auto">
          <a:xfrm>
            <a:off x="1476375" y="3500438"/>
            <a:ext cx="720090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</a:t>
            </a:r>
            <a:r>
              <a:rPr lang="fi-FI" altLang="en-US" sz="1800"/>
              <a:t> Lifting or carrying heavy and awkward objects has been shown to account for one-third of all injuries requiring sick leave of three days or more.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fi-FI" altLang="en-US" sz="1800"/>
              <a:t> The second most common cause of injuries results from being struck by</a:t>
            </a:r>
            <a:r>
              <a:rPr lang="fi-FI" altLang="en-US" sz="1800" b="1"/>
              <a:t> </a:t>
            </a:r>
            <a:r>
              <a:rPr lang="fi-FI" altLang="en-US" sz="1800"/>
              <a:t>falling objects or hit by moving vehicles.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fi-FI" altLang="en-US" sz="1800"/>
              <a:t>Another</a:t>
            </a:r>
            <a:r>
              <a:rPr lang="fi-FI" altLang="en-US" sz="1800" b="1"/>
              <a:t> </a:t>
            </a:r>
            <a:r>
              <a:rPr lang="fi-FI" altLang="en-US" sz="1800"/>
              <a:t>cause typically involves slipping or tripping due to either poor housekeeping or failure to promptly clear up spillages.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fi-FI" altLang="en-US" sz="1800"/>
              <a:t> Most studies show that</a:t>
            </a:r>
            <a:r>
              <a:rPr lang="fi-FI" altLang="en-US" sz="1800" b="1"/>
              <a:t> </a:t>
            </a:r>
            <a:r>
              <a:rPr lang="fi-FI" altLang="en-US" sz="1800"/>
              <a:t>the greatest number of fatalities over the last decade</a:t>
            </a:r>
            <a:r>
              <a:rPr lang="fi-FI" altLang="en-US" sz="1800" b="1"/>
              <a:t> </a:t>
            </a:r>
            <a:r>
              <a:rPr lang="fi-FI" altLang="en-US" sz="1800"/>
              <a:t>have been due to contact with a harmful substance</a:t>
            </a:r>
            <a:r>
              <a:rPr lang="fi-FI" altLang="en-US" sz="1800" b="1"/>
              <a:t>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fi-FI" altLang="en-US" sz="1800"/>
              <a:t> Finally, falls from a height, such as</a:t>
            </a:r>
            <a:r>
              <a:rPr lang="fi-FI" altLang="en-US" sz="1800" b="1"/>
              <a:t> </a:t>
            </a:r>
            <a:r>
              <a:rPr lang="fi-FI" altLang="en-US" sz="1800"/>
              <a:t>from a ladder or elevated walkways has been shown to be the cause of serious injuries, especially in construction engineering.</a:t>
            </a:r>
            <a:r>
              <a:rPr lang="en-US" altLang="en-US" sz="1800"/>
              <a:t> </a:t>
            </a:r>
          </a:p>
        </p:txBody>
      </p:sp>
      <p:sp>
        <p:nvSpPr>
          <p:cNvPr id="38916" name="Rectangle 7"/>
          <p:cNvSpPr>
            <a:spLocks noChangeArrowheads="1"/>
          </p:cNvSpPr>
          <p:nvPr/>
        </p:nvSpPr>
        <p:spPr bwMode="auto">
          <a:xfrm>
            <a:off x="971550" y="1196975"/>
            <a:ext cx="8172450" cy="2044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5207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fi-FI" altLang="en-US" sz="1800"/>
              <a:t>The causes of workplace injuries have dramatically increased..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Workplace injuries can frequently be attributed to a </a:t>
            </a:r>
            <a:r>
              <a:rPr lang="fi-FI" altLang="en-US" sz="1800">
                <a:solidFill>
                  <a:srgbClr val="000099"/>
                </a:solidFill>
                <a:latin typeface="Arial Black" panose="020B0A04020102020204" pitchFamily="34" charset="0"/>
              </a:rPr>
              <a:t>number of </a:t>
            </a:r>
            <a:r>
              <a:rPr lang="fi-FI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causes</a:t>
            </a:r>
            <a:r>
              <a:rPr lang="fi-FI" altLang="en-US" sz="1800">
                <a:solidFill>
                  <a:schemeClr val="accent2"/>
                </a:solidFill>
              </a:rPr>
              <a:t>.</a:t>
            </a:r>
            <a:r>
              <a:rPr lang="fi-FI" altLang="en-US" sz="1800"/>
              <a:t> 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/>
              <a:t>A major cause of workplace injury is lifting or carrying heavy objects.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/>
              <a:t>The workplace can be a dangerous place.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/>
              <a:t>Studies have found things influencing injuries in the workplace</a:t>
            </a:r>
            <a:endParaRPr lang="en-US" altLang="en-US" sz="2800"/>
          </a:p>
        </p:txBody>
      </p:sp>
      <p:sp>
        <p:nvSpPr>
          <p:cNvPr id="38917" name="Text Box 9"/>
          <p:cNvSpPr txBox="1">
            <a:spLocks noChangeArrowheads="1"/>
          </p:cNvSpPr>
          <p:nvPr/>
        </p:nvSpPr>
        <p:spPr bwMode="auto">
          <a:xfrm>
            <a:off x="1476375" y="3500438"/>
            <a:ext cx="7200900" cy="3113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000" baseline="30000">
                <a:cs typeface="Times New Roman" panose="02020603050405020304" pitchFamily="18" charset="0"/>
              </a:rPr>
              <a:t>1</a:t>
            </a:r>
            <a:r>
              <a:rPr lang="fi-FI" altLang="en-US" sz="1800"/>
              <a:t> Lifting or carrying heavy and awkward objects has been shown to </a:t>
            </a:r>
            <a:r>
              <a:rPr lang="fi-FI" altLang="en-US" sz="1800" u="sng">
                <a:solidFill>
                  <a:srgbClr val="CC0000"/>
                </a:solidFill>
                <a:latin typeface="Arial Black" panose="020B0A04020102020204" pitchFamily="34" charset="0"/>
              </a:rPr>
              <a:t>account for</a:t>
            </a:r>
            <a:r>
              <a:rPr lang="fi-FI" altLang="en-US" sz="1800"/>
              <a:t> one-third of all injuries requiring sick leave of three days or more.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fi-FI" altLang="en-US" sz="1800"/>
              <a:t> The 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second most common</a:t>
            </a:r>
            <a:r>
              <a:rPr lang="fi-FI" altLang="en-US" sz="1800" u="sng">
                <a:solidFill>
                  <a:srgbClr val="CC0000"/>
                </a:solidFill>
                <a:latin typeface="Arial Black" panose="020B0A04020102020204" pitchFamily="34" charset="0"/>
              </a:rPr>
              <a:t> cause</a:t>
            </a:r>
            <a:r>
              <a:rPr lang="fi-FI" altLang="en-US" sz="1800">
                <a:solidFill>
                  <a:srgbClr val="CC0000"/>
                </a:solidFill>
              </a:rPr>
              <a:t> 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of injuries</a:t>
            </a:r>
            <a:r>
              <a:rPr lang="fi-FI" altLang="en-US" sz="1800"/>
              <a:t> results from being struck by</a:t>
            </a:r>
            <a:r>
              <a:rPr lang="fi-FI" altLang="en-US" sz="1800" b="1"/>
              <a:t> </a:t>
            </a:r>
            <a:r>
              <a:rPr lang="fi-FI" altLang="en-US" sz="1800"/>
              <a:t>falling objects or hit by moving vehicles.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Another </a:t>
            </a:r>
            <a:r>
              <a:rPr lang="fi-FI" altLang="en-US" sz="1800" u="sng">
                <a:solidFill>
                  <a:srgbClr val="CC0000"/>
                </a:solidFill>
                <a:latin typeface="Arial Black" panose="020B0A04020102020204" pitchFamily="34" charset="0"/>
              </a:rPr>
              <a:t>cause</a:t>
            </a:r>
            <a:r>
              <a:rPr lang="fi-FI" altLang="en-US" sz="1800"/>
              <a:t> typically involves slipping or tripping due to either poor housekeeping or failure to promptly clear up spillages.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fi-FI" altLang="en-US" sz="1800"/>
              <a:t> Most studies show that</a:t>
            </a:r>
            <a:r>
              <a:rPr lang="fi-FI" altLang="en-US" sz="1800" b="1"/>
              <a:t> </a:t>
            </a:r>
            <a:r>
              <a:rPr lang="fi-FI" altLang="en-US" sz="1800"/>
              <a:t>the greatest number of fatalities over the last decade</a:t>
            </a:r>
            <a:r>
              <a:rPr lang="fi-FI" altLang="en-US" sz="1800" b="1"/>
              <a:t> </a:t>
            </a:r>
            <a:r>
              <a:rPr lang="fi-FI" altLang="en-US" sz="1800"/>
              <a:t>have been </a:t>
            </a:r>
            <a:r>
              <a:rPr lang="fi-FI" altLang="en-US" sz="1800" u="sng">
                <a:solidFill>
                  <a:srgbClr val="CC0000"/>
                </a:solidFill>
                <a:latin typeface="Arial Black" panose="020B0A04020102020204" pitchFamily="34" charset="0"/>
              </a:rPr>
              <a:t>due to</a:t>
            </a:r>
            <a:r>
              <a:rPr lang="fi-FI" altLang="en-US" sz="1800"/>
              <a:t> contact with a harmful substance</a:t>
            </a:r>
            <a:r>
              <a:rPr lang="fi-FI" altLang="en-US" sz="1800" b="1"/>
              <a:t>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fi-FI" altLang="en-US" sz="1800"/>
              <a:t> Finally, falls from a height, such as</a:t>
            </a:r>
            <a:r>
              <a:rPr lang="fi-FI" altLang="en-US" sz="1800" b="1"/>
              <a:t> </a:t>
            </a:r>
            <a:r>
              <a:rPr lang="fi-FI" altLang="en-US" sz="1800"/>
              <a:t>from a ladder or elevated walkways has been shown to 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be the </a:t>
            </a:r>
            <a:r>
              <a:rPr lang="fi-FI" altLang="en-US" sz="1800" u="sng">
                <a:solidFill>
                  <a:srgbClr val="CC0000"/>
                </a:solidFill>
                <a:latin typeface="Arial Black" panose="020B0A04020102020204" pitchFamily="34" charset="0"/>
              </a:rPr>
              <a:t>cause of</a:t>
            </a:r>
            <a:r>
              <a:rPr lang="fi-FI" altLang="en-US" sz="1800"/>
              <a:t> serious injuries, especially in construction engineering.</a:t>
            </a:r>
            <a:r>
              <a:rPr lang="en-US" altLang="en-US" sz="1800"/>
              <a:t> </a:t>
            </a:r>
          </a:p>
        </p:txBody>
      </p:sp>
      <p:sp>
        <p:nvSpPr>
          <p:cNvPr id="389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5-2</a:t>
            </a:r>
            <a:br>
              <a:rPr lang="en-US" altLang="en-US" sz="3200" b="1" dirty="0" smtClean="0">
                <a:solidFill>
                  <a:srgbClr val="CC0000"/>
                </a:solidFill>
              </a:rPr>
            </a:br>
            <a:r>
              <a:rPr lang="en-US" altLang="en-US" sz="3200" b="1" dirty="0" smtClean="0">
                <a:solidFill>
                  <a:srgbClr val="CC0000"/>
                </a:solidFill>
              </a:rPr>
              <a:t>CLAIM</a:t>
            </a:r>
            <a:r>
              <a:rPr lang="en-US" altLang="en-US" sz="3200" dirty="0" smtClean="0"/>
              <a:t> </a:t>
            </a:r>
            <a:endParaRPr lang="en-US" altLang="en-US" sz="20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8919" name="Tekstikehys 13"/>
          <p:cNvSpPr txBox="1">
            <a:spLocks noChangeArrowheads="1"/>
          </p:cNvSpPr>
          <p:nvPr/>
        </p:nvSpPr>
        <p:spPr bwMode="auto">
          <a:xfrm>
            <a:off x="3071813" y="357188"/>
            <a:ext cx="5857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Select the topic sentence that best controls the body of each paragraph below.</a:t>
            </a:r>
            <a:endParaRPr lang="en-US" altLang="en-US" sz="2000"/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2916238" y="1773238"/>
            <a:ext cx="1150937" cy="4318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i-FI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5-1: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68313" y="981075"/>
            <a:ext cx="86756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Tx/>
              <a:buNone/>
            </a:pPr>
            <a:r>
              <a:rPr lang="en-US" altLang="en-US" sz="2000">
                <a:solidFill>
                  <a:srgbClr val="000099"/>
                </a:solidFill>
              </a:rPr>
              <a:t>This paragraph is far too long. How many paragraphs would you divide this text into? Where are the natural places to make the breaks?</a:t>
            </a:r>
            <a:r>
              <a:rPr lang="en-US" altLang="en-US" sz="1800"/>
              <a:t> </a:t>
            </a:r>
            <a:r>
              <a:rPr lang="en-US" altLang="en-US" sz="2400">
                <a:solidFill>
                  <a:srgbClr val="000099"/>
                </a:solidFill>
              </a:rPr>
              <a:t> </a:t>
            </a:r>
            <a:endParaRPr lang="en-GB" altLang="en-US" sz="2400">
              <a:solidFill>
                <a:srgbClr val="000099"/>
              </a:solidFill>
            </a:endParaRPr>
          </a:p>
        </p:txBody>
      </p:sp>
      <p:pic>
        <p:nvPicPr>
          <p:cNvPr id="6148" name="Picture 4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39750" y="1916113"/>
            <a:ext cx="80645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1800"/>
              <a:t>Wind energy technology has become a mature renewable electricity generating technology.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/>
              <a:t>Today, more than 74,000 MW of wind capacity was/were installed worldwide by the end of 2007.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1800"/>
              <a:t>A substantial portion of this capacity has been in commercial operation for more than a decade.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1800"/>
              <a:t>During this time, manufacturers have gained considerable experience in wind turbine maintenance and are now designing a new generation of wind turbines with a clear focus on maintenance.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en-US" altLang="en-US" sz="1800"/>
              <a:t>Low maintenance costs help make wind energy economically competitive with other energy sources.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6</a:t>
            </a:r>
            <a:r>
              <a:rPr lang="en-US" altLang="en-US" sz="1800"/>
              <a:t>Wind turbine maintenance costs are typically less than maintenance costs for conventional forms of electricity generation.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7</a:t>
            </a:r>
            <a:r>
              <a:rPr lang="en-US" altLang="en-US" sz="1800"/>
              <a:t>Scheduled wind turbine maintenance is usually completed twice a year, resulting in about 12 to 18 hours of downtime for each maintenance event.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8</a:t>
            </a:r>
            <a:r>
              <a:rPr lang="en-US" altLang="en-US" sz="1800"/>
              <a:t>Generally, only a few turbines in a facility are down at any one time for maintenance activities.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9</a:t>
            </a:r>
            <a:r>
              <a:rPr lang="en-US" altLang="en-US" sz="1800"/>
              <a:t>The only time the entire facility is brought off-line is for substation maintenance, which usually lasts for only about 12 hours and occurs twice a year during low production periods. 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39750" y="1916113"/>
            <a:ext cx="8064500" cy="448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1800"/>
              <a:t>Wind energy technology has become a mature renewable electricity generating technology.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/>
              <a:t>By the end of 2007, more than 74,000 MW of wind capacity was installed worldwide.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1800"/>
              <a:t>A substantial portion of this capacity has been in commercial operation for more than a decade.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1800"/>
              <a:t>During this time, manufacturers have gained considerable experience in wind turbine maintenance and are now designing a new generation of wind turbines with a clear focus on maintenance.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Low</a:t>
            </a:r>
            <a:r>
              <a:rPr lang="en-US" altLang="en-US" sz="1800">
                <a:latin typeface="Arial Black" panose="020B0A04020102020204" pitchFamily="34" charset="0"/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maintenance costs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help make wind energy economically competitive with other energy sources.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6</a:t>
            </a:r>
            <a:r>
              <a:rPr lang="en-US" altLang="en-US" sz="1800"/>
              <a:t>Wind turbine maintenance costs are typically less than maintenance costs for conventional forms of electricity generation.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7</a:t>
            </a:r>
            <a:r>
              <a:rPr lang="en-US" altLang="en-US" sz="1800"/>
              <a:t>Scheduled wind turbine maintenance is usually completed twice a year, resulting in about 12 to 18 hours of downtime for each maintenance event.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8</a:t>
            </a:r>
            <a:r>
              <a:rPr lang="en-US" altLang="en-US" sz="1800"/>
              <a:t>Generally, only a few turbines in a facility are down at any one time for maintenance activities.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9</a:t>
            </a:r>
            <a:r>
              <a:rPr lang="en-US" altLang="en-US" sz="1800"/>
              <a:t>The only time the entire facility is brought off-line is for substation maintenance, which usually lasts for only about 12 hours and occurs twice a year during low production periods.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mynote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260350"/>
            <a:ext cx="711200" cy="684213"/>
          </a:xfrm>
          <a:noFill/>
        </p:spPr>
      </p:pic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1476375" y="3500438"/>
            <a:ext cx="720090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</a:t>
            </a:r>
            <a:r>
              <a:rPr lang="fi-FI" altLang="en-US" sz="1800"/>
              <a:t> Lifting or carrying heavy and awkward objects has been shown to account for one-third of all injuries requiring sick leave of three days or more.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fi-FI" altLang="en-US" sz="1800"/>
              <a:t> The second most common cause of injuries results from being struck by</a:t>
            </a:r>
            <a:r>
              <a:rPr lang="fi-FI" altLang="en-US" sz="1800" b="1"/>
              <a:t> </a:t>
            </a:r>
            <a:r>
              <a:rPr lang="fi-FI" altLang="en-US" sz="1800"/>
              <a:t>falling objects or hit by moving vehicles.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fi-FI" altLang="en-US" sz="1800"/>
              <a:t>Another</a:t>
            </a:r>
            <a:r>
              <a:rPr lang="fi-FI" altLang="en-US" sz="1800" b="1"/>
              <a:t> </a:t>
            </a:r>
            <a:r>
              <a:rPr lang="fi-FI" altLang="en-US" sz="1800"/>
              <a:t>cause typically involves slipping or tripping due to either poor housekeeping or failure to promptly clear up spillages.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fi-FI" altLang="en-US" sz="1800"/>
              <a:t> Most studies show that</a:t>
            </a:r>
            <a:r>
              <a:rPr lang="fi-FI" altLang="en-US" sz="1800" b="1"/>
              <a:t> </a:t>
            </a:r>
            <a:r>
              <a:rPr lang="fi-FI" altLang="en-US" sz="1800"/>
              <a:t>the greatest number of fatalities over the last decade</a:t>
            </a:r>
            <a:r>
              <a:rPr lang="fi-FI" altLang="en-US" sz="1800" b="1"/>
              <a:t> </a:t>
            </a:r>
            <a:r>
              <a:rPr lang="fi-FI" altLang="en-US" sz="1800"/>
              <a:t>have been due to contact with a harmful substance</a:t>
            </a:r>
            <a:r>
              <a:rPr lang="fi-FI" altLang="en-US" sz="1800" b="1"/>
              <a:t>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fi-FI" altLang="en-US" sz="1800"/>
              <a:t> Finally, falls from a height, such as</a:t>
            </a:r>
            <a:r>
              <a:rPr lang="fi-FI" altLang="en-US" sz="1800" b="1"/>
              <a:t> </a:t>
            </a:r>
            <a:r>
              <a:rPr lang="fi-FI" altLang="en-US" sz="1800"/>
              <a:t>from a ladder or elevated walkways has been shown to be the cause of serious injuries, especially in construction engineering.</a:t>
            </a:r>
            <a:r>
              <a:rPr lang="en-US" altLang="en-US" sz="1800"/>
              <a:t> </a:t>
            </a:r>
          </a:p>
        </p:txBody>
      </p:sp>
      <p:sp>
        <p:nvSpPr>
          <p:cNvPr id="40964" name="Rectangle 7"/>
          <p:cNvSpPr>
            <a:spLocks noChangeArrowheads="1"/>
          </p:cNvSpPr>
          <p:nvPr/>
        </p:nvSpPr>
        <p:spPr bwMode="auto">
          <a:xfrm>
            <a:off x="755650" y="1341438"/>
            <a:ext cx="8172450" cy="2044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5207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fi-FI" altLang="en-US" sz="1800"/>
              <a:t>The causes of workplace injuries have dramatically increased..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Workplace injuries can frequently be attributed to a </a:t>
            </a:r>
            <a:r>
              <a:rPr lang="fi-FI" altLang="en-US" sz="1800">
                <a:solidFill>
                  <a:srgbClr val="FF0000"/>
                </a:solidFill>
                <a:latin typeface="Arial Black" panose="020B0A04020102020204" pitchFamily="34" charset="0"/>
              </a:rPr>
              <a:t>number of </a:t>
            </a:r>
            <a:r>
              <a:rPr lang="fi-FI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causes</a:t>
            </a:r>
            <a:r>
              <a:rPr lang="fi-FI" altLang="en-US" sz="1800">
                <a:solidFill>
                  <a:schemeClr val="accent2"/>
                </a:solidFill>
              </a:rPr>
              <a:t>.</a:t>
            </a:r>
            <a:r>
              <a:rPr lang="fi-FI" altLang="en-US" sz="1800"/>
              <a:t> 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/>
              <a:t>A major cause of workplace injury is lifting or carrying heavy objects.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/>
              <a:t>The workplace can be a dangerous place.</a:t>
            </a:r>
          </a:p>
          <a:p>
            <a:pPr eaLnBrk="1" hangingPunct="1">
              <a:buFontTx/>
              <a:buAutoNum type="alphaLcParenR"/>
            </a:pPr>
            <a:r>
              <a:rPr lang="fi-FI" altLang="en-US" sz="1800"/>
              <a:t>Studies have found things influencing injuries in the workplace</a:t>
            </a:r>
            <a:endParaRPr lang="en-US" altLang="en-US" sz="2800"/>
          </a:p>
        </p:txBody>
      </p:sp>
      <p:sp>
        <p:nvSpPr>
          <p:cNvPr id="40965" name="Text Box 9"/>
          <p:cNvSpPr txBox="1">
            <a:spLocks noChangeArrowheads="1"/>
          </p:cNvSpPr>
          <p:nvPr/>
        </p:nvSpPr>
        <p:spPr bwMode="auto">
          <a:xfrm>
            <a:off x="1476375" y="3471863"/>
            <a:ext cx="7570788" cy="3113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</a:t>
            </a:r>
            <a:r>
              <a:rPr lang="fi-FI" altLang="en-US" sz="1800"/>
              <a:t> </a:t>
            </a:r>
            <a:r>
              <a:rPr lang="fi-FI" altLang="en-US" sz="1800" u="sng">
                <a:solidFill>
                  <a:srgbClr val="000066"/>
                </a:solidFill>
                <a:latin typeface="Arial Black" panose="020B0A04020102020204" pitchFamily="34" charset="0"/>
              </a:rPr>
              <a:t>Lifting or carrying heavy and awkward objects</a:t>
            </a:r>
            <a:r>
              <a:rPr lang="fi-FI" altLang="en-US" sz="1800"/>
              <a:t> has been shown to </a:t>
            </a:r>
            <a:r>
              <a:rPr lang="fi-FI" altLang="en-US" sz="1800" b="1">
                <a:solidFill>
                  <a:srgbClr val="CC0000"/>
                </a:solidFill>
                <a:latin typeface="Arial Black" panose="020B0A04020102020204" pitchFamily="34" charset="0"/>
              </a:rPr>
              <a:t>account for</a:t>
            </a:r>
            <a:r>
              <a:rPr lang="fi-FI" altLang="en-US" sz="1800" b="1"/>
              <a:t> </a:t>
            </a:r>
            <a:r>
              <a:rPr lang="fi-FI" altLang="en-US" sz="1800"/>
              <a:t>one-third of all injuries requiring sick leave of three days or more.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fi-FI" altLang="en-US" sz="1800"/>
              <a:t> The 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second most common</a:t>
            </a:r>
            <a:r>
              <a:rPr lang="fi-FI" altLang="en-US" sz="1800" u="sng">
                <a:solidFill>
                  <a:srgbClr val="CC0000"/>
                </a:solidFill>
                <a:latin typeface="Arial Black" panose="020B0A04020102020204" pitchFamily="34" charset="0"/>
              </a:rPr>
              <a:t> cause</a:t>
            </a:r>
            <a:r>
              <a:rPr lang="fi-FI" altLang="en-US" sz="1800">
                <a:solidFill>
                  <a:srgbClr val="CC0000"/>
                </a:solidFill>
              </a:rPr>
              <a:t> 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of</a:t>
            </a:r>
            <a:r>
              <a:rPr lang="fi-FI" altLang="en-US" sz="1800">
                <a:solidFill>
                  <a:srgbClr val="008000"/>
                </a:solidFill>
                <a:latin typeface="Arial Black" panose="020B0A04020102020204" pitchFamily="34" charset="0"/>
              </a:rPr>
              <a:t> 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injuries</a:t>
            </a:r>
            <a:r>
              <a:rPr lang="fi-FI" altLang="en-US" sz="1800"/>
              <a:t> results from </a:t>
            </a:r>
            <a:r>
              <a:rPr lang="fi-FI" altLang="en-US" sz="1800" u="sng">
                <a:solidFill>
                  <a:srgbClr val="000066"/>
                </a:solidFill>
                <a:latin typeface="Arial Black" panose="020B0A04020102020204" pitchFamily="34" charset="0"/>
              </a:rPr>
              <a:t>being struck by falling objects</a:t>
            </a:r>
            <a:r>
              <a:rPr lang="fi-FI" altLang="en-US" sz="1800"/>
              <a:t> or hit by moving vehicles.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Another </a:t>
            </a:r>
            <a:r>
              <a:rPr lang="fi-FI" altLang="en-US" sz="1800" u="sng">
                <a:solidFill>
                  <a:srgbClr val="CC0000"/>
                </a:solidFill>
                <a:latin typeface="Arial Black" panose="020B0A04020102020204" pitchFamily="34" charset="0"/>
              </a:rPr>
              <a:t>cause</a:t>
            </a:r>
            <a:r>
              <a:rPr lang="fi-FI" altLang="en-US" sz="1800"/>
              <a:t> typically involves </a:t>
            </a:r>
            <a:r>
              <a:rPr lang="fi-FI" altLang="en-US" sz="1800" u="sng">
                <a:solidFill>
                  <a:srgbClr val="000066"/>
                </a:solidFill>
                <a:latin typeface="Arial Black" panose="020B0A04020102020204" pitchFamily="34" charset="0"/>
              </a:rPr>
              <a:t>slipping or tripping</a:t>
            </a:r>
            <a:r>
              <a:rPr lang="fi-FI" altLang="en-US" sz="1800"/>
              <a:t> </a:t>
            </a:r>
            <a:r>
              <a:rPr lang="fi-FI" altLang="en-US" sz="1800">
                <a:solidFill>
                  <a:srgbClr val="FF0000"/>
                </a:solidFill>
                <a:latin typeface="Arial Black" panose="020B0A04020102020204" pitchFamily="34" charset="0"/>
              </a:rPr>
              <a:t>due to </a:t>
            </a:r>
            <a:r>
              <a:rPr lang="fi-FI" altLang="en-US" sz="1800"/>
              <a:t>either poor housekeeping or failure to promptly clear up spillages.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fi-FI" altLang="en-US" sz="1800"/>
              <a:t> Most studies show that</a:t>
            </a:r>
            <a:r>
              <a:rPr lang="fi-FI" altLang="en-US" sz="1800" b="1"/>
              <a:t> </a:t>
            </a:r>
            <a:r>
              <a:rPr lang="fi-FI" altLang="en-US" sz="1800"/>
              <a:t>the greatest number of fatalities over the last decade</a:t>
            </a:r>
            <a:r>
              <a:rPr lang="fi-FI" altLang="en-US" sz="1800" b="1"/>
              <a:t> </a:t>
            </a:r>
            <a:r>
              <a:rPr lang="fi-FI" altLang="en-US" sz="1800"/>
              <a:t>have been 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due to</a:t>
            </a:r>
            <a:r>
              <a:rPr lang="fi-FI" altLang="en-US" sz="1800"/>
              <a:t> </a:t>
            </a:r>
            <a:r>
              <a:rPr lang="fi-FI" altLang="en-US" sz="1800" u="sng">
                <a:solidFill>
                  <a:srgbClr val="000066"/>
                </a:solidFill>
                <a:latin typeface="Arial Black" panose="020B0A04020102020204" pitchFamily="34" charset="0"/>
              </a:rPr>
              <a:t>contact with a harmful substance</a:t>
            </a:r>
            <a:r>
              <a:rPr lang="fi-FI" altLang="en-US" sz="1800" b="1"/>
              <a:t>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fi-FI" altLang="en-US" sz="1800"/>
              <a:t> </a:t>
            </a:r>
            <a:r>
              <a:rPr lang="fi-FI" altLang="en-US" sz="1800">
                <a:solidFill>
                  <a:srgbClr val="FF0000"/>
                </a:solidFill>
                <a:latin typeface="Arial Black" panose="020B0A04020102020204" pitchFamily="34" charset="0"/>
              </a:rPr>
              <a:t>Finally, </a:t>
            </a:r>
            <a:r>
              <a:rPr lang="fi-FI" altLang="en-US" sz="1800" u="sng">
                <a:solidFill>
                  <a:srgbClr val="000066"/>
                </a:solidFill>
                <a:latin typeface="Arial Black" panose="020B0A04020102020204" pitchFamily="34" charset="0"/>
              </a:rPr>
              <a:t>falls from a height</a:t>
            </a:r>
            <a:r>
              <a:rPr lang="fi-FI" altLang="en-US" sz="1800"/>
              <a:t>, such as</a:t>
            </a:r>
            <a:r>
              <a:rPr lang="fi-FI" altLang="en-US" sz="1800" b="1"/>
              <a:t> </a:t>
            </a:r>
            <a:r>
              <a:rPr lang="fi-FI" altLang="en-US" sz="1800"/>
              <a:t>from a ladder or elevated walkways has been shown </a:t>
            </a:r>
            <a:r>
              <a:rPr lang="fi-FI" altLang="en-US" sz="1800">
                <a:solidFill>
                  <a:srgbClr val="CC0000"/>
                </a:solidFill>
                <a:latin typeface="Arial Black" panose="020B0A04020102020204" pitchFamily="34" charset="0"/>
              </a:rPr>
              <a:t>to be the cause</a:t>
            </a:r>
            <a:r>
              <a:rPr lang="fi-FI" altLang="en-US" sz="1800"/>
              <a:t> of serious injuries, especially in construction engineering.</a:t>
            </a:r>
            <a:r>
              <a:rPr lang="en-US" altLang="en-US" sz="1800"/>
              <a:t> </a:t>
            </a:r>
          </a:p>
        </p:txBody>
      </p:sp>
      <p:sp>
        <p:nvSpPr>
          <p:cNvPr id="409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5-2</a:t>
            </a:r>
            <a:br>
              <a:rPr lang="en-US" altLang="en-US" sz="3200" b="1" dirty="0" smtClean="0">
                <a:solidFill>
                  <a:srgbClr val="CC0000"/>
                </a:solidFill>
              </a:rPr>
            </a:br>
            <a:r>
              <a:rPr lang="en-US" altLang="en-US" sz="3200" b="1" dirty="0" smtClean="0">
                <a:solidFill>
                  <a:srgbClr val="CC0000"/>
                </a:solidFill>
              </a:rPr>
              <a:t>CLAIM</a:t>
            </a:r>
            <a:r>
              <a:rPr lang="en-US" altLang="en-US" sz="3200" dirty="0" smtClean="0"/>
              <a:t> </a:t>
            </a:r>
            <a:endParaRPr lang="en-US" altLang="en-US" sz="20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67" name="Tekstikehys 13"/>
          <p:cNvSpPr txBox="1">
            <a:spLocks noChangeArrowheads="1"/>
          </p:cNvSpPr>
          <p:nvPr/>
        </p:nvSpPr>
        <p:spPr bwMode="auto">
          <a:xfrm>
            <a:off x="3071813" y="357188"/>
            <a:ext cx="5857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Select the topic sentence that best controls the body of the paragraph.</a:t>
            </a:r>
            <a:endParaRPr lang="en-US" altLang="en-US" sz="2000"/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2700338" y="1931988"/>
            <a:ext cx="1150937" cy="4318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i-FI" altLang="en-US" sz="1800"/>
          </a:p>
        </p:txBody>
      </p:sp>
      <p:sp>
        <p:nvSpPr>
          <p:cNvPr id="9" name="Oval 8"/>
          <p:cNvSpPr/>
          <p:nvPr/>
        </p:nvSpPr>
        <p:spPr>
          <a:xfrm>
            <a:off x="3419475" y="3976688"/>
            <a:ext cx="2466975" cy="4222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700338" y="4495800"/>
            <a:ext cx="2097087" cy="520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916238" y="5519738"/>
            <a:ext cx="1366837" cy="576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umbrella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412875"/>
            <a:ext cx="6553200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362950" cy="1143000"/>
          </a:xfrm>
        </p:spPr>
        <p:txBody>
          <a:bodyPr/>
          <a:lstStyle/>
          <a:p>
            <a:pPr algn="l" eaLnBrk="1" hangingPunct="1"/>
            <a:r>
              <a:rPr lang="en-US" altLang="en-US" sz="3600" b="1" dirty="0" smtClean="0">
                <a:solidFill>
                  <a:schemeClr val="accent2"/>
                </a:solidFill>
              </a:rPr>
              <a:t>Techniques for Enumeration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olidFill>
                  <a:schemeClr val="accent2"/>
                </a:solidFill>
              </a:rPr>
              <a:t/>
            </a:r>
            <a:br>
              <a:rPr lang="en-US" altLang="en-US" b="1" dirty="0" smtClean="0">
                <a:solidFill>
                  <a:schemeClr val="accent2"/>
                </a:solidFill>
              </a:rPr>
            </a:br>
            <a:r>
              <a:rPr lang="en-US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en-US" sz="2800" b="1" dirty="0" smtClean="0">
                <a:solidFill>
                  <a:srgbClr val="CC0000"/>
                </a:solidFill>
              </a:rPr>
              <a:t>Superordinate terms</a:t>
            </a:r>
            <a:r>
              <a:rPr lang="en-US" altLang="en-US" dirty="0" smtClean="0"/>
              <a:t> 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'Umbrella' terms</a:t>
            </a:r>
            <a:r>
              <a:rPr lang="en-US" altLang="en-US" sz="2400" dirty="0" smtClean="0"/>
              <a:t> that can stand for an entire class or category of things.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395288" y="2276475"/>
            <a:ext cx="81375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C0000"/>
                </a:solidFill>
              </a:rPr>
              <a:t>   </a:t>
            </a:r>
            <a:r>
              <a:rPr lang="en-US" altLang="en-US" sz="2400" b="1">
                <a:solidFill>
                  <a:srgbClr val="993366"/>
                </a:solidFill>
              </a:rPr>
              <a:t>VEHICLES</a:t>
            </a:r>
            <a:endParaRPr lang="en-US" altLang="en-US" sz="2400">
              <a:solidFill>
                <a:srgbClr val="993366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(superordinate)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/>
            </a:r>
            <a:br>
              <a:rPr lang="en-US" altLang="en-US" sz="1800"/>
            </a:b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lorries    cars    bicycles	 trams     ships</a:t>
            </a:r>
          </a:p>
        </p:txBody>
      </p:sp>
      <p:sp>
        <p:nvSpPr>
          <p:cNvPr id="43014" name="Line 7"/>
          <p:cNvSpPr>
            <a:spLocks noChangeShapeType="1"/>
          </p:cNvSpPr>
          <p:nvPr/>
        </p:nvSpPr>
        <p:spPr bwMode="auto">
          <a:xfrm flipH="1">
            <a:off x="2339975" y="2997200"/>
            <a:ext cx="1943100" cy="865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5" name="Line 8"/>
          <p:cNvSpPr>
            <a:spLocks noChangeShapeType="1"/>
          </p:cNvSpPr>
          <p:nvPr/>
        </p:nvSpPr>
        <p:spPr bwMode="auto">
          <a:xfrm flipH="1">
            <a:off x="3492500" y="3068638"/>
            <a:ext cx="86360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6" name="Line 9"/>
          <p:cNvSpPr>
            <a:spLocks noChangeShapeType="1"/>
          </p:cNvSpPr>
          <p:nvPr/>
        </p:nvSpPr>
        <p:spPr bwMode="auto">
          <a:xfrm>
            <a:off x="4572000" y="3068638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7" name="Line 10"/>
          <p:cNvSpPr>
            <a:spLocks noChangeShapeType="1"/>
          </p:cNvSpPr>
          <p:nvPr/>
        </p:nvSpPr>
        <p:spPr bwMode="auto">
          <a:xfrm>
            <a:off x="4787900" y="3068638"/>
            <a:ext cx="719138" cy="8651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8" name="Line 11"/>
          <p:cNvSpPr>
            <a:spLocks noChangeShapeType="1"/>
          </p:cNvSpPr>
          <p:nvPr/>
        </p:nvSpPr>
        <p:spPr bwMode="auto">
          <a:xfrm>
            <a:off x="5003800" y="3068638"/>
            <a:ext cx="187325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9" name="Text Box 12"/>
          <p:cNvSpPr txBox="1">
            <a:spLocks noChangeArrowheads="1"/>
          </p:cNvSpPr>
          <p:nvPr/>
        </p:nvSpPr>
        <p:spPr bwMode="auto">
          <a:xfrm>
            <a:off x="323850" y="4437063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704975" algn="l"/>
                <a:tab pos="3409950" algn="l"/>
                <a:tab pos="5114925" algn="l"/>
                <a:tab pos="68199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704975" algn="l"/>
                <a:tab pos="3409950" algn="l"/>
                <a:tab pos="5114925" algn="l"/>
                <a:tab pos="68199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704975" algn="l"/>
                <a:tab pos="3409950" algn="l"/>
                <a:tab pos="5114925" algn="l"/>
                <a:tab pos="68199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704975" algn="l"/>
                <a:tab pos="3409950" algn="l"/>
                <a:tab pos="5114925" algn="l"/>
                <a:tab pos="6819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704975" algn="l"/>
                <a:tab pos="3409950" algn="l"/>
                <a:tab pos="5114925" algn="l"/>
                <a:tab pos="6819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04975" algn="l"/>
                <a:tab pos="3409950" algn="l"/>
                <a:tab pos="5114925" algn="l"/>
                <a:tab pos="6819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04975" algn="l"/>
                <a:tab pos="3409950" algn="l"/>
                <a:tab pos="5114925" algn="l"/>
                <a:tab pos="6819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04975" algn="l"/>
                <a:tab pos="3409950" algn="l"/>
                <a:tab pos="5114925" algn="l"/>
                <a:tab pos="6819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04975" algn="l"/>
                <a:tab pos="3409950" algn="l"/>
                <a:tab pos="5114925" algn="l"/>
                <a:tab pos="6819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en-US" sz="2400" b="1">
                <a:solidFill>
                  <a:srgbClr val="CC0000"/>
                </a:solidFill>
              </a:rPr>
              <a:t>Typical </a:t>
            </a:r>
            <a:r>
              <a:rPr lang="en-US" altLang="en-US" sz="2400" b="1">
                <a:solidFill>
                  <a:srgbClr val="CC0000"/>
                </a:solidFill>
              </a:rPr>
              <a:t>superordinate terms:</a:t>
            </a:r>
            <a:r>
              <a:rPr lang="en-US" altLang="en-US" sz="2400"/>
              <a:t> 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468313" y="4857750"/>
            <a:ext cx="158432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Option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Alternative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Example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Criterion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Feature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Aspect 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124075" y="4868863"/>
            <a:ext cx="15843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Benefit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Advantage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Drawback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Problem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Issue </a:t>
            </a: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3800475" y="4894263"/>
            <a:ext cx="15843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Technique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Method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Strategy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fi-FI" altLang="en-US" sz="2000" i="1">
                <a:solidFill>
                  <a:schemeClr val="accent2"/>
                </a:solidFill>
              </a:rPr>
              <a:t>Approach </a:t>
            </a:r>
            <a:endParaRPr lang="en-US" altLang="en-US" sz="2000" i="1">
              <a:solidFill>
                <a:schemeClr val="accent2"/>
              </a:solidFill>
            </a:endParaRP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Solution</a:t>
            </a:r>
            <a:r>
              <a:rPr lang="en-US" altLang="en-US" sz="1800" i="1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5389563" y="4894263"/>
            <a:ext cx="1944687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Reason 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Consequence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Cause</a:t>
            </a:r>
            <a:br>
              <a:rPr lang="en-US" altLang="en-US" sz="2000" i="1">
                <a:solidFill>
                  <a:schemeClr val="accent2"/>
                </a:solidFill>
              </a:rPr>
            </a:br>
            <a:r>
              <a:rPr lang="en-US" altLang="en-US" sz="2000" i="1">
                <a:solidFill>
                  <a:schemeClr val="accent2"/>
                </a:solidFill>
              </a:rPr>
              <a:t>Effect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Factor</a:t>
            </a:r>
            <a:r>
              <a:rPr lang="en-US" altLang="en-US" sz="1800" i="1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7199313" y="4868863"/>
            <a:ext cx="1944687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Phase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Stage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Step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Procedure </a:t>
            </a:r>
          </a:p>
        </p:txBody>
      </p:sp>
      <p:sp>
        <p:nvSpPr>
          <p:cNvPr id="17" name="Oval 16"/>
          <p:cNvSpPr/>
          <p:nvPr/>
        </p:nvSpPr>
        <p:spPr>
          <a:xfrm>
            <a:off x="3448050" y="2093913"/>
            <a:ext cx="2466975" cy="7905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3" grpId="0"/>
      <p:bldP spid="112654" grpId="0"/>
      <p:bldP spid="112655" grpId="0"/>
      <p:bldP spid="112656" grpId="0"/>
      <p:bldP spid="112657" grpId="0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6600"/>
                </a:solidFill>
              </a:rPr>
              <a:t>See also </a:t>
            </a:r>
            <a:r>
              <a:rPr lang="en-US" altLang="en-US" b="1" i="1" dirty="0" smtClean="0">
                <a:solidFill>
                  <a:srgbClr val="006600"/>
                </a:solidFill>
              </a:rPr>
              <a:t>Language 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196975"/>
            <a:ext cx="7643812" cy="49291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buFontTx/>
              <a:buChar char="-"/>
              <a:defRPr/>
            </a:pPr>
            <a:r>
              <a:rPr lang="en-US" dirty="0" smtClean="0"/>
              <a:t>Addition and cause-effect</a:t>
            </a:r>
          </a:p>
          <a:p>
            <a:pPr>
              <a:buFontTx/>
              <a:buChar char="-"/>
              <a:defRPr/>
            </a:pPr>
            <a:r>
              <a:rPr lang="en-US" dirty="0" smtClean="0"/>
              <a:t>Enumeration</a:t>
            </a:r>
          </a:p>
          <a:p>
            <a:pPr>
              <a:buFontTx/>
              <a:buChar char="-"/>
              <a:defRPr/>
            </a:pPr>
            <a:r>
              <a:rPr lang="en-US" dirty="0" smtClean="0"/>
              <a:t>Comparison and contrast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5-3: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46083" name="Picture 3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23850" y="1700213"/>
            <a:ext cx="649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800">
                <a:latin typeface="Arial Black" panose="020B0A04020102020204" pitchFamily="34" charset="0"/>
              </a:rPr>
              <a:t>A</a:t>
            </a:r>
            <a:endParaRPr lang="en-US" altLang="en-US" sz="2800">
              <a:latin typeface="Arial Black" panose="020B0A04020102020204" pitchFamily="34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971550" y="2139950"/>
            <a:ext cx="7705725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0488" indent="206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/>
              <a:t>Everyone knows about the presence of caffeine in coffee and tea, but it may not be generally known that caffeine is present in cola drinks.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1800"/>
              <a:t>Products made with cocoa, like hot chocolate and chocolate bars, include this stimulant too, although its presence is not readily evident to us.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1800"/>
              <a:t>Prescription and nonprescription drugs used for headaches and migraines are another hidden source of caffeine.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en-US" altLang="en-US" sz="1800"/>
              <a:t>Since consuming caffeine in excess is harmful, it is important to be aware of the products that contain it</a:t>
            </a:r>
            <a:r>
              <a:rPr lang="fi-FI" altLang="en-US" sz="2000"/>
              <a:t>.</a:t>
            </a:r>
            <a:r>
              <a:rPr lang="en-US" altLang="en-US" sz="2000"/>
              <a:t> </a:t>
            </a: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1116013" y="1773238"/>
            <a:ext cx="7416800" cy="366712"/>
          </a:xfrm>
          <a:prstGeom prst="rect">
            <a:avLst/>
          </a:prstGeom>
          <a:solidFill>
            <a:srgbClr val="EAFE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1800"/>
              <a:t>Many common </a:t>
            </a:r>
            <a:r>
              <a:rPr lang="fi-FI" altLang="en-US" sz="1800">
                <a:latin typeface="Arial Black" panose="020B0A04020102020204" pitchFamily="34" charset="0"/>
              </a:rPr>
              <a:t>foods and products</a:t>
            </a:r>
            <a:r>
              <a:rPr lang="fi-FI" altLang="en-US" sz="1800"/>
              <a:t> contain hidden </a:t>
            </a:r>
            <a:r>
              <a:rPr lang="fi-FI" altLang="en-US" sz="1800">
                <a:latin typeface="Arial Black" panose="020B0A04020102020204" pitchFamily="34" charset="0"/>
              </a:rPr>
              <a:t>caffeine</a:t>
            </a:r>
            <a:r>
              <a:rPr lang="fi-FI" altLang="en-US" sz="1800"/>
              <a:t>.</a:t>
            </a:r>
            <a:endParaRPr lang="en-US" altLang="en-US" sz="1800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971550" y="1114425"/>
            <a:ext cx="7488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</a:rPr>
              <a:t>Provide a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topic statement</a:t>
            </a:r>
            <a:r>
              <a:rPr lang="en-US" altLang="en-US" sz="1800">
                <a:solidFill>
                  <a:schemeClr val="accent2"/>
                </a:solidFill>
              </a:rPr>
              <a:t> for paragraphs A and B.</a:t>
            </a:r>
            <a:r>
              <a:rPr lang="en-US" altLang="en-US" sz="1800"/>
              <a:t> </a:t>
            </a:r>
          </a:p>
        </p:txBody>
      </p:sp>
      <p:sp>
        <p:nvSpPr>
          <p:cNvPr id="8" name="Oval 7"/>
          <p:cNvSpPr/>
          <p:nvPr/>
        </p:nvSpPr>
        <p:spPr>
          <a:xfrm>
            <a:off x="2667000" y="1636713"/>
            <a:ext cx="2520950" cy="5794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6561138" y="1681163"/>
            <a:ext cx="1466850" cy="534987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265363" y="3214688"/>
            <a:ext cx="3430587" cy="3857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1304925" y="2625725"/>
            <a:ext cx="2557463" cy="4492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219575" y="2359025"/>
            <a:ext cx="1366838" cy="446088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018088" y="2082800"/>
            <a:ext cx="1366837" cy="423863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6519863" y="2432050"/>
            <a:ext cx="1366837" cy="3841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6184900" y="2082800"/>
            <a:ext cx="1741488" cy="4365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949325" y="3763963"/>
            <a:ext cx="1366838" cy="441325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763713" y="2960688"/>
            <a:ext cx="1571625" cy="441325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5-3: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48131" name="Picture 3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23850" y="1700213"/>
            <a:ext cx="649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800">
                <a:latin typeface="Arial Black" panose="020B0A04020102020204" pitchFamily="34" charset="0"/>
              </a:rPr>
              <a:t>A</a:t>
            </a:r>
            <a:endParaRPr lang="en-US" altLang="en-US" sz="2800">
              <a:latin typeface="Arial Black" panose="020B0A04020102020204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971550" y="2139950"/>
            <a:ext cx="7705725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0488" indent="206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/>
              <a:t>Everyone knows about the presence of caffeine in coffee and tea, but it may not be generally known that caffeine is present in cola drinks.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1800"/>
              <a:t>Products made with cocoa, like hot chocolate and chocolate bars, include this stimulant too, although its presence is not readily evident to us.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1800"/>
              <a:t>Prescription and nonprescription drugs used for headaches and migraines are another hidden source of caffeine.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en-US" altLang="en-US" sz="1800" b="1"/>
              <a:t>Since consuming caffeine in excess is harmful, it is important to be aware of the products that contain it</a:t>
            </a:r>
            <a:r>
              <a:rPr lang="fi-FI" altLang="en-US" sz="2000" b="1"/>
              <a:t>.</a:t>
            </a:r>
            <a:r>
              <a:rPr lang="en-US" altLang="en-US" sz="2000" b="1"/>
              <a:t> </a:t>
            </a:r>
            <a:endParaRPr lang="fi-FI" altLang="en-US" sz="2000" b="1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116013" y="1773238"/>
            <a:ext cx="7416800" cy="366712"/>
          </a:xfrm>
          <a:prstGeom prst="rect">
            <a:avLst/>
          </a:prstGeom>
          <a:solidFill>
            <a:srgbClr val="EAFE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1800"/>
              <a:t>Many common </a:t>
            </a:r>
            <a:r>
              <a:rPr lang="fi-FI" altLang="en-US" sz="1800">
                <a:latin typeface="Arial Black" panose="020B0A04020102020204" pitchFamily="34" charset="0"/>
              </a:rPr>
              <a:t>foods and products</a:t>
            </a:r>
            <a:r>
              <a:rPr lang="fi-FI" altLang="en-US" sz="1800"/>
              <a:t> contain hidden </a:t>
            </a:r>
            <a:r>
              <a:rPr lang="fi-FI" altLang="en-US" sz="1800">
                <a:latin typeface="Arial Black" panose="020B0A04020102020204" pitchFamily="34" charset="0"/>
              </a:rPr>
              <a:t>caffeine</a:t>
            </a:r>
            <a:r>
              <a:rPr lang="fi-FI" altLang="en-US" sz="1800"/>
              <a:t>.</a:t>
            </a:r>
            <a:endParaRPr lang="en-US" altLang="en-US" sz="1800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971550" y="1114425"/>
            <a:ext cx="7488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</a:rPr>
              <a:t>Provide a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topic statement</a:t>
            </a:r>
            <a:r>
              <a:rPr lang="en-US" altLang="en-US" sz="1800">
                <a:solidFill>
                  <a:schemeClr val="accent2"/>
                </a:solidFill>
              </a:rPr>
              <a:t> for paragraphs A and B.</a:t>
            </a:r>
            <a:r>
              <a:rPr lang="en-US" altLang="en-US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5-3: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50179" name="Picture 3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468313" y="1196975"/>
            <a:ext cx="649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800">
                <a:latin typeface="Arial Black" panose="020B0A04020102020204" pitchFamily="34" charset="0"/>
              </a:rPr>
              <a:t>B</a:t>
            </a:r>
            <a:endParaRPr lang="en-US" altLang="en-US" sz="2800">
              <a:latin typeface="Arial Black" panose="020B0A04020102020204" pitchFamily="34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900113" y="1628775"/>
            <a:ext cx="770572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0488" indent="206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fi-FI" altLang="en-US" sz="2000"/>
              <a:t>All of the heat that comes out as exhaust or goes into the radiator is wasted energy.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fi-FI" altLang="en-US" sz="2000"/>
              <a:t>The engine also uses a lot of energy turning the various pumps, fans and generators that keep it going.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fi-FI" altLang="en-US" sz="2000"/>
              <a:t>Thus, the overall efficiency of an automotive gas engine is about 20 percent.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fi-FI" altLang="en-US" sz="2000"/>
              <a:t>That is, only about 20 percent of the thermal-energy content of the gasoline is converted into mechanical work</a:t>
            </a:r>
            <a:r>
              <a:rPr lang="en-US" altLang="en-US" sz="2000"/>
              <a:t>. </a:t>
            </a: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 b="1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1116013" y="1268413"/>
            <a:ext cx="6911975" cy="366712"/>
          </a:xfrm>
          <a:prstGeom prst="rect">
            <a:avLst/>
          </a:prstGeom>
          <a:solidFill>
            <a:srgbClr val="EAFE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The </a:t>
            </a:r>
            <a:r>
              <a:rPr lang="en-US" altLang="en-US" sz="1800">
                <a:latin typeface="Arial Black" panose="020B0A04020102020204" pitchFamily="34" charset="0"/>
              </a:rPr>
              <a:t>efficiency</a:t>
            </a:r>
            <a:r>
              <a:rPr lang="en-US" altLang="en-US" sz="1800"/>
              <a:t> of a gasoline-powered car is surprisingly </a:t>
            </a:r>
            <a:r>
              <a:rPr lang="en-US" altLang="en-US" sz="1800">
                <a:latin typeface="Arial Black" panose="020B0A04020102020204" pitchFamily="34" charset="0"/>
              </a:rPr>
              <a:t>low</a:t>
            </a:r>
            <a:r>
              <a:rPr lang="en-US" altLang="en-US" sz="18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5-3: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52227" name="Picture 3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68313" y="1196975"/>
            <a:ext cx="649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800">
                <a:latin typeface="Arial Black" panose="020B0A04020102020204" pitchFamily="34" charset="0"/>
              </a:rPr>
              <a:t>B</a:t>
            </a:r>
            <a:endParaRPr lang="en-US" altLang="en-US" sz="2800">
              <a:latin typeface="Arial Black" panose="020B0A04020102020204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900113" y="1628775"/>
            <a:ext cx="7705725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0488" indent="206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fi-FI" altLang="en-US" sz="2000"/>
              <a:t>All of the heat that comes out as exhaust or goes into the radiator is wasted energy.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fi-FI" altLang="en-US" sz="2000"/>
              <a:t>The engine also uses a lot of energy turning the various pumps, fans and generators that keep it going.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fi-FI" altLang="en-US" sz="2000"/>
              <a:t>Thus, the overall efficiency of an automotive gas engine is about 20 percent. </a:t>
            </a:r>
            <a:r>
              <a:rPr lang="fi-FI" altLang="en-US" sz="2000" b="1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fi-FI" altLang="en-US" sz="2000" b="1"/>
              <a:t>That is, only about 20 percent of the thermal-energy content of the gasoline is converted into mechanical work</a:t>
            </a:r>
            <a:r>
              <a:rPr lang="en-US" altLang="en-US" sz="2000" b="1"/>
              <a:t>. </a:t>
            </a:r>
            <a:endParaRPr lang="fi-FI" altLang="en-US" sz="2000" b="1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 b="1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116013" y="1268413"/>
            <a:ext cx="6911975" cy="366712"/>
          </a:xfrm>
          <a:prstGeom prst="rect">
            <a:avLst/>
          </a:prstGeom>
          <a:solidFill>
            <a:srgbClr val="EAFE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The </a:t>
            </a:r>
            <a:r>
              <a:rPr lang="en-US" altLang="en-US" sz="1800">
                <a:latin typeface="Arial Black" panose="020B0A04020102020204" pitchFamily="34" charset="0"/>
              </a:rPr>
              <a:t>efficiency</a:t>
            </a:r>
            <a:r>
              <a:rPr lang="en-US" altLang="en-US" sz="1800"/>
              <a:t> of a gasoline-powered car is surprisingly </a:t>
            </a:r>
            <a:r>
              <a:rPr lang="en-US" altLang="en-US" sz="1800">
                <a:latin typeface="Arial Black" panose="020B0A04020102020204" pitchFamily="34" charset="0"/>
              </a:rPr>
              <a:t>low</a:t>
            </a:r>
            <a:r>
              <a:rPr lang="en-US" altLang="en-US" sz="18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5-3: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54275" name="Picture 3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68313" y="1196975"/>
            <a:ext cx="649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800">
                <a:latin typeface="Arial Black" panose="020B0A04020102020204" pitchFamily="34" charset="0"/>
              </a:rPr>
              <a:t>C</a:t>
            </a:r>
            <a:endParaRPr lang="en-US" altLang="en-US" sz="2800">
              <a:latin typeface="Arial Black" panose="020B0A04020102020204" pitchFamily="34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900113" y="1628775"/>
            <a:ext cx="770572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0488" indent="206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000"/>
              <a:t>For example, geography is needed for an understanding of economics because natural resources and transportation affect production and distribution of goods.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2000"/>
              <a:t>Changes in engineering affect economics.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2000"/>
              <a:t>Psychology is also related because it can help the economist understand why some people want some products and not others.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</a:t>
            </a:r>
            <a:r>
              <a:rPr lang="en-US" altLang="en-US" sz="2000"/>
              <a:t>Because it is necessary to calculate averages and trends, mathematics is important to economics.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6</a:t>
            </a:r>
            <a:r>
              <a:rPr lang="en-US" altLang="en-US" sz="2000"/>
              <a:t>Finally, the language and the writing method used may help or hinder trade. </a:t>
            </a:r>
            <a:r>
              <a:rPr lang="fi-FI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7</a:t>
            </a:r>
            <a:r>
              <a:rPr lang="en-US" altLang="en-US" sz="2000"/>
              <a:t>Excelling in economics requires knowledge of numerous other disciplines. </a:t>
            </a: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fi-FI" altLang="en-US" sz="20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1116013" y="1268413"/>
            <a:ext cx="6551612" cy="366712"/>
          </a:xfrm>
          <a:prstGeom prst="rect">
            <a:avLst/>
          </a:prstGeom>
          <a:solidFill>
            <a:srgbClr val="EAFE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1800">
                <a:latin typeface="Arial Black" panose="020B0A04020102020204" pitchFamily="34" charset="0"/>
              </a:rPr>
              <a:t>Economics</a:t>
            </a:r>
            <a:r>
              <a:rPr lang="fi-FI" altLang="en-US" sz="1800"/>
              <a:t> integrates knowledge from </a:t>
            </a:r>
            <a:r>
              <a:rPr lang="fi-FI" altLang="en-US" sz="1800" b="1" u="sng"/>
              <a:t>many other </a:t>
            </a:r>
            <a:r>
              <a:rPr lang="fi-FI" altLang="en-US" sz="1800" b="1">
                <a:latin typeface="Arial Black" panose="020B0A04020102020204" pitchFamily="34" charset="0"/>
              </a:rPr>
              <a:t>fields</a:t>
            </a:r>
            <a:r>
              <a:rPr lang="fi-FI" altLang="en-US" sz="1800">
                <a:latin typeface="Arial Black" panose="020B0A04020102020204" pitchFamily="34" charset="0"/>
              </a:rPr>
              <a:t>.</a:t>
            </a:r>
            <a:endParaRPr lang="en-US" altLang="en-US" sz="1800"/>
          </a:p>
        </p:txBody>
      </p:sp>
      <p:sp>
        <p:nvSpPr>
          <p:cNvPr id="7" name="Oval 6"/>
          <p:cNvSpPr/>
          <p:nvPr/>
        </p:nvSpPr>
        <p:spPr>
          <a:xfrm>
            <a:off x="5219700" y="1198563"/>
            <a:ext cx="2305050" cy="506412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156325" y="2198688"/>
            <a:ext cx="2016125" cy="509587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627313" y="1612900"/>
            <a:ext cx="1439862" cy="441325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055938" y="2486025"/>
            <a:ext cx="1587500" cy="503238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339975" y="3421063"/>
            <a:ext cx="1624013" cy="474662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971550" y="3756025"/>
            <a:ext cx="2992438" cy="441325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8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333375"/>
            <a:ext cx="8388350" cy="4438650"/>
          </a:xfrm>
        </p:spPr>
        <p:txBody>
          <a:bodyPr/>
          <a:lstStyle/>
          <a:p>
            <a:pPr marL="350838" indent="-350838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Each paragraph…</a:t>
            </a:r>
            <a:r>
              <a:rPr lang="en-US" altLang="en-US" sz="2800" b="1" dirty="0" smtClean="0">
                <a:cs typeface="Arial" panose="020B0604020202020204" pitchFamily="34" charset="0"/>
              </a:rPr>
              <a:t/>
            </a:r>
            <a:br>
              <a:rPr lang="en-US" altLang="en-US" sz="2800" b="1" dirty="0" smtClean="0">
                <a:cs typeface="Arial" panose="020B0604020202020204" pitchFamily="34" charset="0"/>
              </a:rPr>
            </a:br>
            <a:r>
              <a:rPr lang="en-US" altLang="en-US" sz="1000" b="1" dirty="0" smtClean="0">
                <a:cs typeface="Arial" panose="020B0604020202020204" pitchFamily="34" charset="0"/>
              </a:rPr>
              <a:t> </a:t>
            </a:r>
          </a:p>
          <a:p>
            <a:pPr marL="350838" indent="-350838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cs typeface="Arial" panose="020B0604020202020204" pitchFamily="34" charset="0"/>
              </a:rPr>
              <a:t>should have its own topic sentence</a:t>
            </a:r>
          </a:p>
          <a:p>
            <a:pPr marL="350838" indent="-350838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cs typeface="Arial" panose="020B0604020202020204" pitchFamily="34" charset="0"/>
              </a:rPr>
              <a:t>focuses only on one main idea/topic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1000" dirty="0" smtClean="0"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The topic sentence…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1000" dirty="0" smtClean="0"/>
          </a:p>
          <a:p>
            <a:pPr marL="350838" indent="-350838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/>
              <a:t>presents the</a:t>
            </a:r>
            <a:r>
              <a:rPr lang="en-US" altLang="en-US" b="1" dirty="0" smtClean="0"/>
              <a:t> topic </a:t>
            </a:r>
            <a:r>
              <a:rPr lang="en-US" altLang="en-US" dirty="0" smtClean="0"/>
              <a:t>and </a:t>
            </a:r>
            <a:r>
              <a:rPr lang="en-US" altLang="en-US" b="1" dirty="0" smtClean="0"/>
              <a:t>how it will be treated</a:t>
            </a:r>
            <a:r>
              <a:rPr lang="en-US" altLang="en-US" dirty="0" smtClean="0"/>
              <a:t> in that paragraph</a:t>
            </a:r>
            <a:endParaRPr lang="en-US" altLang="en-US" dirty="0" smtClean="0">
              <a:cs typeface="Arial" panose="020B0604020202020204" pitchFamily="34" charset="0"/>
            </a:endParaRPr>
          </a:p>
          <a:p>
            <a:pPr marL="350838" indent="-350838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56323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284663" y="6059488"/>
            <a:ext cx="4387850" cy="3825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1800" dirty="0" smtClean="0"/>
              <a:t>LC-1114 Communicating technology</a:t>
            </a:r>
          </a:p>
        </p:txBody>
      </p:sp>
      <p:sp>
        <p:nvSpPr>
          <p:cNvPr id="58374" name="Title 1"/>
          <p:cNvSpPr>
            <a:spLocks noGrp="1"/>
          </p:cNvSpPr>
          <p:nvPr>
            <p:ph type="ctrTitle"/>
          </p:nvPr>
        </p:nvSpPr>
        <p:spPr>
          <a:xfrm>
            <a:off x="755650" y="2428875"/>
            <a:ext cx="8259763" cy="1331913"/>
          </a:xfrm>
        </p:spPr>
        <p:txBody>
          <a:bodyPr/>
          <a:lstStyle/>
          <a:p>
            <a:pPr algn="l"/>
            <a:r>
              <a:rPr lang="en-US" altLang="en-US" sz="4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           Peer review</a:t>
            </a:r>
            <a:br>
              <a:rPr lang="en-US" altLang="en-US" sz="4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en-US" altLang="en-US" sz="1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1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en-US" altLang="en-US" sz="28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Assignment 3: description of ‘solution’</a:t>
            </a:r>
            <a:br>
              <a:rPr lang="en-US" altLang="en-US" sz="28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en-US" altLang="en-US" sz="28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Pattern: extended definition  </a:t>
            </a:r>
            <a:r>
              <a:rPr lang="en-US" altLang="en-US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Work in groups of 3 students</a:t>
            </a: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5-1: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8195" name="Picture 4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539750" y="1196975"/>
            <a:ext cx="80645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9</a:t>
            </a:r>
            <a:r>
              <a:rPr lang="en-US" altLang="en-US" sz="1800"/>
              <a:t>The only time the entire facility is brought off-line is for substation maintenance, which usually lasts for only about 12 hours and occurs twice a year during low production periods.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10</a:t>
            </a:r>
            <a:r>
              <a:rPr lang="en-US" altLang="en-US" sz="1800"/>
              <a:t>Generator</a:t>
            </a:r>
            <a:r>
              <a:rPr lang="en-US" altLang="en-US" sz="1800" b="1"/>
              <a:t> </a:t>
            </a:r>
            <a:r>
              <a:rPr lang="en-US" altLang="en-US" sz="1800"/>
              <a:t>and</a:t>
            </a:r>
            <a:r>
              <a:rPr lang="en-US" altLang="en-US" sz="1800" b="1"/>
              <a:t> </a:t>
            </a:r>
            <a:r>
              <a:rPr lang="en-US" altLang="en-US" sz="1800"/>
              <a:t>gearbox rebuilds</a:t>
            </a:r>
            <a:r>
              <a:rPr lang="en-US" altLang="en-US" sz="1800" b="1"/>
              <a:t> </a:t>
            </a:r>
            <a:r>
              <a:rPr lang="en-US" altLang="en-US" sz="1800"/>
              <a:t>are wind facilities’ two most costly maintenance items.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11</a:t>
            </a:r>
            <a:r>
              <a:rPr lang="en-US" altLang="en-US" sz="1800"/>
              <a:t>Not only are the replacement components expensive but major expense is also associated with obtaining and mobilizing the large crane needed to repair these components.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12</a:t>
            </a:r>
            <a:r>
              <a:rPr lang="en-US" altLang="en-US" sz="1800"/>
              <a:t>Moreover, the actual crane costs and in/out costs, a long lead time to get the crane to the site and set up is common, resulting in longer than planned down time and additional lost revenue.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13</a:t>
            </a:r>
            <a:r>
              <a:rPr lang="en-US" altLang="en-US" sz="1800"/>
              <a:t>To improve generator performance, manufacturers are improving wind turbines’ electrical architecture.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14</a:t>
            </a:r>
            <a:r>
              <a:rPr lang="en-US" altLang="en-US" sz="1800"/>
              <a:t>Larger turbines (greater than 1 MW) have typically used variable speed constant frequency (VSCF) technology to produce 60 Hz output from the wind turbine’s variable input speed.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15</a:t>
            </a:r>
            <a:r>
              <a:rPr lang="en-US" altLang="en-US" sz="1800"/>
              <a:t>This technology was developed in the 1990s and is limited by the solid state switches used at that time.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16</a:t>
            </a:r>
            <a:r>
              <a:rPr lang="en-US" altLang="en-US" sz="1800"/>
              <a:t>However, one unintended consequence of this technology is the production of a stray current in the generator rotor.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17</a:t>
            </a:r>
            <a:r>
              <a:rPr lang="en-US" altLang="en-US" sz="1800"/>
              <a:t>This stray current follows the path to ground and, in doing so, arcs across the generator bearings, causing the generator to fail.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539750" y="1196975"/>
            <a:ext cx="8064500" cy="5035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9</a:t>
            </a:r>
            <a:r>
              <a:rPr lang="en-US" altLang="en-US" sz="1800"/>
              <a:t>The only time the entire facility is brought off-line is for substation maintenance, which usually lasts for only about 12 hours and occurs twice a year during low production periods.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10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Generator and gearbox rebuilds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are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wind facilities’ two most costly maintenance items.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11</a:t>
            </a:r>
            <a:r>
              <a:rPr lang="en-US" altLang="en-US" sz="1800"/>
              <a:t>Not only are the replacement components expensive but major expense is also associated with obtaining and mobilizing the large crane needed to repair these components.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12</a:t>
            </a:r>
            <a:r>
              <a:rPr lang="en-US" altLang="en-US" sz="1800"/>
              <a:t>Moreover, the actual crane costs and in/out costs, a long lead time to get the crane to the site and set up is common, resulting in longer than planned down time and additional lost revenue.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13</a:t>
            </a:r>
            <a:r>
              <a:rPr lang="en-US" altLang="en-US" sz="1800"/>
              <a:t>To improve generator performance, manufacturers are improving wind turbines’ electrical architecture.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14</a:t>
            </a:r>
            <a:r>
              <a:rPr lang="en-US" altLang="en-US" sz="1800"/>
              <a:t>Larger turbines (greater than 1 MW) have typically used variable speed constant frequency (VSCF) technology to produce 60 Hz output from the wind turbine’s variable input speed.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15</a:t>
            </a:r>
            <a:r>
              <a:rPr lang="en-US" altLang="en-US" sz="1800"/>
              <a:t>This technology was developed in the 1990s and is limited by the solid state switches used at that time.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16</a:t>
            </a:r>
            <a:r>
              <a:rPr lang="en-US" altLang="en-US" sz="1800"/>
              <a:t>However, one unintended consequence of this technology is the production of a stray current in the generator rotor.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17</a:t>
            </a:r>
            <a:r>
              <a:rPr lang="en-US" altLang="en-US" sz="1800"/>
              <a:t>This stray current follows the path to ground and, in doing so, arcs across the generator bearings, causing the generator to fail. 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39750" y="1196975"/>
            <a:ext cx="8064500" cy="5035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9</a:t>
            </a:r>
            <a:r>
              <a:rPr lang="en-US" altLang="en-US" sz="1800"/>
              <a:t>The only time the entire facility is brought off-line is for substation maintenance, which usually lasts for only about 12 hours and occurs twice a year during low production periods.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10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Generator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and gearbox rebuilds are wind facilities’ two most costly maintenance items.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11</a:t>
            </a:r>
            <a:r>
              <a:rPr lang="en-US" altLang="en-US" sz="1800"/>
              <a:t>Not only are the replacement components expensive but major expense is also associated with obtaining and mobilizing the large crane needed to repair these components.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12</a:t>
            </a:r>
            <a:r>
              <a:rPr lang="en-US" altLang="en-US" sz="1800"/>
              <a:t>Moreover, the actual crane costs and in/out costs, a long lead time to get the crane to the site and set up is common, resulting in longer than planned down time and additional lost revenue.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13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To improve generator performance, manufacturers are improving wind turbines’ electrical architecture</a:t>
            </a:r>
            <a:r>
              <a:rPr lang="en-US" altLang="en-US" sz="1800" b="1">
                <a:solidFill>
                  <a:schemeClr val="accent2"/>
                </a:solidFill>
              </a:rPr>
              <a:t>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14</a:t>
            </a:r>
            <a:r>
              <a:rPr lang="en-US" altLang="en-US" sz="1800"/>
              <a:t>Larger turbines (greater than 1 MW) have typically used variable speed constant frequency (VSCF) technology to produce 60 Hz output from the wind turbine’s variable input speed.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15</a:t>
            </a:r>
            <a:r>
              <a:rPr lang="en-US" altLang="en-US" sz="1800"/>
              <a:t>This technology was developed in the 1990s and is limited by the solid state switches used at that time.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16</a:t>
            </a:r>
            <a:r>
              <a:rPr lang="en-US" altLang="en-US" sz="1800"/>
              <a:t>However, one unintended consequence of this technology is the production of a stray current in the generator rotor.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17</a:t>
            </a:r>
            <a:r>
              <a:rPr lang="en-US" altLang="en-US" sz="1800"/>
              <a:t>This stray current follows the path to ground and, in doing so, arcs across the generator bearings, causing the generator to fail.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  <p:bldP spid="4506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0" y="476250"/>
            <a:ext cx="9144000" cy="1143000"/>
          </a:xfrm>
        </p:spPr>
        <p:txBody>
          <a:bodyPr/>
          <a:lstStyle/>
          <a:p>
            <a:r>
              <a:rPr lang="en-US" altLang="en-US" sz="4000" b="1" dirty="0" smtClean="0">
                <a:solidFill>
                  <a:srgbClr val="000099"/>
                </a:solidFill>
              </a:rPr>
              <a:t>Peer review 2: extended definition</a:t>
            </a:r>
            <a:br>
              <a:rPr lang="en-US" altLang="en-US" sz="4000" b="1" dirty="0" smtClean="0">
                <a:solidFill>
                  <a:srgbClr val="000099"/>
                </a:solidFill>
              </a:rPr>
            </a:br>
            <a:r>
              <a:rPr lang="en-US" altLang="en-US" sz="2800" dirty="0" smtClean="0"/>
              <a:t>Help your co-students improve their texts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endParaRPr lang="en-US" altLang="en-US" sz="4000" b="1" dirty="0" smtClean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619250"/>
            <a:ext cx="8293100" cy="496887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Read two other students’ texts</a:t>
            </a:r>
          </a:p>
          <a:p>
            <a:pPr>
              <a:defRPr/>
            </a:pPr>
            <a:r>
              <a:rPr lang="en-US" sz="2400" dirty="0" smtClean="0"/>
              <a:t>Use the questions in the checklists as guidelines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    -  first text   -&gt; Part 1</a:t>
            </a:r>
            <a:br>
              <a:rPr lang="en-US" sz="2400" dirty="0" smtClean="0"/>
            </a:br>
            <a:r>
              <a:rPr lang="en-US" sz="2400" dirty="0" smtClean="0"/>
              <a:t>    -  second text  -&gt; Part 2</a:t>
            </a:r>
          </a:p>
          <a:p>
            <a:pPr>
              <a:defRPr/>
            </a:pPr>
            <a:r>
              <a:rPr lang="en-US" sz="2400" dirty="0" smtClean="0"/>
              <a:t>Note down your observations. </a:t>
            </a:r>
          </a:p>
          <a:p>
            <a:pPr>
              <a:defRPr/>
            </a:pPr>
            <a:r>
              <a:rPr lang="en-US" sz="2400" dirty="0" smtClean="0"/>
              <a:t>Share and discuss your comments with the author</a:t>
            </a:r>
          </a:p>
          <a:p>
            <a:pPr>
              <a:defRPr/>
            </a:pPr>
            <a:r>
              <a:rPr lang="en-US" sz="2400" dirty="0" smtClean="0"/>
              <a:t>Give the paper with your comments to the author. </a:t>
            </a:r>
          </a:p>
          <a:p>
            <a:pPr>
              <a:defRPr/>
            </a:pPr>
            <a:r>
              <a:rPr lang="en-US" sz="2400" dirty="0" smtClean="0"/>
              <a:t>Use the feedback from your peers to improve the text.</a:t>
            </a:r>
          </a:p>
          <a:p>
            <a:pPr>
              <a:defRPr/>
            </a:pPr>
            <a:r>
              <a:rPr lang="en-US" sz="2400" dirty="0" smtClean="0"/>
              <a:t>After corrections, submit to MyCourses	 (Assignment 3).</a:t>
            </a:r>
            <a:endParaRPr lang="en-US" sz="2400" dirty="0"/>
          </a:p>
        </p:txBody>
      </p:sp>
      <p:pic>
        <p:nvPicPr>
          <p:cNvPr id="59396" name="Picture 3" descr="myn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692775"/>
            <a:ext cx="1190625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4000" b="1" dirty="0" smtClean="0">
                <a:solidFill>
                  <a:srgbClr val="000099"/>
                </a:solidFill>
              </a:rPr>
              <a:t>Peer critique 2: extended definition</a:t>
            </a:r>
            <a:br>
              <a:rPr lang="en-US" altLang="en-US" sz="4000" b="1" dirty="0" smtClean="0">
                <a:solidFill>
                  <a:srgbClr val="000099"/>
                </a:solidFill>
              </a:rPr>
            </a:br>
            <a:r>
              <a:rPr lang="en-US" altLang="en-US" sz="2800" b="1" dirty="0" smtClean="0"/>
              <a:t>Work in groups of three students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endParaRPr lang="en-US" altLang="en-US" sz="2800" b="1" dirty="0" smtClean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4" y="1417638"/>
            <a:ext cx="8825929" cy="52562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000" b="1" dirty="0" smtClean="0"/>
              <a:t>Give your paper to the other students. </a:t>
            </a:r>
          </a:p>
          <a:p>
            <a:pPr marL="0" indent="0">
              <a:buFontTx/>
              <a:buNone/>
            </a:pPr>
            <a:r>
              <a:rPr lang="en-US" altLang="en-US" sz="2000" b="1" dirty="0" smtClean="0"/>
              <a:t>STEP 1: </a:t>
            </a:r>
            <a:r>
              <a:rPr lang="en-US" altLang="en-US" sz="2000" dirty="0" smtClean="0"/>
              <a:t> </a:t>
            </a:r>
            <a:r>
              <a:rPr lang="en-US" altLang="en-US" sz="2000" b="1" dirty="0" smtClean="0"/>
              <a:t>Read text 1 </a:t>
            </a:r>
            <a:r>
              <a:rPr lang="en-US" altLang="en-US" sz="2000" dirty="0" smtClean="0"/>
              <a:t>and focus on questions in part 1.                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15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min</a:t>
            </a:r>
          </a:p>
          <a:p>
            <a:pPr marL="0" indent="0">
              <a:buFontTx/>
              <a:buNone/>
            </a:pPr>
            <a:r>
              <a:rPr lang="en-US" altLang="en-US" sz="2000" b="1" dirty="0" smtClean="0"/>
              <a:t>                -   Use the template for your notes.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                -   Decide which 2 are the most important.</a:t>
            </a:r>
          </a:p>
          <a:p>
            <a:pPr marL="0" indent="0">
              <a:buFontTx/>
              <a:buNone/>
            </a:pPr>
            <a:r>
              <a:rPr lang="en-US" altLang="en-US" sz="2000" b="1" dirty="0" smtClean="0"/>
              <a:t>STEP 2: Read text 2 </a:t>
            </a:r>
            <a:r>
              <a:rPr lang="en-US" altLang="en-US" sz="2000" dirty="0" smtClean="0"/>
              <a:t>and focus on questions in </a:t>
            </a:r>
            <a:r>
              <a:rPr lang="en-US" altLang="en-US" sz="2000" b="1" dirty="0" smtClean="0"/>
              <a:t>part 2</a:t>
            </a:r>
            <a:r>
              <a:rPr lang="en-US" altLang="en-US" sz="2000" dirty="0" smtClean="0"/>
              <a:t>.</a:t>
            </a:r>
            <a:r>
              <a:rPr lang="en-US" altLang="en-US" sz="2000" b="1" dirty="0" smtClean="0"/>
              <a:t>                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15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min</a:t>
            </a: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US" altLang="en-US" sz="2000" b="1" dirty="0" smtClean="0"/>
              <a:t>               -   Use the template for your notes.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br>
              <a:rPr lang="en-US" altLang="en-US" sz="2400" dirty="0" smtClean="0">
                <a:solidFill>
                  <a:srgbClr val="FF0000"/>
                </a:solidFill>
              </a:rPr>
            </a:br>
            <a:endParaRPr lang="en-US" altLang="en-US" sz="11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</a:rPr>
              <a:t>       If you have extra time,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</a:rPr>
              <a:t>continue reading and focus on </a:t>
            </a:r>
            <a:br>
              <a:rPr lang="en-US" altLang="en-US" sz="2400" dirty="0" smtClean="0">
                <a:solidFill>
                  <a:srgbClr val="FF0000"/>
                </a:solidFill>
              </a:rPr>
            </a:br>
            <a:r>
              <a:rPr lang="en-US" altLang="en-US" sz="2400" dirty="0" smtClean="0">
                <a:solidFill>
                  <a:srgbClr val="FF0000"/>
                </a:solidFill>
              </a:rPr>
              <a:t>       questions you have not yet considered, i.e. part 1 or part 2.</a:t>
            </a:r>
            <a:endParaRPr lang="en-US" altLang="en-US" sz="2000" dirty="0" smtClean="0"/>
          </a:p>
          <a:p>
            <a:pPr marL="0" indent="0">
              <a:buFontTx/>
              <a:buNone/>
            </a:pPr>
            <a:r>
              <a:rPr lang="en-US" altLang="en-US" sz="2000" b="1" dirty="0" smtClean="0"/>
              <a:t>STEP 3: Get together with the other group members.               </a:t>
            </a:r>
            <a:r>
              <a:rPr lang="en-US" altLang="en-US" b="1" dirty="0" smtClean="0">
                <a:solidFill>
                  <a:srgbClr val="FF0000"/>
                </a:solidFill>
              </a:rPr>
              <a:t>15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1600" b="1" dirty="0" smtClean="0">
                <a:solidFill>
                  <a:srgbClr val="FF0000"/>
                </a:solidFill>
              </a:rPr>
              <a:t>min</a:t>
            </a:r>
            <a:r>
              <a:rPr lang="en-US" altLang="en-US" sz="2000" b="1" dirty="0" smtClean="0"/>
              <a:t>   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               </a:t>
            </a:r>
            <a:r>
              <a:rPr lang="en-US" altLang="en-US" sz="2000" dirty="0" smtClean="0"/>
              <a:t>Discuss one text at a time. Explain your observations and share </a:t>
            </a:r>
            <a:br>
              <a:rPr lang="en-US" altLang="en-US" sz="2000" dirty="0" smtClean="0"/>
            </a:br>
            <a:r>
              <a:rPr lang="en-US" altLang="en-US" sz="2000" dirty="0" smtClean="0"/>
              <a:t>               any improvement suggestions.</a:t>
            </a:r>
          </a:p>
          <a:p>
            <a:pPr marL="0" indent="0">
              <a:buFontTx/>
              <a:buNone/>
            </a:pPr>
            <a:endParaRPr lang="en-US" altLang="en-US" sz="1000" dirty="0" smtClean="0"/>
          </a:p>
          <a:p>
            <a:pPr marL="0" indent="0">
              <a:buFontTx/>
              <a:buNone/>
            </a:pPr>
            <a:r>
              <a:rPr lang="en-US" altLang="en-US" sz="2000" b="1" dirty="0" smtClean="0"/>
              <a:t>STEP 4:  Give your notes to the author.</a:t>
            </a:r>
            <a:br>
              <a:rPr lang="en-US" altLang="en-US" sz="2000" b="1" dirty="0" smtClean="0"/>
            </a:b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040063" y="3789363"/>
          <a:ext cx="2252662" cy="255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9" name="Clip" r:id="rId3" imgW="4824413" imgH="4495800" progId="MS_ClipArt_Gallery.2">
                  <p:embed/>
                </p:oleObj>
              </mc:Choice>
              <mc:Fallback>
                <p:oleObj name="Clip" r:id="rId3" imgW="4824413" imgH="4495800" progId="MS_ClipArt_Gallery.2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3789363"/>
                        <a:ext cx="2252662" cy="255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2" name="Rectangle 2"/>
          <p:cNvSpPr txBox="1">
            <a:spLocks noChangeArrowheads="1"/>
          </p:cNvSpPr>
          <p:nvPr/>
        </p:nvSpPr>
        <p:spPr bwMode="auto">
          <a:xfrm>
            <a:off x="468313" y="836613"/>
            <a:ext cx="755967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6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HOMEWORK: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3600" b="1" dirty="0" smtClean="0">
              <a:solidFill>
                <a:srgbClr val="000099"/>
              </a:solidFill>
              <a:latin typeface="Arial Black" panose="020B0A040201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altLang="en-US" b="1" dirty="0" smtClean="0">
                <a:solidFill>
                  <a:srgbClr val="000099"/>
                </a:solidFill>
              </a:rPr>
              <a:t> ONLINE MODULE 2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altLang="en-US" b="1" dirty="0" smtClean="0">
                <a:solidFill>
                  <a:srgbClr val="000099"/>
                </a:solidFill>
              </a:rPr>
              <a:t> Improve ASSIGNMENT 3 </a:t>
            </a:r>
            <a:br>
              <a:rPr lang="en-US" altLang="en-US" b="1" dirty="0" smtClean="0">
                <a:solidFill>
                  <a:srgbClr val="000099"/>
                </a:solidFill>
              </a:rPr>
            </a:br>
            <a:r>
              <a:rPr lang="en-US" altLang="en-US" b="1" dirty="0" smtClean="0">
                <a:solidFill>
                  <a:srgbClr val="000099"/>
                </a:solidFill>
              </a:rPr>
              <a:t>      based on today’s work and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b="1" dirty="0" smtClean="0">
                <a:solidFill>
                  <a:srgbClr val="000099"/>
                </a:solidFill>
              </a:rPr>
              <a:t>    SUBMIT to MyCourses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284663" y="6059488"/>
            <a:ext cx="4387850" cy="3825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1800" dirty="0" smtClean="0"/>
              <a:t>LC-1114 Communicating technology</a:t>
            </a:r>
          </a:p>
        </p:txBody>
      </p:sp>
      <p:sp>
        <p:nvSpPr>
          <p:cNvPr id="62470" name="Title 1"/>
          <p:cNvSpPr>
            <a:spLocks noGrp="1"/>
          </p:cNvSpPr>
          <p:nvPr>
            <p:ph type="ctrTitle"/>
          </p:nvPr>
        </p:nvSpPr>
        <p:spPr>
          <a:xfrm>
            <a:off x="323850" y="2428875"/>
            <a:ext cx="8691563" cy="1331913"/>
          </a:xfrm>
        </p:spPr>
        <p:txBody>
          <a:bodyPr/>
          <a:lstStyle/>
          <a:p>
            <a:r>
              <a:rPr lang="en-US" altLang="en-US" sz="3200" dirty="0" smtClean="0">
                <a:latin typeface="Arial Black" panose="020B0A04020102020204" pitchFamily="34" charset="0"/>
              </a:rPr>
              <a:t>See you next week!</a:t>
            </a: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5-1: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0243" name="Picture 3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39750" y="1196975"/>
            <a:ext cx="8064500" cy="531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18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To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address this problem, turbine manufacturers are currently working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to develop less complex VSCF systems.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19</a:t>
            </a:r>
            <a:r>
              <a:rPr lang="en-US" altLang="en-US" sz="1800"/>
              <a:t>Some manufacturers of new turbines are using permanent magnet generators that eliminate current in the rotor, thus eliminating arcing damage.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20</a:t>
            </a:r>
            <a:r>
              <a:rPr lang="en-US" altLang="en-US" sz="1800"/>
              <a:t>These new simpler controller/converter designs use today’s solid state technology, which is much improved over the solid state technology of the 1990s.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21</a:t>
            </a:r>
            <a:r>
              <a:rPr lang="en-US" altLang="en-US" sz="1800"/>
              <a:t>In addition, these controllers/converters contain fewer parts to maintain and/or fail, making the design simpler and more reliable.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22</a:t>
            </a:r>
            <a:r>
              <a:rPr lang="en-US" altLang="en-US" sz="1800"/>
              <a:t>As wind turbines have increased in size, gearbox reliability has suffered more than any other maintenance area.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23</a:t>
            </a:r>
            <a:r>
              <a:rPr lang="en-US" altLang="en-US" sz="1800"/>
              <a:t>Wind turbines are one of the most demanding applications for gearboxes due to variable loads that are extremely difficult to predict.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24</a:t>
            </a:r>
            <a:r>
              <a:rPr lang="en-US" altLang="en-US" sz="1800"/>
              <a:t>The larger blades common on larger machines result in massive torque through the three-stage gearbox typically used in these large turbines.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25</a:t>
            </a:r>
            <a:r>
              <a:rPr lang="en-US" altLang="en-US" sz="1800"/>
              <a:t>In an attempt to meet the increased torque requirement, manufacturers have developed huge, costly ring gears and bearings.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26</a:t>
            </a:r>
            <a:r>
              <a:rPr lang="en-US" altLang="en-US" sz="1800"/>
              <a:t>When these components fail (often due to torque-related stress), replacement components are expensive, as well as difficult and time consuming to replace.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27</a:t>
            </a:r>
            <a:r>
              <a:rPr lang="en-US" altLang="en-US" sz="1800"/>
              <a:t>Because these components are heavy, replacement almost always requires a crane, resulting in not only lead time delay but lost production revenue as well. 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539750" y="1196975"/>
            <a:ext cx="8064500" cy="558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18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To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address this problem, turbine manufacturers are currently working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to develop less complex VSCF systems.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19</a:t>
            </a:r>
            <a:r>
              <a:rPr lang="en-US" altLang="en-US" sz="1800"/>
              <a:t>Some manufacturers of new turbines are using permanent magnet generators that eliminate current in the rotor, thus eliminating arcing damage.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20</a:t>
            </a:r>
            <a:r>
              <a:rPr lang="en-US" altLang="en-US" sz="1800"/>
              <a:t>These new simpler controller/converter designs use today’s solid state technology, which is much improved over the solid state technology of the 1990s.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21</a:t>
            </a:r>
            <a:r>
              <a:rPr lang="en-US" altLang="en-US" sz="1800"/>
              <a:t>In addition, these controllers/converters contain fewer parts to maintain and/or fail, making the design simpler and more reliable.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22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As wind turbines have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increased in size, gearbox reliability has suffered more than any other maintenance area.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23</a:t>
            </a:r>
            <a:r>
              <a:rPr lang="en-US" altLang="en-US" sz="1800"/>
              <a:t>Wind turbines are one of the most demanding applications for gearboxes due to variable loads that are extremely difficult to predict.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24</a:t>
            </a:r>
            <a:r>
              <a:rPr lang="en-US" altLang="en-US" sz="1800"/>
              <a:t>The larger blades common on larger machines result in massive torque through the three-stage gearbox typically used in these large turbines.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25</a:t>
            </a:r>
            <a:r>
              <a:rPr lang="en-US" altLang="en-US" sz="1800"/>
              <a:t>In an attempt to meet the increased torque requirement, manufacturers have developed huge, costly ring gears and bearings.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26</a:t>
            </a:r>
            <a:r>
              <a:rPr lang="en-US" altLang="en-US" sz="1800"/>
              <a:t>When these components fail (often due to torque-related stress), replacement components are expensive, as well as difficult and time consuming to replace.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27</a:t>
            </a:r>
            <a:r>
              <a:rPr lang="en-US" altLang="en-US" sz="1800"/>
              <a:t>Because these components are heavy, replacement almost always requires a crane, resulting in not only lead time delay but lost production revenue as well. 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539750" y="1196975"/>
            <a:ext cx="8064500" cy="558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18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To address this problem, turbine manufacturers are currently working to develop less complex VSCF systems.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19</a:t>
            </a:r>
            <a:r>
              <a:rPr lang="en-US" altLang="en-US" sz="1800"/>
              <a:t>Some manufacturers of new turbines are using permanent magnet generators that eliminate current in the rotor, thus eliminating arcing damage.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20</a:t>
            </a:r>
            <a:r>
              <a:rPr lang="en-US" altLang="en-US" sz="1800"/>
              <a:t>These new simpler controller/converter designs use today’s solid state technology, which is much improved over the solid state technology of the 1990s.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21</a:t>
            </a:r>
            <a:r>
              <a:rPr lang="en-US" altLang="en-US" sz="1800"/>
              <a:t>In addition, these controllers/converters contain fewer parts to maintain and/or fail, making the design simpler and more reliable.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22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As wind turbines have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increased in size, gearbox reliability has suffered more than any other maintenance area.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23</a:t>
            </a:r>
            <a:r>
              <a:rPr lang="en-US" altLang="en-US" sz="1800"/>
              <a:t>Wind turbines are one of the most demanding applications for gearboxes due to variable loads that are extremely difficult to predict.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24</a:t>
            </a:r>
            <a:r>
              <a:rPr lang="en-US" altLang="en-US" sz="1800"/>
              <a:t>The larger blades common on larger machines result in massive torque through the three-stage gearbox typically used in these large turbines.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25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In an attempt to meet the increased torque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requirement, manufacturers have developed huge, costly ring gears and bearings</a:t>
            </a:r>
            <a:r>
              <a:rPr lang="en-US" altLang="en-US" sz="1800" b="1">
                <a:solidFill>
                  <a:schemeClr val="accent2"/>
                </a:solidFill>
              </a:rPr>
              <a:t>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26</a:t>
            </a:r>
            <a:r>
              <a:rPr lang="en-US" altLang="en-US" sz="1800"/>
              <a:t>When these components fail (often due to torque-related stress), replacement components are expensive, as well as difficult and time consuming to replace.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27</a:t>
            </a:r>
            <a:r>
              <a:rPr lang="en-US" altLang="en-US" sz="1800"/>
              <a:t>Because these components are heavy, replacement almost always requires a crane, resulting in not only lead time delay but lost production revenue as well.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/>
      <p:bldP spid="460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5-1: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2291" name="Picture 3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9750" y="1196975"/>
            <a:ext cx="80645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25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In</a:t>
            </a:r>
            <a:r>
              <a:rPr lang="en-US" altLang="en-US" sz="1800">
                <a:latin typeface="Arial Black" panose="020B0A04020102020204" pitchFamily="34" charset="0"/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an attempt to meet the increased torque requirement, manufacturers have developed huge, costly ring gears and bearings.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26</a:t>
            </a:r>
            <a:r>
              <a:rPr lang="en-US" altLang="en-US" sz="1800"/>
              <a:t>When these components fail (often due to torque-related stress), replacement components are expensive, as well as difficult and time consuming to replace.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27</a:t>
            </a:r>
            <a:r>
              <a:rPr lang="en-US" altLang="en-US" sz="1800"/>
              <a:t>Because these components are heavy, replacement almost always requires a crane, resulting in not only lead time delay but lost production revenue as well.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28</a:t>
            </a:r>
            <a:r>
              <a:rPr lang="en-US" altLang="en-US" sz="1800"/>
              <a:t>To</a:t>
            </a:r>
            <a:r>
              <a:rPr lang="en-US" altLang="en-US" sz="1800" b="1"/>
              <a:t> </a:t>
            </a:r>
            <a:r>
              <a:rPr lang="en-US" altLang="en-US" sz="1800"/>
              <a:t>mitigate the problems associated with large turbine gearboxes, manufacturers are working on various gearbox improvements.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29</a:t>
            </a:r>
            <a:r>
              <a:rPr lang="en-US" altLang="en-US" sz="1800"/>
              <a:t>A distributed load path gearbox has recently been introduced that uses multiple generators and a multiple path, distributed gearbox to split the load.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30</a:t>
            </a:r>
            <a:r>
              <a:rPr lang="en-US" altLang="en-US" sz="1800"/>
              <a:t>This split load path reduces strain on gears and simplifies the design.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31</a:t>
            </a:r>
            <a:r>
              <a:rPr lang="en-US" altLang="en-US" sz="1800"/>
              <a:t>Because the design uses multiple smaller generators, it potentially allows generator replacement without the lead time delay and cost of the external crane. 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468313" y="1196975"/>
            <a:ext cx="8064500" cy="3937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25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In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an attempt to meet the increased torque requirement, manufacturers have developed huge, costly ring gears and bearings.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26</a:t>
            </a:r>
            <a:r>
              <a:rPr lang="en-US" altLang="en-US" sz="1800"/>
              <a:t>When these components fail (often due to torque-related stress), replacement components are expensive, as well as difficult and time consuming to replace.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27</a:t>
            </a:r>
            <a:r>
              <a:rPr lang="en-US" altLang="en-US" sz="1800"/>
              <a:t>Because these components are heavy, replacement almost always requires a crane, resulting in not only lead time delay but lost production revenue as well.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28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To mitigate the problems associated with</a:t>
            </a:r>
            <a:r>
              <a:rPr lang="en-US" altLang="en-US" sz="1800" b="1">
                <a:solidFill>
                  <a:schemeClr val="accent2"/>
                </a:solidFill>
              </a:rPr>
              <a:t> </a:t>
            </a:r>
            <a:r>
              <a:rPr lang="en-US" altLang="en-US" sz="1800">
                <a:solidFill>
                  <a:schemeClr val="accent2"/>
                </a:solidFill>
                <a:latin typeface="Arial Black" panose="020B0A04020102020204" pitchFamily="34" charset="0"/>
              </a:rPr>
              <a:t>large turbine gearboxes, manufacturers are working on various gearbox improvements.</a:t>
            </a:r>
            <a:r>
              <a:rPr lang="en-US" altLang="en-US" sz="1800"/>
              <a:t>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29</a:t>
            </a:r>
            <a:r>
              <a:rPr lang="en-US" altLang="en-US" sz="1800"/>
              <a:t>A distributed load path gearbox has recently been introduced that uses multiple generators and a multiple path, distributed gearbox to split the load.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30</a:t>
            </a:r>
            <a:r>
              <a:rPr lang="en-US" altLang="en-US" sz="1800"/>
              <a:t>This split load path reduces strain on gears and simplifies the design. </a:t>
            </a:r>
            <a:r>
              <a:rPr lang="en-GB" altLang="en-US" sz="2000" baseline="30000">
                <a:solidFill>
                  <a:srgbClr val="CC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31</a:t>
            </a:r>
            <a:r>
              <a:rPr lang="en-US" altLang="en-US" sz="1800"/>
              <a:t>Because the design uses multiple smaller generators, it potentially allows generator replacement without the lead time delay and cost of the external crane.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914400" y="404813"/>
            <a:ext cx="8229600" cy="1143000"/>
          </a:xfrm>
        </p:spPr>
        <p:txBody>
          <a:bodyPr/>
          <a:lstStyle/>
          <a:p>
            <a:r>
              <a:rPr lang="en-US" altLang="en-US" sz="3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How do I know when to start </a:t>
            </a:r>
            <a:br>
              <a:rPr lang="en-US" altLang="en-US" sz="3600" b="1" dirty="0" smtClean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en-US" altLang="en-US" sz="3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a new paragraph?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773238"/>
            <a:ext cx="8567737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b="1" dirty="0" smtClean="0">
                <a:cs typeface="Arial" panose="020B0604020202020204" pitchFamily="34" charset="0"/>
              </a:rPr>
              <a:t>Start a new paragraph…</a:t>
            </a:r>
          </a:p>
          <a:p>
            <a:pPr marL="0" indent="0"/>
            <a:r>
              <a:rPr lang="en-US" altLang="en-US" dirty="0" smtClean="0">
                <a:cs typeface="Arial" panose="020B0604020202020204" pitchFamily="34" charset="0"/>
              </a:rPr>
              <a:t>   when you begin a new idea, point, or claim.</a:t>
            </a:r>
          </a:p>
          <a:p>
            <a:pPr marL="0" indent="0"/>
            <a:r>
              <a:rPr lang="en-US" altLang="en-US" dirty="0" smtClean="0">
                <a:cs typeface="Arial" panose="020B0604020202020204" pitchFamily="34" charset="0"/>
              </a:rPr>
              <a:t>   to contrast information or ideas.</a:t>
            </a:r>
          </a:p>
          <a:p>
            <a:pPr marL="0" indent="0"/>
            <a:r>
              <a:rPr lang="en-US" altLang="en-US" dirty="0" smtClean="0">
                <a:cs typeface="Arial" panose="020B0604020202020204" pitchFamily="34" charset="0"/>
              </a:rPr>
              <a:t>   when you are ending your introduction or   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    starting your conclusion</a:t>
            </a:r>
          </a:p>
          <a:p>
            <a:pPr marL="0" indent="0"/>
            <a:r>
              <a:rPr lang="en-US" altLang="en-US" dirty="0" smtClean="0">
                <a:cs typeface="Arial" panose="020B0604020202020204" pitchFamily="34" charset="0"/>
              </a:rPr>
              <a:t>   when your readers need a pause </a:t>
            </a:r>
          </a:p>
          <a:p>
            <a:pPr marL="0" indent="0"/>
            <a:endParaRPr lang="en-US" altLang="en-US" dirty="0" smtClean="0"/>
          </a:p>
        </p:txBody>
      </p:sp>
      <p:pic>
        <p:nvPicPr>
          <p:cNvPr id="14340" name="Picture 5" descr="aalto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3" y="209550"/>
            <a:ext cx="14208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0475"/>
            <a:ext cx="8424862" cy="4799013"/>
          </a:xfrm>
        </p:spPr>
        <p:txBody>
          <a:bodyPr/>
          <a:lstStyle/>
          <a:p>
            <a:pPr marL="350838" indent="-350838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A sentence or a group of sentences dealing with one single topic.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A paragraph focuses only on one main idea/topic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Each paragraph should have its own topic sentence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New idea / point / claim  = new paragraph + topic sentence</a:t>
            </a:r>
            <a:br>
              <a:rPr lang="en-US" altLang="en-US" sz="2800" b="1" dirty="0" smtClean="0"/>
            </a:br>
            <a:r>
              <a:rPr lang="en-US" altLang="en-US" sz="2800" dirty="0" smtClean="0"/>
              <a:t> </a:t>
            </a:r>
          </a:p>
          <a:p>
            <a:pPr marL="350838" indent="-350838" eaLnBrk="1" hangingPunct="1">
              <a:buFontTx/>
              <a:buNone/>
            </a:pPr>
            <a:endParaRPr lang="en-US" altLang="en-US" dirty="0" smtClean="0"/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marL="350838" indent="-350838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marL="350838" indent="-350838"/>
            <a:endParaRPr lang="en-US" altLang="en-US" dirty="0" smtClean="0"/>
          </a:p>
          <a:p>
            <a:pPr marL="350838" indent="-350838">
              <a:buFontTx/>
              <a:buNone/>
            </a:pPr>
            <a:endParaRPr lang="en-US" altLang="en-US" dirty="0" smtClean="0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016125" y="236538"/>
            <a:ext cx="5940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What is a paragraph?</a:t>
            </a:r>
            <a:endParaRPr lang="en-US" altLang="en-US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5364" name="Picture 3" descr="myn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9225"/>
            <a:ext cx="10795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427912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CC0000"/>
                </a:solidFill>
              </a:rPr>
              <a:t>Task 5-1:</a:t>
            </a:r>
            <a:endParaRPr lang="en-US" altLang="en-US" sz="3200" b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6387" name="Picture 3" descr="my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188913"/>
            <a:ext cx="685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274638" y="981075"/>
            <a:ext cx="8875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i-FI" altLang="en-US" sz="2400" b="1">
                <a:solidFill>
                  <a:schemeClr val="accent2"/>
                </a:solidFill>
              </a:rPr>
              <a:t>What is so special about sentences</a:t>
            </a:r>
            <a:r>
              <a:rPr lang="fi-FI" altLang="en-US" sz="2400" b="1"/>
              <a:t> </a:t>
            </a:r>
            <a:r>
              <a:rPr lang="fi-FI" altLang="en-US" sz="2000">
                <a:solidFill>
                  <a:srgbClr val="A50021"/>
                </a:solidFill>
                <a:latin typeface="Arial Black" panose="020B0A04020102020204" pitchFamily="34" charset="0"/>
              </a:rPr>
              <a:t>5</a:t>
            </a:r>
            <a:r>
              <a:rPr lang="fi-FI" altLang="en-US" sz="2000"/>
              <a:t>, </a:t>
            </a:r>
            <a:r>
              <a:rPr lang="fi-FI" altLang="en-US" sz="2000">
                <a:solidFill>
                  <a:srgbClr val="A50021"/>
                </a:solidFill>
                <a:latin typeface="Arial Black" panose="020B0A04020102020204" pitchFamily="34" charset="0"/>
              </a:rPr>
              <a:t>10</a:t>
            </a:r>
            <a:r>
              <a:rPr lang="fi-FI" altLang="en-US" sz="2000"/>
              <a:t>, </a:t>
            </a:r>
            <a:r>
              <a:rPr lang="fi-FI" altLang="en-US" sz="2000">
                <a:solidFill>
                  <a:srgbClr val="A50021"/>
                </a:solidFill>
                <a:latin typeface="Arial Black" panose="020B0A04020102020204" pitchFamily="34" charset="0"/>
              </a:rPr>
              <a:t>13</a:t>
            </a:r>
            <a:r>
              <a:rPr lang="fi-FI" altLang="en-US" sz="2000"/>
              <a:t>, </a:t>
            </a:r>
            <a:r>
              <a:rPr lang="fi-FI" altLang="en-US" sz="2000">
                <a:solidFill>
                  <a:srgbClr val="A50021"/>
                </a:solidFill>
                <a:latin typeface="Arial Black" panose="020B0A04020102020204" pitchFamily="34" charset="0"/>
              </a:rPr>
              <a:t>18</a:t>
            </a:r>
            <a:r>
              <a:rPr lang="fi-FI" altLang="en-US" sz="2000"/>
              <a:t>, </a:t>
            </a:r>
            <a:r>
              <a:rPr lang="fi-FI" altLang="en-US" sz="2000">
                <a:solidFill>
                  <a:srgbClr val="A50021"/>
                </a:solidFill>
                <a:latin typeface="Arial Black" panose="020B0A04020102020204" pitchFamily="34" charset="0"/>
              </a:rPr>
              <a:t>22</a:t>
            </a:r>
            <a:r>
              <a:rPr lang="fi-FI" altLang="en-US" sz="2000"/>
              <a:t>, </a:t>
            </a:r>
            <a:r>
              <a:rPr lang="fi-FI" altLang="en-US" sz="2000">
                <a:solidFill>
                  <a:srgbClr val="A50021"/>
                </a:solidFill>
                <a:latin typeface="Arial Black" panose="020B0A04020102020204" pitchFamily="34" charset="0"/>
              </a:rPr>
              <a:t>25</a:t>
            </a:r>
            <a:r>
              <a:rPr lang="fi-FI" altLang="en-US" sz="2000"/>
              <a:t>, </a:t>
            </a:r>
            <a:r>
              <a:rPr lang="fi-FI" altLang="en-US" sz="2000">
                <a:solidFill>
                  <a:srgbClr val="A50021"/>
                </a:solidFill>
                <a:latin typeface="Arial Black" panose="020B0A04020102020204" pitchFamily="34" charset="0"/>
              </a:rPr>
              <a:t>28</a:t>
            </a:r>
            <a:r>
              <a:rPr lang="fi-FI" altLang="en-US" sz="2000">
                <a:solidFill>
                  <a:schemeClr val="accent2"/>
                </a:solidFill>
                <a:latin typeface="Arial Black" panose="020B0A04020102020204" pitchFamily="34" charset="0"/>
              </a:rPr>
              <a:t> </a:t>
            </a:r>
            <a:r>
              <a:rPr lang="fi-FI" altLang="en-US" sz="2000" b="1">
                <a:solidFill>
                  <a:schemeClr val="accent2"/>
                </a:solidFill>
              </a:rPr>
              <a:t>?</a:t>
            </a:r>
            <a:endParaRPr lang="en-US" altLang="en-US" sz="2000" b="1">
              <a:solidFill>
                <a:schemeClr val="accent2"/>
              </a:solidFill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611188" y="1700213"/>
            <a:ext cx="7775575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30000">
                <a:solidFill>
                  <a:srgbClr val="A50021"/>
                </a:solidFill>
                <a:latin typeface="Arial Black" panose="020B0A04020102020204" pitchFamily="34" charset="0"/>
              </a:rPr>
              <a:t>5</a:t>
            </a:r>
            <a:r>
              <a:rPr lang="en-US" altLang="en-US" sz="1800"/>
              <a:t>Low maintenance costs help make wind energy economically competitive with other energy sources.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30000">
                <a:solidFill>
                  <a:srgbClr val="A50021"/>
                </a:solidFill>
                <a:latin typeface="Arial Black" panose="020B0A04020102020204" pitchFamily="34" charset="0"/>
              </a:rPr>
              <a:t>10</a:t>
            </a:r>
            <a:r>
              <a:rPr lang="en-US" altLang="en-US" sz="1800"/>
              <a:t>Generator</a:t>
            </a:r>
            <a:r>
              <a:rPr lang="en-US" altLang="en-US" sz="1800" b="1"/>
              <a:t> </a:t>
            </a:r>
            <a:r>
              <a:rPr lang="en-US" altLang="en-US" sz="1800"/>
              <a:t>and</a:t>
            </a:r>
            <a:r>
              <a:rPr lang="en-US" altLang="en-US" sz="1800" b="1"/>
              <a:t> </a:t>
            </a:r>
            <a:r>
              <a:rPr lang="en-US" altLang="en-US" sz="1800"/>
              <a:t>gearbox rebuilds</a:t>
            </a:r>
            <a:r>
              <a:rPr lang="en-US" altLang="en-US" sz="1800" b="1"/>
              <a:t> </a:t>
            </a:r>
            <a:r>
              <a:rPr lang="en-US" altLang="en-US" sz="1800"/>
              <a:t>are wind facilities’ two most costly maintenance items.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30000">
                <a:solidFill>
                  <a:srgbClr val="A50021"/>
                </a:solidFill>
                <a:latin typeface="Arial Black" panose="020B0A04020102020204" pitchFamily="34" charset="0"/>
              </a:rPr>
              <a:t>13</a:t>
            </a:r>
            <a:r>
              <a:rPr lang="en-US" altLang="en-US" sz="1800"/>
              <a:t>To improve generator performance, manufacturers are improving wind turbines’ electrical architecture.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30000">
                <a:solidFill>
                  <a:srgbClr val="A50021"/>
                </a:solidFill>
                <a:latin typeface="Arial Black" panose="020B0A04020102020204" pitchFamily="34" charset="0"/>
              </a:rPr>
              <a:t>18</a:t>
            </a:r>
            <a:r>
              <a:rPr lang="en-US" altLang="en-US" sz="1800"/>
              <a:t>To address this problem, turbine manufacturers are currently working to develop less complex VSCF systems.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30000">
                <a:solidFill>
                  <a:srgbClr val="A50021"/>
                </a:solidFill>
                <a:latin typeface="Arial Black" panose="020B0A04020102020204" pitchFamily="34" charset="0"/>
              </a:rPr>
              <a:t>22</a:t>
            </a:r>
            <a:r>
              <a:rPr lang="en-US" altLang="en-US" sz="1800"/>
              <a:t>As wind turbines have increased in size, gearbox reliability has suffered more than any other maintenance area.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30000">
                <a:solidFill>
                  <a:srgbClr val="A50021"/>
                </a:solidFill>
                <a:latin typeface="Arial Black" panose="020B0A04020102020204" pitchFamily="34" charset="0"/>
              </a:rPr>
              <a:t>25</a:t>
            </a:r>
            <a:r>
              <a:rPr lang="en-US" altLang="en-US" sz="1800"/>
              <a:t>In an attempt to meet the increased torque requirement, manufacturers have developed huge, costly ring gears and bearings.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30000">
                <a:solidFill>
                  <a:srgbClr val="A50021"/>
                </a:solidFill>
                <a:latin typeface="Arial Black" panose="020B0A04020102020204" pitchFamily="34" charset="0"/>
              </a:rPr>
              <a:t>28</a:t>
            </a:r>
            <a:r>
              <a:rPr lang="en-US" altLang="en-US" sz="1800"/>
              <a:t>To</a:t>
            </a:r>
            <a:r>
              <a:rPr lang="en-US" altLang="en-US" sz="1800" b="1"/>
              <a:t> </a:t>
            </a:r>
            <a:r>
              <a:rPr lang="en-US" altLang="en-US" sz="1800"/>
              <a:t>mitigate the problems associated with large turbine gearboxes, manufacturers are working on various gearbox improvements. 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020888" y="2133600"/>
            <a:ext cx="5616575" cy="25844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fi-FI" altLang="en-US" sz="900">
              <a:solidFill>
                <a:srgbClr val="A50021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i-FI" altLang="en-US" sz="4400">
                <a:solidFill>
                  <a:srgbClr val="A50021"/>
                </a:solidFill>
                <a:latin typeface="Arial Black" panose="020B0A04020102020204" pitchFamily="34" charset="0"/>
              </a:rPr>
              <a:t>Topic sentences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</a:rPr>
              <a:t>(pp. 39-42)</a:t>
            </a:r>
            <a:endParaRPr lang="fi-FI" altLang="en-US" sz="4000">
              <a:solidFill>
                <a:srgbClr val="A50021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solidFill>
                <a:srgbClr val="A50021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17575"/>
            <a:ext cx="8675688" cy="41767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 b="1" dirty="0" smtClean="0">
                <a:solidFill>
                  <a:srgbClr val="000066"/>
                </a:solidFill>
              </a:rPr>
              <a:t>A general statement including the topic of the paragraph and the main idea about that topic in the paragraph</a:t>
            </a:r>
          </a:p>
          <a:p>
            <a:pPr marL="0" indent="0" eaLnBrk="1" hangingPunct="1">
              <a:buFont typeface="Wingdings" panose="05000000000000000000" pitchFamily="2" charset="2"/>
              <a:buChar char="§"/>
            </a:pPr>
            <a:endParaRPr lang="en-US" altLang="en-US" sz="2800" dirty="0" smtClean="0"/>
          </a:p>
          <a:p>
            <a:pPr marL="0" indent="0" eaLnBrk="1" hangingPunct="1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wider in its scope than the rest of the sentences</a:t>
            </a:r>
          </a:p>
          <a:p>
            <a:pPr marL="0" indent="0" eaLnBrk="1" hangingPunct="1">
              <a:lnSpc>
                <a:spcPct val="95000"/>
              </a:lnSpc>
              <a:buFont typeface="Wingdings" panose="05000000000000000000" pitchFamily="2" charset="2"/>
              <a:buChar char="§"/>
            </a:pPr>
            <a:endParaRPr lang="en-US" altLang="en-US" sz="2800" dirty="0" smtClean="0"/>
          </a:p>
          <a:p>
            <a:pPr marL="0" indent="0" eaLnBrk="1" hangingPunct="1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specific enough to reflect the main idea expressed in the paragraph</a:t>
            </a:r>
          </a:p>
          <a:p>
            <a:pPr marL="0" indent="0"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en-US" altLang="en-US" sz="2800" dirty="0" smtClean="0"/>
              <a:t> </a:t>
            </a:r>
          </a:p>
          <a:p>
            <a:pPr marL="0" indent="0" eaLnBrk="1" hangingPunct="1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presents the idea or claim that is supported by specific details in the later sentences </a:t>
            </a:r>
          </a:p>
          <a:p>
            <a:pPr marL="0" indent="0" eaLnBrk="1" hangingPunct="1">
              <a:lnSpc>
                <a:spcPct val="95000"/>
              </a:lnSpc>
              <a:buFont typeface="Wingdings" panose="05000000000000000000" pitchFamily="2" charset="2"/>
              <a:buChar char="§"/>
            </a:pPr>
            <a:endParaRPr lang="en-US" altLang="en-US" sz="2800" dirty="0" smtClean="0"/>
          </a:p>
        </p:txBody>
      </p:sp>
      <p:pic>
        <p:nvPicPr>
          <p:cNvPr id="18435" name="Picture 4" descr="magnifying_gl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547813" y="195263"/>
            <a:ext cx="66976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What is a topic sentence?</a:t>
            </a:r>
            <a:endParaRPr lang="en-US" altLang="en-US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6457</TotalTime>
  <Words>5039</Words>
  <Application>Microsoft Office PowerPoint</Application>
  <PresentationFormat>On-screen Show (4:3)</PresentationFormat>
  <Paragraphs>231</Paragraphs>
  <Slides>33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ＭＳ Ｐゴシック</vt:lpstr>
      <vt:lpstr>Arial</vt:lpstr>
      <vt:lpstr>Arial Black</vt:lpstr>
      <vt:lpstr>Georgia</vt:lpstr>
      <vt:lpstr>Times New Roman</vt:lpstr>
      <vt:lpstr>Wingdings</vt:lpstr>
      <vt:lpstr>Default Design</vt:lpstr>
      <vt:lpstr>Clip</vt:lpstr>
      <vt:lpstr>Communicating technology 5</vt:lpstr>
      <vt:lpstr>Task 5-1:</vt:lpstr>
      <vt:lpstr>Task 5-1:</vt:lpstr>
      <vt:lpstr>Task 5-1:</vt:lpstr>
      <vt:lpstr>Task 5-1:</vt:lpstr>
      <vt:lpstr>How do I know when to start  a new paragraph?</vt:lpstr>
      <vt:lpstr>PowerPoint Presentation</vt:lpstr>
      <vt:lpstr>Task 5-1:</vt:lpstr>
      <vt:lpstr>PowerPoint Presentation</vt:lpstr>
      <vt:lpstr>PowerPoint Presentation</vt:lpstr>
      <vt:lpstr>PowerPoint Presentation</vt:lpstr>
      <vt:lpstr>TOPIC SENTENCES</vt:lpstr>
      <vt:lpstr>PowerPoint Presentation</vt:lpstr>
      <vt:lpstr>TOPIC SENTENCES (pp. 39-42)</vt:lpstr>
      <vt:lpstr>TOPIC SENTENCES (pp. 39-42)</vt:lpstr>
      <vt:lpstr>TOPIC SENTENCES (pp. 39-42)</vt:lpstr>
      <vt:lpstr>TOPIC SENTENCES (pp. 39-42)</vt:lpstr>
      <vt:lpstr>Task 5-2 CLAIM </vt:lpstr>
      <vt:lpstr>Task 5-2 CLAIM </vt:lpstr>
      <vt:lpstr>Task 5-2 CLAIM </vt:lpstr>
      <vt:lpstr>Techniques for Enumeration   Superordinate terms </vt:lpstr>
      <vt:lpstr>See also Language aids</vt:lpstr>
      <vt:lpstr>Task 5-3:</vt:lpstr>
      <vt:lpstr>Task 5-3:</vt:lpstr>
      <vt:lpstr>Task 5-3:</vt:lpstr>
      <vt:lpstr>Task 5-3:</vt:lpstr>
      <vt:lpstr>Task 5-3:</vt:lpstr>
      <vt:lpstr>PowerPoint Presentation</vt:lpstr>
      <vt:lpstr>           Peer review  Assignment 3: description of ‘solution’ Pattern: extended definition    Work in groups of 3 students</vt:lpstr>
      <vt:lpstr>Peer review 2: extended definition Help your co-students improve their texts </vt:lpstr>
      <vt:lpstr>Peer critique 2: extended definition Work in groups of three students </vt:lpstr>
      <vt:lpstr>PowerPoint Presentation</vt:lpstr>
      <vt:lpstr>See you next week! </vt:lpstr>
    </vt:vector>
  </TitlesOfParts>
  <Company>Teknillinen korkeakoulu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 Pennington</dc:creator>
  <cp:lastModifiedBy>Humphries Laura</cp:lastModifiedBy>
  <cp:revision>336</cp:revision>
  <cp:lastPrinted>2015-09-29T06:06:07Z</cp:lastPrinted>
  <dcterms:created xsi:type="dcterms:W3CDTF">2008-09-28T19:49:48Z</dcterms:created>
  <dcterms:modified xsi:type="dcterms:W3CDTF">2019-01-15T02:53:55Z</dcterms:modified>
</cp:coreProperties>
</file>