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04" r:id="rId2"/>
    <p:sldId id="505" r:id="rId3"/>
    <p:sldId id="512" r:id="rId4"/>
    <p:sldId id="514" r:id="rId5"/>
    <p:sldId id="507" r:id="rId6"/>
    <p:sldId id="469" r:id="rId7"/>
    <p:sldId id="511" r:id="rId8"/>
    <p:sldId id="510" r:id="rId9"/>
    <p:sldId id="472" r:id="rId10"/>
    <p:sldId id="473" r:id="rId11"/>
    <p:sldId id="500" r:id="rId12"/>
    <p:sldId id="477" r:id="rId13"/>
    <p:sldId id="479" r:id="rId14"/>
    <p:sldId id="480" r:id="rId15"/>
    <p:sldId id="481" r:id="rId16"/>
    <p:sldId id="482" r:id="rId17"/>
    <p:sldId id="484" r:id="rId18"/>
    <p:sldId id="502" r:id="rId19"/>
  </p:sldIdLst>
  <p:sldSz cx="9144000" cy="6858000" type="screen4x3"/>
  <p:notesSz cx="6742113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CC0000"/>
    <a:srgbClr val="0000CC"/>
    <a:srgbClr val="0000FF"/>
    <a:srgbClr val="FCFEA0"/>
    <a:srgbClr val="A50021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51" autoAdjust="0"/>
  </p:normalViewPr>
  <p:slideViewPr>
    <p:cSldViewPr>
      <p:cViewPr varScale="1">
        <p:scale>
          <a:sx n="124" d="100"/>
          <a:sy n="124" d="100"/>
        </p:scale>
        <p:origin x="124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2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22107" cy="49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9" tIns="45449" rIns="90899" bIns="4544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432" y="0"/>
            <a:ext cx="2922107" cy="49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9" tIns="45449" rIns="90899" bIns="4544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9590"/>
            <a:ext cx="2922107" cy="49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9" tIns="45449" rIns="90899" bIns="4544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432" y="9379590"/>
            <a:ext cx="2922107" cy="49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9" tIns="45449" rIns="90899" bIns="4544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01CAE1-5812-482E-B773-3BB96F3535F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9373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22107" cy="49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9" tIns="45449" rIns="90899" bIns="4544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432" y="0"/>
            <a:ext cx="2922107" cy="49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9" tIns="45449" rIns="90899" bIns="4544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212" y="4690586"/>
            <a:ext cx="5393690" cy="4442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9" tIns="45449" rIns="90899" bIns="454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9590"/>
            <a:ext cx="2922107" cy="49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9" tIns="45449" rIns="90899" bIns="4544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432" y="9379590"/>
            <a:ext cx="2922107" cy="49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9" tIns="45449" rIns="90899" bIns="4544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35F4A-1CDD-4AA1-B8C0-C0173EBCB9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8468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930" indent="-283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737" indent="-2267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233" indent="-2267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728" indent="-2267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22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771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21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470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753C40-B4BA-4D42-984C-65C4FCA01D4C}" type="slidenum">
              <a:rPr lang="fi-FI" smtClean="0"/>
              <a:pPr eaLnBrk="1" hangingPunct="1"/>
              <a:t>6</a:t>
            </a:fld>
            <a:endParaRPr lang="fi-FI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107487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930" indent="-283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737" indent="-2267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233" indent="-2267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728" indent="-2267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22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771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21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470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EBEA5B-230D-4E1C-82C9-085DA19C7004}" type="slidenum">
              <a:rPr lang="fi-FI" smtClean="0"/>
              <a:pPr eaLnBrk="1" hangingPunct="1"/>
              <a:t>15</a:t>
            </a:fld>
            <a:endParaRPr lang="fi-FI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3075103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930" indent="-283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737" indent="-2267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233" indent="-2267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728" indent="-2267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22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771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21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470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250997-E8BC-4FC5-BC52-B6CE0F78B731}" type="slidenum">
              <a:rPr lang="fi-FI" smtClean="0"/>
              <a:pPr eaLnBrk="1" hangingPunct="1"/>
              <a:t>16</a:t>
            </a:fld>
            <a:endParaRPr lang="fi-FI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4077583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930" indent="-283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737" indent="-2267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233" indent="-2267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728" indent="-2267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22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771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21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470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A02573-8579-4728-B4B3-07C8BAD0F63C}" type="slidenum">
              <a:rPr lang="fi-FI" smtClean="0"/>
              <a:pPr eaLnBrk="1" hangingPunct="1"/>
              <a:t>17</a:t>
            </a:fld>
            <a:endParaRPr lang="fi-FI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2415441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930" indent="-283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737" indent="-2267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233" indent="-2267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728" indent="-2267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22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771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21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470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753C40-B4BA-4D42-984C-65C4FCA01D4C}" type="slidenum">
              <a:rPr lang="fi-FI" smtClean="0"/>
              <a:pPr eaLnBrk="1" hangingPunct="1"/>
              <a:t>7</a:t>
            </a:fld>
            <a:endParaRPr lang="fi-FI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2164483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930" indent="-283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737" indent="-2267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233" indent="-2267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728" indent="-2267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22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771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21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470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753C40-B4BA-4D42-984C-65C4FCA01D4C}" type="slidenum">
              <a:rPr lang="fi-FI" smtClean="0"/>
              <a:pPr eaLnBrk="1" hangingPunct="1"/>
              <a:t>8</a:t>
            </a:fld>
            <a:endParaRPr lang="fi-FI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3905957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930" indent="-283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737" indent="-2267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233" indent="-2267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728" indent="-2267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22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771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21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470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24FABF-C7CE-46CE-9E3B-25D256579B5E}" type="slidenum">
              <a:rPr lang="fi-FI" smtClean="0"/>
              <a:pPr eaLnBrk="1" hangingPunct="1"/>
              <a:t>9</a:t>
            </a:fld>
            <a:endParaRPr lang="fi-FI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903772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930" indent="-283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737" indent="-2267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233" indent="-2267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728" indent="-2267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22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771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21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470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F45433-3E1C-4A2F-8B1A-F9B66CDA1EA9}" type="slidenum">
              <a:rPr lang="fi-FI" smtClean="0"/>
              <a:pPr eaLnBrk="1" hangingPunct="1"/>
              <a:t>10</a:t>
            </a:fld>
            <a:endParaRPr lang="fi-FI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399202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930" indent="-283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737" indent="-2267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233" indent="-2267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728" indent="-2267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22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771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21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470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F45433-3E1C-4A2F-8B1A-F9B66CDA1EA9}" type="slidenum">
              <a:rPr lang="fi-FI" smtClean="0"/>
              <a:pPr eaLnBrk="1" hangingPunct="1"/>
              <a:t>11</a:t>
            </a:fld>
            <a:endParaRPr lang="fi-FI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281423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930" indent="-283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737" indent="-2267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233" indent="-2267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728" indent="-2267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22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771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21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470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A0F93-A70F-4EF3-926E-853520BDC8A0}" type="slidenum">
              <a:rPr lang="fi-FI" smtClean="0"/>
              <a:pPr eaLnBrk="1" hangingPunct="1"/>
              <a:t>12</a:t>
            </a:fld>
            <a:endParaRPr lang="fi-FI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3880453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930" indent="-283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737" indent="-2267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233" indent="-2267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728" indent="-2267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22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771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21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470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5F06E7-9CD2-4C4B-842E-47E3DEE50835}" type="slidenum">
              <a:rPr lang="fi-FI" smtClean="0"/>
              <a:pPr eaLnBrk="1" hangingPunct="1"/>
              <a:t>13</a:t>
            </a:fld>
            <a:endParaRPr lang="fi-FI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119565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930" indent="-283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737" indent="-2267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233" indent="-2267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728" indent="-2267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22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771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212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4707" indent="-2267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C446AE-82D6-43A6-B1CF-C97408BA5261}" type="slidenum">
              <a:rPr lang="fi-FI" smtClean="0"/>
              <a:pPr eaLnBrk="1" hangingPunct="1"/>
              <a:t>14</a:t>
            </a:fld>
            <a:endParaRPr lang="fi-FI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978040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2281D-CCBE-42BA-B6C0-FFE96F13A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3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79F7-5D0D-4FD7-A59B-886794FFC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9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2173B-4AD5-47D3-A130-F5DD600FD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12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EDBFD-5709-4E2A-BE20-8D4475176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16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A95F2-A732-4051-98BC-413EA0E1E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71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65B77-638A-421A-824D-BF43827D2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62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57C39-C9C2-4DCA-861B-47257FE62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96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009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fi-FI" altLang="en-US" smtClean="0">
              <a:solidFill>
                <a:srgbClr val="FFFFFF"/>
              </a:solidFill>
            </a:endParaRPr>
          </a:p>
        </p:txBody>
      </p:sp>
      <p:pic>
        <p:nvPicPr>
          <p:cNvPr id="11" name="Picture 7" descr="aalto_fi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fi-FI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05FA538-0225-4644-B52D-60C6302313A8}" type="datetime1">
              <a:rPr lang="en-US" altLang="en-US"/>
              <a:pPr>
                <a:defRPr/>
              </a:pPr>
              <a:t>2/5/2019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37579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B19D5-B7E9-4078-A904-4E37A7122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0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94747-C6FB-4890-9A65-5569CD9A3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1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9ED90-06F7-49BA-AE63-C145B92F5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2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A0724-02BB-48B7-8A01-DF29794C9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6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1A97E-263F-4981-95A2-800A1BEBA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1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AD29C-3F85-4DFE-BF72-F403AEAF6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0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1D996-B9D7-472D-90D6-EB6B43F3C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8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8C527-2B4A-4C21-A3F0-EA1ECEC93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2B5508-52FC-4779-850B-C9CCDAD4D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5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31800" y="1741488"/>
            <a:ext cx="8207375" cy="1331912"/>
          </a:xfrm>
        </p:spPr>
        <p:txBody>
          <a:bodyPr/>
          <a:lstStyle/>
          <a:p>
            <a:r>
              <a:rPr lang="en-US" altLang="en-US" sz="4400" b="1" noProof="0" dirty="0" smtClean="0"/>
              <a:t>Communicating technology</a:t>
            </a:r>
            <a:br>
              <a:rPr lang="en-US" altLang="en-US" sz="4400" b="1" noProof="0" dirty="0" smtClean="0"/>
            </a:br>
            <a:endParaRPr lang="en-US" altLang="en-US" b="1" noProof="0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52544" y="2899569"/>
            <a:ext cx="8135937" cy="2341563"/>
          </a:xfrm>
        </p:spPr>
        <p:txBody>
          <a:bodyPr/>
          <a:lstStyle/>
          <a:p>
            <a:endParaRPr lang="en-US" altLang="en-US" sz="2800" b="1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•"/>
            </a:pPr>
            <a:r>
              <a:rPr lang="en-US" altLang="en-US" sz="2800" b="1" noProof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Introducing the outlines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noProof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Guiding your audience: metalanguage</a:t>
            </a:r>
          </a:p>
          <a:p>
            <a:pPr marL="457200" indent="-457200"/>
            <a:r>
              <a:rPr lang="en-US" altLang="en-US" sz="2800" b="1" noProof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800" b="1" noProof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noProof="0" dirty="0" smtClean="0">
                <a:solidFill>
                  <a:schemeClr val="accent2"/>
                </a:solidFill>
              </a:rPr>
              <a:t> </a:t>
            </a:r>
            <a:r>
              <a:rPr lang="en-US" altLang="en-US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         </a:t>
            </a:r>
            <a:br>
              <a:rPr lang="en-US" altLang="en-US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altLang="en-US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en-US" altLang="en-US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altLang="en-US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   </a:t>
            </a:r>
            <a:br>
              <a:rPr lang="en-US" altLang="en-US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endParaRPr lang="en-US" altLang="en-US" noProof="0" dirty="0" smtClean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marL="457200" indent="-457200"/>
            <a:endParaRPr lang="en-US" altLang="en-US" noProof="0" dirty="0" smtClean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marL="457200" indent="-457200"/>
            <a:r>
              <a:rPr lang="en-US" altLang="en-US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en-US" altLang="en-US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altLang="en-US" sz="1600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1600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endParaRPr lang="en-US" altLang="en-US" noProof="0" dirty="0" smtClean="0"/>
          </a:p>
        </p:txBody>
      </p:sp>
      <p:sp>
        <p:nvSpPr>
          <p:cNvPr id="512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284663" y="6059488"/>
            <a:ext cx="4387850" cy="3825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800" noProof="0" dirty="0" smtClean="0"/>
              <a:t>LC-1114 Communicating technology</a:t>
            </a:r>
          </a:p>
        </p:txBody>
      </p:sp>
    </p:spTree>
    <p:extLst>
      <p:ext uri="{BB962C8B-B14F-4D97-AF65-F5344CB8AC3E}">
        <p14:creationId xmlns:p14="http://schemas.microsoft.com/office/powerpoint/2010/main" val="411288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354888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sz="3600" b="1" noProof="0" dirty="0" smtClean="0">
                <a:solidFill>
                  <a:schemeClr val="accent2"/>
                </a:solidFill>
              </a:rPr>
              <a:t> TRANSITIONS</a:t>
            </a:r>
            <a:r>
              <a:rPr lang="en-US" b="1" noProof="0" dirty="0" smtClean="0">
                <a:solidFill>
                  <a:schemeClr val="accent2"/>
                </a:solidFill>
              </a:rPr>
              <a:t/>
            </a:r>
            <a:br>
              <a:rPr lang="en-US" b="1" noProof="0" dirty="0" smtClean="0">
                <a:solidFill>
                  <a:schemeClr val="accent2"/>
                </a:solidFill>
              </a:rPr>
            </a:br>
            <a:r>
              <a:rPr lang="en-US" b="1" noProof="0" dirty="0" smtClean="0">
                <a:solidFill>
                  <a:schemeClr val="accent2"/>
                </a:solidFill>
              </a:rPr>
              <a:t> </a:t>
            </a:r>
            <a:r>
              <a:rPr lang="en-US" sz="2800" b="1" noProof="0" dirty="0" err="1" smtClean="0">
                <a:solidFill>
                  <a:srgbClr val="CC0000"/>
                </a:solidFill>
              </a:rPr>
              <a:t>Transitions</a:t>
            </a:r>
            <a:r>
              <a:rPr lang="en-US" sz="2800" b="1" noProof="0" dirty="0" smtClean="0">
                <a:solidFill>
                  <a:srgbClr val="CC0000"/>
                </a:solidFill>
              </a:rPr>
              <a:t> between </a:t>
            </a:r>
            <a:r>
              <a:rPr lang="en-US" sz="2800" b="1" noProof="0" dirty="0" err="1" smtClean="0">
                <a:solidFill>
                  <a:srgbClr val="CC0000"/>
                </a:solidFill>
              </a:rPr>
              <a:t>subpoints</a:t>
            </a:r>
            <a:endParaRPr lang="en-US" noProof="0" dirty="0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800" noProof="0" dirty="0" smtClean="0"/>
          </a:p>
          <a:p>
            <a:pPr eaLnBrk="1" hangingPunct="1">
              <a:buFontTx/>
              <a:buNone/>
            </a:pPr>
            <a:r>
              <a:rPr lang="en-US" sz="2800" b="1" noProof="0" dirty="0" smtClean="0"/>
              <a:t>	</a:t>
            </a:r>
          </a:p>
        </p:txBody>
      </p:sp>
      <p:pic>
        <p:nvPicPr>
          <p:cNvPr id="1126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79838" y="1916113"/>
            <a:ext cx="4824412" cy="38608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AutoShape 5"/>
          <p:cNvSpPr>
            <a:spLocks noChangeArrowheads="1"/>
          </p:cNvSpPr>
          <p:nvPr/>
        </p:nvSpPr>
        <p:spPr bwMode="auto">
          <a:xfrm flipH="1">
            <a:off x="395288" y="4581525"/>
            <a:ext cx="3024187" cy="1368425"/>
          </a:xfrm>
          <a:prstGeom prst="wedgeRectCallout">
            <a:avLst>
              <a:gd name="adj1" fmla="val -85384"/>
              <a:gd name="adj2" fmla="val -7355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i="1">
                <a:solidFill>
                  <a:schemeClr val="accent2"/>
                </a:solidFill>
                <a:latin typeface="Arial Black" pitchFamily="34" charset="0"/>
              </a:rPr>
              <a:t>Another</a:t>
            </a:r>
            <a:r>
              <a:rPr lang="en-US" sz="2000" b="1" i="1">
                <a:solidFill>
                  <a:schemeClr val="accent2"/>
                </a:solidFill>
              </a:rPr>
              <a:t> </a:t>
            </a:r>
            <a:r>
              <a:rPr lang="en-US" sz="2000" b="1" i="1" u="sng">
                <a:solidFill>
                  <a:schemeClr val="accent2"/>
                </a:solidFill>
              </a:rPr>
              <a:t>way</a:t>
            </a:r>
            <a:r>
              <a:rPr lang="en-US" sz="2000" i="1">
                <a:solidFill>
                  <a:srgbClr val="0000FF"/>
                </a:solidFill>
              </a:rPr>
              <a:t> </a:t>
            </a:r>
            <a:r>
              <a:rPr lang="en-US" sz="2000" i="1"/>
              <a:t>that sales competitions will benefit us is by their relative cost effectiveness.</a:t>
            </a:r>
            <a:endParaRPr lang="en-US" sz="20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11188" y="1628775"/>
            <a:ext cx="2881312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b="1">
                <a:solidFill>
                  <a:schemeClr val="accent2"/>
                </a:solidFill>
              </a:rPr>
              <a:t>Adjectives</a:t>
            </a:r>
            <a:r>
              <a:rPr lang="en-US"/>
              <a:t>, like </a:t>
            </a:r>
            <a:r>
              <a:rPr lang="en-US" i="1"/>
              <a:t>‘</a:t>
            </a:r>
            <a:r>
              <a:rPr lang="en-US" b="1" i="1"/>
              <a:t>another’ </a:t>
            </a:r>
            <a:r>
              <a:rPr lang="en-US" b="1"/>
              <a:t>and</a:t>
            </a:r>
            <a:r>
              <a:rPr lang="en-US" b="1" i="1"/>
              <a:t> ‘other’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b="1">
                <a:solidFill>
                  <a:schemeClr val="accent2"/>
                </a:solidFill>
              </a:rPr>
              <a:t>enumeration</a:t>
            </a:r>
            <a:r>
              <a:rPr lang="en-US"/>
              <a:t>, such as </a:t>
            </a:r>
            <a:r>
              <a:rPr lang="en-US" b="1" i="1"/>
              <a:t>First, Second, third</a:t>
            </a:r>
            <a:r>
              <a:rPr lang="en-US" i="1"/>
              <a:t>, </a:t>
            </a:r>
            <a:endParaRPr lang="en-US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b="1">
                <a:solidFill>
                  <a:schemeClr val="accent2"/>
                </a:solidFill>
              </a:rPr>
              <a:t>superordinate terms</a:t>
            </a:r>
            <a:r>
              <a:rPr lang="en-US"/>
              <a:t> in guiding your audience between points.</a:t>
            </a:r>
          </a:p>
        </p:txBody>
      </p:sp>
      <p:pic>
        <p:nvPicPr>
          <p:cNvPr id="11271" name="Picture 7" descr="aalto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29698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29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354888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sz="3600" b="1" noProof="0" dirty="0" smtClean="0">
                <a:solidFill>
                  <a:schemeClr val="accent2"/>
                </a:solidFill>
              </a:rPr>
              <a:t> TRANSITIONS</a:t>
            </a:r>
            <a:r>
              <a:rPr lang="en-US" b="1" noProof="0" dirty="0" smtClean="0">
                <a:solidFill>
                  <a:schemeClr val="accent2"/>
                </a:solidFill>
              </a:rPr>
              <a:t/>
            </a:r>
            <a:br>
              <a:rPr lang="en-US" b="1" noProof="0" dirty="0" smtClean="0">
                <a:solidFill>
                  <a:schemeClr val="accent2"/>
                </a:solidFill>
              </a:rPr>
            </a:br>
            <a:r>
              <a:rPr lang="en-US" b="1" noProof="0" dirty="0" smtClean="0">
                <a:solidFill>
                  <a:schemeClr val="accent2"/>
                </a:solidFill>
              </a:rPr>
              <a:t> </a:t>
            </a:r>
            <a:r>
              <a:rPr lang="en-US" sz="2800" b="1" noProof="0" dirty="0" err="1" smtClean="0">
                <a:solidFill>
                  <a:srgbClr val="CC0000"/>
                </a:solidFill>
              </a:rPr>
              <a:t>Transitions</a:t>
            </a:r>
            <a:r>
              <a:rPr lang="en-US" sz="2800" b="1" noProof="0" dirty="0" smtClean="0">
                <a:solidFill>
                  <a:srgbClr val="CC0000"/>
                </a:solidFill>
              </a:rPr>
              <a:t> between </a:t>
            </a:r>
            <a:r>
              <a:rPr lang="en-US" sz="2800" b="1" noProof="0" dirty="0" err="1" smtClean="0">
                <a:solidFill>
                  <a:srgbClr val="CC0000"/>
                </a:solidFill>
              </a:rPr>
              <a:t>subpoints</a:t>
            </a:r>
            <a:endParaRPr lang="en-US" noProof="0" dirty="0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800" noProof="0" dirty="0" smtClean="0"/>
          </a:p>
          <a:p>
            <a:pPr eaLnBrk="1" hangingPunct="1">
              <a:buFontTx/>
              <a:buNone/>
            </a:pPr>
            <a:r>
              <a:rPr lang="en-US" sz="2800" b="1" noProof="0" dirty="0" smtClean="0"/>
              <a:t>	</a:t>
            </a:r>
          </a:p>
        </p:txBody>
      </p:sp>
      <p:pic>
        <p:nvPicPr>
          <p:cNvPr id="1126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79838" y="1916113"/>
            <a:ext cx="4824412" cy="38608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AutoShape 5"/>
          <p:cNvSpPr>
            <a:spLocks noChangeArrowheads="1"/>
          </p:cNvSpPr>
          <p:nvPr/>
        </p:nvSpPr>
        <p:spPr bwMode="auto">
          <a:xfrm flipH="1">
            <a:off x="179389" y="4581524"/>
            <a:ext cx="3313111" cy="1368425"/>
          </a:xfrm>
          <a:prstGeom prst="wedgeRectCallout">
            <a:avLst>
              <a:gd name="adj1" fmla="val -85384"/>
              <a:gd name="adj2" fmla="val -7355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i="1" dirty="0" smtClean="0">
                <a:solidFill>
                  <a:schemeClr val="accent2"/>
                </a:solidFill>
                <a:latin typeface="Arial Black" pitchFamily="34" charset="0"/>
              </a:rPr>
              <a:t>A second reason </a:t>
            </a:r>
            <a:r>
              <a:rPr lang="en-US" sz="2000" i="1" dirty="0" smtClean="0"/>
              <a:t>why sales </a:t>
            </a:r>
            <a:r>
              <a:rPr lang="en-US" sz="2000" i="1" dirty="0"/>
              <a:t>competitions will benefit us is </a:t>
            </a:r>
            <a:r>
              <a:rPr lang="en-US" sz="2000" i="1" dirty="0" smtClean="0"/>
              <a:t>their </a:t>
            </a:r>
            <a:r>
              <a:rPr lang="en-US" sz="2000" i="1" dirty="0"/>
              <a:t>relative cost effectiveness.</a:t>
            </a:r>
            <a:endParaRPr lang="en-US" sz="2000" dirty="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11188" y="1628775"/>
            <a:ext cx="2881312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b="1">
                <a:solidFill>
                  <a:schemeClr val="accent2"/>
                </a:solidFill>
              </a:rPr>
              <a:t>Adjectives</a:t>
            </a:r>
            <a:r>
              <a:rPr lang="en-US"/>
              <a:t>, like </a:t>
            </a:r>
            <a:r>
              <a:rPr lang="en-US" i="1"/>
              <a:t>‘</a:t>
            </a:r>
            <a:r>
              <a:rPr lang="en-US" b="1" i="1"/>
              <a:t>another’ </a:t>
            </a:r>
            <a:r>
              <a:rPr lang="en-US" b="1"/>
              <a:t>and</a:t>
            </a:r>
            <a:r>
              <a:rPr lang="en-US" b="1" i="1"/>
              <a:t> ‘other’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b="1">
                <a:solidFill>
                  <a:schemeClr val="accent2"/>
                </a:solidFill>
              </a:rPr>
              <a:t>enumeration</a:t>
            </a:r>
            <a:r>
              <a:rPr lang="en-US"/>
              <a:t>, such as </a:t>
            </a:r>
            <a:r>
              <a:rPr lang="en-US" b="1" i="1"/>
              <a:t>First, Second, third</a:t>
            </a:r>
            <a:r>
              <a:rPr lang="en-US" i="1"/>
              <a:t>, </a:t>
            </a:r>
            <a:endParaRPr lang="en-US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b="1">
                <a:solidFill>
                  <a:schemeClr val="accent2"/>
                </a:solidFill>
              </a:rPr>
              <a:t>superordinate terms</a:t>
            </a:r>
            <a:r>
              <a:rPr lang="en-US"/>
              <a:t> in guiding your audience between points.</a:t>
            </a:r>
          </a:p>
        </p:txBody>
      </p:sp>
      <p:pic>
        <p:nvPicPr>
          <p:cNvPr id="11271" name="Picture 7" descr="aalto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29698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78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noProof="0" dirty="0" smtClean="0"/>
          </a:p>
          <a:p>
            <a:pPr eaLnBrk="1" hangingPunct="1">
              <a:buFontTx/>
              <a:buNone/>
            </a:pPr>
            <a:r>
              <a:rPr lang="en-US" b="1" noProof="0" dirty="0" smtClean="0"/>
              <a:t>	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50825" y="1450974"/>
            <a:ext cx="8713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chemeClr val="accent2"/>
                </a:solidFill>
              </a:rPr>
              <a:t>NUMBER</a:t>
            </a:r>
            <a:r>
              <a:rPr lang="en-US" sz="2000" b="1" dirty="0"/>
              <a:t> + [</a:t>
            </a:r>
            <a:r>
              <a:rPr lang="en-US" sz="2000" b="1" dirty="0">
                <a:solidFill>
                  <a:srgbClr val="CC0000"/>
                </a:solidFill>
              </a:rPr>
              <a:t>superordinate</a:t>
            </a:r>
            <a:r>
              <a:rPr lang="en-US" sz="2000" b="1" dirty="0"/>
              <a:t>] + [</a:t>
            </a:r>
            <a:r>
              <a:rPr lang="en-US" sz="2000" b="1" i="1" dirty="0"/>
              <a:t>list of items</a:t>
            </a:r>
            <a:r>
              <a:rPr lang="en-US" sz="2000" b="1" dirty="0"/>
              <a:t>]</a:t>
            </a:r>
            <a:r>
              <a:rPr lang="en-US" dirty="0"/>
              <a:t> 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781818" y="2009180"/>
            <a:ext cx="8182795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Today's computer-display manufacturers are limited by </a:t>
            </a:r>
            <a:r>
              <a:rPr lang="en-US" sz="2000" b="1" dirty="0">
                <a:solidFill>
                  <a:schemeClr val="accent2"/>
                </a:solidFill>
              </a:rPr>
              <a:t>three</a:t>
            </a:r>
            <a:r>
              <a:rPr lang="en-US" sz="2000" dirty="0"/>
              <a:t> </a:t>
            </a:r>
            <a:r>
              <a:rPr lang="en-US" sz="2000" b="1" u="sng" dirty="0">
                <a:solidFill>
                  <a:srgbClr val="CC0000"/>
                </a:solidFill>
              </a:rPr>
              <a:t>factors</a:t>
            </a:r>
            <a:r>
              <a:rPr lang="en-US" sz="2000" dirty="0"/>
              <a:t>. The </a:t>
            </a:r>
            <a:r>
              <a:rPr lang="en-US" sz="2000" b="1" dirty="0">
                <a:solidFill>
                  <a:schemeClr val="accent2"/>
                </a:solidFill>
              </a:rPr>
              <a:t>first</a:t>
            </a:r>
            <a:r>
              <a:rPr lang="en-US" sz="2000" b="1" dirty="0"/>
              <a:t> </a:t>
            </a:r>
            <a:r>
              <a:rPr lang="en-US" sz="2000" b="1" u="sng" dirty="0">
                <a:solidFill>
                  <a:srgbClr val="CC0000"/>
                </a:solidFill>
              </a:rPr>
              <a:t>factor</a:t>
            </a:r>
            <a:r>
              <a:rPr lang="en-US" sz="2000" dirty="0"/>
              <a:t> is… </a:t>
            </a:r>
            <a:r>
              <a:rPr lang="en-US" sz="2000" b="1" dirty="0">
                <a:solidFill>
                  <a:schemeClr val="accent2"/>
                </a:solidFill>
              </a:rPr>
              <a:t>Another</a:t>
            </a:r>
            <a:r>
              <a:rPr lang="en-US" sz="2000" dirty="0"/>
              <a:t> </a:t>
            </a:r>
            <a:r>
              <a:rPr lang="en-US" sz="2000" b="1" u="sng" dirty="0">
                <a:solidFill>
                  <a:srgbClr val="CC0000"/>
                </a:solidFill>
              </a:rPr>
              <a:t>factor</a:t>
            </a:r>
            <a:r>
              <a:rPr lang="en-US" sz="2000" dirty="0"/>
              <a:t> is…. And the </a:t>
            </a:r>
            <a:r>
              <a:rPr lang="en-US" sz="2000" b="1" dirty="0">
                <a:solidFill>
                  <a:schemeClr val="accent2"/>
                </a:solidFill>
              </a:rPr>
              <a:t>third</a:t>
            </a:r>
            <a:r>
              <a:rPr lang="en-US" sz="2000" dirty="0"/>
              <a:t> </a:t>
            </a:r>
            <a:r>
              <a:rPr lang="en-US" sz="2000" b="1" u="sng" dirty="0">
                <a:solidFill>
                  <a:srgbClr val="CC0000"/>
                </a:solidFill>
              </a:rPr>
              <a:t>factor</a:t>
            </a:r>
            <a:r>
              <a:rPr lang="en-US" sz="2000" dirty="0"/>
              <a:t> is</a:t>
            </a:r>
            <a:r>
              <a:rPr lang="en-US" sz="2000" dirty="0" smtClean="0"/>
              <a:t>…</a:t>
            </a:r>
          </a:p>
          <a:p>
            <a:pPr eaLnBrk="1" hangingPunct="1"/>
            <a:endParaRPr lang="en-US" sz="2000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93342" y="3789040"/>
            <a:ext cx="7488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/>
              <a:t>[</a:t>
            </a:r>
            <a:r>
              <a:rPr lang="en-US" sz="2000" b="1" dirty="0">
                <a:solidFill>
                  <a:srgbClr val="CC0000"/>
                </a:solidFill>
              </a:rPr>
              <a:t>superordinate</a:t>
            </a:r>
            <a:r>
              <a:rPr lang="en-US" sz="2000" b="1" dirty="0"/>
              <a:t>] + </a:t>
            </a:r>
            <a:r>
              <a:rPr lang="en-US" sz="2000" b="1" dirty="0">
                <a:solidFill>
                  <a:srgbClr val="0037A4"/>
                </a:solidFill>
              </a:rPr>
              <a:t>SUCH AS / INCLUDING </a:t>
            </a:r>
            <a:r>
              <a:rPr lang="en-US" sz="2000" b="1" dirty="0"/>
              <a:t>+ [</a:t>
            </a:r>
            <a:r>
              <a:rPr lang="en-US" sz="2000" b="1" i="1" dirty="0"/>
              <a:t>examples</a:t>
            </a:r>
            <a:r>
              <a:rPr lang="en-US" sz="2000" b="1" dirty="0"/>
              <a:t>]</a:t>
            </a:r>
            <a:r>
              <a:rPr lang="en-US" sz="2000" dirty="0"/>
              <a:t> 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806429" y="4365104"/>
            <a:ext cx="8171978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The </a:t>
            </a:r>
            <a:r>
              <a:rPr lang="en-US" sz="2000" dirty="0"/>
              <a:t>mobile lifestyle we know today would not be possible without </a:t>
            </a:r>
            <a:r>
              <a:rPr lang="en-US" sz="2000" b="1" u="sng" dirty="0">
                <a:solidFill>
                  <a:srgbClr val="CC0000"/>
                </a:solidFill>
              </a:rPr>
              <a:t>vehicles</a:t>
            </a:r>
            <a:r>
              <a:rPr lang="en-US" sz="2000" b="1" dirty="0"/>
              <a:t> such as</a:t>
            </a:r>
            <a:r>
              <a:rPr lang="en-US" sz="2000" dirty="0"/>
              <a:t> </a:t>
            </a:r>
            <a:r>
              <a:rPr lang="en-US" sz="2000" i="1" dirty="0"/>
              <a:t>automobiles</a:t>
            </a:r>
            <a:r>
              <a:rPr lang="en-US" sz="2000" dirty="0"/>
              <a:t>, </a:t>
            </a:r>
            <a:r>
              <a:rPr lang="en-US" sz="2000" i="1" dirty="0"/>
              <a:t>buses</a:t>
            </a:r>
            <a:r>
              <a:rPr lang="en-US" sz="2000" dirty="0"/>
              <a:t>, </a:t>
            </a:r>
            <a:r>
              <a:rPr lang="en-US" sz="2000" i="1" dirty="0"/>
              <a:t>trams</a:t>
            </a:r>
            <a:r>
              <a:rPr lang="en-US" sz="2000" dirty="0"/>
              <a:t>, and </a:t>
            </a:r>
            <a:r>
              <a:rPr lang="en-US" sz="2000" i="1" dirty="0"/>
              <a:t>aircraft</a:t>
            </a:r>
            <a:r>
              <a:rPr lang="en-US" sz="2000" dirty="0"/>
              <a:t>. </a:t>
            </a:r>
            <a:endParaRPr lang="en-US" sz="2000" dirty="0" smtClean="0"/>
          </a:p>
          <a:p>
            <a:pPr eaLnBrk="1" hangingPunct="1"/>
            <a:endParaRPr lang="en-US" sz="2000" dirty="0"/>
          </a:p>
        </p:txBody>
      </p:sp>
      <p:pic>
        <p:nvPicPr>
          <p:cNvPr id="16392" name="Picture 7" descr="aalt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1296988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2076897" y="426814"/>
            <a:ext cx="6696472" cy="79238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sz="3600" b="1" noProof="0" dirty="0" smtClean="0">
                <a:solidFill>
                  <a:schemeClr val="accent2"/>
                </a:solidFill>
              </a:rPr>
              <a:t> </a:t>
            </a:r>
            <a:r>
              <a:rPr lang="en-US" sz="3600" b="1" noProof="0" dirty="0" smtClean="0">
                <a:solidFill>
                  <a:srgbClr val="CC0000"/>
                </a:solidFill>
              </a:rPr>
              <a:t>Superordinate terms</a:t>
            </a:r>
            <a:r>
              <a:rPr lang="en-US" sz="3600" noProof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967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7885112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sz="3600" b="1" noProof="0" dirty="0" smtClean="0">
                <a:solidFill>
                  <a:schemeClr val="accent2"/>
                </a:solidFill>
              </a:rPr>
              <a:t>Techniques for creating transitions</a:t>
            </a:r>
            <a:r>
              <a:rPr lang="en-US" noProof="0" dirty="0" smtClean="0"/>
              <a:t> </a:t>
            </a:r>
            <a:r>
              <a:rPr lang="en-US" b="1" noProof="0" dirty="0" smtClean="0">
                <a:solidFill>
                  <a:schemeClr val="accent2"/>
                </a:solidFill>
              </a:rPr>
              <a:t/>
            </a:r>
            <a:br>
              <a:rPr lang="en-US" b="1" noProof="0" dirty="0" smtClean="0">
                <a:solidFill>
                  <a:schemeClr val="accent2"/>
                </a:solidFill>
              </a:rPr>
            </a:br>
            <a:r>
              <a:rPr lang="en-US" b="1" noProof="0" dirty="0" smtClean="0">
                <a:solidFill>
                  <a:schemeClr val="accent2"/>
                </a:solidFill>
              </a:rPr>
              <a:t>        1.  </a:t>
            </a:r>
            <a:r>
              <a:rPr lang="en-US" sz="2800" b="1" noProof="0" dirty="0" smtClean="0">
                <a:solidFill>
                  <a:srgbClr val="CC0000"/>
                </a:solidFill>
              </a:rPr>
              <a:t>Restate-</a:t>
            </a:r>
            <a:r>
              <a:rPr lang="en-US" sz="2800" b="1" noProof="0" dirty="0" smtClean="0">
                <a:solidFill>
                  <a:srgbClr val="0037A4"/>
                </a:solidFill>
              </a:rPr>
              <a:t>forecast</a:t>
            </a:r>
            <a:r>
              <a:rPr lang="en-US" noProof="0" dirty="0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noProof="0" dirty="0" smtClean="0"/>
          </a:p>
          <a:p>
            <a:pPr eaLnBrk="1" hangingPunct="1">
              <a:buFontTx/>
              <a:buNone/>
            </a:pPr>
            <a:r>
              <a:rPr lang="en-US" b="1" noProof="0" dirty="0" smtClean="0"/>
              <a:t>	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68313" y="1844675"/>
            <a:ext cx="8064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/>
              <a:t>Restates</a:t>
            </a:r>
            <a:r>
              <a:rPr lang="en-US" sz="2400" dirty="0"/>
              <a:t> the point just covered and </a:t>
            </a:r>
            <a:r>
              <a:rPr lang="en-US" sz="2400" b="1" dirty="0"/>
              <a:t>previews</a:t>
            </a:r>
            <a:r>
              <a:rPr lang="en-US" sz="2400" dirty="0"/>
              <a:t> the point to be covered next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68313" y="2852738"/>
            <a:ext cx="84963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CC0000"/>
                </a:solidFill>
              </a:rPr>
              <a:t>Now that we've</a:t>
            </a:r>
            <a:r>
              <a:rPr lang="en-US" sz="2400" i="1"/>
              <a:t> establish</a:t>
            </a:r>
            <a:r>
              <a:rPr lang="en-US" sz="2400" b="1" i="1">
                <a:solidFill>
                  <a:srgbClr val="CC0000"/>
                </a:solidFill>
              </a:rPr>
              <a:t>ed</a:t>
            </a:r>
            <a:r>
              <a:rPr lang="en-US" sz="2400" i="1"/>
              <a:t> a need for sales contests </a:t>
            </a:r>
            <a:r>
              <a:rPr lang="en-US" sz="2400">
                <a:solidFill>
                  <a:srgbClr val="CC0000"/>
                </a:solidFill>
                <a:latin typeface="Arial Black" pitchFamily="34" charset="0"/>
              </a:rPr>
              <a:t>(restatement)</a:t>
            </a:r>
            <a:r>
              <a:rPr lang="en-US" sz="2400" i="1">
                <a:latin typeface="Arial Black" pitchFamily="34" charset="0"/>
              </a:rPr>
              <a:t>,</a:t>
            </a:r>
            <a:r>
              <a:rPr lang="en-US" sz="2400" i="1"/>
              <a:t> </a:t>
            </a:r>
          </a:p>
          <a:p>
            <a:pPr eaLnBrk="1" hangingPunct="1"/>
            <a:endParaRPr lang="en-US" sz="2400" b="1" i="1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39750" y="4437063"/>
            <a:ext cx="8424863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CC0000"/>
                </a:solidFill>
              </a:rPr>
              <a:t>Now that I've shown you that</a:t>
            </a:r>
            <a:r>
              <a:rPr lang="en-US" sz="2400" i="1"/>
              <a:t> "junk" is the appropriate word to describe junk bonds</a:t>
            </a:r>
            <a:r>
              <a:rPr lang="en-US" sz="2400" b="1" i="1"/>
              <a:t>, </a:t>
            </a:r>
            <a:endParaRPr lang="en-US" sz="2400" b="1" i="1">
              <a:solidFill>
                <a:srgbClr val="009900"/>
              </a:solidFill>
            </a:endParaRPr>
          </a:p>
          <a:p>
            <a:pPr eaLnBrk="1" hangingPunct="1"/>
            <a:endParaRPr lang="en-US" sz="2400" b="1" i="1">
              <a:solidFill>
                <a:srgbClr val="009900"/>
              </a:solidFill>
            </a:endParaRPr>
          </a:p>
          <a:p>
            <a:pPr eaLnBrk="1" hangingPunct="1"/>
            <a:endParaRPr lang="en-US" sz="240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68313" y="2852738"/>
            <a:ext cx="84963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CC0000"/>
                </a:solidFill>
              </a:rPr>
              <a:t>Now that we've</a:t>
            </a:r>
            <a:r>
              <a:rPr lang="en-US" sz="2400" i="1" dirty="0"/>
              <a:t> establish</a:t>
            </a:r>
            <a:r>
              <a:rPr lang="en-US" sz="2400" b="1" i="1" dirty="0">
                <a:solidFill>
                  <a:srgbClr val="CC0000"/>
                </a:solidFill>
              </a:rPr>
              <a:t>ed</a:t>
            </a:r>
            <a:r>
              <a:rPr lang="en-US" sz="2400" i="1" dirty="0"/>
              <a:t> a need for sales contests </a:t>
            </a:r>
            <a:r>
              <a:rPr lang="en-US" sz="2400" dirty="0">
                <a:solidFill>
                  <a:srgbClr val="CC0000"/>
                </a:solidFill>
                <a:latin typeface="Arial Black" pitchFamily="34" charset="0"/>
              </a:rPr>
              <a:t>(restatement)</a:t>
            </a:r>
            <a:r>
              <a:rPr lang="en-US" sz="2400" i="1" dirty="0">
                <a:latin typeface="Arial Black" pitchFamily="34" charset="0"/>
              </a:rPr>
              <a:t>,</a:t>
            </a:r>
            <a:r>
              <a:rPr lang="en-US" sz="2400" i="1" dirty="0"/>
              <a:t> </a:t>
            </a:r>
            <a:r>
              <a:rPr lang="en-US" sz="2400" b="1" i="1" dirty="0">
                <a:solidFill>
                  <a:srgbClr val="0037A4"/>
                </a:solidFill>
              </a:rPr>
              <a:t>let's now take a look at</a:t>
            </a:r>
            <a:r>
              <a:rPr lang="en-US" sz="2400" i="1" dirty="0">
                <a:solidFill>
                  <a:srgbClr val="0037A4"/>
                </a:solidFill>
              </a:rPr>
              <a:t> </a:t>
            </a:r>
            <a:r>
              <a:rPr lang="en-US" sz="2400" i="1" dirty="0"/>
              <a:t>what sales contests can do for us </a:t>
            </a:r>
            <a:r>
              <a:rPr lang="en-US" sz="2400" b="1" dirty="0">
                <a:solidFill>
                  <a:srgbClr val="0037A4"/>
                </a:solidFill>
                <a:latin typeface="Arial Black" pitchFamily="34" charset="0"/>
              </a:rPr>
              <a:t>(forecast)</a:t>
            </a:r>
            <a:r>
              <a:rPr lang="en-US" sz="2400" i="1" dirty="0">
                <a:solidFill>
                  <a:srgbClr val="0037A4"/>
                </a:solidFill>
              </a:rPr>
              <a:t>.</a:t>
            </a:r>
            <a:endParaRPr lang="en-US" sz="2400" b="1" i="1" dirty="0">
              <a:solidFill>
                <a:srgbClr val="0037A4"/>
              </a:solidFill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39750" y="4437063"/>
            <a:ext cx="8424863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CC0000"/>
                </a:solidFill>
              </a:rPr>
              <a:t>Now that I've shown you that</a:t>
            </a:r>
            <a:r>
              <a:rPr lang="en-US" sz="2400" i="1" dirty="0"/>
              <a:t> "junk" is the appropriate word to describe junk bonds</a:t>
            </a:r>
            <a:r>
              <a:rPr lang="en-US" sz="2400" b="1" i="1" dirty="0"/>
              <a:t>, </a:t>
            </a:r>
            <a:r>
              <a:rPr lang="en-US" sz="2400" b="1" i="1" dirty="0">
                <a:solidFill>
                  <a:srgbClr val="0037A4"/>
                </a:solidFill>
              </a:rPr>
              <a:t>we will turn to</a:t>
            </a:r>
            <a:r>
              <a:rPr lang="en-US" sz="2400" i="1" dirty="0">
                <a:solidFill>
                  <a:srgbClr val="0037A4"/>
                </a:solidFill>
              </a:rPr>
              <a:t> </a:t>
            </a:r>
            <a:r>
              <a:rPr lang="en-US" sz="2400" i="1" dirty="0"/>
              <a:t>an analysis of three secure financial instruments: bank certificates of deposit, Treasury bonds, and high quality corporate paper.</a:t>
            </a:r>
            <a:endParaRPr lang="en-US" sz="2400" dirty="0"/>
          </a:p>
        </p:txBody>
      </p:sp>
      <p:pic>
        <p:nvPicPr>
          <p:cNvPr id="18441" name="Picture 7" descr="aalt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152525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311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8066087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sz="3600" b="1" noProof="0" dirty="0" smtClean="0">
                <a:solidFill>
                  <a:schemeClr val="accent2"/>
                </a:solidFill>
              </a:rPr>
              <a:t>Techniques for creating transitions</a:t>
            </a:r>
            <a:r>
              <a:rPr lang="en-US" noProof="0" dirty="0" smtClean="0"/>
              <a:t> </a:t>
            </a:r>
            <a:r>
              <a:rPr lang="en-US" b="1" noProof="0" dirty="0" smtClean="0">
                <a:solidFill>
                  <a:schemeClr val="accent2"/>
                </a:solidFill>
              </a:rPr>
              <a:t/>
            </a:r>
            <a:br>
              <a:rPr lang="en-US" b="1" noProof="0" dirty="0" smtClean="0">
                <a:solidFill>
                  <a:schemeClr val="accent2"/>
                </a:solidFill>
              </a:rPr>
            </a:br>
            <a:r>
              <a:rPr lang="en-US" b="1" noProof="0" dirty="0" smtClean="0">
                <a:solidFill>
                  <a:schemeClr val="accent2"/>
                </a:solidFill>
              </a:rPr>
              <a:t>        2. </a:t>
            </a:r>
            <a:r>
              <a:rPr lang="en-US" sz="2800" b="1" noProof="0" dirty="0" smtClean="0">
                <a:solidFill>
                  <a:srgbClr val="CC0000"/>
                </a:solidFill>
              </a:rPr>
              <a:t>Rhetorical questions</a:t>
            </a:r>
            <a:r>
              <a:rPr lang="en-US" noProof="0" dirty="0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noProof="0" dirty="0" smtClean="0"/>
          </a:p>
          <a:p>
            <a:pPr eaLnBrk="1" hangingPunct="1">
              <a:buFontTx/>
              <a:buNone/>
            </a:pPr>
            <a:r>
              <a:rPr lang="en-US" b="1" noProof="0" dirty="0" smtClean="0"/>
              <a:t>	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68313" y="2997200"/>
            <a:ext cx="7848600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Will contests be too expensive?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/>
              <a:t>Well, actually they won’t because...</a:t>
            </a:r>
            <a:br>
              <a:rPr lang="en-US" sz="2400" i="1" dirty="0"/>
            </a:br>
            <a:endParaRPr lang="en-US" sz="800" i="1" dirty="0"/>
          </a:p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How do the costs of contests stack up against the expense of training new people?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Well, if you take a look at the following graph…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9750" y="1844675"/>
            <a:ext cx="79930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sz="2400"/>
              <a:t>Rhetorical questions are effective, because the audience wants to see if you agree with </a:t>
            </a:r>
            <a:r>
              <a:rPr lang="fi-FI" sz="2400" b="1" u="sng"/>
              <a:t>their</a:t>
            </a:r>
            <a:r>
              <a:rPr lang="fi-FI" sz="2400"/>
              <a:t> answer.</a:t>
            </a:r>
            <a:endParaRPr lang="en-US" sz="2400"/>
          </a:p>
        </p:txBody>
      </p:sp>
      <p:pic>
        <p:nvPicPr>
          <p:cNvPr id="19462" name="Picture 7" descr="aalt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1331913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090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noProof="0" dirty="0" smtClean="0"/>
          </a:p>
          <a:p>
            <a:pPr eaLnBrk="1" hangingPunct="1">
              <a:buFontTx/>
              <a:buNone/>
            </a:pPr>
            <a:r>
              <a:rPr lang="en-US" b="1" noProof="0" dirty="0" smtClean="0"/>
              <a:t>	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</a:rPr>
              <a:t>Internal previews</a:t>
            </a:r>
            <a:r>
              <a:rPr lang="en-US" sz="2400" dirty="0"/>
              <a:t> are frequently used in the body of the speech to outline in advance the details of a main point. 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611188" y="2636838"/>
            <a:ext cx="7921625" cy="2246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i="1" dirty="0">
                <a:solidFill>
                  <a:srgbClr val="CC0000"/>
                </a:solidFill>
                <a:latin typeface="Arial Black" pitchFamily="34" charset="0"/>
              </a:rPr>
              <a:t>Now, I’d like to talk about</a:t>
            </a:r>
            <a:r>
              <a:rPr lang="en-US" sz="2000" i="1" dirty="0"/>
              <a:t> the orientation you can expect to receive during your first few days on the job including a tour of the plant, a one-on-one meeting with your supervisor, and a second meeting with the personnel director, who will explain the </a:t>
            </a:r>
            <a:r>
              <a:rPr lang="en-US" sz="2000" b="1" i="1" u="sng" dirty="0"/>
              <a:t>benefits</a:t>
            </a:r>
            <a:r>
              <a:rPr lang="en-US" sz="2000" i="1" dirty="0"/>
              <a:t> and </a:t>
            </a:r>
            <a:r>
              <a:rPr lang="en-US" sz="2000" b="1" i="1" u="sng" dirty="0"/>
              <a:t>responsibilities</a:t>
            </a:r>
            <a:r>
              <a:rPr lang="en-US" sz="2000" i="1" dirty="0"/>
              <a:t> of working for our corporation. </a:t>
            </a:r>
          </a:p>
          <a:p>
            <a:pPr eaLnBrk="1" hangingPunct="1"/>
            <a:endParaRPr lang="fi-FI" sz="2000" i="1" dirty="0"/>
          </a:p>
          <a:p>
            <a:pPr eaLnBrk="1" hangingPunct="1"/>
            <a:endParaRPr lang="en-US" sz="2000" i="1" dirty="0"/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8066087" cy="9223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sz="3600" b="1" noProof="0" dirty="0" smtClean="0">
                <a:solidFill>
                  <a:schemeClr val="accent2"/>
                </a:solidFill>
              </a:rPr>
              <a:t>Techniques for creating transitions</a:t>
            </a:r>
            <a:r>
              <a:rPr lang="en-US" sz="3600" noProof="0" dirty="0" smtClean="0"/>
              <a:t> </a:t>
            </a:r>
            <a:r>
              <a:rPr lang="en-US" sz="3600" b="1" noProof="0" dirty="0" smtClean="0">
                <a:solidFill>
                  <a:srgbClr val="CC0000"/>
                </a:solidFill>
              </a:rPr>
              <a:t/>
            </a:r>
            <a:br>
              <a:rPr lang="en-US" sz="3600" b="1" noProof="0" dirty="0" smtClean="0">
                <a:solidFill>
                  <a:srgbClr val="CC0000"/>
                </a:solidFill>
              </a:rPr>
            </a:br>
            <a:r>
              <a:rPr lang="en-US" sz="3600" b="1" noProof="0" dirty="0" smtClean="0">
                <a:solidFill>
                  <a:srgbClr val="CC0000"/>
                </a:solidFill>
              </a:rPr>
              <a:t>        </a:t>
            </a:r>
            <a:r>
              <a:rPr lang="en-US" sz="3600" b="1" noProof="0" dirty="0" smtClean="0">
                <a:solidFill>
                  <a:schemeClr val="accent2"/>
                </a:solidFill>
              </a:rPr>
              <a:t>3</a:t>
            </a:r>
            <a:r>
              <a:rPr lang="en-US" sz="3600" b="1" noProof="0" dirty="0" smtClean="0">
                <a:solidFill>
                  <a:srgbClr val="CC0000"/>
                </a:solidFill>
              </a:rPr>
              <a:t>. </a:t>
            </a:r>
            <a:r>
              <a:rPr lang="en-US" sz="3200" b="1" noProof="0" dirty="0" smtClean="0">
                <a:solidFill>
                  <a:srgbClr val="CC0000"/>
                </a:solidFill>
              </a:rPr>
              <a:t>Internal previews</a:t>
            </a:r>
            <a:r>
              <a:rPr lang="en-US" noProof="0" dirty="0" smtClean="0"/>
              <a:t> </a:t>
            </a:r>
          </a:p>
        </p:txBody>
      </p:sp>
      <p:pic>
        <p:nvPicPr>
          <p:cNvPr id="20486" name="Picture 7" descr="aalt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1223963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58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noProof="0" dirty="0" smtClean="0"/>
          </a:p>
          <a:p>
            <a:pPr eaLnBrk="1" hangingPunct="1">
              <a:buFontTx/>
              <a:buNone/>
            </a:pPr>
            <a:r>
              <a:rPr lang="en-US" b="1" noProof="0" dirty="0" smtClean="0"/>
              <a:t>	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468313" y="1628775"/>
            <a:ext cx="82073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Internal summaries</a:t>
            </a:r>
            <a:r>
              <a:rPr lang="en-US" sz="2400"/>
              <a:t> draw together important ideas before proceeding to another speech point. They help </a:t>
            </a:r>
            <a:r>
              <a:rPr lang="en-US" sz="2400" b="1">
                <a:solidFill>
                  <a:schemeClr val="accent2"/>
                </a:solidFill>
              </a:rPr>
              <a:t>remind </a:t>
            </a:r>
            <a:r>
              <a:rPr lang="en-US" sz="2400"/>
              <a:t>listeners where they have been.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611188" y="3141663"/>
            <a:ext cx="8064500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CC0000"/>
                </a:solidFill>
              </a:rPr>
              <a:t>It should be clear now that</a:t>
            </a:r>
            <a:r>
              <a:rPr lang="en-US" sz="2400" i="1"/>
              <a:t> the kind of violence we've witnessed in the schools and in our communities has a deeper root cause than the availability of handguns. Our young children are crying out for a sense of community, of relatedness and meaning, that they just aren't finding in the institutions that are meant to serve them.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title"/>
          </p:nvPr>
        </p:nvSpPr>
        <p:spPr>
          <a:xfrm>
            <a:off x="1116013" y="274638"/>
            <a:ext cx="8208962" cy="9223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sz="3600" b="1" noProof="0" dirty="0" smtClean="0">
                <a:solidFill>
                  <a:schemeClr val="accent2"/>
                </a:solidFill>
              </a:rPr>
              <a:t> Techniques for creating transitions</a:t>
            </a:r>
            <a:r>
              <a:rPr lang="en-US" sz="3600" noProof="0" dirty="0" smtClean="0">
                <a:solidFill>
                  <a:schemeClr val="accent2"/>
                </a:solidFill>
              </a:rPr>
              <a:t> </a:t>
            </a:r>
            <a:r>
              <a:rPr lang="en-US" sz="3600" b="1" noProof="0" dirty="0" smtClean="0">
                <a:solidFill>
                  <a:schemeClr val="accent2"/>
                </a:solidFill>
              </a:rPr>
              <a:t/>
            </a:r>
            <a:br>
              <a:rPr lang="en-US" sz="3600" b="1" noProof="0" dirty="0" smtClean="0">
                <a:solidFill>
                  <a:schemeClr val="accent2"/>
                </a:solidFill>
              </a:rPr>
            </a:br>
            <a:r>
              <a:rPr lang="en-US" sz="3600" b="1" noProof="0" dirty="0" smtClean="0">
                <a:solidFill>
                  <a:schemeClr val="accent2"/>
                </a:solidFill>
              </a:rPr>
              <a:t>        4.</a:t>
            </a:r>
            <a:r>
              <a:rPr lang="en-US" sz="3600" b="1" noProof="0" dirty="0" smtClean="0"/>
              <a:t> </a:t>
            </a:r>
            <a:r>
              <a:rPr lang="en-US" sz="2800" b="1" noProof="0" dirty="0" smtClean="0">
                <a:solidFill>
                  <a:srgbClr val="CC0000"/>
                </a:solidFill>
              </a:rPr>
              <a:t>Internal summaries</a:t>
            </a:r>
            <a:r>
              <a:rPr lang="en-US" noProof="0" dirty="0" smtClean="0"/>
              <a:t> </a:t>
            </a:r>
          </a:p>
        </p:txBody>
      </p:sp>
      <p:pic>
        <p:nvPicPr>
          <p:cNvPr id="21510" name="Picture 7" descr="aalt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1223963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04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7" y="168275"/>
            <a:ext cx="3168351" cy="884461"/>
          </a:xfrm>
        </p:spPr>
        <p:txBody>
          <a:bodyPr/>
          <a:lstStyle/>
          <a:p>
            <a:pPr algn="l" eaLnBrk="1" hangingPunct="1"/>
            <a:r>
              <a:rPr lang="en-US" b="1" noProof="0" dirty="0" smtClean="0">
                <a:solidFill>
                  <a:schemeClr val="accent2"/>
                </a:solidFill>
              </a:rPr>
              <a:t>In sum,…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219200"/>
            <a:ext cx="6696744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noProof="0" dirty="0" smtClean="0">
                <a:solidFill>
                  <a:srgbClr val="CC0000"/>
                </a:solidFill>
              </a:rPr>
              <a:t>Use transitions</a:t>
            </a:r>
            <a:r>
              <a:rPr lang="en-US" sz="2800" b="1" noProof="0" dirty="0" smtClean="0"/>
              <a:t>	</a:t>
            </a:r>
            <a:r>
              <a:rPr lang="en-US" sz="2800" b="1" noProof="0" dirty="0" smtClean="0">
                <a:solidFill>
                  <a:srgbClr val="FF0000"/>
                </a:solidFill>
              </a:rPr>
              <a:t>to move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noProof="0" dirty="0" smtClean="0"/>
              <a:t>from intro to the first main point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noProof="0" dirty="0" smtClean="0"/>
              <a:t>between main points	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noProof="0" dirty="0" smtClean="0"/>
              <a:t>between </a:t>
            </a:r>
            <a:r>
              <a:rPr lang="en-US" sz="2400" noProof="0" dirty="0" err="1" smtClean="0"/>
              <a:t>subpoints</a:t>
            </a:r>
            <a:endParaRPr lang="en-US" sz="2400" noProof="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noProof="0" dirty="0" smtClean="0"/>
              <a:t>between slides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noProof="0" dirty="0" smtClean="0"/>
              <a:t>from last main point to the conclusion</a:t>
            </a:r>
            <a:r>
              <a:rPr lang="en-US" sz="2800" noProof="0" dirty="0" smtClean="0"/>
              <a:t/>
            </a:r>
            <a:br>
              <a:rPr lang="en-US" sz="2800" noProof="0" dirty="0" smtClean="0"/>
            </a:br>
            <a:r>
              <a:rPr lang="en-US" sz="2800" noProof="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noProof="0" dirty="0" smtClean="0">
                <a:solidFill>
                  <a:srgbClr val="CC0000"/>
                </a:solidFill>
              </a:rPr>
              <a:t>Use a variety of techniques to create transitions</a:t>
            </a:r>
            <a:r>
              <a:rPr lang="en-US" sz="2800" b="1" noProof="0" dirty="0" smtClean="0"/>
              <a:t>	</a:t>
            </a:r>
            <a:endParaRPr lang="en-US" sz="2800" noProof="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noProof="0" dirty="0" smtClean="0"/>
              <a:t>Restate-forecast	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noProof="0" dirty="0" smtClean="0"/>
              <a:t>Internal previews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noProof="0" dirty="0" smtClean="0"/>
              <a:t>Internal summaries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noProof="0" dirty="0" smtClean="0"/>
              <a:t>Rhetorical questions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noProof="0" dirty="0" smtClean="0"/>
              <a:t>Superordinate </a:t>
            </a:r>
            <a:r>
              <a:rPr lang="en-US" sz="2400" noProof="0" dirty="0"/>
              <a:t>terms</a:t>
            </a:r>
          </a:p>
          <a:p>
            <a:pPr eaLnBrk="1" hangingPunct="1">
              <a:lnSpc>
                <a:spcPct val="80000"/>
              </a:lnSpc>
            </a:pPr>
            <a:endParaRPr lang="en-US" sz="2800" b="1" noProof="0" dirty="0" smtClean="0"/>
          </a:p>
        </p:txBody>
      </p:sp>
      <p:pic>
        <p:nvPicPr>
          <p:cNvPr id="24580" name="Picture 7" descr="aalt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1439714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7" descr="aalt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589240"/>
            <a:ext cx="1296144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25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91264" cy="1143000"/>
          </a:xfrm>
        </p:spPr>
        <p:txBody>
          <a:bodyPr/>
          <a:lstStyle/>
          <a:p>
            <a:r>
              <a:rPr lang="en-US" sz="4000" b="1" noProof="0" dirty="0" smtClean="0">
                <a:solidFill>
                  <a:srgbClr val="CC0000"/>
                </a:solidFill>
              </a:rPr>
              <a:t>Assignment 5: Outline</a:t>
            </a:r>
            <a:endParaRPr lang="en-US" sz="40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9480"/>
            <a:ext cx="8003232" cy="4785395"/>
          </a:xfrm>
        </p:spPr>
        <p:txBody>
          <a:bodyPr/>
          <a:lstStyle/>
          <a:p>
            <a:r>
              <a:rPr lang="en-US" sz="2400" b="1" noProof="0" dirty="0" smtClean="0">
                <a:solidFill>
                  <a:srgbClr val="000099"/>
                </a:solidFill>
              </a:rPr>
              <a:t>Add</a:t>
            </a:r>
            <a:r>
              <a:rPr lang="en-US" sz="2400" noProof="0" dirty="0" smtClean="0"/>
              <a:t> the </a:t>
            </a:r>
            <a:r>
              <a:rPr lang="en-US" sz="2400" b="1" noProof="0" dirty="0" smtClean="0">
                <a:solidFill>
                  <a:srgbClr val="000099"/>
                </a:solidFill>
              </a:rPr>
              <a:t>transitions </a:t>
            </a:r>
            <a:r>
              <a:rPr lang="en-US" sz="2400" noProof="0" dirty="0" smtClean="0"/>
              <a:t>to the places indicated in the outline template.</a:t>
            </a:r>
            <a:r>
              <a:rPr lang="en-US" sz="2400" b="1" noProof="0" dirty="0" smtClean="0">
                <a:solidFill>
                  <a:srgbClr val="000099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b="1" noProof="0" dirty="0" smtClean="0">
                <a:solidFill>
                  <a:srgbClr val="000099"/>
                </a:solidFill>
              </a:rPr>
              <a:t>     </a:t>
            </a:r>
            <a:r>
              <a:rPr lang="en-US" sz="2400" noProof="0" dirty="0" smtClean="0"/>
              <a:t>- use the outline template</a:t>
            </a:r>
            <a:br>
              <a:rPr lang="en-US" sz="2400" noProof="0" dirty="0" smtClean="0"/>
            </a:br>
            <a:r>
              <a:rPr lang="en-US" sz="2400" noProof="0" dirty="0" smtClean="0"/>
              <a:t>     - check also the example outline</a:t>
            </a:r>
            <a:br>
              <a:rPr lang="en-US" sz="2400" noProof="0" dirty="0" smtClean="0"/>
            </a:br>
            <a:endParaRPr lang="en-US" sz="2400" b="1" noProof="0" dirty="0" smtClean="0">
              <a:solidFill>
                <a:srgbClr val="000099"/>
              </a:solidFill>
            </a:endParaRPr>
          </a:p>
          <a:p>
            <a:r>
              <a:rPr lang="en-US" sz="2400" b="1" noProof="0" dirty="0" smtClean="0">
                <a:solidFill>
                  <a:srgbClr val="000099"/>
                </a:solidFill>
              </a:rPr>
              <a:t>A5 should now include:</a:t>
            </a:r>
          </a:p>
          <a:p>
            <a:pPr>
              <a:buFontTx/>
              <a:buChar char="-"/>
            </a:pPr>
            <a:r>
              <a:rPr lang="en-US" sz="2400" noProof="0" dirty="0" smtClean="0"/>
              <a:t>General info (first section)</a:t>
            </a:r>
          </a:p>
          <a:p>
            <a:pPr>
              <a:buFontTx/>
              <a:buChar char="-"/>
            </a:pPr>
            <a:r>
              <a:rPr lang="en-US" sz="2400" noProof="0" dirty="0" smtClean="0"/>
              <a:t>Introduction (in full language)</a:t>
            </a:r>
          </a:p>
          <a:p>
            <a:pPr>
              <a:buFontTx/>
              <a:buChar char="-"/>
            </a:pPr>
            <a:r>
              <a:rPr lang="en-US" sz="2400" noProof="0" dirty="0" smtClean="0"/>
              <a:t>Transitions</a:t>
            </a:r>
          </a:p>
          <a:p>
            <a:pPr>
              <a:buFontTx/>
              <a:buChar char="-"/>
            </a:pPr>
            <a:r>
              <a:rPr lang="en-US" sz="2400" noProof="0" dirty="0" smtClean="0"/>
              <a:t>Main points (as headings + possible </a:t>
            </a:r>
            <a:r>
              <a:rPr lang="en-US" sz="2400" noProof="0" dirty="0" err="1" smtClean="0"/>
              <a:t>subpoints</a:t>
            </a:r>
            <a:r>
              <a:rPr lang="en-US" sz="2400" noProof="0" dirty="0" smtClean="0"/>
              <a:t>)</a:t>
            </a:r>
          </a:p>
          <a:p>
            <a:pPr>
              <a:buFontTx/>
              <a:buChar char="-"/>
            </a:pPr>
            <a:r>
              <a:rPr lang="en-US" sz="2400" noProof="0" dirty="0" smtClean="0"/>
              <a:t>Conclusio</a:t>
            </a:r>
            <a:r>
              <a:rPr lang="en-US" sz="2400" i="1" noProof="0" dirty="0" smtClean="0"/>
              <a:t>n </a:t>
            </a:r>
            <a:r>
              <a:rPr lang="en-US" sz="2400" noProof="0" dirty="0" smtClean="0"/>
              <a:t>(in full, as you would speak it)</a:t>
            </a:r>
            <a:br>
              <a:rPr lang="en-US" sz="2400" noProof="0" dirty="0" smtClean="0"/>
            </a:br>
            <a:endParaRPr lang="en-US" sz="2400" noProof="0" dirty="0" smtClean="0"/>
          </a:p>
          <a:p>
            <a:pPr marL="0" indent="0">
              <a:buNone/>
            </a:pPr>
            <a:r>
              <a:rPr lang="en-US" sz="2400" i="1" noProof="0" dirty="0" smtClean="0"/>
              <a:t>                                   </a:t>
            </a:r>
            <a:r>
              <a:rPr lang="en-US" sz="2400" b="1" i="1" noProof="0" dirty="0" smtClean="0">
                <a:solidFill>
                  <a:srgbClr val="FF0000"/>
                </a:solidFill>
              </a:rPr>
              <a:t>SUBMIT TO MYCOURSES!</a:t>
            </a:r>
            <a:r>
              <a:rPr lang="en-US" sz="3600" noProof="0" dirty="0" smtClean="0"/>
              <a:t/>
            </a:r>
            <a:br>
              <a:rPr lang="en-US" sz="3600" noProof="0" dirty="0" smtClean="0"/>
            </a:br>
            <a:endParaRPr lang="en-US" sz="2400" b="1" noProof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26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260648"/>
            <a:ext cx="9649072" cy="1143000"/>
          </a:xfrm>
        </p:spPr>
        <p:txBody>
          <a:bodyPr/>
          <a:lstStyle/>
          <a:p>
            <a:r>
              <a:rPr lang="en-US" sz="2800" noProof="0" dirty="0" smtClean="0">
                <a:solidFill>
                  <a:srgbClr val="000066"/>
                </a:solidFill>
                <a:latin typeface="Arial Black" panose="020B0A04020102020204" pitchFamily="34" charset="0"/>
              </a:rPr>
              <a:t>Group work: introducing your outlines</a:t>
            </a:r>
            <a:r>
              <a:rPr lang="en-US" b="1" noProof="0" dirty="0" smtClean="0">
                <a:solidFill>
                  <a:srgbClr val="000066"/>
                </a:solidFill>
              </a:rPr>
              <a:t/>
            </a:r>
            <a:br>
              <a:rPr lang="en-US" b="1" noProof="0" dirty="0" smtClean="0">
                <a:solidFill>
                  <a:srgbClr val="000066"/>
                </a:solidFill>
              </a:rPr>
            </a:br>
            <a:endParaRPr lang="en-US" noProof="0" dirty="0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80" y="1052736"/>
            <a:ext cx="8676456" cy="5217443"/>
          </a:xfrm>
        </p:spPr>
        <p:txBody>
          <a:bodyPr/>
          <a:lstStyle/>
          <a:p>
            <a:pPr marL="0" indent="0">
              <a:buNone/>
            </a:pPr>
            <a:r>
              <a:rPr lang="en-US" sz="2000" b="1" noProof="0" dirty="0" smtClean="0">
                <a:solidFill>
                  <a:srgbClr val="000066"/>
                </a:solidFill>
              </a:rPr>
              <a:t>PRESENTER</a:t>
            </a:r>
            <a:br>
              <a:rPr lang="en-US" sz="2000" b="1" noProof="0" dirty="0" smtClean="0">
                <a:solidFill>
                  <a:srgbClr val="000066"/>
                </a:solidFill>
              </a:rPr>
            </a:br>
            <a:endParaRPr lang="en-US" sz="2000" b="1" noProof="0" dirty="0" smtClean="0">
              <a:solidFill>
                <a:srgbClr val="000066"/>
              </a:solidFill>
            </a:endParaRPr>
          </a:p>
          <a:p>
            <a:r>
              <a:rPr lang="en-US" sz="2000" b="1" noProof="0" dirty="0" smtClean="0"/>
              <a:t>Step1</a:t>
            </a:r>
            <a:r>
              <a:rPr lang="en-US" sz="2000" noProof="0" dirty="0" smtClean="0"/>
              <a:t> </a:t>
            </a:r>
            <a:br>
              <a:rPr lang="en-US" sz="2000" noProof="0" dirty="0" smtClean="0"/>
            </a:br>
            <a:r>
              <a:rPr lang="en-US" sz="2000" noProof="0" dirty="0" smtClean="0"/>
              <a:t>Present to your small group.</a:t>
            </a:r>
            <a:br>
              <a:rPr lang="en-US" sz="2000" noProof="0" dirty="0" smtClean="0"/>
            </a:br>
            <a:r>
              <a:rPr lang="en-US" sz="2000" noProof="0" dirty="0" smtClean="0"/>
              <a:t>-  the </a:t>
            </a:r>
            <a:r>
              <a:rPr lang="en-US" sz="2000" b="1" noProof="0" dirty="0" smtClean="0"/>
              <a:t>introduction</a:t>
            </a:r>
            <a:r>
              <a:rPr lang="en-US" sz="2000" noProof="0" dirty="0" smtClean="0"/>
              <a:t> as if you were talking to an audience.</a:t>
            </a:r>
            <a:br>
              <a:rPr lang="en-US" sz="2000" noProof="0" dirty="0" smtClean="0"/>
            </a:br>
            <a:r>
              <a:rPr lang="en-US" sz="2000" noProof="0" dirty="0" smtClean="0"/>
              <a:t>-  the </a:t>
            </a:r>
            <a:r>
              <a:rPr lang="en-US" sz="2000" b="1" noProof="0" dirty="0" smtClean="0"/>
              <a:t>main points </a:t>
            </a:r>
            <a:r>
              <a:rPr lang="en-US" sz="2000" noProof="0" dirty="0" smtClean="0"/>
              <a:t>briefly, by naming them and simply stating </a:t>
            </a:r>
            <a:br>
              <a:rPr lang="en-US" sz="2000" noProof="0" dirty="0" smtClean="0"/>
            </a:br>
            <a:r>
              <a:rPr lang="en-US" sz="2000" noProof="0" dirty="0" smtClean="0"/>
              <a:t>   what each of them is about, in a sentence or two.</a:t>
            </a:r>
          </a:p>
          <a:p>
            <a:pPr marL="0" indent="0">
              <a:buNone/>
            </a:pPr>
            <a:r>
              <a:rPr lang="en-US" sz="2000" noProof="0" dirty="0" smtClean="0"/>
              <a:t>    -  </a:t>
            </a:r>
            <a:r>
              <a:rPr lang="en-US" sz="2000" b="1" noProof="0" dirty="0" smtClean="0"/>
              <a:t>the conclusion </a:t>
            </a:r>
            <a:r>
              <a:rPr lang="en-US" sz="2000" noProof="0" dirty="0" smtClean="0"/>
              <a:t>in full, as you would speak it.</a:t>
            </a:r>
          </a:p>
          <a:p>
            <a:pPr marL="0" indent="0">
              <a:buNone/>
            </a:pPr>
            <a:r>
              <a:rPr lang="en-US" sz="2000" noProof="0" dirty="0" smtClean="0"/>
              <a:t>            </a:t>
            </a:r>
            <a:r>
              <a:rPr lang="en-US" sz="2000" i="1" noProof="0" dirty="0" smtClean="0"/>
              <a:t>Pay attention to clarity of articulation, speed, intonation and </a:t>
            </a:r>
            <a:br>
              <a:rPr lang="en-US" sz="2000" i="1" noProof="0" dirty="0" smtClean="0"/>
            </a:br>
            <a:r>
              <a:rPr lang="en-US" sz="2000" i="1" noProof="0" dirty="0" smtClean="0"/>
              <a:t>            emphasis.</a:t>
            </a:r>
            <a:r>
              <a:rPr lang="en-US" sz="2000" noProof="0" dirty="0" smtClean="0"/>
              <a:t/>
            </a:r>
            <a:br>
              <a:rPr lang="en-US" sz="2000" noProof="0" dirty="0" smtClean="0"/>
            </a:br>
            <a:endParaRPr lang="en-US" sz="2000" noProof="0" dirty="0" smtClean="0"/>
          </a:p>
          <a:p>
            <a:r>
              <a:rPr lang="en-US" sz="2000" b="1" noProof="0" dirty="0" smtClean="0"/>
              <a:t>Step 2</a:t>
            </a:r>
            <a:r>
              <a:rPr lang="en-US" sz="2000" noProof="0" dirty="0" smtClean="0"/>
              <a:t/>
            </a:r>
            <a:br>
              <a:rPr lang="en-US" sz="2000" noProof="0" dirty="0" smtClean="0"/>
            </a:br>
            <a:r>
              <a:rPr lang="en-US" sz="2000" noProof="0" dirty="0" smtClean="0"/>
              <a:t>-  Pause to get feedback from your group members on your </a:t>
            </a:r>
            <a:br>
              <a:rPr lang="en-US" sz="2000" noProof="0" dirty="0" smtClean="0"/>
            </a:br>
            <a:r>
              <a:rPr lang="en-US" sz="2000" noProof="0" dirty="0" smtClean="0"/>
              <a:t>   introduction. </a:t>
            </a:r>
            <a:br>
              <a:rPr lang="en-US" sz="2000" noProof="0" dirty="0" smtClean="0"/>
            </a:br>
            <a:r>
              <a:rPr lang="en-US" sz="2000" noProof="0" dirty="0" smtClean="0"/>
              <a:t>- Write the ideas down so that you can consider them and improve </a:t>
            </a:r>
            <a:br>
              <a:rPr lang="en-US" sz="2000" noProof="0" dirty="0" smtClean="0"/>
            </a:br>
            <a:r>
              <a:rPr lang="en-US" sz="2000" noProof="0" dirty="0" smtClean="0"/>
              <a:t>  your presentation accordingly.</a:t>
            </a:r>
          </a:p>
          <a:p>
            <a:pPr marL="0" indent="0">
              <a:buNone/>
            </a:pPr>
            <a:endParaRPr lang="en-US" sz="2000" b="1" noProof="0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en-US" sz="2000" noProof="0" dirty="0" smtClean="0"/>
          </a:p>
          <a:p>
            <a:pPr marL="0" indent="0">
              <a:buNone/>
            </a:pPr>
            <a:endParaRPr lang="en-US" sz="2400" b="1" noProof="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07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116632"/>
            <a:ext cx="9649072" cy="1143000"/>
          </a:xfrm>
        </p:spPr>
        <p:txBody>
          <a:bodyPr/>
          <a:lstStyle/>
          <a:p>
            <a:r>
              <a:rPr lang="en-US" sz="2800" noProof="0" dirty="0" smtClean="0">
                <a:solidFill>
                  <a:srgbClr val="000066"/>
                </a:solidFill>
                <a:latin typeface="Arial Black" panose="020B0A04020102020204" pitchFamily="34" charset="0"/>
              </a:rPr>
              <a:t>Group work: introducing your outlines</a:t>
            </a:r>
            <a:r>
              <a:rPr lang="en-US" sz="2800" b="1" noProof="0" dirty="0" smtClean="0">
                <a:solidFill>
                  <a:srgbClr val="000066"/>
                </a:solidFill>
              </a:rPr>
              <a:t/>
            </a:r>
            <a:br>
              <a:rPr lang="en-US" sz="2800" b="1" noProof="0" dirty="0" smtClean="0">
                <a:solidFill>
                  <a:srgbClr val="000066"/>
                </a:solidFill>
              </a:rPr>
            </a:br>
            <a:endParaRPr lang="en-US" sz="2800" noProof="0" dirty="0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685084"/>
          </a:xfrm>
        </p:spPr>
        <p:txBody>
          <a:bodyPr/>
          <a:lstStyle/>
          <a:p>
            <a:pPr marL="0" indent="0">
              <a:buNone/>
            </a:pPr>
            <a:r>
              <a:rPr lang="en-US" sz="2000" b="1" noProof="0" dirty="0" smtClean="0">
                <a:solidFill>
                  <a:srgbClr val="000066"/>
                </a:solidFill>
              </a:rPr>
              <a:t>LISTENERS</a:t>
            </a:r>
            <a:br>
              <a:rPr lang="en-US" sz="2000" b="1" noProof="0" dirty="0" smtClean="0">
                <a:solidFill>
                  <a:srgbClr val="000066"/>
                </a:solidFill>
              </a:rPr>
            </a:br>
            <a:endParaRPr lang="en-US" sz="2000" b="1" noProof="0" dirty="0" smtClean="0">
              <a:solidFill>
                <a:srgbClr val="000066"/>
              </a:solidFill>
            </a:endParaRPr>
          </a:p>
          <a:p>
            <a:r>
              <a:rPr lang="en-US" sz="2000" b="1" noProof="0" dirty="0" smtClean="0"/>
              <a:t>Step 1  </a:t>
            </a:r>
            <a:r>
              <a:rPr lang="en-US" sz="2000" noProof="0" dirty="0" smtClean="0"/>
              <a:t/>
            </a:r>
            <a:br>
              <a:rPr lang="en-US" sz="2000" noProof="0" dirty="0" smtClean="0"/>
            </a:br>
            <a:r>
              <a:rPr lang="en-US" sz="2000" noProof="0" dirty="0" smtClean="0"/>
              <a:t>Listen to the introduction and the main topics presented by the speaker.</a:t>
            </a:r>
            <a:br>
              <a:rPr lang="en-US" sz="2000" noProof="0" dirty="0" smtClean="0"/>
            </a:br>
            <a:r>
              <a:rPr lang="en-US" sz="2000" noProof="0" dirty="0" smtClean="0"/>
              <a:t>As you listen, pay attention to the suggested features (1-6) and note down your comments.</a:t>
            </a:r>
          </a:p>
          <a:p>
            <a:endParaRPr lang="en-US" sz="2000" noProof="0" dirty="0" smtClean="0"/>
          </a:p>
          <a:p>
            <a:r>
              <a:rPr lang="en-US" sz="2000" b="1" noProof="0" dirty="0" smtClean="0"/>
              <a:t>Step 2</a:t>
            </a:r>
            <a:r>
              <a:rPr lang="en-US" sz="2000" noProof="0" dirty="0" smtClean="0"/>
              <a:t/>
            </a:r>
            <a:br>
              <a:rPr lang="en-US" sz="2000" noProof="0" dirty="0" smtClean="0"/>
            </a:br>
            <a:r>
              <a:rPr lang="en-US" sz="2000" noProof="0" dirty="0" smtClean="0"/>
              <a:t>Give the presenter constructive feedback on his/her introduction and organization of main points using the suggested questions as your guide.</a:t>
            </a:r>
            <a:br>
              <a:rPr lang="en-US" sz="2000" noProof="0" dirty="0" smtClean="0"/>
            </a:br>
            <a:r>
              <a:rPr lang="en-US" sz="2000" noProof="0" dirty="0" smtClean="0"/>
              <a:t/>
            </a:r>
            <a:br>
              <a:rPr lang="en-US" sz="2000" noProof="0" dirty="0" smtClean="0"/>
            </a:br>
            <a:r>
              <a:rPr lang="en-US" sz="2000" noProof="0" dirty="0" smtClean="0"/>
              <a:t>If you cannot answer all the questions 1-6, point this out to the speaker. How could she/he improve?</a:t>
            </a:r>
          </a:p>
          <a:p>
            <a:pPr marL="0" indent="0">
              <a:buNone/>
            </a:pPr>
            <a:endParaRPr lang="en-US" sz="2000" noProof="0" dirty="0" smtClean="0"/>
          </a:p>
          <a:p>
            <a:pPr marL="0" indent="0">
              <a:buNone/>
            </a:pPr>
            <a:endParaRPr lang="en-US" sz="2400" b="1" noProof="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01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44624"/>
            <a:ext cx="9649072" cy="1143000"/>
          </a:xfrm>
        </p:spPr>
        <p:txBody>
          <a:bodyPr/>
          <a:lstStyle/>
          <a:p>
            <a:r>
              <a:rPr lang="en-US" sz="2800" noProof="0" dirty="0" smtClean="0">
                <a:solidFill>
                  <a:srgbClr val="000066"/>
                </a:solidFill>
                <a:latin typeface="Arial Black" panose="020B0A04020102020204" pitchFamily="34" charset="0"/>
              </a:rPr>
              <a:t>Group work: introducing your outlines</a:t>
            </a:r>
            <a:r>
              <a:rPr lang="en-US" sz="2800" b="1" noProof="0" dirty="0" smtClean="0">
                <a:solidFill>
                  <a:srgbClr val="000066"/>
                </a:solidFill>
              </a:rPr>
              <a:t/>
            </a:r>
            <a:br>
              <a:rPr lang="en-US" sz="2800" b="1" noProof="0" dirty="0" smtClean="0">
                <a:solidFill>
                  <a:srgbClr val="000066"/>
                </a:solidFill>
              </a:rPr>
            </a:br>
            <a:endParaRPr lang="en-US" sz="2800" noProof="0" dirty="0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693196"/>
          </a:xfrm>
        </p:spPr>
        <p:txBody>
          <a:bodyPr/>
          <a:lstStyle/>
          <a:p>
            <a:pPr marL="0" indent="0">
              <a:buNone/>
            </a:pPr>
            <a:r>
              <a:rPr lang="en-US" sz="2000" noProof="0" dirty="0" smtClean="0"/>
              <a:t>      1) Did the introduction include all the essential elements? </a:t>
            </a:r>
            <a:br>
              <a:rPr lang="en-US" sz="2000" noProof="0" dirty="0" smtClean="0"/>
            </a:br>
            <a:r>
              <a:rPr lang="en-US" sz="2000" noProof="0" dirty="0" smtClean="0"/>
              <a:t>           -  Attention-capturing</a:t>
            </a:r>
            <a:br>
              <a:rPr lang="en-US" sz="2000" noProof="0" dirty="0" smtClean="0"/>
            </a:br>
            <a:r>
              <a:rPr lang="en-US" sz="2000" noProof="0" dirty="0" smtClean="0"/>
              <a:t>           -  Establishing credibility</a:t>
            </a:r>
            <a:br>
              <a:rPr lang="en-US" sz="2000" noProof="0" dirty="0" smtClean="0"/>
            </a:br>
            <a:r>
              <a:rPr lang="en-US" sz="2000" noProof="0" dirty="0" smtClean="0"/>
              <a:t>           -  Stating topic</a:t>
            </a:r>
            <a:br>
              <a:rPr lang="en-US" sz="2000" noProof="0" dirty="0" smtClean="0"/>
            </a:br>
            <a:r>
              <a:rPr lang="en-US" sz="2000" noProof="0" dirty="0" smtClean="0"/>
              <a:t>           -  Purpose</a:t>
            </a:r>
            <a:br>
              <a:rPr lang="en-US" sz="2000" noProof="0" dirty="0" smtClean="0"/>
            </a:br>
            <a:r>
              <a:rPr lang="en-US" sz="2000" noProof="0" dirty="0" smtClean="0"/>
              <a:t>           - </a:t>
            </a:r>
            <a:r>
              <a:rPr lang="en-US" sz="2000" noProof="0" dirty="0"/>
              <a:t> </a:t>
            </a:r>
            <a:r>
              <a:rPr lang="en-US" sz="2000" noProof="0" dirty="0" smtClean="0"/>
              <a:t>Previewing the content</a:t>
            </a:r>
            <a:br>
              <a:rPr lang="en-US" sz="2000" noProof="0" dirty="0" smtClean="0"/>
            </a:br>
            <a:r>
              <a:rPr lang="en-US" sz="2000" noProof="0" dirty="0" smtClean="0"/>
              <a:t>           -  previewing the first main point</a:t>
            </a:r>
            <a:br>
              <a:rPr lang="en-US" sz="2000" noProof="0" dirty="0" smtClean="0"/>
            </a:br>
            <a:r>
              <a:rPr lang="en-US" sz="2000" noProof="0" dirty="0" smtClean="0"/>
              <a:t>          </a:t>
            </a:r>
          </a:p>
          <a:p>
            <a:pPr marL="0" indent="0">
              <a:buNone/>
            </a:pPr>
            <a:r>
              <a:rPr lang="en-US" sz="2000" noProof="0" dirty="0" smtClean="0"/>
              <a:t>      2) What does the speaker want to achieve?</a:t>
            </a:r>
            <a:br>
              <a:rPr lang="en-US" sz="2000" noProof="0" dirty="0" smtClean="0"/>
            </a:br>
            <a:endParaRPr lang="en-US" sz="2000" noProof="0" dirty="0" smtClean="0"/>
          </a:p>
          <a:p>
            <a:pPr marL="0" indent="0">
              <a:buNone/>
            </a:pPr>
            <a:r>
              <a:rPr lang="en-US" sz="2000" noProof="0" dirty="0"/>
              <a:t> </a:t>
            </a:r>
            <a:r>
              <a:rPr lang="en-US" sz="2000" noProof="0" dirty="0" smtClean="0"/>
              <a:t>     3) Did the speaker capture attention effectively? How to improve?</a:t>
            </a:r>
            <a:br>
              <a:rPr lang="en-US" sz="2000" noProof="0" dirty="0" smtClean="0"/>
            </a:br>
            <a:r>
              <a:rPr lang="en-US" sz="2000" noProof="0" dirty="0" smtClean="0"/>
              <a:t/>
            </a:r>
            <a:br>
              <a:rPr lang="en-US" sz="2000" noProof="0" dirty="0" smtClean="0"/>
            </a:br>
            <a:r>
              <a:rPr lang="en-US" sz="2000" noProof="0" dirty="0" smtClean="0"/>
              <a:t>      4) What has the topic to do with the attention capturing ideas?</a:t>
            </a:r>
            <a:br>
              <a:rPr lang="en-US" sz="2000" noProof="0" dirty="0" smtClean="0"/>
            </a:br>
            <a:endParaRPr lang="en-US" sz="2000" noProof="0" dirty="0" smtClean="0"/>
          </a:p>
          <a:p>
            <a:pPr marL="0" indent="0">
              <a:buNone/>
            </a:pPr>
            <a:r>
              <a:rPr lang="en-US" sz="2000" noProof="0" dirty="0"/>
              <a:t> </a:t>
            </a:r>
            <a:r>
              <a:rPr lang="en-US" sz="2000" noProof="0" dirty="0" smtClean="0"/>
              <a:t>     5) Did the main points support the speaker’s purpose and </a:t>
            </a:r>
            <a:br>
              <a:rPr lang="en-US" sz="2000" noProof="0" dirty="0" smtClean="0"/>
            </a:br>
            <a:r>
              <a:rPr lang="en-US" sz="2000" noProof="0" dirty="0" smtClean="0"/>
              <a:t>          thesis/claim sufficiently well?</a:t>
            </a:r>
            <a:br>
              <a:rPr lang="en-US" sz="2000" noProof="0" dirty="0" smtClean="0"/>
            </a:br>
            <a:endParaRPr lang="en-US" sz="1000" noProof="0" dirty="0" smtClean="0"/>
          </a:p>
          <a:p>
            <a:pPr marL="0" indent="0">
              <a:buNone/>
            </a:pPr>
            <a:r>
              <a:rPr lang="en-US" sz="2000" noProof="0" dirty="0" smtClean="0"/>
              <a:t>      6) Did the speaker return to the theme of the introduction to </a:t>
            </a:r>
            <a:br>
              <a:rPr lang="en-US" sz="2000" noProof="0" dirty="0" smtClean="0"/>
            </a:br>
            <a:r>
              <a:rPr lang="en-US" sz="2000" noProof="0" dirty="0" smtClean="0"/>
              <a:t>         conclude the talk?</a:t>
            </a:r>
            <a:br>
              <a:rPr lang="en-US" sz="2000" noProof="0" dirty="0" smtClean="0"/>
            </a:br>
            <a:r>
              <a:rPr lang="en-US" sz="2000" noProof="0" dirty="0" smtClean="0"/>
              <a:t>          </a:t>
            </a:r>
            <a:br>
              <a:rPr lang="en-US" sz="2000" noProof="0" dirty="0" smtClean="0"/>
            </a:br>
            <a:endParaRPr lang="en-US" sz="2000" noProof="0" dirty="0"/>
          </a:p>
        </p:txBody>
      </p:sp>
    </p:spTree>
    <p:extLst>
      <p:ext uri="{BB962C8B-B14F-4D97-AF65-F5344CB8AC3E}">
        <p14:creationId xmlns:p14="http://schemas.microsoft.com/office/powerpoint/2010/main" val="326072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31800" y="1741488"/>
            <a:ext cx="8207375" cy="1331912"/>
          </a:xfrm>
        </p:spPr>
        <p:txBody>
          <a:bodyPr/>
          <a:lstStyle/>
          <a:p>
            <a:r>
              <a:rPr lang="en-US" altLang="en-US" sz="4400" b="1" noProof="0" dirty="0" smtClean="0"/>
              <a:t>Communicating technology</a:t>
            </a:r>
            <a:endParaRPr lang="en-US" altLang="en-US" b="1" noProof="0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31800" y="2899569"/>
            <a:ext cx="8964736" cy="2341563"/>
          </a:xfrm>
        </p:spPr>
        <p:txBody>
          <a:bodyPr/>
          <a:lstStyle/>
          <a:p>
            <a:endParaRPr lang="en-US" altLang="en-US" sz="2800" b="1" noProof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noProof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Guiding your audience:</a:t>
            </a:r>
            <a:br>
              <a:rPr lang="en-US" altLang="en-US" sz="2800" b="1" noProof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noProof="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metadiscourse</a:t>
            </a:r>
            <a:r>
              <a:rPr lang="en-US" altLang="en-US" sz="2800" b="1" noProof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/transitions</a:t>
            </a:r>
          </a:p>
          <a:p>
            <a:pPr marL="457200" indent="-457200"/>
            <a:r>
              <a:rPr lang="en-US" altLang="en-US" sz="2800" b="1" noProof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800" b="1" noProof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noProof="0" dirty="0" smtClean="0">
                <a:solidFill>
                  <a:schemeClr val="accent2"/>
                </a:solidFill>
              </a:rPr>
              <a:t> </a:t>
            </a:r>
            <a:r>
              <a:rPr lang="en-US" altLang="en-US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         </a:t>
            </a:r>
            <a:br>
              <a:rPr lang="en-US" altLang="en-US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altLang="en-US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en-US" altLang="en-US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altLang="en-US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   </a:t>
            </a:r>
            <a:br>
              <a:rPr lang="en-US" altLang="en-US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endParaRPr lang="en-US" altLang="en-US" noProof="0" dirty="0" smtClean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marL="457200" indent="-457200"/>
            <a:endParaRPr lang="en-US" altLang="en-US" noProof="0" dirty="0" smtClean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marL="457200" indent="-457200"/>
            <a:r>
              <a:rPr lang="en-US" altLang="en-US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en-US" altLang="en-US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altLang="en-US" sz="1600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1600" noProof="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endParaRPr lang="en-US" altLang="en-US" noProof="0" dirty="0" smtClean="0"/>
          </a:p>
        </p:txBody>
      </p:sp>
      <p:sp>
        <p:nvSpPr>
          <p:cNvPr id="512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284663" y="6059488"/>
            <a:ext cx="4387850" cy="3825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800" noProof="0" dirty="0" smtClean="0"/>
              <a:t>LC-1114 Communicating technology</a:t>
            </a:r>
          </a:p>
        </p:txBody>
      </p:sp>
    </p:spTree>
    <p:extLst>
      <p:ext uri="{BB962C8B-B14F-4D97-AF65-F5344CB8AC3E}">
        <p14:creationId xmlns:p14="http://schemas.microsoft.com/office/powerpoint/2010/main" val="29448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74638"/>
            <a:ext cx="6923087" cy="1143000"/>
          </a:xfrm>
        </p:spPr>
        <p:txBody>
          <a:bodyPr/>
          <a:lstStyle/>
          <a:p>
            <a:pPr algn="l" eaLnBrk="1" hangingPunct="1"/>
            <a:r>
              <a:rPr lang="en-US" sz="3200" b="1" noProof="0" dirty="0" smtClean="0">
                <a:solidFill>
                  <a:schemeClr val="accent2"/>
                </a:solidFill>
              </a:rPr>
              <a:t>     TRANSITIONS…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7920880" cy="3384376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b="1" noProof="0" dirty="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noProof="0" dirty="0" smtClean="0">
                <a:solidFill>
                  <a:srgbClr val="CC0000"/>
                </a:solidFill>
              </a:rPr>
              <a:t>   </a:t>
            </a:r>
            <a:r>
              <a:rPr lang="en-US" dirty="0" smtClean="0">
                <a:solidFill>
                  <a:srgbClr val="CC0000"/>
                </a:solidFill>
              </a:rPr>
              <a:t>Verbally and </a:t>
            </a:r>
            <a:r>
              <a:rPr lang="en-US" b="1" noProof="0" dirty="0" smtClean="0">
                <a:solidFill>
                  <a:srgbClr val="CC0000"/>
                </a:solidFill>
              </a:rPr>
              <a:t>logically connect</a:t>
            </a:r>
            <a:r>
              <a:rPr lang="en-US" noProof="0" dirty="0" smtClean="0">
                <a:solidFill>
                  <a:srgbClr val="CC0000"/>
                </a:solidFill>
              </a:rPr>
              <a:t> ideas, facts and the elements of the talk</a:t>
            </a:r>
            <a:r>
              <a:rPr lang="en-US" dirty="0" smtClean="0">
                <a:solidFill>
                  <a:srgbClr val="CC0000"/>
                </a:solidFill>
              </a:rPr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noProof="0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    Why? To make what you are saying easier to understand. </a:t>
            </a:r>
            <a:r>
              <a:rPr lang="en-US" noProof="0" dirty="0" smtClean="0">
                <a:solidFill>
                  <a:srgbClr val="CC0000"/>
                </a:solidFill>
              </a:rPr>
              <a:t/>
            </a:r>
            <a:br>
              <a:rPr lang="en-US" noProof="0" dirty="0" smtClean="0">
                <a:solidFill>
                  <a:srgbClr val="CC0000"/>
                </a:solidFill>
              </a:rPr>
            </a:br>
            <a:endParaRPr lang="en-US" noProof="0" dirty="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b="1" noProof="0" dirty="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noProof="0" dirty="0" smtClean="0"/>
          </a:p>
        </p:txBody>
      </p:sp>
      <p:pic>
        <p:nvPicPr>
          <p:cNvPr id="9220" name="Picture 7" descr="aalt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29698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24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74638"/>
            <a:ext cx="6923087" cy="1143000"/>
          </a:xfrm>
        </p:spPr>
        <p:txBody>
          <a:bodyPr/>
          <a:lstStyle/>
          <a:p>
            <a:pPr algn="l" eaLnBrk="1" hangingPunct="1"/>
            <a:r>
              <a:rPr lang="en-US" sz="3200" b="1" noProof="0" dirty="0" smtClean="0">
                <a:solidFill>
                  <a:schemeClr val="accent2"/>
                </a:solidFill>
              </a:rPr>
              <a:t>     TRANSITIONS…</a:t>
            </a:r>
          </a:p>
        </p:txBody>
      </p:sp>
      <p:pic>
        <p:nvPicPr>
          <p:cNvPr id="9220" name="Picture 7" descr="aalt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29698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560" y="1484784"/>
            <a:ext cx="8075240" cy="31683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2800" dirty="0"/>
              <a:t>a</a:t>
            </a:r>
            <a:r>
              <a:rPr kumimoji="1" lang="en-US" sz="2800" dirty="0" smtClean="0"/>
              <a:t>re</a:t>
            </a:r>
            <a:r>
              <a:rPr kumimoji="1" lang="en-US" sz="2800" b="1" i="1" dirty="0" smtClean="0">
                <a:solidFill>
                  <a:srgbClr val="0037A4"/>
                </a:solidFill>
              </a:rPr>
              <a:t> words</a:t>
            </a:r>
            <a:r>
              <a:rPr kumimoji="1" lang="en-US" sz="2800" dirty="0">
                <a:solidFill>
                  <a:srgbClr val="0037A4"/>
                </a:solidFill>
              </a:rPr>
              <a:t>, </a:t>
            </a:r>
            <a:r>
              <a:rPr kumimoji="1" lang="en-US" sz="2800" b="1" i="1" dirty="0">
                <a:solidFill>
                  <a:srgbClr val="002060"/>
                </a:solidFill>
              </a:rPr>
              <a:t>phrases</a:t>
            </a:r>
            <a:r>
              <a:rPr kumimoji="1" lang="en-US" sz="2800" dirty="0">
                <a:solidFill>
                  <a:srgbClr val="002060"/>
                </a:solidFill>
              </a:rPr>
              <a:t>, or </a:t>
            </a:r>
            <a:r>
              <a:rPr kumimoji="1" lang="en-US" sz="2800" b="1" i="1" dirty="0">
                <a:solidFill>
                  <a:srgbClr val="002060"/>
                </a:solidFill>
              </a:rPr>
              <a:t>sentences</a:t>
            </a:r>
            <a:r>
              <a:rPr kumimoji="1" lang="en-US" sz="2800" dirty="0">
                <a:solidFill>
                  <a:srgbClr val="002060"/>
                </a:solidFill>
              </a:rPr>
              <a:t> </a:t>
            </a:r>
            <a:r>
              <a:rPr kumimoji="1" lang="en-US" sz="2800" dirty="0"/>
              <a:t>that connect the  </a:t>
            </a:r>
            <a:r>
              <a:rPr kumimoji="1" lang="en-US" sz="2800" dirty="0" smtClean="0"/>
              <a:t>speech </a:t>
            </a:r>
            <a:r>
              <a:rPr kumimoji="1" lang="en-US" sz="2800" dirty="0"/>
              <a:t>ideas </a:t>
            </a:r>
            <a:r>
              <a:rPr kumimoji="1" lang="en-US" sz="2800" dirty="0" smtClean="0"/>
              <a:t>together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sz="2800" dirty="0" smtClean="0">
                <a:solidFill>
                  <a:srgbClr val="002060"/>
                </a:solidFill>
              </a:rPr>
              <a:t>are </a:t>
            </a:r>
            <a:r>
              <a:rPr kumimoji="1" lang="en-US" sz="2800" b="1" dirty="0" smtClean="0">
                <a:solidFill>
                  <a:srgbClr val="002060"/>
                </a:solidFill>
              </a:rPr>
              <a:t>“verbal </a:t>
            </a:r>
            <a:r>
              <a:rPr kumimoji="1" lang="en-US" sz="2800" b="1" dirty="0">
                <a:solidFill>
                  <a:srgbClr val="002060"/>
                </a:solidFill>
              </a:rPr>
              <a:t>bridges”</a:t>
            </a:r>
            <a:r>
              <a:rPr kumimoji="1" lang="en-US" sz="2800" dirty="0">
                <a:solidFill>
                  <a:srgbClr val="002060"/>
                </a:solidFill>
              </a:rPr>
              <a:t> </a:t>
            </a:r>
            <a:r>
              <a:rPr kumimoji="1" lang="en-US" sz="2800" dirty="0"/>
              <a:t>between </a:t>
            </a:r>
            <a:r>
              <a:rPr kumimoji="1" lang="en-US" sz="2800" dirty="0" smtClean="0"/>
              <a:t>ideas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sz="2800" dirty="0" smtClean="0"/>
              <a:t>alert </a:t>
            </a:r>
            <a:r>
              <a:rPr kumimoji="1" lang="en-US" sz="2800" dirty="0"/>
              <a:t>the audience that a </a:t>
            </a:r>
            <a:r>
              <a:rPr kumimoji="1" lang="en-US" sz="2800" b="1" dirty="0">
                <a:solidFill>
                  <a:srgbClr val="002060"/>
                </a:solidFill>
              </a:rPr>
              <a:t>new point</a:t>
            </a:r>
            <a:r>
              <a:rPr kumimoji="1" lang="en-US" sz="2800" dirty="0">
                <a:solidFill>
                  <a:srgbClr val="002060"/>
                </a:solidFill>
              </a:rPr>
              <a:t> </a:t>
            </a:r>
            <a:r>
              <a:rPr kumimoji="1" lang="en-US" sz="2800" dirty="0"/>
              <a:t>will be made </a:t>
            </a:r>
          </a:p>
          <a:p>
            <a:pPr eaLnBrk="1" hangingPunct="1">
              <a:lnSpc>
                <a:spcPct val="80000"/>
              </a:lnSpc>
            </a:pPr>
            <a:endParaRPr lang="en-US" sz="2800" b="1" dirty="0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52649" y="4918720"/>
            <a:ext cx="7993062" cy="10144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tabLst>
                <a:tab pos="2425700" algn="l"/>
                <a:tab pos="54737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425700" algn="l"/>
                <a:tab pos="54737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425700" algn="l"/>
                <a:tab pos="54737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425700" algn="l"/>
                <a:tab pos="54737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425700" algn="l"/>
                <a:tab pos="54737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25700" algn="l"/>
                <a:tab pos="54737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25700" algn="l"/>
                <a:tab pos="54737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25700" algn="l"/>
                <a:tab pos="54737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25700" algn="l"/>
                <a:tab pos="54737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sz="2400" i="1" dirty="0" err="1">
                <a:solidFill>
                  <a:srgbClr val="CC0000"/>
                </a:solidFill>
              </a:rPr>
              <a:t>Let’s</a:t>
            </a:r>
            <a:r>
              <a:rPr lang="fi-FI" sz="2400" i="1" dirty="0">
                <a:solidFill>
                  <a:srgbClr val="CC0000"/>
                </a:solidFill>
              </a:rPr>
              <a:t> </a:t>
            </a:r>
            <a:r>
              <a:rPr lang="fi-FI" sz="2400" i="1" dirty="0" err="1">
                <a:solidFill>
                  <a:srgbClr val="CC0000"/>
                </a:solidFill>
              </a:rPr>
              <a:t>now</a:t>
            </a:r>
            <a:r>
              <a:rPr lang="fi-FI" sz="2400" i="1" dirty="0">
                <a:solidFill>
                  <a:srgbClr val="CC0000"/>
                </a:solidFill>
              </a:rPr>
              <a:t>…</a:t>
            </a:r>
            <a:r>
              <a:rPr lang="fi-FI" sz="2400" dirty="0">
                <a:solidFill>
                  <a:srgbClr val="CC0000"/>
                </a:solidFill>
              </a:rPr>
              <a:t>	</a:t>
            </a:r>
            <a:r>
              <a:rPr lang="fi-FI" sz="2400" i="1" dirty="0">
                <a:solidFill>
                  <a:srgbClr val="CC0000"/>
                </a:solidFill>
              </a:rPr>
              <a:t>In </a:t>
            </a:r>
            <a:r>
              <a:rPr lang="fi-FI" sz="2400" i="1" dirty="0" err="1">
                <a:solidFill>
                  <a:srgbClr val="CC0000"/>
                </a:solidFill>
              </a:rPr>
              <a:t>conclusion</a:t>
            </a:r>
            <a:r>
              <a:rPr lang="fi-FI" sz="2400" i="1" dirty="0">
                <a:solidFill>
                  <a:srgbClr val="CC0000"/>
                </a:solidFill>
              </a:rPr>
              <a:t>, …	To </a:t>
            </a:r>
            <a:r>
              <a:rPr lang="fi-FI" sz="2400" i="1" dirty="0" err="1">
                <a:solidFill>
                  <a:srgbClr val="CC0000"/>
                </a:solidFill>
              </a:rPr>
              <a:t>sum</a:t>
            </a:r>
            <a:r>
              <a:rPr lang="fi-FI" sz="2400" i="1" dirty="0">
                <a:solidFill>
                  <a:srgbClr val="CC0000"/>
                </a:solidFill>
              </a:rPr>
              <a:t> </a:t>
            </a:r>
            <a:r>
              <a:rPr lang="fi-FI" sz="2400" i="1" dirty="0" err="1">
                <a:solidFill>
                  <a:srgbClr val="CC0000"/>
                </a:solidFill>
              </a:rPr>
              <a:t>up</a:t>
            </a:r>
            <a:r>
              <a:rPr lang="fi-FI" sz="2400" i="1" dirty="0">
                <a:solidFill>
                  <a:srgbClr val="CC0000"/>
                </a:solidFill>
              </a:rPr>
              <a:t>,…</a:t>
            </a:r>
          </a:p>
          <a:p>
            <a:pPr eaLnBrk="1" hangingPunct="1">
              <a:spcBef>
                <a:spcPct val="50000"/>
              </a:spcBef>
            </a:pPr>
            <a:r>
              <a:rPr lang="fi-FI" sz="2400" i="1" dirty="0" err="1">
                <a:solidFill>
                  <a:srgbClr val="CC0000"/>
                </a:solidFill>
              </a:rPr>
              <a:t>However</a:t>
            </a:r>
            <a:r>
              <a:rPr lang="fi-FI" sz="2400" i="1" dirty="0">
                <a:solidFill>
                  <a:srgbClr val="CC0000"/>
                </a:solidFill>
              </a:rPr>
              <a:t>,…	</a:t>
            </a:r>
            <a:r>
              <a:rPr lang="fi-FI" sz="2400" i="1" dirty="0" err="1">
                <a:solidFill>
                  <a:srgbClr val="CC0000"/>
                </a:solidFill>
              </a:rPr>
              <a:t>Another</a:t>
            </a:r>
            <a:r>
              <a:rPr lang="fi-FI" sz="2400" i="1" dirty="0">
                <a:solidFill>
                  <a:srgbClr val="CC0000"/>
                </a:solidFill>
              </a:rPr>
              <a:t> </a:t>
            </a:r>
            <a:r>
              <a:rPr lang="fi-FI" sz="2400" i="1" dirty="0" err="1">
                <a:solidFill>
                  <a:srgbClr val="CC0000"/>
                </a:solidFill>
              </a:rPr>
              <a:t>reason</a:t>
            </a:r>
            <a:r>
              <a:rPr lang="fi-FI" sz="2400" i="1" dirty="0">
                <a:solidFill>
                  <a:srgbClr val="CC0000"/>
                </a:solidFill>
              </a:rPr>
              <a:t> is… 	</a:t>
            </a:r>
            <a:r>
              <a:rPr lang="fi-FI" sz="2400" i="1" dirty="0" err="1">
                <a:solidFill>
                  <a:srgbClr val="CC0000"/>
                </a:solidFill>
              </a:rPr>
              <a:t>I’d</a:t>
            </a:r>
            <a:r>
              <a:rPr lang="fi-FI" sz="2400" i="1" dirty="0">
                <a:solidFill>
                  <a:srgbClr val="CC0000"/>
                </a:solidFill>
              </a:rPr>
              <a:t> </a:t>
            </a:r>
            <a:r>
              <a:rPr lang="fi-FI" sz="2400" i="1" dirty="0" err="1">
                <a:solidFill>
                  <a:srgbClr val="CC0000"/>
                </a:solidFill>
              </a:rPr>
              <a:t>now</a:t>
            </a:r>
            <a:r>
              <a:rPr lang="fi-FI" sz="2400" i="1" dirty="0">
                <a:solidFill>
                  <a:srgbClr val="CC0000"/>
                </a:solidFill>
              </a:rPr>
              <a:t> </a:t>
            </a:r>
            <a:r>
              <a:rPr lang="fi-FI" sz="2400" i="1" dirty="0" err="1">
                <a:solidFill>
                  <a:srgbClr val="CC0000"/>
                </a:solidFill>
              </a:rPr>
              <a:t>like</a:t>
            </a:r>
            <a:r>
              <a:rPr lang="fi-FI" sz="2400" i="1" dirty="0">
                <a:solidFill>
                  <a:srgbClr val="CC0000"/>
                </a:solidFill>
              </a:rPr>
              <a:t> to…</a:t>
            </a:r>
            <a:endParaRPr lang="en-US" sz="24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92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64668"/>
            <a:ext cx="7740352" cy="1143000"/>
          </a:xfrm>
        </p:spPr>
        <p:txBody>
          <a:bodyPr/>
          <a:lstStyle/>
          <a:p>
            <a:pPr algn="l" eaLnBrk="1" hangingPunct="1"/>
            <a:r>
              <a:rPr lang="en-US" sz="3200" b="1" noProof="0" dirty="0" smtClean="0">
                <a:solidFill>
                  <a:schemeClr val="accent2"/>
                </a:solidFill>
              </a:rPr>
              <a:t>     </a:t>
            </a:r>
            <a:r>
              <a:rPr lang="en-US" sz="3200" b="1" noProof="0" dirty="0">
                <a:solidFill>
                  <a:schemeClr val="accent2"/>
                </a:solidFill>
              </a:rPr>
              <a:t>TRANSITIONS </a:t>
            </a:r>
            <a:r>
              <a:rPr lang="en-US" sz="3200" b="1" noProof="0" dirty="0" smtClean="0">
                <a:solidFill>
                  <a:schemeClr val="accent2"/>
                </a:solidFill>
              </a:rPr>
              <a:t>ARE USED…</a:t>
            </a:r>
          </a:p>
        </p:txBody>
      </p:sp>
      <p:pic>
        <p:nvPicPr>
          <p:cNvPr id="9220" name="Picture 7" descr="aalt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29698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1680" y="1988840"/>
            <a:ext cx="5609728" cy="27459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</a:t>
            </a:r>
            <a:r>
              <a:rPr lang="en-US" sz="2800" dirty="0" smtClean="0"/>
              <a:t>fter the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b</a:t>
            </a:r>
            <a:r>
              <a:rPr lang="en-US" sz="2800" dirty="0" smtClean="0"/>
              <a:t>etween each main point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/>
              <a:t>w</a:t>
            </a:r>
            <a:r>
              <a:rPr lang="en-GB" sz="2800" dirty="0" smtClean="0"/>
              <a:t>ithin each main point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/>
              <a:t>b</a:t>
            </a:r>
            <a:r>
              <a:rPr lang="en-GB" sz="2800" dirty="0" smtClean="0"/>
              <a:t>etween slides</a:t>
            </a:r>
          </a:p>
          <a:p>
            <a:pPr eaLnBrk="1" hangingPunct="1">
              <a:lnSpc>
                <a:spcPct val="80000"/>
              </a:lnSpc>
            </a:pPr>
            <a:r>
              <a:rPr lang="fi-FI" sz="2800" dirty="0" err="1" smtClean="0"/>
              <a:t>before</a:t>
            </a:r>
            <a:r>
              <a:rPr lang="fi-FI" sz="2800" dirty="0" smtClean="0"/>
              <a:t> </a:t>
            </a:r>
            <a:r>
              <a:rPr lang="fi-FI" sz="2800" dirty="0" err="1" smtClean="0"/>
              <a:t>the</a:t>
            </a:r>
            <a:r>
              <a:rPr lang="fi-FI" sz="2800" dirty="0" smtClean="0"/>
              <a:t> </a:t>
            </a:r>
            <a:r>
              <a:rPr lang="fi-FI" sz="2800" dirty="0" err="1" smtClean="0"/>
              <a:t>conclusion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89581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74638"/>
            <a:ext cx="6923087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sz="3600" b="1" noProof="0" dirty="0" smtClean="0">
                <a:solidFill>
                  <a:schemeClr val="accent2"/>
                </a:solidFill>
              </a:rPr>
              <a:t>TRANSITIONS</a:t>
            </a:r>
            <a:r>
              <a:rPr lang="en-US" sz="4000" b="1" noProof="0" dirty="0" smtClean="0">
                <a:solidFill>
                  <a:schemeClr val="accent2"/>
                </a:solidFill>
              </a:rPr>
              <a:t/>
            </a:r>
            <a:br>
              <a:rPr lang="en-US" sz="4000" b="1" noProof="0" dirty="0" smtClean="0">
                <a:solidFill>
                  <a:schemeClr val="accent2"/>
                </a:solidFill>
              </a:rPr>
            </a:br>
            <a:r>
              <a:rPr lang="en-US" sz="2800" b="1" noProof="0" dirty="0" err="1" smtClean="0">
                <a:solidFill>
                  <a:srgbClr val="CC0000"/>
                </a:solidFill>
              </a:rPr>
              <a:t>Transitions</a:t>
            </a:r>
            <a:r>
              <a:rPr lang="en-US" sz="2800" b="1" noProof="0" dirty="0" smtClean="0">
                <a:solidFill>
                  <a:srgbClr val="CC0000"/>
                </a:solidFill>
              </a:rPr>
              <a:t> between main points</a:t>
            </a:r>
            <a:r>
              <a:rPr lang="en-US" sz="4000" noProof="0" dirty="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800" noProof="0" dirty="0" smtClean="0"/>
          </a:p>
          <a:p>
            <a:pPr eaLnBrk="1" hangingPunct="1">
              <a:buFontTx/>
              <a:buNone/>
            </a:pPr>
            <a:r>
              <a:rPr lang="en-US" sz="2800" b="1" noProof="0" dirty="0" smtClean="0"/>
              <a:t>	</a:t>
            </a: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738" y="2781300"/>
            <a:ext cx="4319587" cy="3455988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50825" y="3357563"/>
            <a:ext cx="3889375" cy="719137"/>
          </a:xfrm>
          <a:prstGeom prst="wedgeRectCallout">
            <a:avLst>
              <a:gd name="adj1" fmla="val 62815"/>
              <a:gd name="adj2" fmla="val 114458"/>
            </a:avLst>
          </a:prstGeom>
          <a:solidFill>
            <a:srgbClr val="FFFFFF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 i="1">
                <a:solidFill>
                  <a:schemeClr val="accent2"/>
                </a:solidFill>
              </a:rPr>
              <a:t>Next, let's look at</a:t>
            </a:r>
            <a:r>
              <a:rPr lang="en-US" sz="2000" i="1">
                <a:solidFill>
                  <a:srgbClr val="0000FF"/>
                </a:solidFill>
              </a:rPr>
              <a:t> </a:t>
            </a:r>
            <a:r>
              <a:rPr lang="en-US" sz="2000" i="1"/>
              <a:t>exactly what sales contests can do for us.</a:t>
            </a:r>
            <a:endParaRPr lang="en-US" sz="20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4213" y="1628775"/>
            <a:ext cx="7775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When moving from one main point to another, </a:t>
            </a:r>
            <a:r>
              <a:rPr lang="en-US" sz="2400" b="1"/>
              <a:t>full-sentence transitions</a:t>
            </a:r>
            <a:r>
              <a:rPr lang="en-US" sz="2400"/>
              <a:t> are especially effective </a:t>
            </a:r>
          </a:p>
        </p:txBody>
      </p:sp>
      <p:pic>
        <p:nvPicPr>
          <p:cNvPr id="10247" name="Picture 7" descr="aalto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29698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98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5450</TotalTime>
  <Words>702</Words>
  <Application>Microsoft Office PowerPoint</Application>
  <PresentationFormat>On-screen Show (4:3)</PresentationFormat>
  <Paragraphs>138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Arial Black</vt:lpstr>
      <vt:lpstr>Georgia</vt:lpstr>
      <vt:lpstr>Default Design</vt:lpstr>
      <vt:lpstr>Communicating technology </vt:lpstr>
      <vt:lpstr>Group work: introducing your outlines </vt:lpstr>
      <vt:lpstr>Group work: introducing your outlines </vt:lpstr>
      <vt:lpstr>Group work: introducing your outlines </vt:lpstr>
      <vt:lpstr>Communicating technology</vt:lpstr>
      <vt:lpstr>     TRANSITIONS…</vt:lpstr>
      <vt:lpstr>     TRANSITIONS…</vt:lpstr>
      <vt:lpstr>     TRANSITIONS ARE USED…</vt:lpstr>
      <vt:lpstr>TRANSITIONS Transitions between main points </vt:lpstr>
      <vt:lpstr> TRANSITIONS  Transitions between subpoints</vt:lpstr>
      <vt:lpstr> TRANSITIONS  Transitions between subpoints</vt:lpstr>
      <vt:lpstr> Superordinate terms </vt:lpstr>
      <vt:lpstr>Techniques for creating transitions          1.  Restate-forecast </vt:lpstr>
      <vt:lpstr>Techniques for creating transitions          2. Rhetorical questions </vt:lpstr>
      <vt:lpstr>Techniques for creating transitions          3. Internal previews </vt:lpstr>
      <vt:lpstr> Techniques for creating transitions          4. Internal summaries </vt:lpstr>
      <vt:lpstr>In sum,…</vt:lpstr>
      <vt:lpstr>Assignment 5: Outline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ORGANIZING THE BODY</dc:title>
  <dc:creator>penningt</dc:creator>
  <cp:lastModifiedBy>Humphries Laura</cp:lastModifiedBy>
  <cp:revision>249</cp:revision>
  <cp:lastPrinted>2017-01-18T08:31:33Z</cp:lastPrinted>
  <dcterms:created xsi:type="dcterms:W3CDTF">2005-09-13T13:55:10Z</dcterms:created>
  <dcterms:modified xsi:type="dcterms:W3CDTF">2019-02-05T13:48:02Z</dcterms:modified>
</cp:coreProperties>
</file>