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521" r:id="rId2"/>
    <p:sldId id="543" r:id="rId3"/>
    <p:sldId id="544" r:id="rId4"/>
    <p:sldId id="533" r:id="rId5"/>
    <p:sldId id="545" r:id="rId6"/>
    <p:sldId id="546" r:id="rId7"/>
    <p:sldId id="537" r:id="rId8"/>
    <p:sldId id="541" r:id="rId9"/>
    <p:sldId id="538" r:id="rId10"/>
    <p:sldId id="539" r:id="rId11"/>
    <p:sldId id="540" r:id="rId12"/>
    <p:sldId id="542" r:id="rId13"/>
    <p:sldId id="261" r:id="rId14"/>
    <p:sldId id="511" r:id="rId15"/>
    <p:sldId id="330" r:id="rId16"/>
    <p:sldId id="266" r:id="rId17"/>
    <p:sldId id="370" r:id="rId18"/>
    <p:sldId id="283" r:id="rId19"/>
    <p:sldId id="478" r:id="rId20"/>
    <p:sldId id="269" r:id="rId21"/>
    <p:sldId id="265" r:id="rId22"/>
    <p:sldId id="470" r:id="rId23"/>
    <p:sldId id="263" r:id="rId24"/>
    <p:sldId id="264" r:id="rId25"/>
    <p:sldId id="284" r:id="rId26"/>
    <p:sldId id="332" r:id="rId27"/>
    <p:sldId id="509" r:id="rId28"/>
    <p:sldId id="510" r:id="rId29"/>
    <p:sldId id="530" r:id="rId30"/>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0099"/>
    <a:srgbClr val="DFFDED"/>
    <a:srgbClr val="FF0000"/>
    <a:srgbClr val="B3FBD4"/>
    <a:srgbClr val="5F5F5F"/>
    <a:srgbClr val="969696"/>
    <a:srgbClr val="006600"/>
    <a:srgbClr val="CC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3617" autoAdjust="0"/>
  </p:normalViewPr>
  <p:slideViewPr>
    <p:cSldViewPr>
      <p:cViewPr varScale="1">
        <p:scale>
          <a:sx n="108" d="100"/>
          <a:sy n="108" d="100"/>
        </p:scale>
        <p:origin x="1722" y="96"/>
      </p:cViewPr>
      <p:guideLst>
        <p:guide orient="horz" pos="2160"/>
        <p:guide pos="2880"/>
      </p:guideLst>
    </p:cSldViewPr>
  </p:slideViewPr>
  <p:outlineViewPr>
    <p:cViewPr>
      <p:scale>
        <a:sx n="33" d="100"/>
        <a:sy n="33" d="100"/>
      </p:scale>
      <p:origin x="48" y="71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1"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defRPr sz="1200">
                <a:latin typeface="Arial" pitchFamily="34" charset="0"/>
              </a:defRPr>
            </a:lvl1pPr>
          </a:lstStyle>
          <a:p>
            <a:pPr>
              <a:defRPr/>
            </a:pPr>
            <a:endParaRPr lang="fi-FI"/>
          </a:p>
        </p:txBody>
      </p:sp>
      <p:sp>
        <p:nvSpPr>
          <p:cNvPr id="166915" name="Rectangle 3"/>
          <p:cNvSpPr>
            <a:spLocks noGrp="1" noChangeArrowheads="1"/>
          </p:cNvSpPr>
          <p:nvPr>
            <p:ph type="dt" sz="quarter" idx="1"/>
          </p:nvPr>
        </p:nvSpPr>
        <p:spPr bwMode="auto">
          <a:xfrm>
            <a:off x="3854395"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lgn="r">
              <a:defRPr sz="1200">
                <a:latin typeface="Arial" pitchFamily="34" charset="0"/>
              </a:defRPr>
            </a:lvl1pPr>
          </a:lstStyle>
          <a:p>
            <a:pPr>
              <a:defRPr/>
            </a:pPr>
            <a:endParaRPr lang="fi-FI"/>
          </a:p>
        </p:txBody>
      </p:sp>
      <p:sp>
        <p:nvSpPr>
          <p:cNvPr id="166916" name="Rectangle 4"/>
          <p:cNvSpPr>
            <a:spLocks noGrp="1" noChangeArrowheads="1"/>
          </p:cNvSpPr>
          <p:nvPr>
            <p:ph type="ftr" sz="quarter" idx="2"/>
          </p:nvPr>
        </p:nvSpPr>
        <p:spPr bwMode="auto">
          <a:xfrm>
            <a:off x="1"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defRPr sz="1200">
                <a:latin typeface="Arial" pitchFamily="34" charset="0"/>
              </a:defRPr>
            </a:lvl1pPr>
          </a:lstStyle>
          <a:p>
            <a:pPr>
              <a:defRPr/>
            </a:pPr>
            <a:endParaRPr lang="fi-FI"/>
          </a:p>
        </p:txBody>
      </p:sp>
      <p:sp>
        <p:nvSpPr>
          <p:cNvPr id="166917" name="Rectangle 5"/>
          <p:cNvSpPr>
            <a:spLocks noGrp="1" noChangeArrowheads="1"/>
          </p:cNvSpPr>
          <p:nvPr>
            <p:ph type="sldNum" sz="quarter" idx="3"/>
          </p:nvPr>
        </p:nvSpPr>
        <p:spPr bwMode="auto">
          <a:xfrm>
            <a:off x="3854395"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lgn="r">
              <a:defRPr sz="1200">
                <a:latin typeface="Arial" pitchFamily="34" charset="0"/>
              </a:defRPr>
            </a:lvl1pPr>
          </a:lstStyle>
          <a:p>
            <a:pPr>
              <a:defRPr/>
            </a:pPr>
            <a:fld id="{B88D44FF-B763-44F8-B124-627A5E4A98BC}" type="slidenum">
              <a:rPr lang="en-US"/>
              <a:pPr>
                <a:defRPr/>
              </a:pPr>
              <a:t>‹#›</a:t>
            </a:fld>
            <a:endParaRPr lang="en-US"/>
          </a:p>
        </p:txBody>
      </p:sp>
    </p:spTree>
    <p:extLst>
      <p:ext uri="{BB962C8B-B14F-4D97-AF65-F5344CB8AC3E}">
        <p14:creationId xmlns:p14="http://schemas.microsoft.com/office/powerpoint/2010/main" val="4000741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defRPr sz="1200">
                <a:latin typeface="Arial" pitchFamily="34" charset="0"/>
              </a:defRPr>
            </a:lvl1pPr>
          </a:lstStyle>
          <a:p>
            <a:pPr>
              <a:defRPr/>
            </a:pPr>
            <a:endParaRPr lang="fi-FI"/>
          </a:p>
        </p:txBody>
      </p:sp>
      <p:sp>
        <p:nvSpPr>
          <p:cNvPr id="4099" name="Rectangle 3"/>
          <p:cNvSpPr>
            <a:spLocks noGrp="1" noChangeArrowheads="1"/>
          </p:cNvSpPr>
          <p:nvPr>
            <p:ph type="dt" idx="1"/>
          </p:nvPr>
        </p:nvSpPr>
        <p:spPr bwMode="auto">
          <a:xfrm>
            <a:off x="3854395"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lgn="r">
              <a:defRPr sz="1200">
                <a:latin typeface="Arial" pitchFamily="34" charset="0"/>
              </a:defRPr>
            </a:lvl1pPr>
          </a:lstStyle>
          <a:p>
            <a:pPr>
              <a:defRPr/>
            </a:pPr>
            <a:endParaRPr lang="fi-FI"/>
          </a:p>
        </p:txBody>
      </p:sp>
      <p:sp>
        <p:nvSpPr>
          <p:cNvPr id="11059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0562" y="4722494"/>
            <a:ext cx="5444490" cy="4476117"/>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defRPr sz="1200">
                <a:latin typeface="Arial" pitchFamily="34" charset="0"/>
              </a:defRPr>
            </a:lvl1pPr>
          </a:lstStyle>
          <a:p>
            <a:pPr>
              <a:defRPr/>
            </a:pPr>
            <a:endParaRPr lang="fi-FI"/>
          </a:p>
        </p:txBody>
      </p:sp>
      <p:sp>
        <p:nvSpPr>
          <p:cNvPr id="4103" name="Rectangle 7"/>
          <p:cNvSpPr>
            <a:spLocks noGrp="1" noChangeArrowheads="1"/>
          </p:cNvSpPr>
          <p:nvPr>
            <p:ph type="sldNum" sz="quarter" idx="5"/>
          </p:nvPr>
        </p:nvSpPr>
        <p:spPr bwMode="auto">
          <a:xfrm>
            <a:off x="3854395"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lgn="r">
              <a:defRPr sz="1200">
                <a:latin typeface="Arial" pitchFamily="34" charset="0"/>
              </a:defRPr>
            </a:lvl1pPr>
          </a:lstStyle>
          <a:p>
            <a:pPr>
              <a:defRPr/>
            </a:pPr>
            <a:fld id="{DCC83137-ED88-4450-ADC8-E935CE1C1B54}" type="slidenum">
              <a:rPr lang="en-US"/>
              <a:pPr>
                <a:defRPr/>
              </a:pPr>
              <a:t>‹#›</a:t>
            </a:fld>
            <a:endParaRPr lang="en-US"/>
          </a:p>
        </p:txBody>
      </p:sp>
    </p:spTree>
    <p:extLst>
      <p:ext uri="{BB962C8B-B14F-4D97-AF65-F5344CB8AC3E}">
        <p14:creationId xmlns:p14="http://schemas.microsoft.com/office/powerpoint/2010/main" val="2721662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A65D5571-AB8F-4A1F-8EA5-86A1EC0D98F4}" type="slidenum">
              <a:rPr lang="en-US" smtClean="0"/>
              <a:pPr eaLnBrk="1" hangingPunct="1"/>
              <a:t>25</a:t>
            </a:fld>
            <a:endParaRPr lang="en-US" smtClean="0"/>
          </a:p>
        </p:txBody>
      </p:sp>
      <p:sp>
        <p:nvSpPr>
          <p:cNvPr id="112643"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2644"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224728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8CBED6DA-9B2C-44B8-A79A-CB75518966AD}" type="slidenum">
              <a:rPr lang="en-US" smtClean="0"/>
              <a:pPr eaLnBrk="1" hangingPunct="1"/>
              <a:t>26</a:t>
            </a:fld>
            <a:endParaRPr lang="en-US" smtClean="0"/>
          </a:p>
        </p:txBody>
      </p:sp>
      <p:sp>
        <p:nvSpPr>
          <p:cNvPr id="113667"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3668"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150036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27</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353643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28</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302769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AF2C8DB-402C-4074-8038-FE15E0EB8630}" type="slidenum">
              <a:rPr lang="en-US"/>
              <a:pPr>
                <a:defRPr/>
              </a:pPr>
              <a:t>‹#›</a:t>
            </a:fld>
            <a:endParaRPr lang="en-US"/>
          </a:p>
        </p:txBody>
      </p:sp>
    </p:spTree>
    <p:extLst>
      <p:ext uri="{BB962C8B-B14F-4D97-AF65-F5344CB8AC3E}">
        <p14:creationId xmlns:p14="http://schemas.microsoft.com/office/powerpoint/2010/main" val="24334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F59FC4A-5EC8-4924-840D-AED7FB5C34F0}" type="slidenum">
              <a:rPr lang="en-US"/>
              <a:pPr>
                <a:defRPr/>
              </a:pPr>
              <a:t>‹#›</a:t>
            </a:fld>
            <a:endParaRPr lang="en-US"/>
          </a:p>
        </p:txBody>
      </p:sp>
    </p:spTree>
    <p:extLst>
      <p:ext uri="{BB962C8B-B14F-4D97-AF65-F5344CB8AC3E}">
        <p14:creationId xmlns:p14="http://schemas.microsoft.com/office/powerpoint/2010/main" val="403101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2C6D37DF-44ED-4327-AC76-90B3760F7227}" type="slidenum">
              <a:rPr lang="en-US"/>
              <a:pPr>
                <a:defRPr/>
              </a:pPr>
              <a:t>‹#›</a:t>
            </a:fld>
            <a:endParaRPr lang="en-US"/>
          </a:p>
        </p:txBody>
      </p:sp>
    </p:spTree>
    <p:extLst>
      <p:ext uri="{BB962C8B-B14F-4D97-AF65-F5344CB8AC3E}">
        <p14:creationId xmlns:p14="http://schemas.microsoft.com/office/powerpoint/2010/main" val="3054595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29930C38-1917-46A2-B70C-478FF54DD0F9}" type="slidenum">
              <a:rPr lang="en-US"/>
              <a:pPr>
                <a:defRPr/>
              </a:pPr>
              <a:t>‹#›</a:t>
            </a:fld>
            <a:endParaRPr lang="en-US"/>
          </a:p>
        </p:txBody>
      </p:sp>
    </p:spTree>
    <p:extLst>
      <p:ext uri="{BB962C8B-B14F-4D97-AF65-F5344CB8AC3E}">
        <p14:creationId xmlns:p14="http://schemas.microsoft.com/office/powerpoint/2010/main" val="1070704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eaLnBrk="0" hangingPunct="0">
              <a:defRPr/>
            </a:lvl1pPr>
          </a:lstStyle>
          <a:p>
            <a:pPr>
              <a:defRPr/>
            </a:pPr>
            <a:fld id="{C0A7F3FC-8552-42A3-8456-8F74D78CB883}" type="datetime1">
              <a:rPr lang="en-US" altLang="en-US"/>
              <a:pPr>
                <a:defRPr/>
              </a:pPr>
              <a:t>1/17/2019</a:t>
            </a:fld>
            <a:endParaRPr lang="fi-FI" altLang="en-US"/>
          </a:p>
        </p:txBody>
      </p:sp>
      <p:sp>
        <p:nvSpPr>
          <p:cNvPr id="7" name="Footer Placeholder 4"/>
          <p:cNvSpPr>
            <a:spLocks noGrp="1"/>
          </p:cNvSpPr>
          <p:nvPr>
            <p:ph type="ftr" sz="quarter" idx="16"/>
          </p:nvPr>
        </p:nvSpPr>
        <p:spPr/>
        <p:txBody>
          <a:bodyPr/>
          <a:lstStyle>
            <a:lvl1pPr eaLnBrk="0" hangingPunct="0">
              <a:defRPr/>
            </a:lvl1pPr>
          </a:lstStyle>
          <a:p>
            <a:pPr>
              <a:defRPr/>
            </a:pPr>
            <a:endParaRPr lang="fi-FI" altLang="en-US"/>
          </a:p>
        </p:txBody>
      </p:sp>
      <p:sp>
        <p:nvSpPr>
          <p:cNvPr id="8" name="Slide Number Placeholder 5"/>
          <p:cNvSpPr>
            <a:spLocks noGrp="1"/>
          </p:cNvSpPr>
          <p:nvPr>
            <p:ph type="sldNum" sz="quarter" idx="17"/>
          </p:nvPr>
        </p:nvSpPr>
        <p:spPr/>
        <p:txBody>
          <a:bodyPr/>
          <a:lstStyle>
            <a:lvl1pPr eaLnBrk="0" hangingPunct="0">
              <a:defRPr/>
            </a:lvl1pPr>
          </a:lstStyle>
          <a:p>
            <a:pPr>
              <a:defRPr/>
            </a:pPr>
            <a:fld id="{19AC58A3-90B2-44C0-8746-2DAF84933202}" type="slidenum">
              <a:rPr lang="fi-FI" altLang="en-US"/>
              <a:pPr>
                <a:defRPr/>
              </a:pPr>
              <a:t>‹#›</a:t>
            </a:fld>
            <a:endParaRPr lang="fi-FI" altLang="en-US"/>
          </a:p>
        </p:txBody>
      </p:sp>
    </p:spTree>
    <p:extLst>
      <p:ext uri="{BB962C8B-B14F-4D97-AF65-F5344CB8AC3E}">
        <p14:creationId xmlns:p14="http://schemas.microsoft.com/office/powerpoint/2010/main" val="3439335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406400" y="1712913"/>
            <a:ext cx="8326438"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hangingPunct="0">
              <a:buClrTx/>
              <a:buSzTx/>
              <a:buFontTx/>
              <a:buNone/>
              <a:defRPr/>
            </a:pPr>
            <a:endParaRPr lang="fi-FI">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lIns="0" tIns="0" rIns="0" bIns="0"/>
          <a:lstStyle>
            <a:lvl1pPr>
              <a:defRPr sz="1200">
                <a:solidFill>
                  <a:schemeClr val="bg2"/>
                </a:solidFill>
              </a:defRPr>
            </a:lvl1pPr>
          </a:lstStyle>
          <a:p>
            <a:pPr>
              <a:defRPr/>
            </a:pPr>
            <a:fld id="{E187C474-E8BF-4C80-9F0A-97A2EF1F7C2B}" type="datetime1">
              <a:rPr lang="en-US">
                <a:solidFill>
                  <a:srgbClr val="808080"/>
                </a:solidFill>
              </a:rPr>
              <a:pPr>
                <a:defRPr/>
              </a:pPr>
              <a:t>1/17/2019</a:t>
            </a:fld>
            <a:endParaRPr lang="fi-FI">
              <a:solidFill>
                <a:srgbClr val="808080"/>
              </a:solidFill>
            </a:endParaRPr>
          </a:p>
        </p:txBody>
      </p:sp>
    </p:spTree>
    <p:extLst>
      <p:ext uri="{BB962C8B-B14F-4D97-AF65-F5344CB8AC3E}">
        <p14:creationId xmlns:p14="http://schemas.microsoft.com/office/powerpoint/2010/main" val="35068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85A3210-E6F0-4901-AA4D-B4F5B2EFAE92}" type="slidenum">
              <a:rPr lang="en-US"/>
              <a:pPr>
                <a:defRPr/>
              </a:pPr>
              <a:t>‹#›</a:t>
            </a:fld>
            <a:endParaRPr lang="en-US"/>
          </a:p>
        </p:txBody>
      </p:sp>
    </p:spTree>
    <p:extLst>
      <p:ext uri="{BB962C8B-B14F-4D97-AF65-F5344CB8AC3E}">
        <p14:creationId xmlns:p14="http://schemas.microsoft.com/office/powerpoint/2010/main" val="424188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BEAC0CF-8439-4871-AE40-9311B4791E2C}" type="slidenum">
              <a:rPr lang="en-US"/>
              <a:pPr>
                <a:defRPr/>
              </a:pPr>
              <a:t>‹#›</a:t>
            </a:fld>
            <a:endParaRPr lang="en-US"/>
          </a:p>
        </p:txBody>
      </p:sp>
    </p:spTree>
    <p:extLst>
      <p:ext uri="{BB962C8B-B14F-4D97-AF65-F5344CB8AC3E}">
        <p14:creationId xmlns:p14="http://schemas.microsoft.com/office/powerpoint/2010/main" val="341571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DF9688BC-4293-4F92-8C90-3C41B1470530}" type="slidenum">
              <a:rPr lang="en-US"/>
              <a:pPr>
                <a:defRPr/>
              </a:pPr>
              <a:t>‹#›</a:t>
            </a:fld>
            <a:endParaRPr lang="en-US"/>
          </a:p>
        </p:txBody>
      </p:sp>
    </p:spTree>
    <p:extLst>
      <p:ext uri="{BB962C8B-B14F-4D97-AF65-F5344CB8AC3E}">
        <p14:creationId xmlns:p14="http://schemas.microsoft.com/office/powerpoint/2010/main" val="51454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000BCA83-E91F-48D7-A8A2-54DB23BED71C}" type="slidenum">
              <a:rPr lang="en-US"/>
              <a:pPr>
                <a:defRPr/>
              </a:pPr>
              <a:t>‹#›</a:t>
            </a:fld>
            <a:endParaRPr lang="en-US"/>
          </a:p>
        </p:txBody>
      </p:sp>
    </p:spTree>
    <p:extLst>
      <p:ext uri="{BB962C8B-B14F-4D97-AF65-F5344CB8AC3E}">
        <p14:creationId xmlns:p14="http://schemas.microsoft.com/office/powerpoint/2010/main" val="261483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91024552-16C2-4C67-BDCA-EB29B2C43F7C}" type="slidenum">
              <a:rPr lang="en-US"/>
              <a:pPr>
                <a:defRPr/>
              </a:pPr>
              <a:t>‹#›</a:t>
            </a:fld>
            <a:endParaRPr lang="en-US"/>
          </a:p>
        </p:txBody>
      </p:sp>
    </p:spTree>
    <p:extLst>
      <p:ext uri="{BB962C8B-B14F-4D97-AF65-F5344CB8AC3E}">
        <p14:creationId xmlns:p14="http://schemas.microsoft.com/office/powerpoint/2010/main" val="213657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EC968321-367E-47F3-83E2-22D7E9AE0A33}" type="slidenum">
              <a:rPr lang="en-US"/>
              <a:pPr>
                <a:defRPr/>
              </a:pPr>
              <a:t>‹#›</a:t>
            </a:fld>
            <a:endParaRPr lang="en-US"/>
          </a:p>
        </p:txBody>
      </p:sp>
    </p:spTree>
    <p:extLst>
      <p:ext uri="{BB962C8B-B14F-4D97-AF65-F5344CB8AC3E}">
        <p14:creationId xmlns:p14="http://schemas.microsoft.com/office/powerpoint/2010/main" val="424321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E181BA16-D50B-4927-9F7B-0FF613360293}" type="slidenum">
              <a:rPr lang="en-US"/>
              <a:pPr>
                <a:defRPr/>
              </a:pPr>
              <a:t>‹#›</a:t>
            </a:fld>
            <a:endParaRPr lang="en-US"/>
          </a:p>
        </p:txBody>
      </p:sp>
    </p:spTree>
    <p:extLst>
      <p:ext uri="{BB962C8B-B14F-4D97-AF65-F5344CB8AC3E}">
        <p14:creationId xmlns:p14="http://schemas.microsoft.com/office/powerpoint/2010/main" val="377469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BA419972-6CD5-4D2C-9338-8CAAED33863E}" type="slidenum">
              <a:rPr lang="en-US"/>
              <a:pPr>
                <a:defRPr/>
              </a:pPr>
              <a:t>‹#›</a:t>
            </a:fld>
            <a:endParaRPr lang="en-US"/>
          </a:p>
        </p:txBody>
      </p:sp>
    </p:spTree>
    <p:extLst>
      <p:ext uri="{BB962C8B-B14F-4D97-AF65-F5344CB8AC3E}">
        <p14:creationId xmlns:p14="http://schemas.microsoft.com/office/powerpoint/2010/main" val="41291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69E0969C-5B27-4578-B33E-9E80B140F8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1"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40220" y="1827212"/>
            <a:ext cx="9072239" cy="1331913"/>
          </a:xfrm>
        </p:spPr>
        <p:txBody>
          <a:bodyPr/>
          <a:lstStyle/>
          <a:p>
            <a:r>
              <a:rPr lang="fi-FI" altLang="en-US" sz="3600" b="1" dirty="0" smtClean="0"/>
              <a:t>LC-1114 </a:t>
            </a:r>
            <a:r>
              <a:rPr lang="fi-FI" altLang="en-US" sz="3600" b="1" dirty="0" err="1" smtClean="0"/>
              <a:t>Communicating</a:t>
            </a:r>
            <a:r>
              <a:rPr lang="fi-FI" altLang="en-US" sz="3600" b="1" dirty="0" smtClean="0"/>
              <a:t> </a:t>
            </a:r>
            <a:r>
              <a:rPr lang="fi-FI" altLang="en-US" sz="3600" b="1" dirty="0" err="1" smtClean="0"/>
              <a:t>technology</a:t>
            </a:r>
            <a:r>
              <a:rPr lang="fi-FI" altLang="en-US" sz="4400" b="1" dirty="0" smtClean="0"/>
              <a:t/>
            </a:r>
            <a:br>
              <a:rPr lang="fi-FI" altLang="en-US" sz="4400" b="1" dirty="0" smtClean="0"/>
            </a:br>
            <a:endParaRPr lang="fi-FI" altLang="en-US" b="1" dirty="0" smtClean="0"/>
          </a:p>
        </p:txBody>
      </p:sp>
      <p:sp>
        <p:nvSpPr>
          <p:cNvPr id="3" name="Subtitle 2"/>
          <p:cNvSpPr>
            <a:spLocks noGrp="1"/>
          </p:cNvSpPr>
          <p:nvPr>
            <p:ph type="subTitle" idx="1"/>
          </p:nvPr>
        </p:nvSpPr>
        <p:spPr>
          <a:xfrm>
            <a:off x="468313" y="3159125"/>
            <a:ext cx="8424167" cy="2341563"/>
          </a:xfrm>
        </p:spPr>
        <p:txBody>
          <a:bodyPr/>
          <a:lstStyle/>
          <a:p>
            <a:pPr marL="457200" indent="-457200">
              <a:buFont typeface="Arial" panose="020B0604020202020204" pitchFamily="34" charset="0"/>
              <a:buChar char="•"/>
              <a:defRPr/>
            </a:pPr>
            <a:r>
              <a:rPr lang="en-US" sz="2800" dirty="0" smtClean="0">
                <a:solidFill>
                  <a:schemeClr val="accent2"/>
                </a:solidFill>
                <a:latin typeface="Arial Black" pitchFamily="34" charset="0"/>
              </a:rPr>
              <a:t>Giving and receiving feedback</a:t>
            </a:r>
          </a:p>
          <a:p>
            <a:pPr marL="457200" indent="-457200">
              <a:buFont typeface="Arial" panose="020B0604020202020204" pitchFamily="34" charset="0"/>
              <a:buChar char="•"/>
              <a:defRPr/>
            </a:pPr>
            <a:r>
              <a:rPr lang="en-US" sz="2800" dirty="0" smtClean="0">
                <a:solidFill>
                  <a:schemeClr val="accent2"/>
                </a:solidFill>
                <a:latin typeface="Arial Black" pitchFamily="34" charset="0"/>
              </a:rPr>
              <a:t>Definitions (A3)</a:t>
            </a:r>
          </a:p>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spTree>
    <p:extLst>
      <p:ext uri="{BB962C8B-B14F-4D97-AF65-F5344CB8AC3E}">
        <p14:creationId xmlns:p14="http://schemas.microsoft.com/office/powerpoint/2010/main" val="3404355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4294967295"/>
          </p:nvPr>
        </p:nvSpPr>
        <p:spPr>
          <a:xfrm>
            <a:off x="323528" y="1772816"/>
            <a:ext cx="8543641" cy="3394472"/>
          </a:xfrm>
        </p:spPr>
        <p:txBody>
          <a:bodyPr/>
          <a:lstStyle/>
          <a:p>
            <a:r>
              <a:rPr lang="en-US" b="1" dirty="0" smtClean="0">
                <a:solidFill>
                  <a:srgbClr val="CC0000"/>
                </a:solidFill>
              </a:rPr>
              <a:t>Pass the paper to your partner.</a:t>
            </a:r>
          </a:p>
          <a:p>
            <a:r>
              <a:rPr lang="en-US" b="1" dirty="0" smtClean="0">
                <a:solidFill>
                  <a:srgbClr val="CC0000"/>
                </a:solidFill>
              </a:rPr>
              <a:t>Take a look at the slip of paper you got from your partner.</a:t>
            </a:r>
          </a:p>
          <a:p>
            <a:r>
              <a:rPr lang="en-US" b="1" dirty="0" smtClean="0">
                <a:solidFill>
                  <a:srgbClr val="CC0000"/>
                </a:solidFill>
              </a:rPr>
              <a:t>Give your partner feedback on their handwriting using the hamburger model. </a:t>
            </a:r>
          </a:p>
          <a:p>
            <a:pPr marL="0" indent="0">
              <a:buNone/>
            </a:pPr>
            <a:r>
              <a:rPr lang="en-US" dirty="0" smtClean="0">
                <a:solidFill>
                  <a:srgbClr val="CC0000"/>
                </a:solidFill>
              </a:rPr>
              <a:t>   (say something positive, say something they </a:t>
            </a:r>
            <a:br>
              <a:rPr lang="en-US" dirty="0" smtClean="0">
                <a:solidFill>
                  <a:srgbClr val="CC0000"/>
                </a:solidFill>
              </a:rPr>
            </a:br>
            <a:r>
              <a:rPr lang="en-US" dirty="0" smtClean="0">
                <a:solidFill>
                  <a:srgbClr val="CC0000"/>
                </a:solidFill>
              </a:rPr>
              <a:t>   could improve on, conclude with positive.)</a:t>
            </a:r>
          </a:p>
          <a:p>
            <a:pPr>
              <a:buFont typeface="Arial" charset="0"/>
              <a:buNone/>
            </a:pPr>
            <a:endParaRPr lang="en-US" b="1" dirty="0" smtClean="0">
              <a:solidFill>
                <a:srgbClr val="CC0000"/>
              </a:solidFill>
            </a:endParaRPr>
          </a:p>
        </p:txBody>
      </p:sp>
      <p:pic>
        <p:nvPicPr>
          <p:cNvPr id="101380"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430" y="27550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387506" y="389806"/>
            <a:ext cx="61547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Exercise</a:t>
            </a:r>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step</a:t>
            </a:r>
            <a:r>
              <a:rPr lang="fi-FI" b="1" kern="0" dirty="0" smtClean="0">
                <a:solidFill>
                  <a:srgbClr val="000066"/>
                </a:solidFill>
                <a:latin typeface="Arial Black" panose="020B0A04020102020204" pitchFamily="34" charset="0"/>
              </a:rPr>
              <a:t> 2</a:t>
            </a:r>
          </a:p>
        </p:txBody>
      </p:sp>
    </p:spTree>
    <p:extLst>
      <p:ext uri="{BB962C8B-B14F-4D97-AF65-F5344CB8AC3E}">
        <p14:creationId xmlns:p14="http://schemas.microsoft.com/office/powerpoint/2010/main" val="3105096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1379">
                                            <p:txEl>
                                              <p:pRg st="2" end="2"/>
                                            </p:txEl>
                                          </p:spTgt>
                                        </p:tgtEl>
                                        <p:attrNameLst>
                                          <p:attrName>style.visibility</p:attrName>
                                        </p:attrNameLst>
                                      </p:cBhvr>
                                      <p:to>
                                        <p:strVal val="visible"/>
                                      </p:to>
                                    </p:set>
                                    <p:animEffect transition="in" filter="box(in)">
                                      <p:cBhvr>
                                        <p:cTn id="7" dur="500"/>
                                        <p:tgtEl>
                                          <p:spTgt spid="1013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box(in)">
                                      <p:cBhvr>
                                        <p:cTn id="12" dur="5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4294967295"/>
          </p:nvPr>
        </p:nvSpPr>
        <p:spPr>
          <a:xfrm>
            <a:off x="650505" y="1844824"/>
            <a:ext cx="8032542" cy="3394472"/>
          </a:xfrm>
        </p:spPr>
        <p:txBody>
          <a:bodyPr/>
          <a:lstStyle/>
          <a:p>
            <a:r>
              <a:rPr lang="en-US" b="1" dirty="0" smtClean="0">
                <a:solidFill>
                  <a:srgbClr val="CC0000"/>
                </a:solidFill>
              </a:rPr>
              <a:t>Another try!         </a:t>
            </a:r>
          </a:p>
          <a:p>
            <a:pPr>
              <a:buFont typeface="Arial" charset="0"/>
              <a:buNone/>
            </a:pPr>
            <a:endParaRPr lang="en-US" sz="1400" b="1" dirty="0" smtClean="0">
              <a:solidFill>
                <a:srgbClr val="CC0000"/>
              </a:solidFill>
            </a:endParaRPr>
          </a:p>
          <a:p>
            <a:r>
              <a:rPr lang="en-US" b="1" dirty="0" smtClean="0">
                <a:solidFill>
                  <a:srgbClr val="CC0000"/>
                </a:solidFill>
              </a:rPr>
              <a:t>Give your partner feedback on their study habits using the hamburger model. </a:t>
            </a:r>
            <a:br>
              <a:rPr lang="en-US" b="1" dirty="0" smtClean="0">
                <a:solidFill>
                  <a:srgbClr val="CC0000"/>
                </a:solidFill>
              </a:rPr>
            </a:br>
            <a:r>
              <a:rPr lang="en-US" dirty="0" smtClean="0">
                <a:solidFill>
                  <a:srgbClr val="CC0000"/>
                </a:solidFill>
              </a:rPr>
              <a:t>(say something positive, say something they could improve on, conclude with positive.)</a:t>
            </a:r>
          </a:p>
          <a:p>
            <a:pPr>
              <a:buFont typeface="Arial" charset="0"/>
              <a:buNone/>
            </a:pPr>
            <a:endParaRPr lang="en-US" b="1" dirty="0" smtClean="0">
              <a:solidFill>
                <a:srgbClr val="CC0000"/>
              </a:solidFill>
            </a:endParaRPr>
          </a:p>
        </p:txBody>
      </p:sp>
      <p:pic>
        <p:nvPicPr>
          <p:cNvPr id="102404"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505" y="33265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387506" y="389806"/>
            <a:ext cx="61547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Exercise</a:t>
            </a:r>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step</a:t>
            </a:r>
            <a:r>
              <a:rPr lang="fi-FI" b="1" kern="0" dirty="0" smtClean="0">
                <a:solidFill>
                  <a:srgbClr val="000066"/>
                </a:solidFill>
                <a:latin typeface="Arial Black" panose="020B0A04020102020204" pitchFamily="34" charset="0"/>
              </a:rPr>
              <a:t> 3</a:t>
            </a:r>
          </a:p>
        </p:txBody>
      </p:sp>
    </p:spTree>
    <p:extLst>
      <p:ext uri="{BB962C8B-B14F-4D97-AF65-F5344CB8AC3E}">
        <p14:creationId xmlns:p14="http://schemas.microsoft.com/office/powerpoint/2010/main" val="1561143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03">
                                            <p:txEl>
                                              <p:pRg st="2" end="2"/>
                                            </p:txEl>
                                          </p:spTgt>
                                        </p:tgtEl>
                                        <p:attrNameLst>
                                          <p:attrName>style.visibility</p:attrName>
                                        </p:attrNameLst>
                                      </p:cBhvr>
                                      <p:to>
                                        <p:strVal val="visible"/>
                                      </p:to>
                                    </p:set>
                                    <p:animEffect transition="in" filter="box(in)">
                                      <p:cBhvr>
                                        <p:cTn id="7"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71761" y="2815385"/>
            <a:ext cx="9072239" cy="1331913"/>
          </a:xfrm>
        </p:spPr>
        <p:txBody>
          <a:bodyPr/>
          <a:lstStyle/>
          <a:p>
            <a:r>
              <a:rPr lang="en-US" sz="4400" dirty="0">
                <a:solidFill>
                  <a:schemeClr val="accent2"/>
                </a:solidFill>
                <a:latin typeface="Arial Black" pitchFamily="34" charset="0"/>
              </a:rPr>
              <a:t>Definitions </a:t>
            </a:r>
            <a:r>
              <a:rPr lang="en-US" sz="4400" dirty="0" smtClean="0">
                <a:solidFill>
                  <a:schemeClr val="accent2"/>
                </a:solidFill>
                <a:latin typeface="Arial Black" pitchFamily="34" charset="0"/>
              </a:rPr>
              <a:t/>
            </a:r>
            <a:br>
              <a:rPr lang="en-US" sz="4400" dirty="0" smtClean="0">
                <a:solidFill>
                  <a:schemeClr val="accent2"/>
                </a:solidFill>
                <a:latin typeface="Arial Black" pitchFamily="34" charset="0"/>
              </a:rPr>
            </a:br>
            <a:r>
              <a:rPr lang="en-US" dirty="0" smtClean="0">
                <a:solidFill>
                  <a:schemeClr val="accent2"/>
                </a:solidFill>
                <a:latin typeface="Arial Black" pitchFamily="34" charset="0"/>
              </a:rPr>
              <a:t>(</a:t>
            </a:r>
            <a:r>
              <a:rPr lang="en-US" dirty="0">
                <a:solidFill>
                  <a:schemeClr val="accent2"/>
                </a:solidFill>
                <a:latin typeface="Arial Black" pitchFamily="34" charset="0"/>
              </a:rPr>
              <a:t>A3 Description of solution)</a:t>
            </a:r>
            <a:r>
              <a:rPr lang="en-US" sz="4400" dirty="0">
                <a:solidFill>
                  <a:schemeClr val="accent2"/>
                </a:solidFill>
                <a:latin typeface="Arial Black" pitchFamily="34" charset="0"/>
              </a:rPr>
              <a:t/>
            </a:r>
            <a:br>
              <a:rPr lang="en-US" sz="4400" dirty="0">
                <a:solidFill>
                  <a:schemeClr val="accent2"/>
                </a:solidFill>
                <a:latin typeface="Arial Black" pitchFamily="34" charset="0"/>
              </a:rPr>
            </a:br>
            <a:r>
              <a:rPr lang="fi-FI" altLang="en-US" sz="4400" b="1" dirty="0" smtClean="0"/>
              <a:t/>
            </a:r>
            <a:br>
              <a:rPr lang="fi-FI" altLang="en-US" sz="4400" b="1" dirty="0" smtClean="0"/>
            </a:br>
            <a:endParaRPr lang="fi-FI" altLang="en-US" b="1" dirty="0" smtClean="0"/>
          </a:p>
        </p:txBody>
      </p:sp>
      <p:sp>
        <p:nvSpPr>
          <p:cNvPr id="3" name="Subtitle 2"/>
          <p:cNvSpPr>
            <a:spLocks noGrp="1"/>
          </p:cNvSpPr>
          <p:nvPr>
            <p:ph type="subTitle" idx="1"/>
          </p:nvPr>
        </p:nvSpPr>
        <p:spPr>
          <a:xfrm>
            <a:off x="364255" y="3819751"/>
            <a:ext cx="8424167" cy="2341563"/>
          </a:xfrm>
        </p:spPr>
        <p:txBody>
          <a:bodyPr/>
          <a:lstStyle/>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spTree>
    <p:extLst>
      <p:ext uri="{BB962C8B-B14F-4D97-AF65-F5344CB8AC3E}">
        <p14:creationId xmlns:p14="http://schemas.microsoft.com/office/powerpoint/2010/main" val="114809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6AB1A7C-9F6D-4965-8153-AAB2B649BDB6}" type="slidenum">
              <a:rPr lang="en-US" smtClean="0"/>
              <a:pPr eaLnBrk="1" hangingPunct="1"/>
              <a:t>13</a:t>
            </a:fld>
            <a:endParaRPr lang="en-US" smtClean="0"/>
          </a:p>
        </p:txBody>
      </p:sp>
      <p:sp>
        <p:nvSpPr>
          <p:cNvPr id="5123" name="Rectangle 2"/>
          <p:cNvSpPr>
            <a:spLocks noGrp="1" noChangeArrowheads="1"/>
          </p:cNvSpPr>
          <p:nvPr>
            <p:ph type="title"/>
          </p:nvPr>
        </p:nvSpPr>
        <p:spPr>
          <a:xfrm>
            <a:off x="1835150" y="404813"/>
            <a:ext cx="6186488" cy="671512"/>
          </a:xfrm>
        </p:spPr>
        <p:txBody>
          <a:bodyPr/>
          <a:lstStyle/>
          <a:p>
            <a:pPr algn="l" eaLnBrk="1" hangingPunct="1"/>
            <a:r>
              <a:rPr lang="en-US" altLang="ja-JP" sz="3200" b="1" dirty="0" smtClean="0">
                <a:solidFill>
                  <a:srgbClr val="000099"/>
                </a:solidFill>
                <a:ea typeface="ＭＳ Ｐゴシック" pitchFamily="34" charset="-128"/>
              </a:rPr>
              <a:t>    What is a definition?</a:t>
            </a:r>
            <a:endParaRPr lang="en-GB" sz="3200" b="1" dirty="0" smtClean="0">
              <a:solidFill>
                <a:srgbClr val="000099"/>
              </a:solidFill>
              <a:cs typeface="Times New Roman" pitchFamily="18" charset="0"/>
            </a:endParaRPr>
          </a:p>
        </p:txBody>
      </p:sp>
      <p:sp>
        <p:nvSpPr>
          <p:cNvPr id="5124" name="Text Box 3"/>
          <p:cNvSpPr txBox="1">
            <a:spLocks noChangeArrowheads="1"/>
          </p:cNvSpPr>
          <p:nvPr/>
        </p:nvSpPr>
        <p:spPr bwMode="auto">
          <a:xfrm>
            <a:off x="468313" y="1484313"/>
            <a:ext cx="842486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US" sz="2800" dirty="0"/>
              <a:t>A definition answers the question </a:t>
            </a:r>
            <a:r>
              <a:rPr lang="en-US" sz="2800" dirty="0">
                <a:solidFill>
                  <a:srgbClr val="CC0000"/>
                </a:solidFill>
                <a:latin typeface="Arial Black" pitchFamily="34" charset="0"/>
              </a:rPr>
              <a:t>“what is it”?</a:t>
            </a:r>
          </a:p>
          <a:p>
            <a:pPr eaLnBrk="1" hangingPunct="1">
              <a:spcBef>
                <a:spcPct val="50000"/>
              </a:spcBef>
              <a:buFontTx/>
              <a:buChar char="•"/>
            </a:pPr>
            <a:r>
              <a:rPr lang="en-GB" sz="2800" dirty="0"/>
              <a:t>A definition gives readers information about the </a:t>
            </a:r>
            <a:r>
              <a:rPr lang="en-GB" sz="2800" b="1" dirty="0">
                <a:solidFill>
                  <a:srgbClr val="000099"/>
                </a:solidFill>
              </a:rPr>
              <a:t>meanings of terms and concepts.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F30D6C2A-5282-464D-A911-D61EDCDDE4C6}" type="slidenum">
              <a:rPr lang="en-US" altLang="en-US" sz="1400" smtClean="0">
                <a:solidFill>
                  <a:srgbClr val="000000"/>
                </a:solidFill>
              </a:rPr>
              <a:pPr eaLnBrk="1" hangingPunct="1">
                <a:spcBef>
                  <a:spcPct val="0"/>
                </a:spcBef>
                <a:buFontTx/>
                <a:buNone/>
              </a:pPr>
              <a:t>14</a:t>
            </a:fld>
            <a:endParaRPr lang="en-US" altLang="en-US" sz="1400" smtClean="0">
              <a:solidFill>
                <a:srgbClr val="000000"/>
              </a:solidFill>
            </a:endParaRPr>
          </a:p>
        </p:txBody>
      </p:sp>
      <p:sp>
        <p:nvSpPr>
          <p:cNvPr id="65539" name="Rectangle 2"/>
          <p:cNvSpPr>
            <a:spLocks noGrp="1" noChangeArrowheads="1"/>
          </p:cNvSpPr>
          <p:nvPr>
            <p:ph type="title"/>
          </p:nvPr>
        </p:nvSpPr>
        <p:spPr>
          <a:xfrm>
            <a:off x="1619250" y="188913"/>
            <a:ext cx="7078663" cy="561975"/>
          </a:xfrm>
        </p:spPr>
        <p:txBody>
          <a:bodyPr/>
          <a:lstStyle/>
          <a:p>
            <a:pPr algn="l" eaLnBrk="1" hangingPunct="1"/>
            <a:r>
              <a:rPr lang="fi-FI" altLang="en-US" sz="3200" b="1" dirty="0" err="1" smtClean="0">
                <a:solidFill>
                  <a:srgbClr val="CC0000"/>
                </a:solidFill>
              </a:rPr>
              <a:t>Task</a:t>
            </a:r>
            <a:r>
              <a:rPr lang="fi-FI" altLang="en-US" sz="3200" b="1" dirty="0" smtClean="0">
                <a:solidFill>
                  <a:srgbClr val="CC0000"/>
                </a:solidFill>
              </a:rPr>
              <a:t> 4-1</a:t>
            </a:r>
            <a:endParaRPr lang="en-GB" altLang="en-US" sz="3200" b="1" dirty="0" smtClean="0">
              <a:solidFill>
                <a:srgbClr val="CC0000"/>
              </a:solidFill>
            </a:endParaRPr>
          </a:p>
        </p:txBody>
      </p:sp>
      <p:sp>
        <p:nvSpPr>
          <p:cNvPr id="65540" name="Text Box 4"/>
          <p:cNvSpPr txBox="1">
            <a:spLocks noChangeArrowheads="1"/>
          </p:cNvSpPr>
          <p:nvPr/>
        </p:nvSpPr>
        <p:spPr bwMode="auto">
          <a:xfrm>
            <a:off x="1619250" y="4292600"/>
            <a:ext cx="7056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solidFill>
                <a:srgbClr val="000000"/>
              </a:solidFill>
            </a:endParaRPr>
          </a:p>
        </p:txBody>
      </p:sp>
      <p:pic>
        <p:nvPicPr>
          <p:cNvPr id="65541" name="Picture 10"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188913"/>
            <a:ext cx="1008062" cy="1008062"/>
          </a:xfrm>
        </p:spPr>
      </p:pic>
      <p:sp>
        <p:nvSpPr>
          <p:cNvPr id="65542" name="Rectangle 12"/>
          <p:cNvSpPr>
            <a:spLocks noChangeArrowheads="1"/>
          </p:cNvSpPr>
          <p:nvPr/>
        </p:nvSpPr>
        <p:spPr bwMode="auto">
          <a:xfrm>
            <a:off x="1331913" y="765175"/>
            <a:ext cx="742791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800" b="1">
              <a:solidFill>
                <a:srgbClr val="CC0000"/>
              </a:solidFill>
              <a:ea typeface="ＭＳ Ｐゴシック" panose="020B0600070205080204" pitchFamily="34" charset="-128"/>
            </a:endParaRPr>
          </a:p>
        </p:txBody>
      </p:sp>
      <p:sp>
        <p:nvSpPr>
          <p:cNvPr id="65543" name="Text Box 13"/>
          <p:cNvSpPr txBox="1">
            <a:spLocks noChangeArrowheads="1"/>
          </p:cNvSpPr>
          <p:nvPr/>
        </p:nvSpPr>
        <p:spPr bwMode="auto">
          <a:xfrm>
            <a:off x="323850" y="1700213"/>
            <a:ext cx="882015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90 sols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MSL</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a:t>
            </a:r>
          </a:p>
          <a:p>
            <a:pPr eaLnBrk="1" hangingPunct="1">
              <a:spcBef>
                <a:spcPct val="0"/>
              </a:spcBef>
              <a:buFontTx/>
              <a:buAutoNum type="arabicPeriod"/>
            </a:pP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65544" name="Text Box 14"/>
          <p:cNvSpPr txBox="1">
            <a:spLocks noChangeArrowheads="1"/>
          </p:cNvSpPr>
          <p:nvPr/>
        </p:nvSpPr>
        <p:spPr bwMode="auto">
          <a:xfrm>
            <a:off x="1692275" y="765175"/>
            <a:ext cx="70564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b="1">
                <a:solidFill>
                  <a:srgbClr val="000000"/>
                </a:solidFill>
              </a:rPr>
              <a:t>Each of these sentences has an element of information which is vague for most readers. Identify and underline the terms that need explaining.</a:t>
            </a:r>
            <a:r>
              <a:rPr lang="en-GB" altLang="en-US" sz="1800">
                <a:solidFill>
                  <a:srgbClr val="000000"/>
                </a:solidFill>
              </a:rPr>
              <a:t> </a:t>
            </a:r>
            <a:endParaRPr lang="en-US" altLang="en-US" sz="1800">
              <a:solidFill>
                <a:srgbClr val="000000"/>
              </a:solidFill>
            </a:endParaRPr>
          </a:p>
        </p:txBody>
      </p:sp>
      <p:sp>
        <p:nvSpPr>
          <p:cNvPr id="21519" name="Text Box 15"/>
          <p:cNvSpPr txBox="1">
            <a:spLocks noChangeArrowheads="1"/>
          </p:cNvSpPr>
          <p:nvPr/>
        </p:nvSpPr>
        <p:spPr bwMode="auto">
          <a:xfrm>
            <a:off x="323850" y="1700213"/>
            <a:ext cx="8820150" cy="405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MSL 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0" name="Text Box 16"/>
          <p:cNvSpPr txBox="1">
            <a:spLocks noChangeArrowheads="1"/>
          </p:cNvSpPr>
          <p:nvPr/>
        </p:nvSpPr>
        <p:spPr bwMode="auto">
          <a:xfrm>
            <a:off x="323850" y="1700213"/>
            <a:ext cx="8820150" cy="4359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1" name="Text Box 17"/>
          <p:cNvSpPr txBox="1">
            <a:spLocks noChangeArrowheads="1"/>
          </p:cNvSpPr>
          <p:nvPr/>
        </p:nvSpPr>
        <p:spPr bwMode="auto">
          <a:xfrm>
            <a:off x="323850" y="1700213"/>
            <a:ext cx="8820150" cy="4359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2" name="Text Box 18"/>
          <p:cNvSpPr txBox="1">
            <a:spLocks noChangeArrowheads="1"/>
          </p:cNvSpPr>
          <p:nvPr/>
        </p:nvSpPr>
        <p:spPr bwMode="auto">
          <a:xfrm>
            <a:off x="323850" y="1700213"/>
            <a:ext cx="8820150" cy="466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a:t>
            </a:r>
            <a:r>
              <a:rPr lang="en-US" altLang="en-US" sz="2000" b="1">
                <a:solidFill>
                  <a:srgbClr val="333399"/>
                </a:solidFill>
              </a:rPr>
              <a:t>water-related</a:t>
            </a:r>
            <a:r>
              <a:rPr lang="en-US" altLang="en-US" sz="2000">
                <a:solidFill>
                  <a:srgbClr val="000000"/>
                </a:solidFill>
              </a:rPr>
              <a:t> </a:t>
            </a:r>
            <a:r>
              <a:rPr lang="en-US" altLang="en-US" sz="2000">
                <a:solidFill>
                  <a:srgbClr val="333399"/>
                </a:solidFill>
                <a:latin typeface="Arial Black" panose="020B0A04020102020204" pitchFamily="34" charset="0"/>
              </a:rPr>
              <a:t>processes</a:t>
            </a:r>
            <a:r>
              <a:rPr lang="en-US" altLang="en-US" sz="2000">
                <a:solidFill>
                  <a:srgbClr val="CC0000"/>
                </a:solidFill>
                <a:latin typeface="Arial Black" panose="020B0A04020102020204" pitchFamily="34" charset="0"/>
              </a:rPr>
              <a:t>, such as</a:t>
            </a:r>
            <a:r>
              <a:rPr lang="en-US" altLang="en-US" sz="2000">
                <a:solidFill>
                  <a:srgbClr val="000000"/>
                </a:solidFill>
              </a:rPr>
              <a:t> </a:t>
            </a:r>
            <a:r>
              <a:rPr lang="en-US" altLang="en-US" sz="2000" b="1">
                <a:solidFill>
                  <a:srgbClr val="CC0000"/>
                </a:solidFill>
              </a:rPr>
              <a:t>precipitation, evaporation, or sedimentary cementation</a:t>
            </a:r>
            <a:r>
              <a:rPr lang="en-US" altLang="en-US" sz="2000">
                <a:solidFill>
                  <a:srgbClr val="000000"/>
                </a:solidFill>
              </a:rPr>
              <a:t>.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3" name="Text Box 19"/>
          <p:cNvSpPr txBox="1">
            <a:spLocks noChangeArrowheads="1"/>
          </p:cNvSpPr>
          <p:nvPr/>
        </p:nvSpPr>
        <p:spPr bwMode="auto">
          <a:xfrm>
            <a:off x="423863" y="1655763"/>
            <a:ext cx="8640762" cy="4968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a:t>
            </a:r>
            <a:r>
              <a:rPr lang="en-US" altLang="en-US" sz="2000" b="1">
                <a:solidFill>
                  <a:srgbClr val="333399"/>
                </a:solidFill>
              </a:rPr>
              <a:t>water-related</a:t>
            </a:r>
            <a:r>
              <a:rPr lang="en-US" altLang="en-US" sz="2000">
                <a:solidFill>
                  <a:srgbClr val="000000"/>
                </a:solidFill>
              </a:rPr>
              <a:t> </a:t>
            </a:r>
            <a:r>
              <a:rPr lang="en-US" altLang="en-US" sz="2000">
                <a:solidFill>
                  <a:srgbClr val="333399"/>
                </a:solidFill>
                <a:latin typeface="Arial Black" panose="020B0A04020102020204" pitchFamily="34" charset="0"/>
              </a:rPr>
              <a:t>processes</a:t>
            </a:r>
            <a:r>
              <a:rPr lang="en-US" altLang="en-US" sz="2000">
                <a:solidFill>
                  <a:srgbClr val="CC0000"/>
                </a:solidFill>
                <a:latin typeface="Arial Black" panose="020B0A04020102020204" pitchFamily="34" charset="0"/>
              </a:rPr>
              <a:t>, such as</a:t>
            </a:r>
            <a:r>
              <a:rPr lang="en-US" altLang="en-US" sz="2000">
                <a:solidFill>
                  <a:srgbClr val="000000"/>
                </a:solidFill>
              </a:rPr>
              <a:t> </a:t>
            </a:r>
            <a:r>
              <a:rPr lang="en-US" altLang="en-US" sz="2000" b="1">
                <a:solidFill>
                  <a:srgbClr val="CC0000"/>
                </a:solidFill>
              </a:rPr>
              <a:t>precipitation, evaporation, or sedimentary cementation</a:t>
            </a:r>
            <a:r>
              <a:rPr lang="en-US" altLang="en-US" sz="2000">
                <a:solidFill>
                  <a:srgbClr val="000000"/>
                </a:solidFill>
              </a:rPr>
              <a:t>.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t>
            </a:r>
            <a:r>
              <a:rPr lang="en-US" altLang="en-US" sz="2000" b="1">
                <a:solidFill>
                  <a:srgbClr val="333399"/>
                </a:solidFill>
              </a:rPr>
              <a:t>advanced scientific</a:t>
            </a:r>
            <a:r>
              <a:rPr lang="en-US" altLang="en-US" sz="2000">
                <a:solidFill>
                  <a:srgbClr val="000000"/>
                </a:solidFill>
              </a:rPr>
              <a:t> </a:t>
            </a:r>
            <a:r>
              <a:rPr lang="en-US" altLang="en-US" sz="2000">
                <a:solidFill>
                  <a:srgbClr val="333399"/>
                </a:solidFill>
                <a:latin typeface="Arial Black" panose="020B0A04020102020204" pitchFamily="34" charset="0"/>
              </a:rPr>
              <a:t>instruments</a:t>
            </a:r>
            <a:r>
              <a:rPr lang="en-US" altLang="en-US" sz="2000">
                <a:solidFill>
                  <a:srgbClr val="000000"/>
                </a:solidFill>
              </a:rPr>
              <a:t> than any other mission ever sent to Mars</a:t>
            </a:r>
            <a:r>
              <a:rPr lang="en-US" altLang="en-US" sz="2000">
                <a:solidFill>
                  <a:srgbClr val="CC0000"/>
                </a:solidFill>
                <a:latin typeface="Arial Black" panose="020B0A04020102020204" pitchFamily="34" charset="0"/>
              </a:rPr>
              <a:t>, including </a:t>
            </a:r>
            <a:r>
              <a:rPr lang="en-US" altLang="en-US" sz="2000" b="1">
                <a:solidFill>
                  <a:srgbClr val="CC0000"/>
                </a:solidFill>
              </a:rPr>
              <a:t>those for analysis of samples scooped up from the soil</a:t>
            </a:r>
            <a:r>
              <a:rPr lang="en-US" altLang="en-US" sz="2000">
                <a:solidFill>
                  <a:srgbClr val="000000"/>
                </a:solidFill>
              </a:rPr>
              <a:t>. </a:t>
            </a:r>
          </a:p>
        </p:txBody>
      </p:sp>
      <p:sp>
        <p:nvSpPr>
          <p:cNvPr id="2" name="Oval 1"/>
          <p:cNvSpPr/>
          <p:nvPr/>
        </p:nvSpPr>
        <p:spPr>
          <a:xfrm>
            <a:off x="3708400" y="4524375"/>
            <a:ext cx="1633538" cy="79851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
        <p:nvSpPr>
          <p:cNvPr id="15" name="Oval 14"/>
          <p:cNvSpPr/>
          <p:nvPr/>
        </p:nvSpPr>
        <p:spPr>
          <a:xfrm>
            <a:off x="6380163" y="3314700"/>
            <a:ext cx="1203325" cy="825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
        <p:nvSpPr>
          <p:cNvPr id="16" name="Oval 15"/>
          <p:cNvSpPr/>
          <p:nvPr/>
        </p:nvSpPr>
        <p:spPr>
          <a:xfrm>
            <a:off x="5221288" y="5773738"/>
            <a:ext cx="1614487" cy="7699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Tree>
    <p:extLst>
      <p:ext uri="{BB962C8B-B14F-4D97-AF65-F5344CB8AC3E}">
        <p14:creationId xmlns:p14="http://schemas.microsoft.com/office/powerpoint/2010/main" val="3902610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9"/>
                                        </p:tgtEl>
                                        <p:attrNameLst>
                                          <p:attrName>style.visibility</p:attrName>
                                        </p:attrNameLst>
                                      </p:cBhvr>
                                      <p:to>
                                        <p:strVal val="visible"/>
                                      </p:to>
                                    </p:set>
                                    <p:animEffect transition="in" filter="blinds(horizontal)">
                                      <p:cBhvr>
                                        <p:cTn id="7" dur="500"/>
                                        <p:tgtEl>
                                          <p:spTgt spid="215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20"/>
                                        </p:tgtEl>
                                        <p:attrNameLst>
                                          <p:attrName>style.visibility</p:attrName>
                                        </p:attrNameLst>
                                      </p:cBhvr>
                                      <p:to>
                                        <p:strVal val="visible"/>
                                      </p:to>
                                    </p:set>
                                    <p:animEffect transition="in" filter="blinds(horizontal)">
                                      <p:cBhvr>
                                        <p:cTn id="12" dur="500"/>
                                        <p:tgtEl>
                                          <p:spTgt spid="215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21"/>
                                        </p:tgtEl>
                                        <p:attrNameLst>
                                          <p:attrName>style.visibility</p:attrName>
                                        </p:attrNameLst>
                                      </p:cBhvr>
                                      <p:to>
                                        <p:strVal val="visible"/>
                                      </p:to>
                                    </p:set>
                                    <p:animEffect transition="in" filter="blinds(horizontal)">
                                      <p:cBhvr>
                                        <p:cTn id="17" dur="500"/>
                                        <p:tgtEl>
                                          <p:spTgt spid="215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22"/>
                                        </p:tgtEl>
                                        <p:attrNameLst>
                                          <p:attrName>style.visibility</p:attrName>
                                        </p:attrNameLst>
                                      </p:cBhvr>
                                      <p:to>
                                        <p:strVal val="visible"/>
                                      </p:to>
                                    </p:set>
                                    <p:animEffect transition="in" filter="blinds(horizontal)">
                                      <p:cBhvr>
                                        <p:cTn id="22" dur="500"/>
                                        <p:tgtEl>
                                          <p:spTgt spid="215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23"/>
                                        </p:tgtEl>
                                        <p:attrNameLst>
                                          <p:attrName>style.visibility</p:attrName>
                                        </p:attrNameLst>
                                      </p:cBhvr>
                                      <p:to>
                                        <p:strVal val="visible"/>
                                      </p:to>
                                    </p:set>
                                    <p:animEffect transition="in" filter="blinds(horizontal)">
                                      <p:cBhvr>
                                        <p:cTn id="27" dur="500"/>
                                        <p:tgtEl>
                                          <p:spTgt spid="215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9" grpId="0" animBg="1"/>
      <p:bldP spid="21520" grpId="0" animBg="1"/>
      <p:bldP spid="21521" grpId="0" animBg="1"/>
      <p:bldP spid="21522" grpId="0" animBg="1"/>
      <p:bldP spid="21523" grpId="0" animBg="1"/>
      <p:bldP spid="2"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07561A-937B-42EC-87BE-036B95393AD8}" type="slidenum">
              <a:rPr lang="en-US" smtClean="0"/>
              <a:pPr eaLnBrk="1" hangingPunct="1"/>
              <a:t>15</a:t>
            </a:fld>
            <a:endParaRPr lang="en-US" smtClean="0"/>
          </a:p>
        </p:txBody>
      </p:sp>
      <p:sp>
        <p:nvSpPr>
          <p:cNvPr id="4099" name="Rectangle 3"/>
          <p:cNvSpPr>
            <a:spLocks noGrp="1" noChangeArrowheads="1"/>
          </p:cNvSpPr>
          <p:nvPr>
            <p:ph type="body" idx="1"/>
          </p:nvPr>
        </p:nvSpPr>
        <p:spPr>
          <a:xfrm>
            <a:off x="755650" y="2276475"/>
            <a:ext cx="8388350" cy="4581525"/>
          </a:xfrm>
        </p:spPr>
        <p:txBody>
          <a:bodyPr/>
          <a:lstStyle/>
          <a:p>
            <a:pPr marL="609600" indent="-609600" eaLnBrk="1" hangingPunct="1">
              <a:buFontTx/>
              <a:buAutoNum type="alphaLcParenR"/>
            </a:pPr>
            <a:r>
              <a:rPr lang="en-US" sz="2000" smtClean="0"/>
              <a:t>An mp3 player is used when playing mp3 files.</a:t>
            </a:r>
          </a:p>
          <a:p>
            <a:pPr marL="609600" indent="-609600" eaLnBrk="1" hangingPunct="1">
              <a:buFontTx/>
              <a:buAutoNum type="alphaLcParenR"/>
            </a:pPr>
            <a:r>
              <a:rPr lang="en-US" sz="2000" smtClean="0"/>
              <a:t>A media player is used to store, transfer, and play back digital media. </a:t>
            </a:r>
          </a:p>
          <a:p>
            <a:pPr marL="609600" indent="-609600" eaLnBrk="1" hangingPunct="1">
              <a:buFontTx/>
              <a:buAutoNum type="alphaLcParenR"/>
            </a:pPr>
            <a:r>
              <a:rPr lang="en-US" sz="2000" smtClean="0"/>
              <a:t>A media player is a device which can be used to store, transfer, and play back digital media, such as mp3 files and various video clips. </a:t>
            </a:r>
          </a:p>
          <a:p>
            <a:pPr marL="609600" indent="-609600" eaLnBrk="1" hangingPunct="1">
              <a:buFontTx/>
              <a:buAutoNum type="alphaLcParenR"/>
            </a:pPr>
            <a:r>
              <a:rPr lang="en-US" sz="2000" smtClean="0"/>
              <a:t>A media player is an electronic device. It can be used to store, transfer, and play back digital media. For example, it can be used to play mp3 files and various video clips. </a:t>
            </a:r>
          </a:p>
          <a:p>
            <a:pPr marL="609600" indent="-609600" eaLnBrk="1" hangingPunct="1">
              <a:buFontTx/>
              <a:buAutoNum type="alphaLcParenR"/>
            </a:pPr>
            <a:r>
              <a:rPr lang="en-US" sz="2000" smtClean="0"/>
              <a:t>The media player is the device that can be used in storing, transferring, and playing back digital media, such as mp3 files and various video clips. </a:t>
            </a:r>
          </a:p>
        </p:txBody>
      </p:sp>
      <p:sp>
        <p:nvSpPr>
          <p:cNvPr id="4100" name="Rectangle 4"/>
          <p:cNvSpPr>
            <a:spLocks noGrp="1" noChangeArrowheads="1"/>
          </p:cNvSpPr>
          <p:nvPr>
            <p:ph type="title"/>
          </p:nvPr>
        </p:nvSpPr>
        <p:spPr>
          <a:xfrm>
            <a:off x="1403350" y="404813"/>
            <a:ext cx="7078663" cy="561975"/>
          </a:xfrm>
        </p:spPr>
        <p:txBody>
          <a:bodyPr/>
          <a:lstStyle/>
          <a:p>
            <a:pPr algn="l" eaLnBrk="1" hangingPunct="1"/>
            <a:r>
              <a:rPr lang="fi-FI" sz="3200" b="1" dirty="0" err="1" smtClean="0">
                <a:solidFill>
                  <a:srgbClr val="CC0000"/>
                </a:solidFill>
              </a:rPr>
              <a:t>Task</a:t>
            </a:r>
            <a:r>
              <a:rPr lang="fi-FI" sz="3200" b="1" dirty="0" smtClean="0">
                <a:solidFill>
                  <a:srgbClr val="CC0000"/>
                </a:solidFill>
              </a:rPr>
              <a:t> 4-2:</a:t>
            </a:r>
            <a:endParaRPr lang="en-GB" sz="3200" b="1" dirty="0" smtClean="0">
              <a:solidFill>
                <a:srgbClr val="CC0000"/>
              </a:solidFill>
            </a:endParaRPr>
          </a:p>
        </p:txBody>
      </p:sp>
      <p:pic>
        <p:nvPicPr>
          <p:cNvPr id="4101" name="Picture 5" descr="Magnifying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88913"/>
            <a:ext cx="10080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755650" y="1268413"/>
            <a:ext cx="7704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t>Which one of these definitions is the most effective? </a:t>
            </a:r>
            <a:br>
              <a:rPr lang="en-US" b="1"/>
            </a:br>
            <a:r>
              <a:rPr lang="en-US" b="1"/>
              <a:t>What makes the others less effective?</a:t>
            </a:r>
            <a:r>
              <a:rPr lang="en-US"/>
              <a:t> </a:t>
            </a:r>
          </a:p>
        </p:txBody>
      </p:sp>
      <p:pic>
        <p:nvPicPr>
          <p:cNvPr id="188424" name="Picture 8" descr="icon_wink"/>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50043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6" name="Rectangle 10"/>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A media player is an electronic device. It can be used to store, transfer, and play back digital media. For example, it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7" name="Rectangle 11"/>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a:t>
            </a:r>
            <a:r>
              <a:rPr lang="en-US" sz="2000">
                <a:solidFill>
                  <a:srgbClr val="CC0000"/>
                </a:solidFill>
                <a:latin typeface="Arial Black" pitchFamily="34" charset="0"/>
              </a:rPr>
              <a:t>a </a:t>
            </a:r>
            <a:r>
              <a:rPr lang="en-US" sz="2000" u="sng">
                <a:solidFill>
                  <a:srgbClr val="CC0000"/>
                </a:solidFill>
                <a:latin typeface="Arial Black" pitchFamily="34" charset="0"/>
              </a:rPr>
              <a:t>what</a:t>
            </a:r>
            <a:r>
              <a:rPr lang="en-US" sz="2000">
                <a:solidFill>
                  <a:srgbClr val="CC0000"/>
                </a:solidFill>
                <a:latin typeface="Arial Black" pitchFamily="34" charset="0"/>
              </a:rPr>
              <a:t>?</a:t>
            </a:r>
            <a:r>
              <a:rPr lang="en-US" sz="2000"/>
              <a:t>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A media player is an electronic device. It can be used to store, transfer, and play back digital media. For example, it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8" name="Rectangle 12"/>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a:t>
            </a:r>
            <a:r>
              <a:rPr lang="en-US" sz="2000">
                <a:solidFill>
                  <a:srgbClr val="CC0000"/>
                </a:solidFill>
                <a:latin typeface="Arial Black" pitchFamily="34" charset="0"/>
              </a:rPr>
              <a:t>a </a:t>
            </a:r>
            <a:r>
              <a:rPr lang="en-US" sz="2000" u="sng">
                <a:solidFill>
                  <a:srgbClr val="CC0000"/>
                </a:solidFill>
                <a:latin typeface="Arial Black" pitchFamily="34" charset="0"/>
              </a:rPr>
              <a:t>what</a:t>
            </a:r>
            <a:r>
              <a:rPr lang="en-US" sz="2000">
                <a:solidFill>
                  <a:srgbClr val="CC0000"/>
                </a:solidFill>
                <a:latin typeface="Arial Black" pitchFamily="34" charset="0"/>
              </a:rPr>
              <a:t>?</a:t>
            </a:r>
            <a:r>
              <a:rPr lang="en-US" sz="2000"/>
              <a:t>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 </a:t>
            </a:r>
            <a:r>
              <a:rPr lang="en-US" sz="2000">
                <a:solidFill>
                  <a:srgbClr val="CC0000"/>
                </a:solidFill>
                <a:latin typeface="Arial Black" pitchFamily="34" charset="0"/>
              </a:rPr>
              <a:t>A media player</a:t>
            </a:r>
            <a:r>
              <a:rPr lang="en-US" sz="2000"/>
              <a:t> is an electronic device. </a:t>
            </a:r>
            <a:r>
              <a:rPr lang="en-US" sz="2000">
                <a:solidFill>
                  <a:srgbClr val="CC0000"/>
                </a:solidFill>
                <a:latin typeface="Arial Black" pitchFamily="34" charset="0"/>
              </a:rPr>
              <a:t>It</a:t>
            </a:r>
            <a:r>
              <a:rPr lang="en-US" sz="2000"/>
              <a:t> can be used to store, transfer, and play back digital media. For example, </a:t>
            </a:r>
            <a:r>
              <a:rPr lang="en-US" sz="2000">
                <a:solidFill>
                  <a:srgbClr val="CC0000"/>
                </a:solidFill>
                <a:latin typeface="Arial Black" pitchFamily="34" charset="0"/>
              </a:rPr>
              <a:t>it</a:t>
            </a:r>
            <a:r>
              <a:rPr lang="en-US" sz="2000"/>
              <a: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9" name="Rectangle 13"/>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dirty="0"/>
              <a:t> </a:t>
            </a:r>
            <a:r>
              <a:rPr lang="en-US" sz="2000" dirty="0">
                <a:solidFill>
                  <a:srgbClr val="CC0000"/>
                </a:solidFill>
                <a:latin typeface="Arial Black" pitchFamily="34" charset="0"/>
              </a:rPr>
              <a:t>An mp3 player</a:t>
            </a:r>
            <a:r>
              <a:rPr lang="en-US" sz="2000" dirty="0"/>
              <a:t> is used when </a:t>
            </a:r>
            <a:r>
              <a:rPr lang="en-US" sz="2000" dirty="0">
                <a:solidFill>
                  <a:srgbClr val="CC0000"/>
                </a:solidFill>
                <a:latin typeface="Arial Black" pitchFamily="34" charset="0"/>
              </a:rPr>
              <a:t>playing mp3 files</a:t>
            </a:r>
            <a:r>
              <a:rPr lang="en-US" sz="2000" dirty="0"/>
              <a:t>.</a:t>
            </a:r>
          </a:p>
          <a:p>
            <a:pPr marL="609600" indent="-609600">
              <a:spcBef>
                <a:spcPct val="20000"/>
              </a:spcBef>
              <a:buFontTx/>
              <a:buAutoNum type="alphaLcParenR"/>
            </a:pPr>
            <a:r>
              <a:rPr lang="en-US" sz="2000" dirty="0"/>
              <a:t>A media player is </a:t>
            </a:r>
            <a:r>
              <a:rPr lang="en-US" sz="2000" dirty="0">
                <a:solidFill>
                  <a:srgbClr val="CC0000"/>
                </a:solidFill>
                <a:latin typeface="Arial Black" pitchFamily="34" charset="0"/>
              </a:rPr>
              <a:t>a </a:t>
            </a:r>
            <a:r>
              <a:rPr lang="en-US" sz="2000" u="sng" dirty="0">
                <a:solidFill>
                  <a:srgbClr val="CC0000"/>
                </a:solidFill>
                <a:latin typeface="Arial Black" pitchFamily="34" charset="0"/>
              </a:rPr>
              <a:t>what</a:t>
            </a:r>
            <a:r>
              <a:rPr lang="en-US" sz="2000" dirty="0">
                <a:solidFill>
                  <a:srgbClr val="CC0000"/>
                </a:solidFill>
                <a:latin typeface="Arial Black" pitchFamily="34" charset="0"/>
              </a:rPr>
              <a:t>?</a:t>
            </a:r>
            <a:r>
              <a:rPr lang="en-US" sz="2000" dirty="0"/>
              <a:t> used to store, transfer, and play back digital media. </a:t>
            </a:r>
          </a:p>
          <a:p>
            <a:pPr marL="609600" indent="-609600">
              <a:spcBef>
                <a:spcPct val="20000"/>
              </a:spcBef>
              <a:buFontTx/>
              <a:buAutoNum type="alphaLcParenR"/>
            </a:pPr>
            <a:r>
              <a:rPr lang="en-US" sz="2000" dirty="0"/>
              <a:t>A media player is a device which can be used to store, transfer, and play back digital media, such as mp3 files and various video clips. </a:t>
            </a:r>
          </a:p>
          <a:p>
            <a:pPr marL="609600" indent="-609600">
              <a:spcBef>
                <a:spcPct val="20000"/>
              </a:spcBef>
              <a:buFontTx/>
              <a:buAutoNum type="alphaLcParenR"/>
            </a:pPr>
            <a:r>
              <a:rPr lang="en-US" sz="2000" dirty="0"/>
              <a:t> </a:t>
            </a:r>
            <a:r>
              <a:rPr lang="en-US" sz="2000" dirty="0">
                <a:solidFill>
                  <a:srgbClr val="CC0000"/>
                </a:solidFill>
                <a:latin typeface="Arial Black" pitchFamily="34" charset="0"/>
              </a:rPr>
              <a:t>A media player</a:t>
            </a:r>
            <a:r>
              <a:rPr lang="en-US" sz="2000" dirty="0"/>
              <a:t> is an electronic device. </a:t>
            </a:r>
            <a:r>
              <a:rPr lang="en-US" sz="2000" dirty="0">
                <a:solidFill>
                  <a:srgbClr val="CC0000"/>
                </a:solidFill>
                <a:latin typeface="Arial Black" pitchFamily="34" charset="0"/>
              </a:rPr>
              <a:t>It</a:t>
            </a:r>
            <a:r>
              <a:rPr lang="en-US" sz="2000" dirty="0"/>
              <a:t> can be used to store, transfer, and play back digital media. For example, </a:t>
            </a:r>
            <a:r>
              <a:rPr lang="en-US" sz="2000" dirty="0">
                <a:solidFill>
                  <a:srgbClr val="CC0000"/>
                </a:solidFill>
                <a:latin typeface="Arial Black" pitchFamily="34" charset="0"/>
              </a:rPr>
              <a:t>it</a:t>
            </a:r>
            <a:r>
              <a:rPr lang="en-US" sz="2000" dirty="0"/>
              <a:t> can be used to play mp3 files and various video clips. </a:t>
            </a:r>
          </a:p>
          <a:p>
            <a:pPr marL="609600" indent="-609600">
              <a:spcBef>
                <a:spcPct val="20000"/>
              </a:spcBef>
              <a:buFontTx/>
              <a:buAutoNum type="alphaLcParenR"/>
            </a:pPr>
            <a:r>
              <a:rPr lang="en-US" sz="2000" dirty="0" smtClean="0">
                <a:latin typeface="+mn-lt"/>
              </a:rPr>
              <a:t> </a:t>
            </a:r>
            <a:r>
              <a:rPr lang="en-US" sz="2000" b="1" dirty="0" smtClean="0">
                <a:solidFill>
                  <a:srgbClr val="C00000"/>
                </a:solidFill>
                <a:latin typeface="Arial Black" pitchFamily="34" charset="0"/>
              </a:rPr>
              <a:t>The</a:t>
            </a:r>
            <a:r>
              <a:rPr lang="en-US" sz="2000" dirty="0" smtClean="0"/>
              <a:t> </a:t>
            </a:r>
            <a:r>
              <a:rPr lang="en-US" sz="2000" dirty="0"/>
              <a:t>media player is </a:t>
            </a:r>
            <a:r>
              <a:rPr lang="en-US" sz="2000" u="sng" dirty="0">
                <a:solidFill>
                  <a:srgbClr val="CC0000"/>
                </a:solidFill>
                <a:latin typeface="Arial Black" pitchFamily="34" charset="0"/>
              </a:rPr>
              <a:t>the</a:t>
            </a:r>
            <a:r>
              <a:rPr lang="en-US" sz="2000" dirty="0"/>
              <a:t> </a:t>
            </a:r>
            <a:r>
              <a:rPr lang="en-US" sz="2000" dirty="0">
                <a:solidFill>
                  <a:srgbClr val="CC0000"/>
                </a:solidFill>
                <a:latin typeface="Arial Black" pitchFamily="34" charset="0"/>
              </a:rPr>
              <a:t>device</a:t>
            </a:r>
            <a:r>
              <a:rPr lang="en-US" sz="2000" dirty="0"/>
              <a:t> that can be used in storing, transferring, and playing back digital media, such as mp3 files and various video clips.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8424"/>
                                        </p:tgtEl>
                                        <p:attrNameLst>
                                          <p:attrName>style.visibility</p:attrName>
                                        </p:attrNameLst>
                                      </p:cBhvr>
                                      <p:to>
                                        <p:strVal val="visible"/>
                                      </p:to>
                                    </p:set>
                                    <p:anim calcmode="lin" valueType="num">
                                      <p:cBhvr additive="base">
                                        <p:cTn id="7" dur="500" fill="hold"/>
                                        <p:tgtEl>
                                          <p:spTgt spid="188424"/>
                                        </p:tgtEl>
                                        <p:attrNameLst>
                                          <p:attrName>ppt_x</p:attrName>
                                        </p:attrNameLst>
                                      </p:cBhvr>
                                      <p:tavLst>
                                        <p:tav tm="0">
                                          <p:val>
                                            <p:strVal val="#ppt_x"/>
                                          </p:val>
                                        </p:tav>
                                        <p:tav tm="100000">
                                          <p:val>
                                            <p:strVal val="#ppt_x"/>
                                          </p:val>
                                        </p:tav>
                                      </p:tavLst>
                                    </p:anim>
                                    <p:anim calcmode="lin" valueType="num">
                                      <p:cBhvr additive="base">
                                        <p:cTn id="8" dur="500" fill="hold"/>
                                        <p:tgtEl>
                                          <p:spTgt spid="1884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88426"/>
                                        </p:tgtEl>
                                        <p:attrNameLst>
                                          <p:attrName>style.visibility</p:attrName>
                                        </p:attrNameLst>
                                      </p:cBhvr>
                                      <p:to>
                                        <p:strVal val="visible"/>
                                      </p:to>
                                    </p:set>
                                    <p:animEffect transition="in" filter="blinds(horizontal)">
                                      <p:cBhvr>
                                        <p:cTn id="13" dur="500"/>
                                        <p:tgtEl>
                                          <p:spTgt spid="18842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88427"/>
                                        </p:tgtEl>
                                        <p:attrNameLst>
                                          <p:attrName>style.visibility</p:attrName>
                                        </p:attrNameLst>
                                      </p:cBhvr>
                                      <p:to>
                                        <p:strVal val="visible"/>
                                      </p:to>
                                    </p:set>
                                    <p:animEffect transition="in" filter="blinds(horizontal)">
                                      <p:cBhvr>
                                        <p:cTn id="18" dur="500"/>
                                        <p:tgtEl>
                                          <p:spTgt spid="1884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88428"/>
                                        </p:tgtEl>
                                        <p:attrNameLst>
                                          <p:attrName>style.visibility</p:attrName>
                                        </p:attrNameLst>
                                      </p:cBhvr>
                                      <p:to>
                                        <p:strVal val="visible"/>
                                      </p:to>
                                    </p:set>
                                    <p:animEffect transition="in" filter="blinds(horizontal)">
                                      <p:cBhvr>
                                        <p:cTn id="23" dur="500"/>
                                        <p:tgtEl>
                                          <p:spTgt spid="1884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88429"/>
                                        </p:tgtEl>
                                        <p:attrNameLst>
                                          <p:attrName>style.visibility</p:attrName>
                                        </p:attrNameLst>
                                      </p:cBhvr>
                                      <p:to>
                                        <p:strVal val="visible"/>
                                      </p:to>
                                    </p:set>
                                    <p:animEffect transition="in" filter="blinds(horizontal)">
                                      <p:cBhvr>
                                        <p:cTn id="28" dur="500"/>
                                        <p:tgtEl>
                                          <p:spTgt spid="188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6" grpId="0" animBg="1"/>
      <p:bldP spid="188427" grpId="0" animBg="1"/>
      <p:bldP spid="188428" grpId="0" animBg="1"/>
      <p:bldP spid="1884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C13CE8-1FCA-4542-98D2-FDE0E6A21084}" type="slidenum">
              <a:rPr lang="en-US" smtClean="0"/>
              <a:pPr eaLnBrk="1" hangingPunct="1"/>
              <a:t>16</a:t>
            </a:fld>
            <a:endParaRPr lang="en-US" smtClean="0"/>
          </a:p>
        </p:txBody>
      </p:sp>
      <p:sp>
        <p:nvSpPr>
          <p:cNvPr id="6147" name="Rectangle 2"/>
          <p:cNvSpPr>
            <a:spLocks noGrp="1" noChangeArrowheads="1"/>
          </p:cNvSpPr>
          <p:nvPr>
            <p:ph type="title"/>
          </p:nvPr>
        </p:nvSpPr>
        <p:spPr>
          <a:xfrm>
            <a:off x="468313" y="381000"/>
            <a:ext cx="8294687" cy="609600"/>
          </a:xfrm>
        </p:spPr>
        <p:txBody>
          <a:bodyPr/>
          <a:lstStyle/>
          <a:p>
            <a:pPr algn="l" eaLnBrk="1" hangingPunct="1"/>
            <a:r>
              <a:rPr lang="en-US" sz="3200" b="1" smtClean="0">
                <a:solidFill>
                  <a:schemeClr val="accent2"/>
                </a:solidFill>
              </a:rPr>
              <a:t>How much information do readers need?</a:t>
            </a:r>
            <a:endParaRPr lang="en-GB" sz="3200" b="1" smtClean="0">
              <a:solidFill>
                <a:schemeClr val="accent2"/>
              </a:solidFill>
            </a:endParaRPr>
          </a:p>
        </p:txBody>
      </p:sp>
      <p:sp>
        <p:nvSpPr>
          <p:cNvPr id="6148" name="Text Box 3"/>
          <p:cNvSpPr txBox="1">
            <a:spLocks noChangeArrowheads="1"/>
          </p:cNvSpPr>
          <p:nvPr/>
        </p:nvSpPr>
        <p:spPr bwMode="auto">
          <a:xfrm>
            <a:off x="685800" y="1287463"/>
            <a:ext cx="8001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fi-FI" sz="2400" dirty="0" err="1"/>
              <a:t>Always</a:t>
            </a:r>
            <a:r>
              <a:rPr lang="fi-FI" sz="2400" dirty="0"/>
              <a:t> </a:t>
            </a:r>
            <a:r>
              <a:rPr lang="fi-FI" sz="2400" dirty="0" err="1"/>
              <a:t>define</a:t>
            </a:r>
            <a:r>
              <a:rPr lang="fi-FI" sz="2400" dirty="0"/>
              <a:t> </a:t>
            </a:r>
            <a:r>
              <a:rPr lang="fi-FI" sz="2400" dirty="0">
                <a:solidFill>
                  <a:schemeClr val="accent2"/>
                </a:solidFill>
                <a:latin typeface="Arial Black" pitchFamily="34" charset="0"/>
              </a:rPr>
              <a:t>new </a:t>
            </a:r>
            <a:r>
              <a:rPr lang="fi-FI" sz="2400" dirty="0" err="1">
                <a:solidFill>
                  <a:schemeClr val="accent2"/>
                </a:solidFill>
                <a:latin typeface="Arial Black" pitchFamily="34" charset="0"/>
              </a:rPr>
              <a:t>terms</a:t>
            </a:r>
            <a:r>
              <a:rPr lang="fi-FI" sz="2400" dirty="0"/>
              <a:t> and </a:t>
            </a:r>
            <a:r>
              <a:rPr lang="fi-FI" sz="2400" dirty="0" err="1"/>
              <a:t>concepts</a:t>
            </a:r>
            <a:r>
              <a:rPr lang="fi-FI" sz="2400" dirty="0"/>
              <a:t>. </a:t>
            </a:r>
          </a:p>
          <a:p>
            <a:pPr eaLnBrk="1" hangingPunct="1">
              <a:spcBef>
                <a:spcPct val="50000"/>
              </a:spcBef>
              <a:buFontTx/>
              <a:buChar char="•"/>
            </a:pPr>
            <a:r>
              <a:rPr lang="fi-FI" sz="2400" dirty="0" err="1"/>
              <a:t>Define</a:t>
            </a:r>
            <a:r>
              <a:rPr lang="fi-FI" sz="2400" dirty="0"/>
              <a:t> </a:t>
            </a:r>
            <a:r>
              <a:rPr lang="fi-FI" sz="2400" dirty="0" err="1"/>
              <a:t>terms</a:t>
            </a:r>
            <a:r>
              <a:rPr lang="fi-FI" sz="2400" dirty="0"/>
              <a:t> </a:t>
            </a:r>
            <a:r>
              <a:rPr lang="fi-FI" sz="2400" dirty="0" err="1"/>
              <a:t>you</a:t>
            </a:r>
            <a:r>
              <a:rPr lang="fi-FI" sz="2400" dirty="0"/>
              <a:t> </a:t>
            </a:r>
            <a:r>
              <a:rPr lang="fi-FI" sz="2400" dirty="0" err="1"/>
              <a:t>use</a:t>
            </a:r>
            <a:r>
              <a:rPr lang="fi-FI" sz="2400" dirty="0"/>
              <a:t> in a </a:t>
            </a:r>
            <a:r>
              <a:rPr lang="fi-FI" sz="2400" dirty="0" err="1">
                <a:solidFill>
                  <a:schemeClr val="accent2"/>
                </a:solidFill>
                <a:latin typeface="Arial Black" pitchFamily="34" charset="0"/>
              </a:rPr>
              <a:t>non-standard</a:t>
            </a:r>
            <a:r>
              <a:rPr lang="fi-FI" sz="2400" dirty="0"/>
              <a:t> </a:t>
            </a:r>
            <a:r>
              <a:rPr lang="fi-FI" sz="2400" dirty="0" err="1"/>
              <a:t>way</a:t>
            </a:r>
            <a:endParaRPr lang="en-US" sz="2400" dirty="0"/>
          </a:p>
          <a:p>
            <a:pPr eaLnBrk="1" hangingPunct="1">
              <a:spcBef>
                <a:spcPct val="50000"/>
              </a:spcBef>
              <a:buFontTx/>
              <a:buChar char="•"/>
            </a:pPr>
            <a:r>
              <a:rPr lang="en-US" sz="2400" dirty="0"/>
              <a:t>Define the terms you use if you are </a:t>
            </a:r>
            <a:r>
              <a:rPr lang="en-US" sz="2400" dirty="0">
                <a:solidFill>
                  <a:schemeClr val="accent2"/>
                </a:solidFill>
                <a:latin typeface="Arial Black" pitchFamily="34" charset="0"/>
              </a:rPr>
              <a:t>unsure</a:t>
            </a:r>
            <a:r>
              <a:rPr lang="en-US" sz="2400" dirty="0"/>
              <a:t> readers will understand them.</a:t>
            </a:r>
          </a:p>
          <a:p>
            <a:pPr eaLnBrk="1" hangingPunct="1">
              <a:spcBef>
                <a:spcPct val="50000"/>
              </a:spcBef>
              <a:buFontTx/>
              <a:buChar char="•"/>
            </a:pPr>
            <a:r>
              <a:rPr lang="en-US" sz="2400" dirty="0"/>
              <a:t>The </a:t>
            </a:r>
            <a:r>
              <a:rPr lang="en-US" sz="2400" b="1" dirty="0">
                <a:solidFill>
                  <a:srgbClr val="000099"/>
                </a:solidFill>
              </a:rPr>
              <a:t>less readers know </a:t>
            </a:r>
            <a:r>
              <a:rPr lang="en-US" sz="2400" dirty="0"/>
              <a:t>about the topic</a:t>
            </a:r>
            <a:r>
              <a:rPr lang="en-US" sz="2400" b="1" dirty="0">
                <a:solidFill>
                  <a:srgbClr val="000099"/>
                </a:solidFill>
              </a:rPr>
              <a:t>, the more you need to explain</a:t>
            </a:r>
            <a:r>
              <a:rPr lang="en-US" sz="2400" dirty="0"/>
              <a:t> the terms using language they can understand</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9AB918A-AD61-4D61-8444-532DE511448A}" type="slidenum">
              <a:rPr lang="en-US" sz="1400"/>
              <a:pPr algn="r" eaLnBrk="1" hangingPunct="1"/>
              <a:t>17</a:t>
            </a:fld>
            <a:endParaRPr lang="en-US" sz="1400"/>
          </a:p>
        </p:txBody>
      </p:sp>
      <p:sp>
        <p:nvSpPr>
          <p:cNvPr id="7171" name="Rectangle 2"/>
          <p:cNvSpPr>
            <a:spLocks noGrp="1" noChangeArrowheads="1"/>
          </p:cNvSpPr>
          <p:nvPr>
            <p:ph type="title" idx="4294967295"/>
          </p:nvPr>
        </p:nvSpPr>
        <p:spPr>
          <a:xfrm>
            <a:off x="2484438" y="1412875"/>
            <a:ext cx="4608512" cy="609600"/>
          </a:xfrm>
        </p:spPr>
        <p:txBody>
          <a:bodyPr/>
          <a:lstStyle/>
          <a:p>
            <a:pPr algn="l" eaLnBrk="1" hangingPunct="1"/>
            <a:r>
              <a:rPr lang="en-GB" sz="3200" b="1" dirty="0" smtClean="0">
                <a:solidFill>
                  <a:schemeClr val="accent2"/>
                </a:solidFill>
              </a:rPr>
              <a:t> </a:t>
            </a:r>
            <a:r>
              <a:rPr lang="en-GB" sz="3200" b="1" dirty="0" smtClean="0">
                <a:solidFill>
                  <a:srgbClr val="FF0000"/>
                </a:solidFill>
              </a:rPr>
              <a:t>Types of Definition</a:t>
            </a:r>
          </a:p>
        </p:txBody>
      </p:sp>
      <p:sp>
        <p:nvSpPr>
          <p:cNvPr id="7172" name="Text Box 3"/>
          <p:cNvSpPr txBox="1">
            <a:spLocks noChangeArrowheads="1"/>
          </p:cNvSpPr>
          <p:nvPr/>
        </p:nvSpPr>
        <p:spPr bwMode="auto">
          <a:xfrm>
            <a:off x="2555875" y="2636838"/>
            <a:ext cx="6138863"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Tx/>
              <a:buAutoNum type="arabicPeriod"/>
            </a:pPr>
            <a:r>
              <a:rPr lang="en-GB" sz="2800" b="1" dirty="0">
                <a:solidFill>
                  <a:srgbClr val="000099"/>
                </a:solidFill>
              </a:rPr>
              <a:t>Parenthetical definition</a:t>
            </a:r>
          </a:p>
          <a:p>
            <a:pPr eaLnBrk="1" hangingPunct="1">
              <a:lnSpc>
                <a:spcPct val="130000"/>
              </a:lnSpc>
              <a:buFontTx/>
              <a:buAutoNum type="arabicPeriod"/>
            </a:pPr>
            <a:r>
              <a:rPr lang="en-GB" sz="2800" b="1" dirty="0">
                <a:solidFill>
                  <a:srgbClr val="000099"/>
                </a:solidFill>
              </a:rPr>
              <a:t>Sentence definition</a:t>
            </a:r>
          </a:p>
          <a:p>
            <a:pPr eaLnBrk="1" hangingPunct="1">
              <a:lnSpc>
                <a:spcPct val="130000"/>
              </a:lnSpc>
              <a:buFontTx/>
              <a:buAutoNum type="arabicPeriod"/>
            </a:pPr>
            <a:r>
              <a:rPr lang="en-GB" sz="2800" b="1" dirty="0">
                <a:solidFill>
                  <a:srgbClr val="000099"/>
                </a:solidFill>
              </a:rPr>
              <a:t>Extended definition</a:t>
            </a:r>
          </a:p>
        </p:txBody>
      </p:sp>
      <p:pic>
        <p:nvPicPr>
          <p:cNvPr id="7173" name="Picture 5" descr="aalt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1655763"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549376-23AA-4497-9829-B208C2D9DABC}" type="slidenum">
              <a:rPr lang="en-US" smtClean="0"/>
              <a:pPr eaLnBrk="1" hangingPunct="1"/>
              <a:t>18</a:t>
            </a:fld>
            <a:endParaRPr lang="en-US" smtClean="0"/>
          </a:p>
        </p:txBody>
      </p:sp>
      <p:sp>
        <p:nvSpPr>
          <p:cNvPr id="8195" name="Rectangle 2"/>
          <p:cNvSpPr>
            <a:spLocks noGrp="1" noChangeArrowheads="1"/>
          </p:cNvSpPr>
          <p:nvPr>
            <p:ph type="title"/>
          </p:nvPr>
        </p:nvSpPr>
        <p:spPr>
          <a:xfrm>
            <a:off x="425450" y="333375"/>
            <a:ext cx="8075613" cy="574675"/>
          </a:xfrm>
        </p:spPr>
        <p:txBody>
          <a:bodyPr/>
          <a:lstStyle/>
          <a:p>
            <a:pPr algn="l" eaLnBrk="1" hangingPunct="1"/>
            <a:r>
              <a:rPr lang="en-GB" sz="3200" b="1" dirty="0" smtClean="0">
                <a:solidFill>
                  <a:srgbClr val="000099"/>
                </a:solidFill>
              </a:rPr>
              <a:t>1. Parenthetical definition</a:t>
            </a:r>
          </a:p>
        </p:txBody>
      </p:sp>
      <p:sp>
        <p:nvSpPr>
          <p:cNvPr id="8196" name="Text Box 3"/>
          <p:cNvSpPr txBox="1">
            <a:spLocks noChangeArrowheads="1"/>
          </p:cNvSpPr>
          <p:nvPr/>
        </p:nvSpPr>
        <p:spPr bwMode="auto">
          <a:xfrm>
            <a:off x="685800" y="1287463"/>
            <a:ext cx="84582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14288" defTabSz="531813" eaLnBrk="0" hangingPunct="0">
              <a:defRPr>
                <a:solidFill>
                  <a:schemeClr val="tx1"/>
                </a:solidFill>
                <a:latin typeface="Arial" pitchFamily="34" charset="0"/>
              </a:defRPr>
            </a:lvl1pPr>
            <a:lvl2pPr marL="742950" indent="-285750" defTabSz="531813" eaLnBrk="0" hangingPunct="0">
              <a:defRPr>
                <a:solidFill>
                  <a:schemeClr val="tx1"/>
                </a:solidFill>
                <a:latin typeface="Arial" pitchFamily="34" charset="0"/>
              </a:defRPr>
            </a:lvl2pPr>
            <a:lvl3pPr marL="1143000" indent="-228600" defTabSz="531813" eaLnBrk="0" hangingPunct="0">
              <a:defRPr>
                <a:solidFill>
                  <a:schemeClr val="tx1"/>
                </a:solidFill>
                <a:latin typeface="Arial" pitchFamily="34" charset="0"/>
              </a:defRPr>
            </a:lvl3pPr>
            <a:lvl4pPr marL="1600200" indent="-228600" defTabSz="531813" eaLnBrk="0" hangingPunct="0">
              <a:defRPr>
                <a:solidFill>
                  <a:schemeClr val="tx1"/>
                </a:solidFill>
                <a:latin typeface="Arial" pitchFamily="34" charset="0"/>
              </a:defRPr>
            </a:lvl4pPr>
            <a:lvl5pPr marL="2057400" indent="-228600" defTabSz="531813" eaLnBrk="0" hangingPunct="0">
              <a:defRPr>
                <a:solidFill>
                  <a:schemeClr val="tx1"/>
                </a:solidFill>
                <a:latin typeface="Arial" pitchFamily="34" charset="0"/>
              </a:defRPr>
            </a:lvl5pPr>
            <a:lvl6pPr marL="2514600" indent="-228600" defTabSz="531813" eaLnBrk="0" fontAlgn="base" hangingPunct="0">
              <a:spcBef>
                <a:spcPct val="0"/>
              </a:spcBef>
              <a:spcAft>
                <a:spcPct val="0"/>
              </a:spcAft>
              <a:defRPr>
                <a:solidFill>
                  <a:schemeClr val="tx1"/>
                </a:solidFill>
                <a:latin typeface="Arial" pitchFamily="34" charset="0"/>
              </a:defRPr>
            </a:lvl6pPr>
            <a:lvl7pPr marL="2971800" indent="-228600" defTabSz="531813" eaLnBrk="0" fontAlgn="base" hangingPunct="0">
              <a:spcBef>
                <a:spcPct val="0"/>
              </a:spcBef>
              <a:spcAft>
                <a:spcPct val="0"/>
              </a:spcAft>
              <a:defRPr>
                <a:solidFill>
                  <a:schemeClr val="tx1"/>
                </a:solidFill>
                <a:latin typeface="Arial" pitchFamily="34" charset="0"/>
              </a:defRPr>
            </a:lvl7pPr>
            <a:lvl8pPr marL="3429000" indent="-228600" defTabSz="531813" eaLnBrk="0" fontAlgn="base" hangingPunct="0">
              <a:spcBef>
                <a:spcPct val="0"/>
              </a:spcBef>
              <a:spcAft>
                <a:spcPct val="0"/>
              </a:spcAft>
              <a:defRPr>
                <a:solidFill>
                  <a:schemeClr val="tx1"/>
                </a:solidFill>
                <a:latin typeface="Arial" pitchFamily="34" charset="0"/>
              </a:defRPr>
            </a:lvl8pPr>
            <a:lvl9pPr marL="3886200" indent="-228600" defTabSz="531813" eaLnBrk="0" fontAlgn="base" hangingPunct="0">
              <a:spcBef>
                <a:spcPct val="0"/>
              </a:spcBef>
              <a:spcAft>
                <a:spcPct val="0"/>
              </a:spcAft>
              <a:defRPr>
                <a:solidFill>
                  <a:schemeClr val="tx1"/>
                </a:solidFill>
                <a:latin typeface="Arial" pitchFamily="34" charset="0"/>
              </a:defRPr>
            </a:lvl9pPr>
          </a:lstStyle>
          <a:p>
            <a:pPr eaLnBrk="1" hangingPunct="1"/>
            <a:r>
              <a:rPr lang="en-GB" sz="2400" b="1">
                <a:solidFill>
                  <a:schemeClr val="accent2"/>
                </a:solidFill>
              </a:rPr>
              <a:t>A parenthetical definition </a:t>
            </a:r>
            <a:r>
              <a:rPr lang="en-GB" sz="2400"/>
              <a:t>explains a term briefly in parenthesis or between commas using synonyms or examples.</a:t>
            </a:r>
          </a:p>
          <a:p>
            <a:pPr eaLnBrk="1" hangingPunct="1"/>
            <a:endParaRPr lang="en-GB" sz="2400"/>
          </a:p>
          <a:p>
            <a:pPr eaLnBrk="1" hangingPunct="1"/>
            <a:r>
              <a:rPr lang="en-GB" sz="2400">
                <a:solidFill>
                  <a:schemeClr val="bg2"/>
                </a:solidFill>
              </a:rPr>
              <a:t>Examples:</a:t>
            </a:r>
          </a:p>
          <a:p>
            <a:pPr eaLnBrk="1" hangingPunct="1"/>
            <a:r>
              <a:rPr lang="en-GB" sz="2400" b="1">
                <a:solidFill>
                  <a:schemeClr val="accent2"/>
                </a:solidFill>
              </a:rPr>
              <a:t>		A term</a:t>
            </a:r>
            <a:r>
              <a:rPr lang="en-GB" sz="2400" b="1">
                <a:solidFill>
                  <a:srgbClr val="FF0000"/>
                </a:solidFill>
              </a:rPr>
              <a:t> (</a:t>
            </a:r>
            <a:r>
              <a:rPr lang="en-GB" sz="2400"/>
              <a:t>definition</a:t>
            </a:r>
            <a:r>
              <a:rPr lang="en-GB" sz="2400" b="1">
                <a:solidFill>
                  <a:srgbClr val="FF0000"/>
                </a:solidFill>
              </a:rPr>
              <a:t>) </a:t>
            </a:r>
          </a:p>
          <a:p>
            <a:pPr eaLnBrk="1" hangingPunct="1"/>
            <a:r>
              <a:rPr lang="en-GB" sz="2400" b="1">
                <a:solidFill>
                  <a:schemeClr val="accent2"/>
                </a:solidFill>
              </a:rPr>
              <a:t>		A term</a:t>
            </a:r>
            <a:r>
              <a:rPr lang="en-GB" sz="2400" b="1">
                <a:solidFill>
                  <a:srgbClr val="FF0000"/>
                </a:solidFill>
                <a:latin typeface="Arial Black" pitchFamily="34" charset="0"/>
              </a:rPr>
              <a:t>,</a:t>
            </a:r>
            <a:r>
              <a:rPr lang="en-GB" sz="2400" b="1">
                <a:solidFill>
                  <a:srgbClr val="FF0000"/>
                </a:solidFill>
              </a:rPr>
              <a:t> </a:t>
            </a:r>
            <a:r>
              <a:rPr lang="en-GB" sz="2400"/>
              <a:t>definition</a:t>
            </a:r>
            <a:r>
              <a:rPr lang="en-GB" sz="2400" b="1">
                <a:solidFill>
                  <a:srgbClr val="FF0000"/>
                </a:solidFill>
                <a:latin typeface="Arial Black" pitchFamily="34" charset="0"/>
              </a:rPr>
              <a:t>,</a:t>
            </a:r>
            <a:endParaRPr lang="en-GB" sz="2400"/>
          </a:p>
        </p:txBody>
      </p:sp>
      <p:sp>
        <p:nvSpPr>
          <p:cNvPr id="8197" name="Text Box 4"/>
          <p:cNvSpPr txBox="1">
            <a:spLocks noChangeArrowheads="1"/>
          </p:cNvSpPr>
          <p:nvPr/>
        </p:nvSpPr>
        <p:spPr bwMode="auto">
          <a:xfrm>
            <a:off x="1619250" y="4292600"/>
            <a:ext cx="7056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fi-FI"/>
          </a:p>
        </p:txBody>
      </p:sp>
      <p:sp>
        <p:nvSpPr>
          <p:cNvPr id="39941" name="Text Box 5"/>
          <p:cNvSpPr txBox="1">
            <a:spLocks noChangeArrowheads="1"/>
          </p:cNvSpPr>
          <p:nvPr/>
        </p:nvSpPr>
        <p:spPr bwMode="auto">
          <a:xfrm>
            <a:off x="685800" y="1196975"/>
            <a:ext cx="8458200" cy="38164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4288" indent="-14288" defTabSz="531813" eaLnBrk="0" hangingPunct="0">
              <a:defRPr>
                <a:solidFill>
                  <a:schemeClr val="tx1"/>
                </a:solidFill>
                <a:latin typeface="Arial" pitchFamily="34" charset="0"/>
              </a:defRPr>
            </a:lvl1pPr>
            <a:lvl2pPr marL="742950" indent="-285750" defTabSz="531813" eaLnBrk="0" hangingPunct="0">
              <a:defRPr>
                <a:solidFill>
                  <a:schemeClr val="tx1"/>
                </a:solidFill>
                <a:latin typeface="Arial" pitchFamily="34" charset="0"/>
              </a:defRPr>
            </a:lvl2pPr>
            <a:lvl3pPr marL="1143000" indent="-228600" defTabSz="531813" eaLnBrk="0" hangingPunct="0">
              <a:defRPr>
                <a:solidFill>
                  <a:schemeClr val="tx1"/>
                </a:solidFill>
                <a:latin typeface="Arial" pitchFamily="34" charset="0"/>
              </a:defRPr>
            </a:lvl3pPr>
            <a:lvl4pPr marL="1600200" indent="-228600" defTabSz="531813" eaLnBrk="0" hangingPunct="0">
              <a:defRPr>
                <a:solidFill>
                  <a:schemeClr val="tx1"/>
                </a:solidFill>
                <a:latin typeface="Arial" pitchFamily="34" charset="0"/>
              </a:defRPr>
            </a:lvl4pPr>
            <a:lvl5pPr marL="2057400" indent="-228600" defTabSz="531813" eaLnBrk="0" hangingPunct="0">
              <a:defRPr>
                <a:solidFill>
                  <a:schemeClr val="tx1"/>
                </a:solidFill>
                <a:latin typeface="Arial" pitchFamily="34" charset="0"/>
              </a:defRPr>
            </a:lvl5pPr>
            <a:lvl6pPr marL="2514600" indent="-228600" defTabSz="531813" eaLnBrk="0" fontAlgn="base" hangingPunct="0">
              <a:spcBef>
                <a:spcPct val="0"/>
              </a:spcBef>
              <a:spcAft>
                <a:spcPct val="0"/>
              </a:spcAft>
              <a:defRPr>
                <a:solidFill>
                  <a:schemeClr val="tx1"/>
                </a:solidFill>
                <a:latin typeface="Arial" pitchFamily="34" charset="0"/>
              </a:defRPr>
            </a:lvl6pPr>
            <a:lvl7pPr marL="2971800" indent="-228600" defTabSz="531813" eaLnBrk="0" fontAlgn="base" hangingPunct="0">
              <a:spcBef>
                <a:spcPct val="0"/>
              </a:spcBef>
              <a:spcAft>
                <a:spcPct val="0"/>
              </a:spcAft>
              <a:defRPr>
                <a:solidFill>
                  <a:schemeClr val="tx1"/>
                </a:solidFill>
                <a:latin typeface="Arial" pitchFamily="34" charset="0"/>
              </a:defRPr>
            </a:lvl7pPr>
            <a:lvl8pPr marL="3429000" indent="-228600" defTabSz="531813" eaLnBrk="0" fontAlgn="base" hangingPunct="0">
              <a:spcBef>
                <a:spcPct val="0"/>
              </a:spcBef>
              <a:spcAft>
                <a:spcPct val="0"/>
              </a:spcAft>
              <a:defRPr>
                <a:solidFill>
                  <a:schemeClr val="tx1"/>
                </a:solidFill>
                <a:latin typeface="Arial" pitchFamily="34" charset="0"/>
              </a:defRPr>
            </a:lvl8pPr>
            <a:lvl9pPr marL="3886200" indent="-228600" defTabSz="531813" eaLnBrk="0" fontAlgn="base" hangingPunct="0">
              <a:spcBef>
                <a:spcPct val="0"/>
              </a:spcBef>
              <a:spcAft>
                <a:spcPct val="0"/>
              </a:spcAft>
              <a:defRPr>
                <a:solidFill>
                  <a:schemeClr val="tx1"/>
                </a:solidFill>
                <a:latin typeface="Arial" pitchFamily="34" charset="0"/>
              </a:defRPr>
            </a:lvl9pPr>
          </a:lstStyle>
          <a:p>
            <a:pPr eaLnBrk="1" hangingPunct="1"/>
            <a:r>
              <a:rPr lang="en-GB" sz="2400" b="1" dirty="0">
                <a:solidFill>
                  <a:schemeClr val="accent2"/>
                </a:solidFill>
              </a:rPr>
              <a:t>	A parenthetical definition </a:t>
            </a:r>
            <a:r>
              <a:rPr lang="en-GB" sz="2400" dirty="0"/>
              <a:t>explains a term briefly in </a:t>
            </a:r>
            <a:br>
              <a:rPr lang="en-GB" sz="2400" dirty="0"/>
            </a:br>
            <a:r>
              <a:rPr lang="en-GB" sz="2400" dirty="0">
                <a:solidFill>
                  <a:srgbClr val="FF0000"/>
                </a:solidFill>
                <a:latin typeface="Arial Black" pitchFamily="34" charset="0"/>
              </a:rPr>
              <a:t>parenthesis</a:t>
            </a:r>
            <a:r>
              <a:rPr lang="en-GB" sz="2400" dirty="0"/>
              <a:t> or between </a:t>
            </a:r>
            <a:r>
              <a:rPr lang="en-GB" sz="2400" dirty="0">
                <a:solidFill>
                  <a:srgbClr val="FF0000"/>
                </a:solidFill>
                <a:latin typeface="Arial Black" pitchFamily="34" charset="0"/>
              </a:rPr>
              <a:t>commas</a:t>
            </a:r>
            <a:r>
              <a:rPr lang="en-GB" sz="2400" dirty="0"/>
              <a:t> using synonyms or </a:t>
            </a:r>
            <a:br>
              <a:rPr lang="en-GB" sz="2400" dirty="0"/>
            </a:br>
            <a:r>
              <a:rPr lang="en-GB" sz="2400" dirty="0"/>
              <a:t>examples.</a:t>
            </a:r>
          </a:p>
          <a:p>
            <a:pPr eaLnBrk="1" hangingPunct="1"/>
            <a:endParaRPr lang="en-GB" sz="2400" dirty="0"/>
          </a:p>
          <a:p>
            <a:pPr eaLnBrk="1" hangingPunct="1"/>
            <a:r>
              <a:rPr lang="en-GB" sz="2400" b="1" dirty="0"/>
              <a:t>Examples:</a:t>
            </a:r>
          </a:p>
          <a:p>
            <a:pPr eaLnBrk="1" hangingPunct="1"/>
            <a:r>
              <a:rPr lang="en-GB" sz="2400" b="1" dirty="0">
                <a:solidFill>
                  <a:schemeClr val="accent2"/>
                </a:solidFill>
              </a:rPr>
              <a:t>		A term</a:t>
            </a:r>
            <a:r>
              <a:rPr lang="en-GB" sz="2400" b="1" dirty="0">
                <a:solidFill>
                  <a:srgbClr val="FF0000"/>
                </a:solidFill>
              </a:rPr>
              <a:t> (</a:t>
            </a:r>
            <a:r>
              <a:rPr lang="en-GB" sz="2400" dirty="0"/>
              <a:t>definition</a:t>
            </a:r>
            <a:r>
              <a:rPr lang="en-GB" sz="2400" b="1" dirty="0">
                <a:solidFill>
                  <a:srgbClr val="FF0000"/>
                </a:solidFill>
              </a:rPr>
              <a:t>) </a:t>
            </a:r>
          </a:p>
          <a:p>
            <a:pPr eaLnBrk="1" hangingPunct="1">
              <a:spcBef>
                <a:spcPct val="50000"/>
              </a:spcBef>
            </a:pPr>
            <a:r>
              <a:rPr lang="en-US" sz="2000" dirty="0"/>
              <a:t>		The Mars mission was originally funded to last </a:t>
            </a:r>
            <a:r>
              <a:rPr lang="en-US" sz="2000" dirty="0" smtClean="0"/>
              <a:t>90 </a:t>
            </a:r>
            <a:r>
              <a:rPr lang="en-US" sz="2000" dirty="0"/>
              <a:t>sols </a:t>
            </a:r>
            <a:r>
              <a:rPr lang="en-US" sz="2000" b="1" dirty="0">
                <a:solidFill>
                  <a:srgbClr val="FF0000"/>
                </a:solidFill>
              </a:rPr>
              <a:t>(</a:t>
            </a:r>
            <a:r>
              <a:rPr lang="en-US" sz="2000" b="1" dirty="0"/>
              <a:t>One sol </a:t>
            </a:r>
            <a:r>
              <a:rPr lang="en-US" sz="2000" b="1" dirty="0" smtClean="0"/>
              <a:t/>
            </a:r>
            <a:br>
              <a:rPr lang="en-US" sz="2000" b="1" dirty="0" smtClean="0"/>
            </a:br>
            <a:r>
              <a:rPr lang="en-US" sz="2000" b="1" dirty="0" smtClean="0"/>
              <a:t>        equals </a:t>
            </a:r>
            <a:r>
              <a:rPr lang="en-US" sz="2000" b="1" dirty="0"/>
              <a:t>24.65 hours</a:t>
            </a:r>
            <a:r>
              <a:rPr lang="en-US" sz="2000" b="1" dirty="0">
                <a:solidFill>
                  <a:srgbClr val="FF0000"/>
                </a:solidFill>
              </a:rPr>
              <a:t>)</a:t>
            </a:r>
            <a:r>
              <a:rPr lang="en-US" sz="2000" dirty="0"/>
              <a:t> and to end last April.</a:t>
            </a:r>
          </a:p>
          <a:p>
            <a:pPr eaLnBrk="1" hangingPunct="1"/>
            <a:endParaRPr lang="en-GB" sz="2400" b="1" dirty="0">
              <a:solidFill>
                <a:srgbClr val="FF0000"/>
              </a:solidFill>
            </a:endParaRPr>
          </a:p>
          <a:p>
            <a:pPr eaLnBrk="1" hangingPunct="1"/>
            <a:r>
              <a:rPr lang="en-GB" sz="2400" b="1" dirty="0">
                <a:solidFill>
                  <a:schemeClr val="accent2"/>
                </a:solidFill>
              </a:rPr>
              <a:t>		A term</a:t>
            </a:r>
            <a:r>
              <a:rPr lang="en-GB" sz="2400" b="1" dirty="0">
                <a:solidFill>
                  <a:srgbClr val="FF0000"/>
                </a:solidFill>
                <a:latin typeface="Arial Black" pitchFamily="34" charset="0"/>
              </a:rPr>
              <a:t>,</a:t>
            </a:r>
            <a:r>
              <a:rPr lang="en-GB" sz="2400" b="1" dirty="0">
                <a:solidFill>
                  <a:srgbClr val="FF0000"/>
                </a:solidFill>
              </a:rPr>
              <a:t> </a:t>
            </a:r>
            <a:r>
              <a:rPr lang="en-GB" sz="2400" dirty="0"/>
              <a:t>definition</a:t>
            </a:r>
            <a:r>
              <a:rPr lang="en-GB" sz="2400" b="1" dirty="0">
                <a:solidFill>
                  <a:srgbClr val="FF0000"/>
                </a:solidFill>
                <a:latin typeface="Arial Black" pitchFamily="34" charset="0"/>
              </a:rPr>
              <a:t>,</a:t>
            </a:r>
          </a:p>
        </p:txBody>
      </p:sp>
      <p:sp>
        <p:nvSpPr>
          <p:cNvPr id="39942" name="Text Box 6"/>
          <p:cNvSpPr txBox="1">
            <a:spLocks noChangeArrowheads="1"/>
          </p:cNvSpPr>
          <p:nvPr/>
        </p:nvSpPr>
        <p:spPr bwMode="auto">
          <a:xfrm>
            <a:off x="1258888" y="5013325"/>
            <a:ext cx="64087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a:t>The Mars mission was originally funded to last </a:t>
            </a:r>
            <a:br>
              <a:rPr lang="en-US" sz="2000" dirty="0"/>
            </a:br>
            <a:r>
              <a:rPr lang="en-US" sz="2000" dirty="0"/>
              <a:t>90 sols</a:t>
            </a:r>
            <a:r>
              <a:rPr lang="en-US" sz="2000" b="1" dirty="0">
                <a:solidFill>
                  <a:srgbClr val="FF0000"/>
                </a:solidFill>
                <a:latin typeface="Arial Black" pitchFamily="34" charset="0"/>
              </a:rPr>
              <a:t>,</a:t>
            </a:r>
            <a:r>
              <a:rPr lang="en-US" sz="2000" b="1" dirty="0">
                <a:latin typeface="Arial Black" pitchFamily="34" charset="0"/>
              </a:rPr>
              <a:t> </a:t>
            </a:r>
            <a:r>
              <a:rPr lang="en-US" sz="2000" b="1" dirty="0"/>
              <a:t>the equivalent of 90 Mars days</a:t>
            </a:r>
            <a:r>
              <a:rPr lang="en-US" sz="2000" b="1" dirty="0">
                <a:solidFill>
                  <a:srgbClr val="FF0000"/>
                </a:solidFill>
                <a:latin typeface="Arial Black" pitchFamily="34" charset="0"/>
              </a:rPr>
              <a:t>,</a:t>
            </a:r>
            <a:r>
              <a:rPr lang="en-US" sz="2000" dirty="0"/>
              <a:t> and come to an end last April.</a:t>
            </a:r>
          </a:p>
        </p:txBody>
      </p:sp>
      <p:pic>
        <p:nvPicPr>
          <p:cNvPr id="8200" name="Picture 9"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885113" y="260350"/>
            <a:ext cx="863600" cy="863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GB" sz="3200" b="1" dirty="0" smtClean="0">
                <a:solidFill>
                  <a:srgbClr val="000099"/>
                </a:solidFill>
              </a:rPr>
              <a:t>1. Parenthetical definition</a:t>
            </a:r>
          </a:p>
        </p:txBody>
      </p:sp>
      <p:sp>
        <p:nvSpPr>
          <p:cNvPr id="10243" name="Text Box 3"/>
          <p:cNvSpPr txBox="1">
            <a:spLocks noChangeArrowheads="1"/>
          </p:cNvSpPr>
          <p:nvPr/>
        </p:nvSpPr>
        <p:spPr bwMode="auto">
          <a:xfrm>
            <a:off x="395288" y="1268413"/>
            <a:ext cx="8458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142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dirty="0"/>
              <a:t>Common phrases used in parenthetical definitions</a:t>
            </a:r>
            <a:br>
              <a:rPr lang="en-GB" sz="2400" dirty="0"/>
            </a:br>
            <a:endParaRPr lang="en-GB" sz="1200" dirty="0"/>
          </a:p>
          <a:p>
            <a:pPr eaLnBrk="1" hangingPunct="1">
              <a:buFontTx/>
              <a:buChar char="•"/>
            </a:pPr>
            <a:r>
              <a:rPr lang="en-GB" sz="2400" dirty="0">
                <a:solidFill>
                  <a:srgbClr val="990033"/>
                </a:solidFill>
              </a:rPr>
              <a:t> </a:t>
            </a:r>
            <a:r>
              <a:rPr lang="en-GB" sz="2400" dirty="0">
                <a:solidFill>
                  <a:srgbClr val="990033"/>
                </a:solidFill>
                <a:latin typeface="Arial Black" pitchFamily="34" charset="0"/>
              </a:rPr>
              <a:t>e.g.</a:t>
            </a:r>
          </a:p>
          <a:p>
            <a:pPr eaLnBrk="1" hangingPunct="1">
              <a:buFontTx/>
              <a:buChar char="•"/>
            </a:pPr>
            <a:endParaRPr lang="en-GB" sz="2400" dirty="0">
              <a:solidFill>
                <a:srgbClr val="990033"/>
              </a:solidFill>
              <a:latin typeface="Arial Black" pitchFamily="34" charset="0"/>
            </a:endParaRPr>
          </a:p>
          <a:p>
            <a:pPr marL="74612" indent="0" eaLnBrk="1" hangingPunct="1"/>
            <a:endParaRPr lang="en-GB" sz="3200" dirty="0">
              <a:solidFill>
                <a:srgbClr val="990033"/>
              </a:solidFill>
              <a:latin typeface="Arial Black" pitchFamily="34" charset="0"/>
            </a:endParaRPr>
          </a:p>
          <a:p>
            <a:pPr eaLnBrk="1" hangingPunct="1">
              <a:buFontTx/>
              <a:buChar char="•"/>
            </a:pPr>
            <a:r>
              <a:rPr lang="en-GB" sz="2400" dirty="0">
                <a:solidFill>
                  <a:srgbClr val="990033"/>
                </a:solidFill>
              </a:rPr>
              <a:t> </a:t>
            </a:r>
            <a:r>
              <a:rPr lang="en-GB" sz="2400" dirty="0">
                <a:solidFill>
                  <a:srgbClr val="990033"/>
                </a:solidFill>
                <a:latin typeface="Arial Black" pitchFamily="34" charset="0"/>
              </a:rPr>
              <a:t>such as</a:t>
            </a:r>
          </a:p>
          <a:p>
            <a:pPr eaLnBrk="1" hangingPunct="1">
              <a:buFontTx/>
              <a:buChar char="•"/>
            </a:pPr>
            <a:endParaRPr lang="en-GB" sz="2400" dirty="0">
              <a:solidFill>
                <a:srgbClr val="990033"/>
              </a:solidFill>
              <a:latin typeface="Arial Black" pitchFamily="34" charset="0"/>
            </a:endParaRPr>
          </a:p>
          <a:p>
            <a:pPr eaLnBrk="1" hangingPunct="1">
              <a:buFontTx/>
              <a:buChar char="•"/>
            </a:pPr>
            <a:endParaRPr lang="en-GB" sz="2800" dirty="0">
              <a:solidFill>
                <a:srgbClr val="990033"/>
              </a:solidFill>
              <a:latin typeface="Arial Black" pitchFamily="34" charset="0"/>
            </a:endParaRPr>
          </a:p>
          <a:p>
            <a:pPr eaLnBrk="1" hangingPunct="1">
              <a:buFontTx/>
              <a:buChar char="•"/>
            </a:pPr>
            <a:r>
              <a:rPr lang="en-GB" sz="2400" dirty="0">
                <a:solidFill>
                  <a:srgbClr val="990033"/>
                </a:solidFill>
              </a:rPr>
              <a:t> i</a:t>
            </a:r>
            <a:r>
              <a:rPr lang="en-GB" sz="2400" dirty="0">
                <a:solidFill>
                  <a:srgbClr val="990033"/>
                </a:solidFill>
                <a:latin typeface="Arial Black" pitchFamily="34" charset="0"/>
              </a:rPr>
              <a:t>ncluding</a:t>
            </a:r>
          </a:p>
          <a:p>
            <a:pPr eaLnBrk="1" hangingPunct="1">
              <a:buFontTx/>
              <a:buChar char="•"/>
            </a:pPr>
            <a:endParaRPr lang="en-GB" sz="2400" dirty="0">
              <a:solidFill>
                <a:srgbClr val="990033"/>
              </a:solidFill>
              <a:latin typeface="Arial Black" pitchFamily="34" charset="0"/>
            </a:endParaRPr>
          </a:p>
          <a:p>
            <a:pPr eaLnBrk="1" hangingPunct="1">
              <a:buFontTx/>
              <a:buChar char="•"/>
            </a:pPr>
            <a:endParaRPr lang="en-GB" sz="1200" dirty="0">
              <a:solidFill>
                <a:srgbClr val="990033"/>
              </a:solidFill>
              <a:latin typeface="Arial Black" pitchFamily="34" charset="0"/>
            </a:endParaRPr>
          </a:p>
          <a:p>
            <a:pPr eaLnBrk="1" hangingPunct="1">
              <a:buFontTx/>
              <a:buChar char="•"/>
            </a:pPr>
            <a:r>
              <a:rPr lang="en-GB" sz="2400" dirty="0">
                <a:solidFill>
                  <a:srgbClr val="990033"/>
                </a:solidFill>
              </a:rPr>
              <a:t> </a:t>
            </a:r>
            <a:r>
              <a:rPr lang="en-GB" sz="2400" dirty="0">
                <a:solidFill>
                  <a:srgbClr val="990033"/>
                </a:solidFill>
                <a:latin typeface="Arial Black" pitchFamily="34" charset="0"/>
              </a:rPr>
              <a:t>i.e.</a:t>
            </a:r>
          </a:p>
        </p:txBody>
      </p:sp>
      <p:sp>
        <p:nvSpPr>
          <p:cNvPr id="10244" name="Text Box 4"/>
          <p:cNvSpPr txBox="1">
            <a:spLocks noChangeArrowheads="1"/>
          </p:cNvSpPr>
          <p:nvPr/>
        </p:nvSpPr>
        <p:spPr bwMode="auto">
          <a:xfrm>
            <a:off x="2339975" y="3213100"/>
            <a:ext cx="655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fi-FI"/>
          </a:p>
        </p:txBody>
      </p:sp>
      <p:sp>
        <p:nvSpPr>
          <p:cNvPr id="10245" name="Text Box 5"/>
          <p:cNvSpPr txBox="1">
            <a:spLocks noChangeArrowheads="1"/>
          </p:cNvSpPr>
          <p:nvPr/>
        </p:nvSpPr>
        <p:spPr bwMode="auto">
          <a:xfrm>
            <a:off x="2339975" y="5157788"/>
            <a:ext cx="59769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On Mars, the average duration between two successive risings of Phobos is just over </a:t>
            </a:r>
            <a:r>
              <a:rPr lang="en-US" b="1">
                <a:solidFill>
                  <a:schemeClr val="accent2"/>
                </a:solidFill>
              </a:rPr>
              <a:t>11 hours</a:t>
            </a:r>
            <a:r>
              <a:rPr lang="en-US">
                <a:solidFill>
                  <a:srgbClr val="FF0000"/>
                </a:solidFill>
                <a:latin typeface="Arial Black" pitchFamily="34" charset="0"/>
              </a:rPr>
              <a:t>, because</a:t>
            </a:r>
            <a:r>
              <a:rPr lang="en-US"/>
              <a:t> </a:t>
            </a:r>
            <a:r>
              <a:rPr lang="en-US">
                <a:solidFill>
                  <a:srgbClr val="FF0000"/>
                </a:solidFill>
              </a:rPr>
              <a:t>Phobos rises and sets twice every Martian day.</a:t>
            </a:r>
          </a:p>
        </p:txBody>
      </p:sp>
      <p:sp>
        <p:nvSpPr>
          <p:cNvPr id="10246" name="Text Box 6"/>
          <p:cNvSpPr txBox="1">
            <a:spLocks noChangeArrowheads="1"/>
          </p:cNvSpPr>
          <p:nvPr/>
        </p:nvSpPr>
        <p:spPr bwMode="auto">
          <a:xfrm>
            <a:off x="2411413" y="4221163"/>
            <a:ext cx="6048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ja-JP">
                <a:ea typeface="ＭＳ Ｐゴシック" pitchFamily="34" charset="-128"/>
              </a:rPr>
              <a:t>The mars rover has been designed to perform </a:t>
            </a:r>
            <a:r>
              <a:rPr lang="en-US" altLang="ja-JP">
                <a:solidFill>
                  <a:srgbClr val="FF0000"/>
                </a:solidFill>
                <a:ea typeface="ＭＳ Ｐゴシック" pitchFamily="34" charset="-128"/>
              </a:rPr>
              <a:t>imaging</a:t>
            </a:r>
            <a:r>
              <a:rPr lang="en-US" altLang="ja-JP">
                <a:ea typeface="ＭＳ Ｐゴシック" pitchFamily="34" charset="-128"/>
              </a:rPr>
              <a:t>, </a:t>
            </a:r>
            <a:r>
              <a:rPr lang="en-US" altLang="ja-JP">
                <a:solidFill>
                  <a:srgbClr val="FF0000"/>
                </a:solidFill>
                <a:ea typeface="ＭＳ Ｐゴシック" pitchFamily="34" charset="-128"/>
              </a:rPr>
              <a:t>driving</a:t>
            </a:r>
            <a:r>
              <a:rPr lang="en-US" altLang="ja-JP">
                <a:ea typeface="ＭＳ Ｐゴシック" pitchFamily="34" charset="-128"/>
              </a:rPr>
              <a:t>, </a:t>
            </a:r>
            <a:r>
              <a:rPr lang="en-US" altLang="ja-JP">
                <a:solidFill>
                  <a:srgbClr val="FF0000"/>
                </a:solidFill>
                <a:ea typeface="ＭＳ Ｐゴシック" pitchFamily="34" charset="-128"/>
              </a:rPr>
              <a:t>drilling</a:t>
            </a:r>
            <a:r>
              <a:rPr lang="en-US" altLang="ja-JP">
                <a:solidFill>
                  <a:srgbClr val="990033"/>
                </a:solidFill>
                <a:latin typeface="Arial Black" pitchFamily="34" charset="0"/>
                <a:ea typeface="ＭＳ Ｐゴシック" pitchFamily="34" charset="-128"/>
              </a:rPr>
              <a:t>, etc.</a:t>
            </a:r>
            <a:r>
              <a:rPr lang="en-US" altLang="ja-JP">
                <a:ea typeface="ＭＳ Ｐゴシック" pitchFamily="34" charset="-128"/>
              </a:rPr>
              <a:t> </a:t>
            </a:r>
            <a:endParaRPr lang="en-US"/>
          </a:p>
        </p:txBody>
      </p:sp>
      <p:sp>
        <p:nvSpPr>
          <p:cNvPr id="10247" name="Text Box 7"/>
          <p:cNvSpPr txBox="1">
            <a:spLocks noChangeArrowheads="1"/>
          </p:cNvSpPr>
          <p:nvPr/>
        </p:nvSpPr>
        <p:spPr bwMode="auto">
          <a:xfrm>
            <a:off x="2411413" y="3068638"/>
            <a:ext cx="59769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a:t>The Mars rover will seek samples </a:t>
            </a:r>
            <a:r>
              <a:rPr lang="en-US"/>
              <a:t>that have minerals deposited by </a:t>
            </a:r>
            <a:r>
              <a:rPr lang="en-US">
                <a:solidFill>
                  <a:srgbClr val="FF0000"/>
                </a:solidFill>
              </a:rPr>
              <a:t>precipitation, evaporation, sedimentary cementation</a:t>
            </a:r>
            <a:r>
              <a:rPr lang="en-US">
                <a:solidFill>
                  <a:srgbClr val="990033"/>
                </a:solidFill>
                <a:latin typeface="Arial Black" pitchFamily="34" charset="0"/>
              </a:rPr>
              <a:t>, etc.</a:t>
            </a:r>
          </a:p>
        </p:txBody>
      </p:sp>
      <p:sp>
        <p:nvSpPr>
          <p:cNvPr id="10248" name="Text Box 8"/>
          <p:cNvSpPr txBox="1">
            <a:spLocks noChangeArrowheads="1"/>
          </p:cNvSpPr>
          <p:nvPr/>
        </p:nvSpPr>
        <p:spPr bwMode="auto">
          <a:xfrm>
            <a:off x="2484438" y="1844675"/>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The rover can perform </a:t>
            </a:r>
            <a:r>
              <a:rPr lang="en-US" b="1">
                <a:solidFill>
                  <a:srgbClr val="FF0000"/>
                </a:solidFill>
              </a:rPr>
              <a:t>driving, communicating, imaging</a:t>
            </a:r>
            <a:r>
              <a:rPr lang="en-US">
                <a:solidFill>
                  <a:srgbClr val="990033"/>
                </a:solidFill>
                <a:latin typeface="Arial Black" pitchFamily="34" charset="0"/>
              </a:rPr>
              <a:t>, etc</a:t>
            </a:r>
            <a:r>
              <a:rPr lang="en-US" b="1">
                <a:solidFill>
                  <a:srgbClr val="990033"/>
                </a:solidFill>
                <a:latin typeface="Arial Black" pitchFamily="34" charset="0"/>
              </a:rPr>
              <a:t>.</a:t>
            </a:r>
            <a:r>
              <a:rPr lang="en-US" b="1"/>
              <a:t> </a:t>
            </a:r>
            <a:r>
              <a:rPr lang="en-US"/>
              <a:t>using solar panel power alone. </a:t>
            </a:r>
          </a:p>
        </p:txBody>
      </p:sp>
      <p:pic>
        <p:nvPicPr>
          <p:cNvPr id="10249" name="Picture 9"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812088" y="188913"/>
            <a:ext cx="1039812" cy="103981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8858" name="Text Box 10"/>
          <p:cNvSpPr txBox="1">
            <a:spLocks noChangeArrowheads="1"/>
          </p:cNvSpPr>
          <p:nvPr/>
        </p:nvSpPr>
        <p:spPr bwMode="auto">
          <a:xfrm>
            <a:off x="2484438" y="1844675"/>
            <a:ext cx="5759450" cy="9159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The rover can perform </a:t>
            </a:r>
            <a:r>
              <a:rPr lang="en-US" b="1">
                <a:solidFill>
                  <a:schemeClr val="accent2"/>
                </a:solidFill>
              </a:rPr>
              <a:t>all planned </a:t>
            </a:r>
            <a:r>
              <a:rPr lang="en-US" u="sng">
                <a:solidFill>
                  <a:schemeClr val="accent2"/>
                </a:solidFill>
                <a:latin typeface="Arial Black" pitchFamily="34" charset="0"/>
              </a:rPr>
              <a:t>operations</a:t>
            </a:r>
            <a:r>
              <a:rPr lang="en-US"/>
              <a:t> </a:t>
            </a:r>
            <a:r>
              <a:rPr lang="en-US" b="1"/>
              <a:t>(</a:t>
            </a:r>
            <a:r>
              <a:rPr lang="en-US">
                <a:solidFill>
                  <a:srgbClr val="990033"/>
                </a:solidFill>
                <a:latin typeface="Arial Black" pitchFamily="34" charset="0"/>
              </a:rPr>
              <a:t>e.g.,</a:t>
            </a:r>
            <a:r>
              <a:rPr lang="en-US">
                <a:solidFill>
                  <a:srgbClr val="FF0000"/>
                </a:solidFill>
              </a:rPr>
              <a:t> driving, communicating, imaging</a:t>
            </a:r>
            <a:r>
              <a:rPr lang="en-US" b="1"/>
              <a:t>) </a:t>
            </a:r>
            <a:r>
              <a:rPr lang="en-US"/>
              <a:t>under solar panel power alone. </a:t>
            </a:r>
          </a:p>
        </p:txBody>
      </p:sp>
      <p:sp>
        <p:nvSpPr>
          <p:cNvPr id="78859" name="Text Box 11"/>
          <p:cNvSpPr txBox="1">
            <a:spLocks noChangeArrowheads="1"/>
          </p:cNvSpPr>
          <p:nvPr/>
        </p:nvSpPr>
        <p:spPr bwMode="auto">
          <a:xfrm>
            <a:off x="2411413" y="3068638"/>
            <a:ext cx="6192837" cy="12311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dirty="0"/>
              <a:t>The Mars </a:t>
            </a:r>
            <a:r>
              <a:rPr lang="fi-FI" dirty="0" err="1"/>
              <a:t>rover</a:t>
            </a:r>
            <a:r>
              <a:rPr lang="fi-FI" dirty="0"/>
              <a:t> </a:t>
            </a:r>
            <a:r>
              <a:rPr lang="fi-FI" dirty="0" err="1"/>
              <a:t>will</a:t>
            </a:r>
            <a:r>
              <a:rPr lang="fi-FI" dirty="0"/>
              <a:t> </a:t>
            </a:r>
            <a:r>
              <a:rPr lang="fi-FI" dirty="0" err="1"/>
              <a:t>seek</a:t>
            </a:r>
            <a:r>
              <a:rPr lang="fi-FI" dirty="0"/>
              <a:t> </a:t>
            </a:r>
            <a:r>
              <a:rPr lang="fi-FI" dirty="0" err="1"/>
              <a:t>samples</a:t>
            </a:r>
            <a:r>
              <a:rPr lang="fi-FI" dirty="0"/>
              <a:t> </a:t>
            </a:r>
            <a:r>
              <a:rPr lang="en-US" dirty="0"/>
              <a:t>that have minerals deposited by water-related </a:t>
            </a:r>
            <a:r>
              <a:rPr lang="en-US" u="sng" dirty="0">
                <a:solidFill>
                  <a:schemeClr val="accent2"/>
                </a:solidFill>
                <a:latin typeface="Arial Black" pitchFamily="34" charset="0"/>
              </a:rPr>
              <a:t>processes</a:t>
            </a:r>
            <a:r>
              <a:rPr lang="en-US" sz="2000" b="1" dirty="0">
                <a:solidFill>
                  <a:srgbClr val="990033"/>
                </a:solidFill>
                <a:latin typeface="Arial Black" pitchFamily="34" charset="0"/>
              </a:rPr>
              <a:t>,</a:t>
            </a:r>
            <a:r>
              <a:rPr lang="en-US" dirty="0">
                <a:solidFill>
                  <a:srgbClr val="990033"/>
                </a:solidFill>
                <a:latin typeface="Arial Black" pitchFamily="34" charset="0"/>
              </a:rPr>
              <a:t> such as</a:t>
            </a:r>
            <a:r>
              <a:rPr lang="en-US" dirty="0"/>
              <a:t> </a:t>
            </a:r>
            <a:r>
              <a:rPr lang="en-US" b="1" dirty="0">
                <a:solidFill>
                  <a:srgbClr val="CC0000"/>
                </a:solidFill>
              </a:rPr>
              <a:t>precipitation, evaporation</a:t>
            </a:r>
            <a:r>
              <a:rPr lang="en-US" dirty="0"/>
              <a:t>, </a:t>
            </a:r>
            <a:r>
              <a:rPr lang="en-US" dirty="0">
                <a:solidFill>
                  <a:srgbClr val="990033"/>
                </a:solidFill>
                <a:latin typeface="Arial Black" pitchFamily="34" charset="0"/>
              </a:rPr>
              <a:t>and</a:t>
            </a:r>
            <a:r>
              <a:rPr lang="en-US" dirty="0">
                <a:solidFill>
                  <a:srgbClr val="FF0000"/>
                </a:solidFill>
              </a:rPr>
              <a:t> </a:t>
            </a:r>
            <a:r>
              <a:rPr lang="en-US" b="1" dirty="0">
                <a:solidFill>
                  <a:srgbClr val="CC0000"/>
                </a:solidFill>
              </a:rPr>
              <a:t>sedimentary cementation.</a:t>
            </a:r>
          </a:p>
        </p:txBody>
      </p:sp>
      <p:sp>
        <p:nvSpPr>
          <p:cNvPr id="78860" name="Text Box 12"/>
          <p:cNvSpPr txBox="1">
            <a:spLocks noChangeArrowheads="1"/>
          </p:cNvSpPr>
          <p:nvPr/>
        </p:nvSpPr>
        <p:spPr bwMode="auto">
          <a:xfrm>
            <a:off x="2411413" y="4221163"/>
            <a:ext cx="6337300" cy="6715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ja-JP" dirty="0">
                <a:ea typeface="ＭＳ Ｐゴシック" pitchFamily="34" charset="-128"/>
              </a:rPr>
              <a:t>The Mars rover has been designed to perform </a:t>
            </a:r>
            <a:r>
              <a:rPr lang="en-US" altLang="ja-JP" dirty="0">
                <a:solidFill>
                  <a:srgbClr val="990033"/>
                </a:solidFill>
                <a:latin typeface="Arial Black" pitchFamily="34" charset="0"/>
                <a:ea typeface="ＭＳ Ｐゴシック" pitchFamily="34" charset="-128"/>
              </a:rPr>
              <a:t>VARIOUS</a:t>
            </a:r>
            <a:r>
              <a:rPr lang="en-US" altLang="ja-JP" dirty="0">
                <a:ea typeface="ＭＳ Ｐゴシック" pitchFamily="34" charset="-128"/>
              </a:rPr>
              <a:t> </a:t>
            </a:r>
            <a:r>
              <a:rPr lang="en-US" altLang="ja-JP" u="sng" dirty="0">
                <a:solidFill>
                  <a:schemeClr val="accent2"/>
                </a:solidFill>
                <a:latin typeface="Arial Black" pitchFamily="34" charset="0"/>
                <a:ea typeface="ＭＳ Ｐゴシック" pitchFamily="34" charset="-128"/>
              </a:rPr>
              <a:t>tasks</a:t>
            </a:r>
            <a:r>
              <a:rPr lang="en-US" altLang="ja-JP" sz="2000" b="1" dirty="0">
                <a:solidFill>
                  <a:srgbClr val="990033"/>
                </a:solidFill>
                <a:latin typeface="Arial Black" pitchFamily="34" charset="0"/>
                <a:ea typeface="ＭＳ Ｐゴシック" pitchFamily="34" charset="-128"/>
              </a:rPr>
              <a:t>,</a:t>
            </a:r>
            <a:r>
              <a:rPr lang="en-US" altLang="ja-JP" dirty="0">
                <a:solidFill>
                  <a:srgbClr val="990033"/>
                </a:solidFill>
                <a:latin typeface="Arial Black" pitchFamily="34" charset="0"/>
                <a:ea typeface="ＭＳ Ｐゴシック" pitchFamily="34" charset="-128"/>
              </a:rPr>
              <a:t> including</a:t>
            </a:r>
            <a:r>
              <a:rPr lang="en-US" altLang="ja-JP" dirty="0">
                <a:ea typeface="ＭＳ Ｐゴシック" pitchFamily="34" charset="-128"/>
              </a:rPr>
              <a:t> </a:t>
            </a:r>
            <a:r>
              <a:rPr lang="en-US" altLang="ja-JP" b="1" dirty="0">
                <a:solidFill>
                  <a:srgbClr val="CC0000"/>
                </a:solidFill>
                <a:ea typeface="ＭＳ Ｐゴシック" pitchFamily="34" charset="-128"/>
              </a:rPr>
              <a:t>imaging, driving</a:t>
            </a:r>
            <a:r>
              <a:rPr lang="en-US" altLang="ja-JP" dirty="0">
                <a:ea typeface="ＭＳ Ｐゴシック" pitchFamily="34" charset="-128"/>
              </a:rPr>
              <a:t>, </a:t>
            </a:r>
            <a:r>
              <a:rPr lang="en-US" altLang="ja-JP" dirty="0">
                <a:solidFill>
                  <a:srgbClr val="990033"/>
                </a:solidFill>
                <a:latin typeface="Arial Black" pitchFamily="34" charset="0"/>
                <a:ea typeface="ＭＳ Ｐゴシック" pitchFamily="34" charset="-128"/>
              </a:rPr>
              <a:t>and</a:t>
            </a:r>
            <a:r>
              <a:rPr lang="en-US" altLang="ja-JP" dirty="0">
                <a:ea typeface="ＭＳ Ｐゴシック" pitchFamily="34" charset="-128"/>
              </a:rPr>
              <a:t> </a:t>
            </a:r>
            <a:r>
              <a:rPr lang="en-US" altLang="ja-JP" b="1" dirty="0">
                <a:solidFill>
                  <a:srgbClr val="CC0000"/>
                </a:solidFill>
                <a:ea typeface="ＭＳ Ｐゴシック" pitchFamily="34" charset="-128"/>
              </a:rPr>
              <a:t>drilling.</a:t>
            </a:r>
            <a:endParaRPr lang="en-US" b="1" dirty="0">
              <a:solidFill>
                <a:srgbClr val="CC0000"/>
              </a:solidFill>
            </a:endParaRPr>
          </a:p>
        </p:txBody>
      </p:sp>
      <p:sp>
        <p:nvSpPr>
          <p:cNvPr id="78861" name="Text Box 13"/>
          <p:cNvSpPr txBox="1">
            <a:spLocks noChangeArrowheads="1"/>
          </p:cNvSpPr>
          <p:nvPr/>
        </p:nvSpPr>
        <p:spPr bwMode="auto">
          <a:xfrm>
            <a:off x="2339975" y="5157788"/>
            <a:ext cx="5976938" cy="9159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On Mars, the average duration between two successive risings of Phobos is just over </a:t>
            </a:r>
            <a:r>
              <a:rPr lang="en-US" u="sng">
                <a:solidFill>
                  <a:schemeClr val="accent2"/>
                </a:solidFill>
                <a:latin typeface="Arial Black" pitchFamily="34" charset="0"/>
              </a:rPr>
              <a:t>11 hours</a:t>
            </a:r>
            <a:r>
              <a:rPr lang="en-US">
                <a:solidFill>
                  <a:srgbClr val="FF0000"/>
                </a:solidFill>
                <a:latin typeface="Arial Black" pitchFamily="34" charset="0"/>
              </a:rPr>
              <a:t> </a:t>
            </a:r>
            <a:r>
              <a:rPr lang="en-US"/>
              <a:t>(</a:t>
            </a:r>
            <a:r>
              <a:rPr lang="en-US">
                <a:solidFill>
                  <a:srgbClr val="990033"/>
                </a:solidFill>
                <a:latin typeface="Arial Black" pitchFamily="34" charset="0"/>
              </a:rPr>
              <a:t>i.e.,</a:t>
            </a:r>
            <a:r>
              <a:rPr lang="en-US"/>
              <a:t> </a:t>
            </a:r>
            <a:r>
              <a:rPr lang="en-US">
                <a:solidFill>
                  <a:srgbClr val="FF0000"/>
                </a:solidFill>
              </a:rPr>
              <a:t>Phobos rises and sets twice every Martian day</a:t>
            </a:r>
            <a:r>
              <a:rPr lang="en-US"/>
              <a:t>).</a:t>
            </a:r>
          </a:p>
        </p:txBody>
      </p:sp>
      <p:sp>
        <p:nvSpPr>
          <p:cNvPr id="78862" name="Text Box 14"/>
          <p:cNvSpPr txBox="1">
            <a:spLocks noChangeArrowheads="1"/>
          </p:cNvSpPr>
          <p:nvPr/>
        </p:nvSpPr>
        <p:spPr bwMode="auto">
          <a:xfrm>
            <a:off x="2339975" y="5157788"/>
            <a:ext cx="5976938" cy="946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On Mars, the average duration between two successive risings of </a:t>
            </a:r>
            <a:r>
              <a:rPr lang="en-US" dirty="0" err="1"/>
              <a:t>Phobos</a:t>
            </a:r>
            <a:r>
              <a:rPr lang="en-US" dirty="0"/>
              <a:t> is just over </a:t>
            </a:r>
            <a:r>
              <a:rPr lang="en-US" u="sng" dirty="0">
                <a:solidFill>
                  <a:schemeClr val="accent2"/>
                </a:solidFill>
                <a:latin typeface="Arial Black" pitchFamily="34" charset="0"/>
              </a:rPr>
              <a:t>11 hours</a:t>
            </a:r>
            <a:r>
              <a:rPr lang="en-US" sz="2000" b="1" dirty="0">
                <a:solidFill>
                  <a:srgbClr val="990033"/>
                </a:solidFill>
                <a:latin typeface="Arial Black" pitchFamily="34" charset="0"/>
              </a:rPr>
              <a:t>,</a:t>
            </a:r>
            <a:r>
              <a:rPr lang="en-US" sz="2000" dirty="0">
                <a:solidFill>
                  <a:srgbClr val="FF0000"/>
                </a:solidFill>
                <a:latin typeface="Arial Black" pitchFamily="34" charset="0"/>
              </a:rPr>
              <a:t> </a:t>
            </a:r>
            <a:r>
              <a:rPr lang="en-US" sz="2000" dirty="0">
                <a:solidFill>
                  <a:srgbClr val="990033"/>
                </a:solidFill>
                <a:latin typeface="Arial Black" pitchFamily="34" charset="0"/>
              </a:rPr>
              <a:t>i.e.</a:t>
            </a:r>
            <a:r>
              <a:rPr lang="en-US" sz="2000" b="1" dirty="0">
                <a:solidFill>
                  <a:srgbClr val="990033"/>
                </a:solidFill>
                <a:latin typeface="Arial Black" pitchFamily="34" charset="0"/>
              </a:rPr>
              <a:t>,</a:t>
            </a:r>
            <a:r>
              <a:rPr lang="en-US" dirty="0"/>
              <a:t> </a:t>
            </a:r>
            <a:r>
              <a:rPr lang="en-US" b="1" dirty="0" err="1">
                <a:solidFill>
                  <a:srgbClr val="CC0000"/>
                </a:solidFill>
              </a:rPr>
              <a:t>Phobos</a:t>
            </a:r>
            <a:r>
              <a:rPr lang="en-US" b="1" dirty="0">
                <a:solidFill>
                  <a:srgbClr val="CC0000"/>
                </a:solidFill>
              </a:rPr>
              <a:t> rises and sets twice every Martian day.</a:t>
            </a:r>
          </a:p>
        </p:txBody>
      </p:sp>
      <p:sp>
        <p:nvSpPr>
          <p:cNvPr id="78863" name="Text Box 15"/>
          <p:cNvSpPr txBox="1">
            <a:spLocks noChangeArrowheads="1"/>
          </p:cNvSpPr>
          <p:nvPr/>
        </p:nvSpPr>
        <p:spPr bwMode="auto">
          <a:xfrm>
            <a:off x="2484438" y="1844675"/>
            <a:ext cx="6264275" cy="9763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The rover can perform </a:t>
            </a:r>
            <a:r>
              <a:rPr lang="en-US" b="1" dirty="0">
                <a:solidFill>
                  <a:schemeClr val="accent2"/>
                </a:solidFill>
              </a:rPr>
              <a:t>all planned </a:t>
            </a:r>
            <a:r>
              <a:rPr lang="en-US" u="sng" dirty="0">
                <a:solidFill>
                  <a:schemeClr val="accent2"/>
                </a:solidFill>
                <a:latin typeface="Arial Black" pitchFamily="34" charset="0"/>
              </a:rPr>
              <a:t>operations</a:t>
            </a:r>
            <a:r>
              <a:rPr lang="en-US" sz="2000" b="1" dirty="0">
                <a:solidFill>
                  <a:srgbClr val="990033"/>
                </a:solidFill>
                <a:latin typeface="Arial Black" pitchFamily="34" charset="0"/>
              </a:rPr>
              <a:t>, </a:t>
            </a:r>
            <a:r>
              <a:rPr lang="en-US" sz="2000" dirty="0">
                <a:solidFill>
                  <a:srgbClr val="990033"/>
                </a:solidFill>
                <a:latin typeface="Arial Black" pitchFamily="34" charset="0"/>
              </a:rPr>
              <a:t>e.g.</a:t>
            </a:r>
            <a:r>
              <a:rPr lang="en-US" sz="2000" b="1" dirty="0">
                <a:solidFill>
                  <a:srgbClr val="990033"/>
                </a:solidFill>
                <a:latin typeface="Arial Black" pitchFamily="34" charset="0"/>
              </a:rPr>
              <a:t>,</a:t>
            </a:r>
            <a:r>
              <a:rPr lang="en-US" dirty="0">
                <a:solidFill>
                  <a:srgbClr val="FF0000"/>
                </a:solidFill>
              </a:rPr>
              <a:t> </a:t>
            </a:r>
            <a:r>
              <a:rPr lang="en-US" b="1" dirty="0">
                <a:solidFill>
                  <a:srgbClr val="CC0000"/>
                </a:solidFill>
              </a:rPr>
              <a:t>driving, communicating, imaging</a:t>
            </a:r>
            <a:r>
              <a:rPr lang="en-US" sz="2000" b="1" dirty="0">
                <a:solidFill>
                  <a:srgbClr val="990033"/>
                </a:solidFill>
                <a:latin typeface="Arial Black" pitchFamily="34" charset="0"/>
              </a:rPr>
              <a:t>,</a:t>
            </a:r>
            <a:r>
              <a:rPr lang="en-US" dirty="0">
                <a:solidFill>
                  <a:srgbClr val="990033"/>
                </a:solidFill>
                <a:latin typeface="Arial Black" pitchFamily="34" charset="0"/>
              </a:rPr>
              <a:t> </a:t>
            </a:r>
            <a:r>
              <a:rPr lang="en-US" dirty="0"/>
              <a:t>under solar panel power alone. </a:t>
            </a:r>
          </a:p>
        </p:txBody>
      </p:sp>
    </p:spTree>
    <p:extLst>
      <p:ext uri="{BB962C8B-B14F-4D97-AF65-F5344CB8AC3E}">
        <p14:creationId xmlns:p14="http://schemas.microsoft.com/office/powerpoint/2010/main" val="4191106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6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nimBg="1"/>
      <p:bldP spid="78859" grpId="0" animBg="1"/>
      <p:bldP spid="78860" grpId="0" animBg="1"/>
      <p:bldP spid="78861" grpId="0" animBg="1"/>
      <p:bldP spid="78862" grpId="0" animBg="1"/>
      <p:bldP spid="788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71761" y="2487838"/>
            <a:ext cx="9072239" cy="1331913"/>
          </a:xfrm>
        </p:spPr>
        <p:txBody>
          <a:bodyPr/>
          <a:lstStyle/>
          <a:p>
            <a:r>
              <a:rPr lang="fi-FI" sz="4400" b="1" dirty="0">
                <a:solidFill>
                  <a:srgbClr val="000099"/>
                </a:solidFill>
              </a:rPr>
              <a:t>How to </a:t>
            </a:r>
            <a:r>
              <a:rPr lang="fi-FI" sz="4400" b="1" dirty="0" err="1">
                <a:solidFill>
                  <a:srgbClr val="000099"/>
                </a:solidFill>
              </a:rPr>
              <a:t>give</a:t>
            </a:r>
            <a:r>
              <a:rPr lang="fi-FI" sz="4400" b="1" dirty="0">
                <a:solidFill>
                  <a:srgbClr val="000099"/>
                </a:solidFill>
              </a:rPr>
              <a:t> and </a:t>
            </a:r>
            <a:r>
              <a:rPr lang="fi-FI" sz="4400" b="1" dirty="0" err="1">
                <a:solidFill>
                  <a:srgbClr val="000099"/>
                </a:solidFill>
              </a:rPr>
              <a:t>receive</a:t>
            </a:r>
            <a:r>
              <a:rPr lang="fi-FI" sz="4400" b="1" dirty="0">
                <a:solidFill>
                  <a:srgbClr val="000099"/>
                </a:solidFill>
              </a:rPr>
              <a:t> feedback</a:t>
            </a:r>
            <a:endParaRPr lang="fi-FI" altLang="en-US" b="1" dirty="0" smtClean="0">
              <a:solidFill>
                <a:srgbClr val="000099"/>
              </a:solidFill>
            </a:endParaRPr>
          </a:p>
        </p:txBody>
      </p:sp>
      <p:sp>
        <p:nvSpPr>
          <p:cNvPr id="3" name="Subtitle 2"/>
          <p:cNvSpPr>
            <a:spLocks noGrp="1"/>
          </p:cNvSpPr>
          <p:nvPr>
            <p:ph type="subTitle" idx="1"/>
          </p:nvPr>
        </p:nvSpPr>
        <p:spPr>
          <a:xfrm>
            <a:off x="364255" y="3819751"/>
            <a:ext cx="8424167" cy="2341563"/>
          </a:xfrm>
        </p:spPr>
        <p:txBody>
          <a:bodyPr/>
          <a:lstStyle/>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pic>
        <p:nvPicPr>
          <p:cNvPr id="7" name="Picture 5" descr="j04244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8625" y="4416005"/>
            <a:ext cx="1495425" cy="72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606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B366F16-9D33-4994-8604-CB2F0A0832A7}" type="slidenum">
              <a:rPr lang="en-US" smtClean="0"/>
              <a:pPr eaLnBrk="1" hangingPunct="1"/>
              <a:t>20</a:t>
            </a:fld>
            <a:endParaRPr lang="en-US" smtClean="0"/>
          </a:p>
        </p:txBody>
      </p:sp>
      <p:sp>
        <p:nvSpPr>
          <p:cNvPr id="10243" name="Text Box 3"/>
          <p:cNvSpPr txBox="1">
            <a:spLocks noChangeArrowheads="1"/>
          </p:cNvSpPr>
          <p:nvPr/>
        </p:nvSpPr>
        <p:spPr bwMode="auto">
          <a:xfrm>
            <a:off x="685800" y="1287463"/>
            <a:ext cx="84582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fi-FI" sz="2400" dirty="0" err="1"/>
              <a:t>Good</a:t>
            </a:r>
            <a:r>
              <a:rPr lang="fi-FI" sz="2400" dirty="0"/>
              <a:t> </a:t>
            </a:r>
            <a:r>
              <a:rPr lang="fi-FI" sz="2400" dirty="0" err="1"/>
              <a:t>sentence</a:t>
            </a:r>
            <a:r>
              <a:rPr lang="fi-FI" sz="2400" dirty="0"/>
              <a:t> </a:t>
            </a:r>
            <a:r>
              <a:rPr lang="fi-FI" sz="2400" dirty="0" err="1"/>
              <a:t>definitions</a:t>
            </a:r>
            <a:r>
              <a:rPr lang="fi-FI" sz="2400" dirty="0"/>
              <a:t> </a:t>
            </a:r>
            <a:r>
              <a:rPr lang="fi-FI" sz="2400" dirty="0" err="1"/>
              <a:t>consists</a:t>
            </a:r>
            <a:r>
              <a:rPr lang="fi-FI" sz="2400" dirty="0"/>
              <a:t> of </a:t>
            </a:r>
            <a:r>
              <a:rPr lang="fi-FI" sz="2400" b="1" dirty="0" err="1">
                <a:solidFill>
                  <a:schemeClr val="accent2"/>
                </a:solidFill>
              </a:rPr>
              <a:t>three</a:t>
            </a:r>
            <a:r>
              <a:rPr lang="fi-FI" sz="2400" b="1" dirty="0">
                <a:solidFill>
                  <a:schemeClr val="accent2"/>
                </a:solidFill>
              </a:rPr>
              <a:t> </a:t>
            </a:r>
            <a:r>
              <a:rPr lang="fi-FI" sz="2400" b="1" dirty="0" err="1">
                <a:solidFill>
                  <a:schemeClr val="accent2"/>
                </a:solidFill>
              </a:rPr>
              <a:t>elements</a:t>
            </a:r>
            <a:r>
              <a:rPr lang="fi-FI" sz="2400" dirty="0"/>
              <a:t>:</a:t>
            </a:r>
          </a:p>
          <a:p>
            <a:pPr eaLnBrk="1" hangingPunct="1">
              <a:spcBef>
                <a:spcPct val="50000"/>
              </a:spcBef>
              <a:buFontTx/>
              <a:buAutoNum type="arabicPeriod"/>
            </a:pPr>
            <a:r>
              <a:rPr lang="fi-FI" sz="2400" dirty="0" err="1">
                <a:solidFill>
                  <a:schemeClr val="accent2"/>
                </a:solidFill>
                <a:latin typeface="Arial Black" pitchFamily="34" charset="0"/>
              </a:rPr>
              <a:t>Term</a:t>
            </a:r>
            <a:r>
              <a:rPr lang="fi-FI" sz="2400" dirty="0"/>
              <a:t> 		</a:t>
            </a:r>
          </a:p>
          <a:p>
            <a:pPr eaLnBrk="1" hangingPunct="1">
              <a:spcBef>
                <a:spcPct val="50000"/>
              </a:spcBef>
              <a:buFontTx/>
              <a:buAutoNum type="arabicPeriod"/>
            </a:pPr>
            <a:r>
              <a:rPr lang="fi-FI" sz="2400" dirty="0">
                <a:solidFill>
                  <a:schemeClr val="accent2"/>
                </a:solidFill>
                <a:latin typeface="Arial Black" pitchFamily="34" charset="0"/>
              </a:rPr>
              <a:t>Class</a:t>
            </a:r>
            <a:r>
              <a:rPr lang="fi-FI" sz="2400" dirty="0"/>
              <a:t> 		    </a:t>
            </a:r>
            <a:endParaRPr lang="fi-FI" sz="2400" dirty="0" smtClean="0"/>
          </a:p>
          <a:p>
            <a:pPr eaLnBrk="1" hangingPunct="1">
              <a:spcBef>
                <a:spcPct val="50000"/>
              </a:spcBef>
              <a:buFontTx/>
              <a:buAutoNum type="arabicPeriod"/>
            </a:pPr>
            <a:r>
              <a:rPr lang="fi-FI" sz="2400" dirty="0" err="1" smtClean="0">
                <a:solidFill>
                  <a:schemeClr val="accent2"/>
                </a:solidFill>
                <a:latin typeface="Arial Black" pitchFamily="34" charset="0"/>
              </a:rPr>
              <a:t>Characteristic</a:t>
            </a:r>
            <a:r>
              <a:rPr lang="fi-FI" sz="2000" dirty="0" err="1" smtClean="0">
                <a:solidFill>
                  <a:schemeClr val="accent2"/>
                </a:solidFill>
                <a:latin typeface="Arial Black" pitchFamily="34" charset="0"/>
              </a:rPr>
              <a:t>S</a:t>
            </a:r>
            <a:endParaRPr lang="en-US" sz="2000" dirty="0"/>
          </a:p>
          <a:p>
            <a:pPr eaLnBrk="1" hangingPunct="1">
              <a:spcBef>
                <a:spcPct val="50000"/>
              </a:spcBef>
              <a:buFontTx/>
              <a:buChar char="•"/>
            </a:pPr>
            <a:endParaRPr lang="en-US" sz="2400" dirty="0"/>
          </a:p>
          <a:p>
            <a:pPr eaLnBrk="1" hangingPunct="1">
              <a:spcBef>
                <a:spcPct val="50000"/>
              </a:spcBef>
              <a:buFontTx/>
              <a:buChar char="•"/>
            </a:pPr>
            <a:endParaRPr lang="en-GB" sz="2400" dirty="0"/>
          </a:p>
        </p:txBody>
      </p:sp>
      <p:sp>
        <p:nvSpPr>
          <p:cNvPr id="10244" name="Rectangle 5"/>
          <p:cNvSpPr>
            <a:spLocks noGrp="1" noChangeArrowheads="1"/>
          </p:cNvSpPr>
          <p:nvPr>
            <p:ph type="title"/>
          </p:nvPr>
        </p:nvSpPr>
        <p:spPr>
          <a:xfrm>
            <a:off x="468313" y="381000"/>
            <a:ext cx="8294687" cy="609600"/>
          </a:xfrm>
        </p:spPr>
        <p:txBody>
          <a:bodyPr/>
          <a:lstStyle/>
          <a:p>
            <a:pPr algn="l" eaLnBrk="1" hangingPunct="1"/>
            <a:r>
              <a:rPr lang="en-GB" sz="3200" b="1" dirty="0" smtClean="0">
                <a:solidFill>
                  <a:srgbClr val="000099"/>
                </a:solidFill>
              </a:rPr>
              <a:t>2. Sentence definitions</a:t>
            </a:r>
          </a:p>
        </p:txBody>
      </p:sp>
      <p:sp>
        <p:nvSpPr>
          <p:cNvPr id="5" name="Text Box 3"/>
          <p:cNvSpPr txBox="1">
            <a:spLocks noChangeArrowheads="1"/>
          </p:cNvSpPr>
          <p:nvPr/>
        </p:nvSpPr>
        <p:spPr bwMode="auto">
          <a:xfrm>
            <a:off x="3820331" y="1860846"/>
            <a:ext cx="4968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r>
              <a:rPr lang="fi-FI" sz="2400" dirty="0"/>
              <a:t>= </a:t>
            </a:r>
            <a:r>
              <a:rPr lang="fi-FI" sz="2400" b="1" dirty="0" err="1"/>
              <a:t>object</a:t>
            </a:r>
            <a:r>
              <a:rPr lang="fi-FI" sz="2400" dirty="0"/>
              <a:t> / </a:t>
            </a:r>
            <a:r>
              <a:rPr lang="fi-FI" sz="2400" b="1" dirty="0" err="1"/>
              <a:t>concept</a:t>
            </a:r>
            <a:r>
              <a:rPr lang="fi-FI" sz="2400" dirty="0"/>
              <a:t> to </a:t>
            </a:r>
            <a:r>
              <a:rPr lang="fi-FI" sz="2400" dirty="0" err="1"/>
              <a:t>be</a:t>
            </a:r>
            <a:r>
              <a:rPr lang="fi-FI" sz="2400" dirty="0"/>
              <a:t> </a:t>
            </a:r>
            <a:r>
              <a:rPr lang="fi-FI" sz="2400" dirty="0" err="1"/>
              <a:t>defined</a:t>
            </a:r>
            <a:endParaRPr lang="en-GB" sz="2400" b="1" dirty="0">
              <a:solidFill>
                <a:schemeClr val="bg2"/>
              </a:solidFill>
            </a:endParaRPr>
          </a:p>
        </p:txBody>
      </p:sp>
      <p:sp>
        <p:nvSpPr>
          <p:cNvPr id="6" name="Text Box 3"/>
          <p:cNvSpPr txBox="1">
            <a:spLocks noChangeArrowheads="1"/>
          </p:cNvSpPr>
          <p:nvPr/>
        </p:nvSpPr>
        <p:spPr bwMode="auto">
          <a:xfrm>
            <a:off x="3820331" y="2403376"/>
            <a:ext cx="5112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spcBef>
                <a:spcPct val="50000"/>
              </a:spcBef>
            </a:pPr>
            <a:r>
              <a:rPr lang="fi-FI" sz="2400" dirty="0"/>
              <a:t>= </a:t>
            </a:r>
            <a:r>
              <a:rPr lang="en-US" sz="2400" b="1" dirty="0"/>
              <a:t>group</a:t>
            </a:r>
            <a:r>
              <a:rPr lang="en-US" sz="2400" dirty="0"/>
              <a:t> to which the </a:t>
            </a:r>
            <a:r>
              <a:rPr lang="en-US" sz="2400" dirty="0" smtClean="0"/>
              <a:t>object </a:t>
            </a:r>
            <a:r>
              <a:rPr lang="en-US" sz="2400" dirty="0"/>
              <a:t>belongs</a:t>
            </a:r>
            <a:endParaRPr lang="fi-FI" sz="2400" dirty="0"/>
          </a:p>
        </p:txBody>
      </p:sp>
      <p:sp>
        <p:nvSpPr>
          <p:cNvPr id="7" name="Text Box 3"/>
          <p:cNvSpPr txBox="1">
            <a:spLocks noChangeArrowheads="1"/>
          </p:cNvSpPr>
          <p:nvPr/>
        </p:nvSpPr>
        <p:spPr bwMode="auto">
          <a:xfrm>
            <a:off x="3820331" y="2913716"/>
            <a:ext cx="49685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r>
              <a:rPr lang="fi-FI" sz="2400" dirty="0"/>
              <a:t>=</a:t>
            </a:r>
            <a:r>
              <a:rPr lang="en-US" sz="2400" dirty="0"/>
              <a:t> specific </a:t>
            </a:r>
            <a:r>
              <a:rPr lang="en-US" sz="2400" b="1" dirty="0"/>
              <a:t>details that separate</a:t>
            </a:r>
            <a:r>
              <a:rPr lang="en-US" sz="2400" dirty="0"/>
              <a:t> it </a:t>
            </a:r>
            <a:r>
              <a:rPr lang="en-US" sz="2400" dirty="0" smtClean="0"/>
              <a:t>  </a:t>
            </a:r>
            <a:br>
              <a:rPr lang="en-US" sz="2400" dirty="0" smtClean="0"/>
            </a:br>
            <a:r>
              <a:rPr lang="en-US" sz="2400" dirty="0" smtClean="0"/>
              <a:t>   from others </a:t>
            </a:r>
            <a:r>
              <a:rPr lang="en-US" sz="2400" dirty="0"/>
              <a:t>in the same class</a:t>
            </a:r>
            <a:endParaRPr lang="en-GB" sz="24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ED57CAB-A361-4025-B455-FB39E5C2F5D9}" type="slidenum">
              <a:rPr lang="en-US" smtClean="0"/>
              <a:pPr eaLnBrk="1" hangingPunct="1"/>
              <a:t>21</a:t>
            </a:fld>
            <a:endParaRPr lang="en-US" smtClean="0"/>
          </a:p>
        </p:txBody>
      </p:sp>
      <p:sp>
        <p:nvSpPr>
          <p:cNvPr id="11267" name="Rectangle 2"/>
          <p:cNvSpPr>
            <a:spLocks noGrp="1" noChangeArrowheads="1"/>
          </p:cNvSpPr>
          <p:nvPr>
            <p:ph type="title"/>
          </p:nvPr>
        </p:nvSpPr>
        <p:spPr>
          <a:xfrm>
            <a:off x="323850" y="404813"/>
            <a:ext cx="8001000" cy="609600"/>
          </a:xfrm>
        </p:spPr>
        <p:txBody>
          <a:bodyPr/>
          <a:lstStyle/>
          <a:p>
            <a:pPr algn="l" eaLnBrk="1" hangingPunct="1"/>
            <a:r>
              <a:rPr lang="en-US" altLang="ja-JP" sz="3200" b="1" dirty="0" smtClean="0">
                <a:solidFill>
                  <a:srgbClr val="000099"/>
                </a:solidFill>
                <a:ea typeface="ＭＳ Ｐゴシック" pitchFamily="34" charset="-128"/>
              </a:rPr>
              <a:t>2. Sentence definition</a:t>
            </a:r>
            <a:endParaRPr lang="en-GB" sz="3200" b="1" dirty="0" smtClean="0">
              <a:solidFill>
                <a:srgbClr val="000099"/>
              </a:solidFill>
              <a:cs typeface="Times New Roman" pitchFamily="18" charset="0"/>
            </a:endParaRPr>
          </a:p>
        </p:txBody>
      </p:sp>
      <p:graphicFrame>
        <p:nvGraphicFramePr>
          <p:cNvPr id="14642" name="Group 306"/>
          <p:cNvGraphicFramePr>
            <a:graphicFrameLocks noGrp="1"/>
          </p:cNvGraphicFramePr>
          <p:nvPr>
            <p:extLst>
              <p:ext uri="{D42A27DB-BD31-4B8C-83A1-F6EECF244321}">
                <p14:modId xmlns:p14="http://schemas.microsoft.com/office/powerpoint/2010/main" val="3266595210"/>
              </p:ext>
            </p:extLst>
          </p:nvPr>
        </p:nvGraphicFramePr>
        <p:xfrm>
          <a:off x="395288" y="1125538"/>
          <a:ext cx="8424862" cy="5013324"/>
        </p:xfrm>
        <a:graphic>
          <a:graphicData uri="http://schemas.openxmlformats.org/drawingml/2006/table">
            <a:tbl>
              <a:tblPr/>
              <a:tblGrid>
                <a:gridCol w="1584325">
                  <a:extLst>
                    <a:ext uri="{9D8B030D-6E8A-4147-A177-3AD203B41FA5}">
                      <a16:colId xmlns:a16="http://schemas.microsoft.com/office/drawing/2014/main" val="20000"/>
                    </a:ext>
                  </a:extLst>
                </a:gridCol>
                <a:gridCol w="360362">
                  <a:extLst>
                    <a:ext uri="{9D8B030D-6E8A-4147-A177-3AD203B41FA5}">
                      <a16:colId xmlns:a16="http://schemas.microsoft.com/office/drawing/2014/main" val="20001"/>
                    </a:ext>
                  </a:extLst>
                </a:gridCol>
                <a:gridCol w="216058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3168650">
                  <a:extLst>
                    <a:ext uri="{9D8B030D-6E8A-4147-A177-3AD203B41FA5}">
                      <a16:colId xmlns:a16="http://schemas.microsoft.com/office/drawing/2014/main" val="20004"/>
                    </a:ext>
                  </a:extLst>
                </a:gridCol>
              </a:tblGrid>
              <a:tr h="4318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TERM</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CLASS</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 </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CHARACTERISTICS</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4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car</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a:t>
                      </a:r>
                      <a:r>
                        <a:rPr kumimoji="0" lang="fi-FI" sz="1800" b="0" i="0" u="none" strike="noStrike" cap="none" normalizeH="0" baseline="0" dirty="0" smtClean="0">
                          <a:ln>
                            <a:noFill/>
                          </a:ln>
                          <a:solidFill>
                            <a:schemeClr val="tx1"/>
                          </a:solidFill>
                          <a:effectLst/>
                          <a:latin typeface="Arial" pitchFamily="34" charset="0"/>
                        </a:rPr>
                        <a:t> motor </a:t>
                      </a:r>
                      <a:r>
                        <a:rPr kumimoji="0" lang="fi-FI" sz="1800" b="1" i="0" u="sng" strike="noStrike" cap="none" normalizeH="0" baseline="0" dirty="0" smtClean="0">
                          <a:ln>
                            <a:noFill/>
                          </a:ln>
                          <a:solidFill>
                            <a:schemeClr val="tx1"/>
                          </a:solidFill>
                          <a:effectLst/>
                          <a:latin typeface="Arial" pitchFamily="34" charset="0"/>
                        </a:rPr>
                        <a:t>vehicle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dirty="0" smtClean="0">
                          <a:ln>
                            <a:noFill/>
                          </a:ln>
                          <a:solidFill>
                            <a:schemeClr val="tx1"/>
                          </a:solidFill>
                          <a:effectLst/>
                          <a:latin typeface="Arial" pitchFamily="34" charset="0"/>
                        </a:rPr>
                        <a:t>is </a:t>
                      </a:r>
                      <a:r>
                        <a:rPr kumimoji="0" lang="fi-FI" sz="1800" b="0" i="0" u="none" strike="noStrike" cap="none" normalizeH="0" baseline="0" dirty="0" err="1" smtClean="0">
                          <a:ln>
                            <a:noFill/>
                          </a:ln>
                          <a:solidFill>
                            <a:schemeClr val="tx1"/>
                          </a:solidFill>
                          <a:effectLst/>
                          <a:latin typeface="Arial" pitchFamily="34" charset="0"/>
                        </a:rPr>
                        <a:t>used</a:t>
                      </a:r>
                      <a:r>
                        <a:rPr kumimoji="0" lang="fi-FI" sz="1800" b="0" i="0" u="none" strike="noStrike" cap="none" normalizeH="0" baseline="0" dirty="0" smtClean="0">
                          <a:ln>
                            <a:noFill/>
                          </a:ln>
                          <a:solidFill>
                            <a:schemeClr val="tx1"/>
                          </a:solidFill>
                          <a:effectLst/>
                          <a:latin typeface="Arial" pitchFamily="34" charset="0"/>
                        </a:rPr>
                        <a:t> for </a:t>
                      </a:r>
                      <a:r>
                        <a:rPr kumimoji="0" lang="fi-FI" sz="1800" b="0" i="0" u="none" strike="noStrike" cap="none" normalizeH="0" baseline="0" dirty="0" err="1" smtClean="0">
                          <a:ln>
                            <a:noFill/>
                          </a:ln>
                          <a:solidFill>
                            <a:schemeClr val="tx1"/>
                          </a:solidFill>
                          <a:effectLst/>
                          <a:latin typeface="Arial" pitchFamily="34" charset="0"/>
                        </a:rPr>
                        <a:t>transporting</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passengers</a:t>
                      </a:r>
                      <a:r>
                        <a:rPr kumimoji="0" lang="fi-FI" sz="1800" b="0"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pitchFamily="34" charset="0"/>
                        </a:rPr>
                        <a:t>A media player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an </a:t>
                      </a:r>
                      <a:r>
                        <a:rPr kumimoji="0" lang="fi-FI" sz="1800" b="0" i="0" u="none" strike="noStrike" cap="none" normalizeH="0" baseline="0" dirty="0" smtClean="0">
                          <a:ln>
                            <a:noFill/>
                          </a:ln>
                          <a:solidFill>
                            <a:schemeClr val="tx1"/>
                          </a:solidFill>
                          <a:effectLst/>
                          <a:latin typeface="Arial" pitchFamily="34" charset="0"/>
                        </a:rPr>
                        <a:t>eletronic</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device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which</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can be used to store, transfer, and play back digital media, such as mp3 files and various video clips.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house mouse</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0" i="0" u="none" strike="noStrike" cap="none" normalizeH="0" baseline="0" dirty="0" smtClean="0">
                          <a:ln>
                            <a:noFill/>
                          </a:ln>
                          <a:solidFill>
                            <a:schemeClr val="tx1"/>
                          </a:solidFill>
                          <a:effectLst/>
                          <a:latin typeface="Arial" pitchFamily="34" charset="0"/>
                        </a:rPr>
                        <a:t>small</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rodent</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lives in a tiny hole and eats cheese.</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An optical mouse</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0" i="0" u="none" strike="noStrike" cap="none" normalizeH="0" baseline="0" dirty="0" smtClean="0">
                          <a:ln>
                            <a:noFill/>
                          </a:ln>
                          <a:solidFill>
                            <a:schemeClr val="tx1"/>
                          </a:solidFill>
                          <a:effectLst/>
                          <a:latin typeface="Arial" pitchFamily="34" charset="0"/>
                        </a:rPr>
                        <a:t>pointing</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device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functions by detecting two-dimensional motion relative to its supporting surface.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CEO</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1" i="0" u="sng" strike="noStrike" cap="none" normalizeH="0" baseline="0" dirty="0" smtClean="0">
                          <a:ln>
                            <a:noFill/>
                          </a:ln>
                          <a:solidFill>
                            <a:schemeClr val="tx1"/>
                          </a:solidFill>
                          <a:effectLst/>
                          <a:latin typeface="Arial" pitchFamily="34" charset="0"/>
                        </a:rPr>
                        <a:t>person</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who</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rgbClr val="000000"/>
                          </a:solidFill>
                          <a:effectLst/>
                          <a:latin typeface="Arial" pitchFamily="34" charset="0"/>
                        </a:rPr>
                        <a:t>is in charge of a corporation.</a:t>
                      </a:r>
                      <a:endParaRPr kumimoji="0" lang="en-US" sz="1800" b="0" i="0" u="none" strike="noStrike" cap="none" normalizeH="0" baseline="0" smtClean="0">
                        <a:ln>
                          <a:noFill/>
                        </a:ln>
                        <a:solidFill>
                          <a:srgbClr val="00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49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university</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 </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an </a:t>
                      </a:r>
                      <a:r>
                        <a:rPr kumimoji="0" lang="fi-FI" sz="1800" b="1" i="0" u="sng" strike="noStrike" cap="none" normalizeH="0" baseline="0" dirty="0" smtClean="0">
                          <a:ln>
                            <a:noFill/>
                          </a:ln>
                          <a:solidFill>
                            <a:schemeClr val="tx1"/>
                          </a:solidFill>
                          <a:effectLst/>
                          <a:latin typeface="Arial" pitchFamily="34" charset="0"/>
                        </a:rPr>
                        <a:t>organization</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where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in which</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dirty="0" err="1" smtClean="0">
                          <a:ln>
                            <a:noFill/>
                          </a:ln>
                          <a:solidFill>
                            <a:schemeClr val="tx1"/>
                          </a:solidFill>
                          <a:effectLst/>
                          <a:latin typeface="Arial" pitchFamily="34" charset="0"/>
                        </a:rPr>
                        <a:t>research</a:t>
                      </a:r>
                      <a:r>
                        <a:rPr kumimoji="0" lang="fi-FI" sz="1800" b="0" i="0" u="none" strike="noStrike" cap="none" normalizeH="0" baseline="0" dirty="0" smtClean="0">
                          <a:ln>
                            <a:noFill/>
                          </a:ln>
                          <a:solidFill>
                            <a:schemeClr val="tx1"/>
                          </a:solidFill>
                          <a:effectLst/>
                          <a:latin typeface="Arial" pitchFamily="34" charset="0"/>
                        </a:rPr>
                        <a:t> and </a:t>
                      </a:r>
                      <a:r>
                        <a:rPr kumimoji="0" lang="fi-FI" sz="1800" b="0" i="0" u="none" strike="noStrike" cap="none" normalizeH="0" baseline="0" dirty="0" err="1" smtClean="0">
                          <a:ln>
                            <a:noFill/>
                          </a:ln>
                          <a:solidFill>
                            <a:schemeClr val="tx1"/>
                          </a:solidFill>
                          <a:effectLst/>
                          <a:latin typeface="Arial" pitchFamily="34" charset="0"/>
                        </a:rPr>
                        <a:t>teaching</a:t>
                      </a:r>
                      <a:r>
                        <a:rPr kumimoji="0" lang="fi-FI" sz="1800" b="0" i="0" u="none" strike="noStrike" cap="none" normalizeH="0" baseline="0" dirty="0" smtClean="0">
                          <a:ln>
                            <a:noFill/>
                          </a:ln>
                          <a:solidFill>
                            <a:schemeClr val="tx1"/>
                          </a:solidFill>
                          <a:effectLst/>
                          <a:latin typeface="Arial" pitchFamily="34" charset="0"/>
                        </a:rPr>
                        <a:t> is </a:t>
                      </a:r>
                      <a:r>
                        <a:rPr kumimoji="0" lang="fi-FI" sz="1800" b="0" i="0" u="none" strike="noStrike" cap="none" normalizeH="0" baseline="0" dirty="0" err="1" smtClean="0">
                          <a:ln>
                            <a:noFill/>
                          </a:ln>
                          <a:solidFill>
                            <a:schemeClr val="tx1"/>
                          </a:solidFill>
                          <a:effectLst/>
                          <a:latin typeface="Arial" pitchFamily="34" charset="0"/>
                        </a:rPr>
                        <a:t>performed</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by</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scientists</a:t>
                      </a:r>
                      <a:endParaRPr kumimoji="0" lang="en-US" sz="1800" b="0" i="0" u="none"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608A4E-101E-4F78-A7BE-0EE8953F9147}" type="slidenum">
              <a:rPr lang="en-US"/>
              <a:pPr eaLnBrk="1" hangingPunct="1"/>
              <a:t>22</a:t>
            </a:fld>
            <a:endParaRPr lang="en-US"/>
          </a:p>
        </p:txBody>
      </p:sp>
      <p:sp>
        <p:nvSpPr>
          <p:cNvPr id="13315" name="Text Box 3"/>
          <p:cNvSpPr txBox="1">
            <a:spLocks noChangeArrowheads="1"/>
          </p:cNvSpPr>
          <p:nvPr/>
        </p:nvSpPr>
        <p:spPr bwMode="auto">
          <a:xfrm>
            <a:off x="685800" y="1287463"/>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GB" sz="2400"/>
          </a:p>
        </p:txBody>
      </p:sp>
      <p:sp>
        <p:nvSpPr>
          <p:cNvPr id="13316" name="Text Box 5"/>
          <p:cNvSpPr txBox="1">
            <a:spLocks noChangeArrowheads="1"/>
          </p:cNvSpPr>
          <p:nvPr/>
        </p:nvSpPr>
        <p:spPr bwMode="auto">
          <a:xfrm>
            <a:off x="4716463" y="1125538"/>
            <a:ext cx="1728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fi-FI"/>
          </a:p>
        </p:txBody>
      </p:sp>
      <p:sp>
        <p:nvSpPr>
          <p:cNvPr id="13317" name="Rectangle 13"/>
          <p:cNvSpPr>
            <a:spLocks noChangeArrowheads="1"/>
          </p:cNvSpPr>
          <p:nvPr/>
        </p:nvSpPr>
        <p:spPr bwMode="auto">
          <a:xfrm>
            <a:off x="1116013" y="333375"/>
            <a:ext cx="74279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fi-FI" sz="3200" b="1" dirty="0" err="1">
                <a:solidFill>
                  <a:srgbClr val="CC0000"/>
                </a:solidFill>
              </a:rPr>
              <a:t>Task</a:t>
            </a:r>
            <a:r>
              <a:rPr lang="fi-FI" sz="3200" b="1" dirty="0">
                <a:solidFill>
                  <a:srgbClr val="CC0000"/>
                </a:solidFill>
              </a:rPr>
              <a:t> </a:t>
            </a:r>
            <a:r>
              <a:rPr lang="fi-FI" sz="3200" b="1" dirty="0" smtClean="0">
                <a:solidFill>
                  <a:srgbClr val="CC0000"/>
                </a:solidFill>
              </a:rPr>
              <a:t>4-3</a:t>
            </a:r>
            <a:r>
              <a:rPr lang="fi-FI" sz="3200" b="1" dirty="0">
                <a:solidFill>
                  <a:srgbClr val="CC0000"/>
                </a:solidFill>
              </a:rPr>
              <a:t>:</a:t>
            </a:r>
            <a:endParaRPr lang="en-GB" sz="3200" b="1" dirty="0">
              <a:solidFill>
                <a:srgbClr val="CC0000"/>
              </a:solidFill>
              <a:ea typeface="ＭＳ Ｐゴシック" pitchFamily="34" charset="-128"/>
            </a:endParaRPr>
          </a:p>
        </p:txBody>
      </p:sp>
      <p:pic>
        <p:nvPicPr>
          <p:cNvPr id="13318" name="Picture 17"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18"/>
          <p:cNvSpPr txBox="1">
            <a:spLocks noChangeArrowheads="1"/>
          </p:cNvSpPr>
          <p:nvPr/>
        </p:nvSpPr>
        <p:spPr bwMode="auto">
          <a:xfrm>
            <a:off x="504032" y="2871994"/>
            <a:ext cx="8424862" cy="3373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b="1" dirty="0">
                <a:solidFill>
                  <a:srgbClr val="FF0000"/>
                </a:solidFill>
              </a:rPr>
              <a:t>_________</a:t>
            </a:r>
            <a:r>
              <a:rPr lang="en-US" sz="2000" dirty="0"/>
              <a:t> that uses energy to perform some activity.</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US" b="1" dirty="0">
                <a:solidFill>
                  <a:srgbClr val="FF0000"/>
                </a:solidFill>
              </a:rPr>
              <a:t>_________</a:t>
            </a:r>
            <a:r>
              <a:rPr lang="en-US" dirty="0"/>
              <a:t> </a:t>
            </a:r>
            <a:r>
              <a:rPr lang="en-GB" sz="2000" dirty="0"/>
              <a:t>in which volatile gases are removed in a degasification chamber.</a:t>
            </a:r>
          </a:p>
          <a:p>
            <a:pPr eaLnBrk="1" hangingPunct="1">
              <a:spcBef>
                <a:spcPct val="80000"/>
              </a:spcBef>
              <a:buFontTx/>
              <a:buAutoNum type="arabicPeriod"/>
            </a:pPr>
            <a:r>
              <a:rPr lang="en-GB" sz="2000" dirty="0"/>
              <a:t>Body mass index (BMI) is </a:t>
            </a:r>
            <a:r>
              <a:rPr lang="en-US" b="1" dirty="0">
                <a:solidFill>
                  <a:srgbClr val="FF0000"/>
                </a:solidFill>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b="1" dirty="0">
                <a:solidFill>
                  <a:srgbClr val="FF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13320" name="Text Box 19"/>
          <p:cNvSpPr txBox="1">
            <a:spLocks noChangeArrowheads="1"/>
          </p:cNvSpPr>
          <p:nvPr/>
        </p:nvSpPr>
        <p:spPr bwMode="auto">
          <a:xfrm>
            <a:off x="1116013" y="4581525"/>
            <a:ext cx="69119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p>
          <a:p>
            <a:pPr eaLnBrk="1" hangingPunct="1"/>
            <a:endParaRPr lang="en-GB"/>
          </a:p>
          <a:p>
            <a:pPr eaLnBrk="1" hangingPunct="1"/>
            <a:endParaRPr lang="en-US"/>
          </a:p>
          <a:p>
            <a:pPr eaLnBrk="1" hangingPunct="1"/>
            <a:r>
              <a:rPr lang="en-US"/>
              <a:t> </a:t>
            </a:r>
            <a:endParaRPr lang="fi-FI"/>
          </a:p>
          <a:p>
            <a:pPr eaLnBrk="1" hangingPunct="1"/>
            <a:endParaRPr lang="en-US"/>
          </a:p>
        </p:txBody>
      </p:sp>
      <p:sp>
        <p:nvSpPr>
          <p:cNvPr id="13321" name="Text Box 21"/>
          <p:cNvSpPr txBox="1">
            <a:spLocks noChangeArrowheads="1"/>
          </p:cNvSpPr>
          <p:nvPr/>
        </p:nvSpPr>
        <p:spPr bwMode="auto">
          <a:xfrm>
            <a:off x="395287" y="940948"/>
            <a:ext cx="84248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The </a:t>
            </a:r>
            <a:r>
              <a:rPr lang="en-US" dirty="0">
                <a:solidFill>
                  <a:schemeClr val="accent2"/>
                </a:solidFill>
                <a:latin typeface="Arial Black" pitchFamily="34" charset="0"/>
              </a:rPr>
              <a:t>terms</a:t>
            </a:r>
            <a:r>
              <a:rPr lang="en-US" b="1" dirty="0"/>
              <a:t> </a:t>
            </a:r>
            <a:r>
              <a:rPr lang="en-US" dirty="0"/>
              <a:t>and the </a:t>
            </a:r>
            <a:r>
              <a:rPr lang="en-US" dirty="0">
                <a:solidFill>
                  <a:schemeClr val="accent2"/>
                </a:solidFill>
                <a:latin typeface="Arial Black" pitchFamily="34" charset="0"/>
              </a:rPr>
              <a:t>characteristics</a:t>
            </a:r>
            <a:r>
              <a:rPr lang="en-US" dirty="0"/>
              <a:t> are given in the following sentence definitions. Add the missing </a:t>
            </a:r>
            <a:r>
              <a:rPr lang="en-US" sz="2000" dirty="0" err="1">
                <a:solidFill>
                  <a:srgbClr val="CC0000"/>
                </a:solidFill>
                <a:latin typeface="Arial Black" pitchFamily="34" charset="0"/>
              </a:rPr>
              <a:t>superordinates</a:t>
            </a:r>
            <a:r>
              <a:rPr lang="en-US" dirty="0"/>
              <a:t> to describe the class of things these objects/concepts belong to. </a:t>
            </a:r>
          </a:p>
        </p:txBody>
      </p:sp>
      <p:sp>
        <p:nvSpPr>
          <p:cNvPr id="33814" name="Text Box 22"/>
          <p:cNvSpPr txBox="1">
            <a:spLocks noChangeArrowheads="1"/>
          </p:cNvSpPr>
          <p:nvPr/>
        </p:nvSpPr>
        <p:spPr bwMode="auto">
          <a:xfrm>
            <a:off x="510381" y="2894909"/>
            <a:ext cx="8278618"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US" sz="2000" u="sng" dirty="0">
                <a:solidFill>
                  <a:srgbClr val="CC0000"/>
                </a:solidFill>
                <a:latin typeface="Arial Black" pitchFamily="34" charset="0"/>
              </a:rPr>
              <a:t>_________</a:t>
            </a:r>
            <a:r>
              <a:rPr lang="en-US" dirty="0"/>
              <a:t> </a:t>
            </a:r>
            <a:r>
              <a:rPr lang="en-GB" sz="2000" dirty="0"/>
              <a:t>in which volatile gases are removed in a degasification chamber.</a:t>
            </a:r>
          </a:p>
          <a:p>
            <a:pPr eaLnBrk="1" hangingPunct="1">
              <a:spcBef>
                <a:spcPct val="80000"/>
              </a:spcBef>
              <a:buFontTx/>
              <a:buAutoNum type="arabicPeriod"/>
            </a:pPr>
            <a:r>
              <a:rPr lang="en-GB" sz="2000" dirty="0"/>
              <a:t>Body mass index (BMI) is </a:t>
            </a:r>
            <a:r>
              <a:rPr lang="en-US" sz="2000" u="sng" dirty="0">
                <a:solidFill>
                  <a:srgbClr val="CC0000"/>
                </a:solidFill>
                <a:latin typeface="Arial Black" pitchFamily="34" charset="0"/>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sz="2000" u="sng" dirty="0">
                <a:solidFill>
                  <a:srgbClr val="CC0000"/>
                </a:solidFill>
                <a:latin typeface="Arial Black" pitchFamily="34" charset="0"/>
              </a:rPr>
              <a:t>_________</a:t>
            </a:r>
            <a:r>
              <a:rPr lang="en-US" dirty="0"/>
              <a:t> </a:t>
            </a:r>
            <a:r>
              <a:rPr lang="en-US" sz="2000" dirty="0"/>
              <a:t>with the molecular formula CH4.</a:t>
            </a:r>
          </a:p>
          <a:p>
            <a:pPr eaLnBrk="1" hangingPunct="1">
              <a:spcBef>
                <a:spcPct val="80000"/>
              </a:spcBef>
            </a:pPr>
            <a:endParaRPr lang="en-US" sz="1400" dirty="0"/>
          </a:p>
        </p:txBody>
      </p:sp>
      <p:sp>
        <p:nvSpPr>
          <p:cNvPr id="33815" name="Text Box 23"/>
          <p:cNvSpPr txBox="1">
            <a:spLocks noChangeArrowheads="1"/>
          </p:cNvSpPr>
          <p:nvPr/>
        </p:nvSpPr>
        <p:spPr bwMode="auto">
          <a:xfrm>
            <a:off x="531299" y="2873385"/>
            <a:ext cx="8252337"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US" u="sng" dirty="0">
                <a:solidFill>
                  <a:srgbClr val="CC0000"/>
                </a:solidFill>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u="sng" dirty="0">
                <a:solidFill>
                  <a:srgbClr val="CC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33816" name="Text Box 24"/>
          <p:cNvSpPr txBox="1">
            <a:spLocks noChangeArrowheads="1"/>
          </p:cNvSpPr>
          <p:nvPr/>
        </p:nvSpPr>
        <p:spPr bwMode="auto">
          <a:xfrm>
            <a:off x="510381" y="2886684"/>
            <a:ext cx="8194675"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GB" sz="2000" dirty="0">
                <a:solidFill>
                  <a:srgbClr val="CC0000"/>
                </a:solidFill>
                <a:latin typeface="Arial Black" pitchFamily="34" charset="0"/>
              </a:rPr>
              <a:t>a</a:t>
            </a:r>
            <a:r>
              <a:rPr lang="en-GB" sz="2000" b="1" dirty="0"/>
              <a:t> </a:t>
            </a:r>
            <a:r>
              <a:rPr lang="en-GB" sz="2000" u="sng" dirty="0">
                <a:solidFill>
                  <a:srgbClr val="CC0000"/>
                </a:solidFill>
                <a:latin typeface="Arial Black" pitchFamily="34" charset="0"/>
              </a:rPr>
              <a:t>measure</a:t>
            </a:r>
            <a:r>
              <a:rPr lang="en-GB" sz="2000" b="1"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u="sng" dirty="0">
                <a:solidFill>
                  <a:srgbClr val="CC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33817" name="Text Box 25"/>
          <p:cNvSpPr txBox="1">
            <a:spLocks noChangeArrowheads="1"/>
          </p:cNvSpPr>
          <p:nvPr/>
        </p:nvSpPr>
        <p:spPr bwMode="auto">
          <a:xfrm>
            <a:off x="540984" y="2894909"/>
            <a:ext cx="8242652" cy="3373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GB" sz="2000" dirty="0">
                <a:solidFill>
                  <a:srgbClr val="CC0000"/>
                </a:solidFill>
                <a:latin typeface="Arial Black" pitchFamily="34" charset="0"/>
              </a:rPr>
              <a:t>a</a:t>
            </a:r>
            <a:r>
              <a:rPr lang="en-GB" sz="2000" b="1" dirty="0"/>
              <a:t> </a:t>
            </a:r>
            <a:r>
              <a:rPr lang="en-GB" sz="2000" u="sng" dirty="0">
                <a:solidFill>
                  <a:srgbClr val="CC0000"/>
                </a:solidFill>
                <a:latin typeface="Arial Black" pitchFamily="34" charset="0"/>
              </a:rPr>
              <a:t>measure</a:t>
            </a:r>
            <a:r>
              <a:rPr lang="en-GB" sz="2000" b="1"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t>
            </a:r>
            <a:r>
              <a:rPr lang="en-US" sz="2000" dirty="0">
                <a:solidFill>
                  <a:srgbClr val="CC0000"/>
                </a:solidFill>
                <a:latin typeface="Arial Black" pitchFamily="34" charset="0"/>
              </a:rPr>
              <a:t>a</a:t>
            </a:r>
            <a:r>
              <a:rPr lang="en-US" sz="2000" dirty="0"/>
              <a:t> chemical </a:t>
            </a:r>
            <a:r>
              <a:rPr lang="en-US" sz="2000" u="sng" dirty="0">
                <a:solidFill>
                  <a:srgbClr val="CC0000"/>
                </a:solidFill>
                <a:latin typeface="Arial Black" pitchFamily="34" charset="0"/>
              </a:rPr>
              <a:t>compound</a:t>
            </a:r>
            <a:r>
              <a:rPr lang="en-US" sz="2000" dirty="0"/>
              <a:t> with the molecular formula CH4</a:t>
            </a:r>
            <a:r>
              <a:rPr lang="en-US" sz="2000" dirty="0" smtClean="0"/>
              <a:t>.</a:t>
            </a:r>
            <a:endParaRPr lang="en-US" sz="2000" dirty="0"/>
          </a:p>
          <a:p>
            <a:pPr eaLnBrk="1" hangingPunct="1">
              <a:spcBef>
                <a:spcPct val="80000"/>
              </a:spcBef>
            </a:pP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2796659856"/>
              </p:ext>
            </p:extLst>
          </p:nvPr>
        </p:nvGraphicFramePr>
        <p:xfrm>
          <a:off x="952243" y="1972373"/>
          <a:ext cx="7688411" cy="736547"/>
        </p:xfrm>
        <a:graphic>
          <a:graphicData uri="http://schemas.openxmlformats.org/drawingml/2006/table">
            <a:tbl>
              <a:tblPr firstRow="1" firstCol="1" lastRow="1" lastCol="1" bandRow="1" bandCol="1">
                <a:tableStyleId>{5C22544A-7EE6-4342-B048-85BDC9FD1C3A}</a:tableStyleId>
              </a:tblPr>
              <a:tblGrid>
                <a:gridCol w="3538789">
                  <a:extLst>
                    <a:ext uri="{9D8B030D-6E8A-4147-A177-3AD203B41FA5}">
                      <a16:colId xmlns:a16="http://schemas.microsoft.com/office/drawing/2014/main" val="912669606"/>
                    </a:ext>
                  </a:extLst>
                </a:gridCol>
                <a:gridCol w="1343063">
                  <a:extLst>
                    <a:ext uri="{9D8B030D-6E8A-4147-A177-3AD203B41FA5}">
                      <a16:colId xmlns:a16="http://schemas.microsoft.com/office/drawing/2014/main" val="630633492"/>
                    </a:ext>
                  </a:extLst>
                </a:gridCol>
                <a:gridCol w="1342100">
                  <a:extLst>
                    <a:ext uri="{9D8B030D-6E8A-4147-A177-3AD203B41FA5}">
                      <a16:colId xmlns:a16="http://schemas.microsoft.com/office/drawing/2014/main" val="834986968"/>
                    </a:ext>
                  </a:extLst>
                </a:gridCol>
                <a:gridCol w="1464459">
                  <a:extLst>
                    <a:ext uri="{9D8B030D-6E8A-4147-A177-3AD203B41FA5}">
                      <a16:colId xmlns:a16="http://schemas.microsoft.com/office/drawing/2014/main" val="1378676242"/>
                    </a:ext>
                  </a:extLst>
                </a:gridCol>
              </a:tblGrid>
              <a:tr h="736547">
                <a:tc>
                  <a:txBody>
                    <a:bodyPr/>
                    <a:lstStyle/>
                    <a:p>
                      <a:pPr algn="l">
                        <a:lnSpc>
                          <a:spcPct val="150000"/>
                        </a:lnSpc>
                        <a:spcAft>
                          <a:spcPts val="0"/>
                        </a:spcAft>
                      </a:pPr>
                      <a:r>
                        <a:rPr lang="en-GB" sz="1400" kern="50" dirty="0" smtClean="0">
                          <a:solidFill>
                            <a:srgbClr val="000099"/>
                          </a:solidFill>
                          <a:effectLst/>
                        </a:rPr>
                        <a:t>   approach           compound     </a:t>
                      </a:r>
                      <a:r>
                        <a:rPr lang="en-GB" sz="1400" kern="50" baseline="0" dirty="0" smtClean="0">
                          <a:solidFill>
                            <a:srgbClr val="000099"/>
                          </a:solidFill>
                          <a:effectLst/>
                        </a:rPr>
                        <a:t>    </a:t>
                      </a:r>
                      <a:r>
                        <a:rPr lang="en-GB" sz="1400" kern="50" dirty="0" smtClean="0">
                          <a:solidFill>
                            <a:srgbClr val="000099"/>
                          </a:solidFill>
                          <a:effectLst/>
                        </a:rPr>
                        <a:t>field</a:t>
                      </a:r>
                      <a:r>
                        <a:rPr lang="en-GB" sz="1400" kern="50" dirty="0">
                          <a:solidFill>
                            <a:srgbClr val="000099"/>
                          </a:solidFill>
                          <a:effectLst/>
                        </a:rPr>
                        <a:t/>
                      </a:r>
                      <a:br>
                        <a:rPr lang="en-GB" sz="1400" kern="50" dirty="0">
                          <a:solidFill>
                            <a:srgbClr val="000099"/>
                          </a:solidFill>
                          <a:effectLst/>
                        </a:rPr>
                      </a:br>
                      <a:r>
                        <a:rPr lang="en-GB" sz="1400" kern="50" dirty="0" smtClean="0">
                          <a:solidFill>
                            <a:srgbClr val="000099"/>
                          </a:solidFill>
                          <a:effectLst/>
                        </a:rPr>
                        <a:t>   component        device                </a:t>
                      </a:r>
                      <a:r>
                        <a:rPr lang="fi-FI" sz="1400" kern="50" dirty="0" err="1">
                          <a:solidFill>
                            <a:srgbClr val="000099"/>
                          </a:solidFill>
                          <a:effectLst/>
                        </a:rPr>
                        <a:t>tool</a:t>
                      </a:r>
                      <a:r>
                        <a:rPr lang="fi-FI" sz="1400" kern="50" dirty="0">
                          <a:solidFill>
                            <a:srgbClr val="000099"/>
                          </a:solidFill>
                          <a:effectLst/>
                        </a:rPr>
                        <a:t> </a:t>
                      </a:r>
                      <a:r>
                        <a:rPr lang="en-GB" sz="1400" kern="50" dirty="0">
                          <a:solidFill>
                            <a:srgbClr val="000099"/>
                          </a:solidFill>
                          <a:effectLst/>
                        </a:rPr>
                        <a:t>                                      </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en-GB" sz="1400" kern="50">
                          <a:solidFill>
                            <a:srgbClr val="000099"/>
                          </a:solidFill>
                          <a:effectLst/>
                        </a:rPr>
                        <a:t>mechanism </a:t>
                      </a:r>
                    </a:p>
                    <a:p>
                      <a:pPr algn="l">
                        <a:lnSpc>
                          <a:spcPct val="150000"/>
                        </a:lnSpc>
                        <a:spcAft>
                          <a:spcPts val="0"/>
                        </a:spcAft>
                      </a:pPr>
                      <a:r>
                        <a:rPr lang="en-GB" sz="1400" kern="50">
                          <a:solidFill>
                            <a:srgbClr val="000099"/>
                          </a:solidFill>
                          <a:effectLst/>
                        </a:rPr>
                        <a:t>method</a:t>
                      </a:r>
                      <a:endParaRPr lang="en-GB" sz="1400" kern="5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smtClean="0">
                          <a:solidFill>
                            <a:srgbClr val="000099"/>
                          </a:solidFill>
                          <a:effectLst/>
                        </a:rPr>
                        <a:t> </a:t>
                      </a:r>
                      <a:r>
                        <a:rPr lang="fi-FI" sz="1400" kern="50" dirty="0" err="1" smtClean="0">
                          <a:solidFill>
                            <a:srgbClr val="000099"/>
                          </a:solidFill>
                          <a:effectLst/>
                        </a:rPr>
                        <a:t>procedure</a:t>
                      </a:r>
                      <a:endParaRPr lang="en-GB" sz="1400" kern="50" dirty="0">
                        <a:solidFill>
                          <a:srgbClr val="000099"/>
                        </a:solidFill>
                        <a:effectLst/>
                      </a:endParaRPr>
                    </a:p>
                    <a:p>
                      <a:pPr algn="l">
                        <a:lnSpc>
                          <a:spcPct val="150000"/>
                        </a:lnSpc>
                        <a:spcAft>
                          <a:spcPts val="0"/>
                        </a:spcAft>
                      </a:pPr>
                      <a:r>
                        <a:rPr lang="fi-FI" sz="1400" kern="50" dirty="0">
                          <a:solidFill>
                            <a:srgbClr val="000099"/>
                          </a:solidFill>
                          <a:effectLst/>
                        </a:rPr>
                        <a:t> </a:t>
                      </a:r>
                      <a:r>
                        <a:rPr lang="en-GB" sz="1400" kern="50" dirty="0">
                          <a:solidFill>
                            <a:srgbClr val="000099"/>
                          </a:solidFill>
                          <a:effectLst/>
                        </a:rPr>
                        <a:t>process</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err="1">
                          <a:solidFill>
                            <a:srgbClr val="000099"/>
                          </a:solidFill>
                          <a:effectLst/>
                        </a:rPr>
                        <a:t>technology</a:t>
                      </a:r>
                      <a:endParaRPr lang="en-GB" sz="1400" kern="50" dirty="0">
                        <a:solidFill>
                          <a:srgbClr val="000099"/>
                        </a:solidFill>
                        <a:effectLst/>
                      </a:endParaRPr>
                    </a:p>
                    <a:p>
                      <a:pPr algn="l">
                        <a:lnSpc>
                          <a:spcPct val="150000"/>
                        </a:lnSpc>
                        <a:spcAft>
                          <a:spcPts val="0"/>
                        </a:spcAft>
                      </a:pPr>
                      <a:r>
                        <a:rPr lang="en-GB" sz="1400" kern="50" dirty="0">
                          <a:solidFill>
                            <a:srgbClr val="000099"/>
                          </a:solidFill>
                          <a:effectLst/>
                        </a:rPr>
                        <a:t>measure</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extLst>
                  <a:ext uri="{0D108BD9-81ED-4DB2-BD59-A6C34878D82A}">
                    <a16:rowId xmlns:a16="http://schemas.microsoft.com/office/drawing/2014/main" val="2886539031"/>
                  </a:ext>
                </a:extLst>
              </a:tr>
            </a:tbl>
          </a:graphicData>
        </a:graphic>
      </p:graphicFrame>
    </p:spTree>
    <p:extLst>
      <p:ext uri="{BB962C8B-B14F-4D97-AF65-F5344CB8AC3E}">
        <p14:creationId xmlns:p14="http://schemas.microsoft.com/office/powerpoint/2010/main" val="114148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14"/>
                                        </p:tgtEl>
                                        <p:attrNameLst>
                                          <p:attrName>style.visibility</p:attrName>
                                        </p:attrNameLst>
                                      </p:cBhvr>
                                      <p:to>
                                        <p:strVal val="visible"/>
                                      </p:to>
                                    </p:set>
                                    <p:animEffect transition="in" filter="blinds(horizontal)">
                                      <p:cBhvr>
                                        <p:cTn id="7" dur="500"/>
                                        <p:tgtEl>
                                          <p:spTgt spid="33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15"/>
                                        </p:tgtEl>
                                        <p:attrNameLst>
                                          <p:attrName>style.visibility</p:attrName>
                                        </p:attrNameLst>
                                      </p:cBhvr>
                                      <p:to>
                                        <p:strVal val="visible"/>
                                      </p:to>
                                    </p:set>
                                    <p:animEffect transition="in" filter="blinds(horizontal)">
                                      <p:cBhvr>
                                        <p:cTn id="12" dur="500"/>
                                        <p:tgtEl>
                                          <p:spTgt spid="338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816"/>
                                        </p:tgtEl>
                                        <p:attrNameLst>
                                          <p:attrName>style.visibility</p:attrName>
                                        </p:attrNameLst>
                                      </p:cBhvr>
                                      <p:to>
                                        <p:strVal val="visible"/>
                                      </p:to>
                                    </p:set>
                                    <p:animEffect transition="in" filter="blinds(horizontal)">
                                      <p:cBhvr>
                                        <p:cTn id="17" dur="500"/>
                                        <p:tgtEl>
                                          <p:spTgt spid="338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817"/>
                                        </p:tgtEl>
                                        <p:attrNameLst>
                                          <p:attrName>style.visibility</p:attrName>
                                        </p:attrNameLst>
                                      </p:cBhvr>
                                      <p:to>
                                        <p:strVal val="visible"/>
                                      </p:to>
                                    </p:set>
                                    <p:animEffect transition="in" filter="blinds(horizontal)">
                                      <p:cBhvr>
                                        <p:cTn id="22" dur="500"/>
                                        <p:tgtEl>
                                          <p:spTgt spid="33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4" grpId="0" animBg="1"/>
      <p:bldP spid="33815" grpId="0" animBg="1"/>
      <p:bldP spid="33816" grpId="0" animBg="1"/>
      <p:bldP spid="338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7F76C66-C637-4834-9AA7-281E08968676}" type="slidenum">
              <a:rPr lang="en-US" smtClean="0"/>
              <a:pPr eaLnBrk="1" hangingPunct="1"/>
              <a:t>23</a:t>
            </a:fld>
            <a:endParaRPr lang="en-US" smtClean="0"/>
          </a:p>
        </p:txBody>
      </p:sp>
      <p:sp>
        <p:nvSpPr>
          <p:cNvPr id="13315" name="Rectangle 2"/>
          <p:cNvSpPr>
            <a:spLocks noGrp="1" noChangeArrowheads="1"/>
          </p:cNvSpPr>
          <p:nvPr>
            <p:ph type="title"/>
          </p:nvPr>
        </p:nvSpPr>
        <p:spPr>
          <a:xfrm>
            <a:off x="762000" y="381000"/>
            <a:ext cx="8001000" cy="609600"/>
          </a:xfrm>
        </p:spPr>
        <p:txBody>
          <a:bodyPr/>
          <a:lstStyle/>
          <a:p>
            <a:pPr algn="l" eaLnBrk="1" hangingPunct="1"/>
            <a:r>
              <a:rPr lang="en-US" altLang="ja-JP" sz="3200" b="1" dirty="0" smtClean="0">
                <a:solidFill>
                  <a:srgbClr val="000099"/>
                </a:solidFill>
                <a:ea typeface="ＭＳ Ｐゴシック" pitchFamily="34" charset="-128"/>
              </a:rPr>
              <a:t>3. Extended definition</a:t>
            </a:r>
            <a:endParaRPr lang="en-GB" sz="3200" b="1" dirty="0" smtClean="0">
              <a:solidFill>
                <a:srgbClr val="000099"/>
              </a:solidFill>
              <a:cs typeface="Times New Roman" pitchFamily="18" charset="0"/>
            </a:endParaRPr>
          </a:p>
        </p:txBody>
      </p:sp>
      <p:sp>
        <p:nvSpPr>
          <p:cNvPr id="13316" name="Text Box 3"/>
          <p:cNvSpPr txBox="1">
            <a:spLocks noChangeArrowheads="1"/>
          </p:cNvSpPr>
          <p:nvPr/>
        </p:nvSpPr>
        <p:spPr bwMode="auto">
          <a:xfrm>
            <a:off x="685800" y="1287463"/>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GB" sz="2400"/>
          </a:p>
        </p:txBody>
      </p:sp>
      <p:sp>
        <p:nvSpPr>
          <p:cNvPr id="13317" name="Text Box 4"/>
          <p:cNvSpPr txBox="1">
            <a:spLocks noChangeArrowheads="1"/>
          </p:cNvSpPr>
          <p:nvPr/>
        </p:nvSpPr>
        <p:spPr bwMode="auto">
          <a:xfrm>
            <a:off x="685800" y="1287463"/>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US" altLang="ja-JP" sz="2400">
                <a:ea typeface="ＭＳ Ｐゴシック" pitchFamily="34" charset="-128"/>
              </a:rPr>
              <a:t>Extended Definitions</a:t>
            </a:r>
            <a:r>
              <a:rPr lang="en-US" sz="2400"/>
              <a:t> usually begin with a </a:t>
            </a:r>
            <a:r>
              <a:rPr lang="en-US" sz="2400" b="1">
                <a:solidFill>
                  <a:srgbClr val="000099"/>
                </a:solidFill>
                <a:ea typeface="ＭＳ Ｐゴシック" pitchFamily="34" charset="-128"/>
              </a:rPr>
              <a:t>sentence definition</a:t>
            </a:r>
            <a:r>
              <a:rPr lang="en-US" sz="2400"/>
              <a:t>.</a:t>
            </a:r>
          </a:p>
        </p:txBody>
      </p:sp>
      <p:sp>
        <p:nvSpPr>
          <p:cNvPr id="12293" name="AutoShape 5"/>
          <p:cNvSpPr>
            <a:spLocks noChangeArrowheads="1"/>
          </p:cNvSpPr>
          <p:nvPr/>
        </p:nvSpPr>
        <p:spPr bwMode="auto">
          <a:xfrm>
            <a:off x="3051696" y="2155826"/>
            <a:ext cx="5635104" cy="2879725"/>
          </a:xfrm>
          <a:prstGeom prst="cloudCallout">
            <a:avLst>
              <a:gd name="adj1" fmla="val -56337"/>
              <a:gd name="adj2" fmla="val -51380"/>
            </a:avLst>
          </a:prstGeom>
          <a:solidFill>
            <a:schemeClr val="accent1"/>
          </a:solidFill>
          <a:ln w="9525">
            <a:solidFill>
              <a:schemeClr val="tx1"/>
            </a:solidFill>
            <a:round/>
            <a:headEnd/>
            <a:tailEnd/>
          </a:ln>
        </p:spPr>
        <p:txBody>
          <a:bodyPr/>
          <a:lstStyle/>
          <a:p>
            <a:pPr algn="ctr"/>
            <a:r>
              <a:rPr lang="fi-FI" sz="2800" dirty="0" err="1"/>
              <a:t>What</a:t>
            </a:r>
            <a:r>
              <a:rPr lang="fi-FI" sz="2800" dirty="0"/>
              <a:t> </a:t>
            </a:r>
            <a:r>
              <a:rPr lang="fi-FI" sz="2800" b="1" dirty="0" err="1">
                <a:solidFill>
                  <a:schemeClr val="accent2"/>
                </a:solidFill>
              </a:rPr>
              <a:t>other</a:t>
            </a:r>
            <a:r>
              <a:rPr lang="fi-FI" sz="2800" b="1" dirty="0">
                <a:solidFill>
                  <a:schemeClr val="accent2"/>
                </a:solidFill>
              </a:rPr>
              <a:t> </a:t>
            </a:r>
            <a:r>
              <a:rPr lang="fi-FI" sz="2800" b="1" dirty="0" err="1">
                <a:solidFill>
                  <a:schemeClr val="accent2"/>
                </a:solidFill>
              </a:rPr>
              <a:t>information</a:t>
            </a:r>
            <a:r>
              <a:rPr lang="fi-FI" sz="2800" dirty="0"/>
              <a:t> </a:t>
            </a:r>
            <a:r>
              <a:rPr lang="fi-FI" sz="2800" dirty="0" err="1"/>
              <a:t>can</a:t>
            </a:r>
            <a:r>
              <a:rPr lang="fi-FI" sz="2800" dirty="0"/>
              <a:t> </a:t>
            </a:r>
            <a:r>
              <a:rPr lang="fi-FI" sz="2800" dirty="0" err="1"/>
              <a:t>be</a:t>
            </a:r>
            <a:r>
              <a:rPr lang="fi-FI" sz="2800" dirty="0"/>
              <a:t> </a:t>
            </a:r>
            <a:r>
              <a:rPr lang="fi-FI" sz="2800" dirty="0" err="1"/>
              <a:t>added</a:t>
            </a:r>
            <a:r>
              <a:rPr lang="fi-FI" sz="2800" dirty="0"/>
              <a:t> to </a:t>
            </a:r>
            <a:r>
              <a:rPr lang="fi-FI" sz="2800" b="1" i="1" dirty="0" err="1">
                <a:solidFill>
                  <a:srgbClr val="000099"/>
                </a:solidFill>
              </a:rPr>
              <a:t>amplify</a:t>
            </a:r>
            <a:r>
              <a:rPr lang="fi-FI" sz="2800" dirty="0"/>
              <a:t> </a:t>
            </a:r>
            <a:r>
              <a:rPr lang="fi-FI" sz="2800" dirty="0" err="1"/>
              <a:t>your</a:t>
            </a:r>
            <a:r>
              <a:rPr lang="fi-FI" sz="2800" dirty="0"/>
              <a:t> definition?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28EA02-5429-4E03-BD59-64E0D59E8CEE}" type="slidenum">
              <a:rPr lang="en-US" smtClean="0"/>
              <a:pPr eaLnBrk="1" hangingPunct="1"/>
              <a:t>24</a:t>
            </a:fld>
            <a:endParaRPr lang="en-US" smtClean="0"/>
          </a:p>
        </p:txBody>
      </p:sp>
      <p:sp>
        <p:nvSpPr>
          <p:cNvPr id="14339" name="Rectangle 2"/>
          <p:cNvSpPr>
            <a:spLocks noGrp="1" noChangeArrowheads="1"/>
          </p:cNvSpPr>
          <p:nvPr>
            <p:ph type="title"/>
          </p:nvPr>
        </p:nvSpPr>
        <p:spPr>
          <a:xfrm>
            <a:off x="250825" y="404813"/>
            <a:ext cx="8001000" cy="609600"/>
          </a:xfrm>
        </p:spPr>
        <p:txBody>
          <a:bodyPr/>
          <a:lstStyle/>
          <a:p>
            <a:pPr algn="l" eaLnBrk="1" hangingPunct="1"/>
            <a:r>
              <a:rPr lang="en-US" altLang="ja-JP" sz="3200" b="1" dirty="0" smtClean="0">
                <a:solidFill>
                  <a:srgbClr val="000099"/>
                </a:solidFill>
                <a:ea typeface="ＭＳ Ｐゴシック" pitchFamily="34" charset="-128"/>
              </a:rPr>
              <a:t>3. Extended definitions</a:t>
            </a:r>
            <a:endParaRPr lang="en-GB" sz="3200" b="1" dirty="0" smtClean="0">
              <a:solidFill>
                <a:srgbClr val="000099"/>
              </a:solidFill>
              <a:cs typeface="Times New Roman" pitchFamily="18" charset="0"/>
            </a:endParaRPr>
          </a:p>
        </p:txBody>
      </p:sp>
      <p:sp>
        <p:nvSpPr>
          <p:cNvPr id="18436" name="Text Box 3"/>
          <p:cNvSpPr txBox="1">
            <a:spLocks noChangeArrowheads="1"/>
          </p:cNvSpPr>
          <p:nvPr/>
        </p:nvSpPr>
        <p:spPr bwMode="auto">
          <a:xfrm>
            <a:off x="684213" y="984250"/>
            <a:ext cx="7991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b="1" dirty="0" smtClean="0">
                <a:solidFill>
                  <a:srgbClr val="CC0000"/>
                </a:solidFill>
                <a:latin typeface="+mn-lt"/>
              </a:rPr>
              <a:t>Eight methods for amplifying an extended definition</a:t>
            </a:r>
            <a:r>
              <a:rPr lang="fi-FI" sz="2400" b="1" dirty="0" smtClean="0">
                <a:solidFill>
                  <a:srgbClr val="CC0000"/>
                </a:solidFill>
                <a:latin typeface="+mn-lt"/>
              </a:rPr>
              <a:t>:</a:t>
            </a:r>
            <a:endParaRPr lang="en-GB" sz="2400" b="1" dirty="0" smtClean="0">
              <a:solidFill>
                <a:srgbClr val="CC0000"/>
              </a:solidFill>
              <a:latin typeface="+mn-lt"/>
            </a:endParaRPr>
          </a:p>
        </p:txBody>
      </p:sp>
      <p:sp>
        <p:nvSpPr>
          <p:cNvPr id="13316" name="Text Box 4"/>
          <p:cNvSpPr txBox="1">
            <a:spLocks noChangeArrowheads="1"/>
          </p:cNvSpPr>
          <p:nvPr/>
        </p:nvSpPr>
        <p:spPr bwMode="auto">
          <a:xfrm>
            <a:off x="398463" y="1916113"/>
            <a:ext cx="8748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a:pPr>
            <a:r>
              <a:rPr lang="en-US" sz="2000" b="1">
                <a:solidFill>
                  <a:schemeClr val="accent2"/>
                </a:solidFill>
              </a:rPr>
              <a:t>Analysis of parts 	</a:t>
            </a:r>
            <a:r>
              <a:rPr lang="en-US"/>
              <a:t>	</a:t>
            </a:r>
            <a:r>
              <a:rPr lang="en-US" sz="2000" i="1"/>
              <a:t>(What are its parts? classes? types?)</a:t>
            </a:r>
          </a:p>
          <a:p>
            <a:pPr eaLnBrk="1" hangingPunct="1">
              <a:buFontTx/>
              <a:buAutoNum type="arabicPeriod"/>
            </a:pPr>
            <a:r>
              <a:rPr lang="en-US" sz="2000" b="1">
                <a:solidFill>
                  <a:schemeClr val="accent2"/>
                </a:solidFill>
              </a:rPr>
              <a:t>Operating principles</a:t>
            </a:r>
            <a:r>
              <a:rPr lang="en-US" sz="2000"/>
              <a:t> 	(</a:t>
            </a:r>
            <a:r>
              <a:rPr lang="en-US" sz="2000" i="1"/>
              <a:t>How does it work?)</a:t>
            </a:r>
          </a:p>
          <a:p>
            <a:pPr eaLnBrk="1" hangingPunct="1">
              <a:buFontTx/>
              <a:buAutoNum type="arabicPeriod"/>
            </a:pPr>
            <a:r>
              <a:rPr lang="en-US" sz="2000" b="1">
                <a:solidFill>
                  <a:schemeClr val="accent2"/>
                </a:solidFill>
              </a:rPr>
              <a:t>Applications / </a:t>
            </a:r>
            <a:r>
              <a:rPr lang="fi-FI" sz="2000" b="1">
                <a:solidFill>
                  <a:schemeClr val="accent2"/>
                </a:solidFill>
              </a:rPr>
              <a:t>Examples</a:t>
            </a:r>
            <a:r>
              <a:rPr lang="en-US"/>
              <a:t> 	</a:t>
            </a:r>
            <a:r>
              <a:rPr lang="en-US" sz="2000" i="1"/>
              <a:t>(How is it used or applied?)</a:t>
            </a:r>
            <a:endParaRPr lang="en-US" sz="2000"/>
          </a:p>
        </p:txBody>
      </p:sp>
      <p:sp>
        <p:nvSpPr>
          <p:cNvPr id="13318" name="Text Box 6"/>
          <p:cNvSpPr txBox="1">
            <a:spLocks noChangeArrowheads="1"/>
          </p:cNvSpPr>
          <p:nvPr/>
        </p:nvSpPr>
        <p:spPr bwMode="auto">
          <a:xfrm>
            <a:off x="398463" y="2997200"/>
            <a:ext cx="90011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startAt="4"/>
            </a:pPr>
            <a:r>
              <a:rPr lang="fi-FI" sz="2000" b="1" dirty="0" err="1">
                <a:solidFill>
                  <a:schemeClr val="accent2"/>
                </a:solidFill>
              </a:rPr>
              <a:t>Analogy</a:t>
            </a:r>
            <a:r>
              <a:rPr lang="fi-FI" sz="2000" b="1" dirty="0">
                <a:solidFill>
                  <a:schemeClr val="accent2"/>
                </a:solidFill>
              </a:rPr>
              <a:t>/ </a:t>
            </a:r>
            <a:r>
              <a:rPr lang="en-US" sz="2000" b="1" dirty="0">
                <a:solidFill>
                  <a:schemeClr val="accent2"/>
                </a:solidFill>
              </a:rPr>
              <a:t>Comparison</a:t>
            </a:r>
            <a:r>
              <a:rPr lang="fi-FI" dirty="0"/>
              <a:t>	</a:t>
            </a:r>
            <a:r>
              <a:rPr lang="fi-FI" sz="2000" i="1" dirty="0"/>
              <a:t>(Is it </a:t>
            </a:r>
            <a:r>
              <a:rPr lang="fi-FI" sz="2000" i="1" dirty="0" err="1"/>
              <a:t>similar</a:t>
            </a:r>
            <a:r>
              <a:rPr lang="fi-FI" sz="2000" i="1" dirty="0"/>
              <a:t> to </a:t>
            </a:r>
            <a:r>
              <a:rPr lang="fi-FI" sz="2000" i="1" dirty="0" err="1"/>
              <a:t>something</a:t>
            </a:r>
            <a:r>
              <a:rPr lang="fi-FI" sz="2000" i="1" dirty="0"/>
              <a:t> </a:t>
            </a:r>
            <a:r>
              <a:rPr lang="fi-FI" sz="2000" i="1" dirty="0" err="1"/>
              <a:t>familiar</a:t>
            </a:r>
            <a:r>
              <a:rPr lang="fi-FI" sz="2000" i="1" dirty="0"/>
              <a:t>?)</a:t>
            </a:r>
            <a:endParaRPr lang="en-US" sz="2000" i="1" dirty="0"/>
          </a:p>
          <a:p>
            <a:pPr eaLnBrk="1" hangingPunct="1">
              <a:buFontTx/>
              <a:buAutoNum type="arabicPeriod" startAt="4"/>
            </a:pPr>
            <a:r>
              <a:rPr lang="en-US" sz="2000" b="1" dirty="0">
                <a:solidFill>
                  <a:schemeClr val="accent2"/>
                </a:solidFill>
              </a:rPr>
              <a:t>History</a:t>
            </a:r>
            <a:r>
              <a:rPr lang="en-US" dirty="0"/>
              <a:t> 	</a:t>
            </a:r>
            <a:r>
              <a:rPr lang="en-US" sz="2000" i="1" dirty="0"/>
              <a:t>(What is its origin? Who developed it?)</a:t>
            </a:r>
          </a:p>
          <a:p>
            <a:pPr eaLnBrk="1" hangingPunct="1">
              <a:buFontTx/>
              <a:buAutoNum type="arabicPeriod" startAt="4"/>
            </a:pPr>
            <a:r>
              <a:rPr lang="fi-FI" sz="2000" b="1" dirty="0" err="1">
                <a:solidFill>
                  <a:schemeClr val="accent2"/>
                </a:solidFill>
              </a:rPr>
              <a:t>Advantages</a:t>
            </a:r>
            <a:r>
              <a:rPr lang="fi-FI" sz="2000" b="1" dirty="0">
                <a:solidFill>
                  <a:schemeClr val="accent2"/>
                </a:solidFill>
              </a:rPr>
              <a:t>/ </a:t>
            </a:r>
            <a:r>
              <a:rPr lang="fi-FI" sz="2000" b="1" dirty="0" err="1">
                <a:solidFill>
                  <a:schemeClr val="accent2"/>
                </a:solidFill>
              </a:rPr>
              <a:t>problems</a:t>
            </a:r>
            <a:r>
              <a:rPr lang="fi-FI" sz="2000" b="1" dirty="0">
                <a:solidFill>
                  <a:schemeClr val="accent2"/>
                </a:solidFill>
              </a:rPr>
              <a:t>	</a:t>
            </a:r>
            <a:r>
              <a:rPr lang="en-GB" sz="2000" i="1" dirty="0"/>
              <a:t>(What are its strengths/limitations</a:t>
            </a:r>
            <a:r>
              <a:rPr lang="en-GB" sz="2000" i="1" dirty="0" smtClean="0"/>
              <a:t>?)</a:t>
            </a:r>
            <a:endParaRPr lang="en-US" sz="2000" i="1" dirty="0"/>
          </a:p>
          <a:p>
            <a:pPr eaLnBrk="1" hangingPunct="1">
              <a:buFontTx/>
              <a:buAutoNum type="arabicPeriod" startAt="4"/>
            </a:pPr>
            <a:r>
              <a:rPr lang="en-US" sz="2000" b="1" dirty="0">
                <a:solidFill>
                  <a:schemeClr val="accent2"/>
                </a:solidFill>
              </a:rPr>
              <a:t>Requirements</a:t>
            </a:r>
            <a:r>
              <a:rPr lang="en-US" sz="2000" dirty="0"/>
              <a:t> 		(</a:t>
            </a:r>
            <a:r>
              <a:rPr lang="en-US" sz="2000" i="1" dirty="0"/>
              <a:t>What is needed to make it work?)</a:t>
            </a:r>
            <a:endParaRPr lang="en-US" sz="2000" dirty="0"/>
          </a:p>
          <a:p>
            <a:pPr eaLnBrk="1" hangingPunct="1">
              <a:buFontTx/>
              <a:buAutoNum type="arabicPeriod" startAt="4"/>
            </a:pPr>
            <a:r>
              <a:rPr lang="en-US" sz="2000" b="1" dirty="0">
                <a:solidFill>
                  <a:schemeClr val="accent2"/>
                </a:solidFill>
              </a:rPr>
              <a:t>Physical appearance/ features</a:t>
            </a:r>
            <a:r>
              <a:rPr lang="en-US" dirty="0"/>
              <a:t> 	</a:t>
            </a:r>
            <a:r>
              <a:rPr lang="en-US" sz="2000" i="1" dirty="0"/>
              <a:t>(What does it look like? What are its 	characteristic features?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7" dur="500"/>
                                        <p:tgtEl>
                                          <p:spTgt spid="133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6">
                                            <p:txEl>
                                              <p:pRg st="1" end="1"/>
                                            </p:txEl>
                                          </p:spTgt>
                                        </p:tgtEl>
                                        <p:attrNameLst>
                                          <p:attrName>style.visibility</p:attrName>
                                        </p:attrNameLst>
                                      </p:cBhvr>
                                      <p:to>
                                        <p:strVal val="visible"/>
                                      </p:to>
                                    </p:set>
                                    <p:animEffect transition="in" filter="blinds(horizontal)">
                                      <p:cBhvr>
                                        <p:cTn id="10" dur="500"/>
                                        <p:tgtEl>
                                          <p:spTgt spid="1331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316">
                                            <p:txEl>
                                              <p:pRg st="2" end="2"/>
                                            </p:txEl>
                                          </p:spTgt>
                                        </p:tgtEl>
                                        <p:attrNameLst>
                                          <p:attrName>style.visibility</p:attrName>
                                        </p:attrNameLst>
                                      </p:cBhvr>
                                      <p:to>
                                        <p:strVal val="visible"/>
                                      </p:to>
                                    </p:set>
                                    <p:animEffect transition="in" filter="blinds(horizontal)">
                                      <p:cBhvr>
                                        <p:cTn id="13" dur="500"/>
                                        <p:tgtEl>
                                          <p:spTgt spid="1331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3318">
                                            <p:txEl>
                                              <p:pRg st="0" end="0"/>
                                            </p:txEl>
                                          </p:spTgt>
                                        </p:tgtEl>
                                        <p:attrNameLst>
                                          <p:attrName>style.visibility</p:attrName>
                                        </p:attrNameLst>
                                      </p:cBhvr>
                                      <p:to>
                                        <p:strVal val="visible"/>
                                      </p:to>
                                    </p:set>
                                    <p:animEffect transition="in" filter="blinds(horizontal)">
                                      <p:cBhvr>
                                        <p:cTn id="18" dur="500"/>
                                        <p:tgtEl>
                                          <p:spTgt spid="13318">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3318">
                                            <p:txEl>
                                              <p:pRg st="1" end="1"/>
                                            </p:txEl>
                                          </p:spTgt>
                                        </p:tgtEl>
                                        <p:attrNameLst>
                                          <p:attrName>style.visibility</p:attrName>
                                        </p:attrNameLst>
                                      </p:cBhvr>
                                      <p:to>
                                        <p:strVal val="visible"/>
                                      </p:to>
                                    </p:set>
                                    <p:animEffect transition="in" filter="blinds(horizontal)">
                                      <p:cBhvr>
                                        <p:cTn id="23" dur="500"/>
                                        <p:tgtEl>
                                          <p:spTgt spid="13318">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Effect transition="in" filter="blinds(horizontal)">
                                      <p:cBhvr>
                                        <p:cTn id="28" dur="500"/>
                                        <p:tgtEl>
                                          <p:spTgt spid="13318">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13318">
                                            <p:txEl>
                                              <p:pRg st="3" end="3"/>
                                            </p:txEl>
                                          </p:spTgt>
                                        </p:tgtEl>
                                        <p:attrNameLst>
                                          <p:attrName>style.visibility</p:attrName>
                                        </p:attrNameLst>
                                      </p:cBhvr>
                                      <p:to>
                                        <p:strVal val="visible"/>
                                      </p:to>
                                    </p:set>
                                    <p:animEffect transition="in" filter="blinds(horizontal)">
                                      <p:cBhvr>
                                        <p:cTn id="33" dur="500"/>
                                        <p:tgtEl>
                                          <p:spTgt spid="13318">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3318">
                                            <p:txEl>
                                              <p:pRg st="4" end="4"/>
                                            </p:txEl>
                                          </p:spTgt>
                                        </p:tgtEl>
                                        <p:attrNameLst>
                                          <p:attrName>style.visibility</p:attrName>
                                        </p:attrNameLst>
                                      </p:cBhvr>
                                      <p:to>
                                        <p:strVal val="visible"/>
                                      </p:to>
                                    </p:set>
                                    <p:animEffect transition="in" filter="blinds(horizontal)">
                                      <p:cBhvr>
                                        <p:cTn id="38" dur="500"/>
                                        <p:tgtEl>
                                          <p:spTgt spid="133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xfrm>
            <a:off x="6553200" y="62658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B6C085-F7A3-44D5-AFE0-C678EAD520E6}" type="slidenum">
              <a:rPr lang="en-US" smtClean="0"/>
              <a:pPr eaLnBrk="1" hangingPunct="1"/>
              <a:t>25</a:t>
            </a:fld>
            <a:endParaRPr lang="en-US" smtClean="0"/>
          </a:p>
        </p:txBody>
      </p:sp>
      <p:sp>
        <p:nvSpPr>
          <p:cNvPr id="15363"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3200" b="1" dirty="0" err="1" smtClean="0">
                <a:solidFill>
                  <a:srgbClr val="CC0000"/>
                </a:solidFill>
              </a:rPr>
              <a:t>Task</a:t>
            </a:r>
            <a:r>
              <a:rPr lang="fi-FI" sz="3200" b="1" dirty="0" smtClean="0">
                <a:solidFill>
                  <a:srgbClr val="CC0000"/>
                </a:solidFill>
              </a:rPr>
              <a:t> 4-4  </a:t>
            </a:r>
            <a:r>
              <a:rPr lang="fi-FI" sz="3200" b="1" dirty="0" smtClean="0">
                <a:solidFill>
                  <a:srgbClr val="000099"/>
                </a:solidFill>
              </a:rPr>
              <a:t>Extended </a:t>
            </a:r>
            <a:r>
              <a:rPr lang="fi-FI" sz="3200" b="1" dirty="0" err="1" smtClean="0">
                <a:solidFill>
                  <a:srgbClr val="000099"/>
                </a:solidFill>
              </a:rPr>
              <a:t>definitions</a:t>
            </a:r>
            <a:endParaRPr lang="fi-FI" sz="3200" b="1" dirty="0" smtClean="0">
              <a:solidFill>
                <a:srgbClr val="000099"/>
              </a:solidFill>
            </a:endParaRPr>
          </a:p>
        </p:txBody>
      </p:sp>
      <p:sp>
        <p:nvSpPr>
          <p:cNvPr id="15364"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Which </a:t>
            </a:r>
            <a:r>
              <a:rPr lang="en-US" sz="2000" smtClean="0">
                <a:solidFill>
                  <a:srgbClr val="CC0000"/>
                </a:solidFill>
                <a:latin typeface="Arial Black" pitchFamily="34" charset="0"/>
              </a:rPr>
              <a:t>method of amplification (1-8)</a:t>
            </a:r>
            <a:r>
              <a:rPr lang="en-US" sz="2000" smtClean="0"/>
              <a:t> has been used in each?</a:t>
            </a:r>
            <a:endParaRPr lang="en-US" sz="1600" smtClean="0"/>
          </a:p>
        </p:txBody>
      </p:sp>
      <p:pic>
        <p:nvPicPr>
          <p:cNvPr id="153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6"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a:pPr>
            <a:r>
              <a:rPr lang="fi-FI" sz="2200" b="1" dirty="0">
                <a:solidFill>
                  <a:srgbClr val="280099"/>
                </a:solidFill>
              </a:rPr>
              <a:t> </a:t>
            </a:r>
            <a:r>
              <a:rPr lang="en-US" dirty="0"/>
              <a:t>The term </a:t>
            </a:r>
            <a:r>
              <a:rPr lang="en-US" b="1" dirty="0"/>
              <a:t>RADAR </a:t>
            </a:r>
            <a:r>
              <a:rPr lang="en-US" dirty="0"/>
              <a:t>was coined in 1941 as an acronym for Radio Detection and Ranging. The term has since entered the English language as a standard word, </a:t>
            </a:r>
            <a:r>
              <a:rPr lang="en-US" i="1" dirty="0"/>
              <a:t>radar</a:t>
            </a:r>
            <a:r>
              <a:rPr lang="en-US" dirty="0"/>
              <a:t>, losing the capitalization. Radar was originally called RDF (Radio Direction Finder) in the United Kingdom. </a:t>
            </a:r>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dirty="0"/>
              <a:t>The technique of </a:t>
            </a:r>
            <a:r>
              <a:rPr lang="en-US" b="1" dirty="0"/>
              <a:t>holography </a:t>
            </a:r>
            <a:r>
              <a:rPr lang="en-US" dirty="0"/>
              <a:t>can also be used to optically store, retrieve, and process information. While holography is commonly used to display static 3-D pictures, it is not yet possible to generate arbitrary scenes by a holographic volumetric display. </a:t>
            </a:r>
            <a:endParaRPr lang="fi-FI" dirty="0"/>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b="1" dirty="0"/>
              <a:t>A fuel cell </a:t>
            </a:r>
            <a:r>
              <a:rPr lang="en-US" dirty="0"/>
              <a:t>is an electrochemical conversion device. It produces electricity from fuel (on the anode side) and an oxidant (on the cathode side), which react in the presence of an electrolyte. The reactants flow into the cell, and the reaction products flow out of it, while the electrolyte remains within it. Fuel cells can operate virtually continuously as long as the necessary flows are maintained. </a:t>
            </a:r>
            <a:r>
              <a:rPr lang="fi-FI" sz="2200" b="1" dirty="0">
                <a:solidFill>
                  <a:srgbClr val="280099"/>
                </a:solidFill>
              </a:rPr>
              <a:t> </a:t>
            </a:r>
          </a:p>
        </p:txBody>
      </p:sp>
      <p:sp>
        <p:nvSpPr>
          <p:cNvPr id="45063" name="Text Box 7"/>
          <p:cNvSpPr txBox="1">
            <a:spLocks noChangeArrowheads="1"/>
          </p:cNvSpPr>
          <p:nvPr/>
        </p:nvSpPr>
        <p:spPr bwMode="auto">
          <a:xfrm>
            <a:off x="4932363" y="29972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5. History</a:t>
            </a:r>
            <a:r>
              <a:rPr lang="fi-FI"/>
              <a:t> </a:t>
            </a:r>
            <a:r>
              <a:rPr lang="fi-FI">
                <a:sym typeface="Wingdings" pitchFamily="2" charset="2"/>
              </a:rPr>
              <a:t></a:t>
            </a:r>
            <a:r>
              <a:rPr lang="fi-FI"/>
              <a:t> </a:t>
            </a:r>
            <a:r>
              <a:rPr lang="fi-FI" b="1"/>
              <a:t>Etymology</a:t>
            </a:r>
            <a:r>
              <a:rPr lang="en-US"/>
              <a:t>. </a:t>
            </a:r>
          </a:p>
        </p:txBody>
      </p:sp>
      <p:sp>
        <p:nvSpPr>
          <p:cNvPr id="45064" name="Text Box 8"/>
          <p:cNvSpPr txBox="1">
            <a:spLocks noChangeArrowheads="1"/>
          </p:cNvSpPr>
          <p:nvPr/>
        </p:nvSpPr>
        <p:spPr bwMode="auto">
          <a:xfrm>
            <a:off x="3419475" y="4437063"/>
            <a:ext cx="4103688" cy="369887"/>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6. Problems/Disadvantages</a:t>
            </a:r>
            <a:endParaRPr lang="en-US"/>
          </a:p>
        </p:txBody>
      </p:sp>
      <p:sp>
        <p:nvSpPr>
          <p:cNvPr id="45065" name="Text Box 9"/>
          <p:cNvSpPr txBox="1">
            <a:spLocks noChangeArrowheads="1"/>
          </p:cNvSpPr>
          <p:nvPr/>
        </p:nvSpPr>
        <p:spPr bwMode="auto">
          <a:xfrm>
            <a:off x="2124075" y="6308725"/>
            <a:ext cx="4319588"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2. Operating principle </a:t>
            </a:r>
            <a:r>
              <a:rPr lang="fi-FI">
                <a:latin typeface="Arial Black" pitchFamily="34" charset="0"/>
                <a:sym typeface="Wingdings" pitchFamily="2" charset="2"/>
              </a:rPr>
              <a:t> </a:t>
            </a:r>
            <a:r>
              <a:rPr lang="fi-FI" b="1">
                <a:sym typeface="Wingdings" pitchFamily="2" charset="2"/>
              </a:rPr>
              <a:t>process</a:t>
            </a:r>
            <a:endParaRPr 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5065"/>
                                        </p:tgtEl>
                                        <p:attrNameLst>
                                          <p:attrName>style.visibility</p:attrName>
                                        </p:attrNameLst>
                                      </p:cBhvr>
                                      <p:to>
                                        <p:strVal val="visible"/>
                                      </p:to>
                                    </p:set>
                                    <p:animEffect transition="in" filter="blinds(horizontal)">
                                      <p:cBhvr>
                                        <p:cTn id="15" dur="500"/>
                                        <p:tgtEl>
                                          <p:spTgt spid="45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nimBg="1"/>
      <p:bldP spid="45064" grpId="0" animBg="1"/>
      <p:bldP spid="4506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8A2545F-52C8-4168-9368-DDB581F2CA43}" type="slidenum">
              <a:rPr lang="en-US" smtClean="0"/>
              <a:pPr eaLnBrk="1" hangingPunct="1"/>
              <a:t>26</a:t>
            </a:fld>
            <a:endParaRPr lang="en-US" smtClean="0"/>
          </a:p>
        </p:txBody>
      </p:sp>
      <p:sp>
        <p:nvSpPr>
          <p:cNvPr id="16387"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3200" b="1" dirty="0" err="1" smtClean="0">
                <a:solidFill>
                  <a:srgbClr val="CC0000"/>
                </a:solidFill>
              </a:rPr>
              <a:t>Task</a:t>
            </a:r>
            <a:r>
              <a:rPr lang="fi-FI" sz="3200" b="1" dirty="0" smtClean="0">
                <a:solidFill>
                  <a:srgbClr val="CC0000"/>
                </a:solidFill>
              </a:rPr>
              <a:t> 4-4</a:t>
            </a:r>
          </a:p>
        </p:txBody>
      </p:sp>
      <p:sp>
        <p:nvSpPr>
          <p:cNvPr id="16388"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Which </a:t>
            </a:r>
            <a:r>
              <a:rPr lang="en-US" sz="2000" smtClean="0">
                <a:solidFill>
                  <a:srgbClr val="CC0000"/>
                </a:solidFill>
                <a:latin typeface="Arial Black" pitchFamily="34" charset="0"/>
              </a:rPr>
              <a:t>method of amplification (1-8)</a:t>
            </a:r>
            <a:r>
              <a:rPr lang="en-US" sz="2000" smtClean="0"/>
              <a:t> has been used in each?</a:t>
            </a:r>
            <a:endParaRPr lang="en-US" sz="1600" smtClean="0"/>
          </a:p>
        </p:txBody>
      </p:sp>
      <p:pic>
        <p:nvPicPr>
          <p:cNvPr id="163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6390"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startAt="4"/>
            </a:pPr>
            <a:r>
              <a:rPr lang="fi-FI" b="1" dirty="0">
                <a:solidFill>
                  <a:srgbClr val="280099"/>
                </a:solidFill>
              </a:rPr>
              <a:t> </a:t>
            </a:r>
            <a:r>
              <a:rPr lang="en-US" b="1" dirty="0"/>
              <a:t>Fuel cells</a:t>
            </a:r>
            <a:r>
              <a:rPr lang="en-US" dirty="0"/>
              <a:t> differ from electrochemical cell batteries in that they consume reactant, which must be replenished, whereas batteries store electrical energy chemically in a closed system. Additionally, while the electrodes within a battery react and change as a battery is charged or discharged, a fuel cell's electrodes are catalytic and relatively stable. </a:t>
            </a:r>
          </a:p>
          <a:p>
            <a:pPr eaLnBrk="1" hangingPunct="1">
              <a:spcBef>
                <a:spcPct val="65000"/>
              </a:spcBef>
              <a:buClr>
                <a:srgbClr val="000000"/>
              </a:buClr>
              <a:buSzPct val="100000"/>
              <a:buFont typeface="Arial" pitchFamily="34" charset="0"/>
              <a:buAutoNum type="alphaUcPeriod" startAt="4"/>
            </a:pPr>
            <a:r>
              <a:rPr lang="en-US" dirty="0"/>
              <a:t>A </a:t>
            </a:r>
            <a:r>
              <a:rPr lang="en-US" b="1" dirty="0"/>
              <a:t>lighter</a:t>
            </a:r>
            <a:r>
              <a:rPr lang="en-US" dirty="0"/>
              <a:t> is a portable device used to create a flame. It consists of a metal or plastic container filled with lighter fluid (usually naphtha or liquid butane under pressure), as well as a means of ignition and some provision for extinguishing the flame, by depriving it of either air or fuel. </a:t>
            </a:r>
            <a:endParaRPr lang="fi-FI" dirty="0"/>
          </a:p>
          <a:p>
            <a:pPr eaLnBrk="1" hangingPunct="1">
              <a:spcBef>
                <a:spcPct val="65000"/>
              </a:spcBef>
              <a:buClr>
                <a:srgbClr val="000000"/>
              </a:buClr>
              <a:buSzPct val="100000"/>
              <a:buFont typeface="Arial" pitchFamily="34" charset="0"/>
              <a:buAutoNum type="alphaUcPeriod" startAt="4"/>
            </a:pPr>
            <a:r>
              <a:rPr lang="en-US" b="1" dirty="0"/>
              <a:t>LEDs </a:t>
            </a:r>
            <a:r>
              <a:rPr lang="en-US" dirty="0"/>
              <a:t>are widely used as indicator lights on electronic devices and increasingly in higher power applications such as flashlights and area lighting. In addition to lighting, interesting applications include using UV-LEDs for sterilization of water and disinfection of </a:t>
            </a:r>
            <a:r>
              <a:rPr lang="en-US" dirty="0" smtClean="0"/>
              <a:t>devices [4</a:t>
            </a:r>
            <a:r>
              <a:rPr lang="en-US" dirty="0"/>
              <a:t>] and as a grow light to enhance photosynthesis in </a:t>
            </a:r>
            <a:r>
              <a:rPr lang="en-US" dirty="0" smtClean="0"/>
              <a:t>plants[5]. </a:t>
            </a:r>
            <a:endParaRPr lang="fi-FI" dirty="0"/>
          </a:p>
        </p:txBody>
      </p:sp>
      <p:sp>
        <p:nvSpPr>
          <p:cNvPr id="190470" name="Text Box 6"/>
          <p:cNvSpPr txBox="1">
            <a:spLocks noChangeArrowheads="1"/>
          </p:cNvSpPr>
          <p:nvPr/>
        </p:nvSpPr>
        <p:spPr bwMode="auto">
          <a:xfrm>
            <a:off x="5508625" y="32131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4. Comparison</a:t>
            </a:r>
            <a:endParaRPr lang="en-US"/>
          </a:p>
        </p:txBody>
      </p:sp>
      <p:sp>
        <p:nvSpPr>
          <p:cNvPr id="190471" name="Text Box 7"/>
          <p:cNvSpPr txBox="1">
            <a:spLocks noChangeArrowheads="1"/>
          </p:cNvSpPr>
          <p:nvPr/>
        </p:nvSpPr>
        <p:spPr bwMode="auto">
          <a:xfrm>
            <a:off x="5292725" y="45085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1. </a:t>
            </a:r>
            <a:r>
              <a:rPr lang="en-US">
                <a:latin typeface="Arial Black" pitchFamily="34" charset="0"/>
              </a:rPr>
              <a:t>Analysis of parts </a:t>
            </a:r>
          </a:p>
        </p:txBody>
      </p:sp>
      <p:sp>
        <p:nvSpPr>
          <p:cNvPr id="190472" name="Text Box 8"/>
          <p:cNvSpPr txBox="1">
            <a:spLocks noChangeArrowheads="1"/>
          </p:cNvSpPr>
          <p:nvPr/>
        </p:nvSpPr>
        <p:spPr bwMode="auto">
          <a:xfrm>
            <a:off x="4500563" y="6092825"/>
            <a:ext cx="3024187"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3. Applications</a:t>
            </a:r>
            <a:endParaRPr 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470"/>
                                        </p:tgtEl>
                                        <p:attrNameLst>
                                          <p:attrName>style.visibility</p:attrName>
                                        </p:attrNameLst>
                                      </p:cBhvr>
                                      <p:to>
                                        <p:strVal val="visible"/>
                                      </p:to>
                                    </p:set>
                                    <p:animEffect transition="in" filter="blinds(horizontal)">
                                      <p:cBhvr>
                                        <p:cTn id="7" dur="500"/>
                                        <p:tgtEl>
                                          <p:spTgt spid="190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0471"/>
                                        </p:tgtEl>
                                        <p:attrNameLst>
                                          <p:attrName>style.visibility</p:attrName>
                                        </p:attrNameLst>
                                      </p:cBhvr>
                                      <p:to>
                                        <p:strVal val="visible"/>
                                      </p:to>
                                    </p:set>
                                    <p:animEffect transition="in" filter="blinds(horizontal)">
                                      <p:cBhvr>
                                        <p:cTn id="12" dur="500"/>
                                        <p:tgtEl>
                                          <p:spTgt spid="1904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0472"/>
                                        </p:tgtEl>
                                        <p:attrNameLst>
                                          <p:attrName>style.visibility</p:attrName>
                                        </p:attrNameLst>
                                      </p:cBhvr>
                                      <p:to>
                                        <p:strVal val="visible"/>
                                      </p:to>
                                    </p:set>
                                    <p:animEffect transition="in" filter="blinds(horizontal)">
                                      <p:cBhvr>
                                        <p:cTn id="17" dur="500"/>
                                        <p:tgtEl>
                                          <p:spTgt spid="190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p:bldP spid="190471" grpId="0" animBg="1"/>
      <p:bldP spid="19047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p:cNvSpPr txBox="1">
            <a:spLocks noChangeArrowheads="1"/>
          </p:cNvSpPr>
          <p:nvPr/>
        </p:nvSpPr>
        <p:spPr bwMode="auto">
          <a:xfrm>
            <a:off x="6921671" y="1780135"/>
            <a:ext cx="2114825" cy="1061829"/>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Sentence</a:t>
            </a:r>
            <a:r>
              <a:rPr lang="fi-FI" dirty="0" smtClean="0">
                <a:solidFill>
                  <a:srgbClr val="000000"/>
                </a:solidFill>
                <a:latin typeface="Arial Black" pitchFamily="34" charset="0"/>
              </a:rPr>
              <a:t> definition</a:t>
            </a:r>
          </a:p>
          <a:p>
            <a:pPr algn="ctr" eaLnBrk="1" fontAlgn="base" hangingPunct="1">
              <a:spcBef>
                <a:spcPct val="50000"/>
              </a:spcBef>
              <a:spcAft>
                <a:spcPct val="0"/>
              </a:spcAft>
            </a:pPr>
            <a:r>
              <a:rPr lang="fi-FI" dirty="0">
                <a:solidFill>
                  <a:srgbClr val="000000"/>
                </a:solidFill>
                <a:latin typeface="Arial Black" pitchFamily="34" charset="0"/>
              </a:rPr>
              <a:t>1</a:t>
            </a:r>
            <a:endParaRPr lang="en-US" dirty="0">
              <a:solidFill>
                <a:srgbClr val="000000"/>
              </a:solidFill>
            </a:endParaRPr>
          </a:p>
        </p:txBody>
      </p:sp>
      <p:sp>
        <p:nvSpPr>
          <p:cNvPr id="9" name="Rectangle 2"/>
          <p:cNvSpPr txBox="1">
            <a:spLocks noChangeArrowheads="1"/>
          </p:cNvSpPr>
          <p:nvPr/>
        </p:nvSpPr>
        <p:spPr>
          <a:xfrm>
            <a:off x="1331640" y="296569"/>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err="1" smtClean="0">
                <a:solidFill>
                  <a:srgbClr val="CC0000"/>
                </a:solidFill>
              </a:rPr>
              <a:t>Task</a:t>
            </a:r>
            <a:r>
              <a:rPr lang="fi-FI" sz="2800" b="1" kern="0" dirty="0" smtClean="0">
                <a:solidFill>
                  <a:srgbClr val="CC0000"/>
                </a:solidFill>
              </a:rPr>
              <a:t> 4-5  </a:t>
            </a:r>
            <a:r>
              <a:rPr lang="fi-FI" sz="2800" b="1" dirty="0">
                <a:solidFill>
                  <a:srgbClr val="000099"/>
                </a:solidFill>
              </a:rPr>
              <a:t>Extended </a:t>
            </a:r>
            <a:r>
              <a:rPr lang="fi-FI" sz="2800" b="1" dirty="0" err="1">
                <a:solidFill>
                  <a:srgbClr val="000099"/>
                </a:solidFill>
              </a:rPr>
              <a:t>definitions</a:t>
            </a:r>
            <a:r>
              <a:rPr lang="fi-FI" sz="2800" b="1" kern="0" dirty="0" smtClean="0">
                <a:solidFill>
                  <a:srgbClr val="CC0000"/>
                </a:solidFill>
              </a:rPr>
              <a:t/>
            </a:r>
            <a:br>
              <a:rPr lang="fi-FI" sz="2800" b="1" kern="0" dirty="0" smtClean="0">
                <a:solidFill>
                  <a:srgbClr val="CC0000"/>
                </a:solidFill>
              </a:rPr>
            </a:br>
            <a:r>
              <a:rPr lang="fi-FI" sz="2000" kern="0" dirty="0" err="1" smtClean="0"/>
              <a:t>Which</a:t>
            </a:r>
            <a:r>
              <a:rPr lang="fi-FI" sz="2000" kern="0" dirty="0" smtClean="0"/>
              <a:t> </a:t>
            </a:r>
            <a:r>
              <a:rPr lang="fi-FI" sz="2000" i="1" kern="0" dirty="0" err="1" smtClean="0"/>
              <a:t>amplification</a:t>
            </a:r>
            <a:r>
              <a:rPr lang="fi-FI" sz="2000" kern="0" dirty="0" smtClean="0"/>
              <a:t> </a:t>
            </a:r>
            <a:r>
              <a:rPr lang="fi-FI" sz="2000" kern="0" dirty="0" err="1" smtClean="0"/>
              <a:t>methods</a:t>
            </a:r>
            <a:r>
              <a:rPr lang="fi-FI" sz="2000" kern="0" dirty="0" smtClean="0"/>
              <a:t> </a:t>
            </a:r>
            <a:r>
              <a:rPr lang="fi-FI" sz="2000" kern="0" dirty="0" err="1" smtClean="0"/>
              <a:t>have</a:t>
            </a:r>
            <a:r>
              <a:rPr lang="fi-FI" sz="2000" kern="0" dirty="0" smtClean="0"/>
              <a:t> </a:t>
            </a:r>
            <a:r>
              <a:rPr lang="fi-FI" sz="2000" kern="0" dirty="0" err="1" smtClean="0"/>
              <a:t>been</a:t>
            </a:r>
            <a:r>
              <a:rPr lang="fi-FI" sz="2000" kern="0" dirty="0" smtClean="0"/>
              <a:t> </a:t>
            </a:r>
            <a:r>
              <a:rPr lang="fi-FI" sz="2000" kern="0" dirty="0" err="1" smtClean="0"/>
              <a:t>used</a:t>
            </a:r>
            <a:r>
              <a:rPr lang="fi-FI" sz="2000" kern="0" dirty="0" smtClean="0"/>
              <a:t> in </a:t>
            </a:r>
            <a:r>
              <a:rPr lang="fi-FI" sz="2000" kern="0" dirty="0" err="1" smtClean="0"/>
              <a:t>this</a:t>
            </a:r>
            <a:r>
              <a:rPr lang="fi-FI" sz="2000" kern="0" dirty="0" smtClean="0"/>
              <a:t> </a:t>
            </a:r>
            <a:r>
              <a:rPr lang="fi-FI" sz="2000" kern="0" dirty="0" err="1" smtClean="0"/>
              <a:t>extended</a:t>
            </a:r>
            <a:r>
              <a:rPr lang="fi-FI" sz="2000" kern="0" dirty="0" smtClean="0"/>
              <a:t> definition? </a:t>
            </a:r>
            <a:r>
              <a:rPr lang="fi-FI" sz="2000" kern="0" dirty="0" err="1" smtClean="0"/>
              <a:t>Which</a:t>
            </a:r>
            <a:r>
              <a:rPr lang="fi-FI" sz="2000" kern="0" dirty="0" smtClean="0"/>
              <a:t> </a:t>
            </a:r>
            <a:r>
              <a:rPr lang="fi-FI" sz="2000" kern="0" dirty="0" err="1" smtClean="0"/>
              <a:t>sentence</a:t>
            </a:r>
            <a:r>
              <a:rPr lang="fi-FI" sz="2000" kern="0" dirty="0" smtClean="0"/>
              <a:t> </a:t>
            </a:r>
            <a:r>
              <a:rPr lang="fi-FI" sz="2000" kern="0" dirty="0" err="1" smtClean="0"/>
              <a:t>provides</a:t>
            </a:r>
            <a:r>
              <a:rPr lang="fi-FI" sz="2000" kern="0" dirty="0" smtClean="0"/>
              <a:t> </a:t>
            </a:r>
            <a:r>
              <a:rPr lang="fi-FI" sz="2000" kern="0" dirty="0" err="1" smtClean="0"/>
              <a:t>the</a:t>
            </a:r>
            <a:r>
              <a:rPr lang="fi-FI" sz="2000" kern="0" dirty="0" smtClean="0"/>
              <a:t> </a:t>
            </a:r>
            <a:r>
              <a:rPr lang="fi-FI" sz="2000" kern="0" dirty="0" err="1" smtClean="0"/>
              <a:t>sentence</a:t>
            </a:r>
            <a:r>
              <a:rPr lang="fi-FI" sz="2000" kern="0" dirty="0" smtClean="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 name="Text Box 7"/>
          <p:cNvSpPr txBox="1">
            <a:spLocks noChangeArrowheads="1"/>
          </p:cNvSpPr>
          <p:nvPr/>
        </p:nvSpPr>
        <p:spPr bwMode="auto">
          <a:xfrm>
            <a:off x="6906622" y="3067114"/>
            <a:ext cx="2129874" cy="784830"/>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Limitations</a:t>
            </a:r>
            <a:endParaRPr lang="fi-FI" dirty="0" smtClean="0">
              <a:solidFill>
                <a:srgbClr val="000000"/>
              </a:solidFill>
              <a:latin typeface="Arial Black" pitchFamily="34" charset="0"/>
            </a:endParaRPr>
          </a:p>
          <a:p>
            <a:pPr algn="ctr" eaLnBrk="1" fontAlgn="base" hangingPunct="1">
              <a:spcBef>
                <a:spcPct val="50000"/>
              </a:spcBef>
              <a:spcAft>
                <a:spcPct val="0"/>
              </a:spcAft>
            </a:pPr>
            <a:r>
              <a:rPr lang="fi-FI" dirty="0" smtClean="0">
                <a:solidFill>
                  <a:srgbClr val="000000"/>
                </a:solidFill>
                <a:latin typeface="Arial Black" pitchFamily="34" charset="0"/>
              </a:rPr>
              <a:t>2-3</a:t>
            </a:r>
            <a:endParaRPr lang="en-US" dirty="0">
              <a:solidFill>
                <a:srgbClr val="000000"/>
              </a:solidFill>
            </a:endParaRPr>
          </a:p>
        </p:txBody>
      </p:sp>
      <p:sp>
        <p:nvSpPr>
          <p:cNvPr id="14" name="Rectangle 3"/>
          <p:cNvSpPr txBox="1">
            <a:spLocks noChangeArrowheads="1"/>
          </p:cNvSpPr>
          <p:nvPr/>
        </p:nvSpPr>
        <p:spPr bwMode="auto">
          <a:xfrm>
            <a:off x="407611" y="1622153"/>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t>2 </a:t>
            </a:r>
            <a:r>
              <a:rPr lang="en-GB" sz="1600" dirty="0"/>
              <a:t>Many different technologies can be used to build these 3D-scanning devices; however, each technology comes with its own limitations, advantages and costs</a:t>
            </a:r>
            <a:r>
              <a:rPr lang="en-GB" sz="1600" dirty="0" smtClean="0"/>
              <a:t>.</a:t>
            </a:r>
          </a:p>
          <a:p>
            <a:pPr marL="0" indent="0">
              <a:lnSpc>
                <a:spcPct val="150000"/>
              </a:lnSpc>
              <a:buNone/>
            </a:pPr>
            <a:r>
              <a:rPr lang="en-GB" sz="1600" dirty="0" smtClean="0"/>
              <a:t>3 Many </a:t>
            </a:r>
            <a:r>
              <a:rPr lang="en-GB" sz="1600" dirty="0"/>
              <a:t>limitations in the kind of objects that can be digitised are still present; for example, optical technologies encounter many difficulties with shiny, mirroring or transparent objects. </a:t>
            </a:r>
            <a:r>
              <a:rPr lang="en-GB" sz="1600" baseline="30000" dirty="0" smtClean="0"/>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5" name="Rectangle 3"/>
          <p:cNvSpPr txBox="1">
            <a:spLocks noChangeArrowheads="1"/>
          </p:cNvSpPr>
          <p:nvPr/>
        </p:nvSpPr>
        <p:spPr bwMode="auto">
          <a:xfrm>
            <a:off x="407611" y="1618458"/>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solidFill>
                  <a:srgbClr val="FF0000"/>
                </a:solidFill>
              </a:rPr>
              <a:t>A 3D scanner is a device that analyses a real-world object or environment to collect data on its shape and possibly its appearance (e.g. colour</a:t>
            </a:r>
            <a:r>
              <a:rPr lang="en-GB" sz="1600" dirty="0" smtClean="0">
                <a:solidFill>
                  <a:srgbClr val="FF0000"/>
                </a:solidFill>
              </a:rPr>
              <a:t>) which can be </a:t>
            </a:r>
            <a:r>
              <a:rPr lang="en-GB" sz="1600" dirty="0">
                <a:solidFill>
                  <a:srgbClr val="FF0000"/>
                </a:solidFill>
              </a:rPr>
              <a:t>used to construct digital three-dimensional models</a:t>
            </a:r>
            <a:r>
              <a:rPr lang="en-GB" sz="1600" dirty="0"/>
              <a:t>. </a:t>
            </a:r>
            <a:r>
              <a:rPr lang="en-GB" sz="1600" baseline="30000" dirty="0" smtClean="0"/>
              <a:t>2 </a:t>
            </a:r>
            <a:r>
              <a:rPr lang="en-GB" sz="1600" dirty="0"/>
              <a:t>Many different technologies can be used to build these 3D-scanning devices; however, each technology comes with its own limitations, advantages and costs</a:t>
            </a:r>
            <a:r>
              <a:rPr lang="en-GB" sz="1600" dirty="0" smtClean="0"/>
              <a:t>.</a:t>
            </a:r>
          </a:p>
          <a:p>
            <a:pPr marL="0" indent="0">
              <a:lnSpc>
                <a:spcPct val="150000"/>
              </a:lnSpc>
              <a:buNone/>
            </a:pPr>
            <a:r>
              <a:rPr lang="en-GB" sz="1600" dirty="0" smtClean="0"/>
              <a:t>3 Many </a:t>
            </a:r>
            <a:r>
              <a:rPr lang="en-GB" sz="1600" dirty="0"/>
              <a:t>limitations in the kind of objects that can be digitised are still present; for example, optical technologies encounter many difficulties with shiny, mirroring or transparent objects. </a:t>
            </a:r>
            <a:r>
              <a:rPr lang="en-GB" sz="1600" baseline="30000" dirty="0" smtClean="0"/>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6" name="Rectangle 3"/>
          <p:cNvSpPr txBox="1">
            <a:spLocks noChangeArrowheads="1"/>
          </p:cNvSpPr>
          <p:nvPr/>
        </p:nvSpPr>
        <p:spPr bwMode="auto">
          <a:xfrm>
            <a:off x="328625" y="1602988"/>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solidFill>
                  <a:srgbClr val="0070C0"/>
                </a:solidFill>
              </a:rPr>
              <a:t>2 </a:t>
            </a:r>
            <a:r>
              <a:rPr lang="en-GB" sz="1600" dirty="0">
                <a:solidFill>
                  <a:srgbClr val="0070C0"/>
                </a:solidFill>
              </a:rPr>
              <a:t>Many different technologies can be used to build these 3D-scanning devices; however, each technology comes with its own limitations, advantages and costs</a:t>
            </a:r>
            <a:r>
              <a:rPr lang="en-GB" sz="1600" dirty="0" smtClean="0">
                <a:solidFill>
                  <a:srgbClr val="0070C0"/>
                </a:solidFill>
              </a:rPr>
              <a:t>.</a:t>
            </a:r>
          </a:p>
          <a:p>
            <a:pPr marL="0" indent="0">
              <a:lnSpc>
                <a:spcPct val="150000"/>
              </a:lnSpc>
              <a:buNone/>
            </a:pPr>
            <a:r>
              <a:rPr lang="en-GB" sz="1600" dirty="0" smtClean="0">
                <a:solidFill>
                  <a:srgbClr val="0070C0"/>
                </a:solidFill>
              </a:rPr>
              <a:t>3 Many </a:t>
            </a:r>
            <a:r>
              <a:rPr lang="en-GB" sz="1600" dirty="0">
                <a:solidFill>
                  <a:srgbClr val="0070C0"/>
                </a:solidFill>
              </a:rPr>
              <a:t>limitations in the kind of objects that can be digitised are still present; for example, optical technologies encounter many difficulties with shiny, mirroring or transparent objects. </a:t>
            </a:r>
            <a:r>
              <a:rPr lang="en-GB" sz="1600" baseline="30000" dirty="0" smtClean="0">
                <a:solidFill>
                  <a:srgbClr val="0070C0"/>
                </a:solidFill>
              </a:rPr>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7" name="Rectangle 3"/>
          <p:cNvSpPr txBox="1">
            <a:spLocks noChangeArrowheads="1"/>
          </p:cNvSpPr>
          <p:nvPr/>
        </p:nvSpPr>
        <p:spPr bwMode="auto">
          <a:xfrm>
            <a:off x="315197" y="1583823"/>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solidFill>
                  <a:srgbClr val="0070C0"/>
                </a:solidFill>
              </a:rPr>
              <a:t>2 </a:t>
            </a:r>
            <a:r>
              <a:rPr lang="en-GB" sz="1600" dirty="0">
                <a:solidFill>
                  <a:srgbClr val="0070C0"/>
                </a:solidFill>
              </a:rPr>
              <a:t>Many different technologies can be used to build these 3D-scanning devices; however, each technology comes with its own limitations, advantages and costs</a:t>
            </a:r>
            <a:r>
              <a:rPr lang="en-GB" sz="1600" dirty="0" smtClean="0">
                <a:solidFill>
                  <a:srgbClr val="0070C0"/>
                </a:solidFill>
              </a:rPr>
              <a:t>.</a:t>
            </a:r>
          </a:p>
          <a:p>
            <a:pPr marL="0" indent="0">
              <a:lnSpc>
                <a:spcPct val="150000"/>
              </a:lnSpc>
              <a:buNone/>
            </a:pPr>
            <a:r>
              <a:rPr lang="en-GB" sz="1600" dirty="0" smtClean="0">
                <a:solidFill>
                  <a:srgbClr val="0070C0"/>
                </a:solidFill>
              </a:rPr>
              <a:t>3 Many </a:t>
            </a:r>
            <a:r>
              <a:rPr lang="en-GB" sz="1600" dirty="0">
                <a:solidFill>
                  <a:srgbClr val="0070C0"/>
                </a:solidFill>
              </a:rPr>
              <a:t>limitations in the kind of objects that can be digitised are still present; for example, optical technologies encounter many difficulties with shiny, mirroring or transparent objects. </a:t>
            </a:r>
            <a:r>
              <a:rPr lang="en-GB" sz="1600" baseline="30000" dirty="0" smtClean="0">
                <a:solidFill>
                  <a:srgbClr val="0070C0"/>
                </a:solidFill>
              </a:rPr>
              <a:t>4 </a:t>
            </a:r>
            <a:r>
              <a:rPr lang="en-GB" sz="1600" dirty="0">
                <a:solidFill>
                  <a:srgbClr val="C00000"/>
                </a:solidFill>
              </a:rPr>
              <a:t>The collected 3D data is useful for a wide variety of applications. </a:t>
            </a:r>
            <a:r>
              <a:rPr lang="en-GB" sz="1600" baseline="30000" dirty="0" smtClean="0">
                <a:solidFill>
                  <a:srgbClr val="C00000"/>
                </a:solidFill>
              </a:rPr>
              <a:t>5 </a:t>
            </a:r>
            <a:r>
              <a:rPr lang="en-GB" sz="1600" dirty="0">
                <a:solidFill>
                  <a:srgbClr val="C00000"/>
                </a:solidFill>
              </a:rPr>
              <a:t>These devices are used extensively by the entertainment industry in the production of movies and video games. </a:t>
            </a:r>
            <a:endParaRPr lang="en-GB" sz="1600" dirty="0" smtClean="0">
              <a:solidFill>
                <a:srgbClr val="C00000"/>
              </a:solidFill>
            </a:endParaRPr>
          </a:p>
          <a:p>
            <a:pPr marL="0" indent="0">
              <a:lnSpc>
                <a:spcPct val="150000"/>
              </a:lnSpc>
              <a:buNone/>
            </a:pPr>
            <a:r>
              <a:rPr lang="en-GB" sz="1600" baseline="30000" dirty="0" smtClean="0">
                <a:solidFill>
                  <a:srgbClr val="C00000"/>
                </a:solidFill>
              </a:rPr>
              <a:t>6 </a:t>
            </a:r>
            <a:r>
              <a:rPr lang="en-GB" sz="1600" dirty="0">
                <a:solidFill>
                  <a:srgbClr val="C00000"/>
                </a:solidFill>
              </a:rPr>
              <a:t>Other common applications of this technology include industrial design, orthotics and prosthetics, reverse engineering and prototyping, quality control/inspection and documentation of cultural artefacts. </a:t>
            </a:r>
            <a:endParaRPr lang="en-GB" sz="1600" kern="0" dirty="0">
              <a:solidFill>
                <a:srgbClr val="C00000"/>
              </a:solidFill>
            </a:endParaRPr>
          </a:p>
        </p:txBody>
      </p:sp>
      <p:sp>
        <p:nvSpPr>
          <p:cNvPr id="18" name="Text Box 7"/>
          <p:cNvSpPr txBox="1">
            <a:spLocks noChangeArrowheads="1"/>
          </p:cNvSpPr>
          <p:nvPr/>
        </p:nvSpPr>
        <p:spPr bwMode="auto">
          <a:xfrm>
            <a:off x="7154651" y="4653136"/>
            <a:ext cx="1881845" cy="784830"/>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000000"/>
                </a:solidFill>
                <a:latin typeface="Arial Black" pitchFamily="34" charset="0"/>
              </a:rPr>
              <a:t>Applications</a:t>
            </a:r>
          </a:p>
          <a:p>
            <a:pPr algn="ctr" eaLnBrk="1" fontAlgn="base" hangingPunct="1">
              <a:spcBef>
                <a:spcPct val="50000"/>
              </a:spcBef>
              <a:spcAft>
                <a:spcPct val="0"/>
              </a:spcAft>
            </a:pPr>
            <a:r>
              <a:rPr lang="fi-FI" dirty="0" smtClean="0">
                <a:solidFill>
                  <a:srgbClr val="000000"/>
                </a:solidFill>
                <a:latin typeface="Arial Black" pitchFamily="34" charset="0"/>
              </a:rPr>
              <a:t>4-6</a:t>
            </a:r>
            <a:endParaRPr lang="en-US" dirty="0">
              <a:solidFill>
                <a:srgbClr val="000000"/>
              </a:solidFill>
            </a:endParaRPr>
          </a:p>
        </p:txBody>
      </p:sp>
    </p:spTree>
    <p:extLst>
      <p:ext uri="{BB962C8B-B14F-4D97-AF65-F5344CB8AC3E}">
        <p14:creationId xmlns:p14="http://schemas.microsoft.com/office/powerpoint/2010/main" val="6522678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7" grpId="0" animBg="1"/>
      <p:bldP spid="17" grpId="1"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4294967295"/>
          </p:nvPr>
        </p:nvSpPr>
        <p:spPr>
          <a:xfrm>
            <a:off x="449255" y="1484784"/>
            <a:ext cx="6192936" cy="5235847"/>
          </a:xfrm>
        </p:spPr>
        <p:txBody>
          <a:bodyPr vert="horz" wrap="square" lIns="0" tIns="0" rIns="0" bIns="0" numCol="1" anchor="t" anchorCtr="0" compatLnSpc="1">
            <a:prstTxWarp prst="textNoShape">
              <a:avLst/>
            </a:prstTxWarp>
          </a:bodyPr>
          <a:lstStyle/>
          <a:p>
            <a:pPr marL="0" indent="0">
              <a:lnSpc>
                <a:spcPct val="150000"/>
              </a:lnSpc>
              <a:buNone/>
            </a:pPr>
            <a:r>
              <a:rPr lang="en-US" sz="1600" dirty="0"/>
              <a:t>7 The purpose of a 3D scanner is usually to create a point cloud of geometric samples on the surface of the subject. 8 These points can then be used to extrapolate the shape of the subject (a process called reconstruction). 9 If </a:t>
            </a:r>
            <a:r>
              <a:rPr lang="en-US" sz="1600" dirty="0" err="1"/>
              <a:t>colour</a:t>
            </a:r>
            <a:r>
              <a:rPr lang="en-US" sz="1600" dirty="0"/>
              <a:t> information is collected at each point, it is also possible to determine the </a:t>
            </a:r>
            <a:r>
              <a:rPr lang="en-US" sz="1600" dirty="0" err="1"/>
              <a:t>colours</a:t>
            </a:r>
            <a:r>
              <a:rPr lang="en-US" sz="1600" dirty="0"/>
              <a:t> on the surface of the subject . 10 3D scanners share several traits with cameras. </a:t>
            </a:r>
          </a:p>
          <a:p>
            <a:pPr marL="0" indent="0">
              <a:lnSpc>
                <a:spcPct val="150000"/>
              </a:lnSpc>
              <a:buNone/>
            </a:pPr>
            <a:r>
              <a:rPr lang="en-US" sz="1600" dirty="0"/>
              <a:t>11 Similarly to cameras, they have a cone-like field of view, and they can only collect information about surfaces that are not obscured. 12 While a camera collects </a:t>
            </a:r>
            <a:r>
              <a:rPr lang="en-US" sz="1600" dirty="0" err="1"/>
              <a:t>colour</a:t>
            </a:r>
            <a:r>
              <a:rPr lang="en-US" sz="1600" dirty="0"/>
              <a:t> information about surfaces within its field of view, a 3D scanner collects distance information about surfaces within its field of view.  13 The "picture" produced by a 3D scanner describes the distance to a surface at each point in the picture. 14This allows the three dimensional position of each point in the picture to be identified</a:t>
            </a:r>
            <a:r>
              <a:rPr lang="en-US" sz="1600" dirty="0" smtClean="0"/>
              <a:t>.</a:t>
            </a:r>
            <a:endParaRPr lang="en-US" sz="1600" dirty="0"/>
          </a:p>
        </p:txBody>
      </p:sp>
      <p:sp>
        <p:nvSpPr>
          <p:cNvPr id="9" name="Rectangle 2"/>
          <p:cNvSpPr txBox="1">
            <a:spLocks noChangeArrowheads="1"/>
          </p:cNvSpPr>
          <p:nvPr/>
        </p:nvSpPr>
        <p:spPr>
          <a:xfrm>
            <a:off x="1331640" y="237270"/>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err="1" smtClean="0">
                <a:solidFill>
                  <a:srgbClr val="CC0000"/>
                </a:solidFill>
              </a:rPr>
              <a:t>Task</a:t>
            </a:r>
            <a:r>
              <a:rPr lang="fi-FI" sz="2800" b="1" kern="0" dirty="0" smtClean="0">
                <a:solidFill>
                  <a:srgbClr val="CC0000"/>
                </a:solidFill>
              </a:rPr>
              <a:t> 4-5  </a:t>
            </a:r>
            <a:r>
              <a:rPr lang="fi-FI" sz="2800" b="1" dirty="0">
                <a:solidFill>
                  <a:srgbClr val="000099"/>
                </a:solidFill>
              </a:rPr>
              <a:t>Extended </a:t>
            </a:r>
            <a:r>
              <a:rPr lang="fi-FI" sz="2800" b="1" dirty="0" err="1">
                <a:solidFill>
                  <a:srgbClr val="000099"/>
                </a:solidFill>
              </a:rPr>
              <a:t>definitions</a:t>
            </a:r>
            <a:r>
              <a:rPr lang="fi-FI" sz="2800" b="1" kern="0" dirty="0" smtClean="0">
                <a:solidFill>
                  <a:srgbClr val="CC0000"/>
                </a:solidFill>
              </a:rPr>
              <a:t/>
            </a:r>
            <a:br>
              <a:rPr lang="fi-FI" sz="2800" b="1" kern="0" dirty="0" smtClean="0">
                <a:solidFill>
                  <a:srgbClr val="CC0000"/>
                </a:solidFill>
              </a:rPr>
            </a:br>
            <a:r>
              <a:rPr lang="fi-FI" sz="2000" kern="0" dirty="0" err="1" smtClean="0"/>
              <a:t>Which</a:t>
            </a:r>
            <a:r>
              <a:rPr lang="fi-FI" sz="2000" kern="0" dirty="0" smtClean="0"/>
              <a:t> </a:t>
            </a:r>
            <a:r>
              <a:rPr lang="fi-FI" sz="2000" i="1" kern="0" dirty="0" err="1" smtClean="0"/>
              <a:t>amplification</a:t>
            </a:r>
            <a:r>
              <a:rPr lang="fi-FI" sz="2000" kern="0" dirty="0" smtClean="0"/>
              <a:t> </a:t>
            </a:r>
            <a:r>
              <a:rPr lang="fi-FI" sz="2000" kern="0" dirty="0" err="1" smtClean="0"/>
              <a:t>methods</a:t>
            </a:r>
            <a:r>
              <a:rPr lang="fi-FI" sz="2000" kern="0" dirty="0" smtClean="0"/>
              <a:t> </a:t>
            </a:r>
            <a:r>
              <a:rPr lang="fi-FI" sz="2000" kern="0" dirty="0" err="1" smtClean="0"/>
              <a:t>have</a:t>
            </a:r>
            <a:r>
              <a:rPr lang="fi-FI" sz="2000" kern="0" dirty="0" smtClean="0"/>
              <a:t> </a:t>
            </a:r>
            <a:r>
              <a:rPr lang="fi-FI" sz="2000" kern="0" dirty="0" err="1" smtClean="0"/>
              <a:t>been</a:t>
            </a:r>
            <a:r>
              <a:rPr lang="fi-FI" sz="2000" kern="0" dirty="0" smtClean="0"/>
              <a:t> </a:t>
            </a:r>
            <a:r>
              <a:rPr lang="fi-FI" sz="2000" kern="0" dirty="0" err="1" smtClean="0"/>
              <a:t>used</a:t>
            </a:r>
            <a:r>
              <a:rPr lang="fi-FI" sz="2000" kern="0" dirty="0" smtClean="0"/>
              <a:t> in </a:t>
            </a:r>
            <a:r>
              <a:rPr lang="fi-FI" sz="2000" kern="0" dirty="0" err="1" smtClean="0"/>
              <a:t>this</a:t>
            </a:r>
            <a:r>
              <a:rPr lang="fi-FI" sz="2000" kern="0" dirty="0" smtClean="0"/>
              <a:t> </a:t>
            </a:r>
            <a:r>
              <a:rPr lang="fi-FI" sz="2000" kern="0" dirty="0" err="1" smtClean="0"/>
              <a:t>extended</a:t>
            </a:r>
            <a:r>
              <a:rPr lang="fi-FI" sz="2000" kern="0" dirty="0" smtClean="0"/>
              <a:t> definition? </a:t>
            </a:r>
            <a:r>
              <a:rPr lang="fi-FI" sz="2000" kern="0" dirty="0" err="1" smtClean="0"/>
              <a:t>Which</a:t>
            </a:r>
            <a:r>
              <a:rPr lang="fi-FI" sz="2000" kern="0" dirty="0" smtClean="0"/>
              <a:t> </a:t>
            </a:r>
            <a:r>
              <a:rPr lang="fi-FI" sz="2000" kern="0" dirty="0" err="1" smtClean="0"/>
              <a:t>sentence</a:t>
            </a:r>
            <a:r>
              <a:rPr lang="fi-FI" sz="2000" kern="0" dirty="0" smtClean="0"/>
              <a:t> </a:t>
            </a:r>
            <a:r>
              <a:rPr lang="fi-FI" sz="2000" kern="0" dirty="0" err="1" smtClean="0"/>
              <a:t>provides</a:t>
            </a:r>
            <a:r>
              <a:rPr lang="fi-FI" sz="2000" kern="0" dirty="0" smtClean="0"/>
              <a:t> </a:t>
            </a:r>
            <a:r>
              <a:rPr lang="fi-FI" sz="2000" kern="0" dirty="0" err="1" smtClean="0"/>
              <a:t>the</a:t>
            </a:r>
            <a:r>
              <a:rPr lang="fi-FI" sz="2000" kern="0" dirty="0" smtClean="0"/>
              <a:t> </a:t>
            </a:r>
            <a:r>
              <a:rPr lang="fi-FI" sz="2000" kern="0" dirty="0" err="1" smtClean="0"/>
              <a:t>sentence</a:t>
            </a:r>
            <a:r>
              <a:rPr lang="fi-FI" sz="2000" kern="0" dirty="0" smtClean="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 name="Text Box 7"/>
          <p:cNvSpPr txBox="1">
            <a:spLocks noChangeArrowheads="1"/>
          </p:cNvSpPr>
          <p:nvPr/>
        </p:nvSpPr>
        <p:spPr bwMode="auto">
          <a:xfrm>
            <a:off x="6839056" y="1627721"/>
            <a:ext cx="2073977" cy="1338828"/>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000000"/>
                </a:solidFill>
                <a:latin typeface="Arial Black" pitchFamily="34" charset="0"/>
              </a:rPr>
              <a:t>Operating </a:t>
            </a:r>
            <a:r>
              <a:rPr lang="fi-FI" dirty="0" err="1" smtClean="0">
                <a:solidFill>
                  <a:srgbClr val="000000"/>
                </a:solidFill>
                <a:latin typeface="Arial Black" pitchFamily="34" charset="0"/>
              </a:rPr>
              <a:t>principle</a:t>
            </a:r>
            <a:r>
              <a:rPr lang="fi-FI" dirty="0" smtClean="0">
                <a:solidFill>
                  <a:srgbClr val="000000"/>
                </a:solidFill>
                <a:latin typeface="Arial Black" pitchFamily="34" charset="0"/>
              </a:rPr>
              <a:t> </a:t>
            </a:r>
          </a:p>
          <a:p>
            <a:pPr algn="ctr" eaLnBrk="1" fontAlgn="base" hangingPunct="1">
              <a:spcBef>
                <a:spcPct val="50000"/>
              </a:spcBef>
              <a:spcAft>
                <a:spcPct val="0"/>
              </a:spcAft>
            </a:pPr>
            <a:r>
              <a:rPr lang="fi-FI" dirty="0" smtClean="0">
                <a:solidFill>
                  <a:srgbClr val="000000"/>
                </a:solidFill>
                <a:latin typeface="Arial Black" pitchFamily="34" charset="0"/>
              </a:rPr>
              <a:t>7-9</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
        <p:nvSpPr>
          <p:cNvPr id="7" name="Text Box 7"/>
          <p:cNvSpPr txBox="1">
            <a:spLocks noChangeArrowheads="1"/>
          </p:cNvSpPr>
          <p:nvPr/>
        </p:nvSpPr>
        <p:spPr bwMode="auto">
          <a:xfrm>
            <a:off x="6839057" y="3584445"/>
            <a:ext cx="2073977" cy="1061829"/>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Comparison</a:t>
            </a:r>
            <a:endParaRPr lang="fi-FI" dirty="0" smtClean="0">
              <a:solidFill>
                <a:srgbClr val="000000"/>
              </a:solidFill>
              <a:latin typeface="Arial Black" pitchFamily="34" charset="0"/>
            </a:endParaRPr>
          </a:p>
          <a:p>
            <a:pPr algn="ctr" eaLnBrk="1" fontAlgn="base" hangingPunct="1">
              <a:spcBef>
                <a:spcPct val="50000"/>
              </a:spcBef>
              <a:spcAft>
                <a:spcPct val="0"/>
              </a:spcAft>
            </a:pPr>
            <a:r>
              <a:rPr lang="fi-FI" dirty="0" smtClean="0">
                <a:solidFill>
                  <a:srgbClr val="000000"/>
                </a:solidFill>
                <a:latin typeface="Arial Black" pitchFamily="34" charset="0"/>
              </a:rPr>
              <a:t>10-14</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
        <p:nvSpPr>
          <p:cNvPr id="8" name="Rectangle 3"/>
          <p:cNvSpPr txBox="1">
            <a:spLocks noChangeArrowheads="1"/>
          </p:cNvSpPr>
          <p:nvPr/>
        </p:nvSpPr>
        <p:spPr bwMode="auto">
          <a:xfrm>
            <a:off x="441713" y="1484784"/>
            <a:ext cx="6192936"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FontTx/>
              <a:buNone/>
            </a:pPr>
            <a:r>
              <a:rPr lang="en-US" sz="1600" kern="0" dirty="0" smtClean="0">
                <a:solidFill>
                  <a:srgbClr val="C00000"/>
                </a:solidFill>
              </a:rPr>
              <a:t>7 The purpose of a 3D scanner is usually to create a point cloud of geometric samples on the surface of the subject. 8 These points can then be used to extrapolate the shape of the subject (a process called reconstruction). 9 If </a:t>
            </a:r>
            <a:r>
              <a:rPr lang="en-US" sz="1600" kern="0" dirty="0" err="1" smtClean="0">
                <a:solidFill>
                  <a:srgbClr val="C00000"/>
                </a:solidFill>
              </a:rPr>
              <a:t>colour</a:t>
            </a:r>
            <a:r>
              <a:rPr lang="en-US" sz="1600" kern="0" dirty="0" smtClean="0">
                <a:solidFill>
                  <a:srgbClr val="C00000"/>
                </a:solidFill>
              </a:rPr>
              <a:t> information is collected at each point, it is also possible to determine the </a:t>
            </a:r>
            <a:r>
              <a:rPr lang="en-US" sz="1600" kern="0" dirty="0" err="1" smtClean="0">
                <a:solidFill>
                  <a:srgbClr val="C00000"/>
                </a:solidFill>
              </a:rPr>
              <a:t>colours</a:t>
            </a:r>
            <a:r>
              <a:rPr lang="en-US" sz="1600" kern="0" dirty="0" smtClean="0">
                <a:solidFill>
                  <a:srgbClr val="C00000"/>
                </a:solidFill>
              </a:rPr>
              <a:t> on the surface of the subject . </a:t>
            </a:r>
            <a:r>
              <a:rPr lang="en-US" sz="1600" kern="0" dirty="0" smtClean="0"/>
              <a:t>10 3D scanners share several traits with cameras. </a:t>
            </a:r>
          </a:p>
          <a:p>
            <a:pPr marL="0" indent="0">
              <a:lnSpc>
                <a:spcPct val="150000"/>
              </a:lnSpc>
              <a:buFontTx/>
              <a:buNone/>
            </a:pPr>
            <a:r>
              <a:rPr lang="en-US" sz="1600" kern="0" dirty="0" smtClean="0"/>
              <a:t>11 Similarly to cameras, they have a cone-like field of view, and they can only collect information about surfaces that are not obscured. 12 While a camera collects </a:t>
            </a:r>
            <a:r>
              <a:rPr lang="en-US" sz="1600" kern="0" dirty="0" err="1" smtClean="0"/>
              <a:t>colour</a:t>
            </a:r>
            <a:r>
              <a:rPr lang="en-US" sz="1600" kern="0" dirty="0" smtClean="0"/>
              <a:t> information about surfaces within its field of view, a 3D scanner collects distance information about surfaces within its field of view.  13 The "picture" produced by a 3D scanner describes the distance to a surface at each point in the picture. 14 This allows the three dimensional position of each point in the picture to be identified.</a:t>
            </a:r>
            <a:endParaRPr lang="en-US" sz="1600" kern="0" dirty="0"/>
          </a:p>
        </p:txBody>
      </p:sp>
      <p:sp>
        <p:nvSpPr>
          <p:cNvPr id="11" name="Rectangle 3"/>
          <p:cNvSpPr txBox="1">
            <a:spLocks noChangeArrowheads="1"/>
          </p:cNvSpPr>
          <p:nvPr/>
        </p:nvSpPr>
        <p:spPr bwMode="auto">
          <a:xfrm>
            <a:off x="395288" y="1484783"/>
            <a:ext cx="6192936"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FontTx/>
              <a:buNone/>
            </a:pPr>
            <a:r>
              <a:rPr lang="en-US" sz="1600" kern="0" dirty="0" smtClean="0"/>
              <a:t>7 The purpose of a 3D scanner is usually to create a point cloud of geometric samples on the surface of the subject. 8 These points can then be used to extrapolate the shape of the subject (a process called reconstruction). 9 If </a:t>
            </a:r>
            <a:r>
              <a:rPr lang="en-US" sz="1600" kern="0" dirty="0" err="1" smtClean="0"/>
              <a:t>colour</a:t>
            </a:r>
            <a:r>
              <a:rPr lang="en-US" sz="1600" kern="0" dirty="0" smtClean="0"/>
              <a:t> information is collected at each point, it is also possible to determine the </a:t>
            </a:r>
            <a:r>
              <a:rPr lang="en-US" sz="1600" kern="0" dirty="0" err="1" smtClean="0"/>
              <a:t>colours</a:t>
            </a:r>
            <a:r>
              <a:rPr lang="en-US" sz="1600" kern="0" dirty="0" smtClean="0"/>
              <a:t> on the surface of the subject </a:t>
            </a:r>
            <a:r>
              <a:rPr lang="en-US" sz="1600" kern="0" dirty="0" smtClean="0">
                <a:solidFill>
                  <a:srgbClr val="C00000"/>
                </a:solidFill>
              </a:rPr>
              <a:t>. </a:t>
            </a:r>
            <a:r>
              <a:rPr lang="en-US" sz="1600" kern="0" dirty="0" smtClean="0">
                <a:solidFill>
                  <a:srgbClr val="990033"/>
                </a:solidFill>
              </a:rPr>
              <a:t>10 3D scanners share several traits with cameras. </a:t>
            </a:r>
          </a:p>
          <a:p>
            <a:pPr marL="0" indent="0">
              <a:lnSpc>
                <a:spcPct val="150000"/>
              </a:lnSpc>
              <a:buFontTx/>
              <a:buNone/>
            </a:pPr>
            <a:r>
              <a:rPr lang="en-US" sz="1600" kern="0" dirty="0" smtClean="0">
                <a:solidFill>
                  <a:srgbClr val="990033"/>
                </a:solidFill>
              </a:rPr>
              <a:t>11 Similarly to cameras, they have a cone-like field of view, and they can only collect information about surfaces that are not obscured. 12 While a camera collects </a:t>
            </a:r>
            <a:r>
              <a:rPr lang="en-US" sz="1600" kern="0" dirty="0" err="1" smtClean="0">
                <a:solidFill>
                  <a:srgbClr val="990033"/>
                </a:solidFill>
              </a:rPr>
              <a:t>colour</a:t>
            </a:r>
            <a:r>
              <a:rPr lang="en-US" sz="1600" kern="0" dirty="0" smtClean="0">
                <a:solidFill>
                  <a:srgbClr val="990033"/>
                </a:solidFill>
              </a:rPr>
              <a:t> information about surfaces within its field of view, a 3D scanner collects distance information about surfaces within its field of view.  13 The "picture" produced by a 3D scanner describes the distance to a surface at each point in the picture. 14 This allows the three dimensional position of each point in the picture to be identified.</a:t>
            </a:r>
            <a:endParaRPr lang="en-US" sz="1600" kern="0" dirty="0">
              <a:solidFill>
                <a:srgbClr val="990033"/>
              </a:solidFill>
            </a:endParaRPr>
          </a:p>
        </p:txBody>
      </p:sp>
      <p:sp>
        <p:nvSpPr>
          <p:cNvPr id="12" name="Text Box 7"/>
          <p:cNvSpPr txBox="1">
            <a:spLocks noChangeArrowheads="1"/>
          </p:cNvSpPr>
          <p:nvPr/>
        </p:nvSpPr>
        <p:spPr bwMode="auto">
          <a:xfrm>
            <a:off x="6839056" y="5264170"/>
            <a:ext cx="2073977" cy="1338828"/>
          </a:xfrm>
          <a:prstGeom prst="rect">
            <a:avLst/>
          </a:prstGeom>
          <a:solidFill>
            <a:srgbClr val="BDE834"/>
          </a:solid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5F5F5F"/>
                </a:solidFill>
                <a:latin typeface="Arial Black" pitchFamily="34" charset="0"/>
              </a:rPr>
              <a:t>Operating </a:t>
            </a:r>
            <a:r>
              <a:rPr lang="fi-FI" dirty="0" err="1" smtClean="0">
                <a:solidFill>
                  <a:srgbClr val="5F5F5F"/>
                </a:solidFill>
                <a:latin typeface="Arial Black" pitchFamily="34" charset="0"/>
              </a:rPr>
              <a:t>principle</a:t>
            </a:r>
            <a:r>
              <a:rPr lang="fi-FI" dirty="0" smtClean="0">
                <a:solidFill>
                  <a:srgbClr val="5F5F5F"/>
                </a:solidFill>
                <a:latin typeface="Arial Black" pitchFamily="34" charset="0"/>
              </a:rPr>
              <a:t>?</a:t>
            </a:r>
          </a:p>
          <a:p>
            <a:pPr algn="ctr" eaLnBrk="1" fontAlgn="base" hangingPunct="1">
              <a:spcBef>
                <a:spcPct val="50000"/>
              </a:spcBef>
              <a:spcAft>
                <a:spcPct val="0"/>
              </a:spcAft>
            </a:pPr>
            <a:r>
              <a:rPr lang="fi-FI" dirty="0" smtClean="0">
                <a:solidFill>
                  <a:srgbClr val="5F5F5F"/>
                </a:solidFill>
                <a:latin typeface="Arial Black" pitchFamily="34" charset="0"/>
              </a:rPr>
              <a:t>13-14</a:t>
            </a:r>
            <a:r>
              <a:rPr lang="fi-FI" dirty="0" smtClean="0">
                <a:solidFill>
                  <a:srgbClr val="000000"/>
                </a:solidFill>
                <a:latin typeface="Arial Black" pitchFamily="34" charset="0"/>
              </a:rPr>
              <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Tree>
    <p:extLst>
      <p:ext uri="{BB962C8B-B14F-4D97-AF65-F5344CB8AC3E}">
        <p14:creationId xmlns:p14="http://schemas.microsoft.com/office/powerpoint/2010/main" val="18275951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287584" y="908720"/>
            <a:ext cx="8964488" cy="4870450"/>
          </a:xfrm>
        </p:spPr>
        <p:txBody>
          <a:bodyPr/>
          <a:lstStyle/>
          <a:p>
            <a:pPr marL="0" indent="0" eaLnBrk="1" hangingPunct="1">
              <a:lnSpc>
                <a:spcPct val="80000"/>
              </a:lnSpc>
              <a:buFont typeface="Arial" panose="020B0604020202020204" pitchFamily="34" charset="0"/>
              <a:buNone/>
            </a:pPr>
            <a:r>
              <a:rPr lang="fi-FI" altLang="en-US" dirty="0" smtClean="0"/>
              <a:t>Write an </a:t>
            </a:r>
            <a:r>
              <a:rPr lang="fi-FI" altLang="en-US" b="1" dirty="0" err="1" smtClean="0"/>
              <a:t>extended</a:t>
            </a:r>
            <a:r>
              <a:rPr lang="fi-FI" altLang="en-US" b="1" dirty="0" smtClean="0"/>
              <a:t> definition of </a:t>
            </a:r>
            <a:r>
              <a:rPr lang="fi-FI" altLang="en-US" b="1" dirty="0" err="1" smtClean="0"/>
              <a:t>the</a:t>
            </a:r>
            <a:r>
              <a:rPr lang="fi-FI" altLang="en-US" b="1" dirty="0" smtClean="0"/>
              <a:t> </a:t>
            </a:r>
            <a:r>
              <a:rPr lang="fi-FI" altLang="en-US" b="1" i="1" dirty="0" err="1" smtClean="0"/>
              <a:t>solution</a:t>
            </a:r>
            <a:r>
              <a:rPr lang="fi-FI" altLang="en-US" b="1" dirty="0" smtClean="0"/>
              <a:t> </a:t>
            </a:r>
            <a:r>
              <a:rPr lang="fi-FI" altLang="en-US" dirty="0" err="1" smtClean="0"/>
              <a:t>from</a:t>
            </a:r>
            <a:r>
              <a:rPr lang="fi-FI" altLang="en-US" dirty="0" smtClean="0"/>
              <a:t> </a:t>
            </a:r>
            <a:r>
              <a:rPr lang="fi-FI" altLang="en-US" dirty="0" err="1" smtClean="0"/>
              <a:t>assignment</a:t>
            </a:r>
            <a:r>
              <a:rPr lang="fi-FI" altLang="en-US" dirty="0" smtClean="0"/>
              <a:t> 2.</a:t>
            </a:r>
            <a:r>
              <a:rPr lang="fi-FI" altLang="en-US" b="1" dirty="0" smtClean="0"/>
              <a:t>     </a:t>
            </a:r>
          </a:p>
          <a:p>
            <a:pPr marL="0" indent="0" eaLnBrk="1" hangingPunct="1">
              <a:lnSpc>
                <a:spcPct val="80000"/>
              </a:lnSpc>
              <a:buFont typeface="Arial" panose="020B0604020202020204" pitchFamily="34" charset="0"/>
              <a:buNone/>
            </a:pPr>
            <a:endParaRPr lang="fi-FI" altLang="en-US" sz="2000" b="1" dirty="0" smtClean="0"/>
          </a:p>
          <a:p>
            <a:pPr marL="0" indent="0" eaLnBrk="1" hangingPunct="1">
              <a:lnSpc>
                <a:spcPct val="80000"/>
              </a:lnSpc>
              <a:buFont typeface="Arial" panose="020B0604020202020204" pitchFamily="34" charset="0"/>
              <a:buNone/>
            </a:pPr>
            <a:r>
              <a:rPr lang="fi-FI" altLang="en-US" sz="2000" b="1" dirty="0" smtClean="0"/>
              <a:t>-     </a:t>
            </a:r>
            <a:r>
              <a:rPr lang="fi-FI" altLang="en-US" sz="2000" b="1" dirty="0" err="1" smtClean="0"/>
              <a:t>Topic</a:t>
            </a:r>
            <a:r>
              <a:rPr lang="fi-FI" altLang="en-US" sz="2000" dirty="0" smtClean="0"/>
              <a:t/>
            </a:r>
            <a:br>
              <a:rPr lang="fi-FI" altLang="en-US" sz="2000" dirty="0" smtClean="0"/>
            </a:br>
            <a:r>
              <a:rPr lang="fi-FI" altLang="en-US" sz="2000" dirty="0" smtClean="0"/>
              <a:t>      </a:t>
            </a:r>
            <a:r>
              <a:rPr lang="fi-FI" altLang="en-US" sz="2000" dirty="0" err="1" smtClean="0"/>
              <a:t>the</a:t>
            </a:r>
            <a:r>
              <a:rPr lang="fi-FI" altLang="en-US" sz="2000" dirty="0" smtClean="0"/>
              <a:t> </a:t>
            </a:r>
            <a:r>
              <a:rPr lang="fi-FI" altLang="en-US" sz="2000" dirty="0" err="1" smtClean="0"/>
              <a:t>recommended</a:t>
            </a:r>
            <a:r>
              <a:rPr lang="fi-FI" altLang="en-US" sz="2000" dirty="0" smtClean="0"/>
              <a:t> </a:t>
            </a:r>
            <a:r>
              <a:rPr lang="fi-FI" altLang="en-US" sz="2000" dirty="0" err="1" smtClean="0"/>
              <a:t>solution</a:t>
            </a:r>
            <a:r>
              <a:rPr lang="fi-FI" altLang="en-US" sz="2000" dirty="0" smtClean="0"/>
              <a:t> to </a:t>
            </a:r>
            <a:r>
              <a:rPr lang="fi-FI" altLang="en-US" sz="2000" dirty="0" err="1" smtClean="0"/>
              <a:t>the</a:t>
            </a:r>
            <a:r>
              <a:rPr lang="fi-FI" altLang="en-US" sz="2000" dirty="0" smtClean="0"/>
              <a:t> </a:t>
            </a:r>
            <a:r>
              <a:rPr lang="fi-FI" altLang="en-US" sz="2000" dirty="0" err="1" smtClean="0"/>
              <a:t>problem</a:t>
            </a:r>
            <a:r>
              <a:rPr lang="fi-FI" altLang="en-US" sz="2000" dirty="0" smtClean="0"/>
              <a:t> </a:t>
            </a:r>
            <a:r>
              <a:rPr lang="fi-FI" altLang="en-US" sz="2000" dirty="0" err="1" smtClean="0"/>
              <a:t>identified</a:t>
            </a:r>
            <a:r>
              <a:rPr lang="fi-FI" altLang="en-US" sz="2000" dirty="0" smtClean="0"/>
              <a:t> in </a:t>
            </a:r>
            <a:r>
              <a:rPr lang="fi-FI" altLang="en-US" sz="2000" dirty="0" err="1" smtClean="0"/>
              <a:t>Assignment</a:t>
            </a:r>
            <a:r>
              <a:rPr lang="fi-FI" altLang="en-US" sz="2000" dirty="0" smtClean="0"/>
              <a:t> 2</a:t>
            </a:r>
          </a:p>
          <a:p>
            <a:pPr marL="0" indent="0" eaLnBrk="1" hangingPunct="1">
              <a:lnSpc>
                <a:spcPct val="80000"/>
              </a:lnSpc>
              <a:buFontTx/>
              <a:buChar char="-"/>
            </a:pPr>
            <a:r>
              <a:rPr lang="fi-FI" altLang="en-US" sz="2000" dirty="0" smtClean="0"/>
              <a:t>     </a:t>
            </a:r>
            <a:r>
              <a:rPr lang="fi-FI" altLang="en-US" sz="2000" b="1" dirty="0" err="1" smtClean="0"/>
              <a:t>Length</a:t>
            </a:r>
            <a:r>
              <a:rPr lang="fi-FI" altLang="en-US" sz="2000" dirty="0" smtClean="0"/>
              <a:t/>
            </a:r>
            <a:br>
              <a:rPr lang="fi-FI" altLang="en-US" sz="2000" dirty="0" smtClean="0"/>
            </a:br>
            <a:r>
              <a:rPr lang="fi-FI" altLang="en-US" sz="2000" dirty="0" smtClean="0"/>
              <a:t>      250- 300 </a:t>
            </a:r>
            <a:r>
              <a:rPr lang="fi-FI" altLang="en-US" sz="2000" dirty="0" err="1" smtClean="0"/>
              <a:t>words</a:t>
            </a:r>
            <a:r>
              <a:rPr lang="fi-FI" altLang="en-US" sz="2000" dirty="0" smtClean="0"/>
              <a:t/>
            </a:r>
            <a:br>
              <a:rPr lang="fi-FI" altLang="en-US" sz="2000" dirty="0" smtClean="0"/>
            </a:br>
            <a:endParaRPr lang="fi-FI" altLang="en-US" sz="2000" dirty="0" smtClean="0"/>
          </a:p>
          <a:p>
            <a:pPr eaLnBrk="1" hangingPunct="1">
              <a:lnSpc>
                <a:spcPct val="80000"/>
              </a:lnSpc>
              <a:buFontTx/>
              <a:buChar char="-"/>
            </a:pPr>
            <a:r>
              <a:rPr lang="fi-FI" altLang="en-US" sz="2000" b="1" dirty="0" smtClean="0"/>
              <a:t>I</a:t>
            </a:r>
            <a:r>
              <a:rPr lang="en-GB" altLang="en-US" sz="2000" b="1" dirty="0" err="1" smtClean="0"/>
              <a:t>nclude</a:t>
            </a:r>
            <a:r>
              <a:rPr lang="en-GB" altLang="en-US" sz="2000" b="1" dirty="0" smtClean="0"/>
              <a:t> the following elements (Find A3 instructions in MyCourses)</a:t>
            </a:r>
            <a:r>
              <a:rPr lang="en-GB" altLang="en-US" sz="2000" dirty="0" smtClean="0"/>
              <a:t/>
            </a:r>
            <a:br>
              <a:rPr lang="en-GB" altLang="en-US" sz="2000" dirty="0" smtClean="0"/>
            </a:br>
            <a:r>
              <a:rPr lang="en-GB" altLang="en-US" sz="2000" dirty="0" smtClean="0"/>
              <a:t>         </a:t>
            </a:r>
            <a:br>
              <a:rPr lang="en-GB" altLang="en-US" sz="2000" dirty="0" smtClean="0"/>
            </a:br>
            <a:r>
              <a:rPr lang="en-GB" altLang="en-US" sz="2000" dirty="0" smtClean="0"/>
              <a:t>         </a:t>
            </a:r>
            <a:r>
              <a:rPr lang="en-GB" altLang="en-US" sz="2000" b="1" dirty="0" smtClean="0"/>
              <a:t>Title</a:t>
            </a:r>
            <a:r>
              <a:rPr lang="en-GB" altLang="en-US" sz="2000" dirty="0" smtClean="0"/>
              <a:t> (name of ‘solution’)</a:t>
            </a:r>
            <a:br>
              <a:rPr lang="en-GB" altLang="en-US" sz="2000" dirty="0" smtClean="0"/>
            </a:br>
            <a:r>
              <a:rPr lang="en-GB" altLang="en-US" sz="2000" dirty="0" smtClean="0"/>
              <a:t>         </a:t>
            </a:r>
            <a:r>
              <a:rPr lang="en-GB" altLang="en-US" sz="2000" b="1" dirty="0" smtClean="0"/>
              <a:t>Body section</a:t>
            </a:r>
            <a:r>
              <a:rPr lang="en-GB" altLang="en-US" sz="2000" dirty="0" smtClean="0"/>
              <a:t>: </a:t>
            </a:r>
            <a:br>
              <a:rPr lang="en-GB" altLang="en-US" sz="2000" dirty="0" smtClean="0"/>
            </a:br>
            <a:r>
              <a:rPr lang="en-GB" altLang="en-US" sz="2000" dirty="0" smtClean="0"/>
              <a:t>         extended definition of ‘solution’</a:t>
            </a:r>
          </a:p>
          <a:p>
            <a:pPr marL="0" indent="0" eaLnBrk="1" hangingPunct="1">
              <a:lnSpc>
                <a:spcPct val="80000"/>
              </a:lnSpc>
              <a:buNone/>
            </a:pPr>
            <a:r>
              <a:rPr lang="en-GB" altLang="en-US" sz="2000" dirty="0"/>
              <a:t>	</a:t>
            </a:r>
            <a:r>
              <a:rPr lang="en-GB" altLang="en-US" sz="2000" dirty="0" smtClean="0"/>
              <a:t>Sentence definition</a:t>
            </a:r>
            <a:endParaRPr lang="en-US" altLang="en-US" sz="2000" dirty="0" smtClean="0"/>
          </a:p>
          <a:p>
            <a:pPr marL="0" indent="0" eaLnBrk="1" hangingPunct="1">
              <a:lnSpc>
                <a:spcPct val="80000"/>
              </a:lnSpc>
              <a:buFont typeface="Arial" panose="020B0604020202020204" pitchFamily="34" charset="0"/>
              <a:buNone/>
            </a:pPr>
            <a:r>
              <a:rPr lang="en-GB" altLang="en-US" sz="2000" dirty="0" smtClean="0"/>
              <a:t>         	3-4 types of defining information (amplification methods)</a:t>
            </a:r>
          </a:p>
          <a:p>
            <a:pPr marL="0" indent="0" eaLnBrk="1" hangingPunct="1">
              <a:lnSpc>
                <a:spcPct val="80000"/>
              </a:lnSpc>
              <a:buFont typeface="Arial" panose="020B0604020202020204" pitchFamily="34" charset="0"/>
              <a:buNone/>
            </a:pPr>
            <a:r>
              <a:rPr lang="en-GB" altLang="en-US" sz="2000" dirty="0" smtClean="0"/>
              <a:t>     </a:t>
            </a:r>
            <a:br>
              <a:rPr lang="en-GB" altLang="en-US" sz="2000" dirty="0" smtClean="0"/>
            </a:br>
            <a:r>
              <a:rPr lang="en-GB" altLang="en-US" sz="2000" dirty="0" smtClean="0"/>
              <a:t>         In-text </a:t>
            </a:r>
            <a:r>
              <a:rPr lang="en-GB" altLang="en-US" sz="2000" b="1" dirty="0" smtClean="0"/>
              <a:t>references</a:t>
            </a:r>
            <a:r>
              <a:rPr lang="en-GB" altLang="en-US" sz="2000" dirty="0" smtClean="0"/>
              <a:t> to sources</a:t>
            </a:r>
            <a:endParaRPr lang="en-US" altLang="en-US" sz="2000" dirty="0" smtClean="0"/>
          </a:p>
          <a:p>
            <a:pPr marL="0" indent="0" eaLnBrk="1" hangingPunct="1">
              <a:lnSpc>
                <a:spcPct val="80000"/>
              </a:lnSpc>
              <a:buFont typeface="Arial" panose="020B0604020202020204" pitchFamily="34" charset="0"/>
              <a:buNone/>
            </a:pPr>
            <a:r>
              <a:rPr lang="en-GB" altLang="en-US" sz="2000" dirty="0" smtClean="0"/>
              <a:t>         List of references (at least 2-3 sources)</a:t>
            </a:r>
            <a:endParaRPr lang="en-US" altLang="en-US" sz="2000" dirty="0" smtClean="0"/>
          </a:p>
          <a:p>
            <a:pPr marL="0" indent="0" eaLnBrk="1" hangingPunct="1">
              <a:lnSpc>
                <a:spcPct val="80000"/>
              </a:lnSpc>
              <a:buFontTx/>
              <a:buChar char="-"/>
            </a:pPr>
            <a:endParaRPr lang="fi-FI" altLang="en-US" sz="2000" dirty="0" smtClean="0"/>
          </a:p>
        </p:txBody>
      </p:sp>
      <p:sp>
        <p:nvSpPr>
          <p:cNvPr id="81925" name="Title 1"/>
          <p:cNvSpPr>
            <a:spLocks noGrp="1"/>
          </p:cNvSpPr>
          <p:nvPr>
            <p:ph type="title"/>
          </p:nvPr>
        </p:nvSpPr>
        <p:spPr>
          <a:xfrm>
            <a:off x="269937" y="284647"/>
            <a:ext cx="8567737" cy="1079500"/>
          </a:xfrm>
        </p:spPr>
        <p:txBody>
          <a:bodyPr/>
          <a:lstStyle/>
          <a:p>
            <a:pPr eaLnBrk="1" hangingPunct="1"/>
            <a:r>
              <a:rPr lang="fi-FI" altLang="en-US" sz="3600" dirty="0" smtClean="0">
                <a:solidFill>
                  <a:srgbClr val="333399"/>
                </a:solidFill>
                <a:latin typeface="Arial Black" panose="020B0A04020102020204" pitchFamily="34" charset="0"/>
              </a:rPr>
              <a:t>A3: </a:t>
            </a:r>
            <a:r>
              <a:rPr lang="fi-FI" altLang="en-US" sz="3600" dirty="0" err="1" smtClean="0">
                <a:solidFill>
                  <a:srgbClr val="333399"/>
                </a:solidFill>
              </a:rPr>
              <a:t>Description</a:t>
            </a:r>
            <a:r>
              <a:rPr lang="fi-FI" altLang="en-US" sz="3600" dirty="0" smtClean="0">
                <a:solidFill>
                  <a:srgbClr val="333399"/>
                </a:solidFill>
              </a:rPr>
              <a:t> of </a:t>
            </a:r>
            <a:r>
              <a:rPr lang="fi-FI" altLang="en-US" sz="3600" dirty="0" err="1" smtClean="0">
                <a:solidFill>
                  <a:srgbClr val="333399"/>
                </a:solidFill>
              </a:rPr>
              <a:t>the</a:t>
            </a:r>
            <a:r>
              <a:rPr lang="fi-FI" altLang="en-US" sz="3600" dirty="0" smtClean="0">
                <a:solidFill>
                  <a:srgbClr val="333399"/>
                </a:solidFill>
              </a:rPr>
              <a:t> </a:t>
            </a:r>
            <a:r>
              <a:rPr lang="fi-FI" altLang="en-US" sz="3600" i="1" dirty="0" err="1" smtClean="0">
                <a:solidFill>
                  <a:srgbClr val="333399"/>
                </a:solidFill>
              </a:rPr>
              <a:t>solution</a:t>
            </a:r>
            <a:r>
              <a:rPr lang="fi-FI" altLang="en-US" dirty="0" smtClean="0"/>
              <a:t/>
            </a:r>
            <a:br>
              <a:rPr lang="fi-FI" altLang="en-US" dirty="0" smtClean="0"/>
            </a:br>
            <a:endParaRPr lang="en-US" altLang="en-US" dirty="0" smtClean="0"/>
          </a:p>
        </p:txBody>
      </p:sp>
    </p:spTree>
    <p:extLst>
      <p:ext uri="{BB962C8B-B14F-4D97-AF65-F5344CB8AC3E}">
        <p14:creationId xmlns:p14="http://schemas.microsoft.com/office/powerpoint/2010/main" val="298233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1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41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41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4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4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4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467544" y="404664"/>
            <a:ext cx="7533972" cy="857250"/>
          </a:xfrm>
        </p:spPr>
        <p:txBody>
          <a:bodyPr/>
          <a:lstStyle/>
          <a:p>
            <a:r>
              <a:rPr lang="fi-FI" b="1" dirty="0" err="1" smtClean="0">
                <a:solidFill>
                  <a:srgbClr val="000066"/>
                </a:solidFill>
              </a:rPr>
              <a:t>Warm-up</a:t>
            </a:r>
            <a:r>
              <a:rPr lang="fi-FI" b="1" dirty="0" smtClean="0">
                <a:solidFill>
                  <a:srgbClr val="000066"/>
                </a:solidFill>
              </a:rPr>
              <a:t> </a:t>
            </a:r>
            <a:r>
              <a:rPr lang="fi-FI" b="1" dirty="0" err="1" smtClean="0">
                <a:solidFill>
                  <a:srgbClr val="000066"/>
                </a:solidFill>
              </a:rPr>
              <a:t>discussion</a:t>
            </a:r>
            <a:endParaRPr lang="fi-FI" b="1" dirty="0" smtClean="0">
              <a:solidFill>
                <a:srgbClr val="000066"/>
              </a:solidFill>
            </a:endParaRPr>
          </a:p>
        </p:txBody>
      </p:sp>
      <p:sp>
        <p:nvSpPr>
          <p:cNvPr id="94211" name="Rectangle 3"/>
          <p:cNvSpPr>
            <a:spLocks noGrp="1" noChangeArrowheads="1"/>
          </p:cNvSpPr>
          <p:nvPr>
            <p:ph type="body" idx="4294967295"/>
          </p:nvPr>
        </p:nvSpPr>
        <p:spPr>
          <a:xfrm>
            <a:off x="611560" y="1412776"/>
            <a:ext cx="8208912" cy="4608512"/>
          </a:xfrm>
          <a:ln w="28575">
            <a:solidFill>
              <a:srgbClr val="00B050"/>
            </a:solidFill>
          </a:ln>
        </p:spPr>
        <p:txBody>
          <a:bodyPr/>
          <a:lstStyle/>
          <a:p>
            <a:pPr marL="0" indent="0">
              <a:buNone/>
            </a:pPr>
            <a:endParaRPr lang="fi-FI" sz="1400" dirty="0" smtClean="0"/>
          </a:p>
          <a:p>
            <a:r>
              <a:rPr lang="fi-FI" dirty="0" err="1" smtClean="0"/>
              <a:t>What</a:t>
            </a:r>
            <a:r>
              <a:rPr lang="fi-FI" dirty="0" smtClean="0"/>
              <a:t> is </a:t>
            </a:r>
            <a:r>
              <a:rPr lang="fi-FI" dirty="0" err="1" smtClean="0"/>
              <a:t>the</a:t>
            </a:r>
            <a:r>
              <a:rPr lang="fi-FI" dirty="0" smtClean="0"/>
              <a:t> </a:t>
            </a:r>
            <a:r>
              <a:rPr lang="fi-FI" dirty="0" err="1" smtClean="0"/>
              <a:t>difference</a:t>
            </a:r>
            <a:r>
              <a:rPr lang="fi-FI" dirty="0" smtClean="0"/>
              <a:t> </a:t>
            </a:r>
            <a:r>
              <a:rPr lang="fi-FI" dirty="0" err="1" smtClean="0"/>
              <a:t>between</a:t>
            </a:r>
            <a:r>
              <a:rPr lang="fi-FI" dirty="0" smtClean="0"/>
              <a:t> </a:t>
            </a:r>
            <a:r>
              <a:rPr lang="fi-FI" b="1" dirty="0" smtClean="0"/>
              <a:t>feedback</a:t>
            </a:r>
            <a:r>
              <a:rPr lang="fi-FI" dirty="0" smtClean="0"/>
              <a:t> and </a:t>
            </a:r>
            <a:r>
              <a:rPr lang="fi-FI" b="1" dirty="0" err="1" smtClean="0"/>
              <a:t>criticism</a:t>
            </a:r>
            <a:r>
              <a:rPr lang="fi-FI" dirty="0" smtClean="0"/>
              <a:t>?</a:t>
            </a:r>
            <a:br>
              <a:rPr lang="fi-FI" dirty="0" smtClean="0"/>
            </a:br>
            <a:endParaRPr lang="fi-FI" sz="1400" dirty="0" smtClean="0"/>
          </a:p>
          <a:p>
            <a:r>
              <a:rPr lang="fi-FI" dirty="0" err="1" smtClean="0"/>
              <a:t>Why</a:t>
            </a:r>
            <a:r>
              <a:rPr lang="fi-FI" dirty="0" smtClean="0"/>
              <a:t> is it </a:t>
            </a:r>
            <a:r>
              <a:rPr lang="fi-FI" dirty="0" err="1" smtClean="0"/>
              <a:t>difficult</a:t>
            </a:r>
            <a:r>
              <a:rPr lang="fi-FI" dirty="0" smtClean="0"/>
              <a:t> to </a:t>
            </a:r>
            <a:r>
              <a:rPr lang="fi-FI" b="1" dirty="0" err="1" smtClean="0"/>
              <a:t>give</a:t>
            </a:r>
            <a:r>
              <a:rPr lang="fi-FI" b="1" dirty="0" smtClean="0"/>
              <a:t> feedback</a:t>
            </a:r>
            <a:r>
              <a:rPr lang="fi-FI" dirty="0" smtClean="0"/>
              <a:t>?</a:t>
            </a:r>
            <a:br>
              <a:rPr lang="fi-FI" dirty="0" smtClean="0"/>
            </a:br>
            <a:endParaRPr lang="fi-FI" sz="1400" dirty="0" smtClean="0"/>
          </a:p>
          <a:p>
            <a:r>
              <a:rPr lang="fi-FI" dirty="0" err="1" smtClean="0"/>
              <a:t>Why</a:t>
            </a:r>
            <a:r>
              <a:rPr lang="fi-FI" dirty="0" smtClean="0"/>
              <a:t> is it </a:t>
            </a:r>
            <a:r>
              <a:rPr lang="fi-FI" dirty="0" err="1" smtClean="0"/>
              <a:t>difficult</a:t>
            </a:r>
            <a:r>
              <a:rPr lang="fi-FI" dirty="0" smtClean="0"/>
              <a:t> to </a:t>
            </a:r>
            <a:r>
              <a:rPr lang="fi-FI" b="1" dirty="0" err="1" smtClean="0"/>
              <a:t>hear</a:t>
            </a:r>
            <a:r>
              <a:rPr lang="fi-FI" b="1" dirty="0" smtClean="0"/>
              <a:t> feedback</a:t>
            </a:r>
            <a:r>
              <a:rPr lang="fi-FI" dirty="0" smtClean="0"/>
              <a:t>?</a:t>
            </a:r>
          </a:p>
          <a:p>
            <a:endParaRPr lang="fi-FI" sz="1400" dirty="0" smtClean="0"/>
          </a:p>
          <a:p>
            <a:r>
              <a:rPr lang="fi-FI" dirty="0" err="1" smtClean="0"/>
              <a:t>What</a:t>
            </a:r>
            <a:r>
              <a:rPr lang="fi-FI" dirty="0" smtClean="0"/>
              <a:t> </a:t>
            </a:r>
            <a:r>
              <a:rPr lang="fi-FI" dirty="0" err="1" smtClean="0"/>
              <a:t>kind</a:t>
            </a:r>
            <a:r>
              <a:rPr lang="fi-FI" dirty="0" smtClean="0"/>
              <a:t> of feedback is </a:t>
            </a:r>
            <a:r>
              <a:rPr lang="fi-FI" b="1" dirty="0" err="1" smtClean="0"/>
              <a:t>efficient</a:t>
            </a:r>
            <a:r>
              <a:rPr lang="fi-FI" dirty="0" smtClean="0"/>
              <a:t>?</a:t>
            </a:r>
          </a:p>
        </p:txBody>
      </p:sp>
    </p:spTree>
    <p:extLst>
      <p:ext uri="{BB962C8B-B14F-4D97-AF65-F5344CB8AC3E}">
        <p14:creationId xmlns:p14="http://schemas.microsoft.com/office/powerpoint/2010/main" val="311247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2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395536" y="332656"/>
            <a:ext cx="8424936" cy="857250"/>
          </a:xfrm>
        </p:spPr>
        <p:txBody>
          <a:bodyPr/>
          <a:lstStyle/>
          <a:p>
            <a:r>
              <a:rPr lang="fi-FI" b="1" dirty="0" err="1">
                <a:solidFill>
                  <a:srgbClr val="000066"/>
                </a:solidFill>
              </a:rPr>
              <a:t>Why</a:t>
            </a:r>
            <a:r>
              <a:rPr lang="fi-FI" b="1" dirty="0">
                <a:solidFill>
                  <a:srgbClr val="000066"/>
                </a:solidFill>
              </a:rPr>
              <a:t> is </a:t>
            </a:r>
            <a:r>
              <a:rPr lang="fi-FI" b="1" dirty="0" err="1">
                <a:solidFill>
                  <a:srgbClr val="000066"/>
                </a:solidFill>
              </a:rPr>
              <a:t>giving</a:t>
            </a:r>
            <a:r>
              <a:rPr lang="fi-FI" b="1" dirty="0">
                <a:solidFill>
                  <a:srgbClr val="000066"/>
                </a:solidFill>
              </a:rPr>
              <a:t> feedback </a:t>
            </a:r>
            <a:r>
              <a:rPr lang="fi-FI" b="1" dirty="0" err="1">
                <a:solidFill>
                  <a:srgbClr val="000066"/>
                </a:solidFill>
              </a:rPr>
              <a:t>hard</a:t>
            </a:r>
            <a:r>
              <a:rPr lang="fi-FI" b="1" dirty="0">
                <a:solidFill>
                  <a:srgbClr val="000066"/>
                </a:solidFill>
              </a:rPr>
              <a:t>?</a:t>
            </a:r>
            <a:endParaRPr lang="fi-FI" b="1" dirty="0" smtClean="0">
              <a:solidFill>
                <a:srgbClr val="000066"/>
              </a:solidFill>
            </a:endParaRPr>
          </a:p>
        </p:txBody>
      </p:sp>
      <p:sp>
        <p:nvSpPr>
          <p:cNvPr id="94211" name="Rectangle 3"/>
          <p:cNvSpPr>
            <a:spLocks noGrp="1" noChangeArrowheads="1"/>
          </p:cNvSpPr>
          <p:nvPr>
            <p:ph type="body" idx="4294967295"/>
          </p:nvPr>
        </p:nvSpPr>
        <p:spPr>
          <a:xfrm>
            <a:off x="125760" y="1412776"/>
            <a:ext cx="8964488" cy="4896544"/>
          </a:xfrm>
          <a:ln w="28575">
            <a:solidFill>
              <a:srgbClr val="00B050"/>
            </a:solidFill>
          </a:ln>
        </p:spPr>
        <p:txBody>
          <a:bodyPr/>
          <a:lstStyle/>
          <a:p>
            <a:pPr lvl="0">
              <a:buNone/>
            </a:pPr>
            <a:r>
              <a:rPr lang="fi-FI" dirty="0" err="1" smtClean="0">
                <a:solidFill>
                  <a:srgbClr val="000000"/>
                </a:solidFill>
              </a:rPr>
              <a:t>You</a:t>
            </a:r>
            <a:r>
              <a:rPr lang="fi-FI" dirty="0" smtClean="0">
                <a:solidFill>
                  <a:srgbClr val="000000"/>
                </a:solidFill>
              </a:rPr>
              <a:t>… </a:t>
            </a:r>
            <a:endParaRPr lang="fi-FI" dirty="0">
              <a:solidFill>
                <a:srgbClr val="000000"/>
              </a:solidFill>
            </a:endParaRPr>
          </a:p>
          <a:p>
            <a:pPr lvl="0"/>
            <a:r>
              <a:rPr lang="fi-FI" dirty="0" err="1">
                <a:solidFill>
                  <a:srgbClr val="000000"/>
                </a:solidFill>
              </a:rPr>
              <a:t>consider</a:t>
            </a:r>
            <a:r>
              <a:rPr lang="fi-FI" dirty="0">
                <a:solidFill>
                  <a:srgbClr val="000000"/>
                </a:solidFill>
              </a:rPr>
              <a:t> feedback </a:t>
            </a:r>
            <a:r>
              <a:rPr lang="fi-FI" dirty="0" err="1">
                <a:solidFill>
                  <a:srgbClr val="000000"/>
                </a:solidFill>
              </a:rPr>
              <a:t>negative</a:t>
            </a:r>
            <a:r>
              <a:rPr lang="fi-FI" dirty="0">
                <a:solidFill>
                  <a:srgbClr val="000000"/>
                </a:solidFill>
              </a:rPr>
              <a:t> and </a:t>
            </a:r>
            <a:r>
              <a:rPr lang="fi-FI" dirty="0" err="1" smtClean="0">
                <a:solidFill>
                  <a:srgbClr val="000000"/>
                </a:solidFill>
              </a:rPr>
              <a:t>unhelpful</a:t>
            </a:r>
            <a:r>
              <a:rPr lang="fi-FI" dirty="0" smtClean="0">
                <a:solidFill>
                  <a:srgbClr val="000000"/>
                </a:solidFill>
              </a:rPr>
              <a:t/>
            </a:r>
            <a:br>
              <a:rPr lang="fi-FI" dirty="0" smtClean="0">
                <a:solidFill>
                  <a:srgbClr val="000000"/>
                </a:solidFill>
              </a:rPr>
            </a:br>
            <a:r>
              <a:rPr lang="fi-FI" sz="1400" dirty="0" smtClean="0">
                <a:solidFill>
                  <a:srgbClr val="000000"/>
                </a:solidFill>
              </a:rPr>
              <a:t> </a:t>
            </a:r>
            <a:endParaRPr lang="fi-FI" sz="1400" dirty="0">
              <a:solidFill>
                <a:srgbClr val="000000"/>
              </a:solidFill>
            </a:endParaRPr>
          </a:p>
          <a:p>
            <a:pPr lvl="0"/>
            <a:r>
              <a:rPr lang="fi-FI" dirty="0" err="1">
                <a:solidFill>
                  <a:srgbClr val="000000"/>
                </a:solidFill>
              </a:rPr>
              <a:t>are</a:t>
            </a:r>
            <a:r>
              <a:rPr lang="fi-FI" dirty="0">
                <a:solidFill>
                  <a:srgbClr val="000000"/>
                </a:solidFill>
              </a:rPr>
              <a:t> </a:t>
            </a:r>
            <a:r>
              <a:rPr lang="fi-FI" dirty="0" err="1">
                <a:solidFill>
                  <a:srgbClr val="000000"/>
                </a:solidFill>
              </a:rPr>
              <a:t>concerned</a:t>
            </a:r>
            <a:r>
              <a:rPr lang="fi-FI" dirty="0">
                <a:solidFill>
                  <a:srgbClr val="000000"/>
                </a:solidFill>
              </a:rPr>
              <a:t> </a:t>
            </a:r>
            <a:r>
              <a:rPr lang="fi-FI" dirty="0" err="1">
                <a:solidFill>
                  <a:srgbClr val="000000"/>
                </a:solidFill>
              </a:rPr>
              <a:t>that</a:t>
            </a:r>
            <a:r>
              <a:rPr lang="fi-FI" dirty="0">
                <a:solidFill>
                  <a:srgbClr val="000000"/>
                </a:solidFill>
              </a:rPr>
              <a:t> </a:t>
            </a:r>
            <a:r>
              <a:rPr lang="fi-FI" dirty="0" err="1">
                <a:solidFill>
                  <a:srgbClr val="000000"/>
                </a:solidFill>
              </a:rPr>
              <a:t>the</a:t>
            </a:r>
            <a:r>
              <a:rPr lang="fi-FI" dirty="0">
                <a:solidFill>
                  <a:srgbClr val="000000"/>
                </a:solidFill>
              </a:rPr>
              <a:t> person </a:t>
            </a:r>
            <a:r>
              <a:rPr lang="fi-FI" dirty="0" err="1">
                <a:solidFill>
                  <a:srgbClr val="000000"/>
                </a:solidFill>
              </a:rPr>
              <a:t>will</a:t>
            </a:r>
            <a:r>
              <a:rPr lang="fi-FI" dirty="0">
                <a:solidFill>
                  <a:srgbClr val="000000"/>
                </a:solidFill>
              </a:rPr>
              <a:t> </a:t>
            </a:r>
            <a:r>
              <a:rPr lang="fi-FI" dirty="0" err="1">
                <a:solidFill>
                  <a:srgbClr val="000000"/>
                </a:solidFill>
              </a:rPr>
              <a:t>not</a:t>
            </a:r>
            <a:r>
              <a:rPr lang="fi-FI" dirty="0">
                <a:solidFill>
                  <a:srgbClr val="000000"/>
                </a:solidFill>
              </a:rPr>
              <a:t> </a:t>
            </a:r>
            <a:r>
              <a:rPr lang="fi-FI" dirty="0" err="1" smtClean="0">
                <a:solidFill>
                  <a:srgbClr val="000000"/>
                </a:solidFill>
              </a:rPr>
              <a:t>like</a:t>
            </a:r>
            <a:r>
              <a:rPr lang="fi-FI" dirty="0" smtClean="0">
                <a:solidFill>
                  <a:srgbClr val="000000"/>
                </a:solidFill>
              </a:rPr>
              <a:t> </a:t>
            </a:r>
            <a:r>
              <a:rPr lang="fi-FI" dirty="0" err="1" smtClean="0">
                <a:solidFill>
                  <a:srgbClr val="000000"/>
                </a:solidFill>
              </a:rPr>
              <a:t>you</a:t>
            </a:r>
            <a:r>
              <a:rPr lang="fi-FI" dirty="0" smtClean="0">
                <a:solidFill>
                  <a:srgbClr val="000000"/>
                </a:solidFill>
              </a:rPr>
              <a:t>.</a:t>
            </a:r>
          </a:p>
          <a:p>
            <a:pPr lvl="0"/>
            <a:endParaRPr lang="fi-FI" sz="1400" dirty="0" smtClean="0">
              <a:solidFill>
                <a:srgbClr val="000000"/>
              </a:solidFill>
            </a:endParaRPr>
          </a:p>
          <a:p>
            <a:pPr lvl="0"/>
            <a:r>
              <a:rPr lang="fi-FI" dirty="0" err="1" smtClean="0">
                <a:solidFill>
                  <a:srgbClr val="000000"/>
                </a:solidFill>
              </a:rPr>
              <a:t>think</a:t>
            </a:r>
            <a:r>
              <a:rPr lang="fi-FI" dirty="0" smtClean="0">
                <a:solidFill>
                  <a:srgbClr val="000000"/>
                </a:solidFill>
              </a:rPr>
              <a:t> </a:t>
            </a:r>
            <a:r>
              <a:rPr lang="fi-FI" dirty="0" err="1">
                <a:solidFill>
                  <a:srgbClr val="000000"/>
                </a:solidFill>
              </a:rPr>
              <a:t>the</a:t>
            </a:r>
            <a:r>
              <a:rPr lang="fi-FI" dirty="0">
                <a:solidFill>
                  <a:srgbClr val="000000"/>
                </a:solidFill>
              </a:rPr>
              <a:t> </a:t>
            </a:r>
            <a:r>
              <a:rPr lang="fi-FI" dirty="0" err="1">
                <a:solidFill>
                  <a:srgbClr val="000000"/>
                </a:solidFill>
              </a:rPr>
              <a:t>other</a:t>
            </a:r>
            <a:r>
              <a:rPr lang="fi-FI" dirty="0">
                <a:solidFill>
                  <a:srgbClr val="000000"/>
                </a:solidFill>
              </a:rPr>
              <a:t> person </a:t>
            </a:r>
            <a:r>
              <a:rPr lang="fi-FI" dirty="0" err="1">
                <a:solidFill>
                  <a:srgbClr val="000000"/>
                </a:solidFill>
              </a:rPr>
              <a:t>cannot</a:t>
            </a:r>
            <a:r>
              <a:rPr lang="fi-FI" dirty="0">
                <a:solidFill>
                  <a:srgbClr val="000000"/>
                </a:solidFill>
              </a:rPr>
              <a:t> </a:t>
            </a:r>
            <a:r>
              <a:rPr lang="fi-FI" dirty="0" err="1">
                <a:solidFill>
                  <a:srgbClr val="000000"/>
                </a:solidFill>
              </a:rPr>
              <a:t>handle</a:t>
            </a:r>
            <a:r>
              <a:rPr lang="fi-FI" dirty="0">
                <a:solidFill>
                  <a:srgbClr val="000000"/>
                </a:solidFill>
              </a:rPr>
              <a:t> </a:t>
            </a:r>
            <a:r>
              <a:rPr lang="fi-FI" dirty="0" err="1">
                <a:solidFill>
                  <a:srgbClr val="000000"/>
                </a:solidFill>
              </a:rPr>
              <a:t>the</a:t>
            </a:r>
            <a:r>
              <a:rPr lang="fi-FI" dirty="0">
                <a:solidFill>
                  <a:srgbClr val="000000"/>
                </a:solidFill>
              </a:rPr>
              <a:t> </a:t>
            </a:r>
            <a:r>
              <a:rPr lang="fi-FI" dirty="0" smtClean="0">
                <a:solidFill>
                  <a:srgbClr val="000000"/>
                </a:solidFill>
              </a:rPr>
              <a:t>feedback. </a:t>
            </a:r>
          </a:p>
          <a:p>
            <a:pPr lvl="0"/>
            <a:endParaRPr lang="fi-FI" sz="1400" dirty="0">
              <a:solidFill>
                <a:srgbClr val="000000"/>
              </a:solidFill>
            </a:endParaRPr>
          </a:p>
          <a:p>
            <a:pPr lvl="0"/>
            <a:r>
              <a:rPr lang="fi-FI" dirty="0" err="1">
                <a:solidFill>
                  <a:srgbClr val="000000"/>
                </a:solidFill>
              </a:rPr>
              <a:t>have</a:t>
            </a:r>
            <a:r>
              <a:rPr lang="fi-FI" dirty="0">
                <a:solidFill>
                  <a:srgbClr val="000000"/>
                </a:solidFill>
              </a:rPr>
              <a:t> </a:t>
            </a:r>
            <a:r>
              <a:rPr lang="fi-FI" dirty="0" err="1">
                <a:solidFill>
                  <a:srgbClr val="000000"/>
                </a:solidFill>
              </a:rPr>
              <a:t>had</a:t>
            </a:r>
            <a:r>
              <a:rPr lang="fi-FI" dirty="0">
                <a:solidFill>
                  <a:srgbClr val="000000"/>
                </a:solidFill>
              </a:rPr>
              <a:t> </a:t>
            </a:r>
            <a:r>
              <a:rPr lang="fi-FI" dirty="0" err="1">
                <a:solidFill>
                  <a:srgbClr val="000000"/>
                </a:solidFill>
              </a:rPr>
              <a:t>negative</a:t>
            </a:r>
            <a:r>
              <a:rPr lang="fi-FI" dirty="0">
                <a:solidFill>
                  <a:srgbClr val="000000"/>
                </a:solidFill>
              </a:rPr>
              <a:t> </a:t>
            </a:r>
            <a:r>
              <a:rPr lang="fi-FI" dirty="0" err="1">
                <a:solidFill>
                  <a:srgbClr val="000000"/>
                </a:solidFill>
              </a:rPr>
              <a:t>experiences</a:t>
            </a:r>
            <a:r>
              <a:rPr lang="fi-FI" dirty="0">
                <a:solidFill>
                  <a:srgbClr val="000000"/>
                </a:solidFill>
              </a:rPr>
              <a:t> </a:t>
            </a:r>
            <a:r>
              <a:rPr lang="fi-FI" dirty="0" err="1">
                <a:solidFill>
                  <a:srgbClr val="000000"/>
                </a:solidFill>
              </a:rPr>
              <a:t>before</a:t>
            </a:r>
            <a:r>
              <a:rPr lang="fi-FI" dirty="0">
                <a:solidFill>
                  <a:srgbClr val="000000"/>
                </a:solidFill>
              </a:rPr>
              <a:t> and </a:t>
            </a:r>
            <a:r>
              <a:rPr lang="fi-FI" dirty="0" err="1">
                <a:solidFill>
                  <a:srgbClr val="000000"/>
                </a:solidFill>
              </a:rPr>
              <a:t>feel</a:t>
            </a:r>
            <a:r>
              <a:rPr lang="fi-FI" dirty="0">
                <a:solidFill>
                  <a:srgbClr val="000000"/>
                </a:solidFill>
              </a:rPr>
              <a:t> </a:t>
            </a:r>
            <a:r>
              <a:rPr lang="fi-FI" dirty="0" err="1">
                <a:solidFill>
                  <a:srgbClr val="000000"/>
                </a:solidFill>
              </a:rPr>
              <a:t>the</a:t>
            </a:r>
            <a:r>
              <a:rPr lang="fi-FI" dirty="0">
                <a:solidFill>
                  <a:srgbClr val="000000"/>
                </a:solidFill>
              </a:rPr>
              <a:t> feedback is </a:t>
            </a:r>
            <a:r>
              <a:rPr lang="fi-FI" dirty="0" err="1">
                <a:solidFill>
                  <a:srgbClr val="000000"/>
                </a:solidFill>
              </a:rPr>
              <a:t>not</a:t>
            </a:r>
            <a:r>
              <a:rPr lang="fi-FI" dirty="0">
                <a:solidFill>
                  <a:srgbClr val="000000"/>
                </a:solidFill>
              </a:rPr>
              <a:t> </a:t>
            </a:r>
            <a:r>
              <a:rPr lang="fi-FI" dirty="0" err="1">
                <a:solidFill>
                  <a:srgbClr val="000000"/>
                </a:solidFill>
              </a:rPr>
              <a:t>worth</a:t>
            </a:r>
            <a:r>
              <a:rPr lang="fi-FI" dirty="0">
                <a:solidFill>
                  <a:srgbClr val="000000"/>
                </a:solidFill>
              </a:rPr>
              <a:t> </a:t>
            </a:r>
            <a:r>
              <a:rPr lang="fi-FI" dirty="0" err="1">
                <a:solidFill>
                  <a:srgbClr val="000000"/>
                </a:solidFill>
              </a:rPr>
              <a:t>the</a:t>
            </a:r>
            <a:r>
              <a:rPr lang="fi-FI" dirty="0">
                <a:solidFill>
                  <a:srgbClr val="000000"/>
                </a:solidFill>
              </a:rPr>
              <a:t> </a:t>
            </a:r>
            <a:r>
              <a:rPr lang="fi-FI" dirty="0" err="1" smtClean="0">
                <a:solidFill>
                  <a:srgbClr val="000000"/>
                </a:solidFill>
              </a:rPr>
              <a:t>risk</a:t>
            </a:r>
            <a:r>
              <a:rPr lang="fi-FI" dirty="0" smtClean="0">
                <a:solidFill>
                  <a:srgbClr val="000000"/>
                </a:solidFill>
              </a:rPr>
              <a:t>.</a:t>
            </a:r>
          </a:p>
          <a:p>
            <a:pPr marL="0" lvl="0" indent="0">
              <a:buNone/>
            </a:pPr>
            <a:endParaRPr lang="fi-FI" dirty="0" smtClean="0">
              <a:solidFill>
                <a:srgbClr val="000000"/>
              </a:solidFill>
            </a:endParaRPr>
          </a:p>
          <a:p>
            <a:pPr lvl="0"/>
            <a:endParaRPr lang="fi-FI" sz="1400" dirty="0" smtClean="0"/>
          </a:p>
        </p:txBody>
      </p:sp>
    </p:spTree>
    <p:extLst>
      <p:ext uri="{BB962C8B-B14F-4D97-AF65-F5344CB8AC3E}">
        <p14:creationId xmlns:p14="http://schemas.microsoft.com/office/powerpoint/2010/main" val="34606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4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43000" y="332656"/>
            <a:ext cx="9001000" cy="857250"/>
          </a:xfrm>
        </p:spPr>
        <p:txBody>
          <a:bodyPr/>
          <a:lstStyle/>
          <a:p>
            <a:r>
              <a:rPr lang="fi-FI" b="1" dirty="0" err="1">
                <a:solidFill>
                  <a:srgbClr val="000066"/>
                </a:solidFill>
              </a:rPr>
              <a:t>Why</a:t>
            </a:r>
            <a:r>
              <a:rPr lang="fi-FI" b="1" dirty="0">
                <a:solidFill>
                  <a:srgbClr val="000066"/>
                </a:solidFill>
              </a:rPr>
              <a:t> is </a:t>
            </a:r>
            <a:r>
              <a:rPr lang="fi-FI" b="1" dirty="0" err="1">
                <a:solidFill>
                  <a:srgbClr val="000066"/>
                </a:solidFill>
              </a:rPr>
              <a:t>receiving</a:t>
            </a:r>
            <a:r>
              <a:rPr lang="fi-FI" b="1" dirty="0">
                <a:solidFill>
                  <a:srgbClr val="000066"/>
                </a:solidFill>
              </a:rPr>
              <a:t> feedback </a:t>
            </a:r>
            <a:r>
              <a:rPr lang="fi-FI" b="1" dirty="0" err="1">
                <a:solidFill>
                  <a:srgbClr val="000066"/>
                </a:solidFill>
              </a:rPr>
              <a:t>hard</a:t>
            </a:r>
            <a:r>
              <a:rPr lang="fi-FI" b="1" dirty="0" smtClean="0">
                <a:solidFill>
                  <a:srgbClr val="000066"/>
                </a:solidFill>
              </a:rPr>
              <a:t>?</a:t>
            </a:r>
          </a:p>
        </p:txBody>
      </p:sp>
      <p:sp>
        <p:nvSpPr>
          <p:cNvPr id="94211" name="Rectangle 3"/>
          <p:cNvSpPr>
            <a:spLocks noGrp="1" noChangeArrowheads="1"/>
          </p:cNvSpPr>
          <p:nvPr>
            <p:ph type="body" idx="4294967295"/>
          </p:nvPr>
        </p:nvSpPr>
        <p:spPr>
          <a:xfrm>
            <a:off x="503548" y="1412776"/>
            <a:ext cx="8208912" cy="4608512"/>
          </a:xfrm>
          <a:ln w="28575">
            <a:solidFill>
              <a:srgbClr val="00B050"/>
            </a:solidFill>
          </a:ln>
        </p:spPr>
        <p:txBody>
          <a:bodyPr/>
          <a:lstStyle/>
          <a:p>
            <a:pPr lvl="0">
              <a:buNone/>
            </a:pPr>
            <a:r>
              <a:rPr lang="fi-FI" dirty="0" err="1">
                <a:solidFill>
                  <a:srgbClr val="000000"/>
                </a:solidFill>
              </a:rPr>
              <a:t>You</a:t>
            </a:r>
            <a:r>
              <a:rPr lang="fi-FI" dirty="0">
                <a:solidFill>
                  <a:srgbClr val="000000"/>
                </a:solidFill>
              </a:rPr>
              <a:t>… </a:t>
            </a:r>
          </a:p>
          <a:p>
            <a:r>
              <a:rPr lang="fi-FI" dirty="0" err="1">
                <a:solidFill>
                  <a:srgbClr val="000000"/>
                </a:solidFill>
              </a:rPr>
              <a:t>have</a:t>
            </a:r>
            <a:r>
              <a:rPr lang="fi-FI" dirty="0">
                <a:solidFill>
                  <a:srgbClr val="000000"/>
                </a:solidFill>
              </a:rPr>
              <a:t> </a:t>
            </a:r>
            <a:r>
              <a:rPr lang="fi-FI" dirty="0" err="1">
                <a:solidFill>
                  <a:srgbClr val="000000"/>
                </a:solidFill>
              </a:rPr>
              <a:t>had</a:t>
            </a:r>
            <a:r>
              <a:rPr lang="fi-FI" dirty="0">
                <a:solidFill>
                  <a:srgbClr val="000000"/>
                </a:solidFill>
              </a:rPr>
              <a:t> </a:t>
            </a:r>
            <a:r>
              <a:rPr lang="fi-FI" dirty="0" err="1">
                <a:solidFill>
                  <a:srgbClr val="000000"/>
                </a:solidFill>
              </a:rPr>
              <a:t>negative</a:t>
            </a:r>
            <a:r>
              <a:rPr lang="fi-FI" dirty="0">
                <a:solidFill>
                  <a:srgbClr val="000000"/>
                </a:solidFill>
              </a:rPr>
              <a:t> </a:t>
            </a:r>
            <a:r>
              <a:rPr lang="fi-FI" dirty="0" err="1">
                <a:solidFill>
                  <a:srgbClr val="000000"/>
                </a:solidFill>
              </a:rPr>
              <a:t>experiences</a:t>
            </a:r>
            <a:r>
              <a:rPr lang="fi-FI" dirty="0">
                <a:solidFill>
                  <a:srgbClr val="000000"/>
                </a:solidFill>
              </a:rPr>
              <a:t> </a:t>
            </a:r>
            <a:r>
              <a:rPr lang="fi-FI" dirty="0" err="1">
                <a:solidFill>
                  <a:srgbClr val="000000"/>
                </a:solidFill>
              </a:rPr>
              <a:t>before</a:t>
            </a:r>
            <a:r>
              <a:rPr lang="fi-FI" dirty="0">
                <a:solidFill>
                  <a:srgbClr val="000000"/>
                </a:solidFill>
              </a:rPr>
              <a:t>.</a:t>
            </a:r>
          </a:p>
          <a:p>
            <a:endParaRPr lang="fi-FI" sz="1400" dirty="0">
              <a:solidFill>
                <a:srgbClr val="000000"/>
              </a:solidFill>
            </a:endParaRPr>
          </a:p>
          <a:p>
            <a:r>
              <a:rPr lang="fi-FI" dirty="0" err="1">
                <a:solidFill>
                  <a:srgbClr val="000000"/>
                </a:solidFill>
              </a:rPr>
              <a:t>feel</a:t>
            </a:r>
            <a:r>
              <a:rPr lang="fi-FI" dirty="0">
                <a:solidFill>
                  <a:srgbClr val="000000"/>
                </a:solidFill>
              </a:rPr>
              <a:t> </a:t>
            </a:r>
            <a:r>
              <a:rPr lang="fi-FI" dirty="0" err="1">
                <a:solidFill>
                  <a:srgbClr val="000000"/>
                </a:solidFill>
              </a:rPr>
              <a:t>the</a:t>
            </a:r>
            <a:r>
              <a:rPr lang="fi-FI" dirty="0">
                <a:solidFill>
                  <a:srgbClr val="000000"/>
                </a:solidFill>
              </a:rPr>
              <a:t> </a:t>
            </a:r>
            <a:r>
              <a:rPr lang="fi-FI" dirty="0" err="1">
                <a:solidFill>
                  <a:srgbClr val="000000"/>
                </a:solidFill>
              </a:rPr>
              <a:t>need</a:t>
            </a:r>
            <a:r>
              <a:rPr lang="fi-FI" dirty="0">
                <a:solidFill>
                  <a:srgbClr val="000000"/>
                </a:solidFill>
              </a:rPr>
              <a:t> to </a:t>
            </a:r>
            <a:r>
              <a:rPr lang="fi-FI" dirty="0" err="1">
                <a:solidFill>
                  <a:srgbClr val="000000"/>
                </a:solidFill>
              </a:rPr>
              <a:t>justify</a:t>
            </a:r>
            <a:r>
              <a:rPr lang="fi-FI" dirty="0">
                <a:solidFill>
                  <a:srgbClr val="000000"/>
                </a:solidFill>
              </a:rPr>
              <a:t> and </a:t>
            </a:r>
            <a:r>
              <a:rPr lang="fi-FI" dirty="0" err="1">
                <a:solidFill>
                  <a:srgbClr val="000000"/>
                </a:solidFill>
              </a:rPr>
              <a:t>rationalize</a:t>
            </a:r>
            <a:r>
              <a:rPr lang="fi-FI" dirty="0">
                <a:solidFill>
                  <a:srgbClr val="000000"/>
                </a:solidFill>
              </a:rPr>
              <a:t> </a:t>
            </a:r>
            <a:r>
              <a:rPr lang="fi-FI" dirty="0" err="1">
                <a:solidFill>
                  <a:srgbClr val="000000"/>
                </a:solidFill>
              </a:rPr>
              <a:t>instead</a:t>
            </a:r>
            <a:r>
              <a:rPr lang="fi-FI" dirty="0">
                <a:solidFill>
                  <a:srgbClr val="000000"/>
                </a:solidFill>
              </a:rPr>
              <a:t> of </a:t>
            </a:r>
            <a:r>
              <a:rPr lang="fi-FI" dirty="0" err="1">
                <a:solidFill>
                  <a:srgbClr val="000000"/>
                </a:solidFill>
              </a:rPr>
              <a:t>listening</a:t>
            </a:r>
            <a:r>
              <a:rPr lang="fi-FI" dirty="0">
                <a:solidFill>
                  <a:srgbClr val="000000"/>
                </a:solidFill>
              </a:rPr>
              <a:t> to feedback</a:t>
            </a:r>
            <a:r>
              <a:rPr lang="fi-FI" dirty="0" smtClean="0">
                <a:solidFill>
                  <a:srgbClr val="000000"/>
                </a:solidFill>
              </a:rPr>
              <a:t>.</a:t>
            </a:r>
          </a:p>
          <a:p>
            <a:endParaRPr lang="fi-FI" sz="1400" dirty="0">
              <a:solidFill>
                <a:srgbClr val="000000"/>
              </a:solidFill>
            </a:endParaRPr>
          </a:p>
          <a:p>
            <a:r>
              <a:rPr lang="fi-FI" dirty="0" err="1">
                <a:solidFill>
                  <a:srgbClr val="000000"/>
                </a:solidFill>
              </a:rPr>
              <a:t>think</a:t>
            </a:r>
            <a:r>
              <a:rPr lang="fi-FI" dirty="0">
                <a:solidFill>
                  <a:srgbClr val="000000"/>
                </a:solidFill>
              </a:rPr>
              <a:t> </a:t>
            </a:r>
            <a:r>
              <a:rPr lang="fi-FI" dirty="0" err="1">
                <a:solidFill>
                  <a:srgbClr val="000000"/>
                </a:solidFill>
              </a:rPr>
              <a:t>that</a:t>
            </a:r>
            <a:r>
              <a:rPr lang="fi-FI" dirty="0">
                <a:solidFill>
                  <a:srgbClr val="000000"/>
                </a:solidFill>
              </a:rPr>
              <a:t> feedback </a:t>
            </a:r>
            <a:r>
              <a:rPr lang="fi-FI" dirty="0" err="1">
                <a:solidFill>
                  <a:srgbClr val="000000"/>
                </a:solidFill>
              </a:rPr>
              <a:t>diminished</a:t>
            </a:r>
            <a:r>
              <a:rPr lang="fi-FI" dirty="0">
                <a:solidFill>
                  <a:srgbClr val="000000"/>
                </a:solidFill>
              </a:rPr>
              <a:t> </a:t>
            </a:r>
            <a:r>
              <a:rPr lang="fi-FI" dirty="0" err="1">
                <a:solidFill>
                  <a:srgbClr val="000000"/>
                </a:solidFill>
              </a:rPr>
              <a:t>your</a:t>
            </a:r>
            <a:r>
              <a:rPr lang="fi-FI" dirty="0">
                <a:solidFill>
                  <a:srgbClr val="000000"/>
                </a:solidFill>
              </a:rPr>
              <a:t> </a:t>
            </a:r>
            <a:r>
              <a:rPr lang="fi-FI" dirty="0" err="1">
                <a:solidFill>
                  <a:srgbClr val="000000"/>
                </a:solidFill>
              </a:rPr>
              <a:t>self-worth</a:t>
            </a:r>
            <a:r>
              <a:rPr lang="fi-FI" dirty="0">
                <a:solidFill>
                  <a:srgbClr val="000000"/>
                </a:solidFill>
              </a:rPr>
              <a:t>.</a:t>
            </a:r>
          </a:p>
        </p:txBody>
      </p:sp>
    </p:spTree>
    <p:extLst>
      <p:ext uri="{BB962C8B-B14F-4D97-AF65-F5344CB8AC3E}">
        <p14:creationId xmlns:p14="http://schemas.microsoft.com/office/powerpoint/2010/main" val="251367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43000" y="332656"/>
            <a:ext cx="9001000" cy="857250"/>
          </a:xfrm>
        </p:spPr>
        <p:txBody>
          <a:bodyPr/>
          <a:lstStyle/>
          <a:p>
            <a:r>
              <a:rPr lang="fi-FI" sz="4000" b="1" dirty="0" err="1">
                <a:solidFill>
                  <a:srgbClr val="000066"/>
                </a:solidFill>
              </a:rPr>
              <a:t>What</a:t>
            </a:r>
            <a:r>
              <a:rPr lang="fi-FI" sz="4000" b="1" dirty="0">
                <a:solidFill>
                  <a:srgbClr val="000066"/>
                </a:solidFill>
              </a:rPr>
              <a:t> </a:t>
            </a:r>
            <a:r>
              <a:rPr lang="fi-FI" sz="4000" b="1" dirty="0" err="1">
                <a:solidFill>
                  <a:srgbClr val="000066"/>
                </a:solidFill>
              </a:rPr>
              <a:t>kind</a:t>
            </a:r>
            <a:r>
              <a:rPr lang="fi-FI" sz="4000" b="1" dirty="0">
                <a:solidFill>
                  <a:srgbClr val="000066"/>
                </a:solidFill>
              </a:rPr>
              <a:t> of feedback is </a:t>
            </a:r>
            <a:r>
              <a:rPr lang="fi-FI" sz="4000" b="1" dirty="0" err="1">
                <a:solidFill>
                  <a:srgbClr val="000066"/>
                </a:solidFill>
              </a:rPr>
              <a:t>effective</a:t>
            </a:r>
            <a:r>
              <a:rPr lang="fi-FI" sz="4000" b="1" dirty="0" smtClean="0">
                <a:solidFill>
                  <a:srgbClr val="000066"/>
                </a:solidFill>
              </a:rPr>
              <a:t>?</a:t>
            </a:r>
          </a:p>
        </p:txBody>
      </p:sp>
      <p:sp>
        <p:nvSpPr>
          <p:cNvPr id="94211" name="Rectangle 3"/>
          <p:cNvSpPr>
            <a:spLocks noGrp="1" noChangeArrowheads="1"/>
          </p:cNvSpPr>
          <p:nvPr>
            <p:ph type="body" idx="4294967295"/>
          </p:nvPr>
        </p:nvSpPr>
        <p:spPr>
          <a:xfrm>
            <a:off x="323274" y="1412776"/>
            <a:ext cx="8640452" cy="4608512"/>
          </a:xfrm>
          <a:ln w="28575">
            <a:solidFill>
              <a:srgbClr val="00B050"/>
            </a:solidFill>
          </a:ln>
        </p:spPr>
        <p:txBody>
          <a:bodyPr/>
          <a:lstStyle/>
          <a:p>
            <a:endParaRPr lang="fi-FI" sz="1400" dirty="0" smtClean="0"/>
          </a:p>
          <a:p>
            <a:r>
              <a:rPr lang="fi-FI" dirty="0" err="1" smtClean="0"/>
              <a:t>Descriptive</a:t>
            </a:r>
            <a:r>
              <a:rPr lang="fi-FI" dirty="0"/>
              <a:t>, </a:t>
            </a:r>
            <a:r>
              <a:rPr lang="fi-FI" dirty="0" err="1"/>
              <a:t>specific</a:t>
            </a:r>
            <a:r>
              <a:rPr lang="fi-FI" dirty="0"/>
              <a:t> &amp; </a:t>
            </a:r>
            <a:r>
              <a:rPr lang="fi-FI" dirty="0" err="1"/>
              <a:t>performance</a:t>
            </a:r>
            <a:r>
              <a:rPr lang="fi-FI" dirty="0"/>
              <a:t> </a:t>
            </a:r>
            <a:r>
              <a:rPr lang="fi-FI" dirty="0" err="1" smtClean="0"/>
              <a:t>focused</a:t>
            </a:r>
            <a:r>
              <a:rPr lang="fi-FI" dirty="0" smtClean="0"/>
              <a:t>.</a:t>
            </a:r>
          </a:p>
          <a:p>
            <a:endParaRPr lang="fi-FI" sz="1400" dirty="0"/>
          </a:p>
          <a:p>
            <a:r>
              <a:rPr lang="fi-FI" dirty="0" err="1" smtClean="0"/>
              <a:t>Timely</a:t>
            </a:r>
            <a:endParaRPr lang="fi-FI" dirty="0" smtClean="0"/>
          </a:p>
          <a:p>
            <a:endParaRPr lang="fi-FI" sz="1400" dirty="0"/>
          </a:p>
          <a:p>
            <a:r>
              <a:rPr lang="fi-FI" dirty="0" err="1"/>
              <a:t>Balanced</a:t>
            </a:r>
            <a:r>
              <a:rPr lang="fi-FI" dirty="0"/>
              <a:t>: </a:t>
            </a:r>
            <a:r>
              <a:rPr lang="fi-FI" dirty="0" err="1"/>
              <a:t>positive</a:t>
            </a:r>
            <a:r>
              <a:rPr lang="fi-FI" dirty="0"/>
              <a:t> &amp; </a:t>
            </a:r>
            <a:r>
              <a:rPr lang="fi-FI" dirty="0" err="1" smtClean="0"/>
              <a:t>negative</a:t>
            </a:r>
            <a:endParaRPr lang="fi-FI" dirty="0" smtClean="0"/>
          </a:p>
          <a:p>
            <a:endParaRPr lang="fi-FI" sz="1400" dirty="0"/>
          </a:p>
          <a:p>
            <a:r>
              <a:rPr lang="fi-FI" dirty="0" err="1"/>
              <a:t>Solution-focused</a:t>
            </a:r>
            <a:endParaRPr lang="fi-FI" dirty="0"/>
          </a:p>
        </p:txBody>
      </p:sp>
    </p:spTree>
    <p:extLst>
      <p:ext uri="{BB962C8B-B14F-4D97-AF65-F5344CB8AC3E}">
        <p14:creationId xmlns:p14="http://schemas.microsoft.com/office/powerpoint/2010/main" val="405684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2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2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p:txBody>
          <a:bodyPr/>
          <a:lstStyle/>
          <a:p>
            <a:r>
              <a:rPr lang="fi-FI" b="1" dirty="0" err="1" smtClean="0">
                <a:solidFill>
                  <a:srgbClr val="000066"/>
                </a:solidFill>
              </a:rPr>
              <a:t>The</a:t>
            </a:r>
            <a:r>
              <a:rPr lang="fi-FI" b="1" dirty="0" smtClean="0">
                <a:solidFill>
                  <a:srgbClr val="000066"/>
                </a:solidFill>
              </a:rPr>
              <a:t> Hamburger </a:t>
            </a:r>
            <a:r>
              <a:rPr lang="fi-FI" b="1" dirty="0" err="1" smtClean="0">
                <a:solidFill>
                  <a:srgbClr val="000066"/>
                </a:solidFill>
              </a:rPr>
              <a:t>Model</a:t>
            </a:r>
            <a:endParaRPr lang="fi-FI" b="1" dirty="0" smtClean="0">
              <a:solidFill>
                <a:srgbClr val="000066"/>
              </a:solidFill>
            </a:endParaRPr>
          </a:p>
        </p:txBody>
      </p:sp>
      <p:sp>
        <p:nvSpPr>
          <p:cNvPr id="98307" name="Rectangle 3"/>
          <p:cNvSpPr>
            <a:spLocks noGrp="1" noChangeArrowheads="1"/>
          </p:cNvSpPr>
          <p:nvPr>
            <p:ph type="body" idx="4294967295"/>
          </p:nvPr>
        </p:nvSpPr>
        <p:spPr>
          <a:xfrm>
            <a:off x="457200" y="1422855"/>
            <a:ext cx="8229600" cy="4525963"/>
          </a:xfrm>
        </p:spPr>
        <p:txBody>
          <a:bodyPr/>
          <a:lstStyle/>
          <a:p>
            <a:pPr marL="457200" indent="-457200">
              <a:buNone/>
            </a:pPr>
            <a:r>
              <a:rPr lang="fi-FI" dirty="0"/>
              <a:t>	People </a:t>
            </a:r>
            <a:r>
              <a:rPr lang="fi-FI" dirty="0" err="1"/>
              <a:t>can</a:t>
            </a:r>
            <a:r>
              <a:rPr lang="fi-FI" dirty="0"/>
              <a:t> </a:t>
            </a:r>
            <a:r>
              <a:rPr lang="fi-FI" dirty="0" err="1"/>
              <a:t>handle</a:t>
            </a:r>
            <a:r>
              <a:rPr lang="fi-FI" dirty="0"/>
              <a:t> feedback </a:t>
            </a:r>
            <a:r>
              <a:rPr lang="fi-FI" dirty="0" err="1"/>
              <a:t>better</a:t>
            </a:r>
            <a:r>
              <a:rPr lang="fi-FI" dirty="0"/>
              <a:t> </a:t>
            </a:r>
            <a:r>
              <a:rPr lang="fi-FI" dirty="0" err="1"/>
              <a:t>if</a:t>
            </a:r>
            <a:r>
              <a:rPr lang="fi-FI" dirty="0"/>
              <a:t> it is </a:t>
            </a:r>
            <a:r>
              <a:rPr lang="fi-FI" dirty="0" err="1"/>
              <a:t>presented</a:t>
            </a:r>
            <a:r>
              <a:rPr lang="fi-FI" dirty="0"/>
              <a:t> </a:t>
            </a:r>
            <a:r>
              <a:rPr lang="fi-FI" dirty="0" err="1"/>
              <a:t>with</a:t>
            </a:r>
            <a:r>
              <a:rPr lang="fi-FI" dirty="0"/>
              <a:t> </a:t>
            </a:r>
            <a:r>
              <a:rPr lang="fi-FI" dirty="0" err="1"/>
              <a:t>positive</a:t>
            </a:r>
            <a:r>
              <a:rPr lang="fi-FI" dirty="0"/>
              <a:t> </a:t>
            </a:r>
            <a:r>
              <a:rPr lang="fi-FI" dirty="0" err="1"/>
              <a:t>aspects</a:t>
            </a:r>
            <a:r>
              <a:rPr lang="fi-FI" dirty="0"/>
              <a:t> as </a:t>
            </a:r>
            <a:r>
              <a:rPr lang="fi-FI" dirty="0" err="1"/>
              <a:t>well</a:t>
            </a:r>
            <a:r>
              <a:rPr lang="fi-FI" dirty="0"/>
              <a:t>. </a:t>
            </a:r>
          </a:p>
          <a:p>
            <a:pPr marL="457200" indent="-457200">
              <a:buNone/>
            </a:pPr>
            <a:endParaRPr lang="fi-FI" b="1" dirty="0">
              <a:solidFill>
                <a:srgbClr val="002060"/>
              </a:solidFill>
            </a:endParaRPr>
          </a:p>
          <a:p>
            <a:pPr marL="457200" indent="-457200">
              <a:buFontTx/>
              <a:buAutoNum type="arabicPeriod"/>
            </a:pPr>
            <a:r>
              <a:rPr lang="fi-FI" b="1" dirty="0" err="1">
                <a:solidFill>
                  <a:srgbClr val="002060"/>
                </a:solidFill>
              </a:rPr>
              <a:t>Start</a:t>
            </a:r>
            <a:r>
              <a:rPr lang="fi-FI" b="1" dirty="0">
                <a:solidFill>
                  <a:srgbClr val="002060"/>
                </a:solidFill>
              </a:rPr>
              <a:t> </a:t>
            </a:r>
            <a:r>
              <a:rPr lang="fi-FI" b="1" dirty="0" err="1">
                <a:solidFill>
                  <a:srgbClr val="002060"/>
                </a:solidFill>
              </a:rPr>
              <a:t>with</a:t>
            </a:r>
            <a:r>
              <a:rPr lang="fi-FI" b="1" dirty="0">
                <a:solidFill>
                  <a:srgbClr val="002060"/>
                </a:solidFill>
              </a:rPr>
              <a:t> </a:t>
            </a:r>
            <a:r>
              <a:rPr lang="fi-FI" b="1" dirty="0" err="1">
                <a:solidFill>
                  <a:srgbClr val="002060"/>
                </a:solidFill>
              </a:rPr>
              <a:t>something</a:t>
            </a:r>
            <a:r>
              <a:rPr lang="fi-FI" b="1" dirty="0">
                <a:solidFill>
                  <a:srgbClr val="002060"/>
                </a:solidFill>
              </a:rPr>
              <a:t> </a:t>
            </a:r>
            <a:r>
              <a:rPr lang="fi-FI" b="1" dirty="0" err="1">
                <a:solidFill>
                  <a:srgbClr val="002060"/>
                </a:solidFill>
              </a:rPr>
              <a:t>positive</a:t>
            </a:r>
            <a:r>
              <a:rPr lang="fi-FI" b="1" dirty="0">
                <a:solidFill>
                  <a:srgbClr val="002060"/>
                </a:solidFill>
              </a:rPr>
              <a:t> (”</a:t>
            </a:r>
            <a:r>
              <a:rPr lang="fi-FI" b="1" dirty="0" err="1">
                <a:solidFill>
                  <a:srgbClr val="002060"/>
                </a:solidFill>
              </a:rPr>
              <a:t>the</a:t>
            </a:r>
            <a:r>
              <a:rPr lang="fi-FI" b="1" dirty="0">
                <a:solidFill>
                  <a:srgbClr val="002060"/>
                </a:solidFill>
              </a:rPr>
              <a:t> </a:t>
            </a:r>
            <a:r>
              <a:rPr lang="fi-FI" b="1" dirty="0" err="1">
                <a:solidFill>
                  <a:srgbClr val="002060"/>
                </a:solidFill>
              </a:rPr>
              <a:t>bun</a:t>
            </a:r>
            <a:r>
              <a:rPr lang="fi-FI" b="1" dirty="0">
                <a:solidFill>
                  <a:srgbClr val="002060"/>
                </a:solidFill>
              </a:rPr>
              <a:t>”)</a:t>
            </a:r>
          </a:p>
          <a:p>
            <a:pPr marL="457200" indent="-457200">
              <a:buFontTx/>
              <a:buAutoNum type="arabicPeriod"/>
            </a:pPr>
            <a:r>
              <a:rPr lang="fi-FI" b="1" dirty="0">
                <a:solidFill>
                  <a:srgbClr val="002060"/>
                </a:solidFill>
              </a:rPr>
              <a:t>”</a:t>
            </a:r>
            <a:r>
              <a:rPr lang="fi-FI" b="1" dirty="0" err="1">
                <a:solidFill>
                  <a:srgbClr val="002060"/>
                </a:solidFill>
              </a:rPr>
              <a:t>The</a:t>
            </a:r>
            <a:r>
              <a:rPr lang="fi-FI" b="1" dirty="0">
                <a:solidFill>
                  <a:srgbClr val="002060"/>
                </a:solidFill>
              </a:rPr>
              <a:t> </a:t>
            </a:r>
            <a:r>
              <a:rPr lang="fi-FI" b="1" dirty="0" err="1">
                <a:solidFill>
                  <a:srgbClr val="002060"/>
                </a:solidFill>
              </a:rPr>
              <a:t>beef</a:t>
            </a:r>
            <a:r>
              <a:rPr lang="fi-FI" b="1" dirty="0">
                <a:solidFill>
                  <a:srgbClr val="002060"/>
                </a:solidFill>
              </a:rPr>
              <a:t>” is </a:t>
            </a:r>
            <a:r>
              <a:rPr lang="fi-FI" b="1" dirty="0" err="1">
                <a:solidFill>
                  <a:srgbClr val="002060"/>
                </a:solidFill>
              </a:rPr>
              <a:t>the</a:t>
            </a:r>
            <a:r>
              <a:rPr lang="fi-FI" b="1" dirty="0">
                <a:solidFill>
                  <a:srgbClr val="002060"/>
                </a:solidFill>
              </a:rPr>
              <a:t> </a:t>
            </a:r>
            <a:r>
              <a:rPr lang="fi-FI" b="1" dirty="0" err="1">
                <a:solidFill>
                  <a:srgbClr val="002060"/>
                </a:solidFill>
              </a:rPr>
              <a:t>constructive</a:t>
            </a:r>
            <a:r>
              <a:rPr lang="fi-FI" b="1" dirty="0">
                <a:solidFill>
                  <a:srgbClr val="002060"/>
                </a:solidFill>
              </a:rPr>
              <a:t> </a:t>
            </a:r>
            <a:r>
              <a:rPr lang="fi-FI" b="1" dirty="0" err="1">
                <a:solidFill>
                  <a:srgbClr val="002060"/>
                </a:solidFill>
              </a:rPr>
              <a:t>part</a:t>
            </a:r>
            <a:r>
              <a:rPr lang="fi-FI" b="1" dirty="0">
                <a:solidFill>
                  <a:srgbClr val="002060"/>
                </a:solidFill>
              </a:rPr>
              <a:t>. </a:t>
            </a:r>
            <a:r>
              <a:rPr lang="fi-FI" b="1" dirty="0" err="1">
                <a:solidFill>
                  <a:srgbClr val="002060"/>
                </a:solidFill>
              </a:rPr>
              <a:t>Don’t</a:t>
            </a:r>
            <a:r>
              <a:rPr lang="fi-FI" b="1" dirty="0">
                <a:solidFill>
                  <a:srgbClr val="002060"/>
                </a:solidFill>
              </a:rPr>
              <a:t> </a:t>
            </a:r>
            <a:r>
              <a:rPr lang="fi-FI" b="1" dirty="0" err="1">
                <a:solidFill>
                  <a:srgbClr val="002060"/>
                </a:solidFill>
              </a:rPr>
              <a:t>start</a:t>
            </a:r>
            <a:r>
              <a:rPr lang="fi-FI" b="1" dirty="0">
                <a:solidFill>
                  <a:srgbClr val="002060"/>
                </a:solidFill>
              </a:rPr>
              <a:t> </a:t>
            </a:r>
            <a:r>
              <a:rPr lang="fi-FI" b="1" dirty="0" err="1">
                <a:solidFill>
                  <a:srgbClr val="002060"/>
                </a:solidFill>
              </a:rPr>
              <a:t>with</a:t>
            </a:r>
            <a:r>
              <a:rPr lang="fi-FI" b="1" dirty="0">
                <a:solidFill>
                  <a:srgbClr val="002060"/>
                </a:solidFill>
              </a:rPr>
              <a:t> ’BUT’ </a:t>
            </a:r>
            <a:r>
              <a:rPr lang="fi-FI" b="1" dirty="0" err="1">
                <a:solidFill>
                  <a:srgbClr val="002060"/>
                </a:solidFill>
              </a:rPr>
              <a:t>or</a:t>
            </a:r>
            <a:r>
              <a:rPr lang="fi-FI" b="1" dirty="0">
                <a:solidFill>
                  <a:srgbClr val="002060"/>
                </a:solidFill>
              </a:rPr>
              <a:t> ’HOWEVER’. </a:t>
            </a:r>
          </a:p>
          <a:p>
            <a:pPr marL="457200" indent="-457200">
              <a:buFontTx/>
              <a:buAutoNum type="arabicPeriod"/>
            </a:pPr>
            <a:r>
              <a:rPr lang="fi-FI" b="1" dirty="0" err="1">
                <a:solidFill>
                  <a:srgbClr val="002060"/>
                </a:solidFill>
              </a:rPr>
              <a:t>Conclude</a:t>
            </a:r>
            <a:r>
              <a:rPr lang="fi-FI" b="1" dirty="0">
                <a:solidFill>
                  <a:srgbClr val="002060"/>
                </a:solidFill>
              </a:rPr>
              <a:t> </a:t>
            </a:r>
            <a:r>
              <a:rPr lang="fi-FI" b="1" dirty="0" err="1">
                <a:solidFill>
                  <a:srgbClr val="002060"/>
                </a:solidFill>
              </a:rPr>
              <a:t>with</a:t>
            </a:r>
            <a:r>
              <a:rPr lang="fi-FI" b="1" dirty="0">
                <a:solidFill>
                  <a:srgbClr val="002060"/>
                </a:solidFill>
              </a:rPr>
              <a:t> </a:t>
            </a:r>
            <a:r>
              <a:rPr lang="fi-FI" b="1" dirty="0" err="1">
                <a:solidFill>
                  <a:srgbClr val="002060"/>
                </a:solidFill>
              </a:rPr>
              <a:t>something</a:t>
            </a:r>
            <a:r>
              <a:rPr lang="fi-FI" b="1" dirty="0">
                <a:solidFill>
                  <a:srgbClr val="002060"/>
                </a:solidFill>
              </a:rPr>
              <a:t> </a:t>
            </a:r>
            <a:r>
              <a:rPr lang="fi-FI" b="1" dirty="0" err="1">
                <a:solidFill>
                  <a:srgbClr val="002060"/>
                </a:solidFill>
              </a:rPr>
              <a:t>positive</a:t>
            </a:r>
            <a:r>
              <a:rPr lang="fi-FI" b="1" dirty="0">
                <a:solidFill>
                  <a:srgbClr val="002060"/>
                </a:solidFill>
              </a:rPr>
              <a:t> </a:t>
            </a:r>
            <a:r>
              <a:rPr lang="fi-FI" b="1" dirty="0" err="1">
                <a:solidFill>
                  <a:srgbClr val="002060"/>
                </a:solidFill>
              </a:rPr>
              <a:t>again</a:t>
            </a:r>
            <a:r>
              <a:rPr lang="fi-FI" b="1" dirty="0">
                <a:solidFill>
                  <a:srgbClr val="002060"/>
                </a:solidFill>
              </a:rPr>
              <a:t> (”</a:t>
            </a:r>
            <a:r>
              <a:rPr lang="fi-FI" b="1" dirty="0" err="1">
                <a:solidFill>
                  <a:srgbClr val="002060"/>
                </a:solidFill>
              </a:rPr>
              <a:t>the</a:t>
            </a:r>
            <a:r>
              <a:rPr lang="fi-FI" b="1" dirty="0">
                <a:solidFill>
                  <a:srgbClr val="002060"/>
                </a:solidFill>
              </a:rPr>
              <a:t> </a:t>
            </a:r>
            <a:r>
              <a:rPr lang="fi-FI" b="1" dirty="0" err="1">
                <a:solidFill>
                  <a:srgbClr val="002060"/>
                </a:solidFill>
              </a:rPr>
              <a:t>bun</a:t>
            </a:r>
            <a:r>
              <a:rPr lang="fi-FI" b="1" dirty="0">
                <a:solidFill>
                  <a:srgbClr val="002060"/>
                </a:solidFill>
              </a:rPr>
              <a:t>”)</a:t>
            </a:r>
          </a:p>
          <a:p>
            <a:pPr marL="457200" indent="-457200">
              <a:buNone/>
            </a:pPr>
            <a:endParaRPr lang="fi-FI" b="1" dirty="0">
              <a:solidFill>
                <a:srgbClr val="CC0000"/>
              </a:solidFill>
            </a:endParaRPr>
          </a:p>
          <a:p>
            <a:pPr marL="1657350" lvl="4" indent="-285750">
              <a:buNone/>
            </a:pPr>
            <a:endParaRPr lang="fi-FI" b="1" dirty="0">
              <a:solidFill>
                <a:schemeClr val="accent2"/>
              </a:solidFill>
            </a:endParaRPr>
          </a:p>
        </p:txBody>
      </p:sp>
      <p:pic>
        <p:nvPicPr>
          <p:cNvPr id="98308"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60363"/>
            <a:ext cx="1282443" cy="90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5"/>
          <p:cNvSpPr>
            <a:spLocks noChangeArrowheads="1"/>
          </p:cNvSpPr>
          <p:nvPr/>
        </p:nvSpPr>
        <p:spPr bwMode="auto">
          <a:xfrm>
            <a:off x="560750" y="1503363"/>
            <a:ext cx="8022499" cy="4896544"/>
          </a:xfrm>
          <a:prstGeom prst="wedgeRoundRectCallout">
            <a:avLst>
              <a:gd name="adj1" fmla="val -39942"/>
              <a:gd name="adj2" fmla="val -56729"/>
              <a:gd name="adj3" fmla="val 16667"/>
            </a:avLst>
          </a:prstGeom>
          <a:solidFill>
            <a:srgbClr val="325886"/>
          </a:solidFill>
          <a:ln w="9525">
            <a:solidFill>
              <a:schemeClr val="tx1"/>
            </a:solidFill>
            <a:miter lim="800000"/>
            <a:headEnd/>
            <a:tailEnd/>
          </a:ln>
        </p:spPr>
        <p:txBody>
          <a:bodyPr/>
          <a:lstStyle/>
          <a:p>
            <a:pPr algn="ctr"/>
            <a:r>
              <a:rPr lang="fi-FI" sz="2400" b="1" dirty="0" err="1">
                <a:solidFill>
                  <a:schemeClr val="bg1"/>
                </a:solidFill>
              </a:rPr>
              <a:t>The</a:t>
            </a:r>
            <a:r>
              <a:rPr lang="fi-FI" sz="2400" b="1" dirty="0">
                <a:solidFill>
                  <a:schemeClr val="bg1"/>
                </a:solidFill>
              </a:rPr>
              <a:t> </a:t>
            </a:r>
            <a:r>
              <a:rPr lang="fi-FI" sz="2400" b="1" dirty="0" err="1">
                <a:solidFill>
                  <a:schemeClr val="bg1"/>
                </a:solidFill>
              </a:rPr>
              <a:t>picture</a:t>
            </a:r>
            <a:r>
              <a:rPr lang="fi-FI" sz="2400" b="1" dirty="0">
                <a:solidFill>
                  <a:schemeClr val="bg1"/>
                </a:solidFill>
              </a:rPr>
              <a:t> and </a:t>
            </a:r>
            <a:r>
              <a:rPr lang="fi-FI" sz="2400" b="1" dirty="0" err="1">
                <a:solidFill>
                  <a:schemeClr val="bg1"/>
                </a:solidFill>
              </a:rPr>
              <a:t>the</a:t>
            </a:r>
            <a:r>
              <a:rPr lang="fi-FI" sz="2400" b="1" dirty="0">
                <a:solidFill>
                  <a:schemeClr val="bg1"/>
                </a:solidFill>
              </a:rPr>
              <a:t> </a:t>
            </a:r>
            <a:r>
              <a:rPr lang="fi-FI" sz="2400" b="1" dirty="0" err="1">
                <a:solidFill>
                  <a:schemeClr val="bg1"/>
                </a:solidFill>
              </a:rPr>
              <a:t>examples</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used</a:t>
            </a:r>
            <a:r>
              <a:rPr lang="fi-FI" sz="2400" b="1" dirty="0">
                <a:solidFill>
                  <a:schemeClr val="bg1"/>
                </a:solidFill>
              </a:rPr>
              <a:t> in </a:t>
            </a:r>
            <a:r>
              <a:rPr lang="fi-FI" sz="2400" b="1" dirty="0" err="1">
                <a:solidFill>
                  <a:schemeClr val="bg1"/>
                </a:solidFill>
              </a:rPr>
              <a:t>the</a:t>
            </a:r>
            <a:r>
              <a:rPr lang="fi-FI" sz="2400" b="1" dirty="0">
                <a:solidFill>
                  <a:schemeClr val="bg1"/>
                </a:solidFill>
              </a:rPr>
              <a:t> </a:t>
            </a:r>
            <a:r>
              <a:rPr lang="fi-FI" sz="2400" b="1" dirty="0" err="1">
                <a:solidFill>
                  <a:schemeClr val="bg1"/>
                </a:solidFill>
              </a:rPr>
              <a:t>introduction</a:t>
            </a:r>
            <a:r>
              <a:rPr lang="fi-FI" sz="2400" b="1" dirty="0">
                <a:solidFill>
                  <a:schemeClr val="bg1"/>
                </a:solidFill>
              </a:rPr>
              <a:t> </a:t>
            </a:r>
            <a:r>
              <a:rPr lang="fi-FI" sz="2400" b="1" dirty="0" err="1">
                <a:solidFill>
                  <a:schemeClr val="bg1"/>
                </a:solidFill>
              </a:rPr>
              <a:t>were</a:t>
            </a:r>
            <a:r>
              <a:rPr lang="fi-FI" sz="2400" b="1" dirty="0">
                <a:solidFill>
                  <a:schemeClr val="bg1"/>
                </a:solidFill>
              </a:rPr>
              <a:t> </a:t>
            </a:r>
            <a:r>
              <a:rPr lang="fi-FI" sz="2400" b="1" dirty="0" err="1">
                <a:solidFill>
                  <a:schemeClr val="bg1"/>
                </a:solidFill>
              </a:rPr>
              <a:t>very</a:t>
            </a:r>
            <a:r>
              <a:rPr lang="fi-FI" sz="2400" b="1" dirty="0">
                <a:solidFill>
                  <a:schemeClr val="bg1"/>
                </a:solidFill>
              </a:rPr>
              <a:t> </a:t>
            </a:r>
            <a:r>
              <a:rPr lang="fi-FI" sz="2400" b="1" dirty="0" err="1">
                <a:solidFill>
                  <a:schemeClr val="bg1"/>
                </a:solidFill>
              </a:rPr>
              <a:t>compelling</a:t>
            </a:r>
            <a:r>
              <a:rPr lang="fi-FI" sz="2400" b="1" dirty="0">
                <a:solidFill>
                  <a:schemeClr val="bg1"/>
                </a:solidFill>
              </a:rPr>
              <a:t>. I </a:t>
            </a:r>
            <a:r>
              <a:rPr lang="fi-FI" sz="2400" b="1" dirty="0" err="1">
                <a:solidFill>
                  <a:schemeClr val="bg1"/>
                </a:solidFill>
              </a:rPr>
              <a:t>was</a:t>
            </a:r>
            <a:r>
              <a:rPr lang="fi-FI" sz="2400" b="1" dirty="0">
                <a:solidFill>
                  <a:schemeClr val="bg1"/>
                </a:solidFill>
              </a:rPr>
              <a:t> </a:t>
            </a:r>
            <a:r>
              <a:rPr lang="fi-FI" sz="2400" b="1" dirty="0" err="1">
                <a:solidFill>
                  <a:schemeClr val="bg1"/>
                </a:solidFill>
              </a:rPr>
              <a:t>immediately</a:t>
            </a:r>
            <a:r>
              <a:rPr lang="fi-FI" sz="2400" b="1" dirty="0">
                <a:solidFill>
                  <a:schemeClr val="bg1"/>
                </a:solidFill>
              </a:rPr>
              <a:t> </a:t>
            </a:r>
            <a:r>
              <a:rPr lang="fi-FI" sz="2400" b="1" dirty="0" err="1">
                <a:solidFill>
                  <a:schemeClr val="bg1"/>
                </a:solidFill>
              </a:rPr>
              <a:t>intrigued</a:t>
            </a:r>
            <a:r>
              <a:rPr lang="fi-FI" sz="2400" b="1" dirty="0">
                <a:solidFill>
                  <a:schemeClr val="bg1"/>
                </a:solidFill>
              </a:rPr>
              <a:t> and </a:t>
            </a:r>
            <a:r>
              <a:rPr lang="fi-FI" sz="2400" b="1" dirty="0" err="1">
                <a:solidFill>
                  <a:schemeClr val="bg1"/>
                </a:solidFill>
              </a:rPr>
              <a:t>wanted</a:t>
            </a:r>
            <a:r>
              <a:rPr lang="fi-FI" sz="2400" b="1" dirty="0">
                <a:solidFill>
                  <a:schemeClr val="bg1"/>
                </a:solidFill>
              </a:rPr>
              <a:t> to </a:t>
            </a:r>
            <a:r>
              <a:rPr lang="fi-FI" sz="2400" b="1" dirty="0" err="1">
                <a:solidFill>
                  <a:schemeClr val="bg1"/>
                </a:solidFill>
              </a:rPr>
              <a:t>hear</a:t>
            </a:r>
            <a:r>
              <a:rPr lang="fi-FI" sz="2400" b="1" dirty="0">
                <a:solidFill>
                  <a:schemeClr val="bg1"/>
                </a:solidFill>
              </a:rPr>
              <a:t> </a:t>
            </a:r>
            <a:r>
              <a:rPr lang="fi-FI" sz="2400" b="1" dirty="0" err="1">
                <a:solidFill>
                  <a:schemeClr val="bg1"/>
                </a:solidFill>
              </a:rPr>
              <a:t>more</a:t>
            </a:r>
            <a:r>
              <a:rPr lang="fi-FI" sz="2400" b="1" dirty="0">
                <a:solidFill>
                  <a:schemeClr val="bg1"/>
                </a:solidFill>
              </a:rPr>
              <a:t>.</a:t>
            </a:r>
          </a:p>
          <a:p>
            <a:pPr algn="ctr"/>
            <a:endParaRPr lang="fi-FI" sz="2400" b="1" dirty="0">
              <a:solidFill>
                <a:schemeClr val="bg1"/>
              </a:solidFill>
            </a:endParaRPr>
          </a:p>
          <a:p>
            <a:pPr algn="ctr"/>
            <a:r>
              <a:rPr lang="fi-FI" sz="2400" b="1" dirty="0" err="1">
                <a:solidFill>
                  <a:schemeClr val="bg1"/>
                </a:solidFill>
              </a:rPr>
              <a:t>When</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stated</a:t>
            </a:r>
            <a:r>
              <a:rPr lang="fi-FI" sz="2400" b="1" dirty="0">
                <a:solidFill>
                  <a:schemeClr val="bg1"/>
                </a:solidFill>
              </a:rPr>
              <a:t> </a:t>
            </a:r>
            <a:r>
              <a:rPr lang="fi-FI" sz="2400" b="1" dirty="0" err="1">
                <a:solidFill>
                  <a:schemeClr val="bg1"/>
                </a:solidFill>
              </a:rPr>
              <a:t>the</a:t>
            </a:r>
            <a:r>
              <a:rPr lang="fi-FI" sz="2400" b="1" dirty="0">
                <a:solidFill>
                  <a:schemeClr val="bg1"/>
                </a:solidFill>
              </a:rPr>
              <a:t> </a:t>
            </a:r>
            <a:r>
              <a:rPr lang="fi-FI" sz="2400" b="1" dirty="0" err="1">
                <a:solidFill>
                  <a:schemeClr val="bg1"/>
                </a:solidFill>
              </a:rPr>
              <a:t>purpose</a:t>
            </a:r>
            <a:r>
              <a:rPr lang="fi-FI" sz="2400" b="1" dirty="0">
                <a:solidFill>
                  <a:schemeClr val="bg1"/>
                </a:solidFill>
              </a:rPr>
              <a:t> of </a:t>
            </a:r>
            <a:r>
              <a:rPr lang="fi-FI" sz="2400" b="1" dirty="0" err="1">
                <a:solidFill>
                  <a:schemeClr val="bg1"/>
                </a:solidFill>
              </a:rPr>
              <a:t>the</a:t>
            </a:r>
            <a:r>
              <a:rPr lang="fi-FI" sz="2400" b="1" dirty="0">
                <a:solidFill>
                  <a:schemeClr val="bg1"/>
                </a:solidFill>
              </a:rPr>
              <a:t> </a:t>
            </a:r>
            <a:r>
              <a:rPr lang="fi-FI" sz="2400" b="1" dirty="0" err="1">
                <a:solidFill>
                  <a:schemeClr val="bg1"/>
                </a:solidFill>
              </a:rPr>
              <a:t>presentation</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said</a:t>
            </a:r>
            <a:r>
              <a:rPr lang="fi-FI" sz="2400" b="1" dirty="0">
                <a:solidFill>
                  <a:schemeClr val="bg1"/>
                </a:solidFill>
              </a:rPr>
              <a:t> it </a:t>
            </a:r>
            <a:r>
              <a:rPr lang="fi-FI" sz="2400" b="1" dirty="0" err="1">
                <a:solidFill>
                  <a:schemeClr val="bg1"/>
                </a:solidFill>
              </a:rPr>
              <a:t>quite</a:t>
            </a:r>
            <a:r>
              <a:rPr lang="fi-FI" sz="2400" b="1" dirty="0">
                <a:solidFill>
                  <a:schemeClr val="bg1"/>
                </a:solidFill>
              </a:rPr>
              <a:t> </a:t>
            </a:r>
            <a:r>
              <a:rPr lang="fi-FI" sz="2400" b="1" dirty="0" err="1">
                <a:solidFill>
                  <a:schemeClr val="bg1"/>
                </a:solidFill>
              </a:rPr>
              <a:t>fast</a:t>
            </a:r>
            <a:r>
              <a:rPr lang="fi-FI" sz="2400" b="1" dirty="0">
                <a:solidFill>
                  <a:schemeClr val="bg1"/>
                </a:solidFill>
              </a:rPr>
              <a:t>. I </a:t>
            </a:r>
            <a:r>
              <a:rPr lang="fi-FI" sz="2400" b="1" dirty="0" err="1">
                <a:solidFill>
                  <a:schemeClr val="bg1"/>
                </a:solidFill>
              </a:rPr>
              <a:t>think</a:t>
            </a:r>
            <a:r>
              <a:rPr lang="fi-FI" sz="2400" b="1" dirty="0">
                <a:solidFill>
                  <a:schemeClr val="bg1"/>
                </a:solidFill>
              </a:rPr>
              <a:t> it is </a:t>
            </a:r>
            <a:r>
              <a:rPr lang="fi-FI" sz="2400" b="1" dirty="0" err="1">
                <a:solidFill>
                  <a:schemeClr val="bg1"/>
                </a:solidFill>
              </a:rPr>
              <a:t>important</a:t>
            </a:r>
            <a:r>
              <a:rPr lang="fi-FI" sz="2400" b="1" dirty="0">
                <a:solidFill>
                  <a:schemeClr val="bg1"/>
                </a:solidFill>
              </a:rPr>
              <a:t> to </a:t>
            </a:r>
            <a:r>
              <a:rPr lang="fi-FI" sz="2400" b="1" dirty="0" err="1">
                <a:solidFill>
                  <a:schemeClr val="bg1"/>
                </a:solidFill>
              </a:rPr>
              <a:t>say</a:t>
            </a:r>
            <a:r>
              <a:rPr lang="fi-FI" sz="2400" b="1" dirty="0">
                <a:solidFill>
                  <a:schemeClr val="bg1"/>
                </a:solidFill>
              </a:rPr>
              <a:t> </a:t>
            </a:r>
            <a:r>
              <a:rPr lang="fi-FI" sz="2400" b="1" dirty="0" err="1">
                <a:solidFill>
                  <a:schemeClr val="bg1"/>
                </a:solidFill>
              </a:rPr>
              <a:t>that</a:t>
            </a:r>
            <a:r>
              <a:rPr lang="fi-FI" sz="2400" b="1" dirty="0">
                <a:solidFill>
                  <a:schemeClr val="bg1"/>
                </a:solidFill>
              </a:rPr>
              <a:t> as </a:t>
            </a:r>
            <a:r>
              <a:rPr lang="fi-FI" sz="2400" b="1" dirty="0" err="1">
                <a:solidFill>
                  <a:schemeClr val="bg1"/>
                </a:solidFill>
              </a:rPr>
              <a:t>clearly</a:t>
            </a:r>
            <a:r>
              <a:rPr lang="fi-FI" sz="2400" b="1" dirty="0">
                <a:solidFill>
                  <a:schemeClr val="bg1"/>
                </a:solidFill>
              </a:rPr>
              <a:t> and </a:t>
            </a:r>
            <a:r>
              <a:rPr lang="fi-FI" sz="2400" b="1" dirty="0" err="1">
                <a:solidFill>
                  <a:schemeClr val="bg1"/>
                </a:solidFill>
              </a:rPr>
              <a:t>calmly</a:t>
            </a:r>
            <a:r>
              <a:rPr lang="fi-FI" sz="2400" b="1" dirty="0">
                <a:solidFill>
                  <a:schemeClr val="bg1"/>
                </a:solidFill>
              </a:rPr>
              <a:t> as </a:t>
            </a:r>
            <a:r>
              <a:rPr lang="fi-FI" sz="2400" b="1" dirty="0" err="1">
                <a:solidFill>
                  <a:schemeClr val="bg1"/>
                </a:solidFill>
              </a:rPr>
              <a:t>possible</a:t>
            </a:r>
            <a:r>
              <a:rPr lang="fi-FI" sz="2400" b="1" dirty="0">
                <a:solidFill>
                  <a:schemeClr val="bg1"/>
                </a:solidFill>
              </a:rPr>
              <a:t>. </a:t>
            </a:r>
            <a:r>
              <a:rPr lang="fi-FI" sz="2400" b="1" dirty="0" err="1">
                <a:solidFill>
                  <a:schemeClr val="bg1"/>
                </a:solidFill>
              </a:rPr>
              <a:t>Perhaps</a:t>
            </a:r>
            <a:r>
              <a:rPr lang="fi-FI" sz="2400" b="1" dirty="0">
                <a:solidFill>
                  <a:schemeClr val="bg1"/>
                </a:solidFill>
              </a:rPr>
              <a:t> </a:t>
            </a:r>
            <a:r>
              <a:rPr lang="fi-FI" sz="2400" b="1" dirty="0" err="1">
                <a:solidFill>
                  <a:schemeClr val="bg1"/>
                </a:solidFill>
              </a:rPr>
              <a:t>next</a:t>
            </a:r>
            <a:r>
              <a:rPr lang="fi-FI" sz="2400" b="1" dirty="0">
                <a:solidFill>
                  <a:schemeClr val="bg1"/>
                </a:solidFill>
              </a:rPr>
              <a:t> </a:t>
            </a:r>
            <a:r>
              <a:rPr lang="fi-FI" sz="2400" b="1" dirty="0" err="1">
                <a:solidFill>
                  <a:schemeClr val="bg1"/>
                </a:solidFill>
              </a:rPr>
              <a:t>time</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can</a:t>
            </a:r>
            <a:r>
              <a:rPr lang="fi-FI" sz="2400" b="1" dirty="0">
                <a:solidFill>
                  <a:schemeClr val="bg1"/>
                </a:solidFill>
              </a:rPr>
              <a:t> </a:t>
            </a:r>
            <a:r>
              <a:rPr lang="fi-FI" sz="2400" b="1" dirty="0" err="1">
                <a:solidFill>
                  <a:schemeClr val="bg1"/>
                </a:solidFill>
              </a:rPr>
              <a:t>try</a:t>
            </a:r>
            <a:r>
              <a:rPr lang="fi-FI" sz="2400" b="1" dirty="0">
                <a:solidFill>
                  <a:schemeClr val="bg1"/>
                </a:solidFill>
              </a:rPr>
              <a:t> to </a:t>
            </a:r>
            <a:r>
              <a:rPr lang="fi-FI" sz="2400" b="1" dirty="0" err="1">
                <a:solidFill>
                  <a:schemeClr val="bg1"/>
                </a:solidFill>
              </a:rPr>
              <a:t>emphasize</a:t>
            </a:r>
            <a:r>
              <a:rPr lang="fi-FI" sz="2400" b="1" dirty="0">
                <a:solidFill>
                  <a:schemeClr val="bg1"/>
                </a:solidFill>
              </a:rPr>
              <a:t> it </a:t>
            </a:r>
            <a:r>
              <a:rPr lang="fi-FI" sz="2400" b="1" dirty="0" err="1">
                <a:solidFill>
                  <a:schemeClr val="bg1"/>
                </a:solidFill>
              </a:rPr>
              <a:t>more</a:t>
            </a:r>
            <a:r>
              <a:rPr lang="fi-FI" sz="2400" b="1" dirty="0">
                <a:solidFill>
                  <a:schemeClr val="bg1"/>
                </a:solidFill>
              </a:rPr>
              <a:t>.</a:t>
            </a:r>
          </a:p>
          <a:p>
            <a:pPr algn="ctr"/>
            <a:endParaRPr lang="fi-FI" sz="2400" b="1" dirty="0">
              <a:solidFill>
                <a:schemeClr val="bg1"/>
              </a:solidFill>
            </a:endParaRPr>
          </a:p>
          <a:p>
            <a:pPr algn="ctr"/>
            <a:r>
              <a:rPr lang="fi-FI" sz="2400" b="1" dirty="0" err="1">
                <a:solidFill>
                  <a:schemeClr val="bg1"/>
                </a:solidFill>
              </a:rPr>
              <a:t>With</a:t>
            </a:r>
            <a:r>
              <a:rPr lang="fi-FI" sz="2400" b="1" dirty="0">
                <a:solidFill>
                  <a:schemeClr val="bg1"/>
                </a:solidFill>
              </a:rPr>
              <a:t> a </a:t>
            </a:r>
            <a:r>
              <a:rPr lang="fi-FI" sz="2400" b="1" dirty="0" err="1">
                <a:solidFill>
                  <a:schemeClr val="bg1"/>
                </a:solidFill>
              </a:rPr>
              <a:t>clearer</a:t>
            </a:r>
            <a:r>
              <a:rPr lang="fi-FI" sz="2400" b="1" dirty="0">
                <a:solidFill>
                  <a:schemeClr val="bg1"/>
                </a:solidFill>
              </a:rPr>
              <a:t> </a:t>
            </a:r>
            <a:r>
              <a:rPr lang="fi-FI" sz="2400" b="1" dirty="0" err="1">
                <a:solidFill>
                  <a:schemeClr val="bg1"/>
                </a:solidFill>
              </a:rPr>
              <a:t>purpose</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will</a:t>
            </a:r>
            <a:r>
              <a:rPr lang="fi-FI" sz="2400" b="1" dirty="0">
                <a:solidFill>
                  <a:schemeClr val="bg1"/>
                </a:solidFill>
              </a:rPr>
              <a:t> </a:t>
            </a:r>
            <a:r>
              <a:rPr lang="fi-FI" sz="2400" b="1" dirty="0" err="1">
                <a:solidFill>
                  <a:schemeClr val="bg1"/>
                </a:solidFill>
              </a:rPr>
              <a:t>have</a:t>
            </a:r>
            <a:r>
              <a:rPr lang="fi-FI" sz="2400" b="1" dirty="0">
                <a:solidFill>
                  <a:schemeClr val="bg1"/>
                </a:solidFill>
              </a:rPr>
              <a:t> a </a:t>
            </a:r>
            <a:r>
              <a:rPr lang="fi-FI" sz="2400" b="1" dirty="0" err="1">
                <a:solidFill>
                  <a:schemeClr val="bg1"/>
                </a:solidFill>
              </a:rPr>
              <a:t>perfect</a:t>
            </a:r>
            <a:r>
              <a:rPr lang="fi-FI" sz="2400" b="1" dirty="0">
                <a:solidFill>
                  <a:schemeClr val="bg1"/>
                </a:solidFill>
              </a:rPr>
              <a:t> </a:t>
            </a:r>
            <a:r>
              <a:rPr lang="fi-FI" sz="2400" b="1" dirty="0" err="1">
                <a:solidFill>
                  <a:schemeClr val="bg1"/>
                </a:solidFill>
              </a:rPr>
              <a:t>introduction</a:t>
            </a:r>
            <a:r>
              <a:rPr lang="fi-FI" sz="2400" b="1" dirty="0">
                <a:solidFill>
                  <a:schemeClr val="bg1"/>
                </a:solidFill>
              </a:rPr>
              <a:t>!</a:t>
            </a:r>
          </a:p>
        </p:txBody>
      </p:sp>
    </p:spTree>
    <p:extLst>
      <p:ext uri="{BB962C8B-B14F-4D97-AF65-F5344CB8AC3E}">
        <p14:creationId xmlns:p14="http://schemas.microsoft.com/office/powerpoint/2010/main" val="1571304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animEffect transition="in" filter="box(in)">
                                      <p:cBhvr>
                                        <p:cTn id="7" dur="500"/>
                                        <p:tgtEl>
                                          <p:spTgt spid="983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8307">
                                            <p:txEl>
                                              <p:pRg st="3" end="3"/>
                                            </p:txEl>
                                          </p:spTgt>
                                        </p:tgtEl>
                                        <p:attrNameLst>
                                          <p:attrName>style.visibility</p:attrName>
                                        </p:attrNameLst>
                                      </p:cBhvr>
                                      <p:to>
                                        <p:strVal val="visible"/>
                                      </p:to>
                                    </p:set>
                                    <p:animEffect transition="in" filter="box(in)">
                                      <p:cBhvr>
                                        <p:cTn id="12" dur="500"/>
                                        <p:tgtEl>
                                          <p:spTgt spid="9830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animEffect transition="in" filter="box(in)">
                                      <p:cBhvr>
                                        <p:cTn id="17" dur="500"/>
                                        <p:tgtEl>
                                          <p:spTgt spid="983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611560" y="233849"/>
            <a:ext cx="7650604" cy="857250"/>
          </a:xfrm>
        </p:spPr>
        <p:txBody>
          <a:bodyPr/>
          <a:lstStyle/>
          <a:p>
            <a:r>
              <a:rPr lang="en-US" b="1" dirty="0" smtClean="0">
                <a:solidFill>
                  <a:srgbClr val="000066"/>
                </a:solidFill>
              </a:rPr>
              <a:t>  </a:t>
            </a:r>
            <a:r>
              <a:rPr lang="en-US" b="1" dirty="0" smtClean="0">
                <a:solidFill>
                  <a:srgbClr val="000066"/>
                </a:solidFill>
                <a:latin typeface="Arial Black" panose="020B0A04020102020204" pitchFamily="34" charset="0"/>
              </a:rPr>
              <a:t>Receiving feedback</a:t>
            </a:r>
          </a:p>
        </p:txBody>
      </p:sp>
      <p:sp>
        <p:nvSpPr>
          <p:cNvPr id="103427" name="Rectangle 3"/>
          <p:cNvSpPr>
            <a:spLocks noGrp="1" noChangeArrowheads="1"/>
          </p:cNvSpPr>
          <p:nvPr>
            <p:ph type="body" idx="4294967295"/>
          </p:nvPr>
        </p:nvSpPr>
        <p:spPr>
          <a:xfrm>
            <a:off x="107504" y="1196752"/>
            <a:ext cx="8856984" cy="4285034"/>
          </a:xfrm>
        </p:spPr>
        <p:txBody>
          <a:bodyPr/>
          <a:lstStyle/>
          <a:p>
            <a:pPr>
              <a:lnSpc>
                <a:spcPct val="90000"/>
              </a:lnSpc>
            </a:pPr>
            <a:r>
              <a:rPr lang="en-US" sz="2800" dirty="0" smtClean="0">
                <a:solidFill>
                  <a:srgbClr val="002060"/>
                </a:solidFill>
              </a:rPr>
              <a:t>Listen to it and accept it positively (for consideration) rather than dismissively (for self-protection). </a:t>
            </a:r>
          </a:p>
          <a:p>
            <a:pPr>
              <a:lnSpc>
                <a:spcPct val="90000"/>
              </a:lnSpc>
            </a:pPr>
            <a:endParaRPr lang="en-US" sz="1200" dirty="0" smtClean="0">
              <a:solidFill>
                <a:srgbClr val="002060"/>
              </a:solidFill>
            </a:endParaRPr>
          </a:p>
          <a:p>
            <a:pPr>
              <a:lnSpc>
                <a:spcPct val="90000"/>
              </a:lnSpc>
            </a:pPr>
            <a:r>
              <a:rPr lang="en-US" sz="2800" dirty="0" smtClean="0">
                <a:solidFill>
                  <a:srgbClr val="002060"/>
                </a:solidFill>
              </a:rPr>
              <a:t>Pause and think before responding. </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Ask for it to be repeated if you did not hear it clearly. </a:t>
            </a:r>
          </a:p>
          <a:p>
            <a:pPr marL="0" indent="0">
              <a:lnSpc>
                <a:spcPct val="90000"/>
              </a:lnSpc>
              <a:buNone/>
            </a:pPr>
            <a:endParaRPr lang="en-US" sz="1400" dirty="0" smtClean="0">
              <a:solidFill>
                <a:srgbClr val="002060"/>
              </a:solidFill>
            </a:endParaRPr>
          </a:p>
          <a:p>
            <a:pPr>
              <a:lnSpc>
                <a:spcPct val="90000"/>
              </a:lnSpc>
            </a:pPr>
            <a:r>
              <a:rPr lang="en-US" sz="2800" dirty="0" smtClean="0">
                <a:solidFill>
                  <a:srgbClr val="002060"/>
                </a:solidFill>
              </a:rPr>
              <a:t>Ask for clarification and examples if statements are unclear or unsupported. </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Ask for suggestions for improvement.</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Respect and thank the person giving feedback. </a:t>
            </a:r>
          </a:p>
          <a:p>
            <a:pPr>
              <a:lnSpc>
                <a:spcPct val="90000"/>
              </a:lnSpc>
            </a:pPr>
            <a:endParaRPr lang="en-US" sz="1800" b="1" dirty="0">
              <a:solidFill>
                <a:schemeClr val="accent2"/>
              </a:solidFill>
            </a:endParaRPr>
          </a:p>
        </p:txBody>
      </p:sp>
      <p:pic>
        <p:nvPicPr>
          <p:cNvPr id="103428"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33849"/>
            <a:ext cx="101658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713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box(in)">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3427">
                                            <p:txEl>
                                              <p:pRg st="4" end="4"/>
                                            </p:txEl>
                                          </p:spTgt>
                                        </p:tgtEl>
                                        <p:attrNameLst>
                                          <p:attrName>style.visibility</p:attrName>
                                        </p:attrNameLst>
                                      </p:cBhvr>
                                      <p:to>
                                        <p:strVal val="visible"/>
                                      </p:to>
                                    </p:set>
                                    <p:animEffect transition="in" filter="box(in)">
                                      <p:cBhvr>
                                        <p:cTn id="12" dur="500"/>
                                        <p:tgtEl>
                                          <p:spTgt spid="10342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box(in)">
                                      <p:cBhvr>
                                        <p:cTn id="17" dur="500"/>
                                        <p:tgtEl>
                                          <p:spTgt spid="103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3427">
                                            <p:txEl>
                                              <p:pRg st="6" end="6"/>
                                            </p:txEl>
                                          </p:spTgt>
                                        </p:tgtEl>
                                        <p:attrNameLst>
                                          <p:attrName>style.visibility</p:attrName>
                                        </p:attrNameLst>
                                      </p:cBhvr>
                                      <p:to>
                                        <p:strVal val="visible"/>
                                      </p:to>
                                    </p:set>
                                    <p:animEffect transition="in" filter="box(in)">
                                      <p:cBhvr>
                                        <p:cTn id="22" dur="500"/>
                                        <p:tgtEl>
                                          <p:spTgt spid="10342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3427">
                                            <p:txEl>
                                              <p:pRg st="8" end="8"/>
                                            </p:txEl>
                                          </p:spTgt>
                                        </p:tgtEl>
                                        <p:attrNameLst>
                                          <p:attrName>style.visibility</p:attrName>
                                        </p:attrNameLst>
                                      </p:cBhvr>
                                      <p:to>
                                        <p:strVal val="visible"/>
                                      </p:to>
                                    </p:set>
                                    <p:animEffect transition="in" filter="box(in)">
                                      <p:cBhvr>
                                        <p:cTn id="27" dur="500"/>
                                        <p:tgtEl>
                                          <p:spTgt spid="103427">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03427">
                                            <p:txEl>
                                              <p:pRg st="10" end="10"/>
                                            </p:txEl>
                                          </p:spTgt>
                                        </p:tgtEl>
                                        <p:attrNameLst>
                                          <p:attrName>style.visibility</p:attrName>
                                        </p:attrNameLst>
                                      </p:cBhvr>
                                      <p:to>
                                        <p:strVal val="visible"/>
                                      </p:to>
                                    </p:set>
                                    <p:animEffect transition="in" filter="box(in)">
                                      <p:cBhvr>
                                        <p:cTn id="32" dur="500"/>
                                        <p:tgtEl>
                                          <p:spTgt spid="1034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1387506" y="389806"/>
            <a:ext cx="6154775" cy="857250"/>
          </a:xfrm>
        </p:spPr>
        <p:txBody>
          <a:bodyPr/>
          <a:lstStyle/>
          <a:p>
            <a:r>
              <a:rPr lang="fi-FI" b="1" dirty="0" smtClean="0">
                <a:solidFill>
                  <a:srgbClr val="000066"/>
                </a:solidFill>
                <a:latin typeface="Arial Black" panose="020B0A04020102020204" pitchFamily="34" charset="0"/>
              </a:rPr>
              <a:t>    </a:t>
            </a:r>
            <a:r>
              <a:rPr lang="fi-FI" b="1" dirty="0" err="1" smtClean="0">
                <a:solidFill>
                  <a:srgbClr val="000066"/>
                </a:solidFill>
                <a:latin typeface="Arial Black" panose="020B0A04020102020204" pitchFamily="34" charset="0"/>
              </a:rPr>
              <a:t>Exercise</a:t>
            </a:r>
            <a:r>
              <a:rPr lang="fi-FI" b="1" dirty="0" smtClean="0">
                <a:solidFill>
                  <a:srgbClr val="000066"/>
                </a:solidFill>
                <a:latin typeface="Arial Black" panose="020B0A04020102020204" pitchFamily="34" charset="0"/>
              </a:rPr>
              <a:t>: </a:t>
            </a:r>
            <a:r>
              <a:rPr lang="fi-FI" b="1" dirty="0" err="1" smtClean="0">
                <a:solidFill>
                  <a:srgbClr val="000066"/>
                </a:solidFill>
                <a:latin typeface="Arial Black" panose="020B0A04020102020204" pitchFamily="34" charset="0"/>
              </a:rPr>
              <a:t>step</a:t>
            </a:r>
            <a:r>
              <a:rPr lang="fi-FI" b="1" dirty="0" smtClean="0">
                <a:solidFill>
                  <a:srgbClr val="000066"/>
                </a:solidFill>
                <a:latin typeface="Arial Black" panose="020B0A04020102020204" pitchFamily="34" charset="0"/>
              </a:rPr>
              <a:t> 1</a:t>
            </a:r>
          </a:p>
        </p:txBody>
      </p:sp>
      <p:sp>
        <p:nvSpPr>
          <p:cNvPr id="100355" name="Rectangle 3"/>
          <p:cNvSpPr>
            <a:spLocks noGrp="1" noChangeArrowheads="1"/>
          </p:cNvSpPr>
          <p:nvPr>
            <p:ph type="body" idx="4294967295"/>
          </p:nvPr>
        </p:nvSpPr>
        <p:spPr>
          <a:xfrm>
            <a:off x="539552" y="1844824"/>
            <a:ext cx="8440671" cy="3394472"/>
          </a:xfrm>
        </p:spPr>
        <p:txBody>
          <a:bodyPr/>
          <a:lstStyle/>
          <a:p>
            <a:r>
              <a:rPr lang="fi-FI" b="1" dirty="0" err="1" smtClean="0">
                <a:solidFill>
                  <a:srgbClr val="CC0000"/>
                </a:solidFill>
              </a:rPr>
              <a:t>Take</a:t>
            </a:r>
            <a:r>
              <a:rPr lang="fi-FI" b="1" dirty="0" smtClean="0">
                <a:solidFill>
                  <a:srgbClr val="CC0000"/>
                </a:solidFill>
              </a:rPr>
              <a:t> a </a:t>
            </a:r>
            <a:r>
              <a:rPr lang="fi-FI" b="1" dirty="0" err="1" smtClean="0">
                <a:solidFill>
                  <a:srgbClr val="CC0000"/>
                </a:solidFill>
              </a:rPr>
              <a:t>slip</a:t>
            </a:r>
            <a:r>
              <a:rPr lang="fi-FI" b="1" dirty="0" smtClean="0">
                <a:solidFill>
                  <a:srgbClr val="CC0000"/>
                </a:solidFill>
              </a:rPr>
              <a:t> of </a:t>
            </a:r>
            <a:r>
              <a:rPr lang="fi-FI" b="1" dirty="0" err="1" smtClean="0">
                <a:solidFill>
                  <a:srgbClr val="CC0000"/>
                </a:solidFill>
              </a:rPr>
              <a:t>paper</a:t>
            </a:r>
            <a:r>
              <a:rPr lang="fi-FI" b="1" dirty="0" smtClean="0">
                <a:solidFill>
                  <a:srgbClr val="CC0000"/>
                </a:solidFill>
              </a:rPr>
              <a:t>. </a:t>
            </a:r>
          </a:p>
          <a:p>
            <a:r>
              <a:rPr lang="fi-FI" b="1" dirty="0" smtClean="0">
                <a:solidFill>
                  <a:srgbClr val="CC0000"/>
                </a:solidFill>
              </a:rPr>
              <a:t>Write </a:t>
            </a:r>
            <a:r>
              <a:rPr lang="fi-FI" b="1" dirty="0" err="1" smtClean="0">
                <a:solidFill>
                  <a:srgbClr val="CC0000"/>
                </a:solidFill>
              </a:rPr>
              <a:t>your</a:t>
            </a:r>
            <a:r>
              <a:rPr lang="fi-FI" b="1" dirty="0" smtClean="0">
                <a:solidFill>
                  <a:srgbClr val="CC0000"/>
                </a:solidFill>
              </a:rPr>
              <a:t> </a:t>
            </a:r>
            <a:r>
              <a:rPr lang="fi-FI" b="1" dirty="0" err="1" smtClean="0">
                <a:solidFill>
                  <a:srgbClr val="CC0000"/>
                </a:solidFill>
              </a:rPr>
              <a:t>name</a:t>
            </a:r>
            <a:r>
              <a:rPr lang="fi-FI" b="1" dirty="0" smtClean="0">
                <a:solidFill>
                  <a:srgbClr val="CC0000"/>
                </a:solidFill>
              </a:rPr>
              <a:t> on it.</a:t>
            </a:r>
          </a:p>
          <a:p>
            <a:r>
              <a:rPr lang="fi-FI" b="1" dirty="0" smtClean="0">
                <a:solidFill>
                  <a:srgbClr val="CC0000"/>
                </a:solidFill>
              </a:rPr>
              <a:t>Write 2-3 </a:t>
            </a:r>
            <a:r>
              <a:rPr lang="fi-FI" b="1" dirty="0" err="1" smtClean="0">
                <a:solidFill>
                  <a:srgbClr val="CC0000"/>
                </a:solidFill>
              </a:rPr>
              <a:t>sentences</a:t>
            </a:r>
            <a:r>
              <a:rPr lang="fi-FI" b="1" dirty="0" smtClean="0">
                <a:solidFill>
                  <a:srgbClr val="CC0000"/>
                </a:solidFill>
              </a:rPr>
              <a:t> </a:t>
            </a:r>
            <a:r>
              <a:rPr lang="fi-FI" b="1" dirty="0" err="1" smtClean="0">
                <a:solidFill>
                  <a:srgbClr val="CC0000"/>
                </a:solidFill>
              </a:rPr>
              <a:t>about</a:t>
            </a:r>
            <a:r>
              <a:rPr lang="fi-FI" b="1" dirty="0" smtClean="0">
                <a:solidFill>
                  <a:srgbClr val="CC0000"/>
                </a:solidFill>
              </a:rPr>
              <a:t> </a:t>
            </a:r>
            <a:r>
              <a:rPr lang="fi-FI" b="1" dirty="0" err="1" smtClean="0">
                <a:solidFill>
                  <a:srgbClr val="CC0000"/>
                </a:solidFill>
              </a:rPr>
              <a:t>how</a:t>
            </a:r>
            <a:r>
              <a:rPr lang="fi-FI" b="1" dirty="0" smtClean="0">
                <a:solidFill>
                  <a:srgbClr val="CC0000"/>
                </a:solidFill>
              </a:rPr>
              <a:t> </a:t>
            </a:r>
            <a:r>
              <a:rPr lang="fi-FI" b="1" dirty="0" err="1" smtClean="0">
                <a:solidFill>
                  <a:srgbClr val="CC0000"/>
                </a:solidFill>
              </a:rPr>
              <a:t>you</a:t>
            </a:r>
            <a:r>
              <a:rPr lang="fi-FI" b="1" dirty="0" smtClean="0">
                <a:solidFill>
                  <a:srgbClr val="CC0000"/>
                </a:solidFill>
              </a:rPr>
              <a:t> </a:t>
            </a:r>
            <a:r>
              <a:rPr lang="fi-FI" b="1" dirty="0" err="1" smtClean="0">
                <a:solidFill>
                  <a:srgbClr val="CC0000"/>
                </a:solidFill>
              </a:rPr>
              <a:t>like</a:t>
            </a:r>
            <a:r>
              <a:rPr lang="fi-FI" b="1" dirty="0" smtClean="0">
                <a:solidFill>
                  <a:srgbClr val="CC0000"/>
                </a:solidFill>
              </a:rPr>
              <a:t> to </a:t>
            </a:r>
            <a:r>
              <a:rPr lang="fi-FI" b="1" dirty="0" err="1" smtClean="0">
                <a:solidFill>
                  <a:srgbClr val="CC0000"/>
                </a:solidFill>
              </a:rPr>
              <a:t>study</a:t>
            </a:r>
            <a:r>
              <a:rPr lang="fi-FI" b="1" dirty="0" smtClean="0">
                <a:solidFill>
                  <a:srgbClr val="CC0000"/>
                </a:solidFill>
              </a:rPr>
              <a:t> (</a:t>
            </a:r>
            <a:r>
              <a:rPr lang="fi-FI" b="1" dirty="0" err="1" smtClean="0">
                <a:solidFill>
                  <a:srgbClr val="CC0000"/>
                </a:solidFill>
              </a:rPr>
              <a:t>where</a:t>
            </a:r>
            <a:r>
              <a:rPr lang="fi-FI" b="1" dirty="0" smtClean="0">
                <a:solidFill>
                  <a:srgbClr val="CC0000"/>
                </a:solidFill>
              </a:rPr>
              <a:t>, </a:t>
            </a:r>
            <a:r>
              <a:rPr lang="fi-FI" b="1" dirty="0" err="1" smtClean="0">
                <a:solidFill>
                  <a:srgbClr val="CC0000"/>
                </a:solidFill>
              </a:rPr>
              <a:t>what</a:t>
            </a:r>
            <a:r>
              <a:rPr lang="fi-FI" b="1" dirty="0" smtClean="0">
                <a:solidFill>
                  <a:srgbClr val="CC0000"/>
                </a:solidFill>
              </a:rPr>
              <a:t> </a:t>
            </a:r>
            <a:r>
              <a:rPr lang="fi-FI" b="1" dirty="0" err="1" smtClean="0">
                <a:solidFill>
                  <a:srgbClr val="CC0000"/>
                </a:solidFill>
              </a:rPr>
              <a:t>time</a:t>
            </a:r>
            <a:r>
              <a:rPr lang="fi-FI" b="1" dirty="0" smtClean="0">
                <a:solidFill>
                  <a:srgbClr val="CC0000"/>
                </a:solidFill>
              </a:rPr>
              <a:t>, </a:t>
            </a:r>
            <a:r>
              <a:rPr lang="fi-FI" b="1" dirty="0" err="1" smtClean="0">
                <a:solidFill>
                  <a:srgbClr val="CC0000"/>
                </a:solidFill>
              </a:rPr>
              <a:t>how</a:t>
            </a:r>
            <a:r>
              <a:rPr lang="fi-FI" b="1" dirty="0" smtClean="0">
                <a:solidFill>
                  <a:srgbClr val="CC0000"/>
                </a:solidFill>
              </a:rPr>
              <a:t> long)</a:t>
            </a:r>
          </a:p>
          <a:p>
            <a:endParaRPr lang="fi-FI" b="1" dirty="0" smtClean="0">
              <a:solidFill>
                <a:srgbClr val="CC0000"/>
              </a:solidFill>
            </a:endParaRPr>
          </a:p>
        </p:txBody>
      </p:sp>
      <p:pic>
        <p:nvPicPr>
          <p:cNvPr id="100356"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329" y="33265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300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box(in)">
                                      <p:cBhvr>
                                        <p:cTn id="7" dur="500"/>
                                        <p:tgtEl>
                                          <p:spTgt spid="1003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box(in)">
                                      <p:cBhvr>
                                        <p:cTn id="12" dur="5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6245</TotalTime>
  <Words>3727</Words>
  <Application>Microsoft Office PowerPoint</Application>
  <PresentationFormat>On-screen Show (4:3)</PresentationFormat>
  <Paragraphs>357</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Arial</vt:lpstr>
      <vt:lpstr>Arial Black</vt:lpstr>
      <vt:lpstr>DejaVu Sans</vt:lpstr>
      <vt:lpstr>Georgia</vt:lpstr>
      <vt:lpstr>Sendnya</vt:lpstr>
      <vt:lpstr>Symbol</vt:lpstr>
      <vt:lpstr>Times New Roman</vt:lpstr>
      <vt:lpstr>Wingdings</vt:lpstr>
      <vt:lpstr>Default Design</vt:lpstr>
      <vt:lpstr>LC-1114 Communicating technology </vt:lpstr>
      <vt:lpstr>How to give and receive feedback</vt:lpstr>
      <vt:lpstr>Warm-up discussion</vt:lpstr>
      <vt:lpstr>Why is giving feedback hard?</vt:lpstr>
      <vt:lpstr>Why is receiving feedback hard?</vt:lpstr>
      <vt:lpstr>What kind of feedback is effective?</vt:lpstr>
      <vt:lpstr>The Hamburger Model</vt:lpstr>
      <vt:lpstr>  Receiving feedback</vt:lpstr>
      <vt:lpstr>    Exercise: step 1</vt:lpstr>
      <vt:lpstr>PowerPoint Presentation</vt:lpstr>
      <vt:lpstr>PowerPoint Presentation</vt:lpstr>
      <vt:lpstr>Definitions  (A3 Description of solution)  </vt:lpstr>
      <vt:lpstr>    What is a definition?</vt:lpstr>
      <vt:lpstr>Task 4-1</vt:lpstr>
      <vt:lpstr>Task 4-2:</vt:lpstr>
      <vt:lpstr>How much information do readers need?</vt:lpstr>
      <vt:lpstr> Types of Definition</vt:lpstr>
      <vt:lpstr>1. Parenthetical definition</vt:lpstr>
      <vt:lpstr>1. Parenthetical definition</vt:lpstr>
      <vt:lpstr>2. Sentence definitions</vt:lpstr>
      <vt:lpstr>2. Sentence definition</vt:lpstr>
      <vt:lpstr>PowerPoint Presentation</vt:lpstr>
      <vt:lpstr>3. Extended definition</vt:lpstr>
      <vt:lpstr>3. Extended definitions</vt:lpstr>
      <vt:lpstr>Task 4-4  Extended definitions</vt:lpstr>
      <vt:lpstr>Task 4-4</vt:lpstr>
      <vt:lpstr>PowerPoint Presentation</vt:lpstr>
      <vt:lpstr>PowerPoint Presentation</vt:lpstr>
      <vt:lpstr>A3: Description of the solution </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Audience</dc:title>
  <dc:creator>jrybicki</dc:creator>
  <cp:lastModifiedBy>Humphries Laura</cp:lastModifiedBy>
  <cp:revision>253</cp:revision>
  <cp:lastPrinted>2012-09-25T06:12:03Z</cp:lastPrinted>
  <dcterms:created xsi:type="dcterms:W3CDTF">2008-09-22T11:32:49Z</dcterms:created>
  <dcterms:modified xsi:type="dcterms:W3CDTF">2019-01-17T10:08:13Z</dcterms:modified>
</cp:coreProperties>
</file>