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3" r:id="rId3"/>
    <p:sldMasterId id="2147483691" r:id="rId4"/>
  </p:sldMasterIdLst>
  <p:notesMasterIdLst>
    <p:notesMasterId r:id="rId34"/>
  </p:notesMasterIdLst>
  <p:handoutMasterIdLst>
    <p:handoutMasterId r:id="rId35"/>
  </p:handoutMasterIdLst>
  <p:sldIdLst>
    <p:sldId id="433" r:id="rId5"/>
    <p:sldId id="313" r:id="rId6"/>
    <p:sldId id="334" r:id="rId7"/>
    <p:sldId id="336" r:id="rId8"/>
    <p:sldId id="380" r:id="rId9"/>
    <p:sldId id="381" r:id="rId10"/>
    <p:sldId id="382" r:id="rId11"/>
    <p:sldId id="383" r:id="rId12"/>
    <p:sldId id="376" r:id="rId13"/>
    <p:sldId id="377" r:id="rId14"/>
    <p:sldId id="378" r:id="rId15"/>
    <p:sldId id="379" r:id="rId16"/>
    <p:sldId id="330" r:id="rId17"/>
    <p:sldId id="319" r:id="rId18"/>
    <p:sldId id="329" r:id="rId19"/>
    <p:sldId id="402" r:id="rId20"/>
    <p:sldId id="403" r:id="rId21"/>
    <p:sldId id="404" r:id="rId22"/>
    <p:sldId id="452" r:id="rId23"/>
    <p:sldId id="456" r:id="rId24"/>
    <p:sldId id="457" r:id="rId25"/>
    <p:sldId id="458" r:id="rId26"/>
    <p:sldId id="459" r:id="rId27"/>
    <p:sldId id="460" r:id="rId28"/>
    <p:sldId id="461" r:id="rId29"/>
    <p:sldId id="462" r:id="rId30"/>
    <p:sldId id="463" r:id="rId31"/>
    <p:sldId id="454" r:id="rId32"/>
    <p:sldId id="465" r:id="rId33"/>
  </p:sldIdLst>
  <p:sldSz cx="9144000" cy="6858000" type="screen4x3"/>
  <p:notesSz cx="6742113" cy="9874250"/>
  <p:defaultTextStyle>
    <a:defPPr>
      <a:defRPr lang="en-GB"/>
    </a:defPPr>
    <a:lvl1pPr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1pPr>
    <a:lvl2pPr marL="4572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5" userDrawn="1">
          <p15:clr>
            <a:srgbClr val="A4A3A4"/>
          </p15:clr>
        </p15:guide>
        <p15:guide id="2" pos="218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6600"/>
    <a:srgbClr val="FFFB09"/>
    <a:srgbClr val="000099"/>
    <a:srgbClr val="CC0000"/>
    <a:srgbClr val="66FFFF"/>
    <a:srgbClr val="00FFFF"/>
    <a:srgbClr val="ECFE02"/>
    <a:srgbClr val="F1FC60"/>
    <a:srgbClr val="E9F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78953" autoAdjust="0"/>
  </p:normalViewPr>
  <p:slideViewPr>
    <p:cSldViewPr>
      <p:cViewPr varScale="1">
        <p:scale>
          <a:sx n="91" d="100"/>
          <a:sy n="91" d="100"/>
        </p:scale>
        <p:origin x="2292" y="78"/>
      </p:cViewPr>
      <p:guideLst>
        <p:guide orient="horz" pos="2160"/>
        <p:guide pos="2880"/>
      </p:guideLst>
    </p:cSldViewPr>
  </p:slideViewPr>
  <p:outlineViewPr>
    <p:cViewPr varScale="1">
      <p:scale>
        <a:sx n="170" d="200"/>
        <a:sy n="170" d="200"/>
      </p:scale>
      <p:origin x="0" y="-8689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65"/>
        <p:guide pos="218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21369" cy="4943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defRPr>
            </a:lvl1pPr>
          </a:lstStyle>
          <a:p>
            <a:pPr>
              <a:defRPr/>
            </a:pPr>
            <a:endParaRPr lang="fi-FI"/>
          </a:p>
        </p:txBody>
      </p:sp>
      <p:sp>
        <p:nvSpPr>
          <p:cNvPr id="113667" name="Rectangle 3"/>
          <p:cNvSpPr>
            <a:spLocks noGrp="1" noChangeArrowheads="1"/>
          </p:cNvSpPr>
          <p:nvPr>
            <p:ph type="dt" sz="quarter" idx="1"/>
          </p:nvPr>
        </p:nvSpPr>
        <p:spPr bwMode="auto">
          <a:xfrm>
            <a:off x="3819139" y="0"/>
            <a:ext cx="2921369" cy="4943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defRPr>
            </a:lvl1pPr>
          </a:lstStyle>
          <a:p>
            <a:pPr>
              <a:defRPr/>
            </a:pPr>
            <a:endParaRPr lang="fi-FI"/>
          </a:p>
        </p:txBody>
      </p:sp>
      <p:sp>
        <p:nvSpPr>
          <p:cNvPr id="113668" name="Rectangle 4"/>
          <p:cNvSpPr>
            <a:spLocks noGrp="1" noChangeArrowheads="1"/>
          </p:cNvSpPr>
          <p:nvPr>
            <p:ph type="ftr" sz="quarter" idx="2"/>
          </p:nvPr>
        </p:nvSpPr>
        <p:spPr bwMode="auto">
          <a:xfrm>
            <a:off x="0" y="9378326"/>
            <a:ext cx="2921369" cy="4943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defRPr>
            </a:lvl1pPr>
          </a:lstStyle>
          <a:p>
            <a:pPr>
              <a:defRPr/>
            </a:pPr>
            <a:endParaRPr lang="fi-FI"/>
          </a:p>
        </p:txBody>
      </p:sp>
      <p:sp>
        <p:nvSpPr>
          <p:cNvPr id="113669" name="Rectangle 5"/>
          <p:cNvSpPr>
            <a:spLocks noGrp="1" noChangeArrowheads="1"/>
          </p:cNvSpPr>
          <p:nvPr>
            <p:ph type="sldNum" sz="quarter" idx="3"/>
          </p:nvPr>
        </p:nvSpPr>
        <p:spPr bwMode="auto">
          <a:xfrm>
            <a:off x="3819139" y="9378326"/>
            <a:ext cx="2921369" cy="4943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pPr>
              <a:defRPr/>
            </a:pPr>
            <a:fld id="{D706A92A-1ABF-4E54-A0B2-50D6B66D2E53}" type="slidenum">
              <a:rPr lang="fi-FI"/>
              <a:pPr>
                <a:defRPr/>
              </a:pPr>
              <a:t>‹#›</a:t>
            </a:fld>
            <a:endParaRPr lang="fi-FI"/>
          </a:p>
        </p:txBody>
      </p:sp>
    </p:spTree>
    <p:extLst>
      <p:ext uri="{BB962C8B-B14F-4D97-AF65-F5344CB8AC3E}">
        <p14:creationId xmlns:p14="http://schemas.microsoft.com/office/powerpoint/2010/main" val="1307740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AutoShape 1"/>
          <p:cNvSpPr>
            <a:spLocks noChangeArrowheads="1"/>
          </p:cNvSpPr>
          <p:nvPr/>
        </p:nvSpPr>
        <p:spPr bwMode="auto">
          <a:xfrm>
            <a:off x="1" y="0"/>
            <a:ext cx="6742113" cy="987425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fi-FI"/>
          </a:p>
        </p:txBody>
      </p:sp>
      <p:sp>
        <p:nvSpPr>
          <p:cNvPr id="52227" name="AutoShape 2"/>
          <p:cNvSpPr>
            <a:spLocks noChangeArrowheads="1"/>
          </p:cNvSpPr>
          <p:nvPr/>
        </p:nvSpPr>
        <p:spPr bwMode="auto">
          <a:xfrm>
            <a:off x="1" y="0"/>
            <a:ext cx="6742113" cy="98742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i-FI"/>
          </a:p>
        </p:txBody>
      </p:sp>
      <p:sp>
        <p:nvSpPr>
          <p:cNvPr id="52228" name="AutoShape 3"/>
          <p:cNvSpPr>
            <a:spLocks noChangeArrowheads="1"/>
          </p:cNvSpPr>
          <p:nvPr/>
        </p:nvSpPr>
        <p:spPr bwMode="auto">
          <a:xfrm>
            <a:off x="1" y="0"/>
            <a:ext cx="6742113" cy="98742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i-FI"/>
          </a:p>
        </p:txBody>
      </p:sp>
      <p:sp>
        <p:nvSpPr>
          <p:cNvPr id="2052" name="Rectangle 4"/>
          <p:cNvSpPr>
            <a:spLocks noGrp="1" noChangeArrowheads="1"/>
          </p:cNvSpPr>
          <p:nvPr>
            <p:ph type="hdr"/>
          </p:nvPr>
        </p:nvSpPr>
        <p:spPr bwMode="auto">
          <a:xfrm>
            <a:off x="0" y="1"/>
            <a:ext cx="2916550" cy="489606"/>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endParaRPr lang="en-US"/>
          </a:p>
        </p:txBody>
      </p:sp>
      <p:sp>
        <p:nvSpPr>
          <p:cNvPr id="2053" name="Rectangle 5"/>
          <p:cNvSpPr>
            <a:spLocks noGrp="1" noChangeArrowheads="1"/>
          </p:cNvSpPr>
          <p:nvPr>
            <p:ph type="dt"/>
          </p:nvPr>
        </p:nvSpPr>
        <p:spPr bwMode="auto">
          <a:xfrm>
            <a:off x="3817533" y="1"/>
            <a:ext cx="2916550" cy="489606"/>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endParaRPr lang="en-US"/>
          </a:p>
        </p:txBody>
      </p:sp>
      <p:sp>
        <p:nvSpPr>
          <p:cNvPr id="52231" name="Rectangle 6"/>
          <p:cNvSpPr>
            <a:spLocks noGrp="1" noRot="1" noChangeAspect="1" noChangeArrowheads="1"/>
          </p:cNvSpPr>
          <p:nvPr>
            <p:ph type="sldImg"/>
          </p:nvPr>
        </p:nvSpPr>
        <p:spPr bwMode="auto">
          <a:xfrm>
            <a:off x="903288" y="741363"/>
            <a:ext cx="4930775" cy="3698875"/>
          </a:xfrm>
          <a:prstGeom prst="rect">
            <a:avLst/>
          </a:prstGeom>
          <a:solidFill>
            <a:srgbClr val="FFFFFF"/>
          </a:solidFill>
          <a:ln w="9360">
            <a:solidFill>
              <a:srgbClr val="000000"/>
            </a:solidFill>
            <a:miter lim="800000"/>
            <a:headEnd/>
            <a:tailEnd/>
          </a:ln>
        </p:spPr>
      </p:sp>
      <p:sp>
        <p:nvSpPr>
          <p:cNvPr id="2055" name="Rectangle 7"/>
          <p:cNvSpPr>
            <a:spLocks noGrp="1" noChangeArrowheads="1"/>
          </p:cNvSpPr>
          <p:nvPr>
            <p:ph type="body"/>
          </p:nvPr>
        </p:nvSpPr>
        <p:spPr bwMode="auto">
          <a:xfrm>
            <a:off x="674533" y="4690743"/>
            <a:ext cx="5386624" cy="443962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2056" name="Rectangle 8"/>
          <p:cNvSpPr>
            <a:spLocks noGrp="1" noChangeArrowheads="1"/>
          </p:cNvSpPr>
          <p:nvPr>
            <p:ph type="ftr"/>
          </p:nvPr>
        </p:nvSpPr>
        <p:spPr bwMode="auto">
          <a:xfrm>
            <a:off x="0" y="9378327"/>
            <a:ext cx="2916550" cy="489606"/>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endParaRPr lang="en-US"/>
          </a:p>
        </p:txBody>
      </p:sp>
      <p:sp>
        <p:nvSpPr>
          <p:cNvPr id="2057" name="Rectangle 9"/>
          <p:cNvSpPr>
            <a:spLocks noGrp="1" noChangeArrowheads="1"/>
          </p:cNvSpPr>
          <p:nvPr>
            <p:ph type="sldNum"/>
          </p:nvPr>
        </p:nvSpPr>
        <p:spPr bwMode="auto">
          <a:xfrm>
            <a:off x="3817533" y="9378327"/>
            <a:ext cx="2916550" cy="489606"/>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BEB34ADA-0CBD-4D7F-BD6B-ABEF8265546E}" type="slidenum">
              <a:rPr lang="en-US"/>
              <a:pPr>
                <a:defRPr/>
              </a:pPr>
              <a:t>‹#›</a:t>
            </a:fld>
            <a:endParaRPr lang="en-US"/>
          </a:p>
        </p:txBody>
      </p:sp>
    </p:spTree>
    <p:extLst>
      <p:ext uri="{BB962C8B-B14F-4D97-AF65-F5344CB8AC3E}">
        <p14:creationId xmlns:p14="http://schemas.microsoft.com/office/powerpoint/2010/main" val="29754175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EB649845-D3C1-4C74-950B-A6120BD8217A}" type="slidenum">
              <a:rPr lang="fi-FI"/>
              <a:pPr>
                <a:defRPr/>
              </a:pPr>
              <a:t>‹#›</a:t>
            </a:fld>
            <a:endParaRPr lang="fi-FI"/>
          </a:p>
        </p:txBody>
      </p:sp>
    </p:spTree>
    <p:extLst>
      <p:ext uri="{BB962C8B-B14F-4D97-AF65-F5344CB8AC3E}">
        <p14:creationId xmlns:p14="http://schemas.microsoft.com/office/powerpoint/2010/main" val="219664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91CCE5F5-23DC-4A83-B6A3-E8E49972F153}" type="slidenum">
              <a:rPr lang="fi-FI"/>
              <a:pPr>
                <a:defRPr/>
              </a:pPr>
              <a:t>‹#›</a:t>
            </a:fld>
            <a:endParaRPr lang="fi-FI"/>
          </a:p>
        </p:txBody>
      </p:sp>
    </p:spTree>
    <p:extLst>
      <p:ext uri="{BB962C8B-B14F-4D97-AF65-F5344CB8AC3E}">
        <p14:creationId xmlns:p14="http://schemas.microsoft.com/office/powerpoint/2010/main" val="134025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6225" y="274638"/>
            <a:ext cx="2055813" cy="584676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6625" cy="584676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77F3ACE5-1962-4819-95AA-F6BFF92D756E}" type="slidenum">
              <a:rPr lang="fi-FI"/>
              <a:pPr>
                <a:defRPr/>
              </a:pPr>
              <a:t>‹#›</a:t>
            </a:fld>
            <a:endParaRPr lang="fi-FI"/>
          </a:p>
        </p:txBody>
      </p:sp>
    </p:spTree>
    <p:extLst>
      <p:ext uri="{BB962C8B-B14F-4D97-AF65-F5344CB8AC3E}">
        <p14:creationId xmlns:p14="http://schemas.microsoft.com/office/powerpoint/2010/main" val="3993517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4838" cy="1138237"/>
          </a:xfrm>
        </p:spPr>
        <p:txBody>
          <a:bodyPr/>
          <a:lstStyle/>
          <a:p>
            <a:r>
              <a:rPr lang="fi-FI" smtClean="0"/>
              <a:t>Muokkaa perustyyl. napsautt.</a:t>
            </a:r>
            <a:endParaRPr lang="fi-FI"/>
          </a:p>
        </p:txBody>
      </p:sp>
      <p:sp>
        <p:nvSpPr>
          <p:cNvPr id="3" name="Rectangle 3"/>
          <p:cNvSpPr>
            <a:spLocks noGrp="1" noChangeArrowheads="1"/>
          </p:cNvSpPr>
          <p:nvPr>
            <p:ph type="dt" idx="10"/>
          </p:nvPr>
        </p:nvSpPr>
        <p:spPr>
          <a:ln/>
        </p:spPr>
        <p:txBody>
          <a:bodyPr/>
          <a:lstStyle>
            <a:lvl1pPr>
              <a:defRPr/>
            </a:lvl1pPr>
          </a:lstStyle>
          <a:p>
            <a:pPr>
              <a:defRPr/>
            </a:pPr>
            <a:endParaRPr lang="fi-FI"/>
          </a:p>
        </p:txBody>
      </p:sp>
      <p:sp>
        <p:nvSpPr>
          <p:cNvPr id="4" name="Rectangle 4"/>
          <p:cNvSpPr>
            <a:spLocks noGrp="1" noChangeArrowheads="1"/>
          </p:cNvSpPr>
          <p:nvPr>
            <p:ph type="ftr" idx="11"/>
          </p:nvPr>
        </p:nvSpPr>
        <p:spPr>
          <a:ln/>
        </p:spPr>
        <p:txBody>
          <a:bodyPr/>
          <a:lstStyle>
            <a:lvl1pPr>
              <a:defRPr/>
            </a:lvl1pPr>
          </a:lstStyle>
          <a:p>
            <a:pPr>
              <a:defRPr/>
            </a:pPr>
            <a:endParaRPr lang="fi-FI"/>
          </a:p>
        </p:txBody>
      </p:sp>
      <p:sp>
        <p:nvSpPr>
          <p:cNvPr id="5" name="Rectangle 5"/>
          <p:cNvSpPr>
            <a:spLocks noGrp="1" noChangeArrowheads="1"/>
          </p:cNvSpPr>
          <p:nvPr>
            <p:ph type="sldNum" idx="12"/>
          </p:nvPr>
        </p:nvSpPr>
        <p:spPr>
          <a:ln/>
        </p:spPr>
        <p:txBody>
          <a:bodyPr/>
          <a:lstStyle>
            <a:lvl1pPr>
              <a:defRPr/>
            </a:lvl1pPr>
          </a:lstStyle>
          <a:p>
            <a:pPr>
              <a:defRPr/>
            </a:pPr>
            <a:fld id="{B3C0DF29-32C9-42D1-9E8D-161CCA559809}" type="slidenum">
              <a:rPr lang="fi-FI"/>
              <a:pPr>
                <a:defRPr/>
              </a:pPr>
              <a:t>‹#›</a:t>
            </a:fld>
            <a:endParaRPr lang="fi-FI"/>
          </a:p>
        </p:txBody>
      </p:sp>
    </p:spTree>
    <p:extLst>
      <p:ext uri="{BB962C8B-B14F-4D97-AF65-F5344CB8AC3E}">
        <p14:creationId xmlns:p14="http://schemas.microsoft.com/office/powerpoint/2010/main" val="105948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en-US"/>
          </a:p>
        </p:txBody>
      </p:sp>
      <p:sp>
        <p:nvSpPr>
          <p:cNvPr id="6" name="Dian numeron paikkamerkki 5"/>
          <p:cNvSpPr>
            <a:spLocks noGrp="1"/>
          </p:cNvSpPr>
          <p:nvPr>
            <p:ph type="sldNum" sz="quarter" idx="12"/>
          </p:nvPr>
        </p:nvSpPr>
        <p:spPr/>
        <p:txBody>
          <a:bodyPr/>
          <a:lstStyle>
            <a:lvl1pPr>
              <a:defRPr/>
            </a:lvl1pPr>
          </a:lstStyle>
          <a:p>
            <a:pPr>
              <a:defRPr/>
            </a:pPr>
            <a:fld id="{87956E9C-F183-4A22-8DBA-6D8AEC9CEAA2}" type="slidenum">
              <a:rPr lang="fi-FI"/>
              <a:pPr>
                <a:defRPr/>
              </a:pPr>
              <a:t>‹#›</a:t>
            </a:fld>
            <a:endParaRPr lang="fi-FI"/>
          </a:p>
        </p:txBody>
      </p:sp>
    </p:spTree>
    <p:extLst>
      <p:ext uri="{BB962C8B-B14F-4D97-AF65-F5344CB8AC3E}">
        <p14:creationId xmlns:p14="http://schemas.microsoft.com/office/powerpoint/2010/main" val="41574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en-US"/>
          </a:p>
        </p:txBody>
      </p:sp>
      <p:sp>
        <p:nvSpPr>
          <p:cNvPr id="6" name="Dian numeron paikkamerkki 5"/>
          <p:cNvSpPr>
            <a:spLocks noGrp="1"/>
          </p:cNvSpPr>
          <p:nvPr>
            <p:ph type="sldNum" sz="quarter" idx="12"/>
          </p:nvPr>
        </p:nvSpPr>
        <p:spPr/>
        <p:txBody>
          <a:bodyPr/>
          <a:lstStyle>
            <a:lvl1pPr>
              <a:defRPr/>
            </a:lvl1pPr>
          </a:lstStyle>
          <a:p>
            <a:pPr>
              <a:defRPr/>
            </a:pPr>
            <a:fld id="{0485BD6E-185E-42E6-A963-D4A398B44086}" type="slidenum">
              <a:rPr lang="fi-FI"/>
              <a:pPr>
                <a:defRPr/>
              </a:pPr>
              <a:t>‹#›</a:t>
            </a:fld>
            <a:endParaRPr lang="fi-FI"/>
          </a:p>
        </p:txBody>
      </p:sp>
    </p:spTree>
    <p:extLst>
      <p:ext uri="{BB962C8B-B14F-4D97-AF65-F5344CB8AC3E}">
        <p14:creationId xmlns:p14="http://schemas.microsoft.com/office/powerpoint/2010/main" val="1835809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en-US"/>
          </a:p>
        </p:txBody>
      </p:sp>
      <p:sp>
        <p:nvSpPr>
          <p:cNvPr id="6" name="Dian numeron paikkamerkki 5"/>
          <p:cNvSpPr>
            <a:spLocks noGrp="1"/>
          </p:cNvSpPr>
          <p:nvPr>
            <p:ph type="sldNum" sz="quarter" idx="12"/>
          </p:nvPr>
        </p:nvSpPr>
        <p:spPr/>
        <p:txBody>
          <a:bodyPr/>
          <a:lstStyle>
            <a:lvl1pPr>
              <a:defRPr/>
            </a:lvl1pPr>
          </a:lstStyle>
          <a:p>
            <a:pPr>
              <a:defRPr/>
            </a:pPr>
            <a:fld id="{D14D2A02-01C9-4B56-9340-7D90220B0692}" type="slidenum">
              <a:rPr lang="fi-FI"/>
              <a:pPr>
                <a:defRPr/>
              </a:pPr>
              <a:t>‹#›</a:t>
            </a:fld>
            <a:endParaRPr lang="fi-FI"/>
          </a:p>
        </p:txBody>
      </p:sp>
    </p:spTree>
    <p:extLst>
      <p:ext uri="{BB962C8B-B14F-4D97-AF65-F5344CB8AC3E}">
        <p14:creationId xmlns:p14="http://schemas.microsoft.com/office/powerpoint/2010/main" val="3701148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en-US"/>
          </a:p>
        </p:txBody>
      </p:sp>
      <p:sp>
        <p:nvSpPr>
          <p:cNvPr id="7" name="Dian numeron paikkamerkki 5"/>
          <p:cNvSpPr>
            <a:spLocks noGrp="1"/>
          </p:cNvSpPr>
          <p:nvPr>
            <p:ph type="sldNum" sz="quarter" idx="12"/>
          </p:nvPr>
        </p:nvSpPr>
        <p:spPr/>
        <p:txBody>
          <a:bodyPr/>
          <a:lstStyle>
            <a:lvl1pPr>
              <a:defRPr/>
            </a:lvl1pPr>
          </a:lstStyle>
          <a:p>
            <a:pPr>
              <a:defRPr/>
            </a:pPr>
            <a:fld id="{858FEFAA-99C0-4F66-AD3D-341DF67931B8}" type="slidenum">
              <a:rPr lang="fi-FI"/>
              <a:pPr>
                <a:defRPr/>
              </a:pPr>
              <a:t>‹#›</a:t>
            </a:fld>
            <a:endParaRPr lang="fi-FI"/>
          </a:p>
        </p:txBody>
      </p:sp>
    </p:spTree>
    <p:extLst>
      <p:ext uri="{BB962C8B-B14F-4D97-AF65-F5344CB8AC3E}">
        <p14:creationId xmlns:p14="http://schemas.microsoft.com/office/powerpoint/2010/main" val="322783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p:txBody>
          <a:bodyPr/>
          <a:lstStyle>
            <a:lvl1pPr>
              <a:defRPr/>
            </a:lvl1pPr>
          </a:lstStyle>
          <a:p>
            <a:pPr>
              <a:defRPr/>
            </a:pPr>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en-US"/>
          </a:p>
        </p:txBody>
      </p:sp>
      <p:sp>
        <p:nvSpPr>
          <p:cNvPr id="9" name="Dian numeron paikkamerkki 5"/>
          <p:cNvSpPr>
            <a:spLocks noGrp="1"/>
          </p:cNvSpPr>
          <p:nvPr>
            <p:ph type="sldNum" sz="quarter" idx="12"/>
          </p:nvPr>
        </p:nvSpPr>
        <p:spPr/>
        <p:txBody>
          <a:bodyPr/>
          <a:lstStyle>
            <a:lvl1pPr>
              <a:defRPr/>
            </a:lvl1pPr>
          </a:lstStyle>
          <a:p>
            <a:pPr>
              <a:defRPr/>
            </a:pPr>
            <a:fld id="{33D6DC0D-3A54-4D78-86CB-2B345DB62816}" type="slidenum">
              <a:rPr lang="fi-FI"/>
              <a:pPr>
                <a:defRPr/>
              </a:pPr>
              <a:t>‹#›</a:t>
            </a:fld>
            <a:endParaRPr lang="fi-FI"/>
          </a:p>
        </p:txBody>
      </p:sp>
    </p:spTree>
    <p:extLst>
      <p:ext uri="{BB962C8B-B14F-4D97-AF65-F5344CB8AC3E}">
        <p14:creationId xmlns:p14="http://schemas.microsoft.com/office/powerpoint/2010/main" val="87183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en-US"/>
          </a:p>
        </p:txBody>
      </p:sp>
      <p:sp>
        <p:nvSpPr>
          <p:cNvPr id="5" name="Dian numeron paikkamerkki 5"/>
          <p:cNvSpPr>
            <a:spLocks noGrp="1"/>
          </p:cNvSpPr>
          <p:nvPr>
            <p:ph type="sldNum" sz="quarter" idx="12"/>
          </p:nvPr>
        </p:nvSpPr>
        <p:spPr/>
        <p:txBody>
          <a:bodyPr/>
          <a:lstStyle>
            <a:lvl1pPr>
              <a:defRPr/>
            </a:lvl1pPr>
          </a:lstStyle>
          <a:p>
            <a:pPr>
              <a:defRPr/>
            </a:pPr>
            <a:fld id="{49419169-1618-4E33-A5FC-F5CCB86DFBE3}" type="slidenum">
              <a:rPr lang="fi-FI"/>
              <a:pPr>
                <a:defRPr/>
              </a:pPr>
              <a:t>‹#›</a:t>
            </a:fld>
            <a:endParaRPr lang="fi-FI"/>
          </a:p>
        </p:txBody>
      </p:sp>
    </p:spTree>
    <p:extLst>
      <p:ext uri="{BB962C8B-B14F-4D97-AF65-F5344CB8AC3E}">
        <p14:creationId xmlns:p14="http://schemas.microsoft.com/office/powerpoint/2010/main" val="4085610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en-US"/>
          </a:p>
        </p:txBody>
      </p:sp>
      <p:sp>
        <p:nvSpPr>
          <p:cNvPr id="4" name="Dian numeron paikkamerkki 5"/>
          <p:cNvSpPr>
            <a:spLocks noGrp="1"/>
          </p:cNvSpPr>
          <p:nvPr>
            <p:ph type="sldNum" sz="quarter" idx="12"/>
          </p:nvPr>
        </p:nvSpPr>
        <p:spPr/>
        <p:txBody>
          <a:bodyPr/>
          <a:lstStyle>
            <a:lvl1pPr>
              <a:defRPr/>
            </a:lvl1pPr>
          </a:lstStyle>
          <a:p>
            <a:pPr>
              <a:defRPr/>
            </a:pPr>
            <a:fld id="{AE5CABAF-2B28-487B-8257-75EC757FE857}" type="slidenum">
              <a:rPr lang="fi-FI"/>
              <a:pPr>
                <a:defRPr/>
              </a:pPr>
              <a:t>‹#›</a:t>
            </a:fld>
            <a:endParaRPr lang="fi-FI"/>
          </a:p>
        </p:txBody>
      </p:sp>
    </p:spTree>
    <p:extLst>
      <p:ext uri="{BB962C8B-B14F-4D97-AF65-F5344CB8AC3E}">
        <p14:creationId xmlns:p14="http://schemas.microsoft.com/office/powerpoint/2010/main" val="149551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C7A9A781-F2A2-43E0-8C20-ED47D19FCF37}" type="slidenum">
              <a:rPr lang="fi-FI"/>
              <a:pPr>
                <a:defRPr/>
              </a:pPr>
              <a:t>‹#›</a:t>
            </a:fld>
            <a:endParaRPr lang="fi-FI"/>
          </a:p>
        </p:txBody>
      </p:sp>
    </p:spTree>
    <p:extLst>
      <p:ext uri="{BB962C8B-B14F-4D97-AF65-F5344CB8AC3E}">
        <p14:creationId xmlns:p14="http://schemas.microsoft.com/office/powerpoint/2010/main" val="1680649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en-US"/>
          </a:p>
        </p:txBody>
      </p:sp>
      <p:sp>
        <p:nvSpPr>
          <p:cNvPr id="7" name="Dian numeron paikkamerkki 5"/>
          <p:cNvSpPr>
            <a:spLocks noGrp="1"/>
          </p:cNvSpPr>
          <p:nvPr>
            <p:ph type="sldNum" sz="quarter" idx="12"/>
          </p:nvPr>
        </p:nvSpPr>
        <p:spPr/>
        <p:txBody>
          <a:bodyPr/>
          <a:lstStyle>
            <a:lvl1pPr>
              <a:defRPr/>
            </a:lvl1pPr>
          </a:lstStyle>
          <a:p>
            <a:pPr>
              <a:defRPr/>
            </a:pPr>
            <a:fld id="{B1D3BAD2-F759-4E37-958E-4BD51782495B}" type="slidenum">
              <a:rPr lang="fi-FI"/>
              <a:pPr>
                <a:defRPr/>
              </a:pPr>
              <a:t>‹#›</a:t>
            </a:fld>
            <a:endParaRPr lang="fi-FI"/>
          </a:p>
        </p:txBody>
      </p:sp>
    </p:spTree>
    <p:extLst>
      <p:ext uri="{BB962C8B-B14F-4D97-AF65-F5344CB8AC3E}">
        <p14:creationId xmlns:p14="http://schemas.microsoft.com/office/powerpoint/2010/main" val="3602607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en-US"/>
          </a:p>
        </p:txBody>
      </p:sp>
      <p:sp>
        <p:nvSpPr>
          <p:cNvPr id="7" name="Dian numeron paikkamerkki 5"/>
          <p:cNvSpPr>
            <a:spLocks noGrp="1"/>
          </p:cNvSpPr>
          <p:nvPr>
            <p:ph type="sldNum" sz="quarter" idx="12"/>
          </p:nvPr>
        </p:nvSpPr>
        <p:spPr/>
        <p:txBody>
          <a:bodyPr/>
          <a:lstStyle>
            <a:lvl1pPr>
              <a:defRPr/>
            </a:lvl1pPr>
          </a:lstStyle>
          <a:p>
            <a:pPr>
              <a:defRPr/>
            </a:pPr>
            <a:fld id="{08E847FD-6760-4A45-BC46-410EE6194AD6}" type="slidenum">
              <a:rPr lang="fi-FI"/>
              <a:pPr>
                <a:defRPr/>
              </a:pPr>
              <a:t>‹#›</a:t>
            </a:fld>
            <a:endParaRPr lang="fi-FI"/>
          </a:p>
        </p:txBody>
      </p:sp>
    </p:spTree>
    <p:extLst>
      <p:ext uri="{BB962C8B-B14F-4D97-AF65-F5344CB8AC3E}">
        <p14:creationId xmlns:p14="http://schemas.microsoft.com/office/powerpoint/2010/main" val="1276999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en-US"/>
          </a:p>
        </p:txBody>
      </p:sp>
      <p:sp>
        <p:nvSpPr>
          <p:cNvPr id="6" name="Dian numeron paikkamerkki 5"/>
          <p:cNvSpPr>
            <a:spLocks noGrp="1"/>
          </p:cNvSpPr>
          <p:nvPr>
            <p:ph type="sldNum" sz="quarter" idx="12"/>
          </p:nvPr>
        </p:nvSpPr>
        <p:spPr/>
        <p:txBody>
          <a:bodyPr/>
          <a:lstStyle>
            <a:lvl1pPr>
              <a:defRPr/>
            </a:lvl1pPr>
          </a:lstStyle>
          <a:p>
            <a:pPr>
              <a:defRPr/>
            </a:pPr>
            <a:fld id="{D27DD398-ECBA-4B9E-9F17-BD89D35A8689}" type="slidenum">
              <a:rPr lang="fi-FI"/>
              <a:pPr>
                <a:defRPr/>
              </a:pPr>
              <a:t>‹#›</a:t>
            </a:fld>
            <a:endParaRPr lang="fi-FI"/>
          </a:p>
        </p:txBody>
      </p:sp>
    </p:spTree>
    <p:extLst>
      <p:ext uri="{BB962C8B-B14F-4D97-AF65-F5344CB8AC3E}">
        <p14:creationId xmlns:p14="http://schemas.microsoft.com/office/powerpoint/2010/main" val="3384942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en-US"/>
          </a:p>
        </p:txBody>
      </p:sp>
      <p:sp>
        <p:nvSpPr>
          <p:cNvPr id="6" name="Dian numeron paikkamerkki 5"/>
          <p:cNvSpPr>
            <a:spLocks noGrp="1"/>
          </p:cNvSpPr>
          <p:nvPr>
            <p:ph type="sldNum" sz="quarter" idx="12"/>
          </p:nvPr>
        </p:nvSpPr>
        <p:spPr/>
        <p:txBody>
          <a:bodyPr/>
          <a:lstStyle>
            <a:lvl1pPr>
              <a:defRPr/>
            </a:lvl1pPr>
          </a:lstStyle>
          <a:p>
            <a:pPr>
              <a:defRPr/>
            </a:pPr>
            <a:fld id="{7A66F15D-7D6C-433D-A276-4FF5ACA6F297}" type="slidenum">
              <a:rPr lang="fi-FI"/>
              <a:pPr>
                <a:defRPr/>
              </a:pPr>
              <a:t>‹#›</a:t>
            </a:fld>
            <a:endParaRPr lang="fi-FI"/>
          </a:p>
        </p:txBody>
      </p:sp>
    </p:spTree>
    <p:extLst>
      <p:ext uri="{BB962C8B-B14F-4D97-AF65-F5344CB8AC3E}">
        <p14:creationId xmlns:p14="http://schemas.microsoft.com/office/powerpoint/2010/main" val="1119490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1" y="1712915"/>
            <a:ext cx="8326438" cy="3921125"/>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fi-FI" sz="1350">
              <a:solidFill>
                <a:srgbClr val="FFFFFF"/>
              </a:solidFill>
            </a:endParaRPr>
          </a:p>
        </p:txBody>
      </p:sp>
      <p:pic>
        <p:nvPicPr>
          <p:cNvPr id="11" name="Picture 7"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
            <a:ext cx="21209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771200"/>
            <a:ext cx="7772400" cy="1332000"/>
          </a:xfrm>
        </p:spPr>
        <p:txBody>
          <a:bodyPr/>
          <a:lstStyle>
            <a:lvl1pPr>
              <a:defRPr sz="3000">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3143248"/>
            <a:ext cx="6285600" cy="2340000"/>
          </a:xfrm>
        </p:spPr>
        <p:txBody>
          <a:bodyPr/>
          <a:lstStyle>
            <a:lvl1pPr marL="0" indent="0" algn="l">
              <a:buNone/>
              <a:defRPr>
                <a:solidFill>
                  <a:schemeClr val="bg1"/>
                </a:solidFill>
                <a:latin typeface="Georgia"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5961600"/>
            <a:ext cx="1962000" cy="633600"/>
          </a:xfrm>
        </p:spPr>
        <p:txBody>
          <a:bodyPr wrap="none" lIns="0" tIns="0" rIns="0" bIns="0"/>
          <a:lstStyle>
            <a:lvl1pPr marL="0" indent="0">
              <a:spcBef>
                <a:spcPts val="0"/>
              </a:spcBef>
              <a:buNone/>
              <a:defRPr sz="900" b="1">
                <a:solidFill>
                  <a:schemeClr val="bg2"/>
                </a:solidFill>
              </a:defRPr>
            </a:lvl1pPr>
            <a:lvl2pPr marL="556200" indent="-213300">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5961600"/>
            <a:ext cx="1134000" cy="633600"/>
          </a:xfrm>
        </p:spPr>
        <p:txBody>
          <a:bodyPr wrap="none" lIns="0" tIns="0" rIns="0" bIns="0"/>
          <a:lstStyle>
            <a:lvl1pPr marL="0" indent="0">
              <a:spcBef>
                <a:spcPts val="0"/>
              </a:spcBef>
              <a:buNone/>
              <a:defRPr sz="900" b="1">
                <a:solidFill>
                  <a:schemeClr val="bg2"/>
                </a:solidFill>
              </a:defRPr>
            </a:lvl1pPr>
            <a:lvl2pPr marL="556200" indent="-213300">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6138000"/>
            <a:ext cx="2026800" cy="457200"/>
          </a:xfrm>
        </p:spPr>
        <p:txBody>
          <a:bodyPr wrap="none" lIns="0" tIns="0" rIns="0" bIns="0"/>
          <a:lstStyle>
            <a:lvl1pPr marL="0" indent="0">
              <a:spcBef>
                <a:spcPts val="0"/>
              </a:spcBef>
              <a:buNone/>
              <a:defRPr sz="900" b="1">
                <a:solidFill>
                  <a:schemeClr val="bg2"/>
                </a:solidFill>
              </a:defRPr>
            </a:lvl1pPr>
            <a:lvl2pPr marL="556200" indent="-213300">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6138000"/>
            <a:ext cx="2048400" cy="457200"/>
          </a:xfrm>
        </p:spPr>
        <p:txBody>
          <a:bodyPr wrap="none" lIns="0" tIns="0" rIns="0" bIns="0"/>
          <a:lstStyle>
            <a:lvl1pPr marL="0" indent="0">
              <a:spcBef>
                <a:spcPts val="0"/>
              </a:spcBef>
              <a:buNone/>
              <a:defRPr sz="900" b="1">
                <a:solidFill>
                  <a:schemeClr val="bg2"/>
                </a:solidFill>
              </a:defRPr>
            </a:lvl1pPr>
            <a:lvl2pPr marL="556200" indent="-213300">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5961600"/>
            <a:ext cx="2048400" cy="176400"/>
          </a:xfrm>
        </p:spPr>
        <p:txBody>
          <a:bodyPr wrap="none" lIns="0" tIns="0" rIns="0" bIns="0"/>
          <a:lstStyle>
            <a:lvl1pPr marL="0" indent="0">
              <a:spcBef>
                <a:spcPts val="0"/>
              </a:spcBef>
              <a:buNone/>
              <a:defRPr sz="900" b="1">
                <a:solidFill>
                  <a:schemeClr val="tx1"/>
                </a:solidFill>
              </a:defRPr>
            </a:lvl1pPr>
            <a:lvl2pPr marL="556200" indent="-213300">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smtClean="0"/>
              <a:t>Click to edit Master text styles</a:t>
            </a:r>
          </a:p>
        </p:txBody>
      </p:sp>
      <p:sp>
        <p:nvSpPr>
          <p:cNvPr id="12" name="Date Placeholder 3"/>
          <p:cNvSpPr>
            <a:spLocks noGrp="1"/>
          </p:cNvSpPr>
          <p:nvPr>
            <p:ph type="dt" sz="half" idx="16"/>
          </p:nvPr>
        </p:nvSpPr>
        <p:spPr>
          <a:xfrm>
            <a:off x="2862264" y="5961063"/>
            <a:ext cx="2027237" cy="176212"/>
          </a:xfrm>
        </p:spPr>
        <p:txBody>
          <a:bodyPr wrap="none" lIns="0" tIns="0" rIns="0" bIns="0"/>
          <a:lstStyle>
            <a:lvl1pPr>
              <a:defRPr sz="900">
                <a:solidFill>
                  <a:schemeClr val="bg2"/>
                </a:solidFill>
              </a:defRPr>
            </a:lvl1pPr>
          </a:lstStyle>
          <a:p>
            <a:pPr>
              <a:defRPr/>
            </a:pPr>
            <a:fld id="{E187C474-E8BF-4C80-9F0A-97A2EF1F7C2B}" type="datetime1">
              <a:rPr lang="en-US">
                <a:solidFill>
                  <a:srgbClr val="808080"/>
                </a:solidFill>
              </a:rPr>
              <a:pPr>
                <a:defRPr/>
              </a:pPr>
              <a:t>1/24/2019</a:t>
            </a:fld>
            <a:endParaRPr lang="fi-FI">
              <a:solidFill>
                <a:srgbClr val="808080"/>
              </a:solidFill>
            </a:endParaRPr>
          </a:p>
        </p:txBody>
      </p:sp>
    </p:spTree>
    <p:extLst>
      <p:ext uri="{BB962C8B-B14F-4D97-AF65-F5344CB8AC3E}">
        <p14:creationId xmlns:p14="http://schemas.microsoft.com/office/powerpoint/2010/main" val="1587660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D29053-CEF4-4C2D-A356-4D69661CC61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82466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389AAC-3AE8-4F20-A6D2-91D8C69A47D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14540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3EC0A1-9B17-47C6-9C4C-8AC1BA33BD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7600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792B20-A4B7-41FD-BE2E-F566A02FF9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75610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2314A0-1514-4AE1-83A7-C52A46B5FF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5418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6CDB304A-921B-41A0-A10D-D338220A72C7}" type="slidenum">
              <a:rPr lang="fi-FI"/>
              <a:pPr>
                <a:defRPr/>
              </a:pPr>
              <a:t>‹#›</a:t>
            </a:fld>
            <a:endParaRPr lang="fi-FI"/>
          </a:p>
        </p:txBody>
      </p:sp>
    </p:spTree>
    <p:extLst>
      <p:ext uri="{BB962C8B-B14F-4D97-AF65-F5344CB8AC3E}">
        <p14:creationId xmlns:p14="http://schemas.microsoft.com/office/powerpoint/2010/main" val="3703452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8E918B-516E-4FC3-9C49-F990C63DF4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0860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A20F16-8B83-48A6-B602-77AA69D1DE9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8826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0D45D8-DFB7-4A61-AD87-02686A7ED4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19976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783093-4C63-41AB-9075-1EA78BB69C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85743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A97EE0-FFEE-45D9-B916-C789C799AA8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46964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770AF7-66E1-4B0C-BD39-D1039A7E568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82679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SmartArt Placeholder 2"/>
          <p:cNvSpPr>
            <a:spLocks noGrp="1"/>
          </p:cNvSpPr>
          <p:nvPr>
            <p:ph type="dgm" idx="1"/>
          </p:nvPr>
        </p:nvSpPr>
        <p:spPr>
          <a:xfrm>
            <a:off x="457200" y="1600200"/>
            <a:ext cx="8229600" cy="4525963"/>
          </a:xfrm>
        </p:spPr>
        <p:txBody>
          <a:bodyPr/>
          <a:lstStyle/>
          <a:p>
            <a:pPr lvl="0"/>
            <a:endParaRPr lang="fi-F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615ECF-0892-46D2-BC7E-6196EDBC9DC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3755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44DF4D-8838-44B8-8EEF-1845F9CF98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6223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F9D1D22-4C58-4534-BA37-D08D3C22D0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12451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C514BC5-DE5C-43AF-964C-678E36E43C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6962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3C80BA57-0562-4F73-BF0F-803D72B9A43E}" type="slidenum">
              <a:rPr lang="fi-FI"/>
              <a:pPr>
                <a:defRPr/>
              </a:pPr>
              <a:t>‹#›</a:t>
            </a:fld>
            <a:endParaRPr lang="fi-FI"/>
          </a:p>
        </p:txBody>
      </p:sp>
    </p:spTree>
    <p:extLst>
      <p:ext uri="{BB962C8B-B14F-4D97-AF65-F5344CB8AC3E}">
        <p14:creationId xmlns:p14="http://schemas.microsoft.com/office/powerpoint/2010/main" val="2633286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0" y="1712913"/>
            <a:ext cx="8326438" cy="3921125"/>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buClrTx/>
              <a:buSzTx/>
              <a:buFontTx/>
              <a:buNone/>
              <a:defRPr/>
            </a:pPr>
            <a:endParaRPr lang="fi-FI">
              <a:solidFill>
                <a:srgbClr val="FFFFFF"/>
              </a:solidFill>
            </a:endParaRPr>
          </a:p>
        </p:txBody>
      </p:sp>
      <p:pic>
        <p:nvPicPr>
          <p:cNvPr id="11" name="Picture 7"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771200"/>
            <a:ext cx="7772400" cy="1332000"/>
          </a:xfrm>
        </p:spPr>
        <p:txBody>
          <a:bodyPr/>
          <a:lstStyle>
            <a:lvl1pPr>
              <a:defRPr sz="4000">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3143248"/>
            <a:ext cx="6285600" cy="2340000"/>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5961600"/>
            <a:ext cx="1962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5961600"/>
            <a:ext cx="1134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6138000"/>
            <a:ext cx="20268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6138000"/>
            <a:ext cx="20484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5961600"/>
            <a:ext cx="2048400" cy="176400"/>
          </a:xfrm>
        </p:spPr>
        <p:txBody>
          <a:bodyPr wrap="none" lIns="0" tIns="0" rIns="0" bIns="0"/>
          <a:lstStyle>
            <a:lvl1pPr marL="0" indent="0">
              <a:spcBef>
                <a:spcPts val="0"/>
              </a:spcBef>
              <a:buNone/>
              <a:defRPr sz="1200" b="1">
                <a:solidFill>
                  <a:schemeClr val="tx1"/>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p:txBody>
      </p:sp>
      <p:sp>
        <p:nvSpPr>
          <p:cNvPr id="12" name="Date Placeholder 3"/>
          <p:cNvSpPr>
            <a:spLocks noGrp="1"/>
          </p:cNvSpPr>
          <p:nvPr>
            <p:ph type="dt" sz="half" idx="16"/>
          </p:nvPr>
        </p:nvSpPr>
        <p:spPr>
          <a:xfrm>
            <a:off x="2862263" y="5961063"/>
            <a:ext cx="2027237" cy="176212"/>
          </a:xfrm>
        </p:spPr>
        <p:txBody>
          <a:bodyPr wrap="none" lIns="0" tIns="0" rIns="0" bIns="0"/>
          <a:lstStyle>
            <a:lvl1pPr>
              <a:defRPr sz="1200">
                <a:solidFill>
                  <a:schemeClr val="bg2"/>
                </a:solidFill>
              </a:defRPr>
            </a:lvl1pPr>
          </a:lstStyle>
          <a:p>
            <a:pPr>
              <a:defRPr/>
            </a:pPr>
            <a:fld id="{E187C474-E8BF-4C80-9F0A-97A2EF1F7C2B}" type="datetime1">
              <a:rPr lang="en-US">
                <a:solidFill>
                  <a:srgbClr val="808080"/>
                </a:solidFill>
              </a:rPr>
              <a:pPr>
                <a:defRPr/>
              </a:pPr>
              <a:t>1/24/2019</a:t>
            </a:fld>
            <a:endParaRPr lang="fi-FI">
              <a:solidFill>
                <a:srgbClr val="808080"/>
              </a:solidFill>
            </a:endParaRPr>
          </a:p>
        </p:txBody>
      </p:sp>
    </p:spTree>
    <p:extLst>
      <p:ext uri="{BB962C8B-B14F-4D97-AF65-F5344CB8AC3E}">
        <p14:creationId xmlns:p14="http://schemas.microsoft.com/office/powerpoint/2010/main" val="152240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8E6C31-1574-4E19-9DA5-FCA9F854F5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8981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1916B7-DAF6-4C23-B021-437D7C0B91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3984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723F07-0D1D-426D-B1B8-39D093F35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42133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17EE59-CCAD-455B-8A78-8EF964F4EB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2762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CCB2CCA-9CA2-4880-A4BD-552717EF1F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9818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39C213-1E2E-4F96-9C0A-BBAD05FC6A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7417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18BBA6-C74B-40D8-9CCE-DEFC417AB4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2206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3F7271-BCD8-44D2-AB90-B2568B6C93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3572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758B16-1971-4261-A460-75272D1EB8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018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3"/>
          <p:cNvSpPr>
            <a:spLocks noGrp="1" noChangeArrowheads="1"/>
          </p:cNvSpPr>
          <p:nvPr>
            <p:ph type="dt" idx="10"/>
          </p:nvPr>
        </p:nvSpPr>
        <p:spPr>
          <a:ln/>
        </p:spPr>
        <p:txBody>
          <a:bodyPr/>
          <a:lstStyle>
            <a:lvl1pPr>
              <a:defRPr/>
            </a:lvl1pPr>
          </a:lstStyle>
          <a:p>
            <a:pPr>
              <a:defRPr/>
            </a:pPr>
            <a:endParaRPr lang="fi-FI"/>
          </a:p>
        </p:txBody>
      </p:sp>
      <p:sp>
        <p:nvSpPr>
          <p:cNvPr id="8" name="Rectangle 4"/>
          <p:cNvSpPr>
            <a:spLocks noGrp="1" noChangeArrowheads="1"/>
          </p:cNvSpPr>
          <p:nvPr>
            <p:ph type="ftr" idx="11"/>
          </p:nvPr>
        </p:nvSpPr>
        <p:spPr>
          <a:ln/>
        </p:spPr>
        <p:txBody>
          <a:bodyPr/>
          <a:lstStyle>
            <a:lvl1pPr>
              <a:defRPr/>
            </a:lvl1pPr>
          </a:lstStyle>
          <a:p>
            <a:pPr>
              <a:defRPr/>
            </a:pPr>
            <a:endParaRPr lang="fi-FI"/>
          </a:p>
        </p:txBody>
      </p:sp>
      <p:sp>
        <p:nvSpPr>
          <p:cNvPr id="9" name="Rectangle 5"/>
          <p:cNvSpPr>
            <a:spLocks noGrp="1" noChangeArrowheads="1"/>
          </p:cNvSpPr>
          <p:nvPr>
            <p:ph type="sldNum" idx="12"/>
          </p:nvPr>
        </p:nvSpPr>
        <p:spPr>
          <a:ln/>
        </p:spPr>
        <p:txBody>
          <a:bodyPr/>
          <a:lstStyle>
            <a:lvl1pPr>
              <a:defRPr/>
            </a:lvl1pPr>
          </a:lstStyle>
          <a:p>
            <a:pPr>
              <a:defRPr/>
            </a:pPr>
            <a:fld id="{58D03746-62CA-4E33-8661-67C59F33891A}" type="slidenum">
              <a:rPr lang="fi-FI"/>
              <a:pPr>
                <a:defRPr/>
              </a:pPr>
              <a:t>‹#›</a:t>
            </a:fld>
            <a:endParaRPr lang="fi-FI"/>
          </a:p>
        </p:txBody>
      </p:sp>
    </p:spTree>
    <p:extLst>
      <p:ext uri="{BB962C8B-B14F-4D97-AF65-F5344CB8AC3E}">
        <p14:creationId xmlns:p14="http://schemas.microsoft.com/office/powerpoint/2010/main" val="3396948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526229-B25D-44E2-A12F-811018CCDD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78094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605E60-F452-4F3A-BFD2-EC42D0B823E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3739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600200"/>
            <a:ext cx="4038600" cy="45259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C7204E-92EC-458E-AEED-51040F7BD94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99733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0" y="1712913"/>
            <a:ext cx="8326438" cy="3921125"/>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a:buClrTx/>
              <a:buSzTx/>
              <a:buFontTx/>
              <a:buNone/>
              <a:defRPr/>
            </a:pPr>
            <a:endParaRPr lang="fi-FI" altLang="en-US" smtClean="0">
              <a:solidFill>
                <a:srgbClr val="FFFFFF"/>
              </a:solidFill>
            </a:endParaRPr>
          </a:p>
        </p:txBody>
      </p:sp>
      <p:pic>
        <p:nvPicPr>
          <p:cNvPr id="11" name="Picture 7"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771200"/>
            <a:ext cx="7772400" cy="1332000"/>
          </a:xfrm>
        </p:spPr>
        <p:txBody>
          <a:bodyPr/>
          <a:lstStyle>
            <a:lvl1pPr>
              <a:defRPr sz="4000">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3143248"/>
            <a:ext cx="6285600" cy="2340000"/>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5961600"/>
            <a:ext cx="1962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5961600"/>
            <a:ext cx="1134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6138000"/>
            <a:ext cx="20268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6138000"/>
            <a:ext cx="20484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5961600"/>
            <a:ext cx="2048400" cy="176400"/>
          </a:xfrm>
        </p:spPr>
        <p:txBody>
          <a:bodyPr wrap="none" lIns="0" tIns="0" rIns="0" bIns="0"/>
          <a:lstStyle>
            <a:lvl1pPr marL="0" indent="0">
              <a:spcBef>
                <a:spcPts val="0"/>
              </a:spcBef>
              <a:buNone/>
              <a:defRPr sz="1200" b="1">
                <a:solidFill>
                  <a:schemeClr val="tx1"/>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p:txBody>
      </p:sp>
      <p:sp>
        <p:nvSpPr>
          <p:cNvPr id="12" name="Date Placeholder 3"/>
          <p:cNvSpPr>
            <a:spLocks noGrp="1"/>
          </p:cNvSpPr>
          <p:nvPr>
            <p:ph type="dt" sz="half" idx="16"/>
          </p:nvPr>
        </p:nvSpPr>
        <p:spPr>
          <a:xfrm>
            <a:off x="2862263" y="5961063"/>
            <a:ext cx="2027237" cy="176212"/>
          </a:xfrm>
        </p:spPr>
        <p:txBody>
          <a:bodyPr wrap="none" lIns="0" tIns="0" rIns="0" bIns="0"/>
          <a:lstStyle>
            <a:lvl1pPr>
              <a:defRPr sz="1200">
                <a:solidFill>
                  <a:schemeClr val="bg2"/>
                </a:solidFill>
              </a:defRPr>
            </a:lvl1pPr>
          </a:lstStyle>
          <a:p>
            <a:pPr>
              <a:defRPr/>
            </a:pPr>
            <a:fld id="{652975F1-3AE8-4A15-9A46-8D45F3EA5611}" type="datetime1">
              <a:rPr lang="en-US" altLang="en-US">
                <a:solidFill>
                  <a:srgbClr val="808080"/>
                </a:solidFill>
              </a:rPr>
              <a:pPr>
                <a:defRPr/>
              </a:pPr>
              <a:t>1/24/2019</a:t>
            </a:fld>
            <a:endParaRPr lang="fi-FI" altLang="en-US">
              <a:solidFill>
                <a:srgbClr val="808080"/>
              </a:solidFill>
            </a:endParaRPr>
          </a:p>
        </p:txBody>
      </p:sp>
    </p:spTree>
    <p:extLst>
      <p:ext uri="{BB962C8B-B14F-4D97-AF65-F5344CB8AC3E}">
        <p14:creationId xmlns:p14="http://schemas.microsoft.com/office/powerpoint/2010/main" val="104010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3"/>
          <p:cNvSpPr>
            <a:spLocks noGrp="1" noChangeArrowheads="1"/>
          </p:cNvSpPr>
          <p:nvPr>
            <p:ph type="dt" idx="10"/>
          </p:nvPr>
        </p:nvSpPr>
        <p:spPr>
          <a:ln/>
        </p:spPr>
        <p:txBody>
          <a:bodyPr/>
          <a:lstStyle>
            <a:lvl1pPr>
              <a:defRPr/>
            </a:lvl1pPr>
          </a:lstStyle>
          <a:p>
            <a:pPr>
              <a:defRPr/>
            </a:pPr>
            <a:endParaRPr lang="fi-FI"/>
          </a:p>
        </p:txBody>
      </p:sp>
      <p:sp>
        <p:nvSpPr>
          <p:cNvPr id="4" name="Rectangle 4"/>
          <p:cNvSpPr>
            <a:spLocks noGrp="1" noChangeArrowheads="1"/>
          </p:cNvSpPr>
          <p:nvPr>
            <p:ph type="ftr" idx="11"/>
          </p:nvPr>
        </p:nvSpPr>
        <p:spPr>
          <a:ln/>
        </p:spPr>
        <p:txBody>
          <a:bodyPr/>
          <a:lstStyle>
            <a:lvl1pPr>
              <a:defRPr/>
            </a:lvl1pPr>
          </a:lstStyle>
          <a:p>
            <a:pPr>
              <a:defRPr/>
            </a:pPr>
            <a:endParaRPr lang="fi-FI"/>
          </a:p>
        </p:txBody>
      </p:sp>
      <p:sp>
        <p:nvSpPr>
          <p:cNvPr id="5" name="Rectangle 5"/>
          <p:cNvSpPr>
            <a:spLocks noGrp="1" noChangeArrowheads="1"/>
          </p:cNvSpPr>
          <p:nvPr>
            <p:ph type="sldNum" idx="12"/>
          </p:nvPr>
        </p:nvSpPr>
        <p:spPr>
          <a:ln/>
        </p:spPr>
        <p:txBody>
          <a:bodyPr/>
          <a:lstStyle>
            <a:lvl1pPr>
              <a:defRPr/>
            </a:lvl1pPr>
          </a:lstStyle>
          <a:p>
            <a:pPr>
              <a:defRPr/>
            </a:pPr>
            <a:fld id="{7FBD363F-0807-40F9-A0ED-09B8D39BEC88}" type="slidenum">
              <a:rPr lang="fi-FI"/>
              <a:pPr>
                <a:defRPr/>
              </a:pPr>
              <a:t>‹#›</a:t>
            </a:fld>
            <a:endParaRPr lang="fi-FI"/>
          </a:p>
        </p:txBody>
      </p:sp>
    </p:spTree>
    <p:extLst>
      <p:ext uri="{BB962C8B-B14F-4D97-AF65-F5344CB8AC3E}">
        <p14:creationId xmlns:p14="http://schemas.microsoft.com/office/powerpoint/2010/main" val="89441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i-FI"/>
          </a:p>
        </p:txBody>
      </p:sp>
      <p:sp>
        <p:nvSpPr>
          <p:cNvPr id="3" name="Rectangle 4"/>
          <p:cNvSpPr>
            <a:spLocks noGrp="1" noChangeArrowheads="1"/>
          </p:cNvSpPr>
          <p:nvPr>
            <p:ph type="ftr" idx="11"/>
          </p:nvPr>
        </p:nvSpPr>
        <p:spPr>
          <a:ln/>
        </p:spPr>
        <p:txBody>
          <a:bodyPr/>
          <a:lstStyle>
            <a:lvl1pPr>
              <a:defRPr/>
            </a:lvl1pPr>
          </a:lstStyle>
          <a:p>
            <a:pPr>
              <a:defRPr/>
            </a:pPr>
            <a:endParaRPr lang="fi-FI"/>
          </a:p>
        </p:txBody>
      </p:sp>
      <p:sp>
        <p:nvSpPr>
          <p:cNvPr id="4" name="Rectangle 5"/>
          <p:cNvSpPr>
            <a:spLocks noGrp="1" noChangeArrowheads="1"/>
          </p:cNvSpPr>
          <p:nvPr>
            <p:ph type="sldNum" idx="12"/>
          </p:nvPr>
        </p:nvSpPr>
        <p:spPr>
          <a:ln/>
        </p:spPr>
        <p:txBody>
          <a:bodyPr/>
          <a:lstStyle>
            <a:lvl1pPr>
              <a:defRPr/>
            </a:lvl1pPr>
          </a:lstStyle>
          <a:p>
            <a:pPr>
              <a:defRPr/>
            </a:pPr>
            <a:fld id="{E3174D9F-1305-4EC1-80E6-3F026DC1D4F5}" type="slidenum">
              <a:rPr lang="fi-FI"/>
              <a:pPr>
                <a:defRPr/>
              </a:pPr>
              <a:t>‹#›</a:t>
            </a:fld>
            <a:endParaRPr lang="fi-FI"/>
          </a:p>
        </p:txBody>
      </p:sp>
    </p:spTree>
    <p:extLst>
      <p:ext uri="{BB962C8B-B14F-4D97-AF65-F5344CB8AC3E}">
        <p14:creationId xmlns:p14="http://schemas.microsoft.com/office/powerpoint/2010/main" val="124775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25077916-837A-4112-AC9B-91FBFEEE447F}" type="slidenum">
              <a:rPr lang="fi-FI"/>
              <a:pPr>
                <a:defRPr/>
              </a:pPr>
              <a:t>‹#›</a:t>
            </a:fld>
            <a:endParaRPr lang="fi-FI"/>
          </a:p>
        </p:txBody>
      </p:sp>
    </p:spTree>
    <p:extLst>
      <p:ext uri="{BB962C8B-B14F-4D97-AF65-F5344CB8AC3E}">
        <p14:creationId xmlns:p14="http://schemas.microsoft.com/office/powerpoint/2010/main" val="355447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840E7F47-D04A-4FEF-8131-16F123448A55}" type="slidenum">
              <a:rPr lang="fi-FI"/>
              <a:pPr>
                <a:defRPr/>
              </a:pPr>
              <a:t>‹#›</a:t>
            </a:fld>
            <a:endParaRPr lang="fi-FI"/>
          </a:p>
        </p:txBody>
      </p:sp>
    </p:spTree>
    <p:extLst>
      <p:ext uri="{BB962C8B-B14F-4D97-AF65-F5344CB8AC3E}">
        <p14:creationId xmlns:p14="http://schemas.microsoft.com/office/powerpoint/2010/main" val="299053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245225"/>
            <a:ext cx="2128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fi-FI"/>
          </a:p>
        </p:txBody>
      </p:sp>
      <p:sp>
        <p:nvSpPr>
          <p:cNvPr id="1028" name="Rectangle 4"/>
          <p:cNvSpPr>
            <a:spLocks noGrp="1" noChangeArrowheads="1"/>
          </p:cNvSpPr>
          <p:nvPr>
            <p:ph type="ftr"/>
          </p:nvPr>
        </p:nvSpPr>
        <p:spPr bwMode="auto">
          <a:xfrm>
            <a:off x="3124200" y="6245225"/>
            <a:ext cx="2890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fi-FI"/>
          </a:p>
        </p:txBody>
      </p:sp>
      <p:sp>
        <p:nvSpPr>
          <p:cNvPr id="1029" name="Rectangle 5"/>
          <p:cNvSpPr>
            <a:spLocks noGrp="1" noChangeArrowheads="1"/>
          </p:cNvSpPr>
          <p:nvPr>
            <p:ph type="sldNum"/>
          </p:nvPr>
        </p:nvSpPr>
        <p:spPr bwMode="auto">
          <a:xfrm>
            <a:off x="6553200" y="6245225"/>
            <a:ext cx="2128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436B6F00-F59B-4459-BCE8-5D34CEA4B3D3}"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5pPr>
      <a:lvl6pPr marL="4572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6pPr>
      <a:lvl7pPr marL="9144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7pPr>
      <a:lvl8pPr marL="13716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8pPr>
      <a:lvl9pPr marL="18288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9pPr>
    </p:titleStyle>
    <p:bodyStyle>
      <a:lvl1pPr marL="338138" indent="-338138" algn="l" defTabSz="457200" rtl="0" eaLnBrk="0" fontAlgn="base" hangingPunct="0">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8188" indent="-280988" algn="l" defTabSz="457200" rtl="0" eaLnBrk="0" fontAlgn="base" hangingPunct="0">
        <a:spcBef>
          <a:spcPts val="700"/>
        </a:spcBef>
        <a:spcAft>
          <a:spcPct val="0"/>
        </a:spcAft>
        <a:buClr>
          <a:srgbClr val="000000"/>
        </a:buClr>
        <a:buSzPct val="100000"/>
        <a:buFont typeface="Arial" charset="0"/>
        <a:buChar char="–"/>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Arial" charset="0"/>
        <a:buChar char="•"/>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Arial"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Arial" charset="0"/>
        <a:buChar char="»"/>
        <a:defRPr sz="2000">
          <a:solidFill>
            <a:srgbClr val="000000"/>
          </a:solidFill>
          <a:latin typeface="+mn-lt"/>
        </a:defRPr>
      </a:lvl5pPr>
      <a:lvl6pPr marL="25146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Otsikon paikkamerkki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2051" name="Tekstin paikkamerkki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buClrTx/>
              <a:buSzTx/>
              <a:buFontTx/>
              <a:buNone/>
              <a:defRPr sz="1200">
                <a:solidFill>
                  <a:srgbClr val="898989"/>
                </a:solidFill>
                <a:latin typeface="+mn-lt"/>
              </a:defRPr>
            </a:lvl1pPr>
          </a:lstStyle>
          <a:p>
            <a:pPr>
              <a:defRPr/>
            </a:pPr>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buClrTx/>
              <a:buSzTx/>
              <a:buFontTx/>
              <a:buNone/>
              <a:defRPr sz="1200">
                <a:solidFill>
                  <a:srgbClr val="898989"/>
                </a:solidFill>
                <a:latin typeface="+mn-lt"/>
              </a:defRPr>
            </a:lvl1pPr>
          </a:lstStyle>
          <a:p>
            <a:pPr>
              <a:defRPr/>
            </a:pPr>
            <a:endParaRPr lang="en-US"/>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ClrTx/>
              <a:buSzTx/>
              <a:buFontTx/>
              <a:buNone/>
              <a:defRPr sz="1200">
                <a:solidFill>
                  <a:srgbClr val="898989"/>
                </a:solidFill>
                <a:latin typeface="+mn-lt"/>
              </a:defRPr>
            </a:lvl1pPr>
          </a:lstStyle>
          <a:p>
            <a:pPr>
              <a:defRPr/>
            </a:pPr>
            <a:fld id="{491D2B7E-FAD4-4E84-9523-30788251C9AF}"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0"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defRPr>
            </a:lvl1pPr>
          </a:lstStyle>
          <a:p>
            <a:pPr defTabSz="914400">
              <a:buClrTx/>
              <a:buSzTx/>
              <a:buFontTx/>
              <a:buNone/>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defTabSz="914400">
              <a:buClrTx/>
              <a:buSzTx/>
              <a:buFontTx/>
              <a:buNone/>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panose="020B0600070205080204" pitchFamily="34" charset="-128"/>
              </a:defRPr>
            </a:lvl1pPr>
          </a:lstStyle>
          <a:p>
            <a:pPr defTabSz="914400">
              <a:buClrTx/>
              <a:buSzTx/>
              <a:buFontTx/>
              <a:buNone/>
              <a:defRPr/>
            </a:pPr>
            <a:fld id="{1BAAA6F1-EB69-4332-B9FE-F965603D7BC5}" type="slidenum">
              <a:rPr lang="en-US" altLang="ja-JP">
                <a:solidFill>
                  <a:srgbClr val="000000"/>
                </a:solidFill>
                <a:latin typeface="Arial" panose="020B0604020202020204" pitchFamily="34" charset="0"/>
              </a:rPr>
              <a:pPr defTabSz="914400">
                <a:buClrTx/>
                <a:buSzTx/>
                <a:buFontTx/>
                <a:buNone/>
                <a:defRPr/>
              </a:pPr>
              <a:t>‹#›</a:t>
            </a:fld>
            <a:endParaRPr lang="en-US" altLang="ja-JP">
              <a:solidFill>
                <a:srgbClr val="000000"/>
              </a:solidFill>
              <a:latin typeface="Arial" panose="020B0604020202020204" pitchFamily="34" charset="0"/>
            </a:endParaRPr>
          </a:p>
        </p:txBody>
      </p:sp>
    </p:spTree>
    <p:extLst>
      <p:ext uri="{BB962C8B-B14F-4D97-AF65-F5344CB8AC3E}">
        <p14:creationId xmlns:p14="http://schemas.microsoft.com/office/powerpoint/2010/main" val="11890957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defTabSz="914400">
              <a:buClrTx/>
              <a:buSzTx/>
              <a:buFontTx/>
              <a:buNone/>
              <a:defRPr/>
            </a:pPr>
            <a:endParaRPr lang="en-US" altLang="en-US">
              <a:solidFill>
                <a:srgbClr val="000000"/>
              </a:solidFill>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defTabSz="914400">
              <a:buClrTx/>
              <a:buSzTx/>
              <a:buFontTx/>
              <a:buNone/>
              <a:defRPr/>
            </a:pPr>
            <a:endParaRPr lang="en-US" altLang="en-US">
              <a:solidFill>
                <a:srgbClr val="000000"/>
              </a:solidFill>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a:buClrTx/>
              <a:buSzTx/>
              <a:buFontTx/>
              <a:buNone/>
              <a:defRPr/>
            </a:pPr>
            <a:fld id="{7E265EA3-93B0-4A8D-A5CB-316B9B766446}" type="slidenum">
              <a:rPr lang="en-US" altLang="en-US">
                <a:solidFill>
                  <a:srgbClr val="000000"/>
                </a:solidFill>
                <a:latin typeface="Arial" panose="020B0604020202020204" pitchFamily="34" charset="0"/>
              </a:rPr>
              <a:pPr defTabSz="914400">
                <a:buClrTx/>
                <a:buSzTx/>
                <a:buFontTx/>
                <a:buNone/>
                <a:defRPr/>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7250275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na.aalto.fi/awe/style/sentence/weakverbs/index.html"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ctrTitle"/>
          </p:nvPr>
        </p:nvSpPr>
        <p:spPr>
          <a:xfrm>
            <a:off x="468313" y="1733550"/>
            <a:ext cx="8207375" cy="1331913"/>
          </a:xfrm>
        </p:spPr>
        <p:txBody>
          <a:bodyPr/>
          <a:lstStyle/>
          <a:p>
            <a:r>
              <a:rPr lang="en-US" altLang="en-US" sz="4400" b="1" noProof="0" dirty="0" smtClean="0"/>
              <a:t>Communicating technology</a:t>
            </a:r>
            <a:br>
              <a:rPr lang="en-US" altLang="en-US" sz="4400" b="1" noProof="0" dirty="0" smtClean="0"/>
            </a:br>
            <a:r>
              <a:rPr lang="en-US" altLang="en-US" sz="4400" b="1" noProof="0" dirty="0" smtClean="0"/>
              <a:t>6</a:t>
            </a:r>
            <a:endParaRPr lang="en-US" altLang="en-US" b="1" noProof="0" dirty="0" smtClean="0"/>
          </a:p>
        </p:txBody>
      </p:sp>
      <p:sp>
        <p:nvSpPr>
          <p:cNvPr id="3" name="Subtitle 2"/>
          <p:cNvSpPr>
            <a:spLocks noGrp="1"/>
          </p:cNvSpPr>
          <p:nvPr>
            <p:ph type="subTitle" idx="1"/>
          </p:nvPr>
        </p:nvSpPr>
        <p:spPr>
          <a:xfrm>
            <a:off x="468313" y="3159125"/>
            <a:ext cx="8135937" cy="2341563"/>
          </a:xfrm>
        </p:spPr>
        <p:txBody>
          <a:bodyPr/>
          <a:lstStyle/>
          <a:p>
            <a:pPr marL="457200" indent="-457200">
              <a:buFont typeface="Arial" panose="020B0604020202020204" pitchFamily="34" charset="0"/>
              <a:buChar char="•"/>
              <a:defRPr/>
            </a:pPr>
            <a:r>
              <a:rPr lang="en-US" noProof="0" dirty="0" smtClean="0">
                <a:solidFill>
                  <a:schemeClr val="accent2"/>
                </a:solidFill>
                <a:latin typeface="Arial Black" pitchFamily="34" charset="0"/>
              </a:rPr>
              <a:t>Principles of readability: </a:t>
            </a:r>
            <a:br>
              <a:rPr lang="en-US" noProof="0" dirty="0" smtClean="0">
                <a:solidFill>
                  <a:schemeClr val="accent2"/>
                </a:solidFill>
                <a:latin typeface="Arial Black" pitchFamily="34" charset="0"/>
              </a:rPr>
            </a:br>
            <a:r>
              <a:rPr lang="en-US" noProof="0" dirty="0" smtClean="0">
                <a:solidFill>
                  <a:schemeClr val="accent2"/>
                </a:solidFill>
                <a:latin typeface="Arial Black" pitchFamily="34" charset="0"/>
              </a:rPr>
              <a:t>   - Put action into the verb</a:t>
            </a:r>
          </a:p>
          <a:p>
            <a:pPr marL="457200" indent="-457200">
              <a:buFont typeface="Arial" panose="020B0604020202020204" pitchFamily="34" charset="0"/>
              <a:buChar char="•"/>
              <a:defRPr/>
            </a:pPr>
            <a:endParaRPr lang="en-US" sz="1000" noProof="0" dirty="0" smtClean="0">
              <a:solidFill>
                <a:schemeClr val="accent2"/>
              </a:solidFill>
              <a:latin typeface="Arial Black" pitchFamily="34" charset="0"/>
            </a:endParaRPr>
          </a:p>
          <a:p>
            <a:pPr marL="457200" indent="-457200">
              <a:buFont typeface="Arial" panose="020B0604020202020204" pitchFamily="34" charset="0"/>
              <a:buChar char="•"/>
              <a:defRPr/>
            </a:pPr>
            <a:r>
              <a:rPr lang="en-US" noProof="0" dirty="0" smtClean="0">
                <a:solidFill>
                  <a:schemeClr val="accent2"/>
                </a:solidFill>
                <a:latin typeface="Arial Black" pitchFamily="34" charset="0"/>
              </a:rPr>
              <a:t>Assignment 4: first draft</a:t>
            </a:r>
            <a:br>
              <a:rPr lang="en-US" noProof="0" dirty="0" smtClean="0">
                <a:solidFill>
                  <a:schemeClr val="accent2"/>
                </a:solidFill>
                <a:latin typeface="Arial Black" pitchFamily="34" charset="0"/>
              </a:rPr>
            </a:br>
            <a:r>
              <a:rPr lang="en-US" noProof="0" dirty="0" smtClean="0">
                <a:solidFill>
                  <a:schemeClr val="accent2"/>
                </a:solidFill>
                <a:latin typeface="Arial Black" pitchFamily="34" charset="0"/>
              </a:rPr>
              <a:t/>
            </a:r>
            <a:br>
              <a:rPr lang="en-US" noProof="0" dirty="0" smtClean="0">
                <a:solidFill>
                  <a:schemeClr val="accent2"/>
                </a:solidFill>
                <a:latin typeface="Arial Black" pitchFamily="34" charset="0"/>
              </a:rPr>
            </a:br>
            <a:r>
              <a:rPr lang="en-US" noProof="0" dirty="0" smtClean="0">
                <a:solidFill>
                  <a:schemeClr val="accent2"/>
                </a:solidFill>
                <a:latin typeface="Arial Black" pitchFamily="34" charset="0"/>
              </a:rPr>
              <a:t>   </a:t>
            </a:r>
            <a:br>
              <a:rPr lang="en-US" noProof="0" dirty="0" smtClean="0">
                <a:solidFill>
                  <a:schemeClr val="accent2"/>
                </a:solidFill>
                <a:latin typeface="Arial Black" pitchFamily="34" charset="0"/>
              </a:rPr>
            </a:br>
            <a:endParaRPr lang="en-US" noProof="0" dirty="0" smtClean="0">
              <a:solidFill>
                <a:schemeClr val="accent2"/>
              </a:solidFill>
              <a:latin typeface="Arial Black" pitchFamily="34" charset="0"/>
            </a:endParaRPr>
          </a:p>
          <a:p>
            <a:pPr>
              <a:defRPr/>
            </a:pPr>
            <a:endParaRPr lang="en-US" noProof="0" dirty="0" smtClean="0">
              <a:solidFill>
                <a:schemeClr val="accent2"/>
              </a:solidFill>
              <a:latin typeface="Arial Black" pitchFamily="34" charset="0"/>
            </a:endParaRPr>
          </a:p>
          <a:p>
            <a:pPr>
              <a:defRPr/>
            </a:pPr>
            <a:r>
              <a:rPr lang="en-US" noProof="0" dirty="0" smtClean="0">
                <a:solidFill>
                  <a:schemeClr val="accent2"/>
                </a:solidFill>
                <a:latin typeface="Arial Black" pitchFamily="34" charset="0"/>
              </a:rPr>
              <a:t/>
            </a:r>
            <a:br>
              <a:rPr lang="en-US" noProof="0" dirty="0" smtClean="0">
                <a:solidFill>
                  <a:schemeClr val="accent2"/>
                </a:solidFill>
                <a:latin typeface="Arial Black" pitchFamily="34" charset="0"/>
              </a:rPr>
            </a:br>
            <a:r>
              <a:rPr lang="en-US" sz="1600" noProof="0" dirty="0" smtClean="0">
                <a:solidFill>
                  <a:schemeClr val="accent2"/>
                </a:solidFill>
                <a:latin typeface="Arial Black" pitchFamily="34" charset="0"/>
              </a:rPr>
              <a:t/>
            </a:r>
            <a:br>
              <a:rPr lang="en-US" sz="1600" noProof="0" dirty="0" smtClean="0">
                <a:solidFill>
                  <a:schemeClr val="accent2"/>
                </a:solidFill>
                <a:latin typeface="Arial Black" pitchFamily="34" charset="0"/>
              </a:rPr>
            </a:br>
            <a:endParaRPr lang="en-US" noProof="0" dirty="0"/>
          </a:p>
        </p:txBody>
      </p:sp>
    </p:spTree>
    <p:extLst>
      <p:ext uri="{BB962C8B-B14F-4D97-AF65-F5344CB8AC3E}">
        <p14:creationId xmlns:p14="http://schemas.microsoft.com/office/powerpoint/2010/main" val="507316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7200" y="1600200"/>
            <a:ext cx="8224838" cy="676275"/>
          </a:xfrm>
        </p:spPr>
        <p:txBody>
          <a:bodyPr/>
          <a:lstStyle/>
          <a:p>
            <a:pPr marL="609600" indent="-609600" defTabSz="914400">
              <a:buClr>
                <a:schemeClr val="tx1"/>
              </a:buClr>
              <a:buFontTx/>
              <a:buNone/>
            </a:pPr>
            <a:r>
              <a:rPr lang="en-US" noProof="0" dirty="0" smtClean="0"/>
              <a:t>2. Avoid </a:t>
            </a:r>
            <a:r>
              <a:rPr lang="en-US" b="1" noProof="0" dirty="0" smtClean="0">
                <a:solidFill>
                  <a:srgbClr val="990000"/>
                </a:solidFill>
              </a:rPr>
              <a:t>generic verbs</a:t>
            </a:r>
          </a:p>
          <a:p>
            <a:pPr marL="609600" indent="-609600" defTabSz="914400">
              <a:buFontTx/>
              <a:buNone/>
            </a:pPr>
            <a:endParaRPr lang="en-US" noProof="0" dirty="0" smtClean="0"/>
          </a:p>
        </p:txBody>
      </p:sp>
      <p:sp>
        <p:nvSpPr>
          <p:cNvPr id="12291" name="Text Box 3"/>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gn="l">
              <a:spcBef>
                <a:spcPct val="50000"/>
              </a:spcBef>
            </a:pPr>
            <a:r>
              <a:rPr lang="en-US" b="1" noProof="0" dirty="0" smtClean="0"/>
              <a:t>Put </a:t>
            </a:r>
            <a:r>
              <a:rPr lang="en-US" noProof="0" dirty="0" smtClean="0">
                <a:solidFill>
                  <a:srgbClr val="990000"/>
                </a:solidFill>
                <a:latin typeface="Arial Black" pitchFamily="34" charset="0"/>
              </a:rPr>
              <a:t>Action</a:t>
            </a:r>
            <a:r>
              <a:rPr lang="en-US" b="1" noProof="0" dirty="0" smtClean="0"/>
              <a:t> into the </a:t>
            </a:r>
            <a:r>
              <a:rPr lang="en-US" noProof="0" dirty="0" smtClean="0">
                <a:solidFill>
                  <a:srgbClr val="990000"/>
                </a:solidFill>
                <a:latin typeface="Arial Black" pitchFamily="34" charset="0"/>
              </a:rPr>
              <a:t>Verb</a:t>
            </a:r>
          </a:p>
        </p:txBody>
      </p:sp>
      <p:pic>
        <p:nvPicPr>
          <p:cNvPr id="12292" name="Picture 4" descr="320px-SMirC-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4795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320px-SMirC-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60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1619250" y="2708275"/>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dirty="0">
                <a:solidFill>
                  <a:schemeClr val="tx1"/>
                </a:solidFill>
                <a:ea typeface="ＭＳ Ｐゴシック" pitchFamily="34" charset="-128"/>
              </a:rPr>
              <a:t>An </a:t>
            </a:r>
            <a:r>
              <a:rPr lang="en-US" altLang="ja-JP" sz="2000" u="sng" dirty="0">
                <a:solidFill>
                  <a:srgbClr val="000099"/>
                </a:solidFill>
                <a:latin typeface="Arial Black" pitchFamily="34" charset="0"/>
                <a:ea typeface="ＭＳ Ｐゴシック" pitchFamily="34" charset="-128"/>
              </a:rPr>
              <a:t>analysis</a:t>
            </a:r>
            <a:r>
              <a:rPr lang="en-US" altLang="ja-JP" sz="2000" dirty="0">
                <a:solidFill>
                  <a:schemeClr val="tx1"/>
                </a:solidFill>
                <a:ea typeface="ＭＳ Ｐゴシック" pitchFamily="34" charset="-128"/>
              </a:rPr>
              <a:t> of the framework </a:t>
            </a:r>
            <a:r>
              <a:rPr lang="en-US" altLang="ja-JP" sz="2000" dirty="0">
                <a:solidFill>
                  <a:srgbClr val="990000"/>
                </a:solidFill>
                <a:latin typeface="Arial Black" pitchFamily="34" charset="0"/>
                <a:ea typeface="ＭＳ Ｐゴシック" pitchFamily="34" charset="-128"/>
              </a:rPr>
              <a:t>was performed</a:t>
            </a:r>
            <a:r>
              <a:rPr lang="en-US" altLang="ja-JP" sz="2000" dirty="0">
                <a:solidFill>
                  <a:schemeClr val="tx1"/>
                </a:solidFill>
                <a:ea typeface="ＭＳ Ｐゴシック" pitchFamily="34" charset="-128"/>
              </a:rPr>
              <a:t> using standard criteria. </a:t>
            </a:r>
            <a:endParaRPr lang="en-US" sz="2000" dirty="0">
              <a:solidFill>
                <a:schemeClr val="tx1"/>
              </a:solidFill>
            </a:endParaRPr>
          </a:p>
        </p:txBody>
      </p:sp>
      <p:sp>
        <p:nvSpPr>
          <p:cNvPr id="93191" name="Text Box 7"/>
          <p:cNvSpPr txBox="1">
            <a:spLocks noChangeArrowheads="1"/>
          </p:cNvSpPr>
          <p:nvPr/>
        </p:nvSpPr>
        <p:spPr bwMode="auto">
          <a:xfrm>
            <a:off x="1619250" y="3789363"/>
            <a:ext cx="70564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dirty="0">
                <a:solidFill>
                  <a:schemeClr val="tx1"/>
                </a:solidFill>
                <a:ea typeface="ＭＳ Ｐゴシック" pitchFamily="34" charset="-128"/>
              </a:rPr>
              <a:t>The framework </a:t>
            </a:r>
            <a:r>
              <a:rPr lang="en-US" altLang="ja-JP" sz="2000" u="sng" dirty="0">
                <a:solidFill>
                  <a:srgbClr val="000099"/>
                </a:solidFill>
                <a:latin typeface="Arial Black" pitchFamily="34" charset="0"/>
                <a:ea typeface="ＭＳ Ｐゴシック" pitchFamily="34" charset="-128"/>
              </a:rPr>
              <a:t>was analyzed</a:t>
            </a:r>
            <a:r>
              <a:rPr lang="en-US" altLang="ja-JP" sz="2000" dirty="0">
                <a:solidFill>
                  <a:schemeClr val="tx1"/>
                </a:solidFill>
                <a:ea typeface="ＭＳ Ｐゴシック" pitchFamily="34" charset="-128"/>
              </a:rPr>
              <a:t> using standard criteria.</a:t>
            </a:r>
            <a:r>
              <a:rPr lang="en-US" altLang="ja-JP" sz="3600" dirty="0">
                <a:solidFill>
                  <a:schemeClr val="tx1"/>
                </a:solidFill>
                <a:latin typeface="Times New Roman" pitchFamily="18" charset="0"/>
                <a:ea typeface="ＭＳ Ｐゴシック" pitchFamily="34" charset="-128"/>
              </a:rPr>
              <a:t> </a:t>
            </a:r>
            <a:endParaRPr lang="en-US" sz="2000" dirty="0">
              <a:solidFill>
                <a:schemeClr val="tx1"/>
              </a:solidFill>
            </a:endParaRPr>
          </a:p>
          <a:p>
            <a:pPr eaLnBrk="1" hangingPunct="1">
              <a:spcBef>
                <a:spcPct val="50000"/>
              </a:spcBef>
              <a:buClrTx/>
              <a:buSzTx/>
              <a:buFontTx/>
              <a:buNone/>
            </a:pPr>
            <a:endParaRPr lang="en-US" sz="2000" dirty="0">
              <a:solidFill>
                <a:schemeClr val="tx1"/>
              </a:solidFill>
            </a:endParaRPr>
          </a:p>
        </p:txBody>
      </p:sp>
      <p:sp>
        <p:nvSpPr>
          <p:cNvPr id="12296" name="Text Box 8"/>
          <p:cNvSpPr txBox="1">
            <a:spLocks noChangeArrowheads="1"/>
          </p:cNvSpPr>
          <p:nvPr/>
        </p:nvSpPr>
        <p:spPr bwMode="auto">
          <a:xfrm>
            <a:off x="554793" y="5088525"/>
            <a:ext cx="8101012" cy="119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sz="2400" dirty="0" smtClean="0">
                <a:solidFill>
                  <a:srgbClr val="990000"/>
                </a:solidFill>
                <a:latin typeface="Arial Black" pitchFamily="34" charset="0"/>
              </a:rPr>
              <a:t>Generic Verbs</a:t>
            </a:r>
            <a:r>
              <a:rPr lang="fi-FI" sz="2400" dirty="0" smtClean="0">
                <a:solidFill>
                  <a:srgbClr val="990000"/>
                </a:solidFill>
                <a:latin typeface="Arial Black" pitchFamily="34" charset="0"/>
              </a:rPr>
              <a:t>:</a:t>
            </a:r>
            <a:r>
              <a:rPr lang="fi-FI" sz="2400" dirty="0">
                <a:solidFill>
                  <a:srgbClr val="990000"/>
                </a:solidFill>
                <a:latin typeface="Arial Black" pitchFamily="34" charset="0"/>
              </a:rPr>
              <a:t/>
            </a:r>
            <a:br>
              <a:rPr lang="fi-FI" sz="2400" dirty="0">
                <a:solidFill>
                  <a:srgbClr val="990000"/>
                </a:solidFill>
                <a:latin typeface="Arial Black" pitchFamily="34" charset="0"/>
              </a:rPr>
            </a:br>
            <a:r>
              <a:rPr lang="fi-FI" sz="2400" dirty="0">
                <a:solidFill>
                  <a:schemeClr val="tx1"/>
                </a:solidFill>
              </a:rPr>
              <a:t> </a:t>
            </a:r>
            <a:r>
              <a:rPr lang="fi-FI" sz="1000" dirty="0">
                <a:solidFill>
                  <a:schemeClr val="tx1"/>
                </a:solidFill>
              </a:rPr>
              <a:t/>
            </a:r>
            <a:br>
              <a:rPr lang="fi-FI" sz="1000" dirty="0">
                <a:solidFill>
                  <a:schemeClr val="tx1"/>
                </a:solidFill>
              </a:rPr>
            </a:br>
            <a:r>
              <a:rPr lang="en-US" altLang="ja-JP" sz="2400" b="1" i="1" dirty="0">
                <a:solidFill>
                  <a:srgbClr val="990000"/>
                </a:solidFill>
                <a:ea typeface="ＭＳ Ｐゴシック" pitchFamily="34" charset="-128"/>
              </a:rPr>
              <a:t>to perform</a:t>
            </a:r>
            <a:r>
              <a:rPr lang="en-US" altLang="ja-JP" sz="2400" dirty="0">
                <a:solidFill>
                  <a:srgbClr val="990000"/>
                </a:solidFill>
                <a:ea typeface="ＭＳ Ｐゴシック" pitchFamily="34" charset="-128"/>
              </a:rPr>
              <a:t>, </a:t>
            </a:r>
            <a:r>
              <a:rPr lang="en-US" altLang="ja-JP" sz="2400" b="1" i="1" dirty="0">
                <a:solidFill>
                  <a:srgbClr val="990000"/>
                </a:solidFill>
                <a:ea typeface="ＭＳ Ｐゴシック" pitchFamily="34" charset="-128"/>
              </a:rPr>
              <a:t>to do</a:t>
            </a:r>
            <a:r>
              <a:rPr lang="en-US" altLang="ja-JP" sz="2400" dirty="0">
                <a:solidFill>
                  <a:srgbClr val="990000"/>
                </a:solidFill>
                <a:ea typeface="ＭＳ Ｐゴシック" pitchFamily="34" charset="-128"/>
              </a:rPr>
              <a:t>, </a:t>
            </a:r>
            <a:r>
              <a:rPr lang="en-US" altLang="ja-JP" sz="2400" b="1" i="1" dirty="0">
                <a:solidFill>
                  <a:srgbClr val="990000"/>
                </a:solidFill>
                <a:ea typeface="ＭＳ Ｐゴシック" pitchFamily="34" charset="-128"/>
              </a:rPr>
              <a:t>to make</a:t>
            </a:r>
            <a:r>
              <a:rPr lang="en-US" altLang="ja-JP" sz="2400" dirty="0">
                <a:solidFill>
                  <a:srgbClr val="990000"/>
                </a:solidFill>
                <a:ea typeface="ＭＳ Ｐゴシック" pitchFamily="34" charset="-128"/>
              </a:rPr>
              <a:t>, </a:t>
            </a:r>
            <a:r>
              <a:rPr lang="en-US" altLang="ja-JP" sz="2400" b="1" i="1" dirty="0">
                <a:solidFill>
                  <a:srgbClr val="990000"/>
                </a:solidFill>
                <a:ea typeface="ＭＳ Ｐゴシック" pitchFamily="34" charset="-128"/>
              </a:rPr>
              <a:t>to achieve</a:t>
            </a:r>
            <a:r>
              <a:rPr lang="en-US" altLang="ja-JP" sz="2400" dirty="0">
                <a:solidFill>
                  <a:srgbClr val="990000"/>
                </a:solidFill>
                <a:ea typeface="ＭＳ Ｐゴシック" pitchFamily="34" charset="-128"/>
              </a:rPr>
              <a:t>, </a:t>
            </a:r>
            <a:r>
              <a:rPr lang="en-US" altLang="ja-JP" sz="2400" b="1" i="1" dirty="0">
                <a:solidFill>
                  <a:srgbClr val="990000"/>
                </a:solidFill>
                <a:ea typeface="ＭＳ Ｐゴシック" pitchFamily="34" charset="-128"/>
              </a:rPr>
              <a:t>to accomplish</a:t>
            </a:r>
            <a:r>
              <a:rPr lang="en-US" altLang="ja-JP" sz="2400" dirty="0">
                <a:solidFill>
                  <a:srgbClr val="990000"/>
                </a:solidFill>
                <a:ea typeface="ＭＳ Ｐゴシック" pitchFamily="34" charset="-128"/>
              </a:rPr>
              <a:t> </a:t>
            </a:r>
            <a:endParaRPr lang="en-US" sz="2400" dirty="0">
              <a:solidFill>
                <a:srgbClr val="990000"/>
              </a:solidFill>
            </a:endParaRPr>
          </a:p>
        </p:txBody>
      </p:sp>
      <p:sp>
        <p:nvSpPr>
          <p:cNvPr id="91143" name="AutoShape 7"/>
          <p:cNvSpPr>
            <a:spLocks noChangeArrowheads="1"/>
          </p:cNvSpPr>
          <p:nvPr/>
        </p:nvSpPr>
        <p:spPr bwMode="auto">
          <a:xfrm rot="10800000">
            <a:off x="4787900" y="549275"/>
            <a:ext cx="4032250" cy="1800225"/>
          </a:xfrm>
          <a:prstGeom prst="cloudCallout">
            <a:avLst>
              <a:gd name="adj1" fmla="val 84208"/>
              <a:gd name="adj2" fmla="val -62875"/>
            </a:avLst>
          </a:prstGeom>
          <a:solidFill>
            <a:srgbClr val="F1FC60"/>
          </a:solidFill>
          <a:ln w="9525">
            <a:solidFill>
              <a:schemeClr val="tx1"/>
            </a:solidFill>
            <a:round/>
            <a:headEnd/>
            <a:tailEnd/>
          </a:ln>
        </p:spPr>
        <p:txBody>
          <a:bodyPr rot="10800000"/>
          <a:lstStyle/>
          <a:p>
            <a:pPr algn="ctr">
              <a:buClrTx/>
              <a:buSzTx/>
              <a:buFontTx/>
              <a:buNone/>
            </a:pPr>
            <a:r>
              <a:rPr lang="fi-FI" sz="2400" b="1">
                <a:solidFill>
                  <a:schemeClr val="tx1"/>
                </a:solidFill>
              </a:rPr>
              <a:t>The action is hiding in the noun phrase!</a:t>
            </a:r>
            <a:endParaRPr lang="en-US" sz="2400">
              <a:solidFill>
                <a:schemeClr val="folHlink"/>
              </a:solidFill>
            </a:endParaRPr>
          </a:p>
        </p:txBody>
      </p:sp>
      <p:sp>
        <p:nvSpPr>
          <p:cNvPr id="92167" name="AutoShape 7"/>
          <p:cNvSpPr>
            <a:spLocks noChangeArrowheads="1"/>
          </p:cNvSpPr>
          <p:nvPr/>
        </p:nvSpPr>
        <p:spPr bwMode="auto">
          <a:xfrm rot="10800000">
            <a:off x="2808286" y="692696"/>
            <a:ext cx="5976937" cy="1955254"/>
          </a:xfrm>
          <a:prstGeom prst="cloudCallout">
            <a:avLst>
              <a:gd name="adj1" fmla="val 21953"/>
              <a:gd name="adj2" fmla="val -111647"/>
            </a:avLst>
          </a:prstGeom>
          <a:solidFill>
            <a:srgbClr val="F1FC60"/>
          </a:solidFill>
          <a:ln w="9525">
            <a:solidFill>
              <a:schemeClr val="tx1"/>
            </a:solidFill>
            <a:round/>
            <a:headEnd/>
            <a:tailEnd/>
          </a:ln>
        </p:spPr>
        <p:txBody>
          <a:bodyPr rot="10800000"/>
          <a:lstStyle/>
          <a:p>
            <a:pPr algn="ctr">
              <a:buClrTx/>
              <a:buSzTx/>
              <a:buFontTx/>
              <a:buNone/>
            </a:pPr>
            <a:r>
              <a:rPr lang="en-US" sz="2000" b="1" dirty="0" smtClean="0">
                <a:solidFill>
                  <a:schemeClr val="tx1"/>
                </a:solidFill>
              </a:rPr>
              <a:t>The action moved from the noun phrase to the verb!</a:t>
            </a:r>
            <a:endParaRPr lang="en-US" sz="2000" dirty="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1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7"/>
                                        </p:tgtEl>
                                        <p:attrNameLst>
                                          <p:attrName>style.visibility</p:attrName>
                                        </p:attrNameLst>
                                      </p:cBhvr>
                                      <p:to>
                                        <p:strVal val="visible"/>
                                      </p:to>
                                    </p:set>
                                    <p:animEffect transition="in" filter="blinds(horizontal)">
                                      <p:cBhvr>
                                        <p:cTn id="17" dur="500"/>
                                        <p:tgtEl>
                                          <p:spTgt spid="921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p:bldP spid="12296" grpId="0" animBg="1"/>
      <p:bldP spid="91143" grpId="0" animBg="1"/>
      <p:bldP spid="921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1600200"/>
            <a:ext cx="8224838" cy="676275"/>
          </a:xfrm>
        </p:spPr>
        <p:txBody>
          <a:bodyPr/>
          <a:lstStyle/>
          <a:p>
            <a:pPr marL="609600" indent="-609600" defTabSz="914400">
              <a:buClr>
                <a:schemeClr val="tx1"/>
              </a:buClr>
              <a:buFontTx/>
              <a:buNone/>
            </a:pPr>
            <a:r>
              <a:rPr lang="en-US" noProof="0" dirty="0" smtClean="0"/>
              <a:t>3. Avoid using </a:t>
            </a:r>
            <a:r>
              <a:rPr lang="en-US" dirty="0" smtClean="0">
                <a:solidFill>
                  <a:srgbClr val="990000"/>
                </a:solidFill>
              </a:rPr>
              <a:t>“</a:t>
            </a:r>
            <a:r>
              <a:rPr lang="en-US" noProof="0" dirty="0" smtClean="0">
                <a:solidFill>
                  <a:srgbClr val="990000"/>
                </a:solidFill>
                <a:latin typeface="Arial Black" pitchFamily="34" charset="0"/>
              </a:rPr>
              <a:t>to be</a:t>
            </a:r>
            <a:r>
              <a:rPr lang="en-US" noProof="0" dirty="0" smtClean="0">
                <a:solidFill>
                  <a:srgbClr val="990000"/>
                </a:solidFill>
              </a:rPr>
              <a:t>”</a:t>
            </a:r>
            <a:r>
              <a:rPr lang="en-US" b="1" noProof="0" dirty="0" smtClean="0">
                <a:solidFill>
                  <a:srgbClr val="990000"/>
                </a:solidFill>
              </a:rPr>
              <a:t> </a:t>
            </a:r>
            <a:r>
              <a:rPr lang="en-US" noProof="0" dirty="0" smtClean="0"/>
              <a:t>to hide action</a:t>
            </a:r>
          </a:p>
          <a:p>
            <a:pPr marL="609600" indent="-609600" defTabSz="914400">
              <a:buFontTx/>
              <a:buNone/>
            </a:pPr>
            <a:endParaRPr lang="en-US" noProof="0" dirty="0" smtClean="0"/>
          </a:p>
        </p:txBody>
      </p:sp>
      <p:sp>
        <p:nvSpPr>
          <p:cNvPr id="13315" name="Text Box 3"/>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gn="l">
              <a:spcBef>
                <a:spcPct val="50000"/>
              </a:spcBef>
            </a:pPr>
            <a:r>
              <a:rPr lang="en-US" b="1" noProof="0" dirty="0" smtClean="0"/>
              <a:t>Put </a:t>
            </a:r>
            <a:r>
              <a:rPr lang="en-US" noProof="0" dirty="0" smtClean="0">
                <a:solidFill>
                  <a:srgbClr val="990000"/>
                </a:solidFill>
                <a:latin typeface="Arial Black" pitchFamily="34" charset="0"/>
              </a:rPr>
              <a:t>Action</a:t>
            </a:r>
            <a:r>
              <a:rPr lang="en-US" b="1" noProof="0" dirty="0" smtClean="0"/>
              <a:t> into the </a:t>
            </a:r>
            <a:r>
              <a:rPr lang="en-US" noProof="0" dirty="0" smtClean="0">
                <a:solidFill>
                  <a:srgbClr val="990000"/>
                </a:solidFill>
                <a:latin typeface="Arial Black" pitchFamily="34" charset="0"/>
              </a:rPr>
              <a:t>Verb</a:t>
            </a:r>
          </a:p>
        </p:txBody>
      </p:sp>
      <p:pic>
        <p:nvPicPr>
          <p:cNvPr id="13316" name="Picture 4" descr="320px-SMirC-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4795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5" descr="320px-SMirC-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60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1476375" y="2636838"/>
            <a:ext cx="7667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GB" altLang="ja-JP" sz="2000">
                <a:solidFill>
                  <a:schemeClr val="tx1"/>
                </a:solidFill>
                <a:ea typeface="ＭＳ Ｐゴシック" pitchFamily="34" charset="-128"/>
              </a:rPr>
              <a:t>The first </a:t>
            </a:r>
            <a:r>
              <a:rPr lang="en-GB" altLang="ja-JP" sz="2000">
                <a:solidFill>
                  <a:srgbClr val="000099"/>
                </a:solidFill>
                <a:latin typeface="Arial Black" pitchFamily="34" charset="0"/>
                <a:ea typeface="ＭＳ Ｐゴシック" pitchFamily="34" charset="-128"/>
              </a:rPr>
              <a:t>developer</a:t>
            </a:r>
            <a:r>
              <a:rPr lang="en-GB" altLang="ja-JP" sz="2000">
                <a:solidFill>
                  <a:schemeClr val="tx1"/>
                </a:solidFill>
                <a:ea typeface="ＭＳ Ｐゴシック" pitchFamily="34" charset="-128"/>
              </a:rPr>
              <a:t> of the JavaScript language </a:t>
            </a:r>
            <a:r>
              <a:rPr lang="en-GB" altLang="ja-JP" sz="2000" u="sng">
                <a:solidFill>
                  <a:srgbClr val="990000"/>
                </a:solidFill>
                <a:latin typeface="Arial Black" pitchFamily="34" charset="0"/>
                <a:ea typeface="ＭＳ Ｐゴシック" pitchFamily="34" charset="-128"/>
              </a:rPr>
              <a:t>was</a:t>
            </a:r>
            <a:r>
              <a:rPr lang="en-GB" altLang="ja-JP" sz="2000">
                <a:solidFill>
                  <a:schemeClr val="tx1"/>
                </a:solidFill>
                <a:ea typeface="ＭＳ Ｐゴシック" pitchFamily="34" charset="-128"/>
              </a:rPr>
              <a:t> Netscape</a:t>
            </a:r>
            <a:r>
              <a:rPr lang="en-US" altLang="ja-JP" sz="2000">
                <a:solidFill>
                  <a:schemeClr val="tx1"/>
                </a:solidFill>
                <a:ea typeface="ＭＳ Ｐゴシック" pitchFamily="34" charset="-128"/>
              </a:rPr>
              <a:t>.</a:t>
            </a:r>
            <a:r>
              <a:rPr lang="en-US" altLang="ja-JP" sz="3600">
                <a:solidFill>
                  <a:schemeClr val="tx1"/>
                </a:solidFill>
                <a:latin typeface="Times New Roman" pitchFamily="18" charset="0"/>
                <a:ea typeface="ＭＳ Ｐゴシック" pitchFamily="34" charset="-128"/>
              </a:rPr>
              <a:t> </a:t>
            </a:r>
            <a:endParaRPr lang="en-US" sz="2000">
              <a:solidFill>
                <a:schemeClr val="tx1"/>
              </a:solidFill>
            </a:endParaRPr>
          </a:p>
        </p:txBody>
      </p:sp>
      <p:sp>
        <p:nvSpPr>
          <p:cNvPr id="94215" name="Text Box 7"/>
          <p:cNvSpPr txBox="1">
            <a:spLocks noChangeArrowheads="1"/>
          </p:cNvSpPr>
          <p:nvPr/>
        </p:nvSpPr>
        <p:spPr bwMode="auto">
          <a:xfrm>
            <a:off x="1476375" y="3789363"/>
            <a:ext cx="71993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GB" altLang="ja-JP" sz="2000">
                <a:solidFill>
                  <a:schemeClr val="tx1"/>
                </a:solidFill>
                <a:ea typeface="ＭＳ Ｐゴシック" pitchFamily="34" charset="-128"/>
              </a:rPr>
              <a:t>The JavaScript language </a:t>
            </a:r>
            <a:r>
              <a:rPr lang="en-GB" altLang="ja-JP" sz="2000" u="sng">
                <a:solidFill>
                  <a:srgbClr val="000099"/>
                </a:solidFill>
                <a:latin typeface="Arial Black" pitchFamily="34" charset="0"/>
                <a:ea typeface="ＭＳ Ｐゴシック" pitchFamily="34" charset="-128"/>
              </a:rPr>
              <a:t>was</a:t>
            </a:r>
            <a:r>
              <a:rPr lang="en-GB" altLang="ja-JP" sz="2000">
                <a:solidFill>
                  <a:schemeClr val="tx1"/>
                </a:solidFill>
                <a:ea typeface="ＭＳ Ｐゴシック" pitchFamily="34" charset="-128"/>
              </a:rPr>
              <a:t> first </a:t>
            </a:r>
            <a:r>
              <a:rPr lang="en-GB" altLang="ja-JP" sz="2000" u="sng">
                <a:solidFill>
                  <a:srgbClr val="000099"/>
                </a:solidFill>
                <a:latin typeface="Arial Black" pitchFamily="34" charset="0"/>
                <a:ea typeface="ＭＳ Ｐゴシック" pitchFamily="34" charset="-128"/>
              </a:rPr>
              <a:t>developed</a:t>
            </a:r>
            <a:r>
              <a:rPr lang="en-GB" altLang="ja-JP" sz="2000">
                <a:solidFill>
                  <a:schemeClr val="tx1"/>
                </a:solidFill>
                <a:ea typeface="ＭＳ Ｐゴシック" pitchFamily="34" charset="-128"/>
              </a:rPr>
              <a:t> </a:t>
            </a:r>
            <a:r>
              <a:rPr lang="en-GB" altLang="ja-JP" sz="2000">
                <a:solidFill>
                  <a:srgbClr val="000099"/>
                </a:solidFill>
                <a:latin typeface="Arial Black" pitchFamily="34" charset="0"/>
                <a:ea typeface="ＭＳ Ｐゴシック" pitchFamily="34" charset="-128"/>
              </a:rPr>
              <a:t>by </a:t>
            </a:r>
            <a:r>
              <a:rPr lang="en-GB" altLang="ja-JP" sz="2000">
                <a:solidFill>
                  <a:schemeClr val="tx1"/>
                </a:solidFill>
                <a:ea typeface="ＭＳ Ｐゴシック" pitchFamily="34" charset="-128"/>
              </a:rPr>
              <a:t>Netscape</a:t>
            </a:r>
            <a:r>
              <a:rPr lang="en-US" altLang="ja-JP" sz="2000">
                <a:solidFill>
                  <a:schemeClr val="tx1"/>
                </a:solidFill>
                <a:ea typeface="ＭＳ Ｐゴシック" pitchFamily="34" charset="-128"/>
              </a:rPr>
              <a:t>.</a:t>
            </a:r>
            <a:r>
              <a:rPr lang="en-US" altLang="ja-JP" sz="3600">
                <a:solidFill>
                  <a:schemeClr val="tx1"/>
                </a:solidFill>
                <a:latin typeface="Times New Roman" pitchFamily="18" charset="0"/>
                <a:ea typeface="ＭＳ Ｐゴシック" pitchFamily="34" charset="-128"/>
              </a:rPr>
              <a:t> </a:t>
            </a:r>
            <a:endParaRPr lang="en-US" sz="2000">
              <a:solidFill>
                <a:schemeClr val="tx1"/>
              </a:solidFill>
            </a:endParaRPr>
          </a:p>
        </p:txBody>
      </p:sp>
      <p:sp>
        <p:nvSpPr>
          <p:cNvPr id="91143" name="AutoShape 7"/>
          <p:cNvSpPr>
            <a:spLocks noChangeArrowheads="1"/>
          </p:cNvSpPr>
          <p:nvPr/>
        </p:nvSpPr>
        <p:spPr bwMode="auto">
          <a:xfrm rot="10800000">
            <a:off x="5310188" y="379413"/>
            <a:ext cx="3654425" cy="1609725"/>
          </a:xfrm>
          <a:prstGeom prst="cloudCallout">
            <a:avLst>
              <a:gd name="adj1" fmla="val 24579"/>
              <a:gd name="adj2" fmla="val -93181"/>
            </a:avLst>
          </a:prstGeom>
          <a:solidFill>
            <a:srgbClr val="F1FC60"/>
          </a:solidFill>
          <a:ln w="9525">
            <a:solidFill>
              <a:schemeClr val="tx1"/>
            </a:solidFill>
            <a:round/>
            <a:headEnd/>
            <a:tailEnd/>
          </a:ln>
        </p:spPr>
        <p:txBody>
          <a:bodyPr rot="10800000"/>
          <a:lstStyle/>
          <a:p>
            <a:pPr algn="ctr">
              <a:buClrTx/>
              <a:buSzTx/>
              <a:buFontTx/>
              <a:buNone/>
            </a:pPr>
            <a:r>
              <a:rPr lang="fi-FI" sz="2400" b="1">
                <a:solidFill>
                  <a:schemeClr val="tx1"/>
                </a:solidFill>
              </a:rPr>
              <a:t>What is the action here?</a:t>
            </a:r>
            <a:endParaRPr lang="en-US" sz="240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2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P spid="911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23850" y="332656"/>
            <a:ext cx="7926388" cy="1250950"/>
          </a:xfrm>
        </p:spPr>
        <p:txBody>
          <a:bodyPr/>
          <a:lstStyle/>
          <a:p>
            <a:pPr marL="609600" indent="-609600" defTabSz="914400">
              <a:buClr>
                <a:schemeClr val="tx1"/>
              </a:buClr>
              <a:buFontTx/>
              <a:buAutoNum type="arabicPeriod" startAt="4"/>
            </a:pPr>
            <a:endParaRPr lang="en-US" sz="2800" noProof="0" dirty="0" smtClean="0"/>
          </a:p>
          <a:p>
            <a:pPr marL="0" indent="0" defTabSz="914400">
              <a:buClr>
                <a:schemeClr val="tx1"/>
              </a:buClr>
              <a:buNone/>
            </a:pPr>
            <a:endParaRPr lang="en-US" sz="2800" noProof="0" dirty="0" smtClean="0"/>
          </a:p>
          <a:p>
            <a:pPr marL="609600" indent="-609600" defTabSz="914400">
              <a:buClr>
                <a:schemeClr val="tx1"/>
              </a:buClr>
              <a:buFontTx/>
              <a:buAutoNum type="arabicPeriod" startAt="4"/>
            </a:pPr>
            <a:r>
              <a:rPr lang="en-US" sz="2800" noProof="0" dirty="0" smtClean="0"/>
              <a:t>Avoid using </a:t>
            </a:r>
            <a:r>
              <a:rPr lang="en-US" sz="2800" dirty="0" smtClean="0">
                <a:solidFill>
                  <a:srgbClr val="990000"/>
                </a:solidFill>
              </a:rPr>
              <a:t>“</a:t>
            </a:r>
            <a:r>
              <a:rPr lang="en-US" sz="2800" noProof="0" dirty="0" smtClean="0">
                <a:solidFill>
                  <a:srgbClr val="990000"/>
                </a:solidFill>
                <a:latin typeface="Arial Black" pitchFamily="34" charset="0"/>
              </a:rPr>
              <a:t>to be</a:t>
            </a:r>
            <a:r>
              <a:rPr lang="en-US" sz="2800" noProof="0" dirty="0" smtClean="0">
                <a:solidFill>
                  <a:srgbClr val="990000"/>
                </a:solidFill>
              </a:rPr>
              <a:t>”</a:t>
            </a:r>
            <a:r>
              <a:rPr lang="en-US" sz="2800" noProof="0" dirty="0" smtClean="0"/>
              <a:t> to introduce </a:t>
            </a:r>
            <a:r>
              <a:rPr lang="en-US" sz="2800" b="1" noProof="0" dirty="0" smtClean="0">
                <a:solidFill>
                  <a:srgbClr val="000099"/>
                </a:solidFill>
              </a:rPr>
              <a:t>numerical results</a:t>
            </a:r>
          </a:p>
          <a:p>
            <a:pPr marL="0" indent="0" defTabSz="914400">
              <a:buClr>
                <a:schemeClr val="tx1"/>
              </a:buClr>
              <a:buNone/>
            </a:pPr>
            <a:endParaRPr lang="en-US" sz="2800" b="1" noProof="0" dirty="0" smtClean="0">
              <a:solidFill>
                <a:srgbClr val="000099"/>
              </a:solidFill>
            </a:endParaRPr>
          </a:p>
        </p:txBody>
      </p:sp>
      <p:pic>
        <p:nvPicPr>
          <p:cNvPr id="14340" name="Picture 4" descr="320px-SMirC-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06863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descr="320px-SMirC-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868863"/>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1042988" y="3068638"/>
            <a:ext cx="7921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a:solidFill>
                  <a:schemeClr val="tx1"/>
                </a:solidFill>
                <a:ea typeface="ＭＳ Ｐゴシック" pitchFamily="34" charset="-128"/>
              </a:rPr>
              <a:t>The </a:t>
            </a:r>
            <a:r>
              <a:rPr lang="en-US" altLang="ja-JP" sz="2000" u="sng">
                <a:solidFill>
                  <a:srgbClr val="000099"/>
                </a:solidFill>
                <a:latin typeface="Arial Black" pitchFamily="34" charset="0"/>
                <a:ea typeface="ＭＳ Ｐゴシック" pitchFamily="34" charset="-128"/>
              </a:rPr>
              <a:t>substrate thickness</a:t>
            </a:r>
            <a:r>
              <a:rPr lang="en-US" altLang="ja-JP" sz="2000">
                <a:solidFill>
                  <a:schemeClr val="tx1"/>
                </a:solidFill>
                <a:ea typeface="ＭＳ Ｐゴシック" pitchFamily="34" charset="-128"/>
              </a:rPr>
              <a:t> </a:t>
            </a:r>
            <a:r>
              <a:rPr lang="en-US" altLang="ja-JP" sz="2000">
                <a:solidFill>
                  <a:srgbClr val="990000"/>
                </a:solidFill>
                <a:latin typeface="Arial Black" pitchFamily="34" charset="0"/>
                <a:ea typeface="ＭＳ Ｐゴシック" pitchFamily="34" charset="-128"/>
              </a:rPr>
              <a:t>of</a:t>
            </a:r>
            <a:r>
              <a:rPr lang="en-US" altLang="ja-JP" sz="2000">
                <a:solidFill>
                  <a:schemeClr val="tx1"/>
                </a:solidFill>
                <a:ea typeface="ＭＳ Ｐゴシック" pitchFamily="34" charset="-128"/>
              </a:rPr>
              <a:t> the </a:t>
            </a:r>
            <a:r>
              <a:rPr lang="en-US" altLang="ja-JP" sz="2000" b="1">
                <a:solidFill>
                  <a:srgbClr val="990099"/>
                </a:solidFill>
                <a:ea typeface="ＭＳ Ｐゴシック" pitchFamily="34" charset="-128"/>
              </a:rPr>
              <a:t>digital versatile disk or DVD</a:t>
            </a:r>
            <a:r>
              <a:rPr lang="en-US" altLang="ja-JP" sz="2000">
                <a:solidFill>
                  <a:schemeClr val="tx1"/>
                </a:solidFill>
                <a:ea typeface="ＭＳ Ｐゴシック" pitchFamily="34" charset="-128"/>
              </a:rPr>
              <a:t> </a:t>
            </a:r>
            <a:r>
              <a:rPr lang="en-US" altLang="ja-JP" sz="2000" u="sng">
                <a:solidFill>
                  <a:srgbClr val="990000"/>
                </a:solidFill>
                <a:latin typeface="Arial Black" pitchFamily="34" charset="0"/>
                <a:ea typeface="ＭＳ Ｐゴシック" pitchFamily="34" charset="-128"/>
              </a:rPr>
              <a:t>is</a:t>
            </a:r>
            <a:r>
              <a:rPr lang="en-US" altLang="ja-JP" sz="2000">
                <a:solidFill>
                  <a:schemeClr val="tx1"/>
                </a:solidFill>
                <a:ea typeface="ＭＳ Ｐゴシック" pitchFamily="34" charset="-128"/>
              </a:rPr>
              <a:t> only 0.6 mm.</a:t>
            </a:r>
            <a:endParaRPr lang="en-US" sz="3600">
              <a:solidFill>
                <a:schemeClr val="tx1"/>
              </a:solidFill>
              <a:latin typeface="Times New Roman" pitchFamily="18" charset="0"/>
            </a:endParaRPr>
          </a:p>
        </p:txBody>
      </p:sp>
      <p:sp>
        <p:nvSpPr>
          <p:cNvPr id="95239" name="Text Box 7"/>
          <p:cNvSpPr txBox="1">
            <a:spLocks noChangeArrowheads="1"/>
          </p:cNvSpPr>
          <p:nvPr/>
        </p:nvSpPr>
        <p:spPr bwMode="auto">
          <a:xfrm>
            <a:off x="1042988" y="4868863"/>
            <a:ext cx="8101012" cy="12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a:solidFill>
                  <a:schemeClr val="tx1"/>
                </a:solidFill>
                <a:ea typeface="ＭＳ Ｐゴシック" pitchFamily="34" charset="-128"/>
              </a:rPr>
              <a:t>The </a:t>
            </a:r>
            <a:r>
              <a:rPr lang="en-US" altLang="ja-JP" sz="2000" u="sng">
                <a:solidFill>
                  <a:srgbClr val="990099"/>
                </a:solidFill>
                <a:latin typeface="Arial Black" pitchFamily="34" charset="0"/>
                <a:ea typeface="ＭＳ Ｐゴシック" pitchFamily="34" charset="-128"/>
              </a:rPr>
              <a:t>digital versatile disk</a:t>
            </a:r>
            <a:r>
              <a:rPr lang="en-US" altLang="ja-JP" sz="2000">
                <a:solidFill>
                  <a:srgbClr val="990099"/>
                </a:solidFill>
                <a:ea typeface="ＭＳ Ｐゴシック" pitchFamily="34" charset="-128"/>
              </a:rPr>
              <a:t> or DVD</a:t>
            </a:r>
          </a:p>
          <a:p>
            <a:pPr eaLnBrk="1" hangingPunct="1">
              <a:spcBef>
                <a:spcPct val="50000"/>
              </a:spcBef>
              <a:buClrTx/>
              <a:buSzTx/>
              <a:buFontTx/>
              <a:buNone/>
            </a:pPr>
            <a:endParaRPr lang="en-US" sz="3600">
              <a:solidFill>
                <a:schemeClr val="tx1"/>
              </a:solidFill>
              <a:latin typeface="Times New Roman" pitchFamily="18" charset="0"/>
            </a:endParaRPr>
          </a:p>
        </p:txBody>
      </p:sp>
      <p:sp>
        <p:nvSpPr>
          <p:cNvPr id="95240" name="Line 8"/>
          <p:cNvSpPr>
            <a:spLocks noChangeShapeType="1"/>
          </p:cNvSpPr>
          <p:nvPr/>
        </p:nvSpPr>
        <p:spPr bwMode="auto">
          <a:xfrm flipH="1">
            <a:off x="3635375" y="3500438"/>
            <a:ext cx="3097213" cy="1223962"/>
          </a:xfrm>
          <a:prstGeom prst="line">
            <a:avLst/>
          </a:prstGeom>
          <a:noFill/>
          <a:ln w="38100">
            <a:solidFill>
              <a:srgbClr val="990099"/>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1" name="Line 9"/>
          <p:cNvSpPr>
            <a:spLocks noChangeShapeType="1"/>
          </p:cNvSpPr>
          <p:nvPr/>
        </p:nvSpPr>
        <p:spPr bwMode="auto">
          <a:xfrm>
            <a:off x="3132138" y="3500438"/>
            <a:ext cx="3600450" cy="1223962"/>
          </a:xfrm>
          <a:prstGeom prst="line">
            <a:avLst/>
          </a:prstGeom>
          <a:noFill/>
          <a:ln w="38100">
            <a:solidFill>
              <a:schemeClr val="accent2"/>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5242" name="Text Box 10"/>
          <p:cNvSpPr txBox="1">
            <a:spLocks noChangeArrowheads="1"/>
          </p:cNvSpPr>
          <p:nvPr/>
        </p:nvSpPr>
        <p:spPr bwMode="auto">
          <a:xfrm>
            <a:off x="1042988" y="4868863"/>
            <a:ext cx="8101012" cy="1220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a:solidFill>
                  <a:schemeClr val="tx1"/>
                </a:solidFill>
                <a:ea typeface="ＭＳ Ｐゴシック" pitchFamily="34" charset="-128"/>
              </a:rPr>
              <a:t>The </a:t>
            </a:r>
            <a:r>
              <a:rPr lang="en-US" altLang="ja-JP" sz="2000" u="sng">
                <a:solidFill>
                  <a:srgbClr val="990099"/>
                </a:solidFill>
                <a:latin typeface="Arial Black" pitchFamily="34" charset="0"/>
                <a:ea typeface="ＭＳ Ｐゴシック" pitchFamily="34" charset="-128"/>
              </a:rPr>
              <a:t>digital versatile disk</a:t>
            </a:r>
            <a:r>
              <a:rPr lang="en-US" altLang="ja-JP" sz="2000">
                <a:solidFill>
                  <a:srgbClr val="990099"/>
                </a:solidFill>
                <a:ea typeface="ＭＳ Ｐゴシック" pitchFamily="34" charset="-128"/>
              </a:rPr>
              <a:t> or DVD</a:t>
            </a:r>
            <a:r>
              <a:rPr lang="en-US" altLang="ja-JP" sz="2000">
                <a:solidFill>
                  <a:schemeClr val="tx1"/>
                </a:solidFill>
                <a:ea typeface="ＭＳ Ｐゴシック" pitchFamily="34" charset="-128"/>
              </a:rPr>
              <a:t> </a:t>
            </a:r>
            <a:r>
              <a:rPr lang="en-US" altLang="ja-JP" sz="2000">
                <a:solidFill>
                  <a:srgbClr val="990000"/>
                </a:solidFill>
                <a:latin typeface="Arial Black" pitchFamily="34" charset="0"/>
                <a:ea typeface="ＭＳ Ｐゴシック" pitchFamily="34" charset="-128"/>
              </a:rPr>
              <a:t>has</a:t>
            </a:r>
          </a:p>
          <a:p>
            <a:pPr eaLnBrk="1" hangingPunct="1">
              <a:spcBef>
                <a:spcPct val="50000"/>
              </a:spcBef>
              <a:buClrTx/>
              <a:buSzTx/>
              <a:buFontTx/>
              <a:buNone/>
            </a:pPr>
            <a:endParaRPr lang="en-US" sz="3600">
              <a:solidFill>
                <a:schemeClr val="tx1"/>
              </a:solidFill>
              <a:latin typeface="Times New Roman" pitchFamily="18" charset="0"/>
            </a:endParaRPr>
          </a:p>
        </p:txBody>
      </p:sp>
      <p:sp>
        <p:nvSpPr>
          <p:cNvPr id="95243" name="Text Box 11"/>
          <p:cNvSpPr txBox="1">
            <a:spLocks noChangeArrowheads="1"/>
          </p:cNvSpPr>
          <p:nvPr/>
        </p:nvSpPr>
        <p:spPr bwMode="auto">
          <a:xfrm>
            <a:off x="1042988" y="4868863"/>
            <a:ext cx="8101012"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a:solidFill>
                  <a:schemeClr val="tx1"/>
                </a:solidFill>
                <a:ea typeface="ＭＳ Ｐゴシック" pitchFamily="34" charset="-128"/>
              </a:rPr>
              <a:t>The </a:t>
            </a:r>
            <a:r>
              <a:rPr lang="en-US" altLang="ja-JP" sz="2000" u="sng">
                <a:solidFill>
                  <a:srgbClr val="990099"/>
                </a:solidFill>
                <a:latin typeface="Arial Black" pitchFamily="34" charset="0"/>
                <a:ea typeface="ＭＳ Ｐゴシック" pitchFamily="34" charset="-128"/>
              </a:rPr>
              <a:t>digital versatile disk</a:t>
            </a:r>
            <a:r>
              <a:rPr lang="en-US" altLang="ja-JP" sz="2000">
                <a:solidFill>
                  <a:srgbClr val="990099"/>
                </a:solidFill>
                <a:ea typeface="ＭＳ Ｐゴシック" pitchFamily="34" charset="-128"/>
              </a:rPr>
              <a:t> or DVD</a:t>
            </a:r>
            <a:r>
              <a:rPr lang="en-US" altLang="ja-JP" sz="2000">
                <a:solidFill>
                  <a:schemeClr val="tx1"/>
                </a:solidFill>
                <a:ea typeface="ＭＳ Ｐゴシック" pitchFamily="34" charset="-128"/>
              </a:rPr>
              <a:t> </a:t>
            </a:r>
            <a:r>
              <a:rPr lang="en-US" altLang="ja-JP" sz="2000">
                <a:solidFill>
                  <a:srgbClr val="990000"/>
                </a:solidFill>
                <a:latin typeface="Arial Black" pitchFamily="34" charset="0"/>
                <a:ea typeface="ＭＳ Ｐゴシック" pitchFamily="34" charset="-128"/>
              </a:rPr>
              <a:t>has</a:t>
            </a:r>
            <a:r>
              <a:rPr lang="en-US" altLang="ja-JP" sz="2000">
                <a:solidFill>
                  <a:srgbClr val="990000"/>
                </a:solidFill>
                <a:ea typeface="ＭＳ Ｐゴシック" pitchFamily="34" charset="-128"/>
              </a:rPr>
              <a:t> </a:t>
            </a:r>
            <a:r>
              <a:rPr lang="en-US" altLang="ja-JP" sz="2000">
                <a:solidFill>
                  <a:srgbClr val="000099"/>
                </a:solidFill>
                <a:latin typeface="Arial Black" pitchFamily="34" charset="0"/>
                <a:ea typeface="ＭＳ Ｐゴシック" pitchFamily="34" charset="-128"/>
              </a:rPr>
              <a:t>a substrate thickness</a:t>
            </a:r>
            <a:r>
              <a:rPr lang="en-US" altLang="ja-JP" sz="2000">
                <a:solidFill>
                  <a:schemeClr val="tx1"/>
                </a:solidFill>
                <a:ea typeface="ＭＳ Ｐゴシック" pitchFamily="34" charset="-128"/>
              </a:rPr>
              <a:t> </a:t>
            </a:r>
            <a:r>
              <a:rPr lang="en-US" altLang="ja-JP" sz="2000">
                <a:solidFill>
                  <a:srgbClr val="990000"/>
                </a:solidFill>
                <a:latin typeface="Arial Black" pitchFamily="34" charset="0"/>
                <a:ea typeface="ＭＳ Ｐゴシック" pitchFamily="34" charset="-128"/>
              </a:rPr>
              <a:t>of</a:t>
            </a:r>
            <a:r>
              <a:rPr lang="en-US" altLang="ja-JP" sz="2000">
                <a:solidFill>
                  <a:schemeClr val="tx1"/>
                </a:solidFill>
                <a:ea typeface="ＭＳ Ｐゴシック" pitchFamily="34" charset="-128"/>
              </a:rPr>
              <a:t> only 0.6 mm. </a:t>
            </a:r>
            <a:endParaRPr lang="en-US" sz="3600">
              <a:solidFill>
                <a:schemeClr val="tx1"/>
              </a:solidFill>
              <a:latin typeface="Times New Roman" pitchFamily="18" charset="0"/>
            </a:endParaRPr>
          </a:p>
        </p:txBody>
      </p:sp>
      <p:sp>
        <p:nvSpPr>
          <p:cNvPr id="13" name="Rectangle 2"/>
          <p:cNvSpPr>
            <a:spLocks noGrp="1" noChangeArrowheads="1"/>
          </p:cNvSpPr>
          <p:nvPr>
            <p:ph type="title"/>
          </p:nvPr>
        </p:nvSpPr>
        <p:spPr>
          <a:xfrm>
            <a:off x="8635" y="135805"/>
            <a:ext cx="9135365" cy="1138238"/>
          </a:xfrm>
        </p:spPr>
        <p:txBody>
          <a:bodyPr/>
          <a:lstStyle/>
          <a:p>
            <a:r>
              <a:rPr lang="en-US" sz="3600" noProof="0" dirty="0" smtClean="0"/>
              <a:t>Shift the </a:t>
            </a:r>
            <a:r>
              <a:rPr lang="en-US" sz="3600" dirty="0" smtClean="0">
                <a:solidFill>
                  <a:srgbClr val="990000"/>
                </a:solidFill>
              </a:rPr>
              <a:t>“</a:t>
            </a:r>
            <a:r>
              <a:rPr lang="en-US" sz="3600" noProof="0" dirty="0" smtClean="0">
                <a:solidFill>
                  <a:srgbClr val="990000"/>
                </a:solidFill>
                <a:latin typeface="Arial Black" pitchFamily="34" charset="0"/>
              </a:rPr>
              <a:t>topic</a:t>
            </a:r>
            <a:r>
              <a:rPr lang="en-US" sz="3600" noProof="0" dirty="0" smtClean="0">
                <a:solidFill>
                  <a:srgbClr val="990000"/>
                </a:solidFill>
              </a:rPr>
              <a:t>”</a:t>
            </a:r>
            <a:r>
              <a:rPr lang="en-US" sz="3600" noProof="0" dirty="0" smtClean="0"/>
              <a:t> to the </a:t>
            </a:r>
            <a:r>
              <a:rPr lang="en-US" sz="3600" noProof="0" dirty="0" smtClean="0">
                <a:solidFill>
                  <a:srgbClr val="000099"/>
                </a:solidFill>
                <a:latin typeface="Arial Black" pitchFamily="34" charset="0"/>
              </a:rPr>
              <a:t>beginning</a:t>
            </a:r>
            <a:r>
              <a:rPr lang="en-US" sz="3600" noProof="0" dirty="0" smtClean="0"/>
              <a:t> of NPs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2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2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1" nodeType="clickEffect">
                                  <p:stCondLst>
                                    <p:cond delay="0"/>
                                  </p:stCondLst>
                                  <p:childTnLst>
                                    <p:set>
                                      <p:cBhvr>
                                        <p:cTn id="18" dur="1" fill="hold">
                                          <p:stCondLst>
                                            <p:cond delay="0"/>
                                          </p:stCondLst>
                                        </p:cTn>
                                        <p:tgtEl>
                                          <p:spTgt spid="95242"/>
                                        </p:tgtEl>
                                        <p:attrNameLst>
                                          <p:attrName>style.visibility</p:attrName>
                                        </p:attrNameLst>
                                      </p:cBhvr>
                                      <p:to>
                                        <p:strVal val="visible"/>
                                      </p:to>
                                    </p:set>
                                    <p:animEffect transition="in" filter="blinds(horizontal)">
                                      <p:cBhvr>
                                        <p:cTn id="19" dur="500"/>
                                        <p:tgtEl>
                                          <p:spTgt spid="9524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524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5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p:bldP spid="95240" grpId="0" animBg="1"/>
      <p:bldP spid="95241" grpId="0" animBg="1"/>
      <p:bldP spid="95242" grpId="0" animBg="1"/>
      <p:bldP spid="95242" grpId="1" animBg="1"/>
      <p:bldP spid="952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idx="4294967295"/>
          </p:nvPr>
        </p:nvSpPr>
        <p:spPr/>
        <p:txBody>
          <a:bodyPr/>
          <a:lstStyle/>
          <a:p>
            <a:pPr eaLnBrk="1" hangingPunct="1"/>
            <a:r>
              <a:rPr lang="en-US" sz="2800" b="1" noProof="0" dirty="0" smtClean="0">
                <a:solidFill>
                  <a:schemeClr val="hlink"/>
                </a:solidFill>
              </a:rPr>
              <a:t>What kind of verbs should I use instead?</a:t>
            </a:r>
          </a:p>
        </p:txBody>
      </p:sp>
      <p:sp>
        <p:nvSpPr>
          <p:cNvPr id="15363" name="Sisällön paikkamerkki 2"/>
          <p:cNvSpPr>
            <a:spLocks noGrp="1"/>
          </p:cNvSpPr>
          <p:nvPr>
            <p:ph idx="4294967295"/>
          </p:nvPr>
        </p:nvSpPr>
        <p:spPr/>
        <p:txBody>
          <a:bodyPr/>
          <a:lstStyle/>
          <a:p>
            <a:pPr eaLnBrk="1" hangingPunct="1">
              <a:defRPr/>
            </a:pPr>
            <a:r>
              <a:rPr lang="en-US" sz="2400" noProof="0" dirty="0" smtClean="0"/>
              <a:t>To achieve a more formal academic style, you can use a variety of different </a:t>
            </a:r>
            <a:r>
              <a:rPr lang="en-US" sz="2400" b="1" noProof="0" dirty="0" smtClean="0"/>
              <a:t>active relational verbs</a:t>
            </a:r>
            <a:r>
              <a:rPr lang="en-US" sz="2400" noProof="0" dirty="0" smtClean="0"/>
              <a:t>. </a:t>
            </a:r>
          </a:p>
          <a:p>
            <a:pPr marL="0" indent="0" eaLnBrk="1" hangingPunct="1">
              <a:buFont typeface="Arial" charset="0"/>
              <a:buNone/>
              <a:defRPr/>
            </a:pPr>
            <a:r>
              <a:rPr lang="en-US" sz="2400" noProof="0" dirty="0" smtClean="0"/>
              <a:t>    (See handout : </a:t>
            </a:r>
            <a:r>
              <a:rPr lang="en-US" sz="2400" b="1" noProof="0" dirty="0" smtClean="0"/>
              <a:t>Relational verbs table)</a:t>
            </a:r>
          </a:p>
          <a:p>
            <a:pPr eaLnBrk="1" hangingPunct="1">
              <a:defRPr/>
            </a:pPr>
            <a:endParaRPr lang="en-US" sz="2400" b="1" noProof="0" dirty="0" smtClean="0"/>
          </a:p>
          <a:p>
            <a:pPr eaLnBrk="1" hangingPunct="1">
              <a:buFont typeface="Arial" charset="0"/>
              <a:buNone/>
              <a:defRPr/>
            </a:pPr>
            <a:r>
              <a:rPr lang="en-US" sz="2400" b="1" i="1" noProof="0" dirty="0" smtClean="0">
                <a:solidFill>
                  <a:srgbClr val="C00000"/>
                </a:solidFill>
              </a:rPr>
              <a:t>	include			comprise	 	refer to</a:t>
            </a:r>
          </a:p>
          <a:p>
            <a:pPr eaLnBrk="1" hangingPunct="1">
              <a:buFont typeface="Arial" charset="0"/>
              <a:buNone/>
              <a:defRPr/>
            </a:pPr>
            <a:r>
              <a:rPr lang="en-US" sz="2400" b="1" i="1" noProof="0" dirty="0" smtClean="0">
                <a:solidFill>
                  <a:srgbClr val="C00000"/>
                </a:solidFill>
              </a:rPr>
              <a:t>	is composed of  		represent   		form	</a:t>
            </a:r>
          </a:p>
          <a:p>
            <a:pPr eaLnBrk="1" hangingPunct="1">
              <a:buFont typeface="Arial" charset="0"/>
              <a:buNone/>
              <a:defRPr/>
            </a:pPr>
            <a:r>
              <a:rPr lang="en-US" sz="2400" b="1" i="1" noProof="0" dirty="0" smtClean="0">
                <a:solidFill>
                  <a:srgbClr val="C00000"/>
                </a:solidFill>
              </a:rPr>
              <a:t>	account for  		is located in        	involve</a:t>
            </a:r>
            <a:endParaRPr lang="en-US" sz="2400" i="1" noProof="0" dirty="0" smtClean="0">
              <a:solidFill>
                <a:srgbClr val="C00000"/>
              </a:solidFill>
            </a:endParaRPr>
          </a:p>
        </p:txBody>
      </p:sp>
      <p:pic>
        <p:nvPicPr>
          <p:cNvPr id="15364"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88" y="5105400"/>
            <a:ext cx="13255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1331913" y="404813"/>
            <a:ext cx="7561262" cy="1008062"/>
          </a:xfrm>
        </p:spPr>
        <p:txBody>
          <a:bodyPr/>
          <a:lstStyle/>
          <a:p>
            <a:pPr algn="l" eaLnBrk="1" hangingPunct="1"/>
            <a:r>
              <a:rPr lang="en-US" sz="4000" b="1" noProof="0" dirty="0" smtClean="0">
                <a:solidFill>
                  <a:srgbClr val="CC0000"/>
                </a:solidFill>
              </a:rPr>
              <a:t/>
            </a:r>
            <a:br>
              <a:rPr lang="en-US" sz="4000" b="1" noProof="0" dirty="0" smtClean="0">
                <a:solidFill>
                  <a:srgbClr val="CC0000"/>
                </a:solidFill>
              </a:rPr>
            </a:br>
            <a:r>
              <a:rPr lang="en-US" sz="4000" b="1" noProof="0" dirty="0" smtClean="0">
                <a:solidFill>
                  <a:srgbClr val="CC0000"/>
                </a:solidFill>
              </a:rPr>
              <a:t/>
            </a:r>
            <a:br>
              <a:rPr lang="en-US" sz="4000" b="1" noProof="0" dirty="0" smtClean="0">
                <a:solidFill>
                  <a:srgbClr val="CC0000"/>
                </a:solidFill>
              </a:rPr>
            </a:br>
            <a:r>
              <a:rPr lang="en-US" sz="4000" b="1" noProof="0" dirty="0" smtClean="0">
                <a:solidFill>
                  <a:srgbClr val="CC0000"/>
                </a:solidFill>
              </a:rPr>
              <a:t>TASK 6-3</a:t>
            </a:r>
            <a:r>
              <a:rPr lang="en-US" sz="4000" noProof="0" dirty="0" smtClean="0"/>
              <a:t> </a:t>
            </a:r>
            <a:r>
              <a:rPr lang="en-US" sz="1800" b="1" noProof="0" dirty="0" smtClean="0">
                <a:latin typeface="Arial" charset="0"/>
                <a:cs typeface="Arial" charset="0"/>
              </a:rPr>
              <a:t>Each sentence below contains a weak verb. Replace the weak verb with a suitable action verb offered.</a:t>
            </a:r>
            <a:r>
              <a:rPr lang="en-US" sz="4000" noProof="0" dirty="0" smtClean="0"/>
              <a:t/>
            </a:r>
            <a:br>
              <a:rPr lang="en-US" sz="4000" noProof="0" dirty="0" smtClean="0"/>
            </a:br>
            <a:r>
              <a:rPr lang="en-US" sz="4000" b="1" noProof="0" dirty="0" smtClean="0">
                <a:solidFill>
                  <a:srgbClr val="CC0000"/>
                </a:solidFill>
              </a:rPr>
              <a:t/>
            </a:r>
            <a:br>
              <a:rPr lang="en-US" sz="4000" b="1" noProof="0" dirty="0" smtClean="0">
                <a:solidFill>
                  <a:srgbClr val="CC0000"/>
                </a:solidFill>
              </a:rPr>
            </a:br>
            <a:endParaRPr lang="en-US" sz="4000" b="1" noProof="0" dirty="0" smtClean="0">
              <a:solidFill>
                <a:srgbClr val="CC0000"/>
              </a:solidFill>
            </a:endParaRPr>
          </a:p>
        </p:txBody>
      </p:sp>
      <p:sp>
        <p:nvSpPr>
          <p:cNvPr id="16387" name="Rectangle 3"/>
          <p:cNvSpPr>
            <a:spLocks noGrp="1"/>
          </p:cNvSpPr>
          <p:nvPr>
            <p:ph type="body" idx="1"/>
          </p:nvPr>
        </p:nvSpPr>
        <p:spPr/>
        <p:txBody>
          <a:bodyPr/>
          <a:lstStyle/>
          <a:p>
            <a:pPr eaLnBrk="1" hangingPunct="1">
              <a:buNone/>
            </a:pPr>
            <a:r>
              <a:rPr lang="en-US" sz="1800" noProof="0" dirty="0" smtClean="0">
                <a:latin typeface="Arial" charset="0"/>
                <a:cs typeface="Arial" charset="0"/>
              </a:rPr>
              <a:t>1. The property</a:t>
            </a:r>
            <a:r>
              <a:rPr lang="en-US" sz="1800" b="1" u="sng" noProof="0" dirty="0" smtClean="0">
                <a:solidFill>
                  <a:srgbClr val="FF0000"/>
                </a:solidFill>
                <a:latin typeface="Arial" charset="0"/>
                <a:cs typeface="Arial" charset="0"/>
              </a:rPr>
              <a:t> has </a:t>
            </a:r>
            <a:r>
              <a:rPr lang="en-US" sz="1800" noProof="0" dirty="0" smtClean="0">
                <a:latin typeface="Arial" charset="0"/>
                <a:cs typeface="Arial" charset="0"/>
              </a:rPr>
              <a:t>several parts: the central living section with two wings slightly set back, as well as several outbuildings.</a:t>
            </a:r>
          </a:p>
          <a:p>
            <a:pPr eaLnBrk="1" hangingPunct="1">
              <a:buFont typeface="Arial" charset="0"/>
              <a:buNone/>
            </a:pPr>
            <a:r>
              <a:rPr lang="en-US" sz="1800" b="1" noProof="0" dirty="0" smtClean="0">
                <a:latin typeface="Arial" charset="0"/>
                <a:cs typeface="Arial" charset="0"/>
              </a:rPr>
              <a:t>	(a)</a:t>
            </a:r>
            <a:r>
              <a:rPr lang="en-US" sz="1800" noProof="0" dirty="0" smtClean="0">
                <a:latin typeface="Arial" charset="0"/>
                <a:cs typeface="Arial" charset="0"/>
              </a:rPr>
              <a:t> comprises</a:t>
            </a:r>
            <a:r>
              <a:rPr lang="en-US" sz="1800" b="1" noProof="0" dirty="0" smtClean="0">
                <a:latin typeface="Arial" charset="0"/>
                <a:cs typeface="Arial" charset="0"/>
              </a:rPr>
              <a:t>	(b)</a:t>
            </a:r>
            <a:r>
              <a:rPr lang="en-US" sz="1800" noProof="0" dirty="0" smtClean="0">
                <a:latin typeface="Arial" charset="0"/>
                <a:cs typeface="Arial" charset="0"/>
              </a:rPr>
              <a:t> composes</a:t>
            </a:r>
            <a:r>
              <a:rPr lang="en-US" sz="1800" b="1" noProof="0" dirty="0" smtClean="0">
                <a:latin typeface="Arial" charset="0"/>
                <a:cs typeface="Arial" charset="0"/>
              </a:rPr>
              <a:t>	(c)</a:t>
            </a:r>
            <a:r>
              <a:rPr lang="en-US" sz="1800" noProof="0" dirty="0" smtClean="0">
                <a:latin typeface="Arial" charset="0"/>
                <a:cs typeface="Arial" charset="0"/>
              </a:rPr>
              <a:t> involves</a:t>
            </a:r>
          </a:p>
          <a:p>
            <a:pPr eaLnBrk="1" hangingPunct="1">
              <a:buFont typeface="Arial" charset="0"/>
              <a:buNone/>
            </a:pPr>
            <a:r>
              <a:rPr lang="en-US" sz="1800" noProof="0" dirty="0" smtClean="0">
                <a:latin typeface="Arial" charset="0"/>
                <a:cs typeface="Arial" charset="0"/>
              </a:rPr>
              <a:t> </a:t>
            </a:r>
            <a:r>
              <a:rPr lang="en-US" sz="1800" b="1" noProof="0" dirty="0" smtClean="0">
                <a:latin typeface="Arial" charset="0"/>
                <a:cs typeface="Arial" charset="0"/>
              </a:rPr>
              <a:t> </a:t>
            </a:r>
            <a:endParaRPr lang="en-US" sz="1800" noProof="0" dirty="0" smtClean="0">
              <a:latin typeface="Arial" charset="0"/>
              <a:cs typeface="Arial" charset="0"/>
            </a:endParaRPr>
          </a:p>
          <a:p>
            <a:pPr eaLnBrk="1" hangingPunct="1">
              <a:buFont typeface="Arial" charset="0"/>
              <a:buNone/>
            </a:pPr>
            <a:r>
              <a:rPr lang="en-US" sz="1800" noProof="0" dirty="0" smtClean="0">
                <a:latin typeface="Arial" charset="0"/>
                <a:cs typeface="Arial" charset="0"/>
              </a:rPr>
              <a:t>2.  In their most basic form, all digital computers </a:t>
            </a:r>
            <a:r>
              <a:rPr lang="en-US" sz="1800" b="1" i="1" u="sng" noProof="0" dirty="0" smtClean="0">
                <a:solidFill>
                  <a:srgbClr val="CC0000"/>
                </a:solidFill>
                <a:latin typeface="Arial" charset="0"/>
                <a:cs typeface="Arial" charset="0"/>
              </a:rPr>
              <a:t>have</a:t>
            </a:r>
            <a:r>
              <a:rPr lang="en-US" sz="1800" noProof="0" dirty="0" smtClean="0">
                <a:solidFill>
                  <a:srgbClr val="CC0000"/>
                </a:solidFill>
                <a:latin typeface="Arial" charset="0"/>
                <a:cs typeface="Arial" charset="0"/>
              </a:rPr>
              <a:t> </a:t>
            </a:r>
            <a:r>
              <a:rPr lang="en-US" sz="1800" noProof="0" dirty="0" smtClean="0">
                <a:latin typeface="Arial" charset="0"/>
                <a:cs typeface="Arial" charset="0"/>
              </a:rPr>
              <a:t>four fundamental blocks</a:t>
            </a:r>
          </a:p>
          <a:p>
            <a:pPr eaLnBrk="1" hangingPunct="1">
              <a:buFont typeface="Arial" charset="0"/>
              <a:buNone/>
            </a:pPr>
            <a:r>
              <a:rPr lang="en-US" sz="1800" noProof="0" dirty="0" smtClean="0">
                <a:latin typeface="Arial" charset="0"/>
                <a:cs typeface="Arial" charset="0"/>
              </a:rPr>
              <a:t>  	</a:t>
            </a:r>
            <a:r>
              <a:rPr lang="en-US" sz="1800" b="1" noProof="0" dirty="0" smtClean="0">
                <a:latin typeface="Arial" charset="0"/>
                <a:cs typeface="Arial" charset="0"/>
              </a:rPr>
              <a:t>(a)</a:t>
            </a:r>
            <a:r>
              <a:rPr lang="en-US" sz="1800" noProof="0" dirty="0" smtClean="0">
                <a:latin typeface="Arial" charset="0"/>
                <a:cs typeface="Arial" charset="0"/>
              </a:rPr>
              <a:t> include</a:t>
            </a:r>
            <a:r>
              <a:rPr lang="en-US" sz="1800" b="1" noProof="0" dirty="0" smtClean="0">
                <a:latin typeface="Arial" charset="0"/>
                <a:cs typeface="Arial" charset="0"/>
              </a:rPr>
              <a:t>	(b)</a:t>
            </a:r>
            <a:r>
              <a:rPr lang="en-US" sz="1800" noProof="0" dirty="0" smtClean="0">
                <a:latin typeface="Arial" charset="0"/>
                <a:cs typeface="Arial" charset="0"/>
              </a:rPr>
              <a:t> involve</a:t>
            </a:r>
            <a:r>
              <a:rPr lang="en-US" sz="1800" b="1" noProof="0" dirty="0" smtClean="0">
                <a:latin typeface="Arial" charset="0"/>
                <a:cs typeface="Arial" charset="0"/>
              </a:rPr>
              <a:t>	(c)</a:t>
            </a:r>
            <a:r>
              <a:rPr lang="en-US" sz="1800" noProof="0" dirty="0" smtClean="0">
                <a:latin typeface="Arial" charset="0"/>
                <a:cs typeface="Arial" charset="0"/>
              </a:rPr>
              <a:t> consist of</a:t>
            </a:r>
          </a:p>
          <a:p>
            <a:pPr eaLnBrk="1" hangingPunct="1">
              <a:buFont typeface="Arial" charset="0"/>
              <a:buNone/>
            </a:pPr>
            <a:r>
              <a:rPr lang="en-US" sz="1800" b="1" noProof="0" dirty="0" smtClean="0">
                <a:latin typeface="Arial" charset="0"/>
                <a:cs typeface="Arial" charset="0"/>
              </a:rPr>
              <a:t> </a:t>
            </a:r>
            <a:endParaRPr lang="en-US" sz="1800" noProof="0" dirty="0" smtClean="0">
              <a:latin typeface="Arial" charset="0"/>
              <a:cs typeface="Arial" charset="0"/>
            </a:endParaRPr>
          </a:p>
          <a:p>
            <a:pPr eaLnBrk="1" hangingPunct="1">
              <a:buFont typeface="Arial" charset="0"/>
              <a:buNone/>
            </a:pPr>
            <a:r>
              <a:rPr lang="en-US" sz="1800" noProof="0" dirty="0" smtClean="0">
                <a:latin typeface="Arial" charset="0"/>
                <a:cs typeface="Arial" charset="0"/>
              </a:rPr>
              <a:t>3.  Most coniferous </a:t>
            </a:r>
            <a:r>
              <a:rPr lang="en-US" sz="1800" i="1" noProof="0" dirty="0" smtClean="0">
                <a:latin typeface="Arial" charset="0"/>
                <a:cs typeface="Arial" charset="0"/>
              </a:rPr>
              <a:t>forests </a:t>
            </a:r>
            <a:r>
              <a:rPr lang="en-US" sz="1800" b="1" i="1" u="sng" noProof="0" dirty="0" smtClean="0">
                <a:solidFill>
                  <a:srgbClr val="CC0000"/>
                </a:solidFill>
                <a:latin typeface="Arial" charset="0"/>
                <a:cs typeface="Arial" charset="0"/>
              </a:rPr>
              <a:t>are </a:t>
            </a:r>
            <a:r>
              <a:rPr lang="en-US" sz="1800" i="1" u="sng" noProof="0" dirty="0" smtClean="0">
                <a:latin typeface="Arial" charset="0"/>
                <a:cs typeface="Arial" charset="0"/>
              </a:rPr>
              <a:t> </a:t>
            </a:r>
            <a:r>
              <a:rPr lang="en-US" sz="1800" i="1" noProof="0" dirty="0" smtClean="0">
                <a:latin typeface="Arial" charset="0"/>
                <a:cs typeface="Arial" charset="0"/>
              </a:rPr>
              <a:t>in the Northern hemisphere, south of the Tundra.</a:t>
            </a:r>
            <a:r>
              <a:rPr lang="en-US" sz="1800" noProof="0" dirty="0" smtClean="0">
                <a:latin typeface="Arial" charset="0"/>
                <a:cs typeface="Arial" charset="0"/>
              </a:rPr>
              <a:t/>
            </a:r>
            <a:br>
              <a:rPr lang="en-US" sz="1800" noProof="0" dirty="0" smtClean="0">
                <a:latin typeface="Arial" charset="0"/>
                <a:cs typeface="Arial" charset="0"/>
              </a:rPr>
            </a:br>
            <a:r>
              <a:rPr lang="en-US" sz="1800" b="1" noProof="0" dirty="0" smtClean="0">
                <a:latin typeface="Arial" charset="0"/>
                <a:cs typeface="Arial" charset="0"/>
              </a:rPr>
              <a:t>(a)</a:t>
            </a:r>
            <a:r>
              <a:rPr lang="en-US" sz="1800" noProof="0" dirty="0" smtClean="0">
                <a:latin typeface="Arial" charset="0"/>
                <a:cs typeface="Arial" charset="0"/>
              </a:rPr>
              <a:t> exist</a:t>
            </a:r>
            <a:r>
              <a:rPr lang="en-US" sz="1800" b="1" noProof="0" dirty="0" smtClean="0">
                <a:latin typeface="Arial" charset="0"/>
                <a:cs typeface="Arial" charset="0"/>
              </a:rPr>
              <a:t>	(b)</a:t>
            </a:r>
            <a:r>
              <a:rPr lang="en-US" sz="1800" noProof="0" dirty="0" smtClean="0">
                <a:latin typeface="Arial" charset="0"/>
                <a:cs typeface="Arial" charset="0"/>
              </a:rPr>
              <a:t> are located</a:t>
            </a:r>
            <a:r>
              <a:rPr lang="en-US" sz="1800" b="1" noProof="0" dirty="0" smtClean="0">
                <a:latin typeface="Arial" charset="0"/>
                <a:cs typeface="Arial" charset="0"/>
              </a:rPr>
              <a:t>	(c) </a:t>
            </a:r>
            <a:r>
              <a:rPr lang="en-US" sz="1800" noProof="0" dirty="0" smtClean="0">
                <a:latin typeface="Arial" charset="0"/>
                <a:cs typeface="Arial" charset="0"/>
              </a:rPr>
              <a:t>situate</a:t>
            </a:r>
            <a:r>
              <a:rPr lang="en-US" sz="1800" b="1" noProof="0" dirty="0" smtClean="0">
                <a:latin typeface="Arial" charset="0"/>
                <a:cs typeface="Arial" charset="0"/>
              </a:rPr>
              <a:t>	</a:t>
            </a:r>
            <a:endParaRPr lang="en-US" sz="1800" noProof="0" dirty="0" smtClean="0">
              <a:latin typeface="Arial" charset="0"/>
              <a:cs typeface="Arial" charset="0"/>
            </a:endParaRPr>
          </a:p>
          <a:p>
            <a:pPr eaLnBrk="1" hangingPunct="1">
              <a:buFont typeface="Arial" charset="0"/>
              <a:buNone/>
            </a:pPr>
            <a:endParaRPr lang="en-US" sz="1800" noProof="0" dirty="0" smtClean="0">
              <a:latin typeface="Arial" charset="0"/>
              <a:cs typeface="Arial" charset="0"/>
            </a:endParaRPr>
          </a:p>
          <a:p>
            <a:pPr eaLnBrk="1" hangingPunct="1">
              <a:buFont typeface="Arial" charset="0"/>
              <a:buNone/>
            </a:pPr>
            <a:r>
              <a:rPr lang="en-US" sz="1800" noProof="0" dirty="0" smtClean="0">
                <a:latin typeface="Arial" charset="0"/>
                <a:cs typeface="Arial" charset="0"/>
              </a:rPr>
              <a:t>4. Typical waste materials that can be recycled </a:t>
            </a:r>
            <a:r>
              <a:rPr lang="en-US" sz="1800" b="1" u="sng" noProof="0" dirty="0" smtClean="0">
                <a:solidFill>
                  <a:srgbClr val="CC0000"/>
                </a:solidFill>
                <a:latin typeface="Arial" charset="0"/>
                <a:cs typeface="Arial" charset="0"/>
              </a:rPr>
              <a:t>are</a:t>
            </a:r>
            <a:r>
              <a:rPr lang="en-US" sz="1800" noProof="0" dirty="0" smtClean="0">
                <a:latin typeface="Arial" charset="0"/>
                <a:cs typeface="Arial" charset="0"/>
              </a:rPr>
              <a:t> paper, glass, plastics, and metals. </a:t>
            </a:r>
            <a:br>
              <a:rPr lang="en-US" sz="1800" noProof="0" dirty="0" smtClean="0">
                <a:latin typeface="Arial" charset="0"/>
                <a:cs typeface="Arial" charset="0"/>
              </a:rPr>
            </a:br>
            <a:r>
              <a:rPr lang="en-US" sz="1800" b="1" noProof="0" dirty="0" smtClean="0">
                <a:latin typeface="Arial" charset="0"/>
                <a:cs typeface="Arial" charset="0"/>
              </a:rPr>
              <a:t>(a)</a:t>
            </a:r>
            <a:r>
              <a:rPr lang="en-US" sz="1800" noProof="0" dirty="0" smtClean="0">
                <a:latin typeface="Arial" charset="0"/>
                <a:cs typeface="Arial" charset="0"/>
              </a:rPr>
              <a:t> include</a:t>
            </a:r>
            <a:r>
              <a:rPr lang="en-US" sz="1800" b="1" noProof="0" dirty="0" smtClean="0">
                <a:latin typeface="Arial" charset="0"/>
                <a:cs typeface="Arial" charset="0"/>
              </a:rPr>
              <a:t>	(b)</a:t>
            </a:r>
            <a:r>
              <a:rPr lang="en-US" sz="1800" noProof="0" dirty="0" smtClean="0">
                <a:latin typeface="Arial" charset="0"/>
                <a:cs typeface="Arial" charset="0"/>
              </a:rPr>
              <a:t> are composed of</a:t>
            </a:r>
            <a:r>
              <a:rPr lang="en-US" sz="1800" b="1" noProof="0" dirty="0" smtClean="0">
                <a:latin typeface="Arial" charset="0"/>
                <a:cs typeface="Arial" charset="0"/>
              </a:rPr>
              <a:t>	(c)</a:t>
            </a:r>
            <a:r>
              <a:rPr lang="en-US" sz="1800" noProof="0" dirty="0" smtClean="0">
                <a:latin typeface="Arial" charset="0"/>
                <a:cs typeface="Arial" charset="0"/>
              </a:rPr>
              <a:t> contain</a:t>
            </a:r>
          </a:p>
          <a:p>
            <a:pPr eaLnBrk="1" hangingPunct="1">
              <a:buFont typeface="Arial" charset="0"/>
              <a:buNone/>
            </a:pPr>
            <a:endParaRPr lang="en-US" sz="1800" noProof="0" dirty="0" smtClean="0">
              <a:latin typeface="Arial" charset="0"/>
              <a:cs typeface="Arial" charset="0"/>
            </a:endParaRPr>
          </a:p>
        </p:txBody>
      </p:sp>
      <p:pic>
        <p:nvPicPr>
          <p:cNvPr id="16388"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i 6"/>
          <p:cNvSpPr>
            <a:spLocks noChangeArrowheads="1"/>
          </p:cNvSpPr>
          <p:nvPr/>
        </p:nvSpPr>
        <p:spPr bwMode="auto">
          <a:xfrm>
            <a:off x="684213" y="2205038"/>
            <a:ext cx="1655762" cy="360362"/>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9" name="Ellipsi 8"/>
          <p:cNvSpPr>
            <a:spLocks noChangeArrowheads="1"/>
          </p:cNvSpPr>
          <p:nvPr/>
        </p:nvSpPr>
        <p:spPr bwMode="auto">
          <a:xfrm>
            <a:off x="4140200" y="3213100"/>
            <a:ext cx="1655763" cy="360363"/>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0" name="Ellipsi 9"/>
          <p:cNvSpPr>
            <a:spLocks noChangeArrowheads="1"/>
          </p:cNvSpPr>
          <p:nvPr/>
        </p:nvSpPr>
        <p:spPr bwMode="auto">
          <a:xfrm>
            <a:off x="2268538" y="4437063"/>
            <a:ext cx="1655762" cy="360362"/>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1" name="Ellipsi 10"/>
          <p:cNvSpPr>
            <a:spLocks noChangeArrowheads="1"/>
          </p:cNvSpPr>
          <p:nvPr/>
        </p:nvSpPr>
        <p:spPr bwMode="auto">
          <a:xfrm>
            <a:off x="611188" y="5661025"/>
            <a:ext cx="1657350" cy="360363"/>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1331913" y="404813"/>
            <a:ext cx="7561262" cy="1008062"/>
          </a:xfrm>
        </p:spPr>
        <p:txBody>
          <a:bodyPr/>
          <a:lstStyle/>
          <a:p>
            <a:pPr algn="l" eaLnBrk="1" hangingPunct="1"/>
            <a:r>
              <a:rPr lang="en-US" sz="4000" b="1" noProof="0" dirty="0" smtClean="0">
                <a:solidFill>
                  <a:srgbClr val="CC0000"/>
                </a:solidFill>
              </a:rPr>
              <a:t/>
            </a:r>
            <a:br>
              <a:rPr lang="en-US" sz="4000" b="1" noProof="0" dirty="0" smtClean="0">
                <a:solidFill>
                  <a:srgbClr val="CC0000"/>
                </a:solidFill>
              </a:rPr>
            </a:br>
            <a:r>
              <a:rPr lang="en-US" sz="4000" b="1" noProof="0" dirty="0" smtClean="0">
                <a:solidFill>
                  <a:srgbClr val="CC0000"/>
                </a:solidFill>
              </a:rPr>
              <a:t/>
            </a:r>
            <a:br>
              <a:rPr lang="en-US" sz="4000" b="1" noProof="0" dirty="0" smtClean="0">
                <a:solidFill>
                  <a:srgbClr val="CC0000"/>
                </a:solidFill>
              </a:rPr>
            </a:br>
            <a:r>
              <a:rPr lang="en-US" sz="2400" b="1" noProof="0" dirty="0" smtClean="0">
                <a:solidFill>
                  <a:srgbClr val="CC0000"/>
                </a:solidFill>
                <a:latin typeface="Arial Black" pitchFamily="34" charset="0"/>
              </a:rPr>
              <a:t>TASK 6-3</a:t>
            </a:r>
            <a:r>
              <a:rPr lang="en-US" sz="2400" noProof="0" dirty="0" smtClean="0">
                <a:latin typeface="Arial Black" pitchFamily="34" charset="0"/>
              </a:rPr>
              <a:t> </a:t>
            </a:r>
            <a:r>
              <a:rPr lang="en-US" sz="1800" b="1" noProof="0" dirty="0" smtClean="0">
                <a:latin typeface="Arial" charset="0"/>
                <a:cs typeface="Arial" charset="0"/>
              </a:rPr>
              <a:t>Each sentence below contains a weak verb. Replace the weak verb with a suitable action verb offered.</a:t>
            </a:r>
            <a:r>
              <a:rPr lang="en-US" sz="4000" noProof="0" dirty="0" smtClean="0"/>
              <a:t/>
            </a:r>
            <a:br>
              <a:rPr lang="en-US" sz="4000" noProof="0" dirty="0" smtClean="0"/>
            </a:br>
            <a:r>
              <a:rPr lang="en-US" sz="4000" b="1" noProof="0" dirty="0" smtClean="0">
                <a:solidFill>
                  <a:srgbClr val="CC0000"/>
                </a:solidFill>
              </a:rPr>
              <a:t/>
            </a:r>
            <a:br>
              <a:rPr lang="en-US" sz="4000" b="1" noProof="0" dirty="0" smtClean="0">
                <a:solidFill>
                  <a:srgbClr val="CC0000"/>
                </a:solidFill>
              </a:rPr>
            </a:br>
            <a:endParaRPr lang="en-US" sz="4000" b="1" noProof="0" dirty="0" smtClean="0">
              <a:solidFill>
                <a:srgbClr val="CC0000"/>
              </a:solidFill>
            </a:endParaRPr>
          </a:p>
        </p:txBody>
      </p:sp>
      <p:sp>
        <p:nvSpPr>
          <p:cNvPr id="17411" name="Rectangle 3"/>
          <p:cNvSpPr>
            <a:spLocks noGrp="1"/>
          </p:cNvSpPr>
          <p:nvPr>
            <p:ph type="body" idx="1"/>
          </p:nvPr>
        </p:nvSpPr>
        <p:spPr/>
        <p:txBody>
          <a:bodyPr/>
          <a:lstStyle/>
          <a:p>
            <a:pPr eaLnBrk="1" hangingPunct="1">
              <a:lnSpc>
                <a:spcPct val="80000"/>
              </a:lnSpc>
              <a:buFont typeface="Calibri" pitchFamily="34" charset="0"/>
              <a:buAutoNum type="arabicPeriod" startAt="5"/>
            </a:pPr>
            <a:r>
              <a:rPr lang="en-US" sz="1800" noProof="0" dirty="0" smtClean="0">
                <a:latin typeface="Arial" charset="0"/>
              </a:rPr>
              <a:t>Running a stop sign or turning without signaling </a:t>
            </a:r>
            <a:r>
              <a:rPr lang="en-US" sz="1800" b="1" u="sng" noProof="0" dirty="0" smtClean="0">
                <a:solidFill>
                  <a:srgbClr val="CC0000"/>
                </a:solidFill>
                <a:latin typeface="Arial" charset="0"/>
              </a:rPr>
              <a:t>isn’t</a:t>
            </a:r>
            <a:r>
              <a:rPr lang="en-US" sz="1800" noProof="0" dirty="0" smtClean="0">
                <a:latin typeface="Arial" charset="0"/>
              </a:rPr>
              <a:t> reckless driving. </a:t>
            </a:r>
            <a:br>
              <a:rPr lang="en-US" sz="1800" noProof="0" dirty="0" smtClean="0">
                <a:latin typeface="Arial" charset="0"/>
              </a:rPr>
            </a:br>
            <a:r>
              <a:rPr lang="en-US" sz="1800" noProof="0" dirty="0" smtClean="0">
                <a:latin typeface="Arial" charset="0"/>
              </a:rPr>
              <a:t/>
            </a:r>
            <a:br>
              <a:rPr lang="en-US" sz="1800" noProof="0" dirty="0" smtClean="0">
                <a:latin typeface="Arial" charset="0"/>
              </a:rPr>
            </a:br>
            <a:r>
              <a:rPr lang="en-US" sz="1800" b="1" noProof="0" dirty="0" smtClean="0">
                <a:latin typeface="Arial" charset="0"/>
              </a:rPr>
              <a:t>(a)</a:t>
            </a:r>
            <a:r>
              <a:rPr lang="en-US" sz="1800" noProof="0" dirty="0" smtClean="0">
                <a:latin typeface="Arial" charset="0"/>
              </a:rPr>
              <a:t> doesn’t form	</a:t>
            </a:r>
            <a:r>
              <a:rPr lang="en-US" sz="1800" b="1" noProof="0" dirty="0" smtClean="0">
                <a:latin typeface="Arial" charset="0"/>
              </a:rPr>
              <a:t>(b)</a:t>
            </a:r>
            <a:r>
              <a:rPr lang="en-US" sz="1800" noProof="0" dirty="0" smtClean="0">
                <a:latin typeface="Arial" charset="0"/>
              </a:rPr>
              <a:t> doesn’t include</a:t>
            </a:r>
            <a:r>
              <a:rPr lang="en-US" sz="1800" b="1" noProof="0" dirty="0" smtClean="0">
                <a:latin typeface="Arial" charset="0"/>
              </a:rPr>
              <a:t>	(c) </a:t>
            </a:r>
            <a:r>
              <a:rPr lang="en-US" sz="1800" noProof="0" dirty="0" smtClean="0">
                <a:latin typeface="Arial" charset="0"/>
              </a:rPr>
              <a:t>doesn’t constitute</a:t>
            </a:r>
            <a:r>
              <a:rPr lang="en-US" sz="1800" b="1" noProof="0" dirty="0" smtClean="0">
                <a:latin typeface="Arial" charset="0"/>
              </a:rPr>
              <a:t>	</a:t>
            </a:r>
            <a:endParaRPr lang="en-US" sz="1800" noProof="0" dirty="0" smtClean="0">
              <a:latin typeface="Arial" charset="0"/>
            </a:endParaRPr>
          </a:p>
          <a:p>
            <a:pPr eaLnBrk="1" hangingPunct="1">
              <a:lnSpc>
                <a:spcPct val="80000"/>
              </a:lnSpc>
              <a:buFont typeface="Calibri" pitchFamily="34" charset="0"/>
              <a:buAutoNum type="arabicPeriod" startAt="5"/>
            </a:pPr>
            <a:r>
              <a:rPr lang="en-US" sz="1800" noProof="0" dirty="0" smtClean="0">
                <a:latin typeface="Arial" charset="0"/>
              </a:rPr>
              <a:t>End-of-life vehicles (ELVs) </a:t>
            </a:r>
            <a:r>
              <a:rPr lang="en-US" sz="1800" b="1" u="sng" noProof="0" dirty="0" smtClean="0">
                <a:solidFill>
                  <a:srgbClr val="CC0000"/>
                </a:solidFill>
                <a:latin typeface="Arial" charset="0"/>
              </a:rPr>
              <a:t>are</a:t>
            </a:r>
            <a:r>
              <a:rPr lang="en-US" sz="1800" noProof="0" dirty="0" smtClean="0">
                <a:latin typeface="Arial" charset="0"/>
              </a:rPr>
              <a:t> yet another major environmental issue concerning passenger car transport and automotive industry. </a:t>
            </a:r>
            <a:br>
              <a:rPr lang="en-US" sz="1800" noProof="0" dirty="0" smtClean="0">
                <a:latin typeface="Arial" charset="0"/>
              </a:rPr>
            </a:br>
            <a:r>
              <a:rPr lang="en-US" sz="1800" noProof="0" dirty="0" smtClean="0">
                <a:latin typeface="Arial" charset="0"/>
              </a:rPr>
              <a:t/>
            </a:r>
            <a:br>
              <a:rPr lang="en-US" sz="1800" noProof="0" dirty="0" smtClean="0">
                <a:latin typeface="Arial" charset="0"/>
              </a:rPr>
            </a:br>
            <a:r>
              <a:rPr lang="en-US" sz="1800" b="1" noProof="0" dirty="0" smtClean="0">
                <a:latin typeface="Arial" charset="0"/>
              </a:rPr>
              <a:t>(a)</a:t>
            </a:r>
            <a:r>
              <a:rPr lang="en-US" sz="1800" noProof="0" dirty="0" smtClean="0">
                <a:latin typeface="Arial" charset="0"/>
              </a:rPr>
              <a:t> contain</a:t>
            </a:r>
            <a:r>
              <a:rPr lang="en-US" sz="1800" b="1" noProof="0" dirty="0" smtClean="0">
                <a:latin typeface="Arial" charset="0"/>
              </a:rPr>
              <a:t>	(b)</a:t>
            </a:r>
            <a:r>
              <a:rPr lang="en-US" sz="1800" noProof="0" dirty="0" smtClean="0">
                <a:latin typeface="Arial" charset="0"/>
              </a:rPr>
              <a:t> involve</a:t>
            </a:r>
            <a:r>
              <a:rPr lang="en-US" sz="1800" b="1" noProof="0" dirty="0" smtClean="0">
                <a:latin typeface="Arial" charset="0"/>
              </a:rPr>
              <a:t>	(c)</a:t>
            </a:r>
            <a:r>
              <a:rPr lang="en-US" sz="1800" noProof="0" dirty="0" smtClean="0">
                <a:latin typeface="Arial" charset="0"/>
              </a:rPr>
              <a:t> consist of</a:t>
            </a:r>
            <a:r>
              <a:rPr lang="en-US" sz="1800" b="1" noProof="0" dirty="0" smtClean="0">
                <a:latin typeface="Arial" charset="0"/>
              </a:rPr>
              <a:t>	</a:t>
            </a:r>
          </a:p>
          <a:p>
            <a:pPr eaLnBrk="1" hangingPunct="1">
              <a:lnSpc>
                <a:spcPct val="80000"/>
              </a:lnSpc>
              <a:buFont typeface="Arial" charset="0"/>
              <a:buNone/>
            </a:pPr>
            <a:r>
              <a:rPr lang="en-US" sz="1800" noProof="0" dirty="0" smtClean="0">
                <a:latin typeface="Arial" charset="0"/>
              </a:rPr>
              <a:t> </a:t>
            </a:r>
          </a:p>
          <a:p>
            <a:pPr eaLnBrk="1" hangingPunct="1">
              <a:lnSpc>
                <a:spcPct val="80000"/>
              </a:lnSpc>
              <a:buFont typeface="Arial" charset="0"/>
              <a:buAutoNum type="arabicPeriod" startAt="7"/>
            </a:pPr>
            <a:r>
              <a:rPr lang="en-US" sz="1800" noProof="0" dirty="0" smtClean="0">
                <a:latin typeface="Arial" charset="0"/>
              </a:rPr>
              <a:t>According to research led by Professor Jyrki </a:t>
            </a:r>
            <a:r>
              <a:rPr lang="en-US" sz="1800" noProof="0" dirty="0" err="1" smtClean="0">
                <a:latin typeface="Arial" charset="0"/>
              </a:rPr>
              <a:t>Kauppinen</a:t>
            </a:r>
            <a:r>
              <a:rPr lang="en-US" sz="1800" noProof="0" dirty="0" smtClean="0">
                <a:latin typeface="Arial" charset="0"/>
              </a:rPr>
              <a:t>, increasing atmospheric carbon dioxide </a:t>
            </a:r>
            <a:r>
              <a:rPr lang="en-US" sz="1800" b="1" u="sng" noProof="0" dirty="0" smtClean="0">
                <a:solidFill>
                  <a:srgbClr val="CC0000"/>
                </a:solidFill>
                <a:latin typeface="Arial" charset="0"/>
              </a:rPr>
              <a:t>is </a:t>
            </a:r>
            <a:r>
              <a:rPr lang="en-US" sz="1800" noProof="0" dirty="0" smtClean="0">
                <a:solidFill>
                  <a:srgbClr val="CC0000"/>
                </a:solidFill>
                <a:latin typeface="Arial" charset="0"/>
              </a:rPr>
              <a:t> </a:t>
            </a:r>
            <a:r>
              <a:rPr lang="en-US" sz="1800" noProof="0" dirty="0" smtClean="0">
                <a:latin typeface="Arial" charset="0"/>
              </a:rPr>
              <a:t>only 5-10 per cent of the observed warming on Earth . </a:t>
            </a:r>
            <a:br>
              <a:rPr lang="en-US" sz="1800" noProof="0" dirty="0" smtClean="0">
                <a:latin typeface="Arial" charset="0"/>
              </a:rPr>
            </a:br>
            <a:r>
              <a:rPr lang="en-US" sz="1800" b="1" noProof="0" dirty="0" smtClean="0">
                <a:latin typeface="Arial" charset="0"/>
              </a:rPr>
              <a:t>(a)</a:t>
            </a:r>
            <a:r>
              <a:rPr lang="en-US" sz="1800" noProof="0" dirty="0" smtClean="0">
                <a:latin typeface="Arial" charset="0"/>
              </a:rPr>
              <a:t> includes</a:t>
            </a:r>
            <a:r>
              <a:rPr lang="en-US" sz="1800" b="1" noProof="0" dirty="0" smtClean="0">
                <a:latin typeface="Arial" charset="0"/>
              </a:rPr>
              <a:t>	(b)</a:t>
            </a:r>
            <a:r>
              <a:rPr lang="en-US" sz="1800" noProof="0" dirty="0" smtClean="0">
                <a:latin typeface="Arial" charset="0"/>
              </a:rPr>
              <a:t> forms</a:t>
            </a:r>
            <a:r>
              <a:rPr lang="en-US" sz="1800" b="1" noProof="0" dirty="0" smtClean="0">
                <a:latin typeface="Arial" charset="0"/>
              </a:rPr>
              <a:t>	(c)</a:t>
            </a:r>
            <a:r>
              <a:rPr lang="en-US" sz="1800" noProof="0" dirty="0" smtClean="0">
                <a:latin typeface="Arial" charset="0"/>
              </a:rPr>
              <a:t> accounts for</a:t>
            </a:r>
            <a:r>
              <a:rPr lang="en-US" sz="1800" b="1" noProof="0" dirty="0" smtClean="0">
                <a:latin typeface="Arial" charset="0"/>
              </a:rPr>
              <a:t>	</a:t>
            </a:r>
          </a:p>
          <a:p>
            <a:pPr eaLnBrk="1" hangingPunct="1">
              <a:lnSpc>
                <a:spcPct val="80000"/>
              </a:lnSpc>
              <a:buFont typeface="Arial" charset="0"/>
              <a:buNone/>
            </a:pPr>
            <a:endParaRPr lang="en-US" sz="1800" noProof="0" dirty="0" smtClean="0">
              <a:latin typeface="Arial" charset="0"/>
            </a:endParaRPr>
          </a:p>
          <a:p>
            <a:pPr eaLnBrk="1" hangingPunct="1">
              <a:lnSpc>
                <a:spcPct val="80000"/>
              </a:lnSpc>
              <a:buFont typeface="Arial" charset="0"/>
              <a:buNone/>
            </a:pPr>
            <a:r>
              <a:rPr lang="en-US" sz="1800" noProof="0" dirty="0" smtClean="0">
                <a:latin typeface="Arial" charset="0"/>
              </a:rPr>
              <a:t>8.  User-centered design (UCD) </a:t>
            </a:r>
            <a:r>
              <a:rPr lang="en-US" sz="1800" b="1" u="sng" noProof="0" dirty="0" smtClean="0">
                <a:solidFill>
                  <a:srgbClr val="CC0000"/>
                </a:solidFill>
                <a:latin typeface="Arial" charset="0"/>
              </a:rPr>
              <a:t>is</a:t>
            </a:r>
            <a:r>
              <a:rPr lang="en-US" sz="1800" noProof="0" dirty="0" smtClean="0">
                <a:solidFill>
                  <a:srgbClr val="CC0000"/>
                </a:solidFill>
                <a:latin typeface="Arial" charset="0"/>
              </a:rPr>
              <a:t> </a:t>
            </a:r>
            <a:r>
              <a:rPr lang="en-US" sz="1800" noProof="0" dirty="0" smtClean="0">
                <a:latin typeface="Arial" charset="0"/>
              </a:rPr>
              <a:t>a process in which the needs, wants, and limitations of end users are given extensive attention at each stage of the design of a product.</a:t>
            </a:r>
          </a:p>
          <a:p>
            <a:pPr eaLnBrk="1" hangingPunct="1">
              <a:lnSpc>
                <a:spcPct val="80000"/>
              </a:lnSpc>
              <a:buFont typeface="Arial" charset="0"/>
              <a:buNone/>
            </a:pPr>
            <a:r>
              <a:rPr lang="en-US" sz="1800" b="1" noProof="0" dirty="0" smtClean="0">
                <a:latin typeface="Arial" charset="0"/>
              </a:rPr>
              <a:t>	(a)</a:t>
            </a:r>
            <a:r>
              <a:rPr lang="en-US" sz="1800" noProof="0" dirty="0" smtClean="0">
                <a:latin typeface="Arial" charset="0"/>
              </a:rPr>
              <a:t> is referred to as</a:t>
            </a:r>
            <a:r>
              <a:rPr lang="en-US" sz="1800" b="1" noProof="0" dirty="0" smtClean="0">
                <a:latin typeface="Arial" charset="0"/>
              </a:rPr>
              <a:t>	(b)</a:t>
            </a:r>
            <a:r>
              <a:rPr lang="en-US" sz="1800" noProof="0" dirty="0" smtClean="0">
                <a:latin typeface="Arial" charset="0"/>
              </a:rPr>
              <a:t> refers to</a:t>
            </a:r>
            <a:r>
              <a:rPr lang="en-US" sz="1800" b="1" noProof="0" dirty="0" smtClean="0">
                <a:latin typeface="Arial" charset="0"/>
              </a:rPr>
              <a:t>	(c)</a:t>
            </a:r>
            <a:r>
              <a:rPr lang="en-US" sz="1800" noProof="0" dirty="0" smtClean="0">
                <a:latin typeface="Arial" charset="0"/>
              </a:rPr>
              <a:t> accounts for</a:t>
            </a:r>
            <a:r>
              <a:rPr lang="en-US" sz="1800" b="1" noProof="0" dirty="0" smtClean="0">
                <a:latin typeface="Arial" charset="0"/>
              </a:rPr>
              <a:t>	</a:t>
            </a:r>
            <a:endParaRPr lang="en-US" sz="1800" noProof="0" dirty="0" smtClean="0">
              <a:latin typeface="Arial" charset="0"/>
            </a:endParaRPr>
          </a:p>
          <a:p>
            <a:pPr eaLnBrk="1" hangingPunct="1">
              <a:lnSpc>
                <a:spcPct val="80000"/>
              </a:lnSpc>
              <a:buFont typeface="Arial" charset="0"/>
              <a:buNone/>
            </a:pPr>
            <a:endParaRPr lang="en-US" sz="1800" noProof="0" dirty="0" smtClean="0">
              <a:latin typeface="Arial" charset="0"/>
              <a:cs typeface="Arial" charset="0"/>
            </a:endParaRPr>
          </a:p>
        </p:txBody>
      </p:sp>
      <p:pic>
        <p:nvPicPr>
          <p:cNvPr id="17412"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i 6"/>
          <p:cNvSpPr>
            <a:spLocks noChangeArrowheads="1"/>
          </p:cNvSpPr>
          <p:nvPr/>
        </p:nvSpPr>
        <p:spPr bwMode="auto">
          <a:xfrm>
            <a:off x="6227763" y="1989138"/>
            <a:ext cx="2087562" cy="360362"/>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9" name="Ellipsi 8"/>
          <p:cNvSpPr>
            <a:spLocks noChangeArrowheads="1"/>
          </p:cNvSpPr>
          <p:nvPr/>
        </p:nvSpPr>
        <p:spPr bwMode="auto">
          <a:xfrm>
            <a:off x="2195513" y="3141663"/>
            <a:ext cx="1655762" cy="358775"/>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0" name="Ellipsi 9"/>
          <p:cNvSpPr>
            <a:spLocks noChangeArrowheads="1"/>
          </p:cNvSpPr>
          <p:nvPr/>
        </p:nvSpPr>
        <p:spPr bwMode="auto">
          <a:xfrm>
            <a:off x="4140200" y="4365625"/>
            <a:ext cx="1655763" cy="358775"/>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1" name="Ellipsi 10"/>
          <p:cNvSpPr>
            <a:spLocks noChangeArrowheads="1"/>
          </p:cNvSpPr>
          <p:nvPr/>
        </p:nvSpPr>
        <p:spPr bwMode="auto">
          <a:xfrm>
            <a:off x="3132138" y="5589588"/>
            <a:ext cx="1655762" cy="360362"/>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pic>
        <p:nvPicPr>
          <p:cNvPr id="19468" name="Picture 12" descr="dglxasse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692150"/>
            <a:ext cx="125888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AutoShape 13"/>
          <p:cNvSpPr>
            <a:spLocks noChangeArrowheads="1"/>
          </p:cNvSpPr>
          <p:nvPr/>
        </p:nvSpPr>
        <p:spPr bwMode="auto">
          <a:xfrm>
            <a:off x="3563938" y="0"/>
            <a:ext cx="3024187" cy="620713"/>
          </a:xfrm>
          <a:prstGeom prst="wedgeRoundRectCallout">
            <a:avLst>
              <a:gd name="adj1" fmla="val 91731"/>
              <a:gd name="adj2" fmla="val 166111"/>
              <a:gd name="adj3" fmla="val 16667"/>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i-FI">
                <a:solidFill>
                  <a:schemeClr val="tx1"/>
                </a:solidFill>
              </a:rPr>
              <a:t>No contractions</a:t>
            </a:r>
            <a:r>
              <a:rPr lang="fi-FI" b="1">
                <a:solidFill>
                  <a:schemeClr val="tx1"/>
                </a:solidFill>
              </a:rPr>
              <a:t> (sn’t) </a:t>
            </a:r>
            <a:r>
              <a:rPr lang="fi-FI">
                <a:solidFill>
                  <a:schemeClr val="tx1"/>
                </a:solidFill>
              </a:rPr>
              <a:t>please!</a:t>
            </a:r>
            <a:endParaRPr lang="en-US">
              <a:solidFill>
                <a:schemeClr val="tx1"/>
              </a:solidFill>
            </a:endParaRPr>
          </a:p>
        </p:txBody>
      </p:sp>
      <p:sp>
        <p:nvSpPr>
          <p:cNvPr id="19470" name="Rectangle 14"/>
          <p:cNvSpPr>
            <a:spLocks noChangeArrowheads="1"/>
          </p:cNvSpPr>
          <p:nvPr/>
        </p:nvSpPr>
        <p:spPr bwMode="auto">
          <a:xfrm>
            <a:off x="1259633" y="1989138"/>
            <a:ext cx="791418" cy="360362"/>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471" name="Rectangle 15"/>
          <p:cNvSpPr>
            <a:spLocks noChangeArrowheads="1"/>
          </p:cNvSpPr>
          <p:nvPr/>
        </p:nvSpPr>
        <p:spPr bwMode="auto">
          <a:xfrm>
            <a:off x="3635896" y="1989138"/>
            <a:ext cx="791642" cy="360362"/>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472" name="Rectangle 16"/>
          <p:cNvSpPr>
            <a:spLocks noChangeArrowheads="1"/>
          </p:cNvSpPr>
          <p:nvPr/>
        </p:nvSpPr>
        <p:spPr bwMode="auto">
          <a:xfrm>
            <a:off x="6659563" y="1989138"/>
            <a:ext cx="503237" cy="360362"/>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473" name="Rectangle 17"/>
          <p:cNvSpPr>
            <a:spLocks noChangeArrowheads="1"/>
          </p:cNvSpPr>
          <p:nvPr/>
        </p:nvSpPr>
        <p:spPr bwMode="auto">
          <a:xfrm>
            <a:off x="5724525" y="1557338"/>
            <a:ext cx="503238" cy="360362"/>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9468"/>
                                        </p:tgtEl>
                                        <p:attrNameLst>
                                          <p:attrName>style.visibility</p:attrName>
                                        </p:attrNameLst>
                                      </p:cBhvr>
                                      <p:to>
                                        <p:strVal val="visible"/>
                                      </p:to>
                                    </p:set>
                                    <p:animEffect transition="in" filter="diamond(in)">
                                      <p:cBhvr>
                                        <p:cTn id="12" dur="2000"/>
                                        <p:tgtEl>
                                          <p:spTgt spid="1946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9469"/>
                                        </p:tgtEl>
                                        <p:attrNameLst>
                                          <p:attrName>style.visibility</p:attrName>
                                        </p:attrNameLst>
                                      </p:cBhvr>
                                      <p:to>
                                        <p:strVal val="visible"/>
                                      </p:to>
                                    </p:set>
                                    <p:animEffect transition="in" filter="diamond(in)">
                                      <p:cBhvr>
                                        <p:cTn id="15" dur="2000"/>
                                        <p:tgtEl>
                                          <p:spTgt spid="1946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9472"/>
                                        </p:tgtEl>
                                        <p:attrNameLst>
                                          <p:attrName>style.visibility</p:attrName>
                                        </p:attrNameLst>
                                      </p:cBhvr>
                                      <p:to>
                                        <p:strVal val="visible"/>
                                      </p:to>
                                    </p:set>
                                    <p:animEffect transition="in" filter="diamond(in)">
                                      <p:cBhvr>
                                        <p:cTn id="18" dur="2000"/>
                                        <p:tgtEl>
                                          <p:spTgt spid="1947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473"/>
                                        </p:tgtEl>
                                        <p:attrNameLst>
                                          <p:attrName>style.visibility</p:attrName>
                                        </p:attrNameLst>
                                      </p:cBhvr>
                                      <p:to>
                                        <p:strVal val="visible"/>
                                      </p:to>
                                    </p:set>
                                    <p:animEffect transition="in" filter="diamond(in)">
                                      <p:cBhvr>
                                        <p:cTn id="21" dur="2000"/>
                                        <p:tgtEl>
                                          <p:spTgt spid="19473"/>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9471"/>
                                        </p:tgtEl>
                                        <p:attrNameLst>
                                          <p:attrName>style.visibility</p:attrName>
                                        </p:attrNameLst>
                                      </p:cBhvr>
                                      <p:to>
                                        <p:strVal val="visible"/>
                                      </p:to>
                                    </p:set>
                                    <p:animEffect transition="in" filter="diamond(in)">
                                      <p:cBhvr>
                                        <p:cTn id="24" dur="2000"/>
                                        <p:tgtEl>
                                          <p:spTgt spid="19471"/>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9470"/>
                                        </p:tgtEl>
                                        <p:attrNameLst>
                                          <p:attrName>style.visibility</p:attrName>
                                        </p:attrNameLst>
                                      </p:cBhvr>
                                      <p:to>
                                        <p:strVal val="visible"/>
                                      </p:to>
                                    </p:set>
                                    <p:animEffect transition="in" filter="diamond(in)">
                                      <p:cBhvr>
                                        <p:cTn id="27" dur="2000"/>
                                        <p:tgtEl>
                                          <p:spTgt spid="194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9469" grpId="0" animBg="1"/>
      <p:bldP spid="19470" grpId="0" animBg="1"/>
      <p:bldP spid="19471" grpId="0" animBg="1"/>
      <p:bldP spid="19472" grpId="0" animBg="1"/>
      <p:bldP spid="194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1619250" y="274638"/>
            <a:ext cx="6985000" cy="706437"/>
          </a:xfrm>
        </p:spPr>
        <p:txBody>
          <a:bodyPr/>
          <a:lstStyle/>
          <a:p>
            <a:pPr algn="l" eaLnBrk="1"/>
            <a:r>
              <a:rPr lang="en-US" sz="2400" noProof="0" dirty="0" smtClean="0">
                <a:solidFill>
                  <a:srgbClr val="CC0000"/>
                </a:solidFill>
                <a:latin typeface="Arial Black" pitchFamily="34" charset="0"/>
              </a:rPr>
              <a:t/>
            </a:r>
            <a:br>
              <a:rPr lang="en-US" sz="2400" noProof="0" dirty="0" smtClean="0">
                <a:solidFill>
                  <a:srgbClr val="CC0000"/>
                </a:solidFill>
                <a:latin typeface="Arial Black" pitchFamily="34" charset="0"/>
              </a:rPr>
            </a:br>
            <a:r>
              <a:rPr lang="en-US" sz="2400" noProof="0" dirty="0" smtClean="0">
                <a:solidFill>
                  <a:srgbClr val="CC0000"/>
                </a:solidFill>
                <a:latin typeface="Arial Black" pitchFamily="34" charset="0"/>
              </a:rPr>
              <a:t>TASK 6-4 </a:t>
            </a:r>
            <a:br>
              <a:rPr lang="en-US" sz="2400" noProof="0" dirty="0" smtClean="0">
                <a:solidFill>
                  <a:srgbClr val="CC0000"/>
                </a:solidFill>
                <a:latin typeface="Arial Black" pitchFamily="34" charset="0"/>
              </a:rPr>
            </a:br>
            <a:r>
              <a:rPr lang="en-US" sz="1400" b="1" noProof="0" dirty="0" smtClean="0">
                <a:latin typeface="Arial" charset="0"/>
                <a:cs typeface="Arial" charset="0"/>
              </a:rPr>
              <a:t>The following sentences contain the problem of the weak verb. How would you make the sentences clearer and more effective?</a:t>
            </a:r>
            <a:endParaRPr lang="en-US" sz="1400" b="1" noProof="0" dirty="0" smtClean="0">
              <a:solidFill>
                <a:srgbClr val="CC0000"/>
              </a:solidFill>
              <a:latin typeface="Arial" charset="0"/>
              <a:cs typeface="Arial" charset="0"/>
            </a:endParaRPr>
          </a:p>
        </p:txBody>
      </p:sp>
      <p:sp>
        <p:nvSpPr>
          <p:cNvPr id="18435" name="Text Box 4"/>
          <p:cNvSpPr txBox="1">
            <a:spLocks noChangeArrowheads="1"/>
          </p:cNvSpPr>
          <p:nvPr/>
        </p:nvSpPr>
        <p:spPr bwMode="auto">
          <a:xfrm>
            <a:off x="755650" y="1700213"/>
            <a:ext cx="734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1.	</a:t>
            </a:r>
            <a:r>
              <a:rPr lang="en-US" b="1">
                <a:solidFill>
                  <a:srgbClr val="000099"/>
                </a:solidFill>
                <a:cs typeface="Arial" charset="0"/>
              </a:rPr>
              <a:t>The result of a long service interruption time </a:t>
            </a:r>
            <a:r>
              <a:rPr lang="en-US" b="1">
                <a:solidFill>
                  <a:srgbClr val="CC0000"/>
                </a:solidFill>
                <a:cs typeface="Arial" charset="0"/>
              </a:rPr>
              <a:t>is</a:t>
            </a:r>
            <a:r>
              <a:rPr lang="en-US" b="1">
                <a:solidFill>
                  <a:srgbClr val="000099"/>
                </a:solidFill>
                <a:cs typeface="Arial" charset="0"/>
              </a:rPr>
              <a:t> </a:t>
            </a:r>
            <a:r>
              <a:rPr lang="en-US">
                <a:solidFill>
                  <a:schemeClr val="tx1"/>
                </a:solidFill>
                <a:cs typeface="Arial" charset="0"/>
              </a:rPr>
              <a:t>the loss of IP packets during the cell reselection procedure.    </a:t>
            </a:r>
            <a:endParaRPr lang="en-AU">
              <a:solidFill>
                <a:schemeClr val="tx1"/>
              </a:solidFill>
              <a:cs typeface="Arial" charset="0"/>
            </a:endParaRPr>
          </a:p>
        </p:txBody>
      </p:sp>
      <p:sp>
        <p:nvSpPr>
          <p:cNvPr id="18436" name="Text Box 6"/>
          <p:cNvSpPr txBox="1">
            <a:spLocks noChangeArrowheads="1"/>
          </p:cNvSpPr>
          <p:nvPr/>
        </p:nvSpPr>
        <p:spPr bwMode="auto">
          <a:xfrm>
            <a:off x="827088" y="2636838"/>
            <a:ext cx="7345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2. </a:t>
            </a:r>
            <a:r>
              <a:rPr lang="en-US" b="1">
                <a:solidFill>
                  <a:srgbClr val="000099"/>
                </a:solidFill>
                <a:cs typeface="Arial" charset="0"/>
              </a:rPr>
              <a:t>The most common use of holography </a:t>
            </a:r>
            <a:r>
              <a:rPr lang="en-US" b="1">
                <a:solidFill>
                  <a:srgbClr val="CC0000"/>
                </a:solidFill>
                <a:cs typeface="Arial" charset="0"/>
              </a:rPr>
              <a:t>is</a:t>
            </a:r>
            <a:r>
              <a:rPr lang="en-US" b="1">
                <a:solidFill>
                  <a:srgbClr val="000099"/>
                </a:solidFill>
                <a:cs typeface="Arial" charset="0"/>
              </a:rPr>
              <a:t> </a:t>
            </a:r>
            <a:r>
              <a:rPr lang="en-US">
                <a:solidFill>
                  <a:schemeClr val="tx1"/>
                </a:solidFill>
                <a:cs typeface="Arial" charset="0"/>
              </a:rPr>
              <a:t>to display static 3-D pictures.</a:t>
            </a:r>
            <a:endParaRPr lang="en-AU">
              <a:solidFill>
                <a:schemeClr val="tx1"/>
              </a:solidFill>
              <a:cs typeface="Arial" charset="0"/>
            </a:endParaRPr>
          </a:p>
        </p:txBody>
      </p:sp>
      <p:sp>
        <p:nvSpPr>
          <p:cNvPr id="18437" name="Text Box 7"/>
          <p:cNvSpPr txBox="1">
            <a:spLocks noChangeArrowheads="1"/>
          </p:cNvSpPr>
          <p:nvPr/>
        </p:nvSpPr>
        <p:spPr bwMode="auto">
          <a:xfrm rot="10800000" flipV="1">
            <a:off x="827088" y="3500438"/>
            <a:ext cx="7058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smtClean="0">
                <a:solidFill>
                  <a:schemeClr val="tx1"/>
                </a:solidFill>
                <a:cs typeface="Arial" charset="0"/>
              </a:rPr>
              <a:t>3.</a:t>
            </a:r>
            <a:r>
              <a:rPr lang="en-US" b="1" dirty="0" smtClean="0">
                <a:solidFill>
                  <a:srgbClr val="CC0000"/>
                </a:solidFill>
                <a:cs typeface="Arial" charset="0"/>
              </a:rPr>
              <a:t>There</a:t>
            </a:r>
            <a:r>
              <a:rPr lang="en-US" b="1" dirty="0" smtClean="0">
                <a:solidFill>
                  <a:srgbClr val="000099"/>
                </a:solidFill>
                <a:cs typeface="Arial" charset="0"/>
              </a:rPr>
              <a:t> </a:t>
            </a:r>
            <a:r>
              <a:rPr lang="en-US" b="1" dirty="0" smtClean="0">
                <a:solidFill>
                  <a:srgbClr val="FF0000"/>
                </a:solidFill>
                <a:cs typeface="Arial" charset="0"/>
              </a:rPr>
              <a:t>are</a:t>
            </a:r>
            <a:r>
              <a:rPr lang="en-US" b="1" dirty="0" smtClean="0">
                <a:solidFill>
                  <a:srgbClr val="000099"/>
                </a:solidFill>
                <a:cs typeface="Arial" charset="0"/>
              </a:rPr>
              <a:t> several disciplines </a:t>
            </a:r>
            <a:r>
              <a:rPr lang="en-US" b="1" dirty="0">
                <a:solidFill>
                  <a:srgbClr val="000099"/>
                </a:solidFill>
                <a:cs typeface="Arial" charset="0"/>
              </a:rPr>
              <a:t>contribut</a:t>
            </a:r>
            <a:r>
              <a:rPr lang="en-US" b="1" dirty="0">
                <a:solidFill>
                  <a:srgbClr val="CC0000"/>
                </a:solidFill>
                <a:cs typeface="Arial" charset="0"/>
              </a:rPr>
              <a:t>ing</a:t>
            </a:r>
            <a:r>
              <a:rPr lang="en-US" b="1" dirty="0">
                <a:solidFill>
                  <a:srgbClr val="000099"/>
                </a:solidFill>
                <a:cs typeface="Arial" charset="0"/>
              </a:rPr>
              <a:t> </a:t>
            </a:r>
            <a:r>
              <a:rPr lang="en-US" dirty="0">
                <a:solidFill>
                  <a:schemeClr val="tx1"/>
                </a:solidFill>
                <a:cs typeface="Arial" charset="0"/>
              </a:rPr>
              <a:t>to the developments in nanostructure science and technology worldwide.   </a:t>
            </a:r>
            <a:endParaRPr lang="en-AU" dirty="0">
              <a:solidFill>
                <a:schemeClr val="tx1"/>
              </a:solidFill>
              <a:cs typeface="Arial" charset="0"/>
            </a:endParaRPr>
          </a:p>
        </p:txBody>
      </p:sp>
      <p:pic>
        <p:nvPicPr>
          <p:cNvPr id="18438" name="Picture 10"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8913"/>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7" name="Text Box 11"/>
          <p:cNvSpPr txBox="1">
            <a:spLocks noChangeArrowheads="1"/>
          </p:cNvSpPr>
          <p:nvPr/>
        </p:nvSpPr>
        <p:spPr bwMode="auto">
          <a:xfrm>
            <a:off x="755650" y="1700213"/>
            <a:ext cx="727233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1.	</a:t>
            </a:r>
            <a:r>
              <a:rPr lang="en-US" b="1">
                <a:solidFill>
                  <a:srgbClr val="000099"/>
                </a:solidFill>
                <a:cs typeface="Arial" charset="0"/>
              </a:rPr>
              <a:t>A long service interruption time</a:t>
            </a:r>
            <a:r>
              <a:rPr lang="en-US">
                <a:solidFill>
                  <a:schemeClr val="tx1"/>
                </a:solidFill>
                <a:cs typeface="Arial" charset="0"/>
              </a:rPr>
              <a:t> </a:t>
            </a:r>
            <a:r>
              <a:rPr lang="en-US" b="1">
                <a:solidFill>
                  <a:srgbClr val="CC0000"/>
                </a:solidFill>
                <a:cs typeface="Arial" charset="0"/>
              </a:rPr>
              <a:t>results in </a:t>
            </a:r>
            <a:r>
              <a:rPr lang="en-US">
                <a:solidFill>
                  <a:schemeClr val="tx1"/>
                </a:solidFill>
                <a:cs typeface="Arial" charset="0"/>
              </a:rPr>
              <a:t>the loss</a:t>
            </a:r>
            <a:r>
              <a:rPr lang="en-AU">
                <a:solidFill>
                  <a:schemeClr val="tx1"/>
                </a:solidFill>
                <a:cs typeface="Arial" charset="0"/>
              </a:rPr>
              <a:t> </a:t>
            </a:r>
            <a:r>
              <a:rPr lang="en-US">
                <a:solidFill>
                  <a:schemeClr val="tx1"/>
                </a:solidFill>
                <a:cs typeface="Arial" charset="0"/>
              </a:rPr>
              <a:t>of IP packets during the cell reselection procedure.    </a:t>
            </a:r>
            <a:endParaRPr lang="en-AU">
              <a:solidFill>
                <a:schemeClr val="tx1"/>
              </a:solidFill>
              <a:cs typeface="Arial" charset="0"/>
            </a:endParaRPr>
          </a:p>
        </p:txBody>
      </p:sp>
      <p:sp>
        <p:nvSpPr>
          <p:cNvPr id="132108" name="Text Box 12"/>
          <p:cNvSpPr txBox="1">
            <a:spLocks noChangeArrowheads="1"/>
          </p:cNvSpPr>
          <p:nvPr/>
        </p:nvSpPr>
        <p:spPr bwMode="auto">
          <a:xfrm>
            <a:off x="827088" y="2636838"/>
            <a:ext cx="7345362"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2. </a:t>
            </a:r>
            <a:r>
              <a:rPr lang="en-US" b="1">
                <a:solidFill>
                  <a:srgbClr val="000099"/>
                </a:solidFill>
                <a:cs typeface="Arial" charset="0"/>
              </a:rPr>
              <a:t>Holography</a:t>
            </a:r>
            <a:r>
              <a:rPr lang="en-US">
                <a:solidFill>
                  <a:srgbClr val="000099"/>
                </a:solidFill>
                <a:cs typeface="Arial" charset="0"/>
              </a:rPr>
              <a:t> </a:t>
            </a:r>
            <a:r>
              <a:rPr lang="en-US" b="1">
                <a:solidFill>
                  <a:srgbClr val="CC0000"/>
                </a:solidFill>
                <a:cs typeface="Arial" charset="0"/>
              </a:rPr>
              <a:t>is</a:t>
            </a:r>
            <a:r>
              <a:rPr lang="en-US" b="1">
                <a:solidFill>
                  <a:srgbClr val="000099"/>
                </a:solidFill>
                <a:cs typeface="Arial" charset="0"/>
              </a:rPr>
              <a:t> most commonly</a:t>
            </a:r>
            <a:r>
              <a:rPr lang="en-US" b="1">
                <a:solidFill>
                  <a:srgbClr val="CC0000"/>
                </a:solidFill>
                <a:cs typeface="Arial" charset="0"/>
              </a:rPr>
              <a:t> used to </a:t>
            </a:r>
            <a:r>
              <a:rPr lang="en-US" b="1">
                <a:solidFill>
                  <a:srgbClr val="000099"/>
                </a:solidFill>
                <a:cs typeface="Arial" charset="0"/>
              </a:rPr>
              <a:t>display</a:t>
            </a:r>
            <a:r>
              <a:rPr lang="en-US" b="1">
                <a:solidFill>
                  <a:srgbClr val="CC0000"/>
                </a:solidFill>
                <a:cs typeface="Arial" charset="0"/>
              </a:rPr>
              <a:t> </a:t>
            </a:r>
            <a:r>
              <a:rPr lang="en-US">
                <a:solidFill>
                  <a:schemeClr val="tx1"/>
                </a:solidFill>
                <a:cs typeface="Arial" charset="0"/>
              </a:rPr>
              <a:t>static 3-D pictures.        </a:t>
            </a:r>
            <a:endParaRPr lang="en-AU">
              <a:solidFill>
                <a:schemeClr val="tx1"/>
              </a:solidFill>
              <a:cs typeface="Arial" charset="0"/>
            </a:endParaRPr>
          </a:p>
        </p:txBody>
      </p:sp>
      <p:sp>
        <p:nvSpPr>
          <p:cNvPr id="132109" name="Text Box 13"/>
          <p:cNvSpPr txBox="1">
            <a:spLocks noChangeArrowheads="1"/>
          </p:cNvSpPr>
          <p:nvPr/>
        </p:nvSpPr>
        <p:spPr bwMode="auto">
          <a:xfrm>
            <a:off x="811150" y="3554077"/>
            <a:ext cx="7345362"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a:solidFill>
                  <a:schemeClr val="tx1"/>
                </a:solidFill>
                <a:cs typeface="Arial" charset="0"/>
              </a:rPr>
              <a:t>3. </a:t>
            </a:r>
            <a:r>
              <a:rPr lang="en-US" b="1" dirty="0" smtClean="0">
                <a:solidFill>
                  <a:srgbClr val="000099"/>
                </a:solidFill>
                <a:cs typeface="Arial" charset="0"/>
              </a:rPr>
              <a:t>Several disciplines</a:t>
            </a:r>
            <a:r>
              <a:rPr lang="en-US" b="1" dirty="0" smtClean="0">
                <a:solidFill>
                  <a:srgbClr val="CC0000"/>
                </a:solidFill>
                <a:cs typeface="Arial" charset="0"/>
              </a:rPr>
              <a:t> contribute </a:t>
            </a:r>
            <a:r>
              <a:rPr lang="en-US" dirty="0">
                <a:solidFill>
                  <a:schemeClr val="tx1"/>
                </a:solidFill>
                <a:cs typeface="Arial" charset="0"/>
              </a:rPr>
              <a:t>to developments in nanostructure science and technology worldwide.</a:t>
            </a:r>
            <a:endParaRPr lang="en-AU" dirty="0">
              <a:solidFill>
                <a:schemeClr val="tx1"/>
              </a:solidFill>
              <a:cs typeface="Arial" charset="0"/>
            </a:endParaRPr>
          </a:p>
        </p:txBody>
      </p:sp>
      <p:sp>
        <p:nvSpPr>
          <p:cNvPr id="18442" name="Text Box 8"/>
          <p:cNvSpPr txBox="1">
            <a:spLocks noChangeArrowheads="1"/>
          </p:cNvSpPr>
          <p:nvPr/>
        </p:nvSpPr>
        <p:spPr bwMode="auto">
          <a:xfrm>
            <a:off x="838424" y="4496618"/>
            <a:ext cx="73453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a:solidFill>
                  <a:schemeClr val="tx1"/>
                </a:solidFill>
                <a:cs typeface="Arial" charset="0"/>
              </a:rPr>
              <a:t>4. </a:t>
            </a:r>
            <a:r>
              <a:rPr lang="en-US" b="1" dirty="0">
                <a:solidFill>
                  <a:srgbClr val="000099"/>
                </a:solidFill>
                <a:cs typeface="Arial" charset="0"/>
              </a:rPr>
              <a:t>The predictions of flawed computer climate models </a:t>
            </a:r>
            <a:r>
              <a:rPr lang="en-US" b="1" dirty="0">
                <a:solidFill>
                  <a:srgbClr val="CC0000"/>
                </a:solidFill>
                <a:cs typeface="Arial" charset="0"/>
              </a:rPr>
              <a:t>were</a:t>
            </a:r>
            <a:r>
              <a:rPr lang="en-US" b="1" dirty="0">
                <a:solidFill>
                  <a:srgbClr val="000099"/>
                </a:solidFill>
                <a:cs typeface="Arial" charset="0"/>
              </a:rPr>
              <a:t> </a:t>
            </a:r>
            <a:r>
              <a:rPr lang="en-US" dirty="0">
                <a:solidFill>
                  <a:schemeClr val="tx1"/>
                </a:solidFill>
                <a:cs typeface="Arial" charset="0"/>
              </a:rPr>
              <a:t>that man-made global warming should have already begun to affect our climate in 1950.    </a:t>
            </a:r>
            <a:endParaRPr lang="en-AU" dirty="0">
              <a:solidFill>
                <a:schemeClr val="tx1"/>
              </a:solidFill>
              <a:cs typeface="Arial" charset="0"/>
            </a:endParaRPr>
          </a:p>
        </p:txBody>
      </p:sp>
      <p:sp>
        <p:nvSpPr>
          <p:cNvPr id="132110" name="Text Box 14"/>
          <p:cNvSpPr txBox="1">
            <a:spLocks noChangeArrowheads="1"/>
          </p:cNvSpPr>
          <p:nvPr/>
        </p:nvSpPr>
        <p:spPr bwMode="auto">
          <a:xfrm>
            <a:off x="784002" y="4535586"/>
            <a:ext cx="7561262"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a:solidFill>
                  <a:schemeClr val="tx1"/>
                </a:solidFill>
                <a:cs typeface="Arial" charset="0"/>
              </a:rPr>
              <a:t>4. </a:t>
            </a:r>
            <a:r>
              <a:rPr lang="en-US" b="1" dirty="0">
                <a:solidFill>
                  <a:srgbClr val="000099"/>
                </a:solidFill>
                <a:cs typeface="Arial" charset="0"/>
              </a:rPr>
              <a:t>Flawed computer climate models</a:t>
            </a:r>
            <a:r>
              <a:rPr lang="en-US" dirty="0">
                <a:solidFill>
                  <a:schemeClr val="tx1"/>
                </a:solidFill>
                <a:cs typeface="Arial" charset="0"/>
              </a:rPr>
              <a:t> </a:t>
            </a:r>
            <a:r>
              <a:rPr lang="en-US" b="1" dirty="0">
                <a:solidFill>
                  <a:srgbClr val="CC0000"/>
                </a:solidFill>
                <a:cs typeface="Arial" charset="0"/>
              </a:rPr>
              <a:t>predicted</a:t>
            </a:r>
            <a:r>
              <a:rPr lang="en-AU" dirty="0">
                <a:solidFill>
                  <a:schemeClr val="tx1"/>
                </a:solidFill>
                <a:cs typeface="Arial" charset="0"/>
              </a:rPr>
              <a:t> </a:t>
            </a:r>
            <a:r>
              <a:rPr lang="en-US" dirty="0">
                <a:solidFill>
                  <a:schemeClr val="tx1"/>
                </a:solidFill>
                <a:cs typeface="Arial" charset="0"/>
              </a:rPr>
              <a:t>that man-made global warming should have already begun to affect our climate in 1950. </a:t>
            </a:r>
          </a:p>
          <a:p>
            <a:pPr eaLnBrk="1" hangingPunct="1">
              <a:buClrTx/>
              <a:buSzTx/>
              <a:buFontTx/>
              <a:buNone/>
            </a:pPr>
            <a:r>
              <a:rPr lang="en-US" dirty="0">
                <a:solidFill>
                  <a:schemeClr val="tx1"/>
                </a:solidFill>
                <a:cs typeface="Arial" charset="0"/>
              </a:rPr>
              <a:t>   </a:t>
            </a:r>
            <a:endParaRPr lang="en-AU" dirty="0">
              <a:solidFill>
                <a:schemeClr val="tx1"/>
              </a:solidFill>
              <a:cs typeface="Arial" charset="0"/>
            </a:endParaRPr>
          </a:p>
        </p:txBody>
      </p:sp>
    </p:spTree>
    <p:extLst>
      <p:ext uri="{BB962C8B-B14F-4D97-AF65-F5344CB8AC3E}">
        <p14:creationId xmlns:p14="http://schemas.microsoft.com/office/powerpoint/2010/main" val="1497486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107"/>
                                        </p:tgtEl>
                                        <p:attrNameLst>
                                          <p:attrName>style.visibility</p:attrName>
                                        </p:attrNameLst>
                                      </p:cBhvr>
                                      <p:to>
                                        <p:strVal val="visible"/>
                                      </p:to>
                                    </p:set>
                                    <p:animEffect transition="in" filter="blinds(horizontal)">
                                      <p:cBhvr>
                                        <p:cTn id="7" dur="500"/>
                                        <p:tgtEl>
                                          <p:spTgt spid="132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108"/>
                                        </p:tgtEl>
                                        <p:attrNameLst>
                                          <p:attrName>style.visibility</p:attrName>
                                        </p:attrNameLst>
                                      </p:cBhvr>
                                      <p:to>
                                        <p:strVal val="visible"/>
                                      </p:to>
                                    </p:set>
                                    <p:animEffect transition="in" filter="blinds(horizontal)">
                                      <p:cBhvr>
                                        <p:cTn id="12" dur="500"/>
                                        <p:tgtEl>
                                          <p:spTgt spid="1321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2109"/>
                                        </p:tgtEl>
                                        <p:attrNameLst>
                                          <p:attrName>style.visibility</p:attrName>
                                        </p:attrNameLst>
                                      </p:cBhvr>
                                      <p:to>
                                        <p:strVal val="visible"/>
                                      </p:to>
                                    </p:set>
                                    <p:animEffect transition="in" filter="blinds(horizontal)">
                                      <p:cBhvr>
                                        <p:cTn id="17" dur="500"/>
                                        <p:tgtEl>
                                          <p:spTgt spid="13210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2110"/>
                                        </p:tgtEl>
                                        <p:attrNameLst>
                                          <p:attrName>style.visibility</p:attrName>
                                        </p:attrNameLst>
                                      </p:cBhvr>
                                      <p:to>
                                        <p:strVal val="visible"/>
                                      </p:to>
                                    </p:set>
                                    <p:animEffect transition="in" filter="blinds(horizontal)">
                                      <p:cBhvr>
                                        <p:cTn id="22" dur="500"/>
                                        <p:tgtEl>
                                          <p:spTgt spid="132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7" grpId="0" animBg="1"/>
      <p:bldP spid="132108" grpId="0" animBg="1"/>
      <p:bldP spid="132109" grpId="0" animBg="1"/>
      <p:bldP spid="1321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1619250" y="274638"/>
            <a:ext cx="6985000" cy="706437"/>
          </a:xfrm>
        </p:spPr>
        <p:txBody>
          <a:bodyPr/>
          <a:lstStyle/>
          <a:p>
            <a:pPr algn="l" eaLnBrk="1"/>
            <a:r>
              <a:rPr lang="en-US" sz="2400" noProof="0" dirty="0" smtClean="0">
                <a:solidFill>
                  <a:srgbClr val="CC0000"/>
                </a:solidFill>
                <a:latin typeface="Arial Black" pitchFamily="34" charset="0"/>
              </a:rPr>
              <a:t/>
            </a:r>
            <a:br>
              <a:rPr lang="en-US" sz="2400" noProof="0" dirty="0" smtClean="0">
                <a:solidFill>
                  <a:srgbClr val="CC0000"/>
                </a:solidFill>
                <a:latin typeface="Arial Black" pitchFamily="34" charset="0"/>
              </a:rPr>
            </a:br>
            <a:r>
              <a:rPr lang="en-US" sz="2400" noProof="0" dirty="0" smtClean="0">
                <a:solidFill>
                  <a:srgbClr val="CC0000"/>
                </a:solidFill>
                <a:latin typeface="Arial Black" pitchFamily="34" charset="0"/>
              </a:rPr>
              <a:t>TASK 6-4 </a:t>
            </a:r>
            <a:br>
              <a:rPr lang="en-US" sz="2400" noProof="0" dirty="0" smtClean="0">
                <a:solidFill>
                  <a:srgbClr val="CC0000"/>
                </a:solidFill>
                <a:latin typeface="Arial Black" pitchFamily="34" charset="0"/>
              </a:rPr>
            </a:br>
            <a:r>
              <a:rPr lang="en-US" sz="2400" noProof="0" dirty="0" smtClean="0"/>
              <a:t> </a:t>
            </a:r>
            <a:r>
              <a:rPr lang="en-US" sz="1400" b="1" noProof="0" dirty="0" smtClean="0">
                <a:latin typeface="Arial" charset="0"/>
                <a:cs typeface="Arial" charset="0"/>
              </a:rPr>
              <a:t>The following sentences contain the problem of the weak verb. How would you make the sentences clearer and more effective?</a:t>
            </a:r>
            <a:endParaRPr lang="en-US" sz="1400" b="1" noProof="0" dirty="0" smtClean="0">
              <a:solidFill>
                <a:srgbClr val="CC0000"/>
              </a:solidFill>
              <a:latin typeface="Arial" charset="0"/>
              <a:cs typeface="Arial" charset="0"/>
            </a:endParaRPr>
          </a:p>
        </p:txBody>
      </p:sp>
      <p:pic>
        <p:nvPicPr>
          <p:cNvPr id="19459" name="Picture 10"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8913"/>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3"/>
          <p:cNvSpPr txBox="1">
            <a:spLocks noChangeArrowheads="1"/>
          </p:cNvSpPr>
          <p:nvPr/>
        </p:nvSpPr>
        <p:spPr bwMode="auto">
          <a:xfrm>
            <a:off x="827088" y="1989138"/>
            <a:ext cx="73453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5.	</a:t>
            </a:r>
            <a:r>
              <a:rPr lang="en-US" b="1">
                <a:solidFill>
                  <a:srgbClr val="000099"/>
                </a:solidFill>
                <a:cs typeface="Arial" charset="0"/>
              </a:rPr>
              <a:t>The definition of plagiarism </a:t>
            </a:r>
            <a:r>
              <a:rPr lang="en-US" b="1">
                <a:solidFill>
                  <a:srgbClr val="CC0000"/>
                </a:solidFill>
                <a:cs typeface="Arial" charset="0"/>
              </a:rPr>
              <a:t>is</a:t>
            </a:r>
            <a:r>
              <a:rPr lang="en-US">
                <a:solidFill>
                  <a:schemeClr val="tx1"/>
                </a:solidFill>
                <a:cs typeface="Arial" charset="0"/>
              </a:rPr>
              <a:t> the “use or close imitation of the language and thoughts of another author and the representation of them as one’s original work. </a:t>
            </a:r>
            <a:endParaRPr lang="en-AU">
              <a:solidFill>
                <a:schemeClr val="tx1"/>
              </a:solidFill>
              <a:cs typeface="Arial" charset="0"/>
            </a:endParaRPr>
          </a:p>
        </p:txBody>
      </p:sp>
      <p:sp>
        <p:nvSpPr>
          <p:cNvPr id="13" name="Text Box 12"/>
          <p:cNvSpPr txBox="1">
            <a:spLocks noChangeArrowheads="1"/>
          </p:cNvSpPr>
          <p:nvPr/>
        </p:nvSpPr>
        <p:spPr bwMode="auto">
          <a:xfrm>
            <a:off x="827088" y="1989138"/>
            <a:ext cx="7345362"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5. </a:t>
            </a:r>
            <a:r>
              <a:rPr lang="en-US" b="1">
                <a:solidFill>
                  <a:srgbClr val="000099"/>
                </a:solidFill>
                <a:cs typeface="Arial" charset="0"/>
              </a:rPr>
              <a:t>Plagiarism </a:t>
            </a:r>
            <a:r>
              <a:rPr lang="en-US" b="1">
                <a:solidFill>
                  <a:srgbClr val="CC0000"/>
                </a:solidFill>
                <a:cs typeface="Arial" charset="0"/>
              </a:rPr>
              <a:t>refers to</a:t>
            </a:r>
            <a:r>
              <a:rPr lang="en-US">
                <a:solidFill>
                  <a:schemeClr val="tx1"/>
                </a:solidFill>
                <a:cs typeface="Arial" charset="0"/>
              </a:rPr>
              <a:t> the “use or close imitation of the language and thoughts of another author and the representation of them as one’s original work. </a:t>
            </a:r>
          </a:p>
          <a:p>
            <a:pPr eaLnBrk="1" hangingPunct="1">
              <a:buClrTx/>
              <a:buSzTx/>
              <a:buFontTx/>
              <a:buNone/>
            </a:pPr>
            <a:endParaRPr lang="en-AU">
              <a:solidFill>
                <a:schemeClr val="tx1"/>
              </a:solidFill>
              <a:cs typeface="Arial" charset="0"/>
            </a:endParaRPr>
          </a:p>
        </p:txBody>
      </p:sp>
      <p:sp>
        <p:nvSpPr>
          <p:cNvPr id="14" name="Text Box 9"/>
          <p:cNvSpPr txBox="1">
            <a:spLocks noChangeArrowheads="1"/>
          </p:cNvSpPr>
          <p:nvPr/>
        </p:nvSpPr>
        <p:spPr bwMode="auto">
          <a:xfrm>
            <a:off x="827088" y="2060575"/>
            <a:ext cx="7345362" cy="915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5. </a:t>
            </a:r>
            <a:r>
              <a:rPr lang="en-US" b="1">
                <a:solidFill>
                  <a:srgbClr val="000099"/>
                </a:solidFill>
                <a:cs typeface="Arial" charset="0"/>
              </a:rPr>
              <a:t>Plagiarism</a:t>
            </a:r>
            <a:r>
              <a:rPr lang="en-US" b="1">
                <a:solidFill>
                  <a:schemeClr val="accent2"/>
                </a:solidFill>
                <a:cs typeface="Arial" charset="0"/>
              </a:rPr>
              <a:t> </a:t>
            </a:r>
            <a:r>
              <a:rPr lang="en-US" b="1">
                <a:solidFill>
                  <a:srgbClr val="CC0000"/>
                </a:solidFill>
                <a:cs typeface="Arial" charset="0"/>
              </a:rPr>
              <a:t>is defined as</a:t>
            </a:r>
            <a:r>
              <a:rPr lang="en-US">
                <a:solidFill>
                  <a:schemeClr val="tx1"/>
                </a:solidFill>
                <a:cs typeface="Arial" charset="0"/>
              </a:rPr>
              <a:t> the “use or close imitation of the language and thoughts of another author and the representation of them as one’s original work. </a:t>
            </a:r>
            <a:endParaRPr lang="en-AU">
              <a:solidFill>
                <a:schemeClr val="tx1"/>
              </a:solidFill>
              <a:cs typeface="Arial" charset="0"/>
            </a:endParaRPr>
          </a:p>
        </p:txBody>
      </p:sp>
      <p:sp>
        <p:nvSpPr>
          <p:cNvPr id="19463" name="Text Box 8"/>
          <p:cNvSpPr txBox="1">
            <a:spLocks noChangeArrowheads="1"/>
          </p:cNvSpPr>
          <p:nvPr/>
        </p:nvSpPr>
        <p:spPr bwMode="auto">
          <a:xfrm>
            <a:off x="755650" y="3213100"/>
            <a:ext cx="7920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6. </a:t>
            </a:r>
            <a:r>
              <a:rPr lang="en-US" b="1">
                <a:solidFill>
                  <a:srgbClr val="000099"/>
                </a:solidFill>
                <a:cs typeface="Arial" charset="0"/>
              </a:rPr>
              <a:t>The surface</a:t>
            </a:r>
            <a:r>
              <a:rPr lang="en-US" b="1">
                <a:solidFill>
                  <a:schemeClr val="accent2"/>
                </a:solidFill>
                <a:cs typeface="Arial" charset="0"/>
              </a:rPr>
              <a:t> </a:t>
            </a:r>
            <a:r>
              <a:rPr lang="en-US">
                <a:solidFill>
                  <a:schemeClr val="tx1"/>
                </a:solidFill>
                <a:cs typeface="Arial" charset="0"/>
              </a:rPr>
              <a:t>of the inkjet-printed films was relatively smooth, and </a:t>
            </a:r>
            <a:r>
              <a:rPr lang="en-US" u="sng">
                <a:solidFill>
                  <a:schemeClr val="tx1"/>
                </a:solidFill>
                <a:cs typeface="Arial" charset="0"/>
              </a:rPr>
              <a:t>the root mean square (RMS) average roughness of the</a:t>
            </a:r>
            <a:r>
              <a:rPr lang="en-US">
                <a:solidFill>
                  <a:schemeClr val="tx1"/>
                </a:solidFill>
                <a:cs typeface="Arial" charset="0"/>
              </a:rPr>
              <a:t> </a:t>
            </a:r>
            <a:r>
              <a:rPr lang="en-US" b="1">
                <a:solidFill>
                  <a:srgbClr val="000099"/>
                </a:solidFill>
                <a:cs typeface="Arial" charset="0"/>
              </a:rPr>
              <a:t>surface</a:t>
            </a:r>
            <a:r>
              <a:rPr lang="en-US" b="1">
                <a:solidFill>
                  <a:schemeClr val="tx1"/>
                </a:solidFill>
                <a:cs typeface="Arial" charset="0"/>
              </a:rPr>
              <a:t> </a:t>
            </a:r>
            <a:r>
              <a:rPr lang="en-US" b="1">
                <a:solidFill>
                  <a:srgbClr val="CC0000"/>
                </a:solidFill>
                <a:cs typeface="Arial" charset="0"/>
              </a:rPr>
              <a:t>was</a:t>
            </a:r>
            <a:r>
              <a:rPr lang="en-US">
                <a:solidFill>
                  <a:schemeClr val="tx1"/>
                </a:solidFill>
                <a:cs typeface="Arial" charset="0"/>
              </a:rPr>
              <a:t> 3.5 nm.</a:t>
            </a:r>
            <a:endParaRPr lang="en-AU">
              <a:solidFill>
                <a:schemeClr val="tx1"/>
              </a:solidFill>
              <a:cs typeface="Arial" charset="0"/>
            </a:endParaRPr>
          </a:p>
        </p:txBody>
      </p:sp>
      <p:sp>
        <p:nvSpPr>
          <p:cNvPr id="132110" name="Text Box 14"/>
          <p:cNvSpPr txBox="1">
            <a:spLocks noChangeArrowheads="1"/>
          </p:cNvSpPr>
          <p:nvPr/>
        </p:nvSpPr>
        <p:spPr bwMode="auto">
          <a:xfrm>
            <a:off x="755650" y="3213100"/>
            <a:ext cx="7705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AU">
                <a:solidFill>
                  <a:schemeClr val="tx1"/>
                </a:solidFill>
                <a:cs typeface="Arial" charset="0"/>
              </a:rPr>
              <a:t>6.</a:t>
            </a:r>
            <a:r>
              <a:rPr lang="en-US">
                <a:solidFill>
                  <a:schemeClr val="tx1"/>
                </a:solidFill>
                <a:cs typeface="Arial" charset="0"/>
              </a:rPr>
              <a:t>   </a:t>
            </a:r>
            <a:r>
              <a:rPr lang="en-US" b="1">
                <a:solidFill>
                  <a:srgbClr val="000099"/>
                </a:solidFill>
                <a:cs typeface="Arial" charset="0"/>
              </a:rPr>
              <a:t>The surface of</a:t>
            </a:r>
            <a:r>
              <a:rPr lang="en-US">
                <a:solidFill>
                  <a:schemeClr val="tx1"/>
                </a:solidFill>
                <a:cs typeface="Arial" charset="0"/>
              </a:rPr>
              <a:t> the inkjet-printed films was relatively smooth, </a:t>
            </a:r>
            <a:r>
              <a:rPr lang="en-US" b="1">
                <a:solidFill>
                  <a:srgbClr val="CC0000"/>
                </a:solidFill>
                <a:cs typeface="Arial" charset="0"/>
              </a:rPr>
              <a:t>with</a:t>
            </a:r>
            <a:r>
              <a:rPr lang="en-US">
                <a:solidFill>
                  <a:srgbClr val="CC0000"/>
                </a:solidFill>
                <a:cs typeface="Arial" charset="0"/>
              </a:rPr>
              <a:t> </a:t>
            </a:r>
            <a:r>
              <a:rPr lang="en-US" b="1">
                <a:solidFill>
                  <a:srgbClr val="CC0000"/>
                </a:solidFill>
                <a:cs typeface="Arial" charset="0"/>
              </a:rPr>
              <a:t>a</a:t>
            </a:r>
            <a:r>
              <a:rPr lang="en-US">
                <a:solidFill>
                  <a:schemeClr val="tx1"/>
                </a:solidFill>
                <a:cs typeface="Arial" charset="0"/>
              </a:rPr>
              <a:t>   </a:t>
            </a:r>
            <a:br>
              <a:rPr lang="en-US">
                <a:solidFill>
                  <a:schemeClr val="tx1"/>
                </a:solidFill>
                <a:cs typeface="Arial" charset="0"/>
              </a:rPr>
            </a:br>
            <a:r>
              <a:rPr lang="en-US">
                <a:solidFill>
                  <a:schemeClr val="tx1"/>
                </a:solidFill>
                <a:cs typeface="Arial" charset="0"/>
              </a:rPr>
              <a:t>      root mean square (RMS) average roughness </a:t>
            </a:r>
            <a:r>
              <a:rPr lang="en-US" b="1">
                <a:solidFill>
                  <a:srgbClr val="CC0000"/>
                </a:solidFill>
                <a:cs typeface="Arial" charset="0"/>
              </a:rPr>
              <a:t>of</a:t>
            </a:r>
            <a:r>
              <a:rPr lang="en-US">
                <a:solidFill>
                  <a:schemeClr val="tx1"/>
                </a:solidFill>
                <a:cs typeface="Arial" charset="0"/>
              </a:rPr>
              <a:t> 3.5 nm. </a:t>
            </a:r>
            <a:endParaRPr lang="en-AU">
              <a:solidFill>
                <a:schemeClr val="tx1"/>
              </a:solidFill>
              <a:cs typeface="Arial" charset="0"/>
            </a:endParaRPr>
          </a:p>
        </p:txBody>
      </p:sp>
      <p:sp>
        <p:nvSpPr>
          <p:cNvPr id="19465" name="Text Box 3"/>
          <p:cNvSpPr txBox="1">
            <a:spLocks noChangeArrowheads="1"/>
          </p:cNvSpPr>
          <p:nvPr/>
        </p:nvSpPr>
        <p:spPr bwMode="auto">
          <a:xfrm>
            <a:off x="755650" y="4221163"/>
            <a:ext cx="734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a:solidFill>
                  <a:schemeClr val="tx1"/>
                </a:solidFill>
                <a:cs typeface="Arial" charset="0"/>
              </a:rPr>
              <a:t>7. </a:t>
            </a:r>
            <a:r>
              <a:rPr lang="en-US" b="1" dirty="0">
                <a:solidFill>
                  <a:srgbClr val="000099"/>
                </a:solidFill>
                <a:cs typeface="Arial" charset="0"/>
              </a:rPr>
              <a:t>Dramatic modifications</a:t>
            </a:r>
            <a:r>
              <a:rPr lang="en-US" dirty="0">
                <a:solidFill>
                  <a:srgbClr val="000099"/>
                </a:solidFill>
                <a:cs typeface="Arial" charset="0"/>
              </a:rPr>
              <a:t> </a:t>
            </a:r>
            <a:r>
              <a:rPr lang="en-US" b="1" dirty="0">
                <a:solidFill>
                  <a:srgbClr val="CC0000"/>
                </a:solidFill>
                <a:cs typeface="Arial" charset="0"/>
              </a:rPr>
              <a:t>were made</a:t>
            </a:r>
            <a:r>
              <a:rPr lang="en-US" dirty="0">
                <a:solidFill>
                  <a:schemeClr val="tx1"/>
                </a:solidFill>
                <a:cs typeface="Arial" charset="0"/>
              </a:rPr>
              <a:t> to the model, as further analysis of the data revealed unexpected  correlations. </a:t>
            </a:r>
            <a:endParaRPr lang="en-AU" dirty="0">
              <a:solidFill>
                <a:schemeClr val="tx1"/>
              </a:solidFill>
              <a:cs typeface="Arial" charset="0"/>
            </a:endParaRPr>
          </a:p>
        </p:txBody>
      </p:sp>
      <p:sp>
        <p:nvSpPr>
          <p:cNvPr id="19466" name="Text Box 12"/>
          <p:cNvSpPr txBox="1">
            <a:spLocks noChangeArrowheads="1"/>
          </p:cNvSpPr>
          <p:nvPr/>
        </p:nvSpPr>
        <p:spPr bwMode="auto">
          <a:xfrm>
            <a:off x="834952" y="4221163"/>
            <a:ext cx="7343775"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dirty="0">
                <a:solidFill>
                  <a:schemeClr val="tx1"/>
                </a:solidFill>
                <a:cs typeface="Arial" charset="0"/>
              </a:rPr>
              <a:t>7. </a:t>
            </a:r>
            <a:r>
              <a:rPr lang="en-US" b="1" dirty="0">
                <a:solidFill>
                  <a:srgbClr val="000099"/>
                </a:solidFill>
                <a:cs typeface="Arial" charset="0"/>
              </a:rPr>
              <a:t>The model</a:t>
            </a:r>
            <a:r>
              <a:rPr lang="en-US" dirty="0">
                <a:solidFill>
                  <a:schemeClr val="tx1"/>
                </a:solidFill>
                <a:cs typeface="Arial" charset="0"/>
              </a:rPr>
              <a:t> </a:t>
            </a:r>
            <a:r>
              <a:rPr lang="en-US" b="1" dirty="0">
                <a:solidFill>
                  <a:srgbClr val="CC0000"/>
                </a:solidFill>
                <a:cs typeface="Arial" charset="0"/>
              </a:rPr>
              <a:t>was </a:t>
            </a:r>
            <a:r>
              <a:rPr lang="en-US" dirty="0">
                <a:solidFill>
                  <a:schemeClr val="tx1"/>
                </a:solidFill>
                <a:cs typeface="Arial" charset="0"/>
              </a:rPr>
              <a:t>dramatica</a:t>
            </a:r>
            <a:r>
              <a:rPr lang="en-US" b="1" dirty="0">
                <a:solidFill>
                  <a:schemeClr val="tx1"/>
                </a:solidFill>
                <a:cs typeface="Arial" charset="0"/>
              </a:rPr>
              <a:t>l</a:t>
            </a:r>
            <a:r>
              <a:rPr lang="en-US" b="1" dirty="0">
                <a:solidFill>
                  <a:srgbClr val="000099"/>
                </a:solidFill>
                <a:cs typeface="Arial" charset="0"/>
              </a:rPr>
              <a:t>ly</a:t>
            </a:r>
            <a:r>
              <a:rPr lang="en-US" b="1" dirty="0">
                <a:solidFill>
                  <a:srgbClr val="CC0000"/>
                </a:solidFill>
                <a:cs typeface="Arial" charset="0"/>
              </a:rPr>
              <a:t> modified</a:t>
            </a:r>
            <a:r>
              <a:rPr lang="en-US" dirty="0">
                <a:solidFill>
                  <a:schemeClr val="tx1"/>
                </a:solidFill>
                <a:cs typeface="Arial" charset="0"/>
              </a:rPr>
              <a:t>, as further analysis of the data revealed unexpected  correlations. </a:t>
            </a:r>
          </a:p>
          <a:p>
            <a:pPr eaLnBrk="1" hangingPunct="1">
              <a:buClrTx/>
              <a:buSzTx/>
              <a:buFontTx/>
              <a:buNone/>
            </a:pPr>
            <a:endParaRPr lang="en-US" dirty="0">
              <a:solidFill>
                <a:schemeClr val="tx1"/>
              </a:solidFill>
              <a:cs typeface="Arial" charset="0"/>
            </a:endParaRPr>
          </a:p>
          <a:p>
            <a:pPr eaLnBrk="1" hangingPunct="1">
              <a:buClrTx/>
              <a:buSzTx/>
              <a:buFontTx/>
              <a:buNone/>
            </a:pPr>
            <a:endParaRPr lang="en-AU" dirty="0">
              <a:solidFill>
                <a:schemeClr val="tx1"/>
              </a:solidFill>
              <a:cs typeface="Arial" charset="0"/>
            </a:endParaRPr>
          </a:p>
        </p:txBody>
      </p:sp>
      <p:sp>
        <p:nvSpPr>
          <p:cNvPr id="56331" name="Text Box 11"/>
          <p:cNvSpPr txBox="1">
            <a:spLocks noChangeArrowheads="1"/>
          </p:cNvSpPr>
          <p:nvPr/>
        </p:nvSpPr>
        <p:spPr bwMode="auto">
          <a:xfrm>
            <a:off x="468313" y="3213100"/>
            <a:ext cx="82804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dirty="0">
                <a:solidFill>
                  <a:schemeClr val="tx1"/>
                </a:solidFill>
                <a:cs typeface="Arial" charset="0"/>
              </a:rPr>
              <a:t>     6.  The </a:t>
            </a:r>
            <a:r>
              <a:rPr lang="en-US" b="1" dirty="0">
                <a:solidFill>
                  <a:srgbClr val="000099"/>
                </a:solidFill>
                <a:cs typeface="Arial" charset="0"/>
              </a:rPr>
              <a:t>surface</a:t>
            </a:r>
            <a:r>
              <a:rPr lang="en-US" dirty="0">
                <a:solidFill>
                  <a:schemeClr val="tx1"/>
                </a:solidFill>
                <a:cs typeface="Arial" charset="0"/>
              </a:rPr>
              <a:t> of the inkjet-printed films was relatively smooth, and the </a:t>
            </a:r>
            <a:r>
              <a:rPr lang="en-US" b="1" dirty="0">
                <a:solidFill>
                  <a:srgbClr val="000099"/>
                </a:solidFill>
                <a:cs typeface="Arial" charset="0"/>
              </a:rPr>
              <a:t>surface </a:t>
            </a:r>
            <a:r>
              <a:rPr lang="en-US" b="1" dirty="0">
                <a:solidFill>
                  <a:srgbClr val="990033"/>
                </a:solidFill>
                <a:cs typeface="Arial" charset="0"/>
              </a:rPr>
              <a:t>had</a:t>
            </a:r>
            <a:r>
              <a:rPr lang="en-US" b="1" dirty="0">
                <a:solidFill>
                  <a:srgbClr val="000099"/>
                </a:solidFill>
                <a:cs typeface="Arial" charset="0"/>
              </a:rPr>
              <a:t> </a:t>
            </a:r>
            <a:r>
              <a:rPr lang="en-US" b="1" dirty="0">
                <a:solidFill>
                  <a:srgbClr val="990033"/>
                </a:solidFill>
                <a:cs typeface="Arial" charset="0"/>
              </a:rPr>
              <a:t>a</a:t>
            </a:r>
            <a:r>
              <a:rPr lang="en-US" dirty="0"/>
              <a:t> </a:t>
            </a:r>
            <a:r>
              <a:rPr lang="en-US" u="sng" dirty="0">
                <a:solidFill>
                  <a:schemeClr val="tx1"/>
                </a:solidFill>
                <a:cs typeface="Arial" charset="0"/>
              </a:rPr>
              <a:t>root mean square (RMS) average roughness</a:t>
            </a:r>
            <a:r>
              <a:rPr lang="en-US" dirty="0">
                <a:solidFill>
                  <a:schemeClr val="tx1"/>
                </a:solidFill>
                <a:cs typeface="Arial" charset="0"/>
              </a:rPr>
              <a:t> </a:t>
            </a:r>
            <a:r>
              <a:rPr lang="en-US" b="1" dirty="0">
                <a:solidFill>
                  <a:srgbClr val="CC0000"/>
                </a:solidFill>
                <a:cs typeface="Arial" charset="0"/>
              </a:rPr>
              <a:t>of</a:t>
            </a:r>
            <a:r>
              <a:rPr lang="en-US" dirty="0">
                <a:solidFill>
                  <a:srgbClr val="CC0000"/>
                </a:solidFill>
                <a:cs typeface="Arial" charset="0"/>
              </a:rPr>
              <a:t> </a:t>
            </a:r>
            <a:r>
              <a:rPr lang="en-US" dirty="0">
                <a:solidFill>
                  <a:schemeClr val="tx1"/>
                </a:solidFill>
                <a:cs typeface="Arial" charset="0"/>
              </a:rPr>
              <a:t>3.5 nm. </a:t>
            </a:r>
          </a:p>
        </p:txBody>
      </p:sp>
      <p:sp>
        <p:nvSpPr>
          <p:cNvPr id="12" name="Text Box 11"/>
          <p:cNvSpPr txBox="1">
            <a:spLocks noChangeArrowheads="1"/>
          </p:cNvSpPr>
          <p:nvPr/>
        </p:nvSpPr>
        <p:spPr bwMode="auto">
          <a:xfrm>
            <a:off x="468313" y="3213100"/>
            <a:ext cx="8280400"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dirty="0">
                <a:solidFill>
                  <a:schemeClr val="tx1"/>
                </a:solidFill>
                <a:cs typeface="Arial" charset="0"/>
              </a:rPr>
              <a:t>     6. T</a:t>
            </a:r>
            <a:r>
              <a:rPr lang="en-US" dirty="0" smtClean="0">
                <a:solidFill>
                  <a:schemeClr val="tx1"/>
                </a:solidFill>
                <a:cs typeface="Arial" charset="0"/>
              </a:rPr>
              <a:t>he </a:t>
            </a:r>
            <a:r>
              <a:rPr lang="en-US" dirty="0">
                <a:solidFill>
                  <a:schemeClr val="tx1"/>
                </a:solidFill>
                <a:cs typeface="Arial" charset="0"/>
              </a:rPr>
              <a:t>inkjet-printed films </a:t>
            </a:r>
            <a:r>
              <a:rPr lang="en-US" b="1" dirty="0" smtClean="0">
                <a:solidFill>
                  <a:srgbClr val="FF0000"/>
                </a:solidFill>
                <a:cs typeface="Arial" charset="0"/>
              </a:rPr>
              <a:t>had</a:t>
            </a:r>
            <a:r>
              <a:rPr lang="en-US" dirty="0" smtClean="0">
                <a:solidFill>
                  <a:schemeClr val="tx1"/>
                </a:solidFill>
                <a:cs typeface="Arial" charset="0"/>
              </a:rPr>
              <a:t> a relatively smooth </a:t>
            </a:r>
            <a:r>
              <a:rPr lang="en-US" b="1" dirty="0" smtClean="0">
                <a:solidFill>
                  <a:srgbClr val="000099"/>
                </a:solidFill>
                <a:cs typeface="Arial" charset="0"/>
              </a:rPr>
              <a:t>surface</a:t>
            </a:r>
            <a:r>
              <a:rPr lang="en-US" dirty="0" smtClean="0">
                <a:solidFill>
                  <a:schemeClr val="tx1"/>
                </a:solidFill>
                <a:cs typeface="Arial" charset="0"/>
              </a:rPr>
              <a:t> </a:t>
            </a:r>
            <a:r>
              <a:rPr lang="en-US" b="1" dirty="0" smtClean="0">
                <a:solidFill>
                  <a:srgbClr val="FF0000"/>
                </a:solidFill>
                <a:cs typeface="Arial" charset="0"/>
              </a:rPr>
              <a:t>with </a:t>
            </a:r>
            <a:r>
              <a:rPr lang="en-US" b="1" dirty="0" smtClean="0">
                <a:solidFill>
                  <a:srgbClr val="990033"/>
                </a:solidFill>
                <a:cs typeface="Arial" charset="0"/>
              </a:rPr>
              <a:t>a</a:t>
            </a:r>
            <a:r>
              <a:rPr lang="en-US" dirty="0" smtClean="0"/>
              <a:t> </a:t>
            </a:r>
            <a:r>
              <a:rPr lang="en-US" u="sng" dirty="0">
                <a:solidFill>
                  <a:schemeClr val="tx1"/>
                </a:solidFill>
                <a:cs typeface="Arial" charset="0"/>
              </a:rPr>
              <a:t>root mean square (RMS) average roughness</a:t>
            </a:r>
            <a:r>
              <a:rPr lang="en-US" dirty="0">
                <a:solidFill>
                  <a:schemeClr val="tx1"/>
                </a:solidFill>
                <a:cs typeface="Arial" charset="0"/>
              </a:rPr>
              <a:t> </a:t>
            </a:r>
            <a:r>
              <a:rPr lang="en-US" b="1" dirty="0">
                <a:solidFill>
                  <a:srgbClr val="CC0000"/>
                </a:solidFill>
                <a:cs typeface="Arial" charset="0"/>
              </a:rPr>
              <a:t>of</a:t>
            </a:r>
            <a:r>
              <a:rPr lang="en-US" dirty="0">
                <a:solidFill>
                  <a:srgbClr val="CC0000"/>
                </a:solidFill>
                <a:cs typeface="Arial" charset="0"/>
              </a:rPr>
              <a:t> </a:t>
            </a:r>
            <a:r>
              <a:rPr lang="en-US" dirty="0">
                <a:solidFill>
                  <a:schemeClr val="tx1"/>
                </a:solidFill>
                <a:cs typeface="Arial" charset="0"/>
              </a:rPr>
              <a:t>3.5 nm. </a:t>
            </a:r>
          </a:p>
        </p:txBody>
      </p:sp>
    </p:spTree>
    <p:extLst>
      <p:ext uri="{BB962C8B-B14F-4D97-AF65-F5344CB8AC3E}">
        <p14:creationId xmlns:p14="http://schemas.microsoft.com/office/powerpoint/2010/main" val="3402799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31"/>
                                        </p:tgtEl>
                                        <p:attrNameLst>
                                          <p:attrName>style.visibility</p:attrName>
                                        </p:attrNameLst>
                                      </p:cBhvr>
                                      <p:to>
                                        <p:strVal val="visible"/>
                                      </p:to>
                                    </p:set>
                                    <p:animEffect transition="in" filter="blinds(horizontal)">
                                      <p:cBhvr>
                                        <p:cTn id="17" dur="500"/>
                                        <p:tgtEl>
                                          <p:spTgt spid="56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2110"/>
                                        </p:tgtEl>
                                        <p:attrNameLst>
                                          <p:attrName>style.visibility</p:attrName>
                                        </p:attrNameLst>
                                      </p:cBhvr>
                                      <p:to>
                                        <p:strVal val="visible"/>
                                      </p:to>
                                    </p:set>
                                    <p:animEffect transition="in" filter="blinds(horizontal)">
                                      <p:cBhvr>
                                        <p:cTn id="22" dur="500"/>
                                        <p:tgtEl>
                                          <p:spTgt spid="1321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32110" grpId="0"/>
      <p:bldP spid="19466" grpId="0" animBg="1"/>
      <p:bldP spid="5633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1115616" y="274638"/>
            <a:ext cx="7704534" cy="993775"/>
          </a:xfrm>
        </p:spPr>
        <p:txBody>
          <a:bodyPr/>
          <a:lstStyle/>
          <a:p>
            <a:r>
              <a:rPr lang="en-US" sz="2800" noProof="0" dirty="0" smtClean="0">
                <a:solidFill>
                  <a:srgbClr val="CC0000"/>
                </a:solidFill>
                <a:latin typeface="Arial Black" pitchFamily="34" charset="0"/>
              </a:rPr>
              <a:t/>
            </a:r>
            <a:br>
              <a:rPr lang="en-US" sz="2800" noProof="0" dirty="0" smtClean="0">
                <a:solidFill>
                  <a:srgbClr val="CC0000"/>
                </a:solidFill>
                <a:latin typeface="Arial Black" pitchFamily="34" charset="0"/>
              </a:rPr>
            </a:br>
            <a:r>
              <a:rPr lang="en-US" sz="2800" noProof="0" dirty="0" smtClean="0">
                <a:solidFill>
                  <a:srgbClr val="CC0000"/>
                </a:solidFill>
                <a:latin typeface="Arial Black" pitchFamily="34" charset="0"/>
              </a:rPr>
              <a:t>TASK 6-4 </a:t>
            </a:r>
            <a:r>
              <a:rPr lang="en-US" sz="1600" b="1" noProof="0" dirty="0" smtClean="0">
                <a:latin typeface="Arial" charset="0"/>
                <a:cs typeface="Arial" charset="0"/>
              </a:rPr>
              <a:t>The following sentences contain the problem of the weak verb. How would you make the sentences clearer and more effective?</a:t>
            </a:r>
            <a:endParaRPr lang="en-US" sz="1600" b="1" noProof="0" dirty="0" smtClean="0">
              <a:cs typeface="Arial" charset="0"/>
            </a:endParaRPr>
          </a:p>
        </p:txBody>
      </p:sp>
      <p:sp>
        <p:nvSpPr>
          <p:cNvPr id="20483" name="Text Box 3"/>
          <p:cNvSpPr txBox="1">
            <a:spLocks noChangeArrowheads="1"/>
          </p:cNvSpPr>
          <p:nvPr/>
        </p:nvSpPr>
        <p:spPr bwMode="auto">
          <a:xfrm>
            <a:off x="971550" y="1844675"/>
            <a:ext cx="770413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8. </a:t>
            </a:r>
            <a:r>
              <a:rPr lang="en-US" b="1">
                <a:solidFill>
                  <a:srgbClr val="000099"/>
                </a:solidFill>
              </a:rPr>
              <a:t>The reconstruction of the hammer-beam roof</a:t>
            </a:r>
            <a:r>
              <a:rPr lang="en-US">
                <a:solidFill>
                  <a:schemeClr val="tx1"/>
                </a:solidFill>
              </a:rPr>
              <a:t> </a:t>
            </a:r>
            <a:r>
              <a:rPr lang="en-US" b="1">
                <a:solidFill>
                  <a:srgbClr val="CC0000"/>
                </a:solidFill>
              </a:rPr>
              <a:t>was done</a:t>
            </a:r>
            <a:r>
              <a:rPr lang="en-US">
                <a:solidFill>
                  <a:schemeClr val="tx1"/>
                </a:solidFill>
              </a:rPr>
              <a:t> by a team of specialists in medieval architecture.</a:t>
            </a:r>
            <a:r>
              <a:rPr lang="en-US"/>
              <a:t> </a:t>
            </a:r>
            <a:endParaRPr lang="en-AU"/>
          </a:p>
        </p:txBody>
      </p:sp>
      <p:sp>
        <p:nvSpPr>
          <p:cNvPr id="20484" name="Text Box 4"/>
          <p:cNvSpPr txBox="1">
            <a:spLocks noChangeArrowheads="1"/>
          </p:cNvSpPr>
          <p:nvPr/>
        </p:nvSpPr>
        <p:spPr bwMode="auto">
          <a:xfrm>
            <a:off x="971550" y="4005263"/>
            <a:ext cx="77057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10. </a:t>
            </a:r>
            <a:r>
              <a:rPr lang="en-US" b="1">
                <a:solidFill>
                  <a:srgbClr val="000099"/>
                </a:solidFill>
                <a:cs typeface="Arial" charset="0"/>
              </a:rPr>
              <a:t>In all electric-generating wind turbines,</a:t>
            </a:r>
            <a:r>
              <a:rPr lang="en-US">
                <a:solidFill>
                  <a:schemeClr val="tx1"/>
                </a:solidFill>
                <a:cs typeface="Arial" charset="0"/>
              </a:rPr>
              <a:t> </a:t>
            </a:r>
            <a:r>
              <a:rPr lang="en-US" b="1">
                <a:solidFill>
                  <a:srgbClr val="CC0000"/>
                </a:solidFill>
                <a:cs typeface="Arial" charset="0"/>
              </a:rPr>
              <a:t>there are</a:t>
            </a:r>
            <a:r>
              <a:rPr lang="en-US">
                <a:solidFill>
                  <a:schemeClr val="tx1"/>
                </a:solidFill>
                <a:cs typeface="Arial" charset="0"/>
              </a:rPr>
              <a:t> four basic components: a rotor, electrical generator, speed control system, and a tower.</a:t>
            </a:r>
            <a:endParaRPr lang="en-AU"/>
          </a:p>
        </p:txBody>
      </p:sp>
      <p:pic>
        <p:nvPicPr>
          <p:cNvPr id="20485" name="Picture 5"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79" y="325437"/>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971550" y="2852738"/>
            <a:ext cx="7273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9. </a:t>
            </a:r>
            <a:r>
              <a:rPr lang="en-US" b="1">
                <a:solidFill>
                  <a:srgbClr val="CC0000"/>
                </a:solidFill>
                <a:cs typeface="Arial" charset="0"/>
              </a:rPr>
              <a:t>There have been</a:t>
            </a:r>
            <a:r>
              <a:rPr lang="en-US" b="1">
                <a:solidFill>
                  <a:srgbClr val="000099"/>
                </a:solidFill>
                <a:cs typeface="Arial" charset="0"/>
              </a:rPr>
              <a:t> significant improvements in</a:t>
            </a:r>
            <a:r>
              <a:rPr lang="en-US">
                <a:solidFill>
                  <a:schemeClr val="tx1"/>
                </a:solidFill>
                <a:cs typeface="Arial" charset="0"/>
              </a:rPr>
              <a:t> performance and usability since the first models were introduced in 2001.</a:t>
            </a:r>
            <a:endParaRPr lang="en-AU"/>
          </a:p>
        </p:txBody>
      </p:sp>
      <p:sp>
        <p:nvSpPr>
          <p:cNvPr id="24583" name="Text Box 7"/>
          <p:cNvSpPr txBox="1">
            <a:spLocks noChangeArrowheads="1"/>
          </p:cNvSpPr>
          <p:nvPr/>
        </p:nvSpPr>
        <p:spPr bwMode="auto">
          <a:xfrm>
            <a:off x="971550" y="2852738"/>
            <a:ext cx="7345363"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9. </a:t>
            </a:r>
            <a:r>
              <a:rPr lang="en-US" b="1">
                <a:solidFill>
                  <a:srgbClr val="000099"/>
                </a:solidFill>
                <a:cs typeface="Arial" charset="0"/>
              </a:rPr>
              <a:t>Performance and usability</a:t>
            </a:r>
            <a:r>
              <a:rPr lang="en-US">
                <a:solidFill>
                  <a:schemeClr val="tx1"/>
                </a:solidFill>
                <a:cs typeface="Arial" charset="0"/>
              </a:rPr>
              <a:t> </a:t>
            </a:r>
            <a:r>
              <a:rPr lang="en-US" b="1">
                <a:solidFill>
                  <a:srgbClr val="CC0000"/>
                </a:solidFill>
                <a:cs typeface="Arial" charset="0"/>
              </a:rPr>
              <a:t>have </a:t>
            </a:r>
            <a:r>
              <a:rPr lang="en-US">
                <a:solidFill>
                  <a:schemeClr val="tx1"/>
                </a:solidFill>
                <a:cs typeface="Arial" charset="0"/>
              </a:rPr>
              <a:t>significan</a:t>
            </a:r>
            <a:r>
              <a:rPr lang="en-US" b="1">
                <a:solidFill>
                  <a:srgbClr val="000099"/>
                </a:solidFill>
                <a:cs typeface="Arial" charset="0"/>
              </a:rPr>
              <a:t>tly</a:t>
            </a:r>
            <a:r>
              <a:rPr lang="en-US" b="1">
                <a:solidFill>
                  <a:srgbClr val="CC0000"/>
                </a:solidFill>
                <a:cs typeface="Arial" charset="0"/>
              </a:rPr>
              <a:t> improved</a:t>
            </a:r>
            <a:r>
              <a:rPr lang="en-US">
                <a:solidFill>
                  <a:schemeClr val="tx1"/>
                </a:solidFill>
                <a:cs typeface="Arial" charset="0"/>
              </a:rPr>
              <a:t> since the first models were introduced in 2001.</a:t>
            </a:r>
            <a:r>
              <a:rPr lang="en-US"/>
              <a:t>Peformance and usability since the first model was introduced in 2001</a:t>
            </a:r>
            <a:r>
              <a:rPr lang="fi-FI"/>
              <a:t> </a:t>
            </a:r>
            <a:r>
              <a:rPr lang="en-US">
                <a:solidFill>
                  <a:schemeClr val="tx1"/>
                </a:solidFill>
                <a:cs typeface="Arial" charset="0"/>
              </a:rPr>
              <a:t>	</a:t>
            </a:r>
            <a:endParaRPr lang="en-AU">
              <a:solidFill>
                <a:schemeClr val="tx1"/>
              </a:solidFill>
              <a:cs typeface="Arial" charset="0"/>
            </a:endParaRPr>
          </a:p>
        </p:txBody>
      </p:sp>
      <p:sp>
        <p:nvSpPr>
          <p:cNvPr id="24584" name="Text Box 8"/>
          <p:cNvSpPr txBox="1">
            <a:spLocks noChangeArrowheads="1"/>
          </p:cNvSpPr>
          <p:nvPr/>
        </p:nvSpPr>
        <p:spPr bwMode="auto">
          <a:xfrm>
            <a:off x="971550" y="4005263"/>
            <a:ext cx="7705725"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10. </a:t>
            </a:r>
            <a:r>
              <a:rPr lang="en-US" b="1">
                <a:solidFill>
                  <a:srgbClr val="000099"/>
                </a:solidFill>
              </a:rPr>
              <a:t>All electric-generating wind turbines</a:t>
            </a:r>
            <a:r>
              <a:rPr lang="en-US">
                <a:solidFill>
                  <a:schemeClr val="tx1"/>
                </a:solidFill>
                <a:cs typeface="Arial" charset="0"/>
              </a:rPr>
              <a:t> </a:t>
            </a:r>
            <a:r>
              <a:rPr lang="en-US" b="1">
                <a:solidFill>
                  <a:srgbClr val="CC0000"/>
                </a:solidFill>
              </a:rPr>
              <a:t>consist of</a:t>
            </a:r>
            <a:r>
              <a:rPr lang="en-US">
                <a:solidFill>
                  <a:schemeClr val="tx1"/>
                </a:solidFill>
              </a:rPr>
              <a:t> four basic components : a rotor, electrical generator, speed control system, and a tower.</a:t>
            </a:r>
            <a:endParaRPr lang="en-AU">
              <a:solidFill>
                <a:schemeClr val="tx1"/>
              </a:solidFill>
            </a:endParaRPr>
          </a:p>
          <a:p>
            <a:pPr eaLnBrk="1" hangingPunct="1">
              <a:buClrTx/>
              <a:buSzTx/>
              <a:buFontTx/>
              <a:buNone/>
            </a:pPr>
            <a:endParaRPr lang="en-AU">
              <a:solidFill>
                <a:schemeClr val="tx1"/>
              </a:solidFill>
              <a:cs typeface="Arial" charset="0"/>
            </a:endParaRPr>
          </a:p>
        </p:txBody>
      </p:sp>
      <p:sp>
        <p:nvSpPr>
          <p:cNvPr id="24585" name="Text Box 9"/>
          <p:cNvSpPr txBox="1">
            <a:spLocks noChangeArrowheads="1"/>
          </p:cNvSpPr>
          <p:nvPr/>
        </p:nvSpPr>
        <p:spPr bwMode="auto">
          <a:xfrm>
            <a:off x="971550" y="1844675"/>
            <a:ext cx="78486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8. </a:t>
            </a:r>
            <a:r>
              <a:rPr lang="en-US" b="1">
                <a:solidFill>
                  <a:srgbClr val="000099"/>
                </a:solidFill>
              </a:rPr>
              <a:t>The hammer-beam roof</a:t>
            </a:r>
            <a:r>
              <a:rPr lang="en-US">
                <a:solidFill>
                  <a:schemeClr val="tx1"/>
                </a:solidFill>
              </a:rPr>
              <a:t> </a:t>
            </a:r>
            <a:r>
              <a:rPr lang="en-US" b="1">
                <a:solidFill>
                  <a:srgbClr val="CC0000"/>
                </a:solidFill>
              </a:rPr>
              <a:t>was reconstructed by</a:t>
            </a:r>
            <a:r>
              <a:rPr lang="en-US">
                <a:solidFill>
                  <a:schemeClr val="tx1"/>
                </a:solidFill>
              </a:rPr>
              <a:t> a team of specialists in medieval architecture.</a:t>
            </a:r>
            <a:r>
              <a:rPr lang="en-US"/>
              <a:t> </a:t>
            </a:r>
            <a:endParaRPr lang="en-AU">
              <a:solidFill>
                <a:schemeClr val="tx1"/>
              </a:solidFill>
            </a:endParaRPr>
          </a:p>
        </p:txBody>
      </p:sp>
    </p:spTree>
    <p:extLst>
      <p:ext uri="{BB962C8B-B14F-4D97-AF65-F5344CB8AC3E}">
        <p14:creationId xmlns:p14="http://schemas.microsoft.com/office/powerpoint/2010/main" val="4076359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blinds(horizontal)">
                                      <p:cBhvr>
                                        <p:cTn id="7" dur="500"/>
                                        <p:tgtEl>
                                          <p:spTgt spid="24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blinds(horizontal)">
                                      <p:cBhvr>
                                        <p:cTn id="12" dur="500"/>
                                        <p:tgtEl>
                                          <p:spTgt spid="245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84"/>
                                        </p:tgtEl>
                                        <p:attrNameLst>
                                          <p:attrName>style.visibility</p:attrName>
                                        </p:attrNameLst>
                                      </p:cBhvr>
                                      <p:to>
                                        <p:strVal val="visible"/>
                                      </p:to>
                                    </p:set>
                                    <p:animEffect transition="in" filter="blinds(horizontal)">
                                      <p:cBhvr>
                                        <p:cTn id="17"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107504" y="620688"/>
            <a:ext cx="8748464" cy="3537810"/>
          </a:xfrm>
        </p:spPr>
        <p:txBody>
          <a:bodyPr/>
          <a:lstStyle/>
          <a:p>
            <a:pPr marL="571500" indent="-571500" algn="l" eaLnBrk="1">
              <a:buFont typeface="Arial" panose="020B0604020202020204" pitchFamily="34" charset="0"/>
              <a:buChar char="•"/>
            </a:pPr>
            <a:r>
              <a:rPr lang="en-US" sz="3600" noProof="0" dirty="0" smtClean="0">
                <a:solidFill>
                  <a:srgbClr val="000099"/>
                </a:solidFill>
                <a:latin typeface="Arial Black" pitchFamily="34" charset="0"/>
              </a:rPr>
              <a:t>See also MyCourses:</a:t>
            </a:r>
            <a:br>
              <a:rPr lang="en-US" sz="3600" noProof="0" dirty="0" smtClean="0">
                <a:solidFill>
                  <a:srgbClr val="000099"/>
                </a:solidFill>
                <a:latin typeface="Arial Black" pitchFamily="34" charset="0"/>
              </a:rPr>
            </a:br>
            <a:r>
              <a:rPr lang="en-US" sz="2800" noProof="0" dirty="0" smtClean="0">
                <a:solidFill>
                  <a:srgbClr val="000099"/>
                </a:solidFill>
                <a:latin typeface="Arial Black" pitchFamily="34" charset="0"/>
              </a:rPr>
              <a:t/>
            </a:r>
            <a:br>
              <a:rPr lang="en-US" sz="2800" noProof="0" dirty="0" smtClean="0">
                <a:solidFill>
                  <a:srgbClr val="000099"/>
                </a:solidFill>
                <a:latin typeface="Arial Black" pitchFamily="34" charset="0"/>
              </a:rPr>
            </a:br>
            <a:r>
              <a:rPr lang="en-US" sz="3200" b="1" noProof="0" dirty="0" smtClean="0">
                <a:solidFill>
                  <a:srgbClr val="000099"/>
                </a:solidFill>
                <a:latin typeface="+mn-lt"/>
              </a:rPr>
              <a:t>Avoiding weak verbs/Put action into the verbs  </a:t>
            </a:r>
            <a:br>
              <a:rPr lang="en-US" sz="3200" b="1" noProof="0" dirty="0" smtClean="0">
                <a:solidFill>
                  <a:srgbClr val="000099"/>
                </a:solidFill>
                <a:latin typeface="+mn-lt"/>
              </a:rPr>
            </a:br>
            <a:r>
              <a:rPr lang="en-US" sz="2400" noProof="0" dirty="0" smtClean="0">
                <a:solidFill>
                  <a:srgbClr val="000099"/>
                </a:solidFill>
                <a:latin typeface="+mn-lt"/>
                <a:hlinkClick r:id="rId2"/>
              </a:rPr>
              <a:t>http://sana.aalto.fi/awe/style/sentence/weakverbs/index.html</a:t>
            </a:r>
            <a:r>
              <a:rPr lang="en-US" sz="2400" noProof="0" dirty="0" smtClean="0">
                <a:solidFill>
                  <a:srgbClr val="000099"/>
                </a:solidFill>
                <a:latin typeface="+mn-lt"/>
              </a:rPr>
              <a:t> </a:t>
            </a:r>
            <a:r>
              <a:rPr lang="en-US" sz="3200" b="1" noProof="0" dirty="0" smtClean="0">
                <a:solidFill>
                  <a:srgbClr val="000099"/>
                </a:solidFill>
                <a:latin typeface="+mn-lt"/>
              </a:rPr>
              <a:t/>
            </a:r>
            <a:br>
              <a:rPr lang="en-US" sz="3200" b="1" noProof="0" dirty="0" smtClean="0">
                <a:solidFill>
                  <a:srgbClr val="000099"/>
                </a:solidFill>
                <a:latin typeface="+mn-lt"/>
              </a:rPr>
            </a:br>
            <a:r>
              <a:rPr lang="en-US" sz="3200" b="1" noProof="0" dirty="0" smtClean="0">
                <a:solidFill>
                  <a:srgbClr val="000099"/>
                </a:solidFill>
                <a:latin typeface="+mn-lt"/>
              </a:rPr>
              <a:t> </a:t>
            </a:r>
            <a:br>
              <a:rPr lang="en-US" sz="3200" b="1" noProof="0" dirty="0" smtClean="0">
                <a:solidFill>
                  <a:srgbClr val="000099"/>
                </a:solidFill>
                <a:latin typeface="+mn-lt"/>
              </a:rPr>
            </a:br>
            <a:r>
              <a:rPr lang="en-US" sz="3200" b="1" noProof="0" dirty="0" smtClean="0">
                <a:solidFill>
                  <a:srgbClr val="000099"/>
                </a:solidFill>
                <a:latin typeface="+mn-lt"/>
              </a:rPr>
              <a:t>Language aid: verbs to replace weak verbs</a:t>
            </a:r>
            <a:endParaRPr lang="en-US" sz="3200" b="1" noProof="0" dirty="0" smtClean="0">
              <a:solidFill>
                <a:srgbClr val="000099"/>
              </a:solidFill>
              <a:latin typeface="+mn-lt"/>
              <a:cs typeface="Arial" charset="0"/>
            </a:endParaRPr>
          </a:p>
        </p:txBody>
      </p:sp>
      <p:pic>
        <p:nvPicPr>
          <p:cNvPr id="18438" name="Picture 10" descr="my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437112"/>
            <a:ext cx="223224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215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76375" y="404813"/>
            <a:ext cx="73691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920750" indent="-838200" defTabSz="914400"/>
            <a:endParaRPr lang="en-US" sz="4000" b="1" i="1" dirty="0">
              <a:solidFill>
                <a:srgbClr val="CC0000"/>
              </a:solidFill>
            </a:endParaRPr>
          </a:p>
          <a:p>
            <a:pPr marL="920750" indent="-838200" defTabSz="914400"/>
            <a:r>
              <a:rPr lang="en-US" sz="4000" b="1" i="1" dirty="0">
                <a:solidFill>
                  <a:srgbClr val="CC0000"/>
                </a:solidFill>
              </a:rPr>
              <a:t>Task </a:t>
            </a:r>
            <a:r>
              <a:rPr lang="en-US" sz="4000" b="1" i="1" dirty="0" smtClean="0">
                <a:solidFill>
                  <a:srgbClr val="CC0000"/>
                </a:solidFill>
              </a:rPr>
              <a:t>6-1  </a:t>
            </a:r>
            <a:endParaRPr lang="en-US" sz="1400" b="1" i="1" dirty="0">
              <a:solidFill>
                <a:srgbClr val="CC0000"/>
              </a:solidFill>
            </a:endParaRPr>
          </a:p>
          <a:p>
            <a:pPr marL="920750" indent="-838200" defTabSz="914400"/>
            <a:r>
              <a:rPr lang="en-US" sz="1600" b="1" i="1" dirty="0">
                <a:solidFill>
                  <a:schemeClr val="tx1"/>
                </a:solidFill>
              </a:rPr>
              <a:t>	</a:t>
            </a:r>
          </a:p>
          <a:p>
            <a:pPr marL="920750" indent="-838200" defTabSz="914400"/>
            <a:r>
              <a:rPr lang="en-US" sz="1600" b="1" i="1" dirty="0">
                <a:solidFill>
                  <a:schemeClr val="tx1"/>
                </a:solidFill>
              </a:rPr>
              <a:t>	The following text contains several instances of the weak verb. Can you spot the places where a weak verb could be replaced by a more specific &amp; active verb.</a:t>
            </a:r>
          </a:p>
          <a:p>
            <a:pPr marL="920750" indent="-838200" defTabSz="914400"/>
            <a:endParaRPr lang="en-US" b="1" i="1" dirty="0">
              <a:solidFill>
                <a:srgbClr val="CC0000"/>
              </a:solidFill>
            </a:endParaRPr>
          </a:p>
          <a:p>
            <a:pPr marL="920750" indent="-838200" defTabSz="914400"/>
            <a:r>
              <a:rPr lang="en-US" sz="4400" dirty="0">
                <a:solidFill>
                  <a:srgbClr val="000000"/>
                </a:solidFill>
              </a:rPr>
              <a:t> </a:t>
            </a:r>
            <a:endParaRPr lang="en-GB" sz="4400" dirty="0">
              <a:solidFill>
                <a:srgbClr val="000000"/>
              </a:solidFill>
            </a:endParaRPr>
          </a:p>
        </p:txBody>
      </p:sp>
      <p:pic>
        <p:nvPicPr>
          <p:cNvPr id="4099" name="Picture 5" descr="magnifying_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1079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kstikehys 9"/>
          <p:cNvSpPr txBox="1">
            <a:spLocks noChangeArrowheads="1"/>
          </p:cNvSpPr>
          <p:nvPr/>
        </p:nvSpPr>
        <p:spPr bwMode="auto">
          <a:xfrm>
            <a:off x="611188" y="1989138"/>
            <a:ext cx="8281987"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r>
              <a:rPr lang="fi-FI" baseline="30000" dirty="0">
                <a:solidFill>
                  <a:schemeClr val="tx1"/>
                </a:solidFill>
              </a:rPr>
              <a:t> 1</a:t>
            </a:r>
            <a:r>
              <a:rPr lang="en-US" sz="2000" dirty="0">
                <a:solidFill>
                  <a:schemeClr val="tx1"/>
                </a:solidFill>
              </a:rPr>
              <a:t>The  circulation  of  cooling  water  in  ship  engines  is  done  at  two temperature  levels. </a:t>
            </a:r>
            <a:r>
              <a:rPr lang="fi-FI" sz="2000" baseline="30000" dirty="0">
                <a:solidFill>
                  <a:schemeClr val="tx1"/>
                </a:solidFill>
              </a:rPr>
              <a:t>2</a:t>
            </a:r>
            <a:r>
              <a:rPr lang="en-US" sz="2000" dirty="0">
                <a:solidFill>
                  <a:schemeClr val="tx1"/>
                </a:solidFill>
              </a:rPr>
              <a:t>LT  water  is  the  lower  temperature  cooling  water. </a:t>
            </a:r>
            <a:r>
              <a:rPr lang="fi-FI" sz="2000" baseline="30000" dirty="0">
                <a:solidFill>
                  <a:schemeClr val="tx1"/>
                </a:solidFill>
              </a:rPr>
              <a:t>3</a:t>
            </a:r>
            <a:r>
              <a:rPr lang="en-US" sz="2000" dirty="0">
                <a:solidFill>
                  <a:schemeClr val="tx1"/>
                </a:solidFill>
              </a:rPr>
              <a:t>Its  temperature  is   between  35 °C  and  50 °C . </a:t>
            </a:r>
            <a:r>
              <a:rPr lang="fi-FI" sz="2000" baseline="30000" dirty="0">
                <a:solidFill>
                  <a:schemeClr val="tx1"/>
                </a:solidFill>
              </a:rPr>
              <a:t>4</a:t>
            </a:r>
            <a:r>
              <a:rPr lang="en-US" sz="2000" dirty="0">
                <a:solidFill>
                  <a:schemeClr val="tx1"/>
                </a:solidFill>
              </a:rPr>
              <a:t>The  higher  temperature cooling  water  is   HT water.  </a:t>
            </a:r>
            <a:r>
              <a:rPr lang="fi-FI" sz="2000" baseline="30000" dirty="0">
                <a:solidFill>
                  <a:schemeClr val="tx1"/>
                </a:solidFill>
              </a:rPr>
              <a:t>5</a:t>
            </a:r>
            <a:r>
              <a:rPr lang="en-US" sz="2000" dirty="0">
                <a:solidFill>
                  <a:schemeClr val="tx1"/>
                </a:solidFill>
              </a:rPr>
              <a:t>Its  temperature  is  approximately  90 °C.  </a:t>
            </a:r>
            <a:r>
              <a:rPr lang="fi-FI" sz="2000" baseline="30000" dirty="0">
                <a:solidFill>
                  <a:schemeClr val="tx1"/>
                </a:solidFill>
              </a:rPr>
              <a:t>6</a:t>
            </a:r>
            <a:r>
              <a:rPr lang="en-US" sz="2000" dirty="0">
                <a:solidFill>
                  <a:schemeClr val="tx1"/>
                </a:solidFill>
              </a:rPr>
              <a:t>There  is  a  possibility  of  utilizing  the  waste  heat  of  the  cooling  water onboard. </a:t>
            </a:r>
            <a:r>
              <a:rPr lang="fi-FI" sz="2000" baseline="30000" dirty="0">
                <a:solidFill>
                  <a:schemeClr val="tx1"/>
                </a:solidFill>
              </a:rPr>
              <a:t>7</a:t>
            </a:r>
            <a:r>
              <a:rPr lang="en-US" sz="2000" dirty="0">
                <a:solidFill>
                  <a:schemeClr val="tx1"/>
                </a:solidFill>
              </a:rPr>
              <a:t>For  example,  the  production  of  water  onboard  is  often  done in multi-staged  evaporators,  and  HT  water  can  provide  the  primary  heat  for  the  process.  </a:t>
            </a:r>
            <a:r>
              <a:rPr lang="fi-FI" sz="2000" baseline="30000" dirty="0">
                <a:solidFill>
                  <a:schemeClr val="tx1"/>
                </a:solidFill>
              </a:rPr>
              <a:t>8</a:t>
            </a:r>
            <a:r>
              <a:rPr lang="en-US" sz="2000" dirty="0">
                <a:solidFill>
                  <a:schemeClr val="tx1"/>
                </a:solidFill>
              </a:rPr>
              <a:t>Currently,  there  is  no  simulation  </a:t>
            </a:r>
            <a:r>
              <a:rPr lang="en-US" sz="2000" dirty="0" err="1">
                <a:solidFill>
                  <a:schemeClr val="tx1"/>
                </a:solidFill>
              </a:rPr>
              <a:t>programme</a:t>
            </a:r>
            <a:r>
              <a:rPr lang="en-US" sz="2000" dirty="0">
                <a:solidFill>
                  <a:schemeClr val="tx1"/>
                </a:solidFill>
              </a:rPr>
              <a:t>  that  can  do  the calculation of  the  thermal  powers  in  the  heat  recovery  circle. </a:t>
            </a:r>
            <a:r>
              <a:rPr lang="fi-FI" sz="2000" baseline="30000" dirty="0">
                <a:solidFill>
                  <a:schemeClr val="tx1"/>
                </a:solidFill>
              </a:rPr>
              <a:t>9</a:t>
            </a:r>
            <a:r>
              <a:rPr lang="en-US" sz="2000" dirty="0">
                <a:solidFill>
                  <a:schemeClr val="tx1"/>
                </a:solidFill>
              </a:rPr>
              <a:t>The  aim of  this  study  is  the  development  of  a  simulation  program  for making  reliable  estimations  of  how  much  heat  is  released  into  the cooling  water  circle  by the  main  diesel  engines. </a:t>
            </a:r>
            <a:endParaRPr lang="fi-FI" sz="2000" dirty="0">
              <a:solidFill>
                <a:schemeClr val="tx1"/>
              </a:solidFill>
            </a:endParaRPr>
          </a:p>
        </p:txBody>
      </p:sp>
      <p:sp>
        <p:nvSpPr>
          <p:cNvPr id="378885" name="Text Box 5"/>
          <p:cNvSpPr txBox="1">
            <a:spLocks noChangeArrowheads="1"/>
          </p:cNvSpPr>
          <p:nvPr/>
        </p:nvSpPr>
        <p:spPr bwMode="auto">
          <a:xfrm>
            <a:off x="6588125" y="1989138"/>
            <a:ext cx="10795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is  done</a:t>
            </a:r>
            <a:r>
              <a:rPr lang="en-US" b="1">
                <a:solidFill>
                  <a:srgbClr val="CC0000"/>
                </a:solidFill>
              </a:rPr>
              <a:t> </a:t>
            </a:r>
          </a:p>
        </p:txBody>
      </p:sp>
      <p:sp>
        <p:nvSpPr>
          <p:cNvPr id="2" name="Text Box 5"/>
          <p:cNvSpPr txBox="1">
            <a:spLocks noChangeArrowheads="1"/>
          </p:cNvSpPr>
          <p:nvPr/>
        </p:nvSpPr>
        <p:spPr bwMode="auto">
          <a:xfrm>
            <a:off x="4140200" y="2276475"/>
            <a:ext cx="431800" cy="3968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is</a:t>
            </a:r>
          </a:p>
        </p:txBody>
      </p:sp>
      <p:sp>
        <p:nvSpPr>
          <p:cNvPr id="3" name="Text Box 5"/>
          <p:cNvSpPr txBox="1">
            <a:spLocks noChangeArrowheads="1"/>
          </p:cNvSpPr>
          <p:nvPr/>
        </p:nvSpPr>
        <p:spPr bwMode="auto">
          <a:xfrm>
            <a:off x="3419475" y="2565400"/>
            <a:ext cx="431800" cy="3968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b="1">
                <a:solidFill>
                  <a:srgbClr val="CC0000"/>
                </a:solidFill>
              </a:rPr>
              <a:t>is</a:t>
            </a:r>
          </a:p>
        </p:txBody>
      </p:sp>
      <p:sp>
        <p:nvSpPr>
          <p:cNvPr id="4" name="Text Box 5"/>
          <p:cNvSpPr txBox="1">
            <a:spLocks noChangeArrowheads="1"/>
          </p:cNvSpPr>
          <p:nvPr/>
        </p:nvSpPr>
        <p:spPr bwMode="auto">
          <a:xfrm>
            <a:off x="3779838" y="2924175"/>
            <a:ext cx="431800" cy="3968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b="1">
                <a:solidFill>
                  <a:srgbClr val="CC0000"/>
                </a:solidFill>
              </a:rPr>
              <a:t>is</a:t>
            </a:r>
          </a:p>
        </p:txBody>
      </p:sp>
      <p:sp>
        <p:nvSpPr>
          <p:cNvPr id="5" name="Text Box 5"/>
          <p:cNvSpPr txBox="1">
            <a:spLocks noChangeArrowheads="1"/>
          </p:cNvSpPr>
          <p:nvPr/>
        </p:nvSpPr>
        <p:spPr bwMode="auto">
          <a:xfrm>
            <a:off x="7451725" y="2924175"/>
            <a:ext cx="433388" cy="3968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is</a:t>
            </a:r>
          </a:p>
        </p:txBody>
      </p:sp>
      <p:sp>
        <p:nvSpPr>
          <p:cNvPr id="6" name="Text Box 5"/>
          <p:cNvSpPr txBox="1">
            <a:spLocks noChangeArrowheads="1"/>
          </p:cNvSpPr>
          <p:nvPr/>
        </p:nvSpPr>
        <p:spPr bwMode="auto">
          <a:xfrm>
            <a:off x="3276600" y="3213100"/>
            <a:ext cx="1223963"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There is</a:t>
            </a:r>
          </a:p>
        </p:txBody>
      </p:sp>
      <p:sp>
        <p:nvSpPr>
          <p:cNvPr id="7" name="Text Box 5"/>
          <p:cNvSpPr txBox="1">
            <a:spLocks noChangeArrowheads="1"/>
          </p:cNvSpPr>
          <p:nvPr/>
        </p:nvSpPr>
        <p:spPr bwMode="auto">
          <a:xfrm>
            <a:off x="2484438" y="3789363"/>
            <a:ext cx="165576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is often done</a:t>
            </a:r>
          </a:p>
        </p:txBody>
      </p:sp>
      <p:sp>
        <p:nvSpPr>
          <p:cNvPr id="8" name="Text Box 5"/>
          <p:cNvSpPr txBox="1">
            <a:spLocks noChangeArrowheads="1"/>
          </p:cNvSpPr>
          <p:nvPr/>
        </p:nvSpPr>
        <p:spPr bwMode="auto">
          <a:xfrm>
            <a:off x="5940425" y="4437063"/>
            <a:ext cx="50323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do</a:t>
            </a:r>
          </a:p>
        </p:txBody>
      </p:sp>
      <p:sp>
        <p:nvSpPr>
          <p:cNvPr id="9" name="Text Box 5"/>
          <p:cNvSpPr txBox="1">
            <a:spLocks noChangeArrowheads="1"/>
          </p:cNvSpPr>
          <p:nvPr/>
        </p:nvSpPr>
        <p:spPr bwMode="auto">
          <a:xfrm>
            <a:off x="1331913" y="5013325"/>
            <a:ext cx="4318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is</a:t>
            </a:r>
          </a:p>
        </p:txBody>
      </p:sp>
      <p:sp>
        <p:nvSpPr>
          <p:cNvPr id="10" name="Text Box 5"/>
          <p:cNvSpPr txBox="1">
            <a:spLocks noChangeArrowheads="1"/>
          </p:cNvSpPr>
          <p:nvPr/>
        </p:nvSpPr>
        <p:spPr bwMode="auto">
          <a:xfrm>
            <a:off x="7164388" y="5013325"/>
            <a:ext cx="10795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a:solidFill>
                  <a:srgbClr val="CC0000"/>
                </a:solidFill>
              </a:rPr>
              <a:t>making</a:t>
            </a:r>
          </a:p>
        </p:txBody>
      </p:sp>
      <p:sp>
        <p:nvSpPr>
          <p:cNvPr id="4111" name="Text Box 5"/>
          <p:cNvSpPr txBox="1">
            <a:spLocks noChangeArrowheads="1"/>
          </p:cNvSpPr>
          <p:nvPr/>
        </p:nvSpPr>
        <p:spPr bwMode="auto">
          <a:xfrm>
            <a:off x="6588125" y="1989138"/>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12" name="Text Box 5"/>
          <p:cNvSpPr txBox="1">
            <a:spLocks noChangeArrowheads="1"/>
          </p:cNvSpPr>
          <p:nvPr/>
        </p:nvSpPr>
        <p:spPr bwMode="auto">
          <a:xfrm>
            <a:off x="827088" y="1916113"/>
            <a:ext cx="1800225" cy="409575"/>
          </a:xfrm>
          <a:prstGeom prst="rect">
            <a:avLst/>
          </a:prstGeom>
          <a:solidFill>
            <a:srgbClr val="FFFB09">
              <a:alpha val="25490"/>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13" name="Text Box 5"/>
          <p:cNvSpPr txBox="1">
            <a:spLocks noChangeArrowheads="1"/>
          </p:cNvSpPr>
          <p:nvPr/>
        </p:nvSpPr>
        <p:spPr bwMode="auto">
          <a:xfrm>
            <a:off x="3348038" y="3140968"/>
            <a:ext cx="4032250" cy="409575"/>
          </a:xfrm>
          <a:prstGeom prst="rect">
            <a:avLst/>
          </a:prstGeom>
          <a:solidFill>
            <a:srgbClr val="FBFB05">
              <a:alpha val="27058"/>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chemeClr val="accent2"/>
              </a:solidFill>
            </a:endParaRPr>
          </a:p>
        </p:txBody>
      </p:sp>
      <p:sp>
        <p:nvSpPr>
          <p:cNvPr id="14" name="Text Box 5"/>
          <p:cNvSpPr txBox="1">
            <a:spLocks noChangeArrowheads="1"/>
          </p:cNvSpPr>
          <p:nvPr/>
        </p:nvSpPr>
        <p:spPr bwMode="auto">
          <a:xfrm>
            <a:off x="6588125" y="3500438"/>
            <a:ext cx="1800225" cy="409575"/>
          </a:xfrm>
          <a:prstGeom prst="rect">
            <a:avLst/>
          </a:prstGeom>
          <a:solidFill>
            <a:srgbClr val="FBFB05">
              <a:alpha val="27058"/>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chemeClr val="accent2"/>
              </a:solidFill>
            </a:endParaRPr>
          </a:p>
        </p:txBody>
      </p:sp>
      <p:sp>
        <p:nvSpPr>
          <p:cNvPr id="15" name="Text Box 5"/>
          <p:cNvSpPr txBox="1">
            <a:spLocks noChangeArrowheads="1"/>
          </p:cNvSpPr>
          <p:nvPr/>
        </p:nvSpPr>
        <p:spPr bwMode="auto">
          <a:xfrm>
            <a:off x="2501447" y="3846512"/>
            <a:ext cx="1655762" cy="409575"/>
          </a:xfrm>
          <a:prstGeom prst="rect">
            <a:avLst/>
          </a:prstGeom>
          <a:gradFill rotWithShape="1">
            <a:gsLst>
              <a:gs pos="0">
                <a:srgbClr val="ECFE02">
                  <a:alpha val="26999"/>
                </a:srgbClr>
              </a:gs>
              <a:gs pos="100000">
                <a:srgbClr val="C4D302">
                  <a:alpha val="25998"/>
                </a:srgbClr>
              </a:gs>
            </a:gsLst>
            <a:lin ang="5400000" scaled="1"/>
          </a:gra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chemeClr val="accent2"/>
              </a:solidFill>
            </a:endParaRPr>
          </a:p>
        </p:txBody>
      </p:sp>
      <p:sp>
        <p:nvSpPr>
          <p:cNvPr id="16" name="Text Box 5"/>
          <p:cNvSpPr txBox="1">
            <a:spLocks noChangeArrowheads="1"/>
          </p:cNvSpPr>
          <p:nvPr/>
        </p:nvSpPr>
        <p:spPr bwMode="auto">
          <a:xfrm>
            <a:off x="5940425" y="4437063"/>
            <a:ext cx="2160588" cy="409575"/>
          </a:xfrm>
          <a:prstGeom prst="rect">
            <a:avLst/>
          </a:prstGeom>
          <a:solidFill>
            <a:srgbClr val="FBFB05">
              <a:alpha val="25882"/>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17" name="Text Box 5"/>
          <p:cNvSpPr txBox="1">
            <a:spLocks noChangeArrowheads="1"/>
          </p:cNvSpPr>
          <p:nvPr/>
        </p:nvSpPr>
        <p:spPr bwMode="auto">
          <a:xfrm flipV="1">
            <a:off x="611188" y="4437062"/>
            <a:ext cx="4176836" cy="396875"/>
          </a:xfrm>
          <a:prstGeom prst="rect">
            <a:avLst/>
          </a:prstGeom>
          <a:solidFill>
            <a:srgbClr val="FFFB09">
              <a:alpha val="25882"/>
            </a:srgbClr>
          </a:solidFill>
          <a:ln>
            <a:noFill/>
          </a:ln>
          <a:extLst/>
        </p:spPr>
        <p:txBody>
          <a:bodyPr rot="10800000"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000" dirty="0">
                <a:solidFill>
                  <a:srgbClr val="CC0000"/>
                </a:solidFill>
              </a:rPr>
              <a:t>there  is</a:t>
            </a:r>
          </a:p>
        </p:txBody>
      </p:sp>
      <p:sp>
        <p:nvSpPr>
          <p:cNvPr id="18" name="Text Box 5"/>
          <p:cNvSpPr txBox="1">
            <a:spLocks noChangeArrowheads="1"/>
          </p:cNvSpPr>
          <p:nvPr/>
        </p:nvSpPr>
        <p:spPr bwMode="auto">
          <a:xfrm>
            <a:off x="7092950" y="4724400"/>
            <a:ext cx="503238" cy="406400"/>
          </a:xfrm>
          <a:prstGeom prst="rect">
            <a:avLst/>
          </a:prstGeom>
          <a:gradFill rotWithShape="1">
            <a:gsLst>
              <a:gs pos="0">
                <a:srgbClr val="ECFE02">
                  <a:alpha val="25998"/>
                </a:srgbClr>
              </a:gs>
              <a:gs pos="100000">
                <a:srgbClr val="8A9401">
                  <a:alpha val="25998"/>
                </a:srgbClr>
              </a:gs>
            </a:gsLst>
            <a:lin ang="5400000" scaled="1"/>
          </a:gra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19" name="Text Box 5"/>
          <p:cNvSpPr txBox="1">
            <a:spLocks noChangeArrowheads="1"/>
          </p:cNvSpPr>
          <p:nvPr/>
        </p:nvSpPr>
        <p:spPr bwMode="auto">
          <a:xfrm>
            <a:off x="1258888" y="5013325"/>
            <a:ext cx="503237" cy="406400"/>
          </a:xfrm>
          <a:prstGeom prst="rect">
            <a:avLst/>
          </a:prstGeom>
          <a:solidFill>
            <a:srgbClr val="FBFB05">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20" name="Text Box 5"/>
          <p:cNvSpPr txBox="1">
            <a:spLocks noChangeArrowheads="1"/>
          </p:cNvSpPr>
          <p:nvPr/>
        </p:nvSpPr>
        <p:spPr bwMode="auto">
          <a:xfrm>
            <a:off x="2195513" y="5013325"/>
            <a:ext cx="1584325" cy="406400"/>
          </a:xfrm>
          <a:prstGeom prst="rect">
            <a:avLst/>
          </a:prstGeom>
          <a:solidFill>
            <a:srgbClr val="FBFB05">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21" name="Text Box 5"/>
          <p:cNvSpPr txBox="1">
            <a:spLocks noChangeArrowheads="1"/>
          </p:cNvSpPr>
          <p:nvPr/>
        </p:nvSpPr>
        <p:spPr bwMode="auto">
          <a:xfrm>
            <a:off x="6588125" y="1989138"/>
            <a:ext cx="1079500" cy="406400"/>
          </a:xfrm>
          <a:prstGeom prst="rect">
            <a:avLst/>
          </a:prstGeom>
          <a:solidFill>
            <a:srgbClr val="FFFF00">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22" name="Text Box 5"/>
          <p:cNvSpPr txBox="1">
            <a:spLocks noChangeArrowheads="1"/>
          </p:cNvSpPr>
          <p:nvPr/>
        </p:nvSpPr>
        <p:spPr bwMode="auto">
          <a:xfrm>
            <a:off x="7235825" y="5013325"/>
            <a:ext cx="1079500" cy="409575"/>
          </a:xfrm>
          <a:prstGeom prst="rect">
            <a:avLst/>
          </a:prstGeom>
          <a:solidFill>
            <a:srgbClr val="FBFB05">
              <a:alpha val="25098"/>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23" name="Text Box 5"/>
          <p:cNvSpPr txBox="1">
            <a:spLocks noChangeArrowheads="1"/>
          </p:cNvSpPr>
          <p:nvPr/>
        </p:nvSpPr>
        <p:spPr bwMode="auto">
          <a:xfrm>
            <a:off x="755650" y="5373688"/>
            <a:ext cx="2232025" cy="409575"/>
          </a:xfrm>
          <a:prstGeom prst="rect">
            <a:avLst/>
          </a:prstGeom>
          <a:solidFill>
            <a:srgbClr val="FBFB05">
              <a:alpha val="25098"/>
            </a:srgbClr>
          </a:solidFill>
          <a:ln w="12700">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885"/>
                                        </p:tgtEl>
                                        <p:attrNameLst>
                                          <p:attrName>style.visibility</p:attrName>
                                        </p:attrNameLst>
                                      </p:cBhvr>
                                      <p:to>
                                        <p:strVal val="visible"/>
                                      </p:to>
                                    </p:set>
                                    <p:animEffect transition="in" filter="blinds(horizontal)">
                                      <p:cBhvr>
                                        <p:cTn id="7" dur="500"/>
                                        <p:tgtEl>
                                          <p:spTgt spid="3788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blinds(horizontal)">
                                      <p:cBhvr>
                                        <p:cTn id="68" dur="500"/>
                                        <p:tgtEl>
                                          <p:spTgt spid="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blinds(horizontal)">
                                      <p:cBhvr>
                                        <p:cTn id="78" dur="500"/>
                                        <p:tgtEl>
                                          <p:spTgt spid="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linds(horizontal)">
                                      <p:cBhvr>
                                        <p:cTn id="86" dur="500"/>
                                        <p:tgtEl>
                                          <p:spTgt spid="1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blinds(horizontal)">
                                      <p:cBhvr>
                                        <p:cTn id="91" dur="500"/>
                                        <p:tgtEl>
                                          <p:spTgt spid="2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blinds(horizontal)">
                                      <p:cBhvr>
                                        <p:cTn id="96" dur="1000"/>
                                        <p:tgtEl>
                                          <p:spTgt spid="1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blinds(horizontal)">
                                      <p:cBhvr>
                                        <p:cTn id="101" dur="1000"/>
                                        <p:tgtEl>
                                          <p:spTgt spid="22"/>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blinds(horizontal)">
                                      <p:cBhvr>
                                        <p:cTn id="10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5" grpId="0" animBg="1"/>
      <p:bldP spid="2" grpId="0" animBg="1"/>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ctrTitle"/>
          </p:nvPr>
        </p:nvSpPr>
        <p:spPr>
          <a:xfrm>
            <a:off x="755576" y="2727127"/>
            <a:ext cx="8136904" cy="998935"/>
          </a:xfrm>
        </p:spPr>
        <p:txBody>
          <a:bodyPr/>
          <a:lstStyle/>
          <a:p>
            <a:r>
              <a:rPr lang="en-US" altLang="en-US" sz="3300" b="1" noProof="0" dirty="0" smtClean="0"/>
              <a:t>ASSIGNMENT 4: </a:t>
            </a:r>
            <a:br>
              <a:rPr lang="en-US" altLang="en-US" sz="3300" b="1" noProof="0" dirty="0" smtClean="0"/>
            </a:br>
            <a:r>
              <a:rPr lang="en-US" altLang="en-US" sz="3300" b="1" noProof="0" dirty="0" smtClean="0"/>
              <a:t>first full draft of the recommendation report</a:t>
            </a:r>
            <a:br>
              <a:rPr lang="en-US" altLang="en-US" sz="3300" b="1" noProof="0" dirty="0" smtClean="0"/>
            </a:br>
            <a:r>
              <a:rPr lang="en-US" altLang="en-US" sz="3300" b="1" noProof="0" dirty="0" smtClean="0"/>
              <a:t/>
            </a:r>
            <a:br>
              <a:rPr lang="en-US" altLang="en-US" sz="3300" b="1" noProof="0" dirty="0" smtClean="0"/>
            </a:br>
            <a:r>
              <a:rPr lang="en-US" altLang="en-US" sz="3300" b="1" noProof="0" dirty="0" smtClean="0"/>
              <a:t>Introduction + body + conclusion </a:t>
            </a:r>
            <a:endParaRPr lang="en-US" altLang="en-US" b="1" noProof="0" dirty="0" smtClean="0"/>
          </a:p>
        </p:txBody>
      </p:sp>
      <p:sp>
        <p:nvSpPr>
          <p:cNvPr id="3" name="Subtitle 2"/>
          <p:cNvSpPr>
            <a:spLocks noGrp="1"/>
          </p:cNvSpPr>
          <p:nvPr>
            <p:ph type="subTitle" idx="1"/>
          </p:nvPr>
        </p:nvSpPr>
        <p:spPr>
          <a:xfrm>
            <a:off x="1572817" y="4221088"/>
            <a:ext cx="6101953" cy="1756172"/>
          </a:xfrm>
        </p:spPr>
        <p:txBody>
          <a:bodyPr/>
          <a:lstStyle/>
          <a:p>
            <a:pPr>
              <a:defRPr/>
            </a:pPr>
            <a:r>
              <a:rPr lang="en-US" noProof="0" dirty="0" smtClean="0">
                <a:solidFill>
                  <a:schemeClr val="accent2"/>
                </a:solidFill>
                <a:latin typeface="Arial Black" pitchFamily="34" charset="0"/>
              </a:rPr>
              <a:t>         </a:t>
            </a:r>
            <a:br>
              <a:rPr lang="en-US" noProof="0" dirty="0" smtClean="0">
                <a:solidFill>
                  <a:schemeClr val="accent2"/>
                </a:solidFill>
                <a:latin typeface="Arial Black" pitchFamily="34" charset="0"/>
              </a:rPr>
            </a:br>
            <a:r>
              <a:rPr lang="en-US" noProof="0" dirty="0" smtClean="0">
                <a:solidFill>
                  <a:schemeClr val="accent2"/>
                </a:solidFill>
                <a:latin typeface="Arial Black" pitchFamily="34" charset="0"/>
              </a:rPr>
              <a:t/>
            </a:r>
            <a:br>
              <a:rPr lang="en-US" noProof="0" dirty="0" smtClean="0">
                <a:solidFill>
                  <a:schemeClr val="accent2"/>
                </a:solidFill>
                <a:latin typeface="Arial Black" pitchFamily="34" charset="0"/>
              </a:rPr>
            </a:br>
            <a:r>
              <a:rPr lang="en-US" noProof="0" dirty="0" smtClean="0">
                <a:solidFill>
                  <a:schemeClr val="accent2"/>
                </a:solidFill>
                <a:latin typeface="Arial Black" pitchFamily="34" charset="0"/>
              </a:rPr>
              <a:t>   </a:t>
            </a:r>
            <a:br>
              <a:rPr lang="en-US" noProof="0" dirty="0" smtClean="0">
                <a:solidFill>
                  <a:schemeClr val="accent2"/>
                </a:solidFill>
                <a:latin typeface="Arial Black" pitchFamily="34" charset="0"/>
              </a:rPr>
            </a:br>
            <a:endParaRPr lang="en-US" noProof="0" dirty="0" smtClean="0">
              <a:solidFill>
                <a:schemeClr val="accent2"/>
              </a:solidFill>
              <a:latin typeface="Arial Black" pitchFamily="34" charset="0"/>
            </a:endParaRPr>
          </a:p>
          <a:p>
            <a:pPr>
              <a:defRPr/>
            </a:pPr>
            <a:endParaRPr lang="en-US" noProof="0" dirty="0" smtClean="0">
              <a:solidFill>
                <a:schemeClr val="accent2"/>
              </a:solidFill>
              <a:latin typeface="Arial Black" pitchFamily="34" charset="0"/>
            </a:endParaRPr>
          </a:p>
          <a:p>
            <a:pPr>
              <a:defRPr/>
            </a:pPr>
            <a:r>
              <a:rPr lang="en-US" noProof="0" dirty="0" smtClean="0">
                <a:solidFill>
                  <a:schemeClr val="accent2"/>
                </a:solidFill>
                <a:latin typeface="Arial Black" pitchFamily="34" charset="0"/>
              </a:rPr>
              <a:t/>
            </a:r>
            <a:br>
              <a:rPr lang="en-US" noProof="0" dirty="0" smtClean="0">
                <a:solidFill>
                  <a:schemeClr val="accent2"/>
                </a:solidFill>
                <a:latin typeface="Arial Black" pitchFamily="34" charset="0"/>
              </a:rPr>
            </a:br>
            <a:r>
              <a:rPr lang="en-US" sz="1200" noProof="0" dirty="0" smtClean="0">
                <a:solidFill>
                  <a:schemeClr val="accent2"/>
                </a:solidFill>
                <a:latin typeface="Arial Black" pitchFamily="34" charset="0"/>
              </a:rPr>
              <a:t/>
            </a:r>
            <a:br>
              <a:rPr lang="en-US" sz="1200" noProof="0" dirty="0" smtClean="0">
                <a:solidFill>
                  <a:schemeClr val="accent2"/>
                </a:solidFill>
                <a:latin typeface="Arial Black" pitchFamily="34" charset="0"/>
              </a:rPr>
            </a:br>
            <a:endParaRPr lang="en-US" noProof="0" dirty="0"/>
          </a:p>
        </p:txBody>
      </p:sp>
      <p:sp>
        <p:nvSpPr>
          <p:cNvPr id="88068" name="Text Placeholder 4"/>
          <p:cNvSpPr>
            <a:spLocks noGrp="1"/>
          </p:cNvSpPr>
          <p:nvPr>
            <p:ph type="body" sz="quarter" idx="12"/>
          </p:nvPr>
        </p:nvSpPr>
        <p:spPr>
          <a:xfrm>
            <a:off x="6570223" y="1204914"/>
            <a:ext cx="863984" cy="475060"/>
          </a:xfrm>
        </p:spPr>
        <p:txBody>
          <a:bodyPr/>
          <a:lstStyle/>
          <a:p>
            <a:pPr>
              <a:spcBef>
                <a:spcPct val="0"/>
              </a:spcBef>
            </a:pPr>
            <a:r>
              <a:rPr lang="en-US" altLang="en-US" sz="2100" noProof="0" dirty="0" smtClean="0"/>
              <a:t>2015</a:t>
            </a:r>
          </a:p>
          <a:p>
            <a:pPr>
              <a:spcBef>
                <a:spcPct val="0"/>
              </a:spcBef>
            </a:pPr>
            <a:endParaRPr lang="en-US" altLang="en-US" noProof="0" dirty="0" smtClean="0"/>
          </a:p>
        </p:txBody>
      </p:sp>
    </p:spTree>
    <p:extLst>
      <p:ext uri="{BB962C8B-B14F-4D97-AF65-F5344CB8AC3E}">
        <p14:creationId xmlns:p14="http://schemas.microsoft.com/office/powerpoint/2010/main" val="31682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82" y="926497"/>
            <a:ext cx="6172200" cy="713003"/>
          </a:xfrm>
        </p:spPr>
        <p:txBody>
          <a:bodyPr/>
          <a:lstStyle/>
          <a:p>
            <a:r>
              <a:rPr lang="en-US" sz="2700" noProof="0" dirty="0" smtClean="0">
                <a:solidFill>
                  <a:srgbClr val="000099"/>
                </a:solidFill>
                <a:latin typeface="Arial Black" panose="020B0A04020102020204" pitchFamily="34" charset="0"/>
              </a:rPr>
              <a:t>A recommendation report</a:t>
            </a:r>
            <a:endParaRPr lang="en-US" sz="2700" noProof="0" dirty="0">
              <a:solidFill>
                <a:srgbClr val="000099"/>
              </a:solidFill>
              <a:latin typeface="Arial Black" panose="020B0A04020102020204" pitchFamily="34" charset="0"/>
            </a:endParaRPr>
          </a:p>
        </p:txBody>
      </p:sp>
      <p:sp>
        <p:nvSpPr>
          <p:cNvPr id="4" name="Rectangle 3"/>
          <p:cNvSpPr/>
          <p:nvPr/>
        </p:nvSpPr>
        <p:spPr bwMode="auto">
          <a:xfrm>
            <a:off x="3383868" y="1592796"/>
            <a:ext cx="4428492" cy="1404156"/>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fi-FI" sz="1500" b="1" dirty="0">
                <a:solidFill>
                  <a:srgbClr val="000099"/>
                </a:solidFill>
              </a:rPr>
              <a:t>GENERAL CONTEXT</a:t>
            </a:r>
          </a:p>
          <a:p>
            <a:pPr defTabSz="342900"/>
            <a:r>
              <a:rPr lang="fi-FI" sz="1500" b="1" dirty="0" err="1">
                <a:solidFill>
                  <a:srgbClr val="000099"/>
                </a:solidFill>
              </a:rPr>
              <a:t>Topic</a:t>
            </a:r>
            <a:r>
              <a:rPr lang="fi-FI" sz="1500" b="1" dirty="0">
                <a:solidFill>
                  <a:srgbClr val="000099"/>
                </a:solidFill>
              </a:rPr>
              <a:t>, </a:t>
            </a:r>
            <a:r>
              <a:rPr lang="fi-FI" sz="1500" b="1" dirty="0" err="1">
                <a:solidFill>
                  <a:srgbClr val="000099"/>
                </a:solidFill>
              </a:rPr>
              <a:t>focus</a:t>
            </a:r>
            <a:r>
              <a:rPr lang="fi-FI" sz="1500" b="1" dirty="0">
                <a:solidFill>
                  <a:srgbClr val="000099"/>
                </a:solidFill>
              </a:rPr>
              <a:t> and </a:t>
            </a:r>
            <a:r>
              <a:rPr lang="fi-FI" sz="1500" b="1" dirty="0" err="1">
                <a:solidFill>
                  <a:srgbClr val="000099"/>
                </a:solidFill>
              </a:rPr>
              <a:t>purpose</a:t>
            </a:r>
            <a:r>
              <a:rPr lang="fi-FI" sz="1500" b="1" dirty="0">
                <a:solidFill>
                  <a:srgbClr val="000099"/>
                </a:solidFill>
              </a:rPr>
              <a:t> of </a:t>
            </a:r>
            <a:r>
              <a:rPr lang="fi-FI" sz="1500" b="1" dirty="0" err="1">
                <a:solidFill>
                  <a:srgbClr val="000099"/>
                </a:solidFill>
              </a:rPr>
              <a:t>text</a:t>
            </a:r>
            <a:r>
              <a:rPr lang="fi-FI" sz="1500" b="1" dirty="0">
                <a:solidFill>
                  <a:srgbClr val="000099"/>
                </a:solidFill>
              </a:rPr>
              <a:t/>
            </a:r>
            <a:br>
              <a:rPr lang="fi-FI" sz="1500" b="1" dirty="0">
                <a:solidFill>
                  <a:srgbClr val="000099"/>
                </a:solidFill>
              </a:rPr>
            </a:br>
            <a:r>
              <a:rPr lang="fi-FI" sz="1500" b="1" dirty="0">
                <a:solidFill>
                  <a:srgbClr val="000099"/>
                </a:solidFill>
              </a:rPr>
              <a:t> </a:t>
            </a:r>
            <a:r>
              <a:rPr lang="fi-FI" sz="1500" b="1" dirty="0" err="1">
                <a:solidFill>
                  <a:srgbClr val="000099"/>
                </a:solidFill>
              </a:rPr>
              <a:t>Pattern</a:t>
            </a:r>
            <a:r>
              <a:rPr lang="fi-FI" sz="1500" b="1" dirty="0">
                <a:solidFill>
                  <a:srgbClr val="000099"/>
                </a:solidFill>
              </a:rPr>
              <a:t>: </a:t>
            </a:r>
            <a:r>
              <a:rPr lang="fi-FI" sz="1500" b="1" dirty="0" err="1">
                <a:solidFill>
                  <a:srgbClr val="000099"/>
                </a:solidFill>
              </a:rPr>
              <a:t>Problem-solution</a:t>
            </a:r>
            <a:endParaRPr lang="fi-FI" sz="1500" b="1" dirty="0">
              <a:solidFill>
                <a:srgbClr val="000099"/>
              </a:solidFill>
            </a:endParaRPr>
          </a:p>
          <a:p>
            <a:pPr defTabSz="342900"/>
            <a:endParaRPr lang="fi-FI" sz="1500" b="1" dirty="0">
              <a:solidFill>
                <a:srgbClr val="000099"/>
              </a:solidFill>
            </a:endParaRPr>
          </a:p>
          <a:p>
            <a:pPr defTabSz="342900"/>
            <a:r>
              <a:rPr lang="fi-FI" sz="1500" b="1" dirty="0">
                <a:solidFill>
                  <a:srgbClr val="000099"/>
                </a:solidFill>
              </a:rPr>
              <a:t>- </a:t>
            </a:r>
            <a:r>
              <a:rPr lang="fi-FI" sz="1500" b="1" dirty="0" err="1">
                <a:solidFill>
                  <a:srgbClr val="000099"/>
                </a:solidFill>
              </a:rPr>
              <a:t>Client’s</a:t>
            </a:r>
            <a:r>
              <a:rPr lang="fi-FI" sz="1500" b="1" dirty="0">
                <a:solidFill>
                  <a:srgbClr val="000099"/>
                </a:solidFill>
              </a:rPr>
              <a:t> </a:t>
            </a:r>
            <a:r>
              <a:rPr lang="fi-FI" sz="1500" b="1" dirty="0" err="1">
                <a:solidFill>
                  <a:srgbClr val="000099"/>
                </a:solidFill>
              </a:rPr>
              <a:t>situation-problem-solution-evaluation</a:t>
            </a:r>
            <a:endParaRPr lang="fi-FI" sz="1500" b="1" dirty="0">
              <a:solidFill>
                <a:srgbClr val="000099"/>
              </a:solidFill>
            </a:endParaRPr>
          </a:p>
          <a:p>
            <a:pPr defTabSz="342900"/>
            <a:endParaRPr lang="fi-FI" dirty="0">
              <a:solidFill>
                <a:srgbClr val="000099"/>
              </a:solidFill>
              <a:latin typeface="Arial" charset="0"/>
            </a:endParaRPr>
          </a:p>
          <a:p>
            <a:pPr defTabSz="342900"/>
            <a:endParaRPr lang="fi-FI" dirty="0">
              <a:solidFill>
                <a:srgbClr val="000099"/>
              </a:solidFill>
              <a:latin typeface="Arial" charset="0"/>
            </a:endParaRPr>
          </a:p>
          <a:p>
            <a:pPr defTabSz="342900"/>
            <a:endParaRPr lang="en-GB" dirty="0">
              <a:solidFill>
                <a:srgbClr val="000099"/>
              </a:solidFill>
              <a:latin typeface="Arial" charset="0"/>
            </a:endParaRPr>
          </a:p>
        </p:txBody>
      </p:sp>
      <p:sp>
        <p:nvSpPr>
          <p:cNvPr id="5" name="Content Placeholder 4"/>
          <p:cNvSpPr>
            <a:spLocks noGrp="1"/>
          </p:cNvSpPr>
          <p:nvPr>
            <p:ph idx="1"/>
          </p:nvPr>
        </p:nvSpPr>
        <p:spPr bwMode="auto">
          <a:xfrm>
            <a:off x="1412649" y="1686203"/>
            <a:ext cx="2106234" cy="3613461"/>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indent="0">
              <a:buNone/>
            </a:pPr>
            <a:r>
              <a:rPr lang="en-US" sz="2100" noProof="0" dirty="0" smtClean="0">
                <a:latin typeface="Arial Black" panose="020B0A04020102020204" pitchFamily="34" charset="0"/>
              </a:rPr>
              <a:t>Introduction</a:t>
            </a:r>
          </a:p>
          <a:p>
            <a:pPr marL="0" indent="0">
              <a:buNone/>
            </a:pPr>
            <a:r>
              <a:rPr lang="en-US" sz="2100" b="1" noProof="0" dirty="0" smtClean="0"/>
              <a:t>200 words</a:t>
            </a:r>
          </a:p>
          <a:p>
            <a:pPr marL="0" indent="0">
              <a:buNone/>
            </a:pPr>
            <a:endParaRPr lang="en-US" sz="2100" noProof="0" dirty="0" smtClean="0">
              <a:latin typeface="Arial Black" panose="020B0A04020102020204" pitchFamily="34" charset="0"/>
            </a:endParaRPr>
          </a:p>
          <a:p>
            <a:pPr marL="0" indent="0">
              <a:buNone/>
            </a:pPr>
            <a:r>
              <a:rPr lang="en-US" sz="2100" noProof="0" dirty="0" smtClean="0">
                <a:latin typeface="Arial Black" panose="020B0A04020102020204" pitchFamily="34" charset="0"/>
              </a:rPr>
              <a:t/>
            </a:r>
            <a:br>
              <a:rPr lang="en-US" sz="2100" noProof="0" dirty="0" smtClean="0">
                <a:latin typeface="Arial Black" panose="020B0A04020102020204" pitchFamily="34" charset="0"/>
              </a:rPr>
            </a:br>
            <a:r>
              <a:rPr lang="en-US" sz="2100" noProof="0" dirty="0" smtClean="0">
                <a:latin typeface="Arial Black" panose="020B0A04020102020204" pitchFamily="34" charset="0"/>
              </a:rPr>
              <a:t>Body</a:t>
            </a:r>
          </a:p>
          <a:p>
            <a:pPr marL="0" indent="0">
              <a:buNone/>
            </a:pPr>
            <a:r>
              <a:rPr lang="en-US" sz="2100" b="1" noProof="0" dirty="0" smtClean="0"/>
              <a:t>300 words</a:t>
            </a:r>
          </a:p>
          <a:p>
            <a:pPr marL="0" indent="0">
              <a:buNone/>
            </a:pPr>
            <a:endParaRPr lang="en-US" sz="900" b="1" noProof="0" dirty="0" smtClean="0">
              <a:latin typeface="Arial Black" panose="020B0A04020102020204" pitchFamily="34" charset="0"/>
            </a:endParaRPr>
          </a:p>
          <a:p>
            <a:pPr marL="0" indent="0">
              <a:buNone/>
            </a:pPr>
            <a:r>
              <a:rPr lang="en-US" sz="2100" b="1" noProof="0" dirty="0" smtClean="0">
                <a:latin typeface="Arial Black" panose="020B0A04020102020204" pitchFamily="34" charset="0"/>
              </a:rPr>
              <a:t/>
            </a:r>
            <a:br>
              <a:rPr lang="en-US" sz="2100" b="1" noProof="0" dirty="0" smtClean="0">
                <a:latin typeface="Arial Black" panose="020B0A04020102020204" pitchFamily="34" charset="0"/>
              </a:rPr>
            </a:br>
            <a:r>
              <a:rPr lang="en-US" sz="2100" b="1" noProof="0" dirty="0" smtClean="0">
                <a:latin typeface="Arial Black" panose="020B0A04020102020204" pitchFamily="34" charset="0"/>
              </a:rPr>
              <a:t>Conclusion</a:t>
            </a:r>
          </a:p>
          <a:p>
            <a:pPr marL="0" indent="0">
              <a:buNone/>
            </a:pPr>
            <a:r>
              <a:rPr lang="en-US" sz="2100" b="1" noProof="0" dirty="0" smtClean="0"/>
              <a:t>50 words</a:t>
            </a:r>
            <a:endParaRPr lang="en-US" sz="2100" b="1" noProof="0" dirty="0"/>
          </a:p>
        </p:txBody>
      </p:sp>
      <p:sp>
        <p:nvSpPr>
          <p:cNvPr id="6" name="Rectangle 5"/>
          <p:cNvSpPr/>
          <p:nvPr/>
        </p:nvSpPr>
        <p:spPr bwMode="auto">
          <a:xfrm>
            <a:off x="3391867" y="4502453"/>
            <a:ext cx="4420493" cy="685800"/>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en-US" sz="1500" b="1" dirty="0" smtClean="0">
                <a:solidFill>
                  <a:srgbClr val="000099"/>
                </a:solidFill>
              </a:rPr>
              <a:t>RECOMMENDATION and </a:t>
            </a:r>
            <a:br>
              <a:rPr lang="en-US" sz="1500" b="1" dirty="0" smtClean="0">
                <a:solidFill>
                  <a:srgbClr val="000099"/>
                </a:solidFill>
              </a:rPr>
            </a:br>
            <a:r>
              <a:rPr lang="en-US" sz="1500" b="1" dirty="0" smtClean="0">
                <a:solidFill>
                  <a:srgbClr val="000099"/>
                </a:solidFill>
              </a:rPr>
              <a:t>summary of key ideas/arguments</a:t>
            </a:r>
            <a:endParaRPr lang="en-US" sz="1500" b="1" dirty="0">
              <a:solidFill>
                <a:srgbClr val="000099"/>
              </a:solidFill>
            </a:endParaRPr>
          </a:p>
        </p:txBody>
      </p:sp>
      <p:sp>
        <p:nvSpPr>
          <p:cNvPr id="7" name="Rectangle 6"/>
          <p:cNvSpPr/>
          <p:nvPr/>
        </p:nvSpPr>
        <p:spPr bwMode="auto">
          <a:xfrm>
            <a:off x="3383868" y="3089120"/>
            <a:ext cx="4428492" cy="1296144"/>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en-US" sz="1500" b="1" dirty="0" smtClean="0">
                <a:solidFill>
                  <a:srgbClr val="000099"/>
                </a:solidFill>
              </a:rPr>
              <a:t>DESCRIPTION OF </a:t>
            </a:r>
            <a:r>
              <a:rPr lang="en-US" sz="1500" b="1" i="1" dirty="0" smtClean="0">
                <a:solidFill>
                  <a:srgbClr val="000099"/>
                </a:solidFill>
              </a:rPr>
              <a:t>SOLUTION</a:t>
            </a:r>
          </a:p>
          <a:p>
            <a:pPr defTabSz="342900"/>
            <a:r>
              <a:rPr lang="en-US" sz="1500" b="1" dirty="0" smtClean="0">
                <a:solidFill>
                  <a:srgbClr val="000099"/>
                </a:solidFill>
              </a:rPr>
              <a:t>Pattern: Extended definition</a:t>
            </a:r>
          </a:p>
          <a:p>
            <a:pPr defTabSz="342900"/>
            <a:endParaRPr lang="en-US" sz="1500" b="1" dirty="0" smtClean="0">
              <a:solidFill>
                <a:srgbClr val="000099"/>
              </a:solidFill>
            </a:endParaRPr>
          </a:p>
          <a:p>
            <a:pPr defTabSz="342900"/>
            <a:r>
              <a:rPr lang="en-US" sz="1500" b="1" dirty="0" smtClean="0">
                <a:solidFill>
                  <a:srgbClr val="000099"/>
                </a:solidFill>
              </a:rPr>
              <a:t>Sentence definition + 3-4 key properties </a:t>
            </a:r>
            <a:endParaRPr lang="en-US" sz="1500" b="1" dirty="0">
              <a:solidFill>
                <a:srgbClr val="000099"/>
              </a:solidFill>
            </a:endParaRPr>
          </a:p>
        </p:txBody>
      </p:sp>
      <p:sp>
        <p:nvSpPr>
          <p:cNvPr id="3" name="Oval 2"/>
          <p:cNvSpPr/>
          <p:nvPr/>
        </p:nvSpPr>
        <p:spPr bwMode="auto">
          <a:xfrm>
            <a:off x="1043608" y="4175462"/>
            <a:ext cx="3218656" cy="133978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8937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808821"/>
            <a:ext cx="7920880" cy="3394472"/>
          </a:xfrm>
        </p:spPr>
        <p:txBody>
          <a:bodyPr/>
          <a:lstStyle/>
          <a:p>
            <a:pPr marL="0" indent="0">
              <a:buNone/>
            </a:pPr>
            <a:r>
              <a:rPr lang="en-US" b="1" noProof="0" dirty="0" smtClean="0">
                <a:solidFill>
                  <a:srgbClr val="000099"/>
                </a:solidFill>
              </a:rPr>
              <a:t> Wraps up the piece of writing, leaving the reader with a sense of completeness.</a:t>
            </a:r>
            <a:r>
              <a:rPr lang="en-US" noProof="0" dirty="0" smtClean="0"/>
              <a:t/>
            </a:r>
            <a:br>
              <a:rPr lang="en-US" noProof="0" dirty="0" smtClean="0"/>
            </a:br>
            <a:r>
              <a:rPr lang="en-US" noProof="0" dirty="0" smtClean="0"/>
              <a:t/>
            </a:r>
            <a:br>
              <a:rPr lang="en-US" noProof="0" dirty="0" smtClean="0"/>
            </a:br>
            <a:endParaRPr lang="en-US" noProof="0" dirty="0" smtClean="0"/>
          </a:p>
          <a:p>
            <a:endParaRPr lang="en-US" noProof="0" dirty="0"/>
          </a:p>
        </p:txBody>
      </p:sp>
      <p:sp>
        <p:nvSpPr>
          <p:cNvPr id="5" name="AutoShape 2" descr="Notebook and coffee stock photo"/>
          <p:cNvSpPr>
            <a:spLocks noChangeAspect="1" noChangeArrowheads="1"/>
          </p:cNvSpPr>
          <p:nvPr/>
        </p:nvSpPr>
        <p:spPr bwMode="auto">
          <a:xfrm>
            <a:off x="1259683" y="269081"/>
            <a:ext cx="1850231" cy="1228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a:solidFill>
                <a:srgbClr val="FFFFFF"/>
              </a:solidFill>
              <a:latin typeface="Arial" charset="0"/>
            </a:endParaRPr>
          </a:p>
        </p:txBody>
      </p:sp>
      <p:pic>
        <p:nvPicPr>
          <p:cNvPr id="6" name="Picture 5"/>
          <p:cNvPicPr>
            <a:picLocks noChangeAspect="1"/>
          </p:cNvPicPr>
          <p:nvPr/>
        </p:nvPicPr>
        <p:blipFill>
          <a:blip r:embed="rId2"/>
          <a:stretch>
            <a:fillRect/>
          </a:stretch>
        </p:blipFill>
        <p:spPr>
          <a:xfrm>
            <a:off x="2627784" y="3641453"/>
            <a:ext cx="3456384" cy="2491495"/>
          </a:xfrm>
          <a:prstGeom prst="rect">
            <a:avLst/>
          </a:prstGeom>
        </p:spPr>
      </p:pic>
      <p:sp>
        <p:nvSpPr>
          <p:cNvPr id="8" name="Cloud Callout 7"/>
          <p:cNvSpPr/>
          <p:nvPr/>
        </p:nvSpPr>
        <p:spPr bwMode="auto">
          <a:xfrm>
            <a:off x="4851247" y="2995450"/>
            <a:ext cx="1404156" cy="1155131"/>
          </a:xfrm>
          <a:prstGeom prst="cloudCallout">
            <a:avLst>
              <a:gd name="adj1" fmla="val -82066"/>
              <a:gd name="adj2" fmla="val 4427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fi-FI" dirty="0">
                <a:solidFill>
                  <a:srgbClr val="FFFFFF"/>
                </a:solidFill>
                <a:latin typeface="Arial" charset="0"/>
              </a:rPr>
              <a:t>     </a:t>
            </a:r>
            <a:r>
              <a:rPr lang="fi-FI" sz="4950" dirty="0">
                <a:solidFill>
                  <a:srgbClr val="000000"/>
                </a:solidFill>
                <a:latin typeface="Arial Black" panose="020B0A04020102020204" pitchFamily="34" charset="0"/>
                <a:cs typeface="Aharoni" panose="02010803020104030203" pitchFamily="2" charset="-79"/>
              </a:rPr>
              <a:t>?</a:t>
            </a:r>
          </a:p>
          <a:p>
            <a:pPr defTabSz="342900"/>
            <a:endParaRPr lang="fi-FI" sz="4950" dirty="0">
              <a:solidFill>
                <a:srgbClr val="000000"/>
              </a:solidFill>
              <a:latin typeface="Aharoni" panose="02010803020104030203" pitchFamily="2" charset="-79"/>
              <a:cs typeface="Aharoni" panose="02010803020104030203" pitchFamily="2" charset="-79"/>
            </a:endParaRPr>
          </a:p>
          <a:p>
            <a:pPr defTabSz="342900"/>
            <a:endParaRPr lang="fi-FI" sz="4950" dirty="0">
              <a:solidFill>
                <a:srgbClr val="000000"/>
              </a:solidFill>
              <a:latin typeface="Aharoni" panose="02010803020104030203" pitchFamily="2" charset="-79"/>
              <a:cs typeface="Aharoni" panose="02010803020104030203" pitchFamily="2" charset="-79"/>
            </a:endParaRPr>
          </a:p>
          <a:p>
            <a:pPr defTabSz="342900"/>
            <a:endParaRPr lang="en-GB" sz="4950" dirty="0">
              <a:solidFill>
                <a:srgbClr val="000000"/>
              </a:solidFill>
              <a:latin typeface="Aharoni" panose="02010803020104030203" pitchFamily="2" charset="-79"/>
              <a:cs typeface="Aharoni" panose="02010803020104030203" pitchFamily="2" charset="-79"/>
            </a:endParaRPr>
          </a:p>
        </p:txBody>
      </p:sp>
      <p:sp>
        <p:nvSpPr>
          <p:cNvPr id="9" name="Title 1"/>
          <p:cNvSpPr>
            <a:spLocks noGrp="1"/>
          </p:cNvSpPr>
          <p:nvPr>
            <p:ph type="title"/>
          </p:nvPr>
        </p:nvSpPr>
        <p:spPr>
          <a:xfrm>
            <a:off x="395536" y="613544"/>
            <a:ext cx="8136904" cy="857250"/>
          </a:xfrm>
        </p:spPr>
        <p:txBody>
          <a:bodyPr/>
          <a:lstStyle/>
          <a:p>
            <a:r>
              <a:rPr lang="en-US" noProof="0" dirty="0" smtClean="0">
                <a:solidFill>
                  <a:srgbClr val="000099"/>
                </a:solidFill>
                <a:latin typeface="Arial Black" panose="020B0A04020102020204" pitchFamily="34" charset="0"/>
              </a:rPr>
              <a:t>The conclusion paragraph</a:t>
            </a:r>
            <a:endParaRPr lang="en-US" noProof="0" dirty="0">
              <a:solidFill>
                <a:srgbClr val="000099"/>
              </a:solidFill>
              <a:latin typeface="Arial Black" panose="020B0A04020102020204" pitchFamily="34" charset="0"/>
            </a:endParaRPr>
          </a:p>
        </p:txBody>
      </p:sp>
    </p:spTree>
    <p:extLst>
      <p:ext uri="{BB962C8B-B14F-4D97-AF65-F5344CB8AC3E}">
        <p14:creationId xmlns:p14="http://schemas.microsoft.com/office/powerpoint/2010/main" val="20273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solidFill>
                  <a:srgbClr val="000099"/>
                </a:solidFill>
                <a:latin typeface="Arial Black" panose="020B0A04020102020204" pitchFamily="34" charset="0"/>
              </a:rPr>
              <a:t>Conclusion paragraph</a:t>
            </a:r>
            <a:endParaRPr lang="en-US" noProof="0" dirty="0">
              <a:solidFill>
                <a:srgbClr val="000099"/>
              </a:solidFill>
              <a:latin typeface="Arial Black" panose="020B0A04020102020204" pitchFamily="34" charset="0"/>
            </a:endParaRPr>
          </a:p>
        </p:txBody>
      </p:sp>
      <p:sp>
        <p:nvSpPr>
          <p:cNvPr id="3" name="Content Placeholder 2"/>
          <p:cNvSpPr>
            <a:spLocks noGrp="1"/>
          </p:cNvSpPr>
          <p:nvPr>
            <p:ph idx="1"/>
          </p:nvPr>
        </p:nvSpPr>
        <p:spPr>
          <a:xfrm>
            <a:off x="1485900" y="1926989"/>
            <a:ext cx="6326460" cy="3589046"/>
          </a:xfrm>
        </p:spPr>
        <p:txBody>
          <a:bodyPr/>
          <a:lstStyle/>
          <a:p>
            <a:pPr marL="0" indent="0">
              <a:buNone/>
            </a:pPr>
            <a:r>
              <a:rPr lang="en-US" sz="2100" noProof="0" dirty="0" smtClean="0"/>
              <a:t>This report recommends that Audi adopt the </a:t>
            </a:r>
            <a:r>
              <a:rPr lang="en-US" sz="2100" noProof="0" dirty="0" err="1" smtClean="0"/>
              <a:t>Torsen</a:t>
            </a:r>
            <a:r>
              <a:rPr lang="en-US" sz="2100" noProof="0" dirty="0" smtClean="0"/>
              <a:t> four-wheel drive system due to its cost-effectiveness and high performance. Although the </a:t>
            </a:r>
            <a:r>
              <a:rPr lang="en-US" sz="2100" noProof="0" dirty="0" err="1" smtClean="0"/>
              <a:t>Torsen</a:t>
            </a:r>
            <a:r>
              <a:rPr lang="en-US" sz="2100" noProof="0" dirty="0" smtClean="0"/>
              <a:t> system achieves less than optimal performance under extreme conditions and consumes higher amounts of energy through the transmission, it offers greater reliability and safety than Audi’s current drive system. Since the safety of the vehicle is one of the most crucial aspects in modern car design, </a:t>
            </a:r>
            <a:r>
              <a:rPr lang="en-US" sz="2100" noProof="0" dirty="0" err="1" smtClean="0"/>
              <a:t>Torsen</a:t>
            </a:r>
            <a:r>
              <a:rPr lang="en-US" sz="2100" noProof="0" dirty="0" smtClean="0"/>
              <a:t> is considered to be the most desirable option for Audi.</a:t>
            </a:r>
          </a:p>
          <a:p>
            <a:endParaRPr lang="en-US" noProof="0" dirty="0"/>
          </a:p>
        </p:txBody>
      </p:sp>
      <p:sp>
        <p:nvSpPr>
          <p:cNvPr id="4" name="Content Placeholder 2"/>
          <p:cNvSpPr txBox="1">
            <a:spLocks/>
          </p:cNvSpPr>
          <p:nvPr/>
        </p:nvSpPr>
        <p:spPr bwMode="auto">
          <a:xfrm>
            <a:off x="1485900" y="1933498"/>
            <a:ext cx="6326460" cy="358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buNone/>
            </a:pPr>
            <a:r>
              <a:rPr lang="en-US" sz="2100" kern="0" dirty="0">
                <a:solidFill>
                  <a:srgbClr val="FF0000"/>
                </a:solidFill>
              </a:rPr>
              <a:t>This report recommends that Audi adopt the </a:t>
            </a:r>
            <a:r>
              <a:rPr lang="en-US" sz="2100" kern="0" dirty="0" err="1">
                <a:solidFill>
                  <a:srgbClr val="FF0000"/>
                </a:solidFill>
              </a:rPr>
              <a:t>Torsen</a:t>
            </a:r>
            <a:r>
              <a:rPr lang="en-US" sz="2100" kern="0" dirty="0">
                <a:solidFill>
                  <a:srgbClr val="FF0000"/>
                </a:solidFill>
              </a:rPr>
              <a:t> four-wheel drive system due to its cost-effectiveness and high performance. </a:t>
            </a:r>
            <a:r>
              <a:rPr lang="en-US" sz="2100" kern="0" dirty="0">
                <a:solidFill>
                  <a:srgbClr val="000000"/>
                </a:solidFill>
              </a:rPr>
              <a:t>Although the </a:t>
            </a:r>
            <a:r>
              <a:rPr lang="en-US" sz="2100" kern="0" dirty="0" err="1">
                <a:solidFill>
                  <a:srgbClr val="000000"/>
                </a:solidFill>
              </a:rPr>
              <a:t>Torsen</a:t>
            </a:r>
            <a:r>
              <a:rPr lang="en-US" sz="2100" kern="0" dirty="0">
                <a:solidFill>
                  <a:srgbClr val="000000"/>
                </a:solidFill>
              </a:rPr>
              <a:t> system achieves less than optimal performance under extreme conditions and consumes higher amounts of energy through the transmission, it offers greater reliability and safety than Audi’s current drive system. Since the safety of the vehicle is one of the most crucial aspects in modern car design, </a:t>
            </a:r>
            <a:r>
              <a:rPr lang="en-US" sz="2100" kern="0" dirty="0" err="1">
                <a:solidFill>
                  <a:srgbClr val="000000"/>
                </a:solidFill>
              </a:rPr>
              <a:t>Torsen</a:t>
            </a:r>
            <a:r>
              <a:rPr lang="en-US" sz="2100" kern="0" dirty="0">
                <a:solidFill>
                  <a:srgbClr val="000000"/>
                </a:solidFill>
              </a:rPr>
              <a:t> is considered to be the most desirable option for Audi.</a:t>
            </a:r>
          </a:p>
          <a:p>
            <a:pPr marL="0" indent="0">
              <a:buNone/>
            </a:pPr>
            <a:r>
              <a:rPr lang="en-US" sz="2100" kern="0" dirty="0">
                <a:solidFill>
                  <a:srgbClr val="000000"/>
                </a:solidFill>
              </a:rPr>
              <a:t>                                       </a:t>
            </a:r>
            <a:r>
              <a:rPr lang="en-US" sz="2100" b="1" kern="0" dirty="0">
                <a:solidFill>
                  <a:srgbClr val="000000"/>
                </a:solidFill>
              </a:rPr>
              <a:t>(78 words)</a:t>
            </a:r>
          </a:p>
          <a:p>
            <a:endParaRPr lang="en-GB" sz="2400" kern="0" dirty="0">
              <a:solidFill>
                <a:srgbClr val="000000"/>
              </a:solidFill>
            </a:endParaRPr>
          </a:p>
        </p:txBody>
      </p:sp>
      <p:sp>
        <p:nvSpPr>
          <p:cNvPr id="5" name="Rounded Rectangular Callout 4"/>
          <p:cNvSpPr/>
          <p:nvPr/>
        </p:nvSpPr>
        <p:spPr bwMode="auto">
          <a:xfrm>
            <a:off x="5058054" y="2655539"/>
            <a:ext cx="2754306" cy="1779252"/>
          </a:xfrm>
          <a:prstGeom prst="wedgeRoundRectCallout">
            <a:avLst>
              <a:gd name="adj1" fmla="val -103381"/>
              <a:gd name="adj2" fmla="val -69794"/>
              <a:gd name="adj3" fmla="val 16667"/>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en-GB" sz="2400" dirty="0">
                <a:solidFill>
                  <a:srgbClr val="000099"/>
                </a:solidFill>
              </a:rPr>
              <a:t>(re)state the recommendation</a:t>
            </a:r>
          </a:p>
        </p:txBody>
      </p:sp>
      <p:sp>
        <p:nvSpPr>
          <p:cNvPr id="6" name="Oval 5"/>
          <p:cNvSpPr/>
          <p:nvPr/>
        </p:nvSpPr>
        <p:spPr bwMode="auto">
          <a:xfrm>
            <a:off x="4572000" y="1798289"/>
            <a:ext cx="1002990" cy="685800"/>
          </a:xfrm>
          <a:prstGeom prst="ellipse">
            <a:avLst/>
          </a:prstGeom>
          <a:noFill/>
          <a:ln w="28575" cap="flat" cmpd="sng" algn="ctr">
            <a:solidFill>
              <a:srgbClr val="0070C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endParaRPr lang="en-GB">
              <a:solidFill>
                <a:srgbClr val="FFFFFF"/>
              </a:solidFill>
              <a:latin typeface="Arial" charset="0"/>
            </a:endParaRPr>
          </a:p>
        </p:txBody>
      </p:sp>
    </p:spTree>
    <p:extLst>
      <p:ext uri="{BB962C8B-B14F-4D97-AF65-F5344CB8AC3E}">
        <p14:creationId xmlns:p14="http://schemas.microsoft.com/office/powerpoint/2010/main" val="205875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solidFill>
                  <a:srgbClr val="000099"/>
                </a:solidFill>
                <a:latin typeface="Arial Black" panose="020B0A04020102020204" pitchFamily="34" charset="0"/>
              </a:rPr>
              <a:t>Conclusion paragraph</a:t>
            </a:r>
            <a:endParaRPr lang="en-US" noProof="0" dirty="0">
              <a:solidFill>
                <a:srgbClr val="000099"/>
              </a:solidFill>
              <a:latin typeface="Arial Black" panose="020B0A04020102020204" pitchFamily="34" charset="0"/>
            </a:endParaRPr>
          </a:p>
        </p:txBody>
      </p:sp>
      <p:sp>
        <p:nvSpPr>
          <p:cNvPr id="3" name="Content Placeholder 2"/>
          <p:cNvSpPr>
            <a:spLocks noGrp="1"/>
          </p:cNvSpPr>
          <p:nvPr>
            <p:ph idx="1"/>
          </p:nvPr>
        </p:nvSpPr>
        <p:spPr>
          <a:xfrm>
            <a:off x="1485900" y="1926989"/>
            <a:ext cx="6326460" cy="3589046"/>
          </a:xfrm>
        </p:spPr>
        <p:txBody>
          <a:bodyPr/>
          <a:lstStyle/>
          <a:p>
            <a:pPr marL="0" indent="0">
              <a:buNone/>
            </a:pPr>
            <a:r>
              <a:rPr lang="en-US" sz="2100" noProof="0" dirty="0" smtClean="0"/>
              <a:t>This report recommends that Audi adopt the </a:t>
            </a:r>
            <a:r>
              <a:rPr lang="en-US" sz="2100" noProof="0" dirty="0" err="1" smtClean="0"/>
              <a:t>Torsen</a:t>
            </a:r>
            <a:r>
              <a:rPr lang="en-US" sz="2100" noProof="0" dirty="0" smtClean="0"/>
              <a:t> four-wheel drive system due to its cost-effectiveness and high performance. </a:t>
            </a:r>
            <a:r>
              <a:rPr lang="en-US" sz="2100" b="1" noProof="0" dirty="0" smtClean="0">
                <a:solidFill>
                  <a:srgbClr val="FF0000"/>
                </a:solidFill>
              </a:rPr>
              <a:t>Although the </a:t>
            </a:r>
            <a:r>
              <a:rPr lang="en-US" sz="2100" b="1" noProof="0" dirty="0" err="1" smtClean="0">
                <a:solidFill>
                  <a:srgbClr val="FF0000"/>
                </a:solidFill>
              </a:rPr>
              <a:t>Torsen</a:t>
            </a:r>
            <a:r>
              <a:rPr lang="en-US" sz="2100" b="1" noProof="0" dirty="0" smtClean="0">
                <a:solidFill>
                  <a:srgbClr val="FF0000"/>
                </a:solidFill>
              </a:rPr>
              <a:t> system achieves less than optimal performance under extreme conditions and consumes higher amounts of energy through the transmission, it offers greater reliability and safety than Audi’s current drive </a:t>
            </a:r>
            <a:r>
              <a:rPr lang="en-US" sz="2100" noProof="0" dirty="0" smtClean="0"/>
              <a:t>system</a:t>
            </a:r>
            <a:r>
              <a:rPr lang="en-US" sz="2100" b="1" noProof="0" dirty="0" smtClean="0">
                <a:solidFill>
                  <a:srgbClr val="FF0000"/>
                </a:solidFill>
              </a:rPr>
              <a:t>. </a:t>
            </a:r>
            <a:r>
              <a:rPr lang="en-US" sz="2100" noProof="0" dirty="0" smtClean="0"/>
              <a:t>Since the safety of the vehicle is one of the most crucial aspects in modern car design, </a:t>
            </a:r>
            <a:r>
              <a:rPr lang="en-US" sz="2100" noProof="0" dirty="0" err="1" smtClean="0"/>
              <a:t>Torsen</a:t>
            </a:r>
            <a:r>
              <a:rPr lang="en-US" sz="2100" noProof="0" dirty="0" smtClean="0"/>
              <a:t> is considered to be the most desirable option for Audi.</a:t>
            </a:r>
          </a:p>
          <a:p>
            <a:pPr marL="0" indent="0">
              <a:buNone/>
            </a:pPr>
            <a:r>
              <a:rPr lang="en-US" sz="2100" noProof="0" dirty="0" smtClean="0"/>
              <a:t>                                       </a:t>
            </a:r>
            <a:r>
              <a:rPr lang="en-US" sz="2100" b="1" noProof="0" dirty="0" smtClean="0"/>
              <a:t>(78 words)</a:t>
            </a:r>
          </a:p>
          <a:p>
            <a:pPr marL="0" indent="0">
              <a:buNone/>
            </a:pPr>
            <a:endParaRPr lang="en-US" noProof="0" dirty="0"/>
          </a:p>
        </p:txBody>
      </p:sp>
      <p:sp>
        <p:nvSpPr>
          <p:cNvPr id="5" name="Rounded Rectangular Callout 4"/>
          <p:cNvSpPr/>
          <p:nvPr/>
        </p:nvSpPr>
        <p:spPr bwMode="auto">
          <a:xfrm>
            <a:off x="4905690" y="3266982"/>
            <a:ext cx="2960677" cy="2484276"/>
          </a:xfrm>
          <a:prstGeom prst="wedgeRoundRectCallout">
            <a:avLst>
              <a:gd name="adj1" fmla="val -62060"/>
              <a:gd name="adj2" fmla="val -62768"/>
              <a:gd name="adj3" fmla="val 16667"/>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en-GB" sz="2400" b="1" dirty="0">
                <a:solidFill>
                  <a:srgbClr val="000099"/>
                </a:solidFill>
              </a:rPr>
              <a:t>Summarize the main ideas to justify the recommendation  </a:t>
            </a:r>
          </a:p>
        </p:txBody>
      </p:sp>
    </p:spTree>
    <p:extLst>
      <p:ext uri="{BB962C8B-B14F-4D97-AF65-F5344CB8AC3E}">
        <p14:creationId xmlns:p14="http://schemas.microsoft.com/office/powerpoint/2010/main" val="23902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solidFill>
                  <a:srgbClr val="000099"/>
                </a:solidFill>
                <a:latin typeface="Arial Black" panose="020B0A04020102020204" pitchFamily="34" charset="0"/>
              </a:rPr>
              <a:t>Conclusion paragraph</a:t>
            </a:r>
            <a:endParaRPr lang="en-US" noProof="0" dirty="0">
              <a:solidFill>
                <a:srgbClr val="000099"/>
              </a:solidFill>
              <a:latin typeface="Arial Black" panose="020B0A04020102020204" pitchFamily="34" charset="0"/>
            </a:endParaRPr>
          </a:p>
        </p:txBody>
      </p:sp>
      <p:sp>
        <p:nvSpPr>
          <p:cNvPr id="3" name="Content Placeholder 2"/>
          <p:cNvSpPr>
            <a:spLocks noGrp="1"/>
          </p:cNvSpPr>
          <p:nvPr>
            <p:ph idx="1"/>
          </p:nvPr>
        </p:nvSpPr>
        <p:spPr>
          <a:xfrm>
            <a:off x="1485900" y="1926989"/>
            <a:ext cx="6326460" cy="3589046"/>
          </a:xfrm>
        </p:spPr>
        <p:txBody>
          <a:bodyPr/>
          <a:lstStyle/>
          <a:p>
            <a:pPr marL="0" indent="0">
              <a:buNone/>
            </a:pPr>
            <a:r>
              <a:rPr lang="en-US" sz="2100" noProof="0" dirty="0" smtClean="0"/>
              <a:t>This report recommends that Audi adopt the </a:t>
            </a:r>
            <a:r>
              <a:rPr lang="en-US" sz="2100" noProof="0" dirty="0" err="1" smtClean="0"/>
              <a:t>Torsen</a:t>
            </a:r>
            <a:r>
              <a:rPr lang="en-US" sz="2100" noProof="0" dirty="0" smtClean="0"/>
              <a:t> four-wheel drive system due to its cost-effectiveness and high performance. Although the </a:t>
            </a:r>
            <a:r>
              <a:rPr lang="en-US" sz="2100" noProof="0" dirty="0" err="1" smtClean="0"/>
              <a:t>Torsen</a:t>
            </a:r>
            <a:r>
              <a:rPr lang="en-US" sz="2100" noProof="0" dirty="0" smtClean="0"/>
              <a:t> system achieves less than optimal performance under extreme conditions and consumes higher amounts of energy through the transmission, it offers greater reliability and safety than Audi’s current drive system</a:t>
            </a:r>
            <a:r>
              <a:rPr lang="en-US" sz="2100" b="1" noProof="0" dirty="0" smtClean="0">
                <a:solidFill>
                  <a:srgbClr val="FF0000"/>
                </a:solidFill>
              </a:rPr>
              <a:t>. Since the safety of the vehicle is one of the most crucial aspects in modern car design, </a:t>
            </a:r>
            <a:r>
              <a:rPr lang="en-US" sz="2100" b="1" noProof="0" dirty="0" err="1" smtClean="0">
                <a:solidFill>
                  <a:srgbClr val="FF0000"/>
                </a:solidFill>
              </a:rPr>
              <a:t>Torsen</a:t>
            </a:r>
            <a:r>
              <a:rPr lang="en-US" sz="2100" b="1" noProof="0" dirty="0" smtClean="0">
                <a:solidFill>
                  <a:srgbClr val="FF0000"/>
                </a:solidFill>
              </a:rPr>
              <a:t> is considered to be the most desirable option for Audi.</a:t>
            </a:r>
          </a:p>
          <a:p>
            <a:pPr marL="0" indent="0">
              <a:buNone/>
            </a:pPr>
            <a:r>
              <a:rPr lang="en-US" sz="2100" b="1" noProof="0" dirty="0" smtClean="0">
                <a:solidFill>
                  <a:srgbClr val="FF0000"/>
                </a:solidFill>
              </a:rPr>
              <a:t>                                       </a:t>
            </a:r>
            <a:r>
              <a:rPr lang="en-US" sz="2100" b="1" noProof="0" dirty="0" smtClean="0"/>
              <a:t>(78 words)</a:t>
            </a:r>
          </a:p>
          <a:p>
            <a:pPr marL="0" indent="0">
              <a:buNone/>
            </a:pPr>
            <a:r>
              <a:rPr lang="en-US" sz="2100" b="1" noProof="0" dirty="0" smtClean="0">
                <a:solidFill>
                  <a:srgbClr val="FF0000"/>
                </a:solidFill>
              </a:rPr>
              <a:t>           </a:t>
            </a:r>
          </a:p>
          <a:p>
            <a:endParaRPr lang="en-US" noProof="0" dirty="0"/>
          </a:p>
        </p:txBody>
      </p:sp>
      <p:sp>
        <p:nvSpPr>
          <p:cNvPr id="5" name="Rounded Rectangular Callout 4"/>
          <p:cNvSpPr/>
          <p:nvPr/>
        </p:nvSpPr>
        <p:spPr bwMode="auto">
          <a:xfrm>
            <a:off x="3437875" y="1700808"/>
            <a:ext cx="4369066" cy="2160240"/>
          </a:xfrm>
          <a:prstGeom prst="wedgeRoundRectCallout">
            <a:avLst>
              <a:gd name="adj1" fmla="val -43188"/>
              <a:gd name="adj2" fmla="val 67541"/>
              <a:gd name="adj3" fmla="val 16667"/>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endParaRPr lang="en-GB" sz="2400" dirty="0">
              <a:solidFill>
                <a:srgbClr val="FFFFFF"/>
              </a:solidFill>
            </a:endParaRPr>
          </a:p>
          <a:p>
            <a:pPr defTabSz="342900"/>
            <a:r>
              <a:rPr lang="en-GB" sz="2400" b="1" dirty="0">
                <a:solidFill>
                  <a:srgbClr val="000099"/>
                </a:solidFill>
              </a:rPr>
              <a:t>Link the solution back to the original need.</a:t>
            </a:r>
          </a:p>
          <a:p>
            <a:pPr defTabSz="342900"/>
            <a:r>
              <a:rPr lang="fi-FI" sz="2400" b="1" dirty="0">
                <a:solidFill>
                  <a:srgbClr val="000099"/>
                </a:solidFill>
              </a:rPr>
              <a:t>(</a:t>
            </a:r>
            <a:r>
              <a:rPr lang="fi-FI" sz="2400" b="1" dirty="0" err="1">
                <a:solidFill>
                  <a:srgbClr val="000099"/>
                </a:solidFill>
              </a:rPr>
              <a:t>Synthesize</a:t>
            </a:r>
            <a:r>
              <a:rPr lang="fi-FI" sz="2400" b="1" dirty="0">
                <a:solidFill>
                  <a:srgbClr val="000099"/>
                </a:solidFill>
              </a:rPr>
              <a:t> </a:t>
            </a:r>
            <a:r>
              <a:rPr lang="fi-FI" sz="2400" b="1" dirty="0" err="1">
                <a:solidFill>
                  <a:srgbClr val="000099"/>
                </a:solidFill>
              </a:rPr>
              <a:t>the</a:t>
            </a:r>
            <a:r>
              <a:rPr lang="fi-FI" sz="2400" b="1" dirty="0">
                <a:solidFill>
                  <a:srgbClr val="000099"/>
                </a:solidFill>
              </a:rPr>
              <a:t> </a:t>
            </a:r>
            <a:r>
              <a:rPr lang="fi-FI" sz="2400" b="1" dirty="0" err="1">
                <a:solidFill>
                  <a:srgbClr val="000099"/>
                </a:solidFill>
              </a:rPr>
              <a:t>key</a:t>
            </a:r>
            <a:r>
              <a:rPr lang="fi-FI" sz="2400" b="1" dirty="0">
                <a:solidFill>
                  <a:srgbClr val="000099"/>
                </a:solidFill>
              </a:rPr>
              <a:t> </a:t>
            </a:r>
            <a:r>
              <a:rPr lang="fi-FI" sz="2400" b="1" dirty="0" err="1">
                <a:solidFill>
                  <a:srgbClr val="000099"/>
                </a:solidFill>
              </a:rPr>
              <a:t>message</a:t>
            </a:r>
            <a:r>
              <a:rPr lang="fi-FI" sz="2400" b="1" dirty="0">
                <a:solidFill>
                  <a:srgbClr val="000099"/>
                </a:solidFill>
              </a:rPr>
              <a:t> </a:t>
            </a:r>
            <a:r>
              <a:rPr lang="fi-FI" sz="2400" b="1" dirty="0" err="1">
                <a:solidFill>
                  <a:srgbClr val="000099"/>
                </a:solidFill>
              </a:rPr>
              <a:t>about</a:t>
            </a:r>
            <a:r>
              <a:rPr lang="fi-FI" sz="2400" b="1" dirty="0">
                <a:solidFill>
                  <a:srgbClr val="000099"/>
                </a:solidFill>
              </a:rPr>
              <a:t> </a:t>
            </a:r>
            <a:r>
              <a:rPr lang="fi-FI" sz="2400" b="1" dirty="0" err="1">
                <a:solidFill>
                  <a:srgbClr val="000099"/>
                </a:solidFill>
              </a:rPr>
              <a:t>the</a:t>
            </a:r>
            <a:r>
              <a:rPr lang="fi-FI" sz="2400" b="1" dirty="0">
                <a:solidFill>
                  <a:srgbClr val="000099"/>
                </a:solidFill>
              </a:rPr>
              <a:t> </a:t>
            </a:r>
            <a:r>
              <a:rPr lang="fi-FI" sz="2400" b="1" dirty="0" err="1">
                <a:solidFill>
                  <a:srgbClr val="000099"/>
                </a:solidFill>
              </a:rPr>
              <a:t>topic</a:t>
            </a:r>
            <a:r>
              <a:rPr lang="fi-FI" sz="2400" b="1" dirty="0">
                <a:solidFill>
                  <a:srgbClr val="000099"/>
                </a:solidFill>
              </a:rPr>
              <a:t>)</a:t>
            </a:r>
          </a:p>
          <a:p>
            <a:pPr defTabSz="342900"/>
            <a:endParaRPr lang="fi-FI" sz="2400" b="1" dirty="0">
              <a:solidFill>
                <a:srgbClr val="000099"/>
              </a:solidFill>
            </a:endParaRPr>
          </a:p>
          <a:p>
            <a:pPr defTabSz="342900"/>
            <a:endParaRPr lang="en-GB" sz="2400" b="1" dirty="0">
              <a:solidFill>
                <a:srgbClr val="000099"/>
              </a:solidFill>
            </a:endParaRPr>
          </a:p>
          <a:p>
            <a:pPr defTabSz="342900"/>
            <a:r>
              <a:rPr lang="en-GB" sz="2400" dirty="0">
                <a:solidFill>
                  <a:srgbClr val="FFFFFF"/>
                </a:solidFill>
              </a:rPr>
              <a:t> </a:t>
            </a:r>
            <a:endParaRPr lang="en-GB" sz="2400" dirty="0">
              <a:solidFill>
                <a:srgbClr val="000099"/>
              </a:solidFill>
            </a:endParaRPr>
          </a:p>
        </p:txBody>
      </p:sp>
    </p:spTree>
    <p:extLst>
      <p:ext uri="{BB962C8B-B14F-4D97-AF65-F5344CB8AC3E}">
        <p14:creationId xmlns:p14="http://schemas.microsoft.com/office/powerpoint/2010/main" val="352698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solidFill>
                  <a:srgbClr val="000099"/>
                </a:solidFill>
                <a:latin typeface="Arial Black" panose="020B0A04020102020204" pitchFamily="34" charset="0"/>
              </a:rPr>
              <a:t>Conclusion paragraph</a:t>
            </a:r>
            <a:endParaRPr lang="en-US" noProof="0" dirty="0">
              <a:solidFill>
                <a:srgbClr val="000099"/>
              </a:solidFill>
              <a:latin typeface="Arial Black" panose="020B0A04020102020204" pitchFamily="34" charset="0"/>
            </a:endParaRPr>
          </a:p>
        </p:txBody>
      </p:sp>
      <p:sp>
        <p:nvSpPr>
          <p:cNvPr id="4" name="Content Placeholder 3"/>
          <p:cNvSpPr>
            <a:spLocks noGrp="1"/>
          </p:cNvSpPr>
          <p:nvPr>
            <p:ph idx="1"/>
          </p:nvPr>
        </p:nvSpPr>
        <p:spPr/>
        <p:txBody>
          <a:bodyPr/>
          <a:lstStyle/>
          <a:p>
            <a:pPr lvl="0"/>
            <a:r>
              <a:rPr lang="en-US" noProof="0" dirty="0" smtClean="0"/>
              <a:t>Be brief and to the point. </a:t>
            </a:r>
          </a:p>
          <a:p>
            <a:pPr lvl="0"/>
            <a:r>
              <a:rPr lang="en-US" noProof="0" dirty="0" smtClean="0"/>
              <a:t>Synthesize, don’t repeat every detail</a:t>
            </a:r>
          </a:p>
          <a:p>
            <a:pPr lvl="0"/>
            <a:r>
              <a:rPr lang="en-US" noProof="0" dirty="0" smtClean="0"/>
              <a:t>Use different language when </a:t>
            </a:r>
            <a:r>
              <a:rPr lang="en-US" noProof="0" dirty="0" err="1" smtClean="0"/>
              <a:t>summarising</a:t>
            </a:r>
            <a:r>
              <a:rPr lang="en-US" noProof="0" dirty="0" smtClean="0"/>
              <a:t> or restating </a:t>
            </a:r>
          </a:p>
          <a:p>
            <a:pPr lvl="0"/>
            <a:r>
              <a:rPr lang="en-US" noProof="0" dirty="0" smtClean="0"/>
              <a:t>Do not provide any new information!</a:t>
            </a:r>
          </a:p>
          <a:p>
            <a:endParaRPr lang="en-US" noProof="0" dirty="0"/>
          </a:p>
        </p:txBody>
      </p:sp>
    </p:spTree>
    <p:extLst>
      <p:ext uri="{BB962C8B-B14F-4D97-AF65-F5344CB8AC3E}">
        <p14:creationId xmlns:p14="http://schemas.microsoft.com/office/powerpoint/2010/main" val="1525328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532440" cy="857250"/>
          </a:xfrm>
        </p:spPr>
        <p:txBody>
          <a:bodyPr/>
          <a:lstStyle/>
          <a:p>
            <a:r>
              <a:rPr lang="en-US" sz="3600" noProof="0" dirty="0" smtClean="0">
                <a:solidFill>
                  <a:srgbClr val="000099"/>
                </a:solidFill>
                <a:latin typeface="Arial Black" panose="020B0A04020102020204" pitchFamily="34" charset="0"/>
              </a:rPr>
              <a:t>A4  First draft of the full recommendation report</a:t>
            </a:r>
            <a:endParaRPr lang="en-US" sz="3600" noProof="0" dirty="0">
              <a:solidFill>
                <a:srgbClr val="000099"/>
              </a:solidFill>
              <a:latin typeface="Arial Black" panose="020B0A04020102020204" pitchFamily="34" charset="0"/>
            </a:endParaRPr>
          </a:p>
        </p:txBody>
      </p:sp>
      <p:sp>
        <p:nvSpPr>
          <p:cNvPr id="3" name="Content Placeholder 2"/>
          <p:cNvSpPr>
            <a:spLocks noGrp="1"/>
          </p:cNvSpPr>
          <p:nvPr>
            <p:ph idx="1"/>
          </p:nvPr>
        </p:nvSpPr>
        <p:spPr>
          <a:xfrm>
            <a:off x="467544" y="1628800"/>
            <a:ext cx="8496944" cy="3394472"/>
          </a:xfrm>
        </p:spPr>
        <p:txBody>
          <a:bodyPr/>
          <a:lstStyle/>
          <a:p>
            <a:pPr marL="0" indent="0">
              <a:buNone/>
            </a:pPr>
            <a:r>
              <a:rPr lang="en-US" b="1" noProof="0" dirty="0" smtClean="0"/>
              <a:t>Introduction + description of </a:t>
            </a:r>
            <a:r>
              <a:rPr lang="en-US" b="1" noProof="0" dirty="0" err="1" smtClean="0"/>
              <a:t>solution+conclusion</a:t>
            </a:r>
            <a:r>
              <a:rPr lang="en-US" b="1" noProof="0" dirty="0" smtClean="0"/>
              <a:t/>
            </a:r>
            <a:br>
              <a:rPr lang="en-US" b="1" noProof="0" dirty="0" smtClean="0"/>
            </a:br>
            <a:endParaRPr lang="en-US" b="1" noProof="0" dirty="0" smtClean="0"/>
          </a:p>
          <a:p>
            <a:r>
              <a:rPr lang="en-US" b="1" noProof="0" dirty="0" smtClean="0"/>
              <a:t>Topic</a:t>
            </a:r>
            <a:r>
              <a:rPr lang="en-US" noProof="0" dirty="0" smtClean="0"/>
              <a:t>		Your ‘solution’/Recommendation </a:t>
            </a:r>
          </a:p>
          <a:p>
            <a:r>
              <a:rPr lang="en-US" b="1" noProof="0" dirty="0" smtClean="0"/>
              <a:t>Pattern </a:t>
            </a:r>
            <a:r>
              <a:rPr lang="en-US" noProof="0" dirty="0" smtClean="0"/>
              <a:t>	          Problem solution</a:t>
            </a:r>
            <a:br>
              <a:rPr lang="en-US" noProof="0" dirty="0" smtClean="0"/>
            </a:br>
            <a:r>
              <a:rPr lang="en-US" noProof="0" dirty="0" smtClean="0"/>
              <a:t>                          Extended definition</a:t>
            </a:r>
          </a:p>
          <a:p>
            <a:r>
              <a:rPr lang="en-US" b="1" noProof="0" dirty="0" smtClean="0"/>
              <a:t>Audience</a:t>
            </a:r>
            <a:r>
              <a:rPr lang="en-US" noProof="0" dirty="0" smtClean="0"/>
              <a:t> 	Decision-makers, non-expert</a:t>
            </a:r>
          </a:p>
          <a:p>
            <a:r>
              <a:rPr lang="en-US" b="1" noProof="0" dirty="0" smtClean="0"/>
              <a:t>Length</a:t>
            </a:r>
            <a:r>
              <a:rPr lang="en-US" noProof="0" dirty="0" smtClean="0"/>
              <a:t>		500-600 words</a:t>
            </a:r>
          </a:p>
          <a:p>
            <a:pPr marL="0" indent="0">
              <a:buNone/>
            </a:pPr>
            <a:endParaRPr lang="en-US" noProof="0" dirty="0"/>
          </a:p>
        </p:txBody>
      </p:sp>
      <p:sp>
        <p:nvSpPr>
          <p:cNvPr id="4" name="Rounded Rectangular Callout 3"/>
          <p:cNvSpPr/>
          <p:nvPr/>
        </p:nvSpPr>
        <p:spPr bwMode="auto">
          <a:xfrm>
            <a:off x="4679257" y="2564904"/>
            <a:ext cx="4285231" cy="3677645"/>
          </a:xfrm>
          <a:prstGeom prst="wedgeRoundRectCallout">
            <a:avLst>
              <a:gd name="adj1" fmla="val -101628"/>
              <a:gd name="adj2" fmla="val -1002"/>
              <a:gd name="adj3" fmla="val 16667"/>
            </a:avLst>
          </a:prstGeom>
          <a:solidFill>
            <a:schemeClr val="tx2">
              <a:lumMod val="20000"/>
              <a:lumOff val="80000"/>
            </a:schemeClr>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a:r>
              <a:rPr lang="en-GB" sz="2400" b="1" dirty="0">
                <a:solidFill>
                  <a:srgbClr val="000099"/>
                </a:solidFill>
              </a:rPr>
              <a:t>Audience = your client</a:t>
            </a:r>
          </a:p>
          <a:p>
            <a:pPr defTabSz="342900"/>
            <a:endParaRPr lang="fi-FI" sz="2400" b="1" dirty="0">
              <a:solidFill>
                <a:srgbClr val="000099"/>
              </a:solidFill>
            </a:endParaRPr>
          </a:p>
          <a:p>
            <a:pPr defTabSz="342900"/>
            <a:r>
              <a:rPr lang="en-US" sz="2400" b="1" i="1" dirty="0">
                <a:solidFill>
                  <a:srgbClr val="000099"/>
                </a:solidFill>
              </a:rPr>
              <a:t>If you needed to send this report to the one who 	ordered it (from you, as the specialist) – who would you </a:t>
            </a:r>
            <a:r>
              <a:rPr lang="en-US" sz="2400" b="1" i="1" dirty="0" smtClean="0">
                <a:solidFill>
                  <a:srgbClr val="000099"/>
                </a:solidFill>
              </a:rPr>
              <a:t>send </a:t>
            </a:r>
            <a:r>
              <a:rPr lang="en-US" sz="2400" b="1" i="1" dirty="0">
                <a:solidFill>
                  <a:srgbClr val="000099"/>
                </a:solidFill>
              </a:rPr>
              <a:t>it to?</a:t>
            </a:r>
            <a:endParaRPr lang="fi-FI" sz="2400" b="1" i="1" dirty="0">
              <a:solidFill>
                <a:srgbClr val="000099"/>
              </a:solidFill>
            </a:endParaRPr>
          </a:p>
          <a:p>
            <a:pPr defTabSz="342900"/>
            <a:r>
              <a:rPr lang="en-GB" sz="2400" b="1" dirty="0">
                <a:solidFill>
                  <a:srgbClr val="000099"/>
                </a:solidFill>
              </a:rPr>
              <a:t> </a:t>
            </a:r>
          </a:p>
        </p:txBody>
      </p:sp>
    </p:spTree>
    <p:extLst>
      <p:ext uri="{BB962C8B-B14F-4D97-AF65-F5344CB8AC3E}">
        <p14:creationId xmlns:p14="http://schemas.microsoft.com/office/powerpoint/2010/main" val="129510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6265"/>
            <a:ext cx="8229600" cy="1143000"/>
          </a:xfrm>
        </p:spPr>
        <p:txBody>
          <a:bodyPr/>
          <a:lstStyle/>
          <a:p>
            <a:r>
              <a:rPr lang="en-US" noProof="0" dirty="0" smtClean="0">
                <a:solidFill>
                  <a:srgbClr val="006600"/>
                </a:solidFill>
                <a:latin typeface="Arial Black" panose="020B0A04020102020204" pitchFamily="34" charset="0"/>
              </a:rPr>
              <a:t>HOMEWORK</a:t>
            </a:r>
            <a:endParaRPr lang="en-US" noProof="0" dirty="0">
              <a:solidFill>
                <a:srgbClr val="006600"/>
              </a:solidFill>
              <a:latin typeface="Arial Black" panose="020B0A04020102020204" pitchFamily="34" charset="0"/>
            </a:endParaRPr>
          </a:p>
        </p:txBody>
      </p:sp>
      <p:sp>
        <p:nvSpPr>
          <p:cNvPr id="3" name="Content Placeholder 2"/>
          <p:cNvSpPr>
            <a:spLocks noGrp="1"/>
          </p:cNvSpPr>
          <p:nvPr>
            <p:ph idx="1"/>
          </p:nvPr>
        </p:nvSpPr>
        <p:spPr>
          <a:xfrm>
            <a:off x="712866" y="1446890"/>
            <a:ext cx="8107606" cy="5035698"/>
          </a:xfrm>
        </p:spPr>
        <p:txBody>
          <a:bodyPr/>
          <a:lstStyle/>
          <a:p>
            <a:r>
              <a:rPr lang="en-US" b="1" noProof="0" dirty="0" smtClean="0">
                <a:solidFill>
                  <a:srgbClr val="006600"/>
                </a:solidFill>
                <a:latin typeface="Arial Black" panose="020B0A04020102020204" pitchFamily="34" charset="0"/>
              </a:rPr>
              <a:t>Assignment A3b</a:t>
            </a:r>
            <a:br>
              <a:rPr lang="en-US" b="1" noProof="0" dirty="0" smtClean="0">
                <a:solidFill>
                  <a:srgbClr val="006600"/>
                </a:solidFill>
                <a:latin typeface="Arial Black" panose="020B0A04020102020204" pitchFamily="34" charset="0"/>
              </a:rPr>
            </a:br>
            <a:r>
              <a:rPr lang="en-US" noProof="0" dirty="0" smtClean="0"/>
              <a:t>(= A2+A3 + conclusion)</a:t>
            </a:r>
            <a:br>
              <a:rPr lang="en-US" noProof="0" dirty="0" smtClean="0"/>
            </a:br>
            <a:r>
              <a:rPr lang="en-US" noProof="0" dirty="0" smtClean="0"/>
              <a:t>-  Merge and make any changes necessary</a:t>
            </a:r>
            <a:r>
              <a:rPr lang="en-US" noProof="0" dirty="0" smtClean="0">
                <a:solidFill>
                  <a:srgbClr val="006600"/>
                </a:solidFill>
                <a:latin typeface="Arial Black" panose="020B0A04020102020204" pitchFamily="34" charset="0"/>
              </a:rPr>
              <a:t/>
            </a:r>
            <a:br>
              <a:rPr lang="en-US" noProof="0" dirty="0" smtClean="0">
                <a:solidFill>
                  <a:srgbClr val="006600"/>
                </a:solidFill>
                <a:latin typeface="Arial Black" panose="020B0A04020102020204" pitchFamily="34" charset="0"/>
              </a:rPr>
            </a:br>
            <a:r>
              <a:rPr lang="en-US" noProof="0" dirty="0" smtClean="0">
                <a:solidFill>
                  <a:srgbClr val="006600"/>
                </a:solidFill>
                <a:latin typeface="Arial Black" panose="020B0A04020102020204" pitchFamily="34" charset="0"/>
              </a:rPr>
              <a:t>- </a:t>
            </a:r>
            <a:r>
              <a:rPr lang="en-US" noProof="0" dirty="0" smtClean="0"/>
              <a:t>Bring </a:t>
            </a:r>
            <a:r>
              <a:rPr lang="en-US" b="1" noProof="0" dirty="0" smtClean="0"/>
              <a:t>two copies </a:t>
            </a:r>
            <a:r>
              <a:rPr lang="en-US" noProof="0" dirty="0" smtClean="0"/>
              <a:t>to class </a:t>
            </a:r>
            <a:r>
              <a:rPr lang="en-US" dirty="0" smtClean="0"/>
              <a:t>next week for final   peer review</a:t>
            </a:r>
            <a:endParaRPr lang="en-US" sz="2400" noProof="0" dirty="0" smtClean="0">
              <a:latin typeface="Arial Black" panose="020B0A04020102020204" pitchFamily="34" charset="0"/>
            </a:endParaRPr>
          </a:p>
          <a:p>
            <a:pPr marL="0" indent="0">
              <a:buNone/>
            </a:pPr>
            <a:r>
              <a:rPr lang="en-US" noProof="0" dirty="0" smtClean="0"/>
              <a:t>    - Check instructions in MyCourses!  </a:t>
            </a:r>
          </a:p>
          <a:p>
            <a:pPr marL="0" indent="0">
              <a:buNone/>
            </a:pPr>
            <a:r>
              <a:rPr lang="en-US" sz="1100" noProof="0" dirty="0" smtClean="0"/>
              <a:t>           </a:t>
            </a:r>
          </a:p>
          <a:p>
            <a:pPr marL="0" indent="0">
              <a:buNone/>
            </a:pPr>
            <a:endParaRPr lang="en-US" sz="2800" noProof="0" dirty="0"/>
          </a:p>
        </p:txBody>
      </p:sp>
      <p:pic>
        <p:nvPicPr>
          <p:cNvPr id="4" name="Picture 10"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88640"/>
            <a:ext cx="1378496" cy="12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0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7" name="Object 3"/>
          <p:cNvGraphicFramePr>
            <a:graphicFrameLocks noGrp="1" noChangeAspect="1"/>
          </p:cNvGraphicFramePr>
          <p:nvPr>
            <p:ph idx="1"/>
            <p:extLst>
              <p:ext uri="{D42A27DB-BD31-4B8C-83A1-F6EECF244321}">
                <p14:modId xmlns:p14="http://schemas.microsoft.com/office/powerpoint/2010/main" val="1999894134"/>
              </p:ext>
            </p:extLst>
          </p:nvPr>
        </p:nvGraphicFramePr>
        <p:xfrm>
          <a:off x="2699790" y="2276872"/>
          <a:ext cx="3744415" cy="3600400"/>
        </p:xfrm>
        <a:graphic>
          <a:graphicData uri="http://schemas.openxmlformats.org/presentationml/2006/ole">
            <mc:AlternateContent xmlns:mc="http://schemas.openxmlformats.org/markup-compatibility/2006">
              <mc:Choice xmlns:v="urn:schemas-microsoft-com:vml" Requires="v">
                <p:oleObj spid="_x0000_s1051" name="Clip" r:id="rId3" imgW="4824413" imgH="4495800" progId="MS_ClipArt_Gallery.2">
                  <p:embed/>
                </p:oleObj>
              </mc:Choice>
              <mc:Fallback>
                <p:oleObj name="Clip" r:id="rId3" imgW="4824413" imgH="4495800"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0" y="2276872"/>
                        <a:ext cx="3744415" cy="3600400"/>
                      </a:xfrm>
                      <a:prstGeom prst="rect">
                        <a:avLst/>
                      </a:prstGeom>
                      <a:noFill/>
                      <a:ln>
                        <a:noFill/>
                      </a:ln>
                    </p:spPr>
                  </p:pic>
                </p:oleObj>
              </mc:Fallback>
            </mc:AlternateContent>
          </a:graphicData>
        </a:graphic>
      </p:graphicFrame>
      <p:sp>
        <p:nvSpPr>
          <p:cNvPr id="83972" name="Rectangle 2"/>
          <p:cNvSpPr txBox="1">
            <a:spLocks noChangeArrowheads="1"/>
          </p:cNvSpPr>
          <p:nvPr/>
        </p:nvSpPr>
        <p:spPr bwMode="auto">
          <a:xfrm>
            <a:off x="792161" y="476672"/>
            <a:ext cx="75596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a:spcBef>
                <a:spcPct val="0"/>
              </a:spcBef>
              <a:buClrTx/>
              <a:buSzTx/>
              <a:buFontTx/>
              <a:buNone/>
              <a:defRPr/>
            </a:pPr>
            <a:r>
              <a:rPr lang="en-US" altLang="en-US" sz="3600" b="1" dirty="0" smtClean="0">
                <a:solidFill>
                  <a:srgbClr val="000099"/>
                </a:solidFill>
                <a:latin typeface="Arial Black" panose="020B0A04020102020204" pitchFamily="34" charset="0"/>
              </a:rPr>
              <a:t>See you next week!</a:t>
            </a:r>
            <a:endParaRPr lang="en-US" altLang="en-US" b="1" dirty="0" smtClean="0">
              <a:solidFill>
                <a:srgbClr val="000099"/>
              </a:solidFill>
            </a:endParaRPr>
          </a:p>
          <a:p>
            <a:pPr algn="ctr" defTabSz="914400">
              <a:spcBef>
                <a:spcPct val="0"/>
              </a:spcBef>
              <a:buClrTx/>
              <a:buSzTx/>
              <a:buFontTx/>
              <a:buNone/>
              <a:defRPr/>
            </a:pPr>
            <a:endParaRPr lang="en-US" altLang="en-US" b="1" dirty="0" smtClean="0">
              <a:solidFill>
                <a:srgbClr val="FF0000"/>
              </a:solidFill>
            </a:endParaRPr>
          </a:p>
        </p:txBody>
      </p:sp>
    </p:spTree>
    <p:extLst>
      <p:ext uri="{BB962C8B-B14F-4D97-AF65-F5344CB8AC3E}">
        <p14:creationId xmlns:p14="http://schemas.microsoft.com/office/powerpoint/2010/main" val="3153942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0" fill="hold"/>
                                        <p:tgtEl>
                                          <p:spTgt spid="62467"/>
                                        </p:tgtEl>
                                        <p:attrNameLst>
                                          <p:attrName>ppt_w</p:attrName>
                                        </p:attrNameLst>
                                      </p:cBhvr>
                                      <p:tavLst>
                                        <p:tav tm="0" fmla="#ppt_w*sin(2.5*pi*$)">
                                          <p:val>
                                            <p:fltVal val="0"/>
                                          </p:val>
                                        </p:tav>
                                        <p:tav tm="100000">
                                          <p:val>
                                            <p:fltVal val="1"/>
                                          </p:val>
                                        </p:tav>
                                      </p:tavLst>
                                    </p:anim>
                                    <p:anim calcmode="lin" valueType="num">
                                      <p:cBhvr>
                                        <p:cTn id="8" dur="5000" fill="hold"/>
                                        <p:tgtEl>
                                          <p:spTgt spid="624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5" descr="magnifying_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48" y="413658"/>
            <a:ext cx="795435" cy="67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kstikehys 9"/>
          <p:cNvSpPr txBox="1">
            <a:spLocks noChangeArrowheads="1"/>
          </p:cNvSpPr>
          <p:nvPr/>
        </p:nvSpPr>
        <p:spPr bwMode="auto">
          <a:xfrm>
            <a:off x="395288" y="1341438"/>
            <a:ext cx="87487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r>
              <a:rPr lang="fi-FI" sz="2400" baseline="30000" dirty="0">
                <a:solidFill>
                  <a:schemeClr val="tx1"/>
                </a:solidFill>
              </a:rPr>
              <a:t> 1</a:t>
            </a:r>
            <a:r>
              <a:rPr lang="en-US" sz="2400" dirty="0">
                <a:solidFill>
                  <a:schemeClr val="tx1"/>
                </a:solidFill>
              </a:rPr>
              <a:t>The  circulation  of  cooling  water  in  ship  engines  </a:t>
            </a:r>
            <a:r>
              <a:rPr lang="en-US" sz="2400" b="1" dirty="0">
                <a:solidFill>
                  <a:srgbClr val="CC0000"/>
                </a:solidFill>
              </a:rPr>
              <a:t>is  done</a:t>
            </a:r>
            <a:r>
              <a:rPr lang="en-US" sz="2400" dirty="0">
                <a:solidFill>
                  <a:schemeClr val="tx1"/>
                </a:solidFill>
              </a:rPr>
              <a:t>     </a:t>
            </a:r>
            <a:br>
              <a:rPr lang="en-US" sz="2400" dirty="0">
                <a:solidFill>
                  <a:schemeClr val="tx1"/>
                </a:solidFill>
              </a:rPr>
            </a:br>
            <a:r>
              <a:rPr lang="en-US" sz="2400" dirty="0">
                <a:solidFill>
                  <a:schemeClr val="tx1"/>
                </a:solidFill>
              </a:rPr>
              <a:t>  at  two temperature  levels. </a:t>
            </a:r>
          </a:p>
          <a:p>
            <a:pPr eaLnBrk="1" hangingPunct="1"/>
            <a:endParaRPr lang="en-US" sz="2400" dirty="0">
              <a:solidFill>
                <a:schemeClr val="tx1"/>
              </a:solidFill>
            </a:endParaRPr>
          </a:p>
          <a:p>
            <a:pPr eaLnBrk="1" hangingPunct="1"/>
            <a:r>
              <a:rPr lang="fi-FI" sz="2400" baseline="30000" dirty="0">
                <a:solidFill>
                  <a:schemeClr val="tx1"/>
                </a:solidFill>
              </a:rPr>
              <a:t>2</a:t>
            </a:r>
            <a:r>
              <a:rPr lang="en-US" sz="2400" dirty="0">
                <a:solidFill>
                  <a:schemeClr val="tx1"/>
                </a:solidFill>
              </a:rPr>
              <a:t>LT  water  </a:t>
            </a:r>
            <a:r>
              <a:rPr lang="en-US" sz="2400" b="1" dirty="0">
                <a:solidFill>
                  <a:srgbClr val="CC0000"/>
                </a:solidFill>
              </a:rPr>
              <a:t>is </a:t>
            </a:r>
            <a:r>
              <a:rPr lang="en-US" sz="2400" dirty="0">
                <a:solidFill>
                  <a:schemeClr val="tx1"/>
                </a:solidFill>
              </a:rPr>
              <a:t> the  lower  temperature  cooling  water. </a:t>
            </a:r>
          </a:p>
          <a:p>
            <a:pPr eaLnBrk="1" hangingPunct="1"/>
            <a:endParaRPr lang="en-US" sz="2400" dirty="0">
              <a:solidFill>
                <a:schemeClr val="tx1"/>
              </a:solidFill>
            </a:endParaRPr>
          </a:p>
          <a:p>
            <a:pPr eaLnBrk="1" hangingPunct="1"/>
            <a:endParaRPr lang="en-US" sz="2400" dirty="0">
              <a:solidFill>
                <a:schemeClr val="tx1"/>
              </a:solidFill>
            </a:endParaRPr>
          </a:p>
          <a:p>
            <a:pPr eaLnBrk="1" hangingPunct="1"/>
            <a:r>
              <a:rPr lang="fi-FI" sz="2400" baseline="30000" dirty="0">
                <a:solidFill>
                  <a:schemeClr val="tx1"/>
                </a:solidFill>
              </a:rPr>
              <a:t>3</a:t>
            </a:r>
            <a:r>
              <a:rPr lang="en-US" sz="2400" dirty="0">
                <a:solidFill>
                  <a:schemeClr val="tx1"/>
                </a:solidFill>
              </a:rPr>
              <a:t>Its  temperature  </a:t>
            </a:r>
            <a:r>
              <a:rPr lang="en-US" sz="2400" b="1" dirty="0">
                <a:solidFill>
                  <a:srgbClr val="CC0000"/>
                </a:solidFill>
              </a:rPr>
              <a:t>is</a:t>
            </a:r>
            <a:r>
              <a:rPr lang="en-US" sz="2400" dirty="0">
                <a:solidFill>
                  <a:schemeClr val="tx1"/>
                </a:solidFill>
              </a:rPr>
              <a:t>   between  35°C  and  50 °C . </a:t>
            </a:r>
          </a:p>
          <a:p>
            <a:pPr eaLnBrk="1" hangingPunct="1"/>
            <a:endParaRPr lang="en-US" sz="2400" dirty="0">
              <a:solidFill>
                <a:schemeClr val="tx1"/>
              </a:solidFill>
            </a:endParaRPr>
          </a:p>
          <a:p>
            <a:pPr eaLnBrk="1" hangingPunct="1"/>
            <a:r>
              <a:rPr lang="fi-FI" sz="2400" baseline="30000" dirty="0">
                <a:solidFill>
                  <a:schemeClr val="tx1"/>
                </a:solidFill>
              </a:rPr>
              <a:t>4</a:t>
            </a:r>
            <a:r>
              <a:rPr lang="en-US" sz="2400" dirty="0">
                <a:solidFill>
                  <a:schemeClr val="tx1"/>
                </a:solidFill>
              </a:rPr>
              <a:t>The  higher  temperature cooling  water  </a:t>
            </a:r>
            <a:r>
              <a:rPr lang="en-US" sz="2400" b="1" dirty="0">
                <a:solidFill>
                  <a:srgbClr val="CC0000"/>
                </a:solidFill>
              </a:rPr>
              <a:t>is</a:t>
            </a:r>
            <a:r>
              <a:rPr lang="en-US" sz="2400" dirty="0">
                <a:solidFill>
                  <a:schemeClr val="tx1"/>
                </a:solidFill>
              </a:rPr>
              <a:t>   HT water.  </a:t>
            </a:r>
            <a:br>
              <a:rPr lang="en-US" sz="2400" dirty="0">
                <a:solidFill>
                  <a:schemeClr val="tx1"/>
                </a:solidFill>
              </a:rPr>
            </a:br>
            <a:endParaRPr lang="en-US" sz="2400" dirty="0">
              <a:solidFill>
                <a:schemeClr val="tx1"/>
              </a:solidFill>
            </a:endParaRPr>
          </a:p>
          <a:p>
            <a:pPr eaLnBrk="1" hangingPunct="1"/>
            <a:endParaRPr lang="en-US" sz="2400" dirty="0">
              <a:solidFill>
                <a:schemeClr val="tx1"/>
              </a:solidFill>
            </a:endParaRPr>
          </a:p>
          <a:p>
            <a:pPr eaLnBrk="1" hangingPunct="1"/>
            <a:r>
              <a:rPr lang="fi-FI" sz="2400" baseline="30000" dirty="0">
                <a:solidFill>
                  <a:schemeClr val="tx1"/>
                </a:solidFill>
              </a:rPr>
              <a:t>5</a:t>
            </a:r>
            <a:r>
              <a:rPr lang="en-US" sz="2400" dirty="0">
                <a:solidFill>
                  <a:schemeClr val="tx1"/>
                </a:solidFill>
              </a:rPr>
              <a:t>Its  temperature  </a:t>
            </a:r>
            <a:r>
              <a:rPr lang="en-US" sz="2400" b="1" dirty="0">
                <a:solidFill>
                  <a:srgbClr val="CC0000"/>
                </a:solidFill>
              </a:rPr>
              <a:t>is</a:t>
            </a:r>
            <a:r>
              <a:rPr lang="en-US" sz="2400" dirty="0">
                <a:solidFill>
                  <a:srgbClr val="CC0000"/>
                </a:solidFill>
              </a:rPr>
              <a:t> </a:t>
            </a:r>
            <a:r>
              <a:rPr lang="en-US" sz="2400" dirty="0">
                <a:solidFill>
                  <a:schemeClr val="tx1"/>
                </a:solidFill>
              </a:rPr>
              <a:t> approximately  90 °C.  </a:t>
            </a:r>
          </a:p>
          <a:p>
            <a:pPr eaLnBrk="1" hangingPunct="1"/>
            <a:endParaRPr lang="fi-FI" sz="2400" dirty="0">
              <a:solidFill>
                <a:schemeClr val="tx1"/>
              </a:solidFill>
            </a:endParaRPr>
          </a:p>
        </p:txBody>
      </p:sp>
      <p:sp>
        <p:nvSpPr>
          <p:cNvPr id="5124" name="Text Box 5"/>
          <p:cNvSpPr txBox="1">
            <a:spLocks noChangeArrowheads="1"/>
          </p:cNvSpPr>
          <p:nvPr/>
        </p:nvSpPr>
        <p:spPr bwMode="auto">
          <a:xfrm>
            <a:off x="2843213" y="3573463"/>
            <a:ext cx="431800" cy="396875"/>
          </a:xfrm>
          <a:prstGeom prst="rect">
            <a:avLst/>
          </a:prstGeom>
          <a:solidFill>
            <a:srgbClr val="00FFFF">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5125" name="Text Box 5"/>
          <p:cNvSpPr txBox="1">
            <a:spLocks noChangeArrowheads="1"/>
          </p:cNvSpPr>
          <p:nvPr/>
        </p:nvSpPr>
        <p:spPr bwMode="auto">
          <a:xfrm>
            <a:off x="611188" y="1341438"/>
            <a:ext cx="2159000" cy="396875"/>
          </a:xfrm>
          <a:prstGeom prst="rect">
            <a:avLst/>
          </a:prstGeom>
          <a:gradFill rotWithShape="1">
            <a:gsLst>
              <a:gs pos="0">
                <a:srgbClr val="ECFE02">
                  <a:alpha val="25998"/>
                </a:srgbClr>
              </a:gs>
              <a:gs pos="100000">
                <a:srgbClr val="8A9401">
                  <a:alpha val="25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5126" name="Text Box 5"/>
          <p:cNvSpPr txBox="1">
            <a:spLocks noChangeArrowheads="1"/>
          </p:cNvSpPr>
          <p:nvPr/>
        </p:nvSpPr>
        <p:spPr bwMode="auto">
          <a:xfrm>
            <a:off x="7596188" y="1341438"/>
            <a:ext cx="1368425" cy="406400"/>
          </a:xfrm>
          <a:prstGeom prst="rect">
            <a:avLst/>
          </a:prstGeom>
          <a:gradFill rotWithShape="1">
            <a:gsLst>
              <a:gs pos="0">
                <a:srgbClr val="ECFE02">
                  <a:alpha val="25998"/>
                </a:srgbClr>
              </a:gs>
              <a:gs pos="100000">
                <a:srgbClr val="8A9401">
                  <a:alpha val="25998"/>
                </a:srgbClr>
              </a:gs>
            </a:gsLst>
            <a:lin ang="5400000" scaled="1"/>
          </a:gra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5127" name="Text Box 5"/>
          <p:cNvSpPr txBox="1">
            <a:spLocks noChangeArrowheads="1"/>
          </p:cNvSpPr>
          <p:nvPr/>
        </p:nvSpPr>
        <p:spPr bwMode="auto">
          <a:xfrm>
            <a:off x="1979613" y="2420938"/>
            <a:ext cx="360362" cy="396875"/>
          </a:xfrm>
          <a:prstGeom prst="rect">
            <a:avLst/>
          </a:prstGeom>
          <a:solidFill>
            <a:srgbClr val="00FFFF">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5128" name="Text Box 5"/>
          <p:cNvSpPr txBox="1">
            <a:spLocks noChangeArrowheads="1"/>
          </p:cNvSpPr>
          <p:nvPr/>
        </p:nvSpPr>
        <p:spPr bwMode="auto">
          <a:xfrm>
            <a:off x="6011863" y="4365625"/>
            <a:ext cx="431800" cy="396875"/>
          </a:xfrm>
          <a:prstGeom prst="rect">
            <a:avLst/>
          </a:prstGeom>
          <a:solidFill>
            <a:srgbClr val="00FFFF">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5129" name="Text Box 5"/>
          <p:cNvSpPr txBox="1">
            <a:spLocks noChangeArrowheads="1"/>
          </p:cNvSpPr>
          <p:nvPr/>
        </p:nvSpPr>
        <p:spPr bwMode="auto">
          <a:xfrm>
            <a:off x="1119584" y="333375"/>
            <a:ext cx="81329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i="1" dirty="0">
                <a:solidFill>
                  <a:srgbClr val="CC0000"/>
                </a:solidFill>
              </a:rPr>
              <a:t>Task </a:t>
            </a:r>
            <a:r>
              <a:rPr lang="en-US" sz="2400" b="1" i="1" dirty="0" smtClean="0">
                <a:solidFill>
                  <a:srgbClr val="CC0000"/>
                </a:solidFill>
              </a:rPr>
              <a:t>6-1</a:t>
            </a:r>
            <a:r>
              <a:rPr lang="en-US" b="1" i="1" dirty="0" smtClean="0">
                <a:solidFill>
                  <a:srgbClr val="CC0000"/>
                </a:solidFill>
              </a:rPr>
              <a:t> </a:t>
            </a:r>
            <a:br>
              <a:rPr lang="en-US" b="1" i="1" dirty="0" smtClean="0">
                <a:solidFill>
                  <a:srgbClr val="CC0000"/>
                </a:solidFill>
              </a:rPr>
            </a:br>
            <a:r>
              <a:rPr lang="en-US" b="1" i="1" dirty="0" smtClean="0">
                <a:solidFill>
                  <a:schemeClr val="tx1"/>
                </a:solidFill>
              </a:rPr>
              <a:t>Can </a:t>
            </a:r>
            <a:r>
              <a:rPr lang="en-US" b="1" i="1" dirty="0">
                <a:solidFill>
                  <a:schemeClr val="tx1"/>
                </a:solidFill>
              </a:rPr>
              <a:t>you improve the sentences by using a more specific &amp; active verb?</a:t>
            </a:r>
            <a:r>
              <a:rPr lang="en-US" dirty="0"/>
              <a:t> </a:t>
            </a:r>
          </a:p>
        </p:txBody>
      </p:sp>
      <p:sp>
        <p:nvSpPr>
          <p:cNvPr id="7" name="Text Box 5"/>
          <p:cNvSpPr txBox="1">
            <a:spLocks noChangeArrowheads="1"/>
          </p:cNvSpPr>
          <p:nvPr/>
        </p:nvSpPr>
        <p:spPr bwMode="auto">
          <a:xfrm>
            <a:off x="395288" y="1341438"/>
            <a:ext cx="853281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fi-FI" sz="2400" baseline="30000" dirty="0">
                <a:solidFill>
                  <a:schemeClr val="tx1"/>
                </a:solidFill>
              </a:rPr>
              <a:t>1</a:t>
            </a:r>
            <a:r>
              <a:rPr lang="en-US" sz="2400" dirty="0">
                <a:solidFill>
                  <a:srgbClr val="000099"/>
                </a:solidFill>
              </a:rPr>
              <a:t>The cooling water in ship engines</a:t>
            </a:r>
            <a:r>
              <a:rPr lang="en-US" sz="2400" dirty="0">
                <a:solidFill>
                  <a:srgbClr val="CC0000"/>
                </a:solidFill>
              </a:rPr>
              <a:t> </a:t>
            </a:r>
            <a:r>
              <a:rPr lang="en-US" sz="2400" b="1" dirty="0">
                <a:solidFill>
                  <a:srgbClr val="CC0000"/>
                </a:solidFill>
              </a:rPr>
              <a:t>is circulated</a:t>
            </a:r>
          </a:p>
        </p:txBody>
      </p:sp>
      <p:sp>
        <p:nvSpPr>
          <p:cNvPr id="8" name="Text Box 5"/>
          <p:cNvSpPr txBox="1">
            <a:spLocks noChangeArrowheads="1"/>
          </p:cNvSpPr>
          <p:nvPr/>
        </p:nvSpPr>
        <p:spPr bwMode="auto">
          <a:xfrm>
            <a:off x="1979613" y="2420938"/>
            <a:ext cx="691356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refers to</a:t>
            </a:r>
            <a:r>
              <a:rPr lang="en-US" sz="2400">
                <a:solidFill>
                  <a:srgbClr val="CC0000"/>
                </a:solidFill>
              </a:rPr>
              <a:t> </a:t>
            </a:r>
            <a:r>
              <a:rPr lang="en-US" sz="2400">
                <a:solidFill>
                  <a:schemeClr val="tx1"/>
                </a:solidFill>
              </a:rPr>
              <a:t>the lower temperature cooling water</a:t>
            </a:r>
            <a:r>
              <a:rPr lang="en-US" sz="2400">
                <a:solidFill>
                  <a:srgbClr val="CC0000"/>
                </a:solidFill>
              </a:rPr>
              <a:t>.</a:t>
            </a:r>
          </a:p>
        </p:txBody>
      </p:sp>
      <p:sp>
        <p:nvSpPr>
          <p:cNvPr id="9" name="Text Box 5"/>
          <p:cNvSpPr txBox="1">
            <a:spLocks noChangeArrowheads="1"/>
          </p:cNvSpPr>
          <p:nvPr/>
        </p:nvSpPr>
        <p:spPr bwMode="auto">
          <a:xfrm>
            <a:off x="2771775" y="3573463"/>
            <a:ext cx="4968875"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varies</a:t>
            </a:r>
            <a:r>
              <a:rPr lang="en-US" sz="2400">
                <a:solidFill>
                  <a:schemeClr val="tx1"/>
                </a:solidFill>
              </a:rPr>
              <a:t> between </a:t>
            </a:r>
            <a:r>
              <a:rPr lang="en-US" sz="2000">
                <a:solidFill>
                  <a:schemeClr val="tx1"/>
                </a:solidFill>
              </a:rPr>
              <a:t>35°C</a:t>
            </a:r>
            <a:r>
              <a:rPr lang="en-US">
                <a:solidFill>
                  <a:schemeClr val="tx1"/>
                </a:solidFill>
              </a:rPr>
              <a:t>  </a:t>
            </a:r>
            <a:r>
              <a:rPr lang="en-US" sz="2400">
                <a:solidFill>
                  <a:schemeClr val="tx1"/>
                </a:solidFill>
              </a:rPr>
              <a:t>and  50 °C</a:t>
            </a:r>
            <a:r>
              <a:rPr lang="en-US" sz="2400"/>
              <a:t> .</a:t>
            </a:r>
          </a:p>
        </p:txBody>
      </p:sp>
      <p:sp>
        <p:nvSpPr>
          <p:cNvPr id="10" name="Text Box 5"/>
          <p:cNvSpPr txBox="1">
            <a:spLocks noChangeArrowheads="1"/>
          </p:cNvSpPr>
          <p:nvPr/>
        </p:nvSpPr>
        <p:spPr bwMode="auto">
          <a:xfrm>
            <a:off x="468313" y="2420938"/>
            <a:ext cx="7991475" cy="831850"/>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fi-FI" sz="2400" baseline="30000">
                <a:solidFill>
                  <a:schemeClr val="tx1"/>
                </a:solidFill>
              </a:rPr>
              <a:t>2</a:t>
            </a:r>
            <a:r>
              <a:rPr lang="en-US" sz="2400">
                <a:solidFill>
                  <a:srgbClr val="000099"/>
                </a:solidFill>
              </a:rPr>
              <a:t>Lower temperature cooling water</a:t>
            </a:r>
            <a:r>
              <a:rPr lang="en-US" sz="2400">
                <a:solidFill>
                  <a:schemeClr val="tx1"/>
                </a:solidFill>
              </a:rPr>
              <a:t> </a:t>
            </a:r>
            <a:r>
              <a:rPr lang="en-US" sz="2400" b="1">
                <a:solidFill>
                  <a:srgbClr val="CC0000"/>
                </a:solidFill>
              </a:rPr>
              <a:t>is referred to as</a:t>
            </a:r>
            <a:r>
              <a:rPr lang="en-US" sz="2400">
                <a:solidFill>
                  <a:schemeClr val="tx1"/>
                </a:solidFill>
              </a:rPr>
              <a:t> LT water.</a:t>
            </a:r>
          </a:p>
        </p:txBody>
      </p:sp>
      <p:sp>
        <p:nvSpPr>
          <p:cNvPr id="11" name="Text Box 5"/>
          <p:cNvSpPr txBox="1">
            <a:spLocks noChangeArrowheads="1"/>
          </p:cNvSpPr>
          <p:nvPr/>
        </p:nvSpPr>
        <p:spPr bwMode="auto">
          <a:xfrm>
            <a:off x="6011863" y="4292600"/>
            <a:ext cx="295275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is referred to as</a:t>
            </a:r>
            <a:endParaRPr lang="en-US" sz="2400">
              <a:solidFill>
                <a:schemeClr val="tx1"/>
              </a:solidFill>
            </a:endParaRPr>
          </a:p>
        </p:txBody>
      </p:sp>
      <p:sp>
        <p:nvSpPr>
          <p:cNvPr id="12" name="Text Box 5"/>
          <p:cNvSpPr txBox="1">
            <a:spLocks noChangeArrowheads="1"/>
          </p:cNvSpPr>
          <p:nvPr/>
        </p:nvSpPr>
        <p:spPr bwMode="auto">
          <a:xfrm>
            <a:off x="539750" y="4724400"/>
            <a:ext cx="295275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HT water.</a:t>
            </a:r>
          </a:p>
        </p:txBody>
      </p:sp>
      <p:sp>
        <p:nvSpPr>
          <p:cNvPr id="13" name="Text Box 5"/>
          <p:cNvSpPr txBox="1">
            <a:spLocks noChangeArrowheads="1"/>
          </p:cNvSpPr>
          <p:nvPr/>
        </p:nvSpPr>
        <p:spPr bwMode="auto">
          <a:xfrm>
            <a:off x="611188" y="5445125"/>
            <a:ext cx="784860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It </a:t>
            </a:r>
            <a:r>
              <a:rPr lang="en-US" sz="2400" b="1">
                <a:solidFill>
                  <a:srgbClr val="CC0000"/>
                </a:solidFill>
              </a:rPr>
              <a:t>has a temperature of</a:t>
            </a:r>
            <a:r>
              <a:rPr lang="en-US" sz="2400">
                <a:solidFill>
                  <a:schemeClr val="tx1"/>
                </a:solidFill>
              </a:rPr>
              <a:t> approximately 90 °C.</a:t>
            </a:r>
          </a:p>
        </p:txBody>
      </p:sp>
      <p:sp>
        <p:nvSpPr>
          <p:cNvPr id="14" name="Text Box 5"/>
          <p:cNvSpPr txBox="1">
            <a:spLocks noChangeArrowheads="1"/>
          </p:cNvSpPr>
          <p:nvPr/>
        </p:nvSpPr>
        <p:spPr bwMode="auto">
          <a:xfrm>
            <a:off x="611188" y="5445125"/>
            <a:ext cx="784860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rgbClr val="000099"/>
                </a:solidFill>
              </a:rPr>
              <a:t>It</a:t>
            </a:r>
            <a:r>
              <a:rPr lang="en-US" sz="2400">
                <a:solidFill>
                  <a:schemeClr val="tx1"/>
                </a:solidFill>
              </a:rPr>
              <a:t> </a:t>
            </a:r>
            <a:r>
              <a:rPr lang="en-US" sz="2400" b="1">
                <a:solidFill>
                  <a:srgbClr val="CC0000"/>
                </a:solidFill>
              </a:rPr>
              <a:t>has </a:t>
            </a:r>
            <a:r>
              <a:rPr lang="en-US" sz="2400">
                <a:solidFill>
                  <a:srgbClr val="000099"/>
                </a:solidFill>
              </a:rPr>
              <a:t>an approximate temperature of</a:t>
            </a:r>
            <a:r>
              <a:rPr lang="en-US" sz="2400">
                <a:solidFill>
                  <a:schemeClr val="tx1"/>
                </a:solidFill>
              </a:rPr>
              <a:t> 90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5" descr="magnifying_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83" y="330201"/>
            <a:ext cx="767984" cy="65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kstikehys 9"/>
          <p:cNvSpPr txBox="1">
            <a:spLocks noChangeArrowheads="1"/>
          </p:cNvSpPr>
          <p:nvPr/>
        </p:nvSpPr>
        <p:spPr bwMode="auto">
          <a:xfrm>
            <a:off x="395288" y="1289050"/>
            <a:ext cx="8748712"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r>
              <a:rPr lang="fi-FI" sz="2400" baseline="30000">
                <a:solidFill>
                  <a:schemeClr val="tx1"/>
                </a:solidFill>
              </a:rPr>
              <a:t>6</a:t>
            </a:r>
            <a:r>
              <a:rPr lang="en-US" sz="2400" b="1">
                <a:solidFill>
                  <a:srgbClr val="CC0000"/>
                </a:solidFill>
              </a:rPr>
              <a:t>There  is</a:t>
            </a:r>
            <a:r>
              <a:rPr lang="en-US" sz="2400">
                <a:solidFill>
                  <a:schemeClr val="tx1"/>
                </a:solidFill>
              </a:rPr>
              <a:t>  a  possibility  of  utilizing  the  waste  heat  of  the    </a:t>
            </a:r>
            <a:br>
              <a:rPr lang="en-US" sz="2400">
                <a:solidFill>
                  <a:schemeClr val="tx1"/>
                </a:solidFill>
              </a:rPr>
            </a:br>
            <a:r>
              <a:rPr lang="en-US" sz="2400">
                <a:solidFill>
                  <a:schemeClr val="tx1"/>
                </a:solidFill>
              </a:rPr>
              <a:t>  cooling  water onboard. </a:t>
            </a:r>
          </a:p>
          <a:p>
            <a:pPr eaLnBrk="1" hangingPunct="1"/>
            <a:endParaRPr lang="en-US" sz="2400">
              <a:solidFill>
                <a:schemeClr val="tx1"/>
              </a:solidFill>
            </a:endParaRPr>
          </a:p>
          <a:p>
            <a:pPr eaLnBrk="1" hangingPunct="1"/>
            <a:r>
              <a:rPr lang="fi-FI" sz="2400" baseline="30000">
                <a:solidFill>
                  <a:schemeClr val="tx1"/>
                </a:solidFill>
              </a:rPr>
              <a:t>7</a:t>
            </a:r>
            <a:r>
              <a:rPr lang="en-US" sz="2400">
                <a:solidFill>
                  <a:schemeClr val="tx1"/>
                </a:solidFill>
              </a:rPr>
              <a:t>For  example,  the  production  of  water  onboard  </a:t>
            </a:r>
            <a:r>
              <a:rPr lang="en-US" sz="2400" b="1">
                <a:solidFill>
                  <a:srgbClr val="CC0000"/>
                </a:solidFill>
              </a:rPr>
              <a:t>is  often</a:t>
            </a:r>
            <a:r>
              <a:rPr lang="en-US" sz="2400">
                <a:solidFill>
                  <a:srgbClr val="CC0000"/>
                </a:solidFill>
              </a:rPr>
              <a:t>  </a:t>
            </a:r>
            <a:r>
              <a:rPr lang="en-US" sz="2400" b="1">
                <a:solidFill>
                  <a:srgbClr val="CC0000"/>
                </a:solidFill>
              </a:rPr>
              <a:t>done</a:t>
            </a:r>
            <a:r>
              <a:rPr lang="en-US" sz="2400">
                <a:solidFill>
                  <a:schemeClr val="tx1"/>
                </a:solidFill>
              </a:rPr>
              <a:t> in multi-staged  evaporators,  and  HT  water  can    </a:t>
            </a:r>
            <a:br>
              <a:rPr lang="en-US" sz="2400">
                <a:solidFill>
                  <a:schemeClr val="tx1"/>
                </a:solidFill>
              </a:rPr>
            </a:br>
            <a:r>
              <a:rPr lang="en-US" sz="2400">
                <a:solidFill>
                  <a:schemeClr val="tx1"/>
                </a:solidFill>
              </a:rPr>
              <a:t> provide  the  primary  heat  for  the  process.  </a:t>
            </a:r>
          </a:p>
          <a:p>
            <a:pPr eaLnBrk="1" hangingPunct="1"/>
            <a:endParaRPr lang="en-US" sz="2400">
              <a:solidFill>
                <a:schemeClr val="tx1"/>
              </a:solidFill>
            </a:endParaRPr>
          </a:p>
          <a:p>
            <a:pPr eaLnBrk="1" hangingPunct="1"/>
            <a:r>
              <a:rPr lang="fi-FI" sz="2400" baseline="30000">
                <a:solidFill>
                  <a:schemeClr val="tx1"/>
                </a:solidFill>
              </a:rPr>
              <a:t>8</a:t>
            </a:r>
            <a:r>
              <a:rPr lang="en-US" sz="2400">
                <a:solidFill>
                  <a:schemeClr val="tx1"/>
                </a:solidFill>
              </a:rPr>
              <a:t>Currently,  </a:t>
            </a:r>
            <a:r>
              <a:rPr lang="en-US" sz="2400" b="1">
                <a:solidFill>
                  <a:srgbClr val="CC0000"/>
                </a:solidFill>
              </a:rPr>
              <a:t>there  is</a:t>
            </a:r>
            <a:r>
              <a:rPr lang="en-US" sz="2400">
                <a:solidFill>
                  <a:schemeClr val="tx1"/>
                </a:solidFill>
              </a:rPr>
              <a:t>  no  simulation  programme  that  can  </a:t>
            </a:r>
          </a:p>
          <a:p>
            <a:pPr eaLnBrk="1" hangingPunct="1"/>
            <a:r>
              <a:rPr lang="en-US" sz="2400" b="1">
                <a:solidFill>
                  <a:srgbClr val="CC0000"/>
                </a:solidFill>
              </a:rPr>
              <a:t> do</a:t>
            </a:r>
            <a:r>
              <a:rPr lang="en-US" sz="2400">
                <a:solidFill>
                  <a:schemeClr val="tx1"/>
                </a:solidFill>
              </a:rPr>
              <a:t>  </a:t>
            </a:r>
            <a:r>
              <a:rPr lang="en-US" sz="2400" b="1">
                <a:solidFill>
                  <a:schemeClr val="tx1"/>
                </a:solidFill>
              </a:rPr>
              <a:t>the calculation</a:t>
            </a:r>
            <a:r>
              <a:rPr lang="en-US" sz="2400">
                <a:solidFill>
                  <a:schemeClr val="tx1"/>
                </a:solidFill>
              </a:rPr>
              <a:t> </a:t>
            </a:r>
            <a:r>
              <a:rPr lang="en-US" sz="2400" b="1">
                <a:solidFill>
                  <a:schemeClr val="tx1"/>
                </a:solidFill>
              </a:rPr>
              <a:t>of </a:t>
            </a:r>
            <a:r>
              <a:rPr lang="en-US" sz="2400">
                <a:solidFill>
                  <a:schemeClr val="tx1"/>
                </a:solidFill>
              </a:rPr>
              <a:t> the  thermal  powers  in  the  heat   recovery  circle. </a:t>
            </a:r>
          </a:p>
          <a:p>
            <a:pPr eaLnBrk="1" hangingPunct="1"/>
            <a:endParaRPr lang="en-US" sz="2400">
              <a:solidFill>
                <a:schemeClr val="tx1"/>
              </a:solidFill>
            </a:endParaRPr>
          </a:p>
          <a:p>
            <a:pPr eaLnBrk="1" hangingPunct="1"/>
            <a:r>
              <a:rPr lang="fi-FI" sz="2400" baseline="30000">
                <a:solidFill>
                  <a:schemeClr val="tx1"/>
                </a:solidFill>
              </a:rPr>
              <a:t>9 </a:t>
            </a:r>
            <a:r>
              <a:rPr lang="en-US" sz="2400">
                <a:solidFill>
                  <a:schemeClr val="tx1"/>
                </a:solidFill>
              </a:rPr>
              <a:t>The  aim of  this  study  </a:t>
            </a:r>
            <a:r>
              <a:rPr lang="en-US" sz="2400" b="1">
                <a:solidFill>
                  <a:srgbClr val="CC0000"/>
                </a:solidFill>
              </a:rPr>
              <a:t>is </a:t>
            </a:r>
            <a:r>
              <a:rPr lang="en-US" sz="2400">
                <a:solidFill>
                  <a:schemeClr val="tx1"/>
                </a:solidFill>
              </a:rPr>
              <a:t> </a:t>
            </a:r>
            <a:r>
              <a:rPr lang="en-US" sz="2400" b="1">
                <a:solidFill>
                  <a:schemeClr val="tx1"/>
                </a:solidFill>
              </a:rPr>
              <a:t>the  development</a:t>
            </a:r>
            <a:r>
              <a:rPr lang="en-US" sz="2400">
                <a:solidFill>
                  <a:schemeClr val="tx1"/>
                </a:solidFill>
              </a:rPr>
              <a:t>  </a:t>
            </a:r>
            <a:r>
              <a:rPr lang="en-US" sz="2400" b="1">
                <a:solidFill>
                  <a:schemeClr val="tx1"/>
                </a:solidFill>
              </a:rPr>
              <a:t>of </a:t>
            </a:r>
            <a:r>
              <a:rPr lang="en-US" sz="2400">
                <a:solidFill>
                  <a:schemeClr val="tx1"/>
                </a:solidFill>
              </a:rPr>
              <a:t> a  simulation  program  for </a:t>
            </a:r>
            <a:r>
              <a:rPr lang="en-US" sz="2400" b="1">
                <a:solidFill>
                  <a:srgbClr val="CC0000"/>
                </a:solidFill>
              </a:rPr>
              <a:t>making</a:t>
            </a:r>
            <a:r>
              <a:rPr lang="en-US" sz="2400">
                <a:solidFill>
                  <a:srgbClr val="CC0000"/>
                </a:solidFill>
              </a:rPr>
              <a:t> </a:t>
            </a:r>
            <a:r>
              <a:rPr lang="en-US" sz="2400">
                <a:solidFill>
                  <a:schemeClr val="tx1"/>
                </a:solidFill>
              </a:rPr>
              <a:t> </a:t>
            </a:r>
            <a:r>
              <a:rPr lang="en-US" sz="2400" b="1">
                <a:solidFill>
                  <a:schemeClr val="tx1"/>
                </a:solidFill>
              </a:rPr>
              <a:t>reliable  estimations</a:t>
            </a:r>
            <a:r>
              <a:rPr lang="en-US" sz="2400">
                <a:solidFill>
                  <a:schemeClr val="tx1"/>
                </a:solidFill>
              </a:rPr>
              <a:t>  </a:t>
            </a:r>
            <a:r>
              <a:rPr lang="en-US" sz="2400" b="1">
                <a:solidFill>
                  <a:schemeClr val="tx1"/>
                </a:solidFill>
              </a:rPr>
              <a:t>of</a:t>
            </a:r>
            <a:r>
              <a:rPr lang="en-US" sz="2400">
                <a:solidFill>
                  <a:schemeClr val="tx1"/>
                </a:solidFill>
              </a:rPr>
              <a:t>  how  much  heat  is  released  into  the cooling  water  circle  by the  main  diesel  engines. </a:t>
            </a:r>
            <a:endParaRPr lang="fi-FI" sz="2400">
              <a:solidFill>
                <a:schemeClr val="tx1"/>
              </a:solidFill>
            </a:endParaRPr>
          </a:p>
        </p:txBody>
      </p:sp>
      <p:sp>
        <p:nvSpPr>
          <p:cNvPr id="6148" name="Text Box 5"/>
          <p:cNvSpPr txBox="1">
            <a:spLocks noChangeArrowheads="1"/>
          </p:cNvSpPr>
          <p:nvPr/>
        </p:nvSpPr>
        <p:spPr bwMode="auto">
          <a:xfrm>
            <a:off x="3132138" y="2420938"/>
            <a:ext cx="5689600" cy="396875"/>
          </a:xfrm>
          <a:prstGeom prst="rect">
            <a:avLst/>
          </a:prstGeom>
          <a:gradFill rotWithShape="1">
            <a:gsLst>
              <a:gs pos="0">
                <a:srgbClr val="ECFE02">
                  <a:alpha val="26999"/>
                </a:srgbClr>
              </a:gs>
              <a:gs pos="100000">
                <a:srgbClr val="C4D302">
                  <a:alpha val="25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chemeClr val="accent2"/>
              </a:solidFill>
            </a:endParaRPr>
          </a:p>
        </p:txBody>
      </p:sp>
      <p:sp>
        <p:nvSpPr>
          <p:cNvPr id="6149" name="Text Box 5"/>
          <p:cNvSpPr txBox="1">
            <a:spLocks noChangeArrowheads="1"/>
          </p:cNvSpPr>
          <p:nvPr/>
        </p:nvSpPr>
        <p:spPr bwMode="auto">
          <a:xfrm>
            <a:off x="468313" y="2781300"/>
            <a:ext cx="790575" cy="396875"/>
          </a:xfrm>
          <a:prstGeom prst="rect">
            <a:avLst/>
          </a:prstGeom>
          <a:solidFill>
            <a:srgbClr val="ECFE02">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0" name="Text Box 5"/>
          <p:cNvSpPr txBox="1">
            <a:spLocks noChangeArrowheads="1"/>
          </p:cNvSpPr>
          <p:nvPr/>
        </p:nvSpPr>
        <p:spPr bwMode="auto">
          <a:xfrm>
            <a:off x="3779838" y="5373688"/>
            <a:ext cx="3529012" cy="406400"/>
          </a:xfrm>
          <a:prstGeom prst="rect">
            <a:avLst/>
          </a:prstGeom>
          <a:solidFill>
            <a:srgbClr val="FBFB05">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1" name="Text Box 5"/>
          <p:cNvSpPr txBox="1">
            <a:spLocks noChangeArrowheads="1"/>
          </p:cNvSpPr>
          <p:nvPr/>
        </p:nvSpPr>
        <p:spPr bwMode="auto">
          <a:xfrm>
            <a:off x="468313" y="4221163"/>
            <a:ext cx="3240087" cy="406400"/>
          </a:xfrm>
          <a:prstGeom prst="rect">
            <a:avLst/>
          </a:prstGeom>
          <a:solidFill>
            <a:srgbClr val="FBFB05">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2" name="Text Box 5"/>
          <p:cNvSpPr txBox="1">
            <a:spLocks noChangeArrowheads="1"/>
          </p:cNvSpPr>
          <p:nvPr/>
        </p:nvSpPr>
        <p:spPr bwMode="auto">
          <a:xfrm>
            <a:off x="611188" y="1268413"/>
            <a:ext cx="4752975" cy="406400"/>
          </a:xfrm>
          <a:prstGeom prst="rect">
            <a:avLst/>
          </a:prstGeom>
          <a:gradFill rotWithShape="1">
            <a:gsLst>
              <a:gs pos="0">
                <a:srgbClr val="ECFE02">
                  <a:alpha val="25998"/>
                </a:srgbClr>
              </a:gs>
              <a:gs pos="100000">
                <a:srgbClr val="8A9401">
                  <a:alpha val="25998"/>
                </a:srgbClr>
              </a:gs>
            </a:gsLst>
            <a:lin ang="5400000" scaled="1"/>
          </a:gra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3" name="Text Box 5"/>
          <p:cNvSpPr txBox="1">
            <a:spLocks noChangeArrowheads="1"/>
          </p:cNvSpPr>
          <p:nvPr/>
        </p:nvSpPr>
        <p:spPr bwMode="auto">
          <a:xfrm>
            <a:off x="1258888" y="5300663"/>
            <a:ext cx="576262" cy="396875"/>
          </a:xfrm>
          <a:prstGeom prst="rect">
            <a:avLst/>
          </a:prstGeom>
          <a:solidFill>
            <a:srgbClr val="FBFB05">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4" name="Text Box 5"/>
          <p:cNvSpPr txBox="1">
            <a:spLocks noChangeArrowheads="1"/>
          </p:cNvSpPr>
          <p:nvPr/>
        </p:nvSpPr>
        <p:spPr bwMode="auto">
          <a:xfrm>
            <a:off x="1979613" y="3860800"/>
            <a:ext cx="1296987" cy="396875"/>
          </a:xfrm>
          <a:prstGeom prst="rect">
            <a:avLst/>
          </a:prstGeom>
          <a:solidFill>
            <a:srgbClr val="00FFFF">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6155" name="Text Box 5"/>
          <p:cNvSpPr txBox="1">
            <a:spLocks noChangeArrowheads="1"/>
          </p:cNvSpPr>
          <p:nvPr/>
        </p:nvSpPr>
        <p:spPr bwMode="auto">
          <a:xfrm>
            <a:off x="3779838" y="5734050"/>
            <a:ext cx="4824412" cy="406400"/>
          </a:xfrm>
          <a:prstGeom prst="rect">
            <a:avLst/>
          </a:prstGeom>
          <a:solidFill>
            <a:srgbClr val="FBFB05">
              <a:alpha val="25882"/>
            </a:srgbClr>
          </a:solidFill>
          <a:ln w="9525">
            <a:solidFill>
              <a:srgbClr val="ECFE02"/>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000">
              <a:solidFill>
                <a:srgbClr val="CC0000"/>
              </a:solidFill>
            </a:endParaRPr>
          </a:p>
        </p:txBody>
      </p:sp>
      <p:sp>
        <p:nvSpPr>
          <p:cNvPr id="10" name="Text Box 5"/>
          <p:cNvSpPr txBox="1">
            <a:spLocks noChangeArrowheads="1"/>
          </p:cNvSpPr>
          <p:nvPr/>
        </p:nvSpPr>
        <p:spPr bwMode="auto">
          <a:xfrm>
            <a:off x="395288" y="1268413"/>
            <a:ext cx="842486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fi-FI" sz="2400" baseline="30000">
                <a:solidFill>
                  <a:schemeClr val="tx1"/>
                </a:solidFill>
              </a:rPr>
              <a:t>6</a:t>
            </a:r>
            <a:r>
              <a:rPr lang="en-US" sz="2400" b="1">
                <a:solidFill>
                  <a:srgbClr val="000099"/>
                </a:solidFill>
              </a:rPr>
              <a:t>It is possible</a:t>
            </a:r>
            <a:r>
              <a:rPr lang="en-US" sz="2400" b="1">
                <a:solidFill>
                  <a:srgbClr val="CC0000"/>
                </a:solidFill>
              </a:rPr>
              <a:t> to utilize </a:t>
            </a:r>
            <a:r>
              <a:rPr lang="en-US" sz="2400">
                <a:solidFill>
                  <a:schemeClr val="tx1"/>
                </a:solidFill>
              </a:rPr>
              <a:t>the waste heat of the</a:t>
            </a:r>
          </a:p>
        </p:txBody>
      </p:sp>
      <p:sp>
        <p:nvSpPr>
          <p:cNvPr id="11" name="Text Box 5"/>
          <p:cNvSpPr txBox="1">
            <a:spLocks noChangeArrowheads="1"/>
          </p:cNvSpPr>
          <p:nvPr/>
        </p:nvSpPr>
        <p:spPr bwMode="auto">
          <a:xfrm>
            <a:off x="1979613" y="3860800"/>
            <a:ext cx="6480175"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no simulation programme </a:t>
            </a:r>
            <a:r>
              <a:rPr lang="en-US" sz="2400" b="1">
                <a:solidFill>
                  <a:srgbClr val="CC0000"/>
                </a:solidFill>
              </a:rPr>
              <a:t>exists</a:t>
            </a:r>
            <a:r>
              <a:rPr lang="en-US" sz="2400">
                <a:solidFill>
                  <a:schemeClr val="tx1"/>
                </a:solidFill>
              </a:rPr>
              <a:t> that can</a:t>
            </a:r>
          </a:p>
        </p:txBody>
      </p:sp>
      <p:sp>
        <p:nvSpPr>
          <p:cNvPr id="12" name="Text Box 5"/>
          <p:cNvSpPr txBox="1">
            <a:spLocks noChangeArrowheads="1"/>
          </p:cNvSpPr>
          <p:nvPr/>
        </p:nvSpPr>
        <p:spPr bwMode="auto">
          <a:xfrm>
            <a:off x="2484438" y="2349500"/>
            <a:ext cx="6192837"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water</a:t>
            </a:r>
            <a:r>
              <a:rPr lang="en-US" sz="2400" b="1">
                <a:solidFill>
                  <a:srgbClr val="000099"/>
                </a:solidFill>
              </a:rPr>
              <a:t> </a:t>
            </a:r>
            <a:r>
              <a:rPr lang="en-US" sz="2400" b="1">
                <a:solidFill>
                  <a:srgbClr val="CC0000"/>
                </a:solidFill>
              </a:rPr>
              <a:t>is often produced</a:t>
            </a:r>
            <a:r>
              <a:rPr lang="en-US" sz="2400" b="1">
                <a:solidFill>
                  <a:srgbClr val="000099"/>
                </a:solidFill>
              </a:rPr>
              <a:t> </a:t>
            </a:r>
            <a:r>
              <a:rPr lang="en-US" sz="2400">
                <a:solidFill>
                  <a:schemeClr val="tx1"/>
                </a:solidFill>
              </a:rPr>
              <a:t>onboard</a:t>
            </a:r>
          </a:p>
        </p:txBody>
      </p:sp>
      <p:sp>
        <p:nvSpPr>
          <p:cNvPr id="13" name="Text Box 5"/>
          <p:cNvSpPr txBox="1">
            <a:spLocks noChangeArrowheads="1"/>
          </p:cNvSpPr>
          <p:nvPr/>
        </p:nvSpPr>
        <p:spPr bwMode="auto">
          <a:xfrm>
            <a:off x="323850" y="2781300"/>
            <a:ext cx="935038"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400" b="1">
              <a:solidFill>
                <a:srgbClr val="CC0000"/>
              </a:solidFill>
            </a:endParaRPr>
          </a:p>
        </p:txBody>
      </p:sp>
      <p:sp>
        <p:nvSpPr>
          <p:cNvPr id="14" name="Text Box 5"/>
          <p:cNvSpPr txBox="1">
            <a:spLocks noChangeArrowheads="1"/>
          </p:cNvSpPr>
          <p:nvPr/>
        </p:nvSpPr>
        <p:spPr bwMode="auto">
          <a:xfrm>
            <a:off x="468313" y="4221163"/>
            <a:ext cx="3240087"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                  calculate</a:t>
            </a:r>
          </a:p>
        </p:txBody>
      </p:sp>
      <p:sp>
        <p:nvSpPr>
          <p:cNvPr id="15" name="Text Box 5"/>
          <p:cNvSpPr txBox="1">
            <a:spLocks noChangeArrowheads="1"/>
          </p:cNvSpPr>
          <p:nvPr/>
        </p:nvSpPr>
        <p:spPr bwMode="auto">
          <a:xfrm>
            <a:off x="5580063" y="3860800"/>
            <a:ext cx="1512887"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                  </a:t>
            </a:r>
          </a:p>
        </p:txBody>
      </p:sp>
      <p:sp>
        <p:nvSpPr>
          <p:cNvPr id="16" name="Text Box 5"/>
          <p:cNvSpPr txBox="1">
            <a:spLocks noChangeArrowheads="1"/>
          </p:cNvSpPr>
          <p:nvPr/>
        </p:nvSpPr>
        <p:spPr bwMode="auto">
          <a:xfrm>
            <a:off x="5580063" y="3860800"/>
            <a:ext cx="273685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can calculate                  </a:t>
            </a:r>
          </a:p>
        </p:txBody>
      </p:sp>
      <p:sp>
        <p:nvSpPr>
          <p:cNvPr id="17" name="Text Box 5"/>
          <p:cNvSpPr txBox="1">
            <a:spLocks noChangeArrowheads="1"/>
          </p:cNvSpPr>
          <p:nvPr/>
        </p:nvSpPr>
        <p:spPr bwMode="auto">
          <a:xfrm>
            <a:off x="468313" y="4292600"/>
            <a:ext cx="8134350" cy="831850"/>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the thermal powers in the heat recovery circle.</a:t>
            </a:r>
            <a:br>
              <a:rPr lang="en-US" sz="2400">
                <a:solidFill>
                  <a:schemeClr val="tx1"/>
                </a:solidFill>
              </a:rPr>
            </a:br>
            <a:r>
              <a:rPr lang="en-US" sz="2400" b="1">
                <a:solidFill>
                  <a:srgbClr val="CC0000"/>
                </a:solidFill>
              </a:rPr>
              <a:t>                 </a:t>
            </a:r>
          </a:p>
        </p:txBody>
      </p:sp>
      <p:sp>
        <p:nvSpPr>
          <p:cNvPr id="18" name="Text Box 5"/>
          <p:cNvSpPr txBox="1">
            <a:spLocks noChangeArrowheads="1"/>
          </p:cNvSpPr>
          <p:nvPr/>
        </p:nvSpPr>
        <p:spPr bwMode="auto">
          <a:xfrm>
            <a:off x="3779838" y="5300663"/>
            <a:ext cx="536416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 is</a:t>
            </a:r>
            <a:r>
              <a:rPr lang="en-US" sz="2400" b="1">
                <a:solidFill>
                  <a:srgbClr val="CC0000"/>
                </a:solidFill>
              </a:rPr>
              <a:t> to develop</a:t>
            </a:r>
            <a:r>
              <a:rPr lang="en-US" sz="2400">
                <a:solidFill>
                  <a:schemeClr val="tx1"/>
                </a:solidFill>
              </a:rPr>
              <a:t> a simulation  program</a:t>
            </a:r>
            <a:r>
              <a:rPr lang="en-US" sz="2400" b="1">
                <a:solidFill>
                  <a:srgbClr val="CC0000"/>
                </a:solidFill>
              </a:rPr>
              <a:t> </a:t>
            </a:r>
          </a:p>
        </p:txBody>
      </p:sp>
      <p:sp>
        <p:nvSpPr>
          <p:cNvPr id="19" name="Text Box 5"/>
          <p:cNvSpPr txBox="1">
            <a:spLocks noChangeArrowheads="1"/>
          </p:cNvSpPr>
          <p:nvPr/>
        </p:nvSpPr>
        <p:spPr bwMode="auto">
          <a:xfrm>
            <a:off x="539750" y="2781300"/>
            <a:ext cx="8172450"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in multi-staged  evaporators,  and  HT  water  can</a:t>
            </a:r>
          </a:p>
        </p:txBody>
      </p:sp>
      <p:sp>
        <p:nvSpPr>
          <p:cNvPr id="20" name="Text Box 5"/>
          <p:cNvSpPr txBox="1">
            <a:spLocks noChangeArrowheads="1"/>
          </p:cNvSpPr>
          <p:nvPr/>
        </p:nvSpPr>
        <p:spPr bwMode="auto">
          <a:xfrm>
            <a:off x="395288" y="5661025"/>
            <a:ext cx="288131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endParaRPr lang="en-US" sz="2400" b="1">
              <a:solidFill>
                <a:srgbClr val="CC0000"/>
              </a:solidFill>
            </a:endParaRPr>
          </a:p>
        </p:txBody>
      </p:sp>
      <p:sp>
        <p:nvSpPr>
          <p:cNvPr id="21" name="Text Box 5"/>
          <p:cNvSpPr txBox="1">
            <a:spLocks noChangeArrowheads="1"/>
          </p:cNvSpPr>
          <p:nvPr/>
        </p:nvSpPr>
        <p:spPr bwMode="auto">
          <a:xfrm>
            <a:off x="3779838" y="5661025"/>
            <a:ext cx="482441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a:solidFill>
                  <a:srgbClr val="CC0000"/>
                </a:solidFill>
              </a:rPr>
              <a:t>estimating </a:t>
            </a:r>
            <a:r>
              <a:rPr lang="en-US" sz="2400" b="1">
                <a:solidFill>
                  <a:srgbClr val="000099"/>
                </a:solidFill>
              </a:rPr>
              <a:t>reliably</a:t>
            </a:r>
          </a:p>
        </p:txBody>
      </p:sp>
      <p:sp>
        <p:nvSpPr>
          <p:cNvPr id="22" name="Text Box 5"/>
          <p:cNvSpPr txBox="1">
            <a:spLocks noChangeArrowheads="1"/>
          </p:cNvSpPr>
          <p:nvPr/>
        </p:nvSpPr>
        <p:spPr bwMode="auto">
          <a:xfrm>
            <a:off x="468313" y="5661025"/>
            <a:ext cx="8675687" cy="1244600"/>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   for</a:t>
            </a:r>
            <a:r>
              <a:rPr lang="en-US" sz="2400" b="1">
                <a:solidFill>
                  <a:srgbClr val="CC0000"/>
                </a:solidFill>
              </a:rPr>
              <a:t> estimating </a:t>
            </a:r>
            <a:r>
              <a:rPr lang="en-US" sz="2400" b="1">
                <a:solidFill>
                  <a:srgbClr val="000099"/>
                </a:solidFill>
              </a:rPr>
              <a:t>reliably </a:t>
            </a:r>
            <a:r>
              <a:rPr lang="en-US" sz="2400">
                <a:solidFill>
                  <a:schemeClr val="tx1"/>
                </a:solidFill>
              </a:rPr>
              <a:t>how  much  heat  is  released  into   </a:t>
            </a:r>
            <a:br>
              <a:rPr lang="en-US" sz="2400">
                <a:solidFill>
                  <a:schemeClr val="tx1"/>
                </a:solidFill>
              </a:rPr>
            </a:br>
            <a:r>
              <a:rPr lang="en-US" sz="2400">
                <a:solidFill>
                  <a:schemeClr val="tx1"/>
                </a:solidFill>
              </a:rPr>
              <a:t>   the cooling  water  circle  by the  main  diesel  engines.</a:t>
            </a:r>
            <a:r>
              <a:rPr lang="en-US" sz="2400"/>
              <a:t> </a:t>
            </a:r>
          </a:p>
          <a:p>
            <a:pPr defTabSz="914400" eaLnBrk="1" hangingPunct="1">
              <a:spcBef>
                <a:spcPct val="50000"/>
              </a:spcBef>
              <a:buClrTx/>
              <a:buSzTx/>
              <a:buFontTx/>
              <a:buNone/>
            </a:pPr>
            <a:endParaRPr lang="en-US"/>
          </a:p>
        </p:txBody>
      </p:sp>
      <p:sp>
        <p:nvSpPr>
          <p:cNvPr id="23" name="Text Box 5"/>
          <p:cNvSpPr txBox="1">
            <a:spLocks noChangeArrowheads="1"/>
          </p:cNvSpPr>
          <p:nvPr/>
        </p:nvSpPr>
        <p:spPr bwMode="auto">
          <a:xfrm>
            <a:off x="611188" y="5229225"/>
            <a:ext cx="8208962" cy="466725"/>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This study </a:t>
            </a:r>
            <a:r>
              <a:rPr lang="en-US" sz="2400" b="1">
                <a:solidFill>
                  <a:srgbClr val="CC0000"/>
                </a:solidFill>
              </a:rPr>
              <a:t>aims</a:t>
            </a:r>
            <a:r>
              <a:rPr lang="en-US" sz="2400">
                <a:solidFill>
                  <a:schemeClr val="tx1"/>
                </a:solidFill>
              </a:rPr>
              <a:t> to develop a simulation programme</a:t>
            </a:r>
            <a:endParaRPr lang="en-US" sz="2400" b="1">
              <a:solidFill>
                <a:srgbClr val="CC0000"/>
              </a:solidFill>
            </a:endParaRPr>
          </a:p>
        </p:txBody>
      </p:sp>
      <p:sp>
        <p:nvSpPr>
          <p:cNvPr id="2" name="Text Box 5"/>
          <p:cNvSpPr txBox="1">
            <a:spLocks noChangeArrowheads="1"/>
          </p:cNvSpPr>
          <p:nvPr/>
        </p:nvSpPr>
        <p:spPr bwMode="auto">
          <a:xfrm>
            <a:off x="468313" y="5613400"/>
            <a:ext cx="8675687" cy="1244600"/>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a:solidFill>
                  <a:schemeClr val="tx1"/>
                </a:solidFill>
              </a:rPr>
              <a:t>   for</a:t>
            </a:r>
            <a:r>
              <a:rPr lang="en-US" sz="2400" b="1">
                <a:solidFill>
                  <a:srgbClr val="CC0000"/>
                </a:solidFill>
              </a:rPr>
              <a:t> estimating </a:t>
            </a:r>
            <a:r>
              <a:rPr lang="en-US" sz="2400" b="1">
                <a:solidFill>
                  <a:srgbClr val="000099"/>
                </a:solidFill>
              </a:rPr>
              <a:t>reliably </a:t>
            </a:r>
            <a:r>
              <a:rPr lang="en-US" sz="2400" b="1" u="sng">
                <a:solidFill>
                  <a:schemeClr val="tx1"/>
                </a:solidFill>
              </a:rPr>
              <a:t>the amount of heat</a:t>
            </a:r>
            <a:r>
              <a:rPr lang="en-US" sz="2400">
                <a:solidFill>
                  <a:schemeClr val="tx1"/>
                </a:solidFill>
              </a:rPr>
              <a:t> released  into   </a:t>
            </a:r>
            <a:br>
              <a:rPr lang="en-US" sz="2400">
                <a:solidFill>
                  <a:schemeClr val="tx1"/>
                </a:solidFill>
              </a:rPr>
            </a:br>
            <a:r>
              <a:rPr lang="en-US" sz="2400">
                <a:solidFill>
                  <a:schemeClr val="tx1"/>
                </a:solidFill>
              </a:rPr>
              <a:t>   the cooling  water  circle  by the  main  diesel  engines.</a:t>
            </a:r>
            <a:r>
              <a:rPr lang="en-US" sz="2400"/>
              <a:t> </a:t>
            </a:r>
          </a:p>
          <a:p>
            <a:pPr defTabSz="914400" eaLnBrk="1" hangingPunct="1">
              <a:spcBef>
                <a:spcPct val="50000"/>
              </a:spcBef>
              <a:buClrTx/>
              <a:buSzTx/>
              <a:buFontTx/>
              <a:buNone/>
            </a:pPr>
            <a:endParaRPr lang="en-US"/>
          </a:p>
        </p:txBody>
      </p:sp>
      <p:sp>
        <p:nvSpPr>
          <p:cNvPr id="6173" name="AutoShape 29"/>
          <p:cNvSpPr>
            <a:spLocks noChangeArrowheads="1"/>
          </p:cNvSpPr>
          <p:nvPr/>
        </p:nvSpPr>
        <p:spPr bwMode="auto">
          <a:xfrm>
            <a:off x="6011863" y="4292600"/>
            <a:ext cx="2952750" cy="936625"/>
          </a:xfrm>
          <a:prstGeom prst="wedgeRoundRectCallout">
            <a:avLst>
              <a:gd name="adj1" fmla="val -53278"/>
              <a:gd name="adj2" fmla="val 100847"/>
              <a:gd name="adj3" fmla="val 16667"/>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i-FI" sz="2400" b="1">
                <a:solidFill>
                  <a:schemeClr val="tx1"/>
                </a:solidFill>
              </a:rPr>
              <a:t>Avoid questions forms!</a:t>
            </a:r>
            <a:endParaRPr lang="en-US" sz="2400" b="1">
              <a:solidFill>
                <a:schemeClr val="tx1"/>
              </a:solidFill>
            </a:endParaRPr>
          </a:p>
        </p:txBody>
      </p:sp>
      <p:sp>
        <p:nvSpPr>
          <p:cNvPr id="29" name="Text Box 5"/>
          <p:cNvSpPr txBox="1">
            <a:spLocks noChangeArrowheads="1"/>
          </p:cNvSpPr>
          <p:nvPr/>
        </p:nvSpPr>
        <p:spPr bwMode="auto">
          <a:xfrm>
            <a:off x="1119584" y="333375"/>
            <a:ext cx="81329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spcBef>
                <a:spcPct val="50000"/>
              </a:spcBef>
              <a:buClrTx/>
              <a:buSzTx/>
              <a:buFontTx/>
              <a:buNone/>
            </a:pPr>
            <a:r>
              <a:rPr lang="en-US" sz="2400" b="1" i="1" dirty="0">
                <a:solidFill>
                  <a:srgbClr val="CC0000"/>
                </a:solidFill>
              </a:rPr>
              <a:t>Task 6</a:t>
            </a:r>
            <a:r>
              <a:rPr lang="en-US" sz="2400" b="1" i="1" dirty="0" smtClean="0">
                <a:solidFill>
                  <a:srgbClr val="CC0000"/>
                </a:solidFill>
              </a:rPr>
              <a:t>-1</a:t>
            </a:r>
            <a:r>
              <a:rPr lang="en-US" b="1" i="1" dirty="0" smtClean="0">
                <a:solidFill>
                  <a:srgbClr val="CC0000"/>
                </a:solidFill>
              </a:rPr>
              <a:t> </a:t>
            </a:r>
            <a:br>
              <a:rPr lang="en-US" b="1" i="1" dirty="0" smtClean="0">
                <a:solidFill>
                  <a:srgbClr val="CC0000"/>
                </a:solidFill>
              </a:rPr>
            </a:br>
            <a:r>
              <a:rPr lang="en-US" b="1" i="1" dirty="0" smtClean="0">
                <a:solidFill>
                  <a:schemeClr val="tx1"/>
                </a:solidFill>
              </a:rPr>
              <a:t>Can </a:t>
            </a:r>
            <a:r>
              <a:rPr lang="en-US" b="1" i="1" dirty="0">
                <a:solidFill>
                  <a:schemeClr val="tx1"/>
                </a:solidFill>
              </a:rPr>
              <a:t>you improve the sentences by using a more specific &amp; active verb?</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blinds(horizontal)">
                                      <p:cBhvr>
                                        <p:cTn id="71" dur="5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6173"/>
                                        </p:tgtEl>
                                        <p:attrNameLst>
                                          <p:attrName>style.visibility</p:attrName>
                                        </p:attrNameLst>
                                      </p:cBhvr>
                                      <p:to>
                                        <p:strVal val="visible"/>
                                      </p:to>
                                    </p:set>
                                    <p:anim calcmode="lin" valueType="num">
                                      <p:cBhvr additive="base">
                                        <p:cTn id="76" dur="500" fill="hold"/>
                                        <p:tgtEl>
                                          <p:spTgt spid="6173"/>
                                        </p:tgtEl>
                                        <p:attrNameLst>
                                          <p:attrName>ppt_x</p:attrName>
                                        </p:attrNameLst>
                                      </p:cBhvr>
                                      <p:tavLst>
                                        <p:tav tm="0">
                                          <p:val>
                                            <p:strVal val="#ppt_x"/>
                                          </p:val>
                                        </p:tav>
                                        <p:tav tm="100000">
                                          <p:val>
                                            <p:strVal val="#ppt_x"/>
                                          </p:val>
                                        </p:tav>
                                      </p:tavLst>
                                    </p:anim>
                                    <p:anim calcmode="lin" valueType="num">
                                      <p:cBhvr additive="base">
                                        <p:cTn id="77" dur="500" fill="hold"/>
                                        <p:tgtEl>
                                          <p:spTgt spid="6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 grpId="0" animBg="1"/>
      <p:bldP spid="61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idx="4294967295"/>
          </p:nvPr>
        </p:nvSpPr>
        <p:spPr/>
        <p:txBody>
          <a:bodyPr/>
          <a:lstStyle/>
          <a:p>
            <a:pPr algn="l" eaLnBrk="1" hangingPunct="1"/>
            <a:r>
              <a:rPr lang="en-US" sz="3600" b="1" noProof="0" dirty="0" smtClean="0">
                <a:solidFill>
                  <a:srgbClr val="CC0000"/>
                </a:solidFill>
              </a:rPr>
              <a:t>When are </a:t>
            </a:r>
            <a:r>
              <a:rPr lang="en-US" sz="3200" b="1" dirty="0" smtClean="0">
                <a:solidFill>
                  <a:schemeClr val="accent2"/>
                </a:solidFill>
              </a:rPr>
              <a:t>‘</a:t>
            </a:r>
            <a:r>
              <a:rPr lang="en-US" sz="3200" b="1" noProof="0" dirty="0" smtClean="0">
                <a:solidFill>
                  <a:schemeClr val="accent2"/>
                </a:solidFill>
              </a:rPr>
              <a:t>weak verbs’</a:t>
            </a:r>
            <a:r>
              <a:rPr lang="en-US" sz="3200" b="1" noProof="0" dirty="0" smtClean="0">
                <a:solidFill>
                  <a:schemeClr val="hlink"/>
                </a:solidFill>
              </a:rPr>
              <a:t> </a:t>
            </a:r>
            <a:r>
              <a:rPr lang="en-US" sz="3200" b="1" noProof="0" dirty="0" smtClean="0">
                <a:solidFill>
                  <a:srgbClr val="CC0000"/>
                </a:solidFill>
              </a:rPr>
              <a:t>OK to use?</a:t>
            </a:r>
          </a:p>
        </p:txBody>
      </p:sp>
      <p:sp>
        <p:nvSpPr>
          <p:cNvPr id="97283" name="Sisällön paikkamerkki 2"/>
          <p:cNvSpPr>
            <a:spLocks noGrp="1"/>
          </p:cNvSpPr>
          <p:nvPr>
            <p:ph idx="4294967295"/>
          </p:nvPr>
        </p:nvSpPr>
        <p:spPr>
          <a:xfrm>
            <a:off x="457200" y="1600200"/>
            <a:ext cx="8686800" cy="4525963"/>
          </a:xfrm>
        </p:spPr>
        <p:txBody>
          <a:bodyPr/>
          <a:lstStyle/>
          <a:p>
            <a:pPr eaLnBrk="1" hangingPunct="1"/>
            <a:r>
              <a:rPr lang="en-US" sz="2800" b="1" noProof="0" dirty="0" smtClean="0">
                <a:solidFill>
                  <a:srgbClr val="000099"/>
                </a:solidFill>
              </a:rPr>
              <a:t>Definitions</a:t>
            </a:r>
            <a:r>
              <a:rPr lang="en-US" sz="2800" noProof="0" dirty="0" smtClean="0">
                <a:solidFill>
                  <a:srgbClr val="000099"/>
                </a:solidFill>
              </a:rPr>
              <a:t>:  </a:t>
            </a:r>
            <a:r>
              <a:rPr lang="en-US" sz="2800" noProof="0" dirty="0" smtClean="0">
                <a:solidFill>
                  <a:schemeClr val="hlink"/>
                </a:solidFill>
              </a:rPr>
              <a:t/>
            </a:r>
            <a:br>
              <a:rPr lang="en-US" sz="2800" noProof="0" dirty="0" smtClean="0">
                <a:solidFill>
                  <a:schemeClr val="hlink"/>
                </a:solidFill>
              </a:rPr>
            </a:br>
            <a:r>
              <a:rPr lang="en-US" sz="1000" noProof="0" dirty="0" smtClean="0">
                <a:solidFill>
                  <a:schemeClr val="hlink"/>
                </a:solidFill>
              </a:rPr>
              <a:t/>
            </a:r>
            <a:br>
              <a:rPr lang="en-US" sz="1000" noProof="0" dirty="0" smtClean="0">
                <a:solidFill>
                  <a:schemeClr val="hlink"/>
                </a:solidFill>
              </a:rPr>
            </a:br>
            <a:r>
              <a:rPr lang="en-US" sz="1000" noProof="0" dirty="0" smtClean="0">
                <a:solidFill>
                  <a:schemeClr val="hlink"/>
                </a:solidFill>
              </a:rPr>
              <a:t>	</a:t>
            </a:r>
            <a:r>
              <a:rPr lang="en-US" sz="2400" noProof="0" dirty="0" smtClean="0"/>
              <a:t>Linux </a:t>
            </a:r>
            <a:r>
              <a:rPr lang="en-US" sz="2400" u="sng" noProof="0" dirty="0" smtClean="0">
                <a:solidFill>
                  <a:schemeClr val="accent2"/>
                </a:solidFill>
                <a:latin typeface="Arial Black" pitchFamily="34" charset="0"/>
              </a:rPr>
              <a:t>is</a:t>
            </a:r>
            <a:r>
              <a:rPr lang="en-US" sz="2400" noProof="0" dirty="0" smtClean="0"/>
              <a:t> </a:t>
            </a:r>
            <a:r>
              <a:rPr lang="en-US" sz="2400" b="1" noProof="0" dirty="0" smtClean="0"/>
              <a:t>an</a:t>
            </a:r>
            <a:r>
              <a:rPr lang="en-US" sz="2400" noProof="0" dirty="0" smtClean="0"/>
              <a:t> operating system </a:t>
            </a:r>
            <a:r>
              <a:rPr lang="en-US" sz="2400" b="1" noProof="0" dirty="0" smtClean="0"/>
              <a:t>that</a:t>
            </a:r>
            <a:r>
              <a:rPr lang="en-US" sz="2400" noProof="0" dirty="0" smtClean="0"/>
              <a:t>…</a:t>
            </a:r>
          </a:p>
          <a:p>
            <a:pPr eaLnBrk="1" hangingPunct="1"/>
            <a:r>
              <a:rPr lang="en-US" sz="2800" b="1" noProof="0" dirty="0" smtClean="0">
                <a:solidFill>
                  <a:srgbClr val="000099"/>
                </a:solidFill>
              </a:rPr>
              <a:t>Labeling / categorizing:  </a:t>
            </a:r>
            <a:r>
              <a:rPr lang="en-US" sz="2800" noProof="0" dirty="0" smtClean="0">
                <a:solidFill>
                  <a:schemeClr val="hlink"/>
                </a:solidFill>
              </a:rPr>
              <a:t/>
            </a:r>
            <a:br>
              <a:rPr lang="en-US" sz="2800" noProof="0" dirty="0" smtClean="0">
                <a:solidFill>
                  <a:schemeClr val="hlink"/>
                </a:solidFill>
              </a:rPr>
            </a:br>
            <a:r>
              <a:rPr lang="en-US" sz="1000" noProof="0" dirty="0" smtClean="0">
                <a:solidFill>
                  <a:schemeClr val="hlink"/>
                </a:solidFill>
              </a:rPr>
              <a:t/>
            </a:r>
            <a:br>
              <a:rPr lang="en-US" sz="1000" noProof="0" dirty="0" smtClean="0">
                <a:solidFill>
                  <a:schemeClr val="hlink"/>
                </a:solidFill>
              </a:rPr>
            </a:br>
            <a:r>
              <a:rPr lang="en-US" sz="1000" noProof="0" dirty="0" smtClean="0">
                <a:solidFill>
                  <a:schemeClr val="hlink"/>
                </a:solidFill>
              </a:rPr>
              <a:t>	</a:t>
            </a:r>
            <a:r>
              <a:rPr lang="en-US" sz="2400" noProof="0" dirty="0" smtClean="0"/>
              <a:t>Speed </a:t>
            </a:r>
            <a:r>
              <a:rPr lang="en-US" sz="2400" u="sng" noProof="0" dirty="0" smtClean="0">
                <a:solidFill>
                  <a:schemeClr val="accent2"/>
                </a:solidFill>
                <a:latin typeface="Arial Black" pitchFamily="34" charset="0"/>
              </a:rPr>
              <a:t>is</a:t>
            </a:r>
            <a:r>
              <a:rPr lang="en-US" sz="2400" noProof="0" dirty="0" smtClean="0"/>
              <a:t> a major </a:t>
            </a:r>
            <a:r>
              <a:rPr lang="en-US" sz="2400" b="1" noProof="0" dirty="0" smtClean="0"/>
              <a:t>factor</a:t>
            </a:r>
            <a:r>
              <a:rPr lang="en-US" sz="2400" noProof="0" dirty="0" smtClean="0"/>
              <a:t> in accessing audio recordings.</a:t>
            </a:r>
          </a:p>
          <a:p>
            <a:pPr eaLnBrk="1" hangingPunct="1"/>
            <a:r>
              <a:rPr lang="en-US" sz="2800" b="1" noProof="0" dirty="0" smtClean="0">
                <a:solidFill>
                  <a:srgbClr val="000099"/>
                </a:solidFill>
              </a:rPr>
              <a:t>With adjectives:</a:t>
            </a:r>
            <a:r>
              <a:rPr lang="en-US" b="1" noProof="0" dirty="0" smtClean="0">
                <a:solidFill>
                  <a:srgbClr val="000099"/>
                </a:solidFill>
              </a:rPr>
              <a:t> </a:t>
            </a:r>
            <a:r>
              <a:rPr lang="en-US" noProof="0" dirty="0" smtClean="0">
                <a:solidFill>
                  <a:schemeClr val="hlink"/>
                </a:solidFill>
              </a:rPr>
              <a:t/>
            </a:r>
            <a:br>
              <a:rPr lang="en-US" noProof="0" dirty="0" smtClean="0">
                <a:solidFill>
                  <a:schemeClr val="hlink"/>
                </a:solidFill>
              </a:rPr>
            </a:br>
            <a:r>
              <a:rPr lang="en-US" sz="1000" noProof="0" dirty="0" smtClean="0">
                <a:solidFill>
                  <a:schemeClr val="hlink"/>
                </a:solidFill>
              </a:rPr>
              <a:t/>
            </a:r>
            <a:br>
              <a:rPr lang="en-US" sz="1000" noProof="0" dirty="0" smtClean="0">
                <a:solidFill>
                  <a:schemeClr val="hlink"/>
                </a:solidFill>
              </a:rPr>
            </a:br>
            <a:r>
              <a:rPr lang="en-US" sz="1000" noProof="0" dirty="0" smtClean="0">
                <a:solidFill>
                  <a:schemeClr val="hlink"/>
                </a:solidFill>
              </a:rPr>
              <a:t>	</a:t>
            </a:r>
            <a:r>
              <a:rPr lang="en-US" sz="2400" noProof="0" dirty="0" smtClean="0"/>
              <a:t>It </a:t>
            </a:r>
            <a:r>
              <a:rPr lang="en-US" sz="2400" u="sng" noProof="0" dirty="0" smtClean="0">
                <a:solidFill>
                  <a:schemeClr val="accent2"/>
                </a:solidFill>
                <a:latin typeface="Arial Black" pitchFamily="34" charset="0"/>
              </a:rPr>
              <a:t>is</a:t>
            </a:r>
            <a:r>
              <a:rPr lang="en-US" sz="2400" noProof="0" dirty="0" smtClean="0"/>
              <a:t> </a:t>
            </a:r>
            <a:r>
              <a:rPr lang="en-US" sz="2400" b="1" noProof="0" dirty="0" smtClean="0"/>
              <a:t>important</a:t>
            </a:r>
            <a:r>
              <a:rPr lang="en-US" sz="2400" noProof="0" dirty="0" smtClean="0"/>
              <a:t> that…</a:t>
            </a:r>
          </a:p>
          <a:p>
            <a:pPr eaLnBrk="1" hangingPunct="1"/>
            <a:r>
              <a:rPr lang="en-US" sz="2800" b="1" noProof="0" dirty="0" smtClean="0">
                <a:solidFill>
                  <a:srgbClr val="000099"/>
                </a:solidFill>
              </a:rPr>
              <a:t>Be + to + infinitive</a:t>
            </a:r>
          </a:p>
          <a:p>
            <a:pPr eaLnBrk="1" hangingPunct="1">
              <a:buFont typeface="Arial" charset="0"/>
              <a:buNone/>
            </a:pPr>
            <a:r>
              <a:rPr lang="en-US" sz="2800" noProof="0" dirty="0" smtClean="0">
                <a:solidFill>
                  <a:schemeClr val="hlink"/>
                </a:solidFill>
              </a:rPr>
              <a:t>           </a:t>
            </a:r>
            <a:r>
              <a:rPr lang="en-US" sz="2400" noProof="0" dirty="0" smtClean="0"/>
              <a:t>The purpose of the survey </a:t>
            </a:r>
            <a:r>
              <a:rPr lang="en-US" b="1" noProof="0" dirty="0" smtClean="0">
                <a:solidFill>
                  <a:schemeClr val="accent2"/>
                </a:solidFill>
              </a:rPr>
              <a:t>is</a:t>
            </a:r>
            <a:r>
              <a:rPr lang="en-US" sz="2400" noProof="0" dirty="0" smtClean="0"/>
              <a:t> </a:t>
            </a:r>
            <a:r>
              <a:rPr lang="en-US" sz="2400" b="1" noProof="0" dirty="0" smtClean="0"/>
              <a:t>to identify</a:t>
            </a:r>
            <a:r>
              <a:rPr lang="en-US" sz="2400" noProof="0" dirty="0" smtClean="0"/>
              <a:t> environmental risks.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2" dur="5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17" dur="500"/>
                                        <p:tgtEl>
                                          <p:spTgt spid="97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blinds(horizontal)">
                                      <p:cBhvr>
                                        <p:cTn id="22" dur="500"/>
                                        <p:tgtEl>
                                          <p:spTgt spid="9728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7283">
                                            <p:txEl>
                                              <p:pRg st="4" end="4"/>
                                            </p:txEl>
                                          </p:spTgt>
                                        </p:tgtEl>
                                        <p:attrNameLst>
                                          <p:attrName>style.visibility</p:attrName>
                                        </p:attrNameLst>
                                      </p:cBhvr>
                                      <p:to>
                                        <p:strVal val="visible"/>
                                      </p:to>
                                    </p:set>
                                    <p:animEffect transition="in" filter="blinds(horizontal)">
                                      <p:cBhvr>
                                        <p:cTn id="25"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ChangeArrowheads="1"/>
          </p:cNvSpPr>
          <p:nvPr/>
        </p:nvSpPr>
        <p:spPr bwMode="auto">
          <a:xfrm>
            <a:off x="1476375"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920750" indent="-838200" defTabSz="914400">
              <a:buClrTx/>
              <a:buSzTx/>
              <a:buFontTx/>
              <a:buNone/>
            </a:pPr>
            <a:r>
              <a:rPr lang="en-US" sz="4000" b="1" dirty="0">
                <a:solidFill>
                  <a:srgbClr val="CC0000"/>
                </a:solidFill>
                <a:latin typeface="Calibri" pitchFamily="34" charset="0"/>
              </a:rPr>
              <a:t>TASK </a:t>
            </a:r>
            <a:r>
              <a:rPr lang="en-US" sz="4000" b="1" dirty="0" smtClean="0">
                <a:solidFill>
                  <a:srgbClr val="CC0000"/>
                </a:solidFill>
                <a:latin typeface="Calibri" pitchFamily="34" charset="0"/>
              </a:rPr>
              <a:t>6-2</a:t>
            </a:r>
            <a:endParaRPr lang="en-GB" sz="4400" dirty="0">
              <a:solidFill>
                <a:schemeClr val="tx1"/>
              </a:solidFill>
              <a:latin typeface="Calibri" pitchFamily="34" charset="0"/>
            </a:endParaRPr>
          </a:p>
        </p:txBody>
      </p:sp>
      <p:sp>
        <p:nvSpPr>
          <p:cNvPr id="130053" name="Text Box 5"/>
          <p:cNvSpPr txBox="1">
            <a:spLocks noChangeArrowheads="1"/>
          </p:cNvSpPr>
          <p:nvPr/>
        </p:nvSpPr>
        <p:spPr bwMode="auto">
          <a:xfrm>
            <a:off x="1258888" y="1484313"/>
            <a:ext cx="7489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dirty="0">
                <a:solidFill>
                  <a:schemeClr val="tx1"/>
                </a:solidFill>
                <a:cs typeface="Arial" charset="0"/>
              </a:rPr>
              <a:t>a. The purpose of this study </a:t>
            </a:r>
            <a:r>
              <a:rPr lang="en-US" sz="2400" b="1" u="sng" dirty="0" smtClean="0">
                <a:solidFill>
                  <a:schemeClr val="tx1"/>
                </a:solidFill>
                <a:cs typeface="Arial" charset="0"/>
              </a:rPr>
              <a:t>is/was</a:t>
            </a:r>
            <a:r>
              <a:rPr lang="en-US" sz="2400" dirty="0" smtClean="0">
                <a:solidFill>
                  <a:schemeClr val="tx1"/>
                </a:solidFill>
                <a:cs typeface="Arial" charset="0"/>
              </a:rPr>
              <a:t> </a:t>
            </a:r>
            <a:r>
              <a:rPr lang="en-US" sz="2400" dirty="0">
                <a:solidFill>
                  <a:schemeClr val="tx1"/>
                </a:solidFill>
                <a:cs typeface="Arial" charset="0"/>
              </a:rPr>
              <a:t>to evaluate the effectiveness of different help systems while filling in forms.    </a:t>
            </a:r>
            <a:endParaRPr lang="en-AU" sz="2400" dirty="0">
              <a:solidFill>
                <a:schemeClr val="tx1"/>
              </a:solidFill>
              <a:cs typeface="Arial" charset="0"/>
            </a:endParaRPr>
          </a:p>
        </p:txBody>
      </p:sp>
      <p:sp>
        <p:nvSpPr>
          <p:cNvPr id="130055" name="Text Box 7"/>
          <p:cNvSpPr txBox="1">
            <a:spLocks noChangeArrowheads="1"/>
          </p:cNvSpPr>
          <p:nvPr/>
        </p:nvSpPr>
        <p:spPr bwMode="auto">
          <a:xfrm>
            <a:off x="1331913" y="2997200"/>
            <a:ext cx="7489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a:solidFill>
                  <a:schemeClr val="tx1"/>
                </a:solidFill>
                <a:cs typeface="Arial" charset="0"/>
              </a:rPr>
              <a:t>a.</a:t>
            </a:r>
            <a:r>
              <a:rPr lang="en-US">
                <a:solidFill>
                  <a:schemeClr val="tx1"/>
                </a:solidFill>
                <a:cs typeface="Arial" charset="0"/>
              </a:rPr>
              <a:t> </a:t>
            </a:r>
            <a:r>
              <a:rPr lang="en-US" sz="2400">
                <a:solidFill>
                  <a:schemeClr val="tx1"/>
                </a:solidFill>
                <a:cs typeface="Arial" charset="0"/>
              </a:rPr>
              <a:t>This study </a:t>
            </a:r>
            <a:r>
              <a:rPr lang="en-US" sz="2400" b="1" u="sng">
                <a:solidFill>
                  <a:srgbClr val="CC0000"/>
                </a:solidFill>
                <a:latin typeface="Arial Black" pitchFamily="34" charset="0"/>
                <a:cs typeface="Arial" charset="0"/>
              </a:rPr>
              <a:t>aims to evaluate</a:t>
            </a:r>
            <a:r>
              <a:rPr lang="en-US" sz="2400">
                <a:solidFill>
                  <a:schemeClr val="tx1"/>
                </a:solidFill>
                <a:cs typeface="Arial" charset="0"/>
              </a:rPr>
              <a:t> the effectiveness of different help systems while filling in forms. </a:t>
            </a:r>
            <a:endParaRPr lang="en-AU" sz="2400">
              <a:solidFill>
                <a:schemeClr val="tx1"/>
              </a:solidFill>
              <a:cs typeface="Arial" charset="0"/>
            </a:endParaRPr>
          </a:p>
        </p:txBody>
      </p:sp>
      <p:pic>
        <p:nvPicPr>
          <p:cNvPr id="5" name="Picture 8" descr="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61753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7" name="Text Box 9"/>
          <p:cNvSpPr txBox="1">
            <a:spLocks noChangeArrowheads="1"/>
          </p:cNvSpPr>
          <p:nvPr/>
        </p:nvSpPr>
        <p:spPr bwMode="auto">
          <a:xfrm>
            <a:off x="1331913" y="4149725"/>
            <a:ext cx="7489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dirty="0">
                <a:solidFill>
                  <a:schemeClr val="tx1"/>
                </a:solidFill>
                <a:cs typeface="Arial" charset="0"/>
              </a:rPr>
              <a:t>a.</a:t>
            </a:r>
            <a:r>
              <a:rPr lang="en-US" dirty="0">
                <a:solidFill>
                  <a:schemeClr val="tx1"/>
                </a:solidFill>
                <a:cs typeface="Arial" charset="0"/>
              </a:rPr>
              <a:t> </a:t>
            </a:r>
            <a:r>
              <a:rPr lang="en-US" sz="2400" dirty="0">
                <a:solidFill>
                  <a:schemeClr val="tx1"/>
                </a:solidFill>
                <a:cs typeface="Arial" charset="0"/>
              </a:rPr>
              <a:t>This study </a:t>
            </a:r>
            <a:r>
              <a:rPr lang="en-US" sz="2400" u="sng" dirty="0">
                <a:solidFill>
                  <a:srgbClr val="CC0000"/>
                </a:solidFill>
                <a:latin typeface="Arial Black" pitchFamily="34" charset="0"/>
                <a:cs typeface="Arial" charset="0"/>
              </a:rPr>
              <a:t>evaluates</a:t>
            </a:r>
            <a:r>
              <a:rPr lang="en-US" sz="2400" dirty="0">
                <a:solidFill>
                  <a:srgbClr val="990033"/>
                </a:solidFill>
                <a:latin typeface="Arial Black" pitchFamily="34" charset="0"/>
                <a:cs typeface="Arial" charset="0"/>
              </a:rPr>
              <a:t> </a:t>
            </a:r>
            <a:r>
              <a:rPr lang="en-US" sz="2400" dirty="0">
                <a:solidFill>
                  <a:schemeClr val="tx1"/>
                </a:solidFill>
                <a:cs typeface="Arial" charset="0"/>
              </a:rPr>
              <a:t>the effectiveness of different help systems while filling in forms.</a:t>
            </a:r>
            <a:endParaRPr lang="en-AU" sz="2400" dirty="0">
              <a:solidFill>
                <a:schemeClr val="tx1"/>
              </a:solidFill>
              <a:cs typeface="Arial" charset="0"/>
            </a:endParaRPr>
          </a:p>
        </p:txBody>
      </p:sp>
      <p:sp>
        <p:nvSpPr>
          <p:cNvPr id="130058" name="Text Box 10"/>
          <p:cNvSpPr txBox="1">
            <a:spLocks noChangeArrowheads="1"/>
          </p:cNvSpPr>
          <p:nvPr/>
        </p:nvSpPr>
        <p:spPr bwMode="auto">
          <a:xfrm>
            <a:off x="4427538" y="2420938"/>
            <a:ext cx="2736850" cy="396875"/>
          </a:xfrm>
          <a:prstGeom prst="rect">
            <a:avLst/>
          </a:prstGeom>
          <a:solidFill>
            <a:srgbClr val="FABB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       </a:t>
            </a:r>
            <a:r>
              <a:rPr lang="en-US" sz="2000" b="1">
                <a:solidFill>
                  <a:srgbClr val="CC0000"/>
                </a:solidFill>
                <a:cs typeface="Arial" charset="0"/>
              </a:rPr>
              <a:t>OK   to be + inf.</a:t>
            </a:r>
            <a:endParaRPr lang="en-AU" sz="2000" b="1">
              <a:solidFill>
                <a:srgbClr val="CC0000"/>
              </a:solidFill>
              <a:cs typeface="Arial" charset="0"/>
            </a:endParaRPr>
          </a:p>
        </p:txBody>
      </p:sp>
      <p:pic>
        <p:nvPicPr>
          <p:cNvPr id="2" name="Picture 8" descr="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97200"/>
            <a:ext cx="6175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292600"/>
            <a:ext cx="6175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0053">
                                            <p:txEl>
                                              <p:pRg st="0" end="0"/>
                                            </p:txEl>
                                          </p:spTgt>
                                        </p:tgtEl>
                                        <p:attrNameLst>
                                          <p:attrName>style.visibility</p:attrName>
                                        </p:attrNameLst>
                                      </p:cBhvr>
                                      <p:to>
                                        <p:strVal val="visible"/>
                                      </p:to>
                                    </p:set>
                                    <p:animEffect transition="in" filter="blinds(horizontal)">
                                      <p:cBhvr>
                                        <p:cTn id="7" dur="500"/>
                                        <p:tgtEl>
                                          <p:spTgt spid="1300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0058"/>
                                        </p:tgtEl>
                                        <p:attrNameLst>
                                          <p:attrName>style.visibility</p:attrName>
                                        </p:attrNameLst>
                                      </p:cBhvr>
                                      <p:to>
                                        <p:strVal val="visible"/>
                                      </p:to>
                                    </p:set>
                                    <p:animEffect transition="in" filter="blinds(horizontal)">
                                      <p:cBhvr>
                                        <p:cTn id="15" dur="500"/>
                                        <p:tgtEl>
                                          <p:spTgt spid="130058"/>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30055">
                                            <p:txEl>
                                              <p:pRg st="0" end="0"/>
                                            </p:txEl>
                                          </p:spTgt>
                                        </p:tgtEl>
                                        <p:attrNameLst>
                                          <p:attrName>style.visibility</p:attrName>
                                        </p:attrNameLst>
                                      </p:cBhvr>
                                      <p:to>
                                        <p:strVal val="visible"/>
                                      </p:to>
                                    </p:set>
                                    <p:animEffect transition="in" filter="blinds(horizontal)">
                                      <p:cBhvr>
                                        <p:cTn id="26" dur="500"/>
                                        <p:tgtEl>
                                          <p:spTgt spid="13005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0057">
                                            <p:txEl>
                                              <p:pRg st="0" end="0"/>
                                            </p:txEl>
                                          </p:spTgt>
                                        </p:tgtEl>
                                        <p:attrNameLst>
                                          <p:attrName>style.visibility</p:attrName>
                                        </p:attrNameLst>
                                      </p:cBhvr>
                                      <p:to>
                                        <p:strVal val="visible"/>
                                      </p:to>
                                    </p:set>
                                    <p:animEffect transition="in" filter="blinds(horizontal)">
                                      <p:cBhvr>
                                        <p:cTn id="31" dur="500"/>
                                        <p:tgtEl>
                                          <p:spTgt spid="1300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ext Box 3"/>
          <p:cNvSpPr txBox="1">
            <a:spLocks noChangeArrowheads="1"/>
          </p:cNvSpPr>
          <p:nvPr/>
        </p:nvSpPr>
        <p:spPr bwMode="auto">
          <a:xfrm>
            <a:off x="1187450" y="1557338"/>
            <a:ext cx="74898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a:solidFill>
                  <a:schemeClr val="tx1"/>
                </a:solidFill>
                <a:cs typeface="Arial" charset="0"/>
              </a:rPr>
              <a:t>b. </a:t>
            </a:r>
            <a:r>
              <a:rPr lang="en-US">
                <a:solidFill>
                  <a:schemeClr val="tx1"/>
                </a:solidFill>
                <a:cs typeface="Arial" charset="0"/>
              </a:rPr>
              <a:t> </a:t>
            </a:r>
            <a:r>
              <a:rPr lang="en-US" sz="2400">
                <a:solidFill>
                  <a:schemeClr val="tx1"/>
                </a:solidFill>
                <a:cs typeface="Arial" charset="0"/>
              </a:rPr>
              <a:t>In order to be competitive in the global market, </a:t>
            </a:r>
          </a:p>
          <a:p>
            <a:pPr eaLnBrk="1" hangingPunct="1">
              <a:buClrTx/>
              <a:buSzTx/>
              <a:buFontTx/>
              <a:buNone/>
            </a:pPr>
            <a:r>
              <a:rPr lang="en-US" sz="2400">
                <a:solidFill>
                  <a:schemeClr val="tx1"/>
                </a:solidFill>
                <a:cs typeface="Arial" charset="0"/>
              </a:rPr>
              <a:t>    it</a:t>
            </a:r>
            <a:r>
              <a:rPr lang="en-US" sz="2400" b="1" u="sng">
                <a:solidFill>
                  <a:schemeClr val="tx1"/>
                </a:solidFill>
                <a:cs typeface="Arial" charset="0"/>
              </a:rPr>
              <a:t> is </a:t>
            </a:r>
            <a:r>
              <a:rPr lang="en-US" sz="2400">
                <a:solidFill>
                  <a:schemeClr val="tx1"/>
                </a:solidFill>
                <a:cs typeface="Arial" charset="0"/>
              </a:rPr>
              <a:t>necessary for the industry to embrace new   </a:t>
            </a:r>
            <a:br>
              <a:rPr lang="en-US" sz="2400">
                <a:solidFill>
                  <a:schemeClr val="tx1"/>
                </a:solidFill>
                <a:cs typeface="Arial" charset="0"/>
              </a:rPr>
            </a:br>
            <a:r>
              <a:rPr lang="en-US" sz="2400">
                <a:solidFill>
                  <a:schemeClr val="tx1"/>
                </a:solidFill>
                <a:cs typeface="Arial" charset="0"/>
              </a:rPr>
              <a:t>    manufacturing philosophies.   </a:t>
            </a:r>
            <a:endParaRPr lang="en-AU" sz="2400">
              <a:solidFill>
                <a:schemeClr val="tx1"/>
              </a:solidFill>
              <a:cs typeface="Arial" charset="0"/>
            </a:endParaRPr>
          </a:p>
        </p:txBody>
      </p:sp>
      <p:sp>
        <p:nvSpPr>
          <p:cNvPr id="9220" name="Rectangle 4"/>
          <p:cNvSpPr>
            <a:spLocks noChangeArrowheads="1"/>
          </p:cNvSpPr>
          <p:nvPr/>
        </p:nvSpPr>
        <p:spPr bwMode="auto">
          <a:xfrm>
            <a:off x="1476375"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920750" indent="-838200" defTabSz="914400">
              <a:buClrTx/>
              <a:buSzTx/>
              <a:buFontTx/>
              <a:buNone/>
            </a:pPr>
            <a:r>
              <a:rPr lang="en-US" sz="4000" b="1" dirty="0">
                <a:solidFill>
                  <a:srgbClr val="CC0000"/>
                </a:solidFill>
                <a:latin typeface="Calibri" pitchFamily="34" charset="0"/>
              </a:rPr>
              <a:t>TASK </a:t>
            </a:r>
            <a:r>
              <a:rPr lang="en-US" sz="4000" b="1" dirty="0" smtClean="0">
                <a:solidFill>
                  <a:srgbClr val="CC0000"/>
                </a:solidFill>
                <a:latin typeface="Calibri" pitchFamily="34" charset="0"/>
              </a:rPr>
              <a:t>6-2</a:t>
            </a:r>
            <a:endParaRPr lang="en-GB" sz="4400" dirty="0">
              <a:solidFill>
                <a:schemeClr val="tx1"/>
              </a:solidFill>
              <a:latin typeface="Calibri" pitchFamily="34" charset="0"/>
            </a:endParaRPr>
          </a:p>
        </p:txBody>
      </p:sp>
      <p:sp>
        <p:nvSpPr>
          <p:cNvPr id="130054" name="Text Box 6"/>
          <p:cNvSpPr txBox="1">
            <a:spLocks noChangeArrowheads="1"/>
          </p:cNvSpPr>
          <p:nvPr/>
        </p:nvSpPr>
        <p:spPr bwMode="auto">
          <a:xfrm>
            <a:off x="1258888" y="3068638"/>
            <a:ext cx="8027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buClrTx/>
              <a:buSzTx/>
              <a:buFontTx/>
              <a:buNone/>
            </a:pPr>
            <a:r>
              <a:rPr lang="en-US" sz="2400">
                <a:solidFill>
                  <a:schemeClr val="tx1"/>
                </a:solidFill>
                <a:cs typeface="Arial" charset="0"/>
              </a:rPr>
              <a:t>c.</a:t>
            </a:r>
            <a:r>
              <a:rPr lang="en-US">
                <a:solidFill>
                  <a:schemeClr val="tx1"/>
                </a:solidFill>
                <a:cs typeface="Arial" charset="0"/>
              </a:rPr>
              <a:t> </a:t>
            </a:r>
            <a:r>
              <a:rPr lang="en-US" sz="2400">
                <a:solidFill>
                  <a:schemeClr val="tx1"/>
                </a:solidFill>
                <a:cs typeface="Arial" charset="0"/>
              </a:rPr>
              <a:t>The studied properties </a:t>
            </a:r>
            <a:r>
              <a:rPr lang="en-US" sz="2400" b="1" u="sng">
                <a:solidFill>
                  <a:schemeClr val="tx1"/>
                </a:solidFill>
                <a:cs typeface="Arial" charset="0"/>
              </a:rPr>
              <a:t>were </a:t>
            </a:r>
            <a:r>
              <a:rPr lang="en-US" sz="2400">
                <a:solidFill>
                  <a:schemeClr val="tx1"/>
                </a:solidFill>
                <a:cs typeface="Arial" charset="0"/>
              </a:rPr>
              <a:t>compressive strength, splitting tensile strength and modulus of elasticity.   </a:t>
            </a:r>
            <a:endParaRPr lang="en-AU" sz="2400">
              <a:solidFill>
                <a:schemeClr val="tx1"/>
              </a:solidFill>
              <a:cs typeface="Arial" charset="0"/>
            </a:endParaRPr>
          </a:p>
        </p:txBody>
      </p:sp>
      <p:pic>
        <p:nvPicPr>
          <p:cNvPr id="4" name="Picture 7" descr="s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068638"/>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60" name="Text Box 12"/>
          <p:cNvSpPr txBox="1">
            <a:spLocks noChangeArrowheads="1"/>
          </p:cNvSpPr>
          <p:nvPr/>
        </p:nvSpPr>
        <p:spPr bwMode="auto">
          <a:xfrm>
            <a:off x="1222375" y="4221163"/>
            <a:ext cx="7921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defTabSz="914400" eaLnBrk="1" hangingPunct="1">
              <a:buClrTx/>
              <a:buSzTx/>
              <a:buFontTx/>
              <a:buNone/>
            </a:pPr>
            <a:r>
              <a:rPr lang="en-US" sz="2400">
                <a:solidFill>
                  <a:schemeClr val="tx1"/>
                </a:solidFill>
                <a:cs typeface="Arial" charset="0"/>
              </a:rPr>
              <a:t>c.</a:t>
            </a:r>
            <a:r>
              <a:rPr lang="en-US">
                <a:solidFill>
                  <a:schemeClr val="tx1"/>
                </a:solidFill>
                <a:cs typeface="Arial" charset="0"/>
              </a:rPr>
              <a:t> </a:t>
            </a:r>
            <a:r>
              <a:rPr lang="en-US" sz="2400">
                <a:solidFill>
                  <a:schemeClr val="tx1"/>
                </a:solidFill>
                <a:cs typeface="Arial" charset="0"/>
              </a:rPr>
              <a:t>The studied properties </a:t>
            </a:r>
            <a:r>
              <a:rPr lang="en-US" sz="2400" b="1" u="sng">
                <a:solidFill>
                  <a:srgbClr val="CC0000"/>
                </a:solidFill>
                <a:latin typeface="Arial Black" pitchFamily="34" charset="0"/>
                <a:cs typeface="Arial" charset="0"/>
              </a:rPr>
              <a:t>consisted of</a:t>
            </a:r>
            <a:r>
              <a:rPr lang="en-US" sz="2400" b="1" u="sng">
                <a:solidFill>
                  <a:schemeClr val="tx1"/>
                </a:solidFill>
                <a:cs typeface="Arial" charset="0"/>
              </a:rPr>
              <a:t> </a:t>
            </a:r>
            <a:r>
              <a:rPr lang="en-US" sz="2400">
                <a:solidFill>
                  <a:schemeClr val="tx1"/>
                </a:solidFill>
                <a:cs typeface="Arial" charset="0"/>
              </a:rPr>
              <a:t>compressive strength, splitting tensile strength and modulus of elasticity.   </a:t>
            </a:r>
            <a:endParaRPr lang="en-AU" sz="2400">
              <a:solidFill>
                <a:schemeClr val="tx1"/>
              </a:solidFill>
              <a:cs typeface="Arial" charset="0"/>
            </a:endParaRPr>
          </a:p>
        </p:txBody>
      </p:sp>
      <p:sp>
        <p:nvSpPr>
          <p:cNvPr id="130061" name="Text Box 13"/>
          <p:cNvSpPr txBox="1">
            <a:spLocks noChangeArrowheads="1"/>
          </p:cNvSpPr>
          <p:nvPr/>
        </p:nvSpPr>
        <p:spPr bwMode="auto">
          <a:xfrm>
            <a:off x="5651500" y="2420938"/>
            <a:ext cx="2736850" cy="396875"/>
          </a:xfrm>
          <a:prstGeom prst="rect">
            <a:avLst/>
          </a:prstGeom>
          <a:solidFill>
            <a:srgbClr val="FABB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       </a:t>
            </a:r>
            <a:r>
              <a:rPr lang="en-US" sz="2000" b="1">
                <a:solidFill>
                  <a:srgbClr val="CC0000"/>
                </a:solidFill>
                <a:cs typeface="Arial" charset="0"/>
              </a:rPr>
              <a:t>OK   to be + adj..</a:t>
            </a:r>
            <a:endParaRPr lang="en-AU" sz="2000" b="1">
              <a:solidFill>
                <a:srgbClr val="CC0000"/>
              </a:solidFill>
              <a:cs typeface="Arial" charset="0"/>
            </a:endParaRPr>
          </a:p>
        </p:txBody>
      </p:sp>
      <p:pic>
        <p:nvPicPr>
          <p:cNvPr id="16" name="Picture 8" descr="sm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773238"/>
            <a:ext cx="61753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sm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365625"/>
            <a:ext cx="6175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blinds(horizontal)">
                                      <p:cBhvr>
                                        <p:cTn id="7" dur="500"/>
                                        <p:tgtEl>
                                          <p:spTgt spid="13005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0051">
                                            <p:txEl>
                                              <p:pRg st="1" end="1"/>
                                            </p:txEl>
                                          </p:spTgt>
                                        </p:tgtEl>
                                        <p:attrNameLst>
                                          <p:attrName>style.visibility</p:attrName>
                                        </p:attrNameLst>
                                      </p:cBhvr>
                                      <p:to>
                                        <p:strVal val="visible"/>
                                      </p:to>
                                    </p:set>
                                    <p:animEffect transition="in" filter="blinds(horizontal)">
                                      <p:cBhvr>
                                        <p:cTn id="10" dur="500"/>
                                        <p:tgtEl>
                                          <p:spTgt spid="13005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0061"/>
                                        </p:tgtEl>
                                        <p:attrNameLst>
                                          <p:attrName>style.visibility</p:attrName>
                                        </p:attrNameLst>
                                      </p:cBhvr>
                                      <p:to>
                                        <p:strVal val="visible"/>
                                      </p:to>
                                    </p:set>
                                    <p:animEffect transition="in" filter="blinds(horizontal)">
                                      <p:cBhvr>
                                        <p:cTn id="18" dur="500"/>
                                        <p:tgtEl>
                                          <p:spTgt spid="1300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30054">
                                            <p:txEl>
                                              <p:pRg st="0" end="0"/>
                                            </p:txEl>
                                          </p:spTgt>
                                        </p:tgtEl>
                                        <p:attrNameLst>
                                          <p:attrName>style.visibility</p:attrName>
                                        </p:attrNameLst>
                                      </p:cBhvr>
                                      <p:to>
                                        <p:strVal val="visible"/>
                                      </p:to>
                                    </p:set>
                                    <p:animEffect transition="in" filter="blinds(horizontal)">
                                      <p:cBhvr>
                                        <p:cTn id="23" dur="500"/>
                                        <p:tgtEl>
                                          <p:spTgt spid="13005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30060">
                                            <p:txEl>
                                              <p:pRg st="0" end="0"/>
                                            </p:txEl>
                                          </p:spTgt>
                                        </p:tgtEl>
                                        <p:attrNameLst>
                                          <p:attrName>style.visibility</p:attrName>
                                        </p:attrNameLst>
                                      </p:cBhvr>
                                      <p:to>
                                        <p:strVal val="visible"/>
                                      </p:to>
                                    </p:set>
                                    <p:animEffect transition="in" filter="blinds(horizontal)">
                                      <p:cBhvr>
                                        <p:cTn id="33" dur="500"/>
                                        <p:tgtEl>
                                          <p:spTgt spid="130060">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9350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ext Box 3"/>
          <p:cNvSpPr txBox="1">
            <a:spLocks noChangeArrowheads="1"/>
          </p:cNvSpPr>
          <p:nvPr/>
        </p:nvSpPr>
        <p:spPr bwMode="auto">
          <a:xfrm>
            <a:off x="1042988" y="4365625"/>
            <a:ext cx="7848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a:solidFill>
                  <a:schemeClr val="tx1"/>
                </a:solidFill>
                <a:cs typeface="Arial" charset="0"/>
              </a:rPr>
              <a:t>e)  A wireless receiver</a:t>
            </a:r>
            <a:r>
              <a:rPr lang="en-US" sz="2400" b="1">
                <a:solidFill>
                  <a:schemeClr val="tx1"/>
                </a:solidFill>
                <a:cs typeface="Arial" charset="0"/>
              </a:rPr>
              <a:t> </a:t>
            </a:r>
            <a:r>
              <a:rPr lang="en-US" sz="2400" b="1">
                <a:solidFill>
                  <a:srgbClr val="CC0000"/>
                </a:solidFill>
                <a:cs typeface="Arial" charset="0"/>
              </a:rPr>
              <a:t>i</a:t>
            </a:r>
            <a:r>
              <a:rPr lang="en-US" sz="2400" b="1" u="sng">
                <a:solidFill>
                  <a:srgbClr val="CC0000"/>
                </a:solidFill>
                <a:cs typeface="Arial" charset="0"/>
              </a:rPr>
              <a:t>s</a:t>
            </a:r>
            <a:r>
              <a:rPr lang="en-US" sz="2400" b="1" u="sng">
                <a:solidFill>
                  <a:schemeClr val="tx1"/>
                </a:solidFill>
                <a:cs typeface="Arial" charset="0"/>
              </a:rPr>
              <a:t> </a:t>
            </a:r>
            <a:r>
              <a:rPr lang="en-US" sz="2400">
                <a:solidFill>
                  <a:schemeClr val="tx1"/>
                </a:solidFill>
                <a:cs typeface="Arial" charset="0"/>
              </a:rPr>
              <a:t>an item of telecommunications equipment that receives radio messages from an outside source.</a:t>
            </a:r>
            <a:br>
              <a:rPr lang="en-US" sz="2400">
                <a:solidFill>
                  <a:schemeClr val="tx1"/>
                </a:solidFill>
                <a:cs typeface="Arial" charset="0"/>
              </a:rPr>
            </a:br>
            <a:endParaRPr lang="en-AU" sz="2400">
              <a:solidFill>
                <a:schemeClr val="tx1"/>
              </a:solidFill>
              <a:cs typeface="Arial" charset="0"/>
            </a:endParaRPr>
          </a:p>
        </p:txBody>
      </p:sp>
      <p:sp>
        <p:nvSpPr>
          <p:cNvPr id="10244" name="Rectangle 4"/>
          <p:cNvSpPr>
            <a:spLocks noChangeArrowheads="1"/>
          </p:cNvSpPr>
          <p:nvPr/>
        </p:nvSpPr>
        <p:spPr bwMode="auto">
          <a:xfrm>
            <a:off x="1476375" y="404813"/>
            <a:ext cx="7369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920750" indent="-838200" defTabSz="914400">
              <a:buClrTx/>
              <a:buSzTx/>
              <a:buFontTx/>
              <a:buNone/>
            </a:pPr>
            <a:r>
              <a:rPr lang="en-US" sz="4000" b="1" dirty="0">
                <a:solidFill>
                  <a:srgbClr val="CC0000"/>
                </a:solidFill>
                <a:latin typeface="Calibri" pitchFamily="34" charset="0"/>
              </a:rPr>
              <a:t>TASK </a:t>
            </a:r>
            <a:r>
              <a:rPr lang="en-US" sz="4000" b="1" dirty="0" smtClean="0">
                <a:solidFill>
                  <a:srgbClr val="CC0000"/>
                </a:solidFill>
                <a:latin typeface="Calibri" pitchFamily="34" charset="0"/>
              </a:rPr>
              <a:t>6-2</a:t>
            </a:r>
            <a:endParaRPr lang="en-GB" sz="4400" dirty="0">
              <a:solidFill>
                <a:schemeClr val="tx1"/>
              </a:solidFill>
              <a:latin typeface="Calibri" pitchFamily="34" charset="0"/>
            </a:endParaRPr>
          </a:p>
        </p:txBody>
      </p:sp>
      <p:sp>
        <p:nvSpPr>
          <p:cNvPr id="131077" name="Text Box 5"/>
          <p:cNvSpPr txBox="1">
            <a:spLocks noChangeArrowheads="1"/>
          </p:cNvSpPr>
          <p:nvPr/>
        </p:nvSpPr>
        <p:spPr bwMode="auto">
          <a:xfrm>
            <a:off x="971550" y="1341438"/>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a:solidFill>
                  <a:schemeClr val="tx1"/>
                </a:solidFill>
                <a:cs typeface="Arial" charset="0"/>
              </a:rPr>
              <a:t>d)  There has been an increase in the concentrations of all of the major greenhouse gases since the beginning of the Industrial Revolution (about 1700 AD).  </a:t>
            </a:r>
            <a:endParaRPr lang="en-AU" sz="2400">
              <a:solidFill>
                <a:schemeClr val="tx1"/>
              </a:solidFill>
              <a:cs typeface="Arial" charset="0"/>
            </a:endParaRPr>
          </a:p>
        </p:txBody>
      </p:sp>
      <p:sp>
        <p:nvSpPr>
          <p:cNvPr id="131078" name="Text Box 6"/>
          <p:cNvSpPr txBox="1">
            <a:spLocks noChangeArrowheads="1"/>
          </p:cNvSpPr>
          <p:nvPr/>
        </p:nvSpPr>
        <p:spPr bwMode="auto">
          <a:xfrm>
            <a:off x="1042988" y="2852738"/>
            <a:ext cx="73453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sz="2400" dirty="0">
                <a:solidFill>
                  <a:srgbClr val="000099"/>
                </a:solidFill>
                <a:cs typeface="Arial" charset="0"/>
              </a:rPr>
              <a:t>d)</a:t>
            </a:r>
            <a:r>
              <a:rPr lang="en-US" dirty="0">
                <a:solidFill>
                  <a:srgbClr val="000099"/>
                </a:solidFill>
                <a:cs typeface="Arial" charset="0"/>
              </a:rPr>
              <a:t> </a:t>
            </a:r>
            <a:r>
              <a:rPr lang="en-US" sz="2400" dirty="0">
                <a:solidFill>
                  <a:srgbClr val="000099"/>
                </a:solidFill>
                <a:cs typeface="Arial" charset="0"/>
              </a:rPr>
              <a:t>The</a:t>
            </a:r>
            <a:r>
              <a:rPr lang="en-US" sz="2400" b="1" dirty="0">
                <a:solidFill>
                  <a:srgbClr val="000099"/>
                </a:solidFill>
                <a:cs typeface="Arial" charset="0"/>
              </a:rPr>
              <a:t> concentrations </a:t>
            </a:r>
            <a:r>
              <a:rPr lang="en-US" sz="2400" dirty="0">
                <a:solidFill>
                  <a:srgbClr val="000099"/>
                </a:solidFill>
                <a:cs typeface="Arial" charset="0"/>
              </a:rPr>
              <a:t>of all of the major greenhouse gases </a:t>
            </a:r>
            <a:r>
              <a:rPr lang="en-US" sz="2400" dirty="0">
                <a:solidFill>
                  <a:srgbClr val="CC0000"/>
                </a:solidFill>
                <a:latin typeface="Arial Black" pitchFamily="34" charset="0"/>
                <a:cs typeface="Arial" charset="0"/>
              </a:rPr>
              <a:t>have increased</a:t>
            </a:r>
            <a:r>
              <a:rPr lang="en-US" sz="2400" dirty="0">
                <a:solidFill>
                  <a:schemeClr val="tx1"/>
                </a:solidFill>
                <a:cs typeface="Arial" charset="0"/>
              </a:rPr>
              <a:t> </a:t>
            </a:r>
            <a:r>
              <a:rPr lang="en-US" sz="2400" dirty="0">
                <a:solidFill>
                  <a:srgbClr val="000099"/>
                </a:solidFill>
                <a:cs typeface="Arial" charset="0"/>
              </a:rPr>
              <a:t>since the beginning of the Industrial Revolution (about 1700 AD).  </a:t>
            </a:r>
            <a:endParaRPr lang="en-AU" sz="2400" dirty="0">
              <a:solidFill>
                <a:srgbClr val="000099"/>
              </a:solidFill>
              <a:cs typeface="Arial" charset="0"/>
            </a:endParaRPr>
          </a:p>
        </p:txBody>
      </p:sp>
      <p:sp>
        <p:nvSpPr>
          <p:cNvPr id="131079" name="Text Box 7"/>
          <p:cNvSpPr txBox="1">
            <a:spLocks noChangeArrowheads="1"/>
          </p:cNvSpPr>
          <p:nvPr/>
        </p:nvSpPr>
        <p:spPr bwMode="auto">
          <a:xfrm>
            <a:off x="4859338" y="5229225"/>
            <a:ext cx="2736850" cy="396875"/>
          </a:xfrm>
          <a:prstGeom prst="rect">
            <a:avLst/>
          </a:prstGeom>
          <a:solidFill>
            <a:srgbClr val="FABB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buClrTx/>
              <a:buSzTx/>
              <a:buFontTx/>
              <a:buNone/>
            </a:pPr>
            <a:r>
              <a:rPr lang="en-US">
                <a:solidFill>
                  <a:schemeClr val="tx1"/>
                </a:solidFill>
                <a:cs typeface="Arial" charset="0"/>
              </a:rPr>
              <a:t>       </a:t>
            </a:r>
            <a:r>
              <a:rPr lang="en-US" sz="2000" b="1">
                <a:solidFill>
                  <a:srgbClr val="CC0000"/>
                </a:solidFill>
                <a:cs typeface="Arial" charset="0"/>
              </a:rPr>
              <a:t>OK   Definition</a:t>
            </a:r>
            <a:endParaRPr lang="en-AU" sz="2000" b="1">
              <a:solidFill>
                <a:srgbClr val="CC0000"/>
              </a:solidFill>
              <a:cs typeface="Arial" charset="0"/>
            </a:endParaRPr>
          </a:p>
        </p:txBody>
      </p:sp>
      <p:pic>
        <p:nvPicPr>
          <p:cNvPr id="5" name="Picture 8" descr="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365625"/>
            <a:ext cx="6175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s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00213"/>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1077">
                                            <p:txEl>
                                              <p:pRg st="0" end="0"/>
                                            </p:txEl>
                                          </p:spTgt>
                                        </p:tgtEl>
                                        <p:attrNameLst>
                                          <p:attrName>style.visibility</p:attrName>
                                        </p:attrNameLst>
                                      </p:cBhvr>
                                      <p:to>
                                        <p:strVal val="visible"/>
                                      </p:to>
                                    </p:set>
                                    <p:animEffect transition="in" filter="blinds(horizontal)">
                                      <p:cBhvr>
                                        <p:cTn id="7" dur="500"/>
                                        <p:tgtEl>
                                          <p:spTgt spid="1310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1078">
                                            <p:txEl>
                                              <p:pRg st="0" end="0"/>
                                            </p:txEl>
                                          </p:spTgt>
                                        </p:tgtEl>
                                        <p:attrNameLst>
                                          <p:attrName>style.visibility</p:attrName>
                                        </p:attrNameLst>
                                      </p:cBhvr>
                                      <p:to>
                                        <p:strVal val="visible"/>
                                      </p:to>
                                    </p:set>
                                    <p:animEffect transition="in" filter="blinds(horizontal)">
                                      <p:cBhvr>
                                        <p:cTn id="17" dur="500"/>
                                        <p:tgtEl>
                                          <p:spTgt spid="1310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1075">
                                            <p:txEl>
                                              <p:pRg st="0" end="0"/>
                                            </p:txEl>
                                          </p:spTgt>
                                        </p:tgtEl>
                                        <p:attrNameLst>
                                          <p:attrName>style.visibility</p:attrName>
                                        </p:attrNameLst>
                                      </p:cBhvr>
                                      <p:to>
                                        <p:strVal val="visible"/>
                                      </p:to>
                                    </p:set>
                                    <p:animEffect transition="in" filter="blinds(horizontal)">
                                      <p:cBhvr>
                                        <p:cTn id="22" dur="500"/>
                                        <p:tgtEl>
                                          <p:spTgt spid="13107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1079"/>
                                        </p:tgtEl>
                                        <p:attrNameLst>
                                          <p:attrName>style.visibility</p:attrName>
                                        </p:attrNameLst>
                                      </p:cBhvr>
                                      <p:to>
                                        <p:strVal val="visible"/>
                                      </p:to>
                                    </p:set>
                                    <p:animEffect transition="in" filter="blinds(horizontal)">
                                      <p:cBhvr>
                                        <p:cTn id="32" dur="5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1600200"/>
            <a:ext cx="8224838" cy="676275"/>
          </a:xfrm>
        </p:spPr>
        <p:txBody>
          <a:bodyPr/>
          <a:lstStyle/>
          <a:p>
            <a:pPr marL="609600" indent="-609600" defTabSz="914400">
              <a:buFontTx/>
              <a:buNone/>
            </a:pPr>
            <a:r>
              <a:rPr lang="en-US" noProof="0" dirty="0" smtClean="0"/>
              <a:t>1. Avoid </a:t>
            </a:r>
            <a:r>
              <a:rPr lang="en-US" b="1" dirty="0" smtClean="0">
                <a:solidFill>
                  <a:srgbClr val="990000"/>
                </a:solidFill>
              </a:rPr>
              <a:t>“</a:t>
            </a:r>
            <a:r>
              <a:rPr lang="en-US" b="1" noProof="0" dirty="0" smtClean="0">
                <a:solidFill>
                  <a:srgbClr val="990000"/>
                </a:solidFill>
              </a:rPr>
              <a:t>there is/are…”</a:t>
            </a:r>
          </a:p>
          <a:p>
            <a:pPr marL="609600" indent="-609600" defTabSz="914400">
              <a:buFontTx/>
              <a:buNone/>
            </a:pPr>
            <a:endParaRPr lang="en-US" noProof="0" dirty="0" smtClean="0"/>
          </a:p>
        </p:txBody>
      </p:sp>
      <p:sp>
        <p:nvSpPr>
          <p:cNvPr id="11267" name="Text Box 3"/>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gn="l">
              <a:spcBef>
                <a:spcPct val="50000"/>
              </a:spcBef>
            </a:pPr>
            <a:r>
              <a:rPr lang="en-US" b="1" noProof="0" dirty="0" smtClean="0"/>
              <a:t>Put </a:t>
            </a:r>
            <a:r>
              <a:rPr lang="en-US" noProof="0" dirty="0" smtClean="0">
                <a:solidFill>
                  <a:srgbClr val="990000"/>
                </a:solidFill>
                <a:latin typeface="Arial Black" pitchFamily="34" charset="0"/>
              </a:rPr>
              <a:t>Action</a:t>
            </a:r>
            <a:r>
              <a:rPr lang="en-US" b="1" noProof="0" dirty="0" smtClean="0"/>
              <a:t> into the </a:t>
            </a:r>
            <a:r>
              <a:rPr lang="en-US" noProof="0" dirty="0" smtClean="0">
                <a:solidFill>
                  <a:srgbClr val="990000"/>
                </a:solidFill>
                <a:latin typeface="Arial Black" pitchFamily="34" charset="0"/>
              </a:rPr>
              <a:t>Verb</a:t>
            </a:r>
          </a:p>
        </p:txBody>
      </p:sp>
      <p:pic>
        <p:nvPicPr>
          <p:cNvPr id="11268" name="Picture 4" descr="320px-SMirC-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4795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320px-SMirC-s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60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1619250" y="2708275"/>
            <a:ext cx="705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dirty="0">
                <a:solidFill>
                  <a:srgbClr val="990000"/>
                </a:solidFill>
                <a:latin typeface="Arial Black" pitchFamily="34" charset="0"/>
                <a:ea typeface="ＭＳ Ｐゴシック" pitchFamily="34" charset="-128"/>
              </a:rPr>
              <a:t>There are</a:t>
            </a:r>
            <a:r>
              <a:rPr lang="en-US" altLang="ja-JP" sz="2000" dirty="0">
                <a:solidFill>
                  <a:schemeClr val="tx1"/>
                </a:solidFill>
                <a:ea typeface="ＭＳ Ｐゴシック" pitchFamily="34" charset="-128"/>
              </a:rPr>
              <a:t> several important factors </a:t>
            </a:r>
            <a:r>
              <a:rPr lang="en-US" altLang="ja-JP" sz="2000" dirty="0">
                <a:solidFill>
                  <a:srgbClr val="990000"/>
                </a:solidFill>
                <a:latin typeface="Arial Black" pitchFamily="34" charset="0"/>
                <a:ea typeface="ＭＳ Ｐゴシック" pitchFamily="34" charset="-128"/>
              </a:rPr>
              <a:t>that</a:t>
            </a:r>
            <a:r>
              <a:rPr lang="en-US" altLang="ja-JP" sz="2000" dirty="0">
                <a:solidFill>
                  <a:schemeClr val="tx1"/>
                </a:solidFill>
                <a:ea typeface="ＭＳ Ｐゴシック" pitchFamily="34" charset="-128"/>
              </a:rPr>
              <a:t> must be considered in the design of a nuclear power plant.</a:t>
            </a:r>
            <a:endParaRPr lang="en-US" sz="2000" dirty="0">
              <a:solidFill>
                <a:schemeClr val="tx1"/>
              </a:solidFill>
            </a:endParaRPr>
          </a:p>
        </p:txBody>
      </p:sp>
      <p:sp>
        <p:nvSpPr>
          <p:cNvPr id="92167" name="Text Box 7"/>
          <p:cNvSpPr txBox="1">
            <a:spLocks noChangeArrowheads="1"/>
          </p:cNvSpPr>
          <p:nvPr/>
        </p:nvSpPr>
        <p:spPr bwMode="auto">
          <a:xfrm>
            <a:off x="1619250" y="3789363"/>
            <a:ext cx="7056438"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buClrTx/>
              <a:buSzTx/>
              <a:buFontTx/>
              <a:buNone/>
            </a:pPr>
            <a:r>
              <a:rPr lang="en-US" altLang="ja-JP" sz="2000">
                <a:solidFill>
                  <a:srgbClr val="990000"/>
                </a:solidFill>
                <a:ea typeface="ＭＳ Ｐゴシック" pitchFamily="34" charset="-128"/>
                <a:cs typeface="Arial" charset="0"/>
              </a:rPr>
              <a:t>Ø</a:t>
            </a:r>
            <a:r>
              <a:rPr lang="en-US" altLang="ja-JP" sz="2000">
                <a:solidFill>
                  <a:srgbClr val="990000"/>
                </a:solidFill>
                <a:latin typeface="Arial Black" pitchFamily="34" charset="0"/>
                <a:ea typeface="ＭＳ Ｐゴシック" pitchFamily="34" charset="-128"/>
                <a:cs typeface="Arial" charset="0"/>
              </a:rPr>
              <a:t> </a:t>
            </a:r>
            <a:r>
              <a:rPr lang="en-US" altLang="ja-JP" sz="2000">
                <a:solidFill>
                  <a:schemeClr val="tx1"/>
                </a:solidFill>
                <a:ea typeface="ＭＳ Ｐゴシック" pitchFamily="34" charset="-128"/>
                <a:cs typeface="Arial" charset="0"/>
              </a:rPr>
              <a:t>several important factors </a:t>
            </a:r>
            <a:r>
              <a:rPr lang="en-US" altLang="ja-JP" sz="2000">
                <a:solidFill>
                  <a:srgbClr val="990000"/>
                </a:solidFill>
                <a:ea typeface="ＭＳ Ｐゴシック" pitchFamily="34" charset="-128"/>
                <a:cs typeface="Arial" charset="0"/>
              </a:rPr>
              <a:t>Ø</a:t>
            </a:r>
            <a:r>
              <a:rPr lang="en-US" altLang="ja-JP" sz="2000">
                <a:solidFill>
                  <a:srgbClr val="990000"/>
                </a:solidFill>
                <a:latin typeface="Arial Black" pitchFamily="34" charset="0"/>
                <a:ea typeface="ＭＳ Ｐゴシック" pitchFamily="34" charset="-128"/>
                <a:cs typeface="Arial" charset="0"/>
              </a:rPr>
              <a:t> </a:t>
            </a:r>
            <a:r>
              <a:rPr lang="en-US" altLang="ja-JP" sz="2000">
                <a:solidFill>
                  <a:schemeClr val="tx1"/>
                </a:solidFill>
                <a:ea typeface="ＭＳ Ｐゴシック" pitchFamily="34" charset="-128"/>
                <a:cs typeface="Arial" charset="0"/>
              </a:rPr>
              <a:t>must be </a:t>
            </a:r>
            <a:r>
              <a:rPr lang="en-US" altLang="ja-JP" sz="2000" b="1" u="sng">
                <a:solidFill>
                  <a:schemeClr val="tx1"/>
                </a:solidFill>
                <a:ea typeface="ＭＳ Ｐゴシック" pitchFamily="34" charset="-128"/>
                <a:cs typeface="Arial" charset="0"/>
              </a:rPr>
              <a:t>considered</a:t>
            </a:r>
            <a:r>
              <a:rPr lang="en-US" altLang="ja-JP" sz="2000">
                <a:solidFill>
                  <a:schemeClr val="tx1"/>
                </a:solidFill>
                <a:ea typeface="ＭＳ Ｐゴシック" pitchFamily="34" charset="-128"/>
                <a:cs typeface="Arial" charset="0"/>
              </a:rPr>
              <a:t> in the design of a nuclear power plant.</a:t>
            </a:r>
            <a:endParaRPr lang="en-US" sz="2000">
              <a:solidFill>
                <a:schemeClr val="tx1"/>
              </a:solidFill>
              <a:ea typeface="ＭＳ Ｐゴシック" pitchFamily="34" charset="-128"/>
              <a:cs typeface="Arial" charset="0"/>
            </a:endParaRPr>
          </a:p>
          <a:p>
            <a:pPr eaLnBrk="1" hangingPunct="1">
              <a:spcBef>
                <a:spcPct val="50000"/>
              </a:spcBef>
              <a:buClrTx/>
              <a:buSzTx/>
              <a:buFontTx/>
              <a:buNone/>
            </a:pPr>
            <a:endParaRPr lang="en-US" sz="2000">
              <a:solidFill>
                <a:schemeClr val="tx1"/>
              </a:solidFill>
              <a:ea typeface="ＭＳ Ｐゴシック" pitchFamily="34" charset="-128"/>
              <a:cs typeface="Arial" charset="0"/>
            </a:endParaRPr>
          </a:p>
        </p:txBody>
      </p:sp>
      <p:sp>
        <p:nvSpPr>
          <p:cNvPr id="91143" name="AutoShape 7"/>
          <p:cNvSpPr>
            <a:spLocks noChangeArrowheads="1"/>
          </p:cNvSpPr>
          <p:nvPr/>
        </p:nvSpPr>
        <p:spPr bwMode="auto">
          <a:xfrm rot="10800000">
            <a:off x="4644554" y="1124744"/>
            <a:ext cx="4032250" cy="1440160"/>
          </a:xfrm>
          <a:prstGeom prst="cloudCallout">
            <a:avLst>
              <a:gd name="adj1" fmla="val 85195"/>
              <a:gd name="adj2" fmla="val -61651"/>
            </a:avLst>
          </a:prstGeom>
          <a:solidFill>
            <a:srgbClr val="F1FC60"/>
          </a:solidFill>
          <a:ln w="9525">
            <a:solidFill>
              <a:schemeClr val="tx1"/>
            </a:solidFill>
            <a:round/>
            <a:headEnd/>
            <a:tailEnd/>
          </a:ln>
        </p:spPr>
        <p:txBody>
          <a:bodyPr rot="10800000"/>
          <a:lstStyle/>
          <a:p>
            <a:pPr algn="ctr">
              <a:buClrTx/>
              <a:buSzTx/>
              <a:buFontTx/>
              <a:buNone/>
            </a:pPr>
            <a:r>
              <a:rPr lang="en-US" sz="2400" b="1" dirty="0" smtClean="0">
                <a:solidFill>
                  <a:schemeClr val="tx1"/>
                </a:solidFill>
              </a:rPr>
              <a:t>Where</a:t>
            </a:r>
            <a:r>
              <a:rPr lang="fi-FI" sz="2400" b="1" dirty="0" smtClean="0">
                <a:solidFill>
                  <a:schemeClr val="tx1"/>
                </a:solidFill>
              </a:rPr>
              <a:t> </a:t>
            </a:r>
            <a:r>
              <a:rPr lang="fi-FI" sz="2400" b="1" dirty="0">
                <a:solidFill>
                  <a:schemeClr val="tx1"/>
                </a:solidFill>
              </a:rPr>
              <a:t>is the action?</a:t>
            </a:r>
            <a:endParaRPr lang="en-US" sz="2400" dirty="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1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11270" grpId="0"/>
      <p:bldP spid="92167" grpId="0"/>
      <p:bldP spid="9114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te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teem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e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6572</TotalTime>
  <Words>1823</Words>
  <Application>Microsoft Office PowerPoint</Application>
  <PresentationFormat>On-screen Show (4:3)</PresentationFormat>
  <Paragraphs>234</Paragraphs>
  <Slides>29</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1" baseType="lpstr">
      <vt:lpstr>ＭＳ Ｐゴシック</vt:lpstr>
      <vt:lpstr>Aharoni</vt:lpstr>
      <vt:lpstr>Arial</vt:lpstr>
      <vt:lpstr>Arial Black</vt:lpstr>
      <vt:lpstr>Calibri</vt:lpstr>
      <vt:lpstr>Georgia</vt:lpstr>
      <vt:lpstr>Times New Roman</vt:lpstr>
      <vt:lpstr>Default Design</vt:lpstr>
      <vt:lpstr>Office-teema</vt:lpstr>
      <vt:lpstr>1_Default Design</vt:lpstr>
      <vt:lpstr>2_Default Design</vt:lpstr>
      <vt:lpstr>Clip</vt:lpstr>
      <vt:lpstr>Communicating technology 6</vt:lpstr>
      <vt:lpstr>PowerPoint Presentation</vt:lpstr>
      <vt:lpstr>PowerPoint Presentation</vt:lpstr>
      <vt:lpstr>PowerPoint Presentation</vt:lpstr>
      <vt:lpstr>When are ‘weak verbs’ OK to use?</vt:lpstr>
      <vt:lpstr>PowerPoint Presentation</vt:lpstr>
      <vt:lpstr>PowerPoint Presentation</vt:lpstr>
      <vt:lpstr>PowerPoint Presentation</vt:lpstr>
      <vt:lpstr>Put Action into the Verb</vt:lpstr>
      <vt:lpstr>Put Action into the Verb</vt:lpstr>
      <vt:lpstr>Put Action into the Verb</vt:lpstr>
      <vt:lpstr>Shift the “topic” to the beginning of NPs</vt:lpstr>
      <vt:lpstr>What kind of verbs should I use instead?</vt:lpstr>
      <vt:lpstr>  TASK 6-3 Each sentence below contains a weak verb. Replace the weak verb with a suitable action verb offered.  </vt:lpstr>
      <vt:lpstr>  TASK 6-3 Each sentence below contains a weak verb. Replace the weak verb with a suitable action verb offered.  </vt:lpstr>
      <vt:lpstr> TASK 6-4  The following sentences contain the problem of the weak verb. How would you make the sentences clearer and more effective?</vt:lpstr>
      <vt:lpstr> TASK 6-4   The following sentences contain the problem of the weak verb. How would you make the sentences clearer and more effective?</vt:lpstr>
      <vt:lpstr> TASK 6-4 The following sentences contain the problem of the weak verb. How would you make the sentences clearer and more effective?</vt:lpstr>
      <vt:lpstr>See also MyCourses:  Avoiding weak verbs/Put action into the verbs   http://sana.aalto.fi/awe/style/sentence/weakverbs/index.html    Language aid: verbs to replace weak verbs</vt:lpstr>
      <vt:lpstr>ASSIGNMENT 4:  first full draft of the recommendation report  Introduction + body + conclusion </vt:lpstr>
      <vt:lpstr>A recommendation report</vt:lpstr>
      <vt:lpstr>The conclusion paragraph</vt:lpstr>
      <vt:lpstr>Conclusion paragraph</vt:lpstr>
      <vt:lpstr>Conclusion paragraph</vt:lpstr>
      <vt:lpstr>Conclusion paragraph</vt:lpstr>
      <vt:lpstr>Conclusion paragraph</vt:lpstr>
      <vt:lpstr>A4  First draft of the full recommendation report</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Audience</dc:title>
  <dc:creator>jrybicki</dc:creator>
  <cp:lastModifiedBy>Humphries Laura</cp:lastModifiedBy>
  <cp:revision>311</cp:revision>
  <cp:lastPrinted>2015-03-11T12:41:15Z</cp:lastPrinted>
  <dcterms:modified xsi:type="dcterms:W3CDTF">2019-01-24T09:11:31Z</dcterms:modified>
</cp:coreProperties>
</file>