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1" r:id="rId3"/>
    <p:sldId id="260" r:id="rId4"/>
    <p:sldId id="261" r:id="rId5"/>
    <p:sldId id="262" r:id="rId6"/>
    <p:sldId id="292" r:id="rId7"/>
    <p:sldId id="264" r:id="rId8"/>
    <p:sldId id="265" r:id="rId9"/>
    <p:sldId id="266" r:id="rId10"/>
    <p:sldId id="294" r:id="rId11"/>
    <p:sldId id="267" r:id="rId12"/>
    <p:sldId id="271" r:id="rId13"/>
    <p:sldId id="285" r:id="rId14"/>
    <p:sldId id="290" r:id="rId15"/>
    <p:sldId id="286" r:id="rId16"/>
    <p:sldId id="287" r:id="rId17"/>
    <p:sldId id="269" r:id="rId18"/>
    <p:sldId id="293" r:id="rId19"/>
    <p:sldId id="298" r:id="rId20"/>
    <p:sldId id="268" r:id="rId21"/>
    <p:sldId id="276" r:id="rId22"/>
    <p:sldId id="277" r:id="rId23"/>
    <p:sldId id="295" r:id="rId24"/>
    <p:sldId id="297" r:id="rId25"/>
    <p:sldId id="296" r:id="rId26"/>
    <p:sldId id="282" r:id="rId27"/>
    <p:sldId id="283" r:id="rId28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868" y="56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2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1/7/2019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7.1.2019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84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883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15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722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1808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895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224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6433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874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35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94473"/>
            <a:ext cx="8520525" cy="636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75" cy="4372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i-FI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19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7.1.2019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7.1.2019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9D4F-2A17-9342-9AD9-4BE7954F2896}" type="datetime1">
              <a:rPr lang="en-US" noProof="0" smtClean="0"/>
              <a:t>1/7/2019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13"/>
              </a:lnSpc>
              <a:spcBef>
                <a:spcPts val="0"/>
              </a:spcBef>
              <a:buNone/>
              <a:defRPr sz="713" b="1">
                <a:solidFill>
                  <a:schemeClr val="bg2"/>
                </a:solidFill>
              </a:defRPr>
            </a:lvl1pPr>
            <a:lvl2pPr marL="204788" indent="-77391">
              <a:defRPr lang="en-US" sz="71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788" indent="-70247">
              <a:buFont typeface="Symbol" pitchFamily="18" charset="2"/>
              <a:buNone/>
              <a:defRPr sz="675"/>
            </a:lvl3pPr>
            <a:lvl4pPr marL="204788" indent="-70247">
              <a:defRPr sz="675"/>
            </a:lvl4pPr>
            <a:lvl5pPr marL="204788" indent="-70247">
              <a:buFont typeface="Symbol" pitchFamily="18" charset="2"/>
              <a:buChar char="-"/>
              <a:defRPr sz="675"/>
            </a:lvl5pPr>
            <a:lvl6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6pPr>
            <a:lvl7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7pPr>
            <a:lvl8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8pPr>
            <a:lvl9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13"/>
              </a:lnSpc>
              <a:spcBef>
                <a:spcPts val="0"/>
              </a:spcBef>
              <a:buNone/>
              <a:defRPr sz="713" b="1">
                <a:solidFill>
                  <a:schemeClr val="bg2"/>
                </a:solidFill>
              </a:defRPr>
            </a:lvl1pPr>
            <a:lvl2pPr marL="204788" indent="-77391">
              <a:defRPr lang="en-US" sz="71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788" indent="-70247">
              <a:buFont typeface="Symbol" pitchFamily="18" charset="2"/>
              <a:buNone/>
              <a:defRPr sz="675"/>
            </a:lvl3pPr>
            <a:lvl4pPr marL="204788" indent="-70247">
              <a:defRPr sz="675"/>
            </a:lvl4pPr>
            <a:lvl5pPr marL="204788" indent="-70247">
              <a:buFont typeface="Symbol" pitchFamily="18" charset="2"/>
              <a:buChar char="-"/>
              <a:defRPr sz="675"/>
            </a:lvl5pPr>
            <a:lvl6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6pPr>
            <a:lvl7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7pPr>
            <a:lvl8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8pPr>
            <a:lvl9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9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tsikko ja sisält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7200" y="1333503"/>
            <a:ext cx="8229600" cy="37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57175" algn="l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marL="685800" lvl="1" indent="-257175" algn="l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marL="1028700" lvl="2" indent="-257175" algn="l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3pPr>
            <a:lvl4pPr marL="1371600" lvl="3" indent="-257175" algn="l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marL="1714500" lvl="4" indent="-257175" algn="l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5pPr>
            <a:lvl6pPr marL="2057400" lvl="5" indent="-257175" algn="l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2400300" lvl="6" indent="-257175" algn="l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2743200" lvl="7" indent="-257175" algn="l" rtl="0">
              <a:spcBef>
                <a:spcPts val="1575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3086100" lvl="8" indent="-257175" algn="l" rtl="0">
              <a:spcBef>
                <a:spcPts val="1575"/>
              </a:spcBef>
              <a:spcAft>
                <a:spcPts val="1575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57200" y="5296961"/>
            <a:ext cx="2133675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124200" y="5296961"/>
            <a:ext cx="2895525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553200" y="5296961"/>
            <a:ext cx="2133675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fi-FI" smtClean="0"/>
              <a:pPr>
                <a:spcAft>
                  <a:spcPts val="0"/>
                </a:spcAft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19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7.1.2019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  <p:sldLayoutId id="2147484767" r:id="rId8"/>
    <p:sldLayoutId id="2147484768" r:id="rId9"/>
    <p:sldLayoutId id="2147484769" r:id="rId10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xiaoshi.xu@aalto.f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Global Marketing Management</a:t>
            </a:r>
            <a:br>
              <a:rPr lang="fi-FI" dirty="0"/>
            </a:br>
            <a:r>
              <a:rPr lang="fi-FI" dirty="0"/>
              <a:t>Course </a:t>
            </a:r>
            <a:r>
              <a:rPr lang="fi-FI" dirty="0" err="1"/>
              <a:t>kick-off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Paula Kilpinen, 8.1.2019</a:t>
            </a:r>
          </a:p>
        </p:txBody>
      </p:sp>
    </p:spTree>
    <p:extLst>
      <p:ext uri="{BB962C8B-B14F-4D97-AF65-F5344CB8AC3E}">
        <p14:creationId xmlns:p14="http://schemas.microsoft.com/office/powerpoint/2010/main" val="304636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22C5D03-8C3D-4964-AFF0-ADA318611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Business </a:t>
            </a:r>
            <a:r>
              <a:rPr lang="fi-FI" dirty="0" err="1"/>
              <a:t>project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FAF480-FBAA-48FE-A761-70543B981BF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524500" y="5149850"/>
            <a:ext cx="3619500" cy="155575"/>
          </a:xfrm>
        </p:spPr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7.1.2019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D53CBF7-C627-4B68-8ADA-B2453E5C3F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63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728663" lvl="1" indent="-233363">
              <a:lnSpc>
                <a:spcPct val="90000"/>
              </a:lnSpc>
              <a:spcBef>
                <a:spcPts val="0"/>
              </a:spcBef>
              <a:buSzPts val="32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385763" indent="-385763">
              <a:lnSpc>
                <a:spcPct val="90000"/>
              </a:lnSpc>
              <a:spcBef>
                <a:spcPts val="480"/>
              </a:spcBef>
              <a:buClr>
                <a:srgbClr val="000000"/>
              </a:buClr>
              <a:buSzPts val="3200"/>
              <a:buFont typeface="Noto Sans Symbols"/>
              <a:buAutoNum type="arabicPlain"/>
            </a:pPr>
            <a:r>
              <a:rPr lang="fi-FI" dirty="0">
                <a:solidFill>
                  <a:srgbClr val="000000"/>
                </a:solidFill>
              </a:rPr>
              <a:t>CASE REPORT</a:t>
            </a:r>
            <a:endParaRPr dirty="0">
              <a:solidFill>
                <a:srgbClr val="000000"/>
              </a:solidFill>
            </a:endParaRPr>
          </a:p>
          <a:p>
            <a:pPr marL="985838" lvl="2" indent="-385763">
              <a:lnSpc>
                <a:spcPct val="9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fi-FI" dirty="0">
                <a:solidFill>
                  <a:srgbClr val="000000"/>
                </a:solidFill>
              </a:rPr>
              <a:t>10 </a:t>
            </a:r>
            <a:r>
              <a:rPr lang="fi-FI" dirty="0" err="1">
                <a:solidFill>
                  <a:srgbClr val="000000"/>
                </a:solidFill>
              </a:rPr>
              <a:t>pages</a:t>
            </a:r>
            <a:endParaRPr lang="fi-FI" dirty="0">
              <a:solidFill>
                <a:srgbClr val="000000"/>
              </a:solidFill>
            </a:endParaRPr>
          </a:p>
          <a:p>
            <a:pPr marL="985838" lvl="2" indent="-385763">
              <a:lnSpc>
                <a:spcPct val="90000"/>
              </a:lnSpc>
              <a:spcBef>
                <a:spcPts val="360"/>
              </a:spcBef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dirty="0">
                <a:solidFill>
                  <a:srgbClr val="000000"/>
                </a:solidFill>
              </a:rPr>
              <a:t>Market analysis, opportunities and strategy</a:t>
            </a:r>
          </a:p>
          <a:p>
            <a:pPr marL="985838" lvl="2" indent="-271463">
              <a:lnSpc>
                <a:spcPct val="90000"/>
              </a:lnSpc>
              <a:spcBef>
                <a:spcPts val="360"/>
              </a:spcBef>
              <a:buSzPts val="2400"/>
              <a:buNone/>
            </a:pPr>
            <a:endParaRPr dirty="0">
              <a:solidFill>
                <a:srgbClr val="000000"/>
              </a:solidFill>
            </a:endParaRPr>
          </a:p>
          <a:p>
            <a:pPr marL="385763" indent="-385763">
              <a:lnSpc>
                <a:spcPct val="90000"/>
              </a:lnSpc>
              <a:spcBef>
                <a:spcPts val="480"/>
              </a:spcBef>
              <a:buClr>
                <a:srgbClr val="000000"/>
              </a:buClr>
              <a:buSzPts val="3200"/>
              <a:buFont typeface="Noto Sans Symbols"/>
              <a:buAutoNum type="arabicPlain"/>
            </a:pPr>
            <a:r>
              <a:rPr lang="fi-FI" dirty="0">
                <a:solidFill>
                  <a:srgbClr val="000000"/>
                </a:solidFill>
              </a:rPr>
              <a:t>CASE PRESENTATION</a:t>
            </a:r>
            <a:endParaRPr dirty="0">
              <a:solidFill>
                <a:srgbClr val="000000"/>
              </a:solidFill>
            </a:endParaRPr>
          </a:p>
          <a:p>
            <a:pPr marL="951326" lvl="2" indent="-342900">
              <a:lnSpc>
                <a:spcPct val="90000"/>
              </a:lnSpc>
              <a:spcBef>
                <a:spcPts val="431"/>
              </a:spcBef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fi-FI" dirty="0">
                <a:solidFill>
                  <a:srgbClr val="000000"/>
                </a:solidFill>
              </a:rPr>
              <a:t>3 + 7 (Back-</a:t>
            </a:r>
            <a:r>
              <a:rPr lang="fi-FI" dirty="0" err="1">
                <a:solidFill>
                  <a:srgbClr val="000000"/>
                </a:solidFill>
              </a:rPr>
              <a:t>up</a:t>
            </a:r>
            <a:r>
              <a:rPr lang="fi-FI" dirty="0">
                <a:solidFill>
                  <a:srgbClr val="000000"/>
                </a:solidFill>
              </a:rPr>
              <a:t>) </a:t>
            </a:r>
            <a:r>
              <a:rPr lang="fi-FI" dirty="0" err="1">
                <a:solidFill>
                  <a:srgbClr val="000000"/>
                </a:solidFill>
              </a:rPr>
              <a:t>slides</a:t>
            </a:r>
            <a:r>
              <a:rPr lang="fi-FI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Focus on the solution and strong strategy, and based on a solid analysis, feedback from teacher and peers</a:t>
            </a:r>
          </a:p>
          <a:p>
            <a:pPr marL="951326" lvl="2" indent="-342900">
              <a:lnSpc>
                <a:spcPct val="90000"/>
              </a:lnSpc>
              <a:spcBef>
                <a:spcPts val="431"/>
              </a:spcBef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fi-FI" dirty="0">
                <a:solidFill>
                  <a:srgbClr val="000000"/>
                </a:solidFill>
              </a:rPr>
              <a:t>5 min video </a:t>
            </a:r>
            <a:r>
              <a:rPr lang="fi-FI" dirty="0" err="1">
                <a:solidFill>
                  <a:srgbClr val="000000"/>
                </a:solidFill>
              </a:rPr>
              <a:t>presentation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with</a:t>
            </a:r>
            <a:r>
              <a:rPr lang="fi-FI" dirty="0">
                <a:solidFill>
                  <a:srgbClr val="000000"/>
                </a:solidFill>
              </a:rPr>
              <a:t> 3 </a:t>
            </a:r>
            <a:r>
              <a:rPr lang="fi-FI" dirty="0" err="1">
                <a:solidFill>
                  <a:srgbClr val="000000"/>
                </a:solidFill>
              </a:rPr>
              <a:t>slides</a:t>
            </a:r>
            <a:r>
              <a:rPr lang="fi-FI" dirty="0">
                <a:solidFill>
                  <a:srgbClr val="000000"/>
                </a:solidFill>
              </a:rPr>
              <a:t>, </a:t>
            </a:r>
            <a:r>
              <a:rPr lang="fi-FI" dirty="0" err="1">
                <a:solidFill>
                  <a:srgbClr val="000000"/>
                </a:solidFill>
              </a:rPr>
              <a:t>panel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will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consist</a:t>
            </a:r>
            <a:r>
              <a:rPr lang="fi-FI" dirty="0">
                <a:solidFill>
                  <a:srgbClr val="000000"/>
                </a:solidFill>
              </a:rPr>
              <a:t> of </a:t>
            </a:r>
            <a:r>
              <a:rPr lang="fi-FI" dirty="0" err="1">
                <a:solidFill>
                  <a:srgbClr val="000000"/>
                </a:solidFill>
              </a:rPr>
              <a:t>L</a:t>
            </a:r>
            <a:r>
              <a:rPr lang="fi-FI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fi-FI" dirty="0" err="1">
                <a:solidFill>
                  <a:srgbClr val="000000"/>
                </a:solidFill>
              </a:rPr>
              <a:t>Oréal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managers</a:t>
            </a:r>
            <a:endParaRPr dirty="0">
              <a:solidFill>
                <a:srgbClr val="000000"/>
              </a:solidFill>
            </a:endParaRPr>
          </a:p>
          <a:p>
            <a:pPr marL="557213" lvl="1" indent="-80963">
              <a:lnSpc>
                <a:spcPct val="90000"/>
              </a:lnSpc>
              <a:spcBef>
                <a:spcPts val="420"/>
              </a:spcBef>
              <a:buSzPts val="2800"/>
              <a:buNone/>
            </a:pPr>
            <a:endParaRPr dirty="0">
              <a:solidFill>
                <a:srgbClr val="000000"/>
              </a:solidFill>
            </a:endParaRPr>
          </a:p>
          <a:p>
            <a:pPr marL="557213" lvl="1" indent="-80963">
              <a:lnSpc>
                <a:spcPct val="90000"/>
              </a:lnSpc>
              <a:spcBef>
                <a:spcPts val="420"/>
              </a:spcBef>
              <a:buSzPts val="28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lnSpc>
                <a:spcPct val="90000"/>
              </a:lnSpc>
              <a:spcBef>
                <a:spcPts val="480"/>
              </a:spcBef>
              <a:spcAft>
                <a:spcPts val="1575"/>
              </a:spcAft>
              <a:buSzPts val="32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D65D38E-B905-4ED0-B604-68EABC35B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Business </a:t>
            </a:r>
            <a:r>
              <a:rPr lang="fi-FI" dirty="0" err="1"/>
              <a:t>project</a:t>
            </a:r>
            <a:r>
              <a:rPr lang="fi-FI" dirty="0"/>
              <a:t>: </a:t>
            </a:r>
            <a:r>
              <a:rPr lang="fi-FI" dirty="0" err="1"/>
              <a:t>L’Oréal</a:t>
            </a:r>
            <a:r>
              <a:rPr lang="fi-FI" dirty="0"/>
              <a:t> </a:t>
            </a:r>
            <a:r>
              <a:rPr lang="fi-FI" dirty="0" err="1"/>
              <a:t>Brandstorm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0E70341-B54C-45F6-9A56-DDE8801C8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041CA8-32E1-4921-A86A-5973FF2E4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Business </a:t>
            </a:r>
            <a:r>
              <a:rPr lang="fi-FI" dirty="0" err="1"/>
              <a:t>project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AFD3F5-0D9C-461E-B6D5-E13EAC4EC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1" y="1345333"/>
            <a:ext cx="8943755" cy="274528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F383C73-D340-4700-89C2-CD548E210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DD1A92-5213-483C-AB4E-5584433BB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Business </a:t>
            </a:r>
            <a:r>
              <a:rPr lang="fi-FI" dirty="0" err="1"/>
              <a:t>project</a:t>
            </a:r>
            <a:endParaRPr lang="fi-FI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F07AFDAF-6CAB-4F8D-B9B2-6BBA0149005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95536" y="825643"/>
            <a:ext cx="8352927" cy="3945648"/>
          </a:xfr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1DCD2C4-7C3E-4905-8B63-381DFBDB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2B946D-48B0-481F-BD35-14DDE9FC5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Business </a:t>
            </a:r>
            <a:r>
              <a:rPr lang="fi-FI" dirty="0" err="1"/>
              <a:t>project</a:t>
            </a: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A7AB378-DA35-40BD-AB7A-9CE1018A416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28808" y="985292"/>
            <a:ext cx="8327127" cy="3288942"/>
          </a:xfr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1E3E735-C4E0-41A0-8A06-8F7C42996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5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79729C-8DFE-49E1-90B4-0F93B83B7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Business </a:t>
            </a:r>
            <a:r>
              <a:rPr lang="fi-FI" dirty="0" err="1"/>
              <a:t>project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BB7290E-4356-4CE0-BF84-DF42C522CDF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77272" y="913284"/>
            <a:ext cx="8688464" cy="2938745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09A8B11-21CB-4206-B0D3-63AF0265B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EC1CC68-C770-48B1-A1F1-3DFCB308D0AD}"/>
              </a:ext>
            </a:extLst>
          </p:cNvPr>
          <p:cNvSpPr/>
          <p:nvPr/>
        </p:nvSpPr>
        <p:spPr>
          <a:xfrm>
            <a:off x="179512" y="1201316"/>
            <a:ext cx="72008" cy="602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7784BEE-9740-4DEB-A8B8-AC71098F1545}"/>
              </a:ext>
            </a:extLst>
          </p:cNvPr>
          <p:cNvSpPr/>
          <p:nvPr/>
        </p:nvSpPr>
        <p:spPr>
          <a:xfrm>
            <a:off x="249279" y="757555"/>
            <a:ext cx="8424168" cy="1451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69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368D41-3642-492E-AE54-5D9D2D45C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Business </a:t>
            </a:r>
            <a:r>
              <a:rPr lang="fi-FI" dirty="0" err="1"/>
              <a:t>project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33431BB-0E0B-485A-9A2F-758E9EF37B9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23527" y="1368081"/>
            <a:ext cx="8316031" cy="2713555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5DB9D28-A765-4E45-A640-6B1AF5A5B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5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1CDB2B5-0294-40FF-987A-CE1845001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Case Report (10 </a:t>
            </a:r>
            <a:r>
              <a:rPr lang="fi-FI" dirty="0" err="1"/>
              <a:t>pages</a:t>
            </a:r>
            <a:r>
              <a:rPr lang="fi-FI" dirty="0"/>
              <a:t>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A49CC84-2FA3-42AC-B8D0-672F09964B7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57175">
              <a:lnSpc>
                <a:spcPct val="80000"/>
              </a:lnSpc>
              <a:spcBef>
                <a:spcPts val="527"/>
              </a:spcBef>
              <a:buClr>
                <a:srgbClr val="000000"/>
              </a:buClr>
              <a:buSzPts val="3515"/>
            </a:pPr>
            <a:r>
              <a:rPr lang="en-US" sz="2400" dirty="0">
                <a:solidFill>
                  <a:srgbClr val="000000"/>
                </a:solidFill>
              </a:rPr>
              <a:t>The analysis involves the following steps and questions:</a:t>
            </a:r>
          </a:p>
          <a:p>
            <a:pPr marL="282375" lvl="1" indent="0">
              <a:lnSpc>
                <a:spcPct val="80000"/>
              </a:lnSpc>
              <a:spcBef>
                <a:spcPts val="527"/>
              </a:spcBef>
              <a:buClr>
                <a:srgbClr val="000000"/>
              </a:buClr>
              <a:buSzPts val="3515"/>
              <a:buNone/>
            </a:pPr>
            <a:r>
              <a:rPr lang="en-US" sz="2300" dirty="0">
                <a:solidFill>
                  <a:srgbClr val="000000"/>
                </a:solidFill>
              </a:rPr>
              <a:t>1. Analyze the</a:t>
            </a:r>
            <a:r>
              <a:rPr lang="en-US" sz="2300" b="1" dirty="0">
                <a:solidFill>
                  <a:srgbClr val="000000"/>
                </a:solidFill>
              </a:rPr>
              <a:t> market, customers and consumers</a:t>
            </a:r>
          </a:p>
          <a:p>
            <a:pPr marL="494775" lvl="1">
              <a:lnSpc>
                <a:spcPct val="80000"/>
              </a:lnSpc>
              <a:spcBef>
                <a:spcPts val="527"/>
              </a:spcBef>
              <a:buClr>
                <a:srgbClr val="000000"/>
              </a:buClr>
              <a:buSzPts val="3515"/>
            </a:pPr>
            <a:r>
              <a:rPr lang="en-US" sz="2300" dirty="0">
                <a:solidFill>
                  <a:srgbClr val="000000"/>
                </a:solidFill>
              </a:rPr>
              <a:t>Which competitors spring to mind?</a:t>
            </a:r>
          </a:p>
          <a:p>
            <a:pPr marL="494775" lvl="1">
              <a:lnSpc>
                <a:spcPct val="80000"/>
              </a:lnSpc>
              <a:spcBef>
                <a:spcPts val="527"/>
              </a:spcBef>
              <a:buClr>
                <a:srgbClr val="000000"/>
              </a:buClr>
              <a:buSzPts val="3515"/>
            </a:pPr>
            <a:r>
              <a:rPr lang="en-US" sz="2300" dirty="0">
                <a:solidFill>
                  <a:srgbClr val="000000"/>
                </a:solidFill>
              </a:rPr>
              <a:t>Where does L’Oréal position itself within this market?</a:t>
            </a:r>
          </a:p>
          <a:p>
            <a:pPr marL="494775" lvl="1">
              <a:lnSpc>
                <a:spcPct val="80000"/>
              </a:lnSpc>
              <a:spcBef>
                <a:spcPts val="527"/>
              </a:spcBef>
              <a:buClr>
                <a:srgbClr val="000000"/>
              </a:buClr>
              <a:buSzPts val="3515"/>
            </a:pPr>
            <a:r>
              <a:rPr lang="en-US" sz="2300" dirty="0">
                <a:solidFill>
                  <a:srgbClr val="000000"/>
                </a:solidFill>
              </a:rPr>
              <a:t>Who are the brand consumers?</a:t>
            </a:r>
          </a:p>
          <a:p>
            <a:pPr marL="494775" lvl="1">
              <a:lnSpc>
                <a:spcPct val="80000"/>
              </a:lnSpc>
              <a:spcBef>
                <a:spcPts val="527"/>
              </a:spcBef>
              <a:buClr>
                <a:srgbClr val="000000"/>
              </a:buClr>
              <a:buSzPts val="3515"/>
            </a:pPr>
            <a:r>
              <a:rPr lang="en-US" sz="2300" dirty="0">
                <a:solidFill>
                  <a:srgbClr val="000000"/>
                </a:solidFill>
              </a:rPr>
              <a:t>What trends can you identify?</a:t>
            </a:r>
          </a:p>
          <a:p>
            <a:pPr marL="494775" lvl="1">
              <a:lnSpc>
                <a:spcPct val="80000"/>
              </a:lnSpc>
              <a:spcBef>
                <a:spcPts val="527"/>
              </a:spcBef>
              <a:buClr>
                <a:srgbClr val="000000"/>
              </a:buClr>
              <a:buSzPts val="3515"/>
            </a:pPr>
            <a:r>
              <a:rPr lang="en-US" sz="2300" dirty="0">
                <a:solidFill>
                  <a:srgbClr val="000000"/>
                </a:solidFill>
              </a:rPr>
              <a:t>What innovations strike you (services, </a:t>
            </a:r>
            <a:r>
              <a:rPr lang="en-US" sz="2300" dirty="0" err="1">
                <a:solidFill>
                  <a:srgbClr val="000000"/>
                </a:solidFill>
              </a:rPr>
              <a:t>digital,etc</a:t>
            </a:r>
            <a:r>
              <a:rPr lang="en-US" sz="2300" dirty="0">
                <a:solidFill>
                  <a:srgbClr val="000000"/>
                </a:solidFill>
              </a:rPr>
              <a:t>)?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D3458B-4983-4ABA-8555-95A9CA92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2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1CDB2B5-0294-40FF-987A-CE1845001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Case Report (10 </a:t>
            </a:r>
            <a:r>
              <a:rPr lang="fi-FI" dirty="0" err="1"/>
              <a:t>pages</a:t>
            </a:r>
            <a:r>
              <a:rPr lang="fi-FI" dirty="0"/>
              <a:t>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A49CC84-2FA3-42AC-B8D0-672F09964B7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2375" lvl="1" indent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660"/>
              <a:buNone/>
            </a:pPr>
            <a:r>
              <a:rPr lang="en-US" sz="2300" dirty="0">
                <a:solidFill>
                  <a:srgbClr val="000000"/>
                </a:solidFill>
              </a:rPr>
              <a:t>2. Based on what you have just found out, do a SWOT analysis. This is a key step to defining the </a:t>
            </a:r>
            <a:r>
              <a:rPr lang="en-US" sz="2300" b="1" dirty="0">
                <a:solidFill>
                  <a:srgbClr val="000000"/>
                </a:solidFill>
              </a:rPr>
              <a:t>opportunities</a:t>
            </a:r>
            <a:r>
              <a:rPr lang="en-US" sz="2300" dirty="0">
                <a:solidFill>
                  <a:srgbClr val="000000"/>
                </a:solidFill>
              </a:rPr>
              <a:t> by analyzing:</a:t>
            </a:r>
          </a:p>
          <a:p>
            <a:pPr marL="494775" lvl="1">
              <a:lnSpc>
                <a:spcPct val="80000"/>
              </a:lnSpc>
              <a:spcBef>
                <a:spcPts val="399"/>
              </a:spcBef>
              <a:buClr>
                <a:srgbClr val="000000"/>
              </a:buClr>
              <a:buSzPts val="2660"/>
            </a:pPr>
            <a:r>
              <a:rPr lang="en-US" sz="2300" dirty="0">
                <a:solidFill>
                  <a:srgbClr val="000000"/>
                </a:solidFill>
              </a:rPr>
              <a:t>Business Performance</a:t>
            </a:r>
          </a:p>
          <a:p>
            <a:pPr marL="494775" lvl="1">
              <a:lnSpc>
                <a:spcPct val="80000"/>
              </a:lnSpc>
              <a:spcBef>
                <a:spcPts val="399"/>
              </a:spcBef>
              <a:buClr>
                <a:srgbClr val="000000"/>
              </a:buClr>
              <a:buSzPts val="2660"/>
            </a:pPr>
            <a:r>
              <a:rPr lang="en-US" sz="2300" dirty="0">
                <a:solidFill>
                  <a:srgbClr val="000000"/>
                </a:solidFill>
              </a:rPr>
              <a:t>Product Portfolio</a:t>
            </a:r>
          </a:p>
          <a:p>
            <a:pPr marL="494775" lvl="1">
              <a:lnSpc>
                <a:spcPct val="80000"/>
              </a:lnSpc>
              <a:spcBef>
                <a:spcPts val="399"/>
              </a:spcBef>
              <a:buClr>
                <a:srgbClr val="000000"/>
              </a:buClr>
              <a:buSzPts val="2660"/>
            </a:pPr>
            <a:r>
              <a:rPr lang="en-US" sz="2300" dirty="0">
                <a:solidFill>
                  <a:srgbClr val="000000"/>
                </a:solidFill>
              </a:rPr>
              <a:t>Market Share and Potential Growth</a:t>
            </a:r>
          </a:p>
          <a:p>
            <a:pPr marL="494775" lvl="1">
              <a:lnSpc>
                <a:spcPct val="80000"/>
              </a:lnSpc>
              <a:spcBef>
                <a:spcPts val="399"/>
              </a:spcBef>
              <a:buClr>
                <a:srgbClr val="000000"/>
              </a:buClr>
              <a:buSzPts val="2660"/>
            </a:pPr>
            <a:r>
              <a:rPr lang="en-US" sz="2300" dirty="0">
                <a:solidFill>
                  <a:srgbClr val="000000"/>
                </a:solidFill>
              </a:rPr>
              <a:t>Positioning and Image</a:t>
            </a:r>
          </a:p>
          <a:p>
            <a:pPr marL="494775" lvl="1">
              <a:lnSpc>
                <a:spcPct val="80000"/>
              </a:lnSpc>
              <a:spcBef>
                <a:spcPts val="399"/>
              </a:spcBef>
              <a:buClr>
                <a:srgbClr val="000000"/>
              </a:buClr>
              <a:buSzPts val="2660"/>
            </a:pPr>
            <a:r>
              <a:rPr lang="en-US" sz="2300" dirty="0">
                <a:solidFill>
                  <a:srgbClr val="000000"/>
                </a:solidFill>
              </a:rPr>
              <a:t>Target Demographics</a:t>
            </a:r>
          </a:p>
          <a:p>
            <a:pPr marL="494775" lvl="1">
              <a:lnSpc>
                <a:spcPct val="80000"/>
              </a:lnSpc>
              <a:spcBef>
                <a:spcPts val="399"/>
              </a:spcBef>
              <a:buClr>
                <a:srgbClr val="000000"/>
              </a:buClr>
              <a:buSzPts val="2660"/>
            </a:pPr>
            <a:r>
              <a:rPr lang="en-US" sz="2300" dirty="0">
                <a:solidFill>
                  <a:srgbClr val="000000"/>
                </a:solidFill>
              </a:rPr>
              <a:t>Pricing </a:t>
            </a:r>
          </a:p>
          <a:p>
            <a:pPr marL="494775" lvl="1">
              <a:lnSpc>
                <a:spcPct val="80000"/>
              </a:lnSpc>
              <a:spcBef>
                <a:spcPts val="399"/>
              </a:spcBef>
              <a:buClr>
                <a:srgbClr val="000000"/>
              </a:buClr>
              <a:buSzPts val="2660"/>
            </a:pPr>
            <a:r>
              <a:rPr lang="en-US" sz="2300" dirty="0">
                <a:solidFill>
                  <a:srgbClr val="000000"/>
                </a:solidFill>
              </a:rPr>
              <a:t>Communication Strategy (online and offline</a:t>
            </a:r>
            <a:r>
              <a:rPr lang="en-US" sz="1900" dirty="0">
                <a:solidFill>
                  <a:srgbClr val="000000"/>
                </a:solidFill>
              </a:rPr>
              <a:t>)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9D3B768-613F-40DA-9DF1-11CAE7E76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26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55EE09-0F23-48AD-A089-2F6EB8B17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Case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5BE2BF-1900-43EB-81CD-545F76906FB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728126" lvl="1" indent="-342900">
              <a:lnSpc>
                <a:spcPct val="90000"/>
              </a:lnSpc>
              <a:spcBef>
                <a:spcPts val="431"/>
              </a:spcBef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dirty="0">
                <a:solidFill>
                  <a:srgbClr val="000000"/>
                </a:solidFill>
              </a:rPr>
              <a:t>3 + 7 (Back-up) slides: Focus on the solution and strong strategy, and based on a solid analysis</a:t>
            </a:r>
          </a:p>
          <a:p>
            <a:pPr marL="728126" lvl="1" indent="-342900">
              <a:lnSpc>
                <a:spcPct val="90000"/>
              </a:lnSpc>
              <a:spcBef>
                <a:spcPts val="431"/>
              </a:spcBef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dirty="0">
                <a:solidFill>
                  <a:srgbClr val="000000"/>
                </a:solidFill>
              </a:rPr>
              <a:t>5 min video presentation with 3 slides</a:t>
            </a:r>
          </a:p>
          <a:p>
            <a:pPr marL="728126" lvl="1" indent="-342900">
              <a:lnSpc>
                <a:spcPct val="90000"/>
              </a:lnSpc>
              <a:spcBef>
                <a:spcPts val="431"/>
              </a:spcBef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dirty="0">
                <a:solidFill>
                  <a:srgbClr val="000000"/>
                </a:solidFill>
              </a:rPr>
              <a:t>Panel will consist of L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Oréal managers and Aalto Faculty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AB7C7A-D1F1-41DF-BC62-B4A3C55705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7.1.2019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B287E1-068E-49B1-BED2-03FBD3A278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205C05F-2702-449E-B474-8D59FD690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4" b="12199"/>
          <a:stretch/>
        </p:blipFill>
        <p:spPr>
          <a:xfrm>
            <a:off x="1547664" y="2641477"/>
            <a:ext cx="4896544" cy="2111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0884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FD714-B158-4053-B261-F95881D26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4A8182C-25E5-4A9F-8E2C-EBEB1FC0E4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</p:spPr>
        <p:txBody>
          <a:bodyPr/>
          <a:lstStyle/>
          <a:p>
            <a:pPr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Welcome and introduction to the course</a:t>
            </a:r>
          </a:p>
          <a:p>
            <a:pPr lvl="1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Introductions</a:t>
            </a:r>
          </a:p>
          <a:p>
            <a:pPr lvl="1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Objectives and Learning outcomes</a:t>
            </a:r>
          </a:p>
          <a:p>
            <a:pPr lvl="1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Course syllabus and Schedule</a:t>
            </a:r>
          </a:p>
          <a:p>
            <a:pPr lvl="1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Course practicalities</a:t>
            </a:r>
          </a:p>
          <a:p>
            <a:pPr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Business project</a:t>
            </a:r>
          </a:p>
          <a:p>
            <a:pPr lvl="1">
              <a:spcBef>
                <a:spcPts val="480"/>
              </a:spcBef>
              <a:buClr>
                <a:srgbClr val="323232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L’Oréal </a:t>
            </a:r>
            <a:r>
              <a:rPr lang="en-US" dirty="0" err="1">
                <a:solidFill>
                  <a:srgbClr val="000000"/>
                </a:solidFill>
              </a:rPr>
              <a:t>Brandstorm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480"/>
              </a:spcBef>
              <a:buClr>
                <a:srgbClr val="323232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Case report and case presentation</a:t>
            </a:r>
            <a:endParaRPr lang="en-US" baseline="30000" dirty="0">
              <a:solidFill>
                <a:srgbClr val="000000"/>
              </a:solidFill>
            </a:endParaRPr>
          </a:p>
          <a:p>
            <a:pPr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Speed dating-  Getting to know each other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9100657-BA9E-4E04-ABB2-7415BEBF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728663" lvl="1" indent="-385763">
              <a:spcBef>
                <a:spcPts val="0"/>
              </a:spcBef>
              <a:buClr>
                <a:srgbClr val="000000"/>
              </a:buClr>
              <a:buSzPts val="3200"/>
              <a:buFont typeface="Noto Sans Symbols"/>
              <a:buAutoNum type="arabicPlain"/>
            </a:pPr>
            <a:r>
              <a:rPr lang="fi-FI" sz="2400" dirty="0" err="1">
                <a:solidFill>
                  <a:srgbClr val="000000"/>
                </a:solidFill>
              </a:rPr>
              <a:t>Form</a:t>
            </a:r>
            <a:r>
              <a:rPr lang="fi-FI" sz="2400" dirty="0">
                <a:solidFill>
                  <a:srgbClr val="000000"/>
                </a:solidFill>
              </a:rPr>
              <a:t> a team  (</a:t>
            </a:r>
            <a:r>
              <a:rPr lang="fi-FI" sz="2400" dirty="0" err="1">
                <a:solidFill>
                  <a:srgbClr val="000000"/>
                </a:solidFill>
              </a:rPr>
              <a:t>group</a:t>
            </a:r>
            <a:r>
              <a:rPr lang="fi-FI" sz="2400" dirty="0">
                <a:solidFill>
                  <a:srgbClr val="000000"/>
                </a:solidFill>
              </a:rPr>
              <a:t> of 3) and </a:t>
            </a:r>
            <a:r>
              <a:rPr lang="fi-FI" sz="2400" dirty="0" err="1">
                <a:solidFill>
                  <a:srgbClr val="000000"/>
                </a:solidFill>
              </a:rPr>
              <a:t>send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the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information</a:t>
            </a:r>
            <a:r>
              <a:rPr lang="fi-FI" sz="2400" dirty="0">
                <a:solidFill>
                  <a:srgbClr val="000000"/>
                </a:solidFill>
              </a:rPr>
              <a:t> to Xiaoshi via </a:t>
            </a:r>
            <a:r>
              <a:rPr lang="fi-FI" sz="2400" dirty="0" err="1">
                <a:solidFill>
                  <a:srgbClr val="000000"/>
                </a:solidFill>
              </a:rPr>
              <a:t>mycourses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or</a:t>
            </a:r>
            <a:r>
              <a:rPr lang="fi-FI" sz="2400" dirty="0">
                <a:solidFill>
                  <a:srgbClr val="000000"/>
                </a:solidFill>
              </a:rPr>
              <a:t> e-mail </a:t>
            </a:r>
            <a:r>
              <a:rPr lang="fi-FI" sz="2400" u="sng" dirty="0">
                <a:solidFill>
                  <a:srgbClr val="000000"/>
                </a:solidFill>
                <a:hlinkClick r:id="rId3"/>
              </a:rPr>
              <a:t>xiaoshi.xu@aalto.fi</a:t>
            </a:r>
            <a:endParaRPr sz="2400" dirty="0">
              <a:solidFill>
                <a:srgbClr val="000000"/>
              </a:solidFill>
            </a:endParaRPr>
          </a:p>
          <a:p>
            <a:pPr marL="728663" lvl="1" indent="-385763">
              <a:spcBef>
                <a:spcPts val="480"/>
              </a:spcBef>
              <a:buClr>
                <a:srgbClr val="000000"/>
              </a:buClr>
              <a:buSzPts val="3200"/>
              <a:buFont typeface="Noto Sans Symbols"/>
              <a:buAutoNum type="arabicPlain"/>
            </a:pPr>
            <a:r>
              <a:rPr lang="fi-FI" sz="2400" dirty="0" err="1">
                <a:solidFill>
                  <a:srgbClr val="000000"/>
                </a:solidFill>
              </a:rPr>
              <a:t>Find</a:t>
            </a:r>
            <a:r>
              <a:rPr lang="fi-FI" sz="2400" dirty="0">
                <a:solidFill>
                  <a:srgbClr val="000000"/>
                </a:solidFill>
              </a:rPr>
              <a:t> a </a:t>
            </a:r>
            <a:r>
              <a:rPr lang="fi-FI" sz="2400" dirty="0" err="1">
                <a:solidFill>
                  <a:srgbClr val="000000"/>
                </a:solidFill>
              </a:rPr>
              <a:t>name</a:t>
            </a:r>
            <a:r>
              <a:rPr lang="fi-FI" sz="2400" dirty="0">
                <a:solidFill>
                  <a:srgbClr val="000000"/>
                </a:solidFill>
              </a:rPr>
              <a:t> for </a:t>
            </a:r>
            <a:r>
              <a:rPr lang="fi-FI" sz="2400" dirty="0" err="1">
                <a:solidFill>
                  <a:srgbClr val="000000"/>
                </a:solidFill>
              </a:rPr>
              <a:t>your</a:t>
            </a:r>
            <a:r>
              <a:rPr lang="fi-FI" sz="2400" dirty="0">
                <a:solidFill>
                  <a:srgbClr val="000000"/>
                </a:solidFill>
              </a:rPr>
              <a:t> team</a:t>
            </a:r>
            <a:endParaRPr sz="2400" dirty="0">
              <a:solidFill>
                <a:srgbClr val="000000"/>
              </a:solidFill>
            </a:endParaRPr>
          </a:p>
          <a:p>
            <a:pPr marL="728663" lvl="1" indent="-385763">
              <a:spcBef>
                <a:spcPts val="480"/>
              </a:spcBef>
              <a:buClr>
                <a:srgbClr val="000000"/>
              </a:buClr>
              <a:buSzPts val="3200"/>
              <a:buFont typeface="Noto Sans Symbols"/>
              <a:buAutoNum type="arabicPlain"/>
            </a:pPr>
            <a:r>
              <a:rPr lang="fi-FI" sz="2400" dirty="0" err="1">
                <a:solidFill>
                  <a:srgbClr val="000000"/>
                </a:solidFill>
              </a:rPr>
              <a:t>Register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January</a:t>
            </a:r>
            <a:r>
              <a:rPr lang="fi-FI" sz="2400" dirty="0">
                <a:solidFill>
                  <a:srgbClr val="000000"/>
                </a:solidFill>
              </a:rPr>
              <a:t> 18th</a:t>
            </a:r>
          </a:p>
          <a:p>
            <a:pPr marL="342900" lvl="1" indent="0">
              <a:spcBef>
                <a:spcPts val="480"/>
              </a:spcBef>
              <a:buClr>
                <a:srgbClr val="000000"/>
              </a:buClr>
              <a:buSzPts val="3200"/>
              <a:buNone/>
            </a:pPr>
            <a:r>
              <a:rPr lang="fi-FI" sz="2400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557213" lvl="1" indent="-80963">
              <a:spcBef>
                <a:spcPts val="420"/>
              </a:spcBef>
              <a:buSzPts val="2800"/>
              <a:buNone/>
            </a:pPr>
            <a:endParaRPr dirty="0">
              <a:solidFill>
                <a:srgbClr val="000000"/>
              </a:solidFill>
            </a:endParaRPr>
          </a:p>
          <a:p>
            <a:pPr marL="557213" lvl="1" indent="-80963">
              <a:spcBef>
                <a:spcPts val="420"/>
              </a:spcBef>
              <a:buSzPts val="28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spcAft>
                <a:spcPts val="1575"/>
              </a:spcAft>
              <a:buSzPts val="32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C056FA1-BA3B-4CAC-BE52-AE18332CF9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Business </a:t>
            </a:r>
            <a:r>
              <a:rPr lang="fi-FI" dirty="0" err="1"/>
              <a:t>project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60536CE-6CFF-41B3-A625-121551CBF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0D5C62D-47E4-4309-B793-1E4307A06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practicalities</a:t>
            </a:r>
            <a:endParaRPr lang="fi-F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945"/>
            </a:pPr>
            <a:r>
              <a:rPr lang="fi-FI" sz="2209" dirty="0">
                <a:solidFill>
                  <a:srgbClr val="000000"/>
                </a:solidFill>
              </a:rPr>
              <a:t>75 % </a:t>
            </a:r>
            <a:r>
              <a:rPr lang="fi-FI" sz="2209" dirty="0" err="1">
                <a:solidFill>
                  <a:srgbClr val="000000"/>
                </a:solidFill>
              </a:rPr>
              <a:t>participation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required</a:t>
            </a:r>
            <a:endParaRPr sz="2209" dirty="0">
              <a:solidFill>
                <a:srgbClr val="000000"/>
              </a:solidFill>
            </a:endParaRPr>
          </a:p>
          <a:p>
            <a:pPr marL="257175">
              <a:lnSpc>
                <a:spcPct val="80000"/>
              </a:lnSpc>
              <a:spcBef>
                <a:spcPts val="442"/>
              </a:spcBef>
              <a:buClr>
                <a:srgbClr val="000000"/>
              </a:buClr>
              <a:buSzPts val="2945"/>
            </a:pPr>
            <a:endParaRPr lang="fi-FI" sz="2209" dirty="0">
              <a:solidFill>
                <a:srgbClr val="000000"/>
              </a:solidFill>
            </a:endParaRPr>
          </a:p>
          <a:p>
            <a:pPr marL="257175">
              <a:lnSpc>
                <a:spcPct val="80000"/>
              </a:lnSpc>
              <a:spcBef>
                <a:spcPts val="442"/>
              </a:spcBef>
              <a:buClr>
                <a:srgbClr val="000000"/>
              </a:buClr>
              <a:buSzPts val="2945"/>
            </a:pPr>
            <a:r>
              <a:rPr lang="fi-FI" sz="2209" dirty="0">
                <a:solidFill>
                  <a:srgbClr val="000000"/>
                </a:solidFill>
              </a:rPr>
              <a:t>Learning </a:t>
            </a:r>
            <a:r>
              <a:rPr lang="fi-FI" sz="2209" dirty="0" err="1">
                <a:solidFill>
                  <a:srgbClr val="000000"/>
                </a:solidFill>
              </a:rPr>
              <a:t>process</a:t>
            </a:r>
            <a:r>
              <a:rPr lang="fi-FI" sz="2209" dirty="0">
                <a:solidFill>
                  <a:srgbClr val="000000"/>
                </a:solidFill>
              </a:rPr>
              <a:t>: </a:t>
            </a:r>
            <a:endParaRPr dirty="0">
              <a:solidFill>
                <a:srgbClr val="000000"/>
              </a:solidFill>
            </a:endParaRPr>
          </a:p>
          <a:p>
            <a:pPr lvl="1" indent="-385763">
              <a:lnSpc>
                <a:spcPct val="80000"/>
              </a:lnSpc>
              <a:spcBef>
                <a:spcPts val="442"/>
              </a:spcBef>
              <a:buClr>
                <a:srgbClr val="000000"/>
              </a:buClr>
              <a:buSzPts val="2945"/>
              <a:buFont typeface="Calibri"/>
              <a:buAutoNum type="arabicPeriod"/>
            </a:pPr>
            <a:r>
              <a:rPr lang="fi-FI" sz="2209" dirty="0">
                <a:solidFill>
                  <a:srgbClr val="000000"/>
                </a:solidFill>
              </a:rPr>
              <a:t>Active </a:t>
            </a:r>
            <a:r>
              <a:rPr lang="fi-FI" sz="2209" dirty="0" err="1">
                <a:solidFill>
                  <a:srgbClr val="000000"/>
                </a:solidFill>
              </a:rPr>
              <a:t>participation</a:t>
            </a:r>
            <a:r>
              <a:rPr lang="fi-FI" sz="2209" dirty="0">
                <a:solidFill>
                  <a:srgbClr val="000000"/>
                </a:solidFill>
              </a:rPr>
              <a:t> in </a:t>
            </a:r>
            <a:r>
              <a:rPr lang="fi-FI" sz="2209" dirty="0" err="1">
                <a:solidFill>
                  <a:srgbClr val="000000"/>
                </a:solidFill>
              </a:rPr>
              <a:t>class</a:t>
            </a:r>
            <a:r>
              <a:rPr lang="fi-FI" sz="2209" dirty="0">
                <a:solidFill>
                  <a:srgbClr val="000000"/>
                </a:solidFill>
              </a:rPr>
              <a:t>: </a:t>
            </a:r>
            <a:r>
              <a:rPr lang="fi-FI" sz="2209" dirty="0" err="1">
                <a:solidFill>
                  <a:srgbClr val="000000"/>
                </a:solidFill>
              </a:rPr>
              <a:t>max</a:t>
            </a:r>
            <a:r>
              <a:rPr lang="fi-FI" sz="2209" dirty="0">
                <a:solidFill>
                  <a:srgbClr val="000000"/>
                </a:solidFill>
              </a:rPr>
              <a:t> 2 </a:t>
            </a:r>
            <a:r>
              <a:rPr lang="fi-FI" sz="2209" dirty="0" err="1">
                <a:solidFill>
                  <a:srgbClr val="000000"/>
                </a:solidFill>
              </a:rPr>
              <a:t>points</a:t>
            </a:r>
            <a:r>
              <a:rPr lang="fi-FI" sz="2209" dirty="0">
                <a:solidFill>
                  <a:srgbClr val="000000"/>
                </a:solidFill>
              </a:rPr>
              <a:t>/ </a:t>
            </a:r>
            <a:r>
              <a:rPr lang="fi-FI" sz="2209" dirty="0" err="1">
                <a:solidFill>
                  <a:srgbClr val="000000"/>
                </a:solidFill>
              </a:rPr>
              <a:t>class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lvl="1" indent="-385763">
              <a:lnSpc>
                <a:spcPct val="80000"/>
              </a:lnSpc>
              <a:spcBef>
                <a:spcPts val="442"/>
              </a:spcBef>
              <a:buClr>
                <a:srgbClr val="000000"/>
              </a:buClr>
              <a:buSzPts val="2945"/>
              <a:buFont typeface="Calibri"/>
              <a:buAutoNum type="arabicPeriod"/>
            </a:pPr>
            <a:r>
              <a:rPr lang="fi-FI" sz="2209" dirty="0">
                <a:solidFill>
                  <a:srgbClr val="000000"/>
                </a:solidFill>
              </a:rPr>
              <a:t>Learning </a:t>
            </a:r>
            <a:r>
              <a:rPr lang="fi-FI" sz="2209" dirty="0" err="1">
                <a:solidFill>
                  <a:srgbClr val="000000"/>
                </a:solidFill>
              </a:rPr>
              <a:t>journal</a:t>
            </a:r>
            <a:r>
              <a:rPr lang="fi-FI" sz="2209" dirty="0">
                <a:solidFill>
                  <a:srgbClr val="000000"/>
                </a:solidFill>
              </a:rPr>
              <a:t> (1/3 </a:t>
            </a:r>
            <a:r>
              <a:rPr lang="fi-FI" sz="2209" dirty="0" err="1">
                <a:solidFill>
                  <a:srgbClr val="000000"/>
                </a:solidFill>
              </a:rPr>
              <a:t>page</a:t>
            </a:r>
            <a:r>
              <a:rPr lang="fi-FI" sz="2209" dirty="0">
                <a:solidFill>
                  <a:srgbClr val="000000"/>
                </a:solidFill>
              </a:rPr>
              <a:t>) </a:t>
            </a:r>
            <a:r>
              <a:rPr lang="fi-FI" sz="2209" dirty="0" err="1">
                <a:solidFill>
                  <a:srgbClr val="000000"/>
                </a:solidFill>
              </a:rPr>
              <a:t>using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the</a:t>
            </a:r>
            <a:r>
              <a:rPr lang="fi-FI" sz="2209" dirty="0">
                <a:solidFill>
                  <a:srgbClr val="000000"/>
                </a:solidFill>
              </a:rPr>
              <a:t> wiki </a:t>
            </a:r>
            <a:r>
              <a:rPr lang="fi-FI" sz="2209" dirty="0" err="1">
                <a:solidFill>
                  <a:srgbClr val="000000"/>
                </a:solidFill>
              </a:rPr>
              <a:t>activity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module</a:t>
            </a:r>
            <a:r>
              <a:rPr lang="fi-FI" sz="2209" dirty="0">
                <a:solidFill>
                  <a:srgbClr val="000000"/>
                </a:solidFill>
              </a:rPr>
              <a:t> on </a:t>
            </a:r>
            <a:r>
              <a:rPr lang="fi-FI" sz="2209" dirty="0" err="1">
                <a:solidFill>
                  <a:srgbClr val="000000"/>
                </a:solidFill>
              </a:rPr>
              <a:t>mycourses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learning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space</a:t>
            </a:r>
            <a:r>
              <a:rPr lang="fi-FI" sz="2209" dirty="0">
                <a:solidFill>
                  <a:srgbClr val="000000"/>
                </a:solidFill>
              </a:rPr>
              <a:t>, </a:t>
            </a:r>
            <a:r>
              <a:rPr lang="fi-FI" sz="2209" dirty="0" err="1">
                <a:solidFill>
                  <a:srgbClr val="000000"/>
                </a:solidFill>
              </a:rPr>
              <a:t>max</a:t>
            </a:r>
            <a:r>
              <a:rPr lang="fi-FI" sz="2209" dirty="0">
                <a:solidFill>
                  <a:srgbClr val="000000"/>
                </a:solidFill>
              </a:rPr>
              <a:t> 2 </a:t>
            </a:r>
            <a:r>
              <a:rPr lang="fi-FI" sz="2209" dirty="0" err="1">
                <a:solidFill>
                  <a:srgbClr val="000000"/>
                </a:solidFill>
              </a:rPr>
              <a:t>points</a:t>
            </a:r>
            <a:r>
              <a:rPr lang="fi-FI" sz="2209" dirty="0">
                <a:solidFill>
                  <a:srgbClr val="000000"/>
                </a:solidFill>
              </a:rPr>
              <a:t>/ </a:t>
            </a:r>
            <a:r>
              <a:rPr lang="fi-FI" sz="2209" dirty="0" err="1">
                <a:solidFill>
                  <a:srgbClr val="000000"/>
                </a:solidFill>
              </a:rPr>
              <a:t>entry</a:t>
            </a:r>
            <a:endParaRPr dirty="0">
              <a:solidFill>
                <a:srgbClr val="000000"/>
              </a:solidFill>
            </a:endParaRPr>
          </a:p>
          <a:p>
            <a:pPr marL="857250" lvl="2" indent="-171450">
              <a:lnSpc>
                <a:spcPct val="80000"/>
              </a:lnSpc>
              <a:spcBef>
                <a:spcPts val="442"/>
              </a:spcBef>
              <a:buClr>
                <a:srgbClr val="000000"/>
              </a:buClr>
              <a:buSzPts val="2945"/>
              <a:buFont typeface="Noto Sans Symbols"/>
              <a:buChar char="▪"/>
            </a:pPr>
            <a:r>
              <a:rPr lang="fi-FI" sz="2209" dirty="0">
                <a:solidFill>
                  <a:srgbClr val="000000"/>
                </a:solidFill>
              </a:rPr>
              <a:t>Key </a:t>
            </a:r>
            <a:r>
              <a:rPr lang="fi-FI" sz="2209" dirty="0" err="1">
                <a:solidFill>
                  <a:srgbClr val="000000"/>
                </a:solidFill>
              </a:rPr>
              <a:t>learnings</a:t>
            </a:r>
            <a:r>
              <a:rPr lang="fi-FI" sz="2209" dirty="0">
                <a:solidFill>
                  <a:srgbClr val="000000"/>
                </a:solidFill>
              </a:rPr>
              <a:t> and </a:t>
            </a:r>
            <a:r>
              <a:rPr lang="fi-FI" sz="2209" dirty="0" err="1">
                <a:solidFill>
                  <a:srgbClr val="000000"/>
                </a:solidFill>
              </a:rPr>
              <a:t>take-aways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from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the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day’s</a:t>
            </a:r>
            <a:r>
              <a:rPr lang="fi-FI" sz="2209" dirty="0">
                <a:solidFill>
                  <a:srgbClr val="000000"/>
                </a:solidFill>
              </a:rPr>
              <a:t> session</a:t>
            </a:r>
            <a:endParaRPr dirty="0">
              <a:solidFill>
                <a:srgbClr val="000000"/>
              </a:solidFill>
            </a:endParaRPr>
          </a:p>
          <a:p>
            <a:pPr marL="857250" lvl="2" indent="-171450">
              <a:lnSpc>
                <a:spcPct val="80000"/>
              </a:lnSpc>
              <a:spcBef>
                <a:spcPts val="442"/>
              </a:spcBef>
              <a:buClr>
                <a:srgbClr val="000000"/>
              </a:buClr>
              <a:buSzPts val="2945"/>
              <a:buFont typeface="Noto Sans Symbols"/>
              <a:buChar char="▪"/>
            </a:pPr>
            <a:r>
              <a:rPr lang="fi-FI" sz="2209" dirty="0">
                <a:solidFill>
                  <a:srgbClr val="000000"/>
                </a:solidFill>
              </a:rPr>
              <a:t>How to </a:t>
            </a:r>
            <a:r>
              <a:rPr lang="fi-FI" sz="2209" dirty="0" err="1">
                <a:solidFill>
                  <a:srgbClr val="000000"/>
                </a:solidFill>
              </a:rPr>
              <a:t>apply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the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session’s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content</a:t>
            </a:r>
            <a:r>
              <a:rPr lang="fi-FI" sz="2209" dirty="0">
                <a:solidFill>
                  <a:srgbClr val="000000"/>
                </a:solidFill>
              </a:rPr>
              <a:t> into </a:t>
            </a:r>
            <a:r>
              <a:rPr lang="fi-FI" sz="2209" dirty="0" err="1">
                <a:solidFill>
                  <a:srgbClr val="000000"/>
                </a:solidFill>
              </a:rPr>
              <a:t>the</a:t>
            </a:r>
            <a:r>
              <a:rPr lang="fi-FI" sz="2209" dirty="0">
                <a:solidFill>
                  <a:srgbClr val="000000"/>
                </a:solidFill>
              </a:rPr>
              <a:t> business </a:t>
            </a:r>
            <a:r>
              <a:rPr lang="fi-FI" sz="2209" dirty="0" err="1">
                <a:solidFill>
                  <a:srgbClr val="000000"/>
                </a:solidFill>
              </a:rPr>
              <a:t>project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marL="857250" lvl="2" indent="-171450">
              <a:lnSpc>
                <a:spcPct val="80000"/>
              </a:lnSpc>
              <a:spcBef>
                <a:spcPts val="442"/>
              </a:spcBef>
              <a:buClr>
                <a:srgbClr val="000000"/>
              </a:buClr>
              <a:buSzPts val="2945"/>
              <a:buFont typeface="Noto Sans Symbols"/>
              <a:buChar char="▪"/>
            </a:pPr>
            <a:r>
              <a:rPr lang="fi-FI" sz="2209" dirty="0" err="1">
                <a:solidFill>
                  <a:srgbClr val="000000"/>
                </a:solidFill>
              </a:rPr>
              <a:t>Learnings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from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the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project</a:t>
            </a:r>
            <a:r>
              <a:rPr lang="fi-FI" sz="2209" dirty="0">
                <a:solidFill>
                  <a:srgbClr val="000000"/>
                </a:solidFill>
              </a:rPr>
              <a:t> team </a:t>
            </a:r>
            <a:r>
              <a:rPr lang="fi-FI" sz="2209" dirty="0" err="1">
                <a:solidFill>
                  <a:srgbClr val="000000"/>
                </a:solidFill>
              </a:rPr>
              <a:t>work</a:t>
            </a:r>
            <a:endParaRPr sz="2209" dirty="0">
              <a:solidFill>
                <a:srgbClr val="000000"/>
              </a:solidFill>
            </a:endParaRPr>
          </a:p>
          <a:p>
            <a:pPr lvl="1" indent="-385763">
              <a:lnSpc>
                <a:spcPct val="80000"/>
              </a:lnSpc>
              <a:spcBef>
                <a:spcPts val="442"/>
              </a:spcBef>
              <a:buClr>
                <a:srgbClr val="000000"/>
              </a:buClr>
              <a:buSzPts val="2945"/>
              <a:buFont typeface="Calibri"/>
              <a:buAutoNum type="arabicPeriod"/>
            </a:pPr>
            <a:r>
              <a:rPr lang="fi-FI" sz="2209" dirty="0" err="1">
                <a:solidFill>
                  <a:srgbClr val="000000"/>
                </a:solidFill>
              </a:rPr>
              <a:t>Reflection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paper</a:t>
            </a:r>
            <a:r>
              <a:rPr lang="fi-FI" sz="2209" dirty="0">
                <a:solidFill>
                  <a:srgbClr val="000000"/>
                </a:solidFill>
              </a:rPr>
              <a:t> on </a:t>
            </a:r>
            <a:r>
              <a:rPr lang="fi-FI" sz="2209" dirty="0" err="1">
                <a:solidFill>
                  <a:srgbClr val="000000"/>
                </a:solidFill>
              </a:rPr>
              <a:t>course</a:t>
            </a:r>
            <a:r>
              <a:rPr lang="fi-FI" sz="2209" dirty="0">
                <a:solidFill>
                  <a:srgbClr val="000000"/>
                </a:solidFill>
              </a:rPr>
              <a:t> </a:t>
            </a:r>
            <a:r>
              <a:rPr lang="fi-FI" sz="2209" dirty="0" err="1">
                <a:solidFill>
                  <a:srgbClr val="000000"/>
                </a:solidFill>
              </a:rPr>
              <a:t>readings</a:t>
            </a:r>
            <a:r>
              <a:rPr lang="fi-FI" sz="2209" dirty="0">
                <a:solidFill>
                  <a:srgbClr val="000000"/>
                </a:solidFill>
              </a:rPr>
              <a:t> (1/2 </a:t>
            </a:r>
            <a:r>
              <a:rPr lang="fi-FI" sz="2209" dirty="0" err="1">
                <a:solidFill>
                  <a:srgbClr val="000000"/>
                </a:solidFill>
              </a:rPr>
              <a:t>page</a:t>
            </a:r>
            <a:r>
              <a:rPr lang="fi-FI" sz="2209" dirty="0">
                <a:solidFill>
                  <a:srgbClr val="000000"/>
                </a:solidFill>
              </a:rPr>
              <a:t>), </a:t>
            </a:r>
            <a:r>
              <a:rPr lang="fi-FI" sz="2209" dirty="0" err="1">
                <a:solidFill>
                  <a:srgbClr val="000000"/>
                </a:solidFill>
              </a:rPr>
              <a:t>max</a:t>
            </a:r>
            <a:r>
              <a:rPr lang="fi-FI" sz="2209" dirty="0">
                <a:solidFill>
                  <a:srgbClr val="000000"/>
                </a:solidFill>
              </a:rPr>
              <a:t> 2 </a:t>
            </a:r>
            <a:r>
              <a:rPr lang="fi-FI" sz="2209" dirty="0" err="1">
                <a:solidFill>
                  <a:srgbClr val="000000"/>
                </a:solidFill>
              </a:rPr>
              <a:t>points</a:t>
            </a:r>
            <a:r>
              <a:rPr lang="fi-FI" sz="2209" dirty="0">
                <a:solidFill>
                  <a:srgbClr val="000000"/>
                </a:solidFill>
              </a:rPr>
              <a:t>/</a:t>
            </a:r>
            <a:r>
              <a:rPr lang="fi-FI" sz="2209" dirty="0" err="1">
                <a:solidFill>
                  <a:srgbClr val="000000"/>
                </a:solidFill>
              </a:rPr>
              <a:t>paper</a:t>
            </a:r>
            <a:endParaRPr dirty="0">
              <a:solidFill>
                <a:srgbClr val="000000"/>
              </a:solidFill>
            </a:endParaRPr>
          </a:p>
          <a:p>
            <a:pPr marL="257175" indent="-139065">
              <a:lnSpc>
                <a:spcPct val="80000"/>
              </a:lnSpc>
              <a:spcBef>
                <a:spcPts val="372"/>
              </a:spcBef>
              <a:spcAft>
                <a:spcPts val="1575"/>
              </a:spcAft>
              <a:buSzPts val="2480"/>
              <a:buNone/>
            </a:pPr>
            <a:endParaRPr sz="1860" dirty="0">
              <a:solidFill>
                <a:srgbClr val="000000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55B7B5B-1604-4E99-9FCE-6EA919C77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Course </a:t>
            </a:r>
            <a:r>
              <a:rPr lang="fi-FI" dirty="0" err="1"/>
              <a:t>requirements</a:t>
            </a:r>
            <a:r>
              <a:rPr lang="fi-FI" dirty="0"/>
              <a:t>- </a:t>
            </a:r>
            <a:r>
              <a:rPr lang="fi-FI" dirty="0" err="1"/>
              <a:t>attendance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E16B62B-83F9-41F9-AB5A-09C194A9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8351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fi-FI" dirty="0">
                <a:solidFill>
                  <a:srgbClr val="000000"/>
                </a:solidFill>
              </a:rPr>
              <a:t>Case and </a:t>
            </a:r>
            <a:r>
              <a:rPr lang="fi-FI" dirty="0" err="1">
                <a:solidFill>
                  <a:srgbClr val="000000"/>
                </a:solidFill>
              </a:rPr>
              <a:t>its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presentation</a:t>
            </a:r>
            <a:r>
              <a:rPr lang="fi-FI" dirty="0">
                <a:solidFill>
                  <a:srgbClr val="000000"/>
                </a:solidFill>
              </a:rPr>
              <a:t> 		80%</a:t>
            </a:r>
            <a:endParaRPr dirty="0">
              <a:solidFill>
                <a:srgbClr val="000000"/>
              </a:solidFill>
            </a:endParaRPr>
          </a:p>
          <a:p>
            <a:pPr marL="478959" lvl="1" indent="-233008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fi-FI" dirty="0">
                <a:solidFill>
                  <a:srgbClr val="000000"/>
                </a:solidFill>
              </a:rPr>
              <a:t>Case </a:t>
            </a:r>
            <a:r>
              <a:rPr lang="fi-FI" dirty="0" err="1">
                <a:solidFill>
                  <a:srgbClr val="000000"/>
                </a:solidFill>
              </a:rPr>
              <a:t>report</a:t>
            </a:r>
            <a:r>
              <a:rPr lang="fi-FI" dirty="0">
                <a:solidFill>
                  <a:srgbClr val="000000"/>
                </a:solidFill>
              </a:rPr>
              <a:t> 10 </a:t>
            </a:r>
            <a:r>
              <a:rPr lang="fi-FI" dirty="0" err="1">
                <a:solidFill>
                  <a:srgbClr val="000000"/>
                </a:solidFill>
              </a:rPr>
              <a:t>pages</a:t>
            </a:r>
            <a:r>
              <a:rPr lang="fi-FI" dirty="0">
                <a:solidFill>
                  <a:srgbClr val="000000"/>
                </a:solidFill>
              </a:rPr>
              <a:t> (</a:t>
            </a:r>
            <a:r>
              <a:rPr lang="fi-FI" dirty="0" err="1">
                <a:solidFill>
                  <a:srgbClr val="000000"/>
                </a:solidFill>
              </a:rPr>
              <a:t>analysis</a:t>
            </a:r>
            <a:r>
              <a:rPr lang="fi-FI" dirty="0">
                <a:solidFill>
                  <a:srgbClr val="000000"/>
                </a:solidFill>
              </a:rPr>
              <a:t>)	20%</a:t>
            </a:r>
          </a:p>
          <a:p>
            <a:pPr marL="478959" lvl="1" indent="-233008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fi-FI" dirty="0">
                <a:solidFill>
                  <a:srgbClr val="000000"/>
                </a:solidFill>
              </a:rPr>
              <a:t>Case </a:t>
            </a:r>
            <a:r>
              <a:rPr lang="fi-FI" dirty="0" err="1">
                <a:solidFill>
                  <a:srgbClr val="000000"/>
                </a:solidFill>
              </a:rPr>
              <a:t>resort</a:t>
            </a:r>
            <a:r>
              <a:rPr lang="fi-FI" dirty="0">
                <a:solidFill>
                  <a:srgbClr val="000000"/>
                </a:solidFill>
              </a:rPr>
              <a:t> (10 ppt </a:t>
            </a:r>
            <a:r>
              <a:rPr lang="fi-FI" dirty="0" err="1">
                <a:solidFill>
                  <a:srgbClr val="000000"/>
                </a:solidFill>
              </a:rPr>
              <a:t>slides</a:t>
            </a:r>
            <a:r>
              <a:rPr lang="fi-FI" dirty="0">
                <a:solidFill>
                  <a:srgbClr val="000000"/>
                </a:solidFill>
              </a:rPr>
              <a:t>)		30%</a:t>
            </a:r>
          </a:p>
          <a:p>
            <a:pPr marL="478959" lvl="1" indent="-233008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fi-FI" dirty="0">
                <a:solidFill>
                  <a:srgbClr val="000000"/>
                </a:solidFill>
              </a:rPr>
              <a:t>Presentation (5 min)			30%</a:t>
            </a:r>
          </a:p>
          <a:p>
            <a:pPr marL="8351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fi-FI" dirty="0"/>
              <a:t>								</a:t>
            </a:r>
            <a:endParaRPr lang="fi-FI" sz="2400" dirty="0"/>
          </a:p>
          <a:p>
            <a:pPr indent="-1220374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fi-FI" sz="2000" dirty="0">
                <a:solidFill>
                  <a:srgbClr val="000000"/>
                </a:solidFill>
              </a:rPr>
              <a:t>Class </a:t>
            </a:r>
            <a:r>
              <a:rPr lang="fi-FI" sz="2000" dirty="0" err="1">
                <a:solidFill>
                  <a:srgbClr val="000000"/>
                </a:solidFill>
              </a:rPr>
              <a:t>activity</a:t>
            </a:r>
            <a:r>
              <a:rPr lang="fi-FI" sz="2000" dirty="0">
                <a:solidFill>
                  <a:srgbClr val="000000"/>
                </a:solidFill>
              </a:rPr>
              <a:t>						20% </a:t>
            </a:r>
            <a:endParaRPr sz="2000" dirty="0">
              <a:solidFill>
                <a:srgbClr val="FF6600"/>
              </a:solidFill>
            </a:endParaRPr>
          </a:p>
          <a:p>
            <a:pPr marL="478959" lvl="1" indent="-233008">
              <a:spcBef>
                <a:spcPts val="480"/>
              </a:spcBef>
              <a:buClr>
                <a:srgbClr val="000000"/>
              </a:buClr>
              <a:buSzPts val="3200"/>
            </a:pPr>
            <a:r>
              <a:rPr lang="fi-FI" dirty="0">
                <a:solidFill>
                  <a:srgbClr val="000000"/>
                </a:solidFill>
              </a:rPr>
              <a:t>Active </a:t>
            </a:r>
            <a:r>
              <a:rPr lang="fi-FI" dirty="0" err="1">
                <a:solidFill>
                  <a:srgbClr val="000000"/>
                </a:solidFill>
              </a:rPr>
              <a:t>participation</a:t>
            </a:r>
            <a:r>
              <a:rPr lang="fi-FI" dirty="0">
                <a:solidFill>
                  <a:srgbClr val="000000"/>
                </a:solidFill>
              </a:rPr>
              <a:t> in </a:t>
            </a:r>
            <a:r>
              <a:rPr lang="fi-FI" dirty="0" err="1">
                <a:solidFill>
                  <a:srgbClr val="000000"/>
                </a:solidFill>
              </a:rPr>
              <a:t>class</a:t>
            </a:r>
            <a:endParaRPr dirty="0">
              <a:solidFill>
                <a:srgbClr val="000000"/>
              </a:solidFill>
            </a:endParaRPr>
          </a:p>
          <a:p>
            <a:pPr marL="478959" lvl="1" indent="-233008">
              <a:spcBef>
                <a:spcPts val="480"/>
              </a:spcBef>
              <a:buClr>
                <a:srgbClr val="000000"/>
              </a:buClr>
              <a:buSzPts val="3200"/>
            </a:pPr>
            <a:r>
              <a:rPr lang="fi-FI" dirty="0">
                <a:solidFill>
                  <a:srgbClr val="000000"/>
                </a:solidFill>
              </a:rPr>
              <a:t>Learning </a:t>
            </a:r>
            <a:r>
              <a:rPr lang="fi-FI" dirty="0" err="1">
                <a:solidFill>
                  <a:srgbClr val="000000"/>
                </a:solidFill>
              </a:rPr>
              <a:t>journal</a:t>
            </a:r>
            <a:r>
              <a:rPr lang="fi-FI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marL="478959" lvl="1" indent="-233008">
              <a:spcBef>
                <a:spcPts val="480"/>
              </a:spcBef>
              <a:buClr>
                <a:srgbClr val="323232"/>
              </a:buClr>
              <a:buSzPts val="3200"/>
            </a:pPr>
            <a:r>
              <a:rPr lang="fi-FI" dirty="0" err="1">
                <a:solidFill>
                  <a:srgbClr val="000000"/>
                </a:solidFill>
              </a:rPr>
              <a:t>or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Reflection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papers</a:t>
            </a: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/>
              <a:t>											</a:t>
            </a:r>
            <a:endParaRPr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B1CFCEF-C9B4-4152-950B-07E8AC568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Evaluation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7B5BE7D-EA2E-4472-A356-FF751B91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65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41359" indent="-233008">
              <a:lnSpc>
                <a:spcPct val="84372"/>
              </a:lnSpc>
              <a:spcBef>
                <a:spcPts val="0"/>
              </a:spcBef>
              <a:buClr>
                <a:srgbClr val="000000"/>
              </a:buClr>
              <a:buSzPts val="279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Course hours Main Building A-401</a:t>
            </a:r>
          </a:p>
          <a:p>
            <a:pPr marL="557046" lvl="1">
              <a:lnSpc>
                <a:spcPct val="82217"/>
              </a:lnSpc>
              <a:spcBef>
                <a:spcPts val="372"/>
              </a:spcBef>
              <a:buClr>
                <a:srgbClr val="000000"/>
              </a:buClr>
              <a:buSzPts val="2480"/>
            </a:pPr>
            <a:r>
              <a:rPr lang="en-US" sz="1900" dirty="0">
                <a:solidFill>
                  <a:srgbClr val="000000"/>
                </a:solidFill>
              </a:rPr>
              <a:t>Tuesday 	9.15‐11:30</a:t>
            </a:r>
            <a:endParaRPr lang="en-US" dirty="0">
              <a:solidFill>
                <a:srgbClr val="000000"/>
              </a:solidFill>
            </a:endParaRPr>
          </a:p>
          <a:p>
            <a:pPr marL="557046" lvl="1">
              <a:lnSpc>
                <a:spcPct val="80000"/>
              </a:lnSpc>
              <a:spcBef>
                <a:spcPts val="26"/>
              </a:spcBef>
              <a:buClr>
                <a:srgbClr val="000000"/>
              </a:buClr>
              <a:buSzPts val="2480"/>
            </a:pPr>
            <a:r>
              <a:rPr lang="en-US" sz="1900" dirty="0">
                <a:solidFill>
                  <a:srgbClr val="000000"/>
                </a:solidFill>
              </a:rPr>
              <a:t>Friday 		9.15‐11:30</a:t>
            </a:r>
            <a:endParaRPr lang="en-US" dirty="0">
              <a:solidFill>
                <a:srgbClr val="000000"/>
              </a:solidFill>
            </a:endParaRPr>
          </a:p>
          <a:p>
            <a:pPr marL="257175" indent="-109538">
              <a:lnSpc>
                <a:spcPct val="80000"/>
              </a:lnSpc>
              <a:spcBef>
                <a:spcPts val="35"/>
              </a:spcBef>
              <a:buSzPts val="3100"/>
            </a:pPr>
            <a:endParaRPr lang="en-US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59" indent="-233008">
              <a:lnSpc>
                <a:spcPct val="80000"/>
              </a:lnSpc>
              <a:spcBef>
                <a:spcPts val="418"/>
              </a:spcBef>
              <a:buClr>
                <a:srgbClr val="000000"/>
              </a:buClr>
              <a:buSzPts val="279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Consultation: Right after class </a:t>
            </a:r>
            <a:endParaRPr lang="en-US" dirty="0">
              <a:solidFill>
                <a:srgbClr val="000000"/>
              </a:solidFill>
            </a:endParaRPr>
          </a:p>
          <a:p>
            <a:pPr marL="241359" indent="-85370">
              <a:lnSpc>
                <a:spcPct val="80000"/>
              </a:lnSpc>
              <a:spcBef>
                <a:spcPts val="465"/>
              </a:spcBef>
              <a:buSzPts val="3100"/>
            </a:pPr>
            <a:endParaRPr lang="en-US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59" indent="-233008">
              <a:lnSpc>
                <a:spcPct val="80000"/>
              </a:lnSpc>
              <a:spcBef>
                <a:spcPts val="418"/>
              </a:spcBef>
              <a:buSzPts val="279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Course website: </a:t>
            </a:r>
            <a:r>
              <a:rPr lang="en-US" sz="1800" dirty="0">
                <a:solidFill>
                  <a:srgbClr val="000000"/>
                </a:solidFill>
              </a:rPr>
              <a:t>https://mycourses.aalto.fi/course/search.php?search=26E00800</a:t>
            </a:r>
            <a:r>
              <a:rPr lang="en-US" sz="1800" dirty="0"/>
              <a:t> </a:t>
            </a:r>
            <a:endParaRPr lang="en-US" dirty="0"/>
          </a:p>
          <a:p>
            <a:pPr marL="241359" indent="-129661">
              <a:lnSpc>
                <a:spcPct val="80000"/>
              </a:lnSpc>
              <a:spcBef>
                <a:spcPts val="326"/>
              </a:spcBef>
              <a:buSzPts val="2170"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59" indent="-233008">
              <a:lnSpc>
                <a:spcPct val="80000"/>
              </a:lnSpc>
              <a:spcBef>
                <a:spcPts val="418"/>
              </a:spcBef>
              <a:buClr>
                <a:srgbClr val="FF6600"/>
              </a:buClr>
              <a:buSzPts val="2790"/>
              <a:buFont typeface="Arial"/>
              <a:buChar char="•"/>
            </a:pPr>
            <a:r>
              <a:rPr lang="en-US" sz="24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 to: </a:t>
            </a:r>
            <a:r>
              <a:rPr lang="en-US" sz="2400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paula.kilpinen@aalto.</a:t>
            </a:r>
            <a:r>
              <a:rPr lang="en-US" sz="2400" u="sng" dirty="0" err="1"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ﬁ</a:t>
            </a:r>
            <a:r>
              <a:rPr lang="en-US" sz="2400" u="sng" dirty="0"/>
              <a:t> or xiaoshi.xu@aalto.fi</a:t>
            </a:r>
            <a:endParaRPr lang="en-US" sz="2400" dirty="0"/>
          </a:p>
          <a:p>
            <a:pPr marL="8351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fi-FI" dirty="0"/>
              <a:t>											</a:t>
            </a:r>
            <a:endParaRPr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B1CFCEF-C9B4-4152-950B-07E8AC568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hours</a:t>
            </a:r>
            <a:r>
              <a:rPr lang="fi-FI" dirty="0"/>
              <a:t> and </a:t>
            </a:r>
            <a:r>
              <a:rPr lang="fi-FI" dirty="0" err="1"/>
              <a:t>consultation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D483287-0528-46BB-B7CF-0328AD885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33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E2D5AE-3367-4F2C-A23C-1A0970D48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Speed</a:t>
            </a:r>
            <a:r>
              <a:rPr lang="fi-FI" dirty="0"/>
              <a:t> </a:t>
            </a:r>
            <a:r>
              <a:rPr lang="fi-FI" dirty="0" err="1"/>
              <a:t>dating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452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51251" indent="-342900">
              <a:lnSpc>
                <a:spcPct val="73562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Introduce yourself to 5-6 other people</a:t>
            </a:r>
          </a:p>
          <a:p>
            <a:pPr marL="351251" indent="-342900">
              <a:lnSpc>
                <a:spcPct val="73562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51251" indent="-342900">
              <a:lnSpc>
                <a:spcPct val="73562"/>
              </a:lnSpc>
              <a:spcBef>
                <a:spcPts val="0"/>
              </a:spcBef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Discuss the following questions:</a:t>
            </a:r>
          </a:p>
          <a:p>
            <a:pPr marL="241359" indent="-80607">
              <a:lnSpc>
                <a:spcPct val="73562"/>
              </a:lnSpc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584259" lvl="1" indent="-233008">
              <a:lnSpc>
                <a:spcPct val="73562"/>
              </a:lnSpc>
              <a:spcBef>
                <a:spcPts val="48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fi-FI" sz="2400" dirty="0" err="1">
                <a:solidFill>
                  <a:srgbClr val="000000"/>
                </a:solidFill>
              </a:rPr>
              <a:t>What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motivates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take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the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course</a:t>
            </a:r>
            <a:r>
              <a:rPr lang="fi-FI" sz="2400" dirty="0">
                <a:solidFill>
                  <a:srgbClr val="000000"/>
                </a:solidFill>
              </a:rPr>
              <a:t>?</a:t>
            </a:r>
            <a:endParaRPr dirty="0">
              <a:solidFill>
                <a:srgbClr val="000000"/>
              </a:solidFill>
            </a:endParaRPr>
          </a:p>
          <a:p>
            <a:pPr marL="584259" lvl="1" indent="-233008">
              <a:lnSpc>
                <a:spcPct val="73562"/>
              </a:lnSpc>
              <a:spcBef>
                <a:spcPts val="48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fi-FI" sz="2400" dirty="0" err="1">
                <a:solidFill>
                  <a:srgbClr val="000000"/>
                </a:solidFill>
              </a:rPr>
              <a:t>What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inspires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in </a:t>
            </a:r>
            <a:r>
              <a:rPr lang="fi-FI" sz="2400" dirty="0" err="1">
                <a:solidFill>
                  <a:srgbClr val="000000"/>
                </a:solidFill>
              </a:rPr>
              <a:t>the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Brandstorm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competition</a:t>
            </a:r>
            <a:r>
              <a:rPr lang="fi-FI" sz="2400" dirty="0">
                <a:solidFill>
                  <a:srgbClr val="000000"/>
                </a:solidFill>
              </a:rPr>
              <a:t>?</a:t>
            </a:r>
            <a:endParaRPr dirty="0">
              <a:solidFill>
                <a:srgbClr val="000000"/>
              </a:solidFill>
            </a:endParaRPr>
          </a:p>
          <a:p>
            <a:pPr marL="584259" lvl="1" indent="-233008">
              <a:lnSpc>
                <a:spcPct val="73562"/>
              </a:lnSpc>
              <a:spcBef>
                <a:spcPts val="48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fi-FI" sz="2400" dirty="0" err="1">
                <a:solidFill>
                  <a:srgbClr val="000000"/>
                </a:solidFill>
              </a:rPr>
              <a:t>What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would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contribute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the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project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work</a:t>
            </a:r>
            <a:r>
              <a:rPr lang="fi-FI" sz="2400" dirty="0">
                <a:solidFill>
                  <a:srgbClr val="000000"/>
                </a:solidFill>
              </a:rPr>
              <a:t>?</a:t>
            </a:r>
            <a:endParaRPr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spcAft>
                <a:spcPts val="1575"/>
              </a:spcAft>
              <a:buSzPts val="32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D29B7D3-D346-4A0F-A749-7B365F8FC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Speed</a:t>
            </a:r>
            <a:r>
              <a:rPr lang="fi-FI" dirty="0"/>
              <a:t> </a:t>
            </a:r>
            <a:r>
              <a:rPr lang="fi-FI" dirty="0" err="1"/>
              <a:t>dating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8C9D974-53F2-4D60-8386-AF9090D4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fi-FI" dirty="0" err="1">
                <a:solidFill>
                  <a:srgbClr val="000000"/>
                </a:solidFill>
              </a:rPr>
              <a:t>Familiarize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yourself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with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the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Brandstorm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challenge</a:t>
            </a:r>
            <a:r>
              <a:rPr lang="fi-FI" dirty="0">
                <a:solidFill>
                  <a:srgbClr val="000000"/>
                </a:solidFill>
              </a:rPr>
              <a:t> and </a:t>
            </a:r>
            <a:r>
              <a:rPr lang="fi-FI" dirty="0" err="1">
                <a:solidFill>
                  <a:srgbClr val="000000"/>
                </a:solidFill>
              </a:rPr>
              <a:t>be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prepared</a:t>
            </a:r>
            <a:r>
              <a:rPr lang="fi-FI" dirty="0">
                <a:solidFill>
                  <a:srgbClr val="000000"/>
                </a:solidFill>
              </a:rPr>
              <a:t> to </a:t>
            </a:r>
            <a:r>
              <a:rPr lang="fi-FI" dirty="0" err="1">
                <a:solidFill>
                  <a:srgbClr val="000000"/>
                </a:solidFill>
              </a:rPr>
              <a:t>ask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questions</a:t>
            </a:r>
            <a:endParaRPr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>
              <a:spcBef>
                <a:spcPts val="480"/>
              </a:spcBef>
              <a:buClr>
                <a:srgbClr val="000000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Complete your personal </a:t>
            </a:r>
            <a:r>
              <a:rPr lang="en-US" dirty="0" err="1">
                <a:solidFill>
                  <a:srgbClr val="000000"/>
                </a:solidFill>
              </a:rPr>
              <a:t>strenghts</a:t>
            </a:r>
            <a:r>
              <a:rPr lang="en-US" dirty="0">
                <a:solidFill>
                  <a:srgbClr val="000000"/>
                </a:solidFill>
              </a:rPr>
              <a:t>-based survey Reflect profile (optional) by January 15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endParaRPr lang="en-US" dirty="0">
              <a:solidFill>
                <a:srgbClr val="000000"/>
              </a:solidFill>
            </a:endParaRPr>
          </a:p>
          <a:p>
            <a:pPr marL="257175">
              <a:spcBef>
                <a:spcPts val="480"/>
              </a:spcBef>
              <a:buClr>
                <a:srgbClr val="000000"/>
              </a:buClr>
              <a:buSzPts val="3200"/>
            </a:pPr>
            <a:endParaRPr lang="en-US" dirty="0">
              <a:solidFill>
                <a:srgbClr val="000000"/>
              </a:solidFill>
            </a:endParaRPr>
          </a:p>
          <a:p>
            <a:pPr marL="257175">
              <a:spcBef>
                <a:spcPts val="480"/>
              </a:spcBef>
              <a:buClr>
                <a:srgbClr val="000000"/>
              </a:buClr>
              <a:buSzPts val="3200"/>
            </a:pPr>
            <a:r>
              <a:rPr lang="fi-FI" dirty="0" err="1">
                <a:solidFill>
                  <a:srgbClr val="000000"/>
                </a:solidFill>
              </a:rPr>
              <a:t>Form</a:t>
            </a:r>
            <a:r>
              <a:rPr lang="fi-FI" dirty="0">
                <a:solidFill>
                  <a:srgbClr val="000000"/>
                </a:solidFill>
              </a:rPr>
              <a:t> a team </a:t>
            </a:r>
            <a:r>
              <a:rPr lang="fi-FI" dirty="0" err="1">
                <a:solidFill>
                  <a:srgbClr val="000000"/>
                </a:solidFill>
              </a:rPr>
              <a:t>by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January</a:t>
            </a:r>
            <a:r>
              <a:rPr lang="fi-FI" dirty="0">
                <a:solidFill>
                  <a:srgbClr val="000000"/>
                </a:solidFill>
              </a:rPr>
              <a:t> 18th</a:t>
            </a:r>
          </a:p>
          <a:p>
            <a:pPr marL="257175">
              <a:spcBef>
                <a:spcPts val="480"/>
              </a:spcBef>
              <a:buClr>
                <a:srgbClr val="000000"/>
              </a:buClr>
              <a:buSzPts val="3200"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spcAft>
                <a:spcPts val="1575"/>
              </a:spcAft>
              <a:buSzPts val="32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83619C8-35CC-43DB-A3E5-C0A2858851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For </a:t>
            </a:r>
            <a:r>
              <a:rPr lang="fi-FI" dirty="0" err="1"/>
              <a:t>next</a:t>
            </a:r>
            <a:r>
              <a:rPr lang="fi-FI" dirty="0"/>
              <a:t> </a:t>
            </a:r>
            <a:r>
              <a:rPr lang="fi-FI" dirty="0" err="1"/>
              <a:t>class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017C133-3AEB-4731-9BA6-6566ADB5F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FB75D2-BEEE-48C2-BDD2-197B2C63FF6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81" name="Google Shape;81;p16"/>
          <p:cNvGrpSpPr/>
          <p:nvPr/>
        </p:nvGrpSpPr>
        <p:grpSpPr>
          <a:xfrm>
            <a:off x="1594552" y="1573075"/>
            <a:ext cx="6045999" cy="3031523"/>
            <a:chOff x="144869" y="116230"/>
            <a:chExt cx="8061332" cy="4042031"/>
          </a:xfrm>
        </p:grpSpPr>
        <p:sp>
          <p:nvSpPr>
            <p:cNvPr id="82" name="Google Shape;82;p16"/>
            <p:cNvSpPr/>
            <p:nvPr/>
          </p:nvSpPr>
          <p:spPr>
            <a:xfrm>
              <a:off x="144869" y="1175188"/>
              <a:ext cx="1839499" cy="217863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3" name="Google Shape;83;p16"/>
            <p:cNvSpPr txBox="1"/>
            <p:nvPr/>
          </p:nvSpPr>
          <p:spPr>
            <a:xfrm>
              <a:off x="195005" y="1225324"/>
              <a:ext cx="1739227" cy="161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869" tIns="92869" rIns="92869" bIns="92869" anchor="t" anchorCtr="0">
              <a:noAutofit/>
            </a:bodyPr>
            <a:lstStyle/>
            <a:p>
              <a:pPr marL="85725" lvl="1" indent="-85725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Calibri"/>
                <a:buChar char="•"/>
              </a:pPr>
              <a:r>
                <a:rPr lang="fi-FI" sz="900">
                  <a:latin typeface="Calibri"/>
                  <a:ea typeface="Calibri"/>
                  <a:cs typeface="Calibri"/>
                  <a:sym typeface="Calibri"/>
                </a:rPr>
                <a:t>L’Oréal     1990-2003 (HQ/subsidiary)</a:t>
              </a:r>
              <a:endParaRPr/>
            </a:p>
            <a:p>
              <a:pPr marL="85725" lvl="1" indent="-85725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SzPts val="1200"/>
                <a:buFont typeface="Calibri"/>
                <a:buChar char="•"/>
              </a:pPr>
              <a:r>
                <a:rPr lang="fi-FI" sz="900">
                  <a:latin typeface="Calibri"/>
                  <a:ea typeface="Calibri"/>
                  <a:cs typeface="Calibri"/>
                  <a:sym typeface="Calibri"/>
                </a:rPr>
                <a:t>General Manager for the Luxury Products Division</a:t>
              </a: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1131568" y="1463047"/>
              <a:ext cx="2695214" cy="26952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8" y="92106"/>
                  </a:moveTo>
                  <a:lnTo>
                    <a:pt x="14259" y="90422"/>
                  </a:lnTo>
                  <a:lnTo>
                    <a:pt x="14259" y="90422"/>
                  </a:lnTo>
                  <a:cubicBezTo>
                    <a:pt x="24707" y="106132"/>
                    <a:pt x="42486" y="115380"/>
                    <a:pt x="61347" y="114918"/>
                  </a:cubicBezTo>
                  <a:cubicBezTo>
                    <a:pt x="80208" y="114455"/>
                    <a:pt x="97512" y="104346"/>
                    <a:pt x="107177" y="88144"/>
                  </a:cubicBezTo>
                  <a:lnTo>
                    <a:pt x="105355" y="87272"/>
                  </a:lnTo>
                  <a:lnTo>
                    <a:pt x="110931" y="84354"/>
                  </a:lnTo>
                  <a:lnTo>
                    <a:pt x="111753" y="90332"/>
                  </a:lnTo>
                  <a:lnTo>
                    <a:pt x="109931" y="89460"/>
                  </a:lnTo>
                  <a:lnTo>
                    <a:pt x="109931" y="89460"/>
                  </a:lnTo>
                  <a:cubicBezTo>
                    <a:pt x="99788" y="106651"/>
                    <a:pt x="81514" y="117415"/>
                    <a:pt x="61561" y="117953"/>
                  </a:cubicBezTo>
                  <a:cubicBezTo>
                    <a:pt x="41608" y="118490"/>
                    <a:pt x="22782" y="108726"/>
                    <a:pt x="11728" y="92106"/>
                  </a:cubicBezTo>
                  <a:close/>
                </a:path>
              </a:pathLst>
            </a:custGeom>
            <a:solidFill>
              <a:srgbClr val="69BE2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474541" y="2765101"/>
              <a:ext cx="1888249" cy="750894"/>
            </a:xfrm>
            <a:prstGeom prst="roundRect">
              <a:avLst>
                <a:gd name="adj" fmla="val 10000"/>
              </a:avLst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" name="Google Shape;86;p16"/>
            <p:cNvSpPr txBox="1"/>
            <p:nvPr/>
          </p:nvSpPr>
          <p:spPr>
            <a:xfrm>
              <a:off x="496534" y="2787094"/>
              <a:ext cx="1844263" cy="706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06" tIns="17138" rIns="25706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</a:pPr>
              <a:r>
                <a:rPr lang="fi-FI" sz="135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Business experience</a:t>
              </a:r>
              <a:endParaRPr sz="135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2883628" y="1058139"/>
              <a:ext cx="2409698" cy="20960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2931863" y="1555522"/>
              <a:ext cx="2313228" cy="1550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869" tIns="92869" rIns="92869" bIns="92869" anchor="t" anchorCtr="0">
              <a:noAutofit/>
            </a:bodyPr>
            <a:lstStyle/>
            <a:p>
              <a:pPr marL="85725" lvl="1" indent="-85725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Calibri"/>
                <a:buChar char="•"/>
              </a:pPr>
              <a:r>
                <a:rPr lang="fi-FI" sz="900" dirty="0">
                  <a:latin typeface="Calibri"/>
                  <a:ea typeface="Calibri"/>
                  <a:cs typeface="Calibri"/>
                  <a:sym typeface="Calibri"/>
                </a:rPr>
                <a:t>RESPONSE-</a:t>
              </a:r>
              <a:r>
                <a:rPr lang="fi-FI" sz="900" dirty="0" err="1">
                  <a:latin typeface="Calibri"/>
                  <a:ea typeface="Calibri"/>
                  <a:cs typeface="Calibri"/>
                  <a:sym typeface="Calibri"/>
                </a:rPr>
                <a:t>project</a:t>
              </a:r>
              <a:r>
                <a:rPr lang="fi-FI" sz="9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i-FI" sz="900" dirty="0" err="1">
                  <a:latin typeface="Calibri"/>
                  <a:ea typeface="Calibri"/>
                  <a:cs typeface="Calibri"/>
                  <a:sym typeface="Calibri"/>
                </a:rPr>
                <a:t>researcher</a:t>
              </a:r>
              <a:r>
                <a:rPr lang="fi-FI" sz="900" dirty="0">
                  <a:latin typeface="Calibri"/>
                  <a:ea typeface="Calibri"/>
                  <a:cs typeface="Calibri"/>
                  <a:sym typeface="Calibri"/>
                </a:rPr>
                <a:t> 2006-09  (Nokia, Kone, Wärtsilä, Perlos, Fiskars)</a:t>
              </a:r>
              <a:endParaRPr dirty="0"/>
            </a:p>
            <a:p>
              <a:pPr marL="85725" lvl="1" indent="-85725">
                <a:spcBef>
                  <a:spcPts val="135"/>
                </a:spcBef>
                <a:spcAft>
                  <a:spcPts val="0"/>
                </a:spcAft>
                <a:buSzPts val="1200"/>
                <a:buFont typeface="Calibri"/>
                <a:buChar char="•"/>
              </a:pPr>
              <a:r>
                <a:rPr lang="fi-FI" sz="900" dirty="0" err="1">
                  <a:latin typeface="Calibri"/>
                  <a:ea typeface="Calibri"/>
                  <a:cs typeface="Calibri"/>
                  <a:sym typeface="Calibri"/>
                </a:rPr>
                <a:t>Doctoral</a:t>
              </a:r>
              <a:r>
                <a:rPr lang="fi-FI" sz="9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i-FI" sz="900" dirty="0" err="1">
                  <a:latin typeface="Calibri"/>
                  <a:ea typeface="Calibri"/>
                  <a:cs typeface="Calibri"/>
                  <a:sym typeface="Calibri"/>
                </a:rPr>
                <a:t>dissertation</a:t>
              </a:r>
              <a:r>
                <a:rPr lang="fi-FI" sz="900" dirty="0">
                  <a:latin typeface="Calibri"/>
                  <a:ea typeface="Calibri"/>
                  <a:cs typeface="Calibri"/>
                  <a:sym typeface="Calibri"/>
                </a:rPr>
                <a:t> 2005-2013</a:t>
              </a:r>
              <a:endParaRPr dirty="0"/>
            </a:p>
            <a:p>
              <a:pPr marL="85725" lvl="1" indent="-85725">
                <a:spcBef>
                  <a:spcPts val="135"/>
                </a:spcBef>
                <a:spcAft>
                  <a:spcPts val="0"/>
                </a:spcAft>
                <a:buSzPts val="1200"/>
                <a:buFont typeface="Calibri"/>
                <a:buChar char="•"/>
              </a:pPr>
              <a:r>
                <a:rPr lang="fi-FI" sz="900" dirty="0">
                  <a:latin typeface="Calibri"/>
                  <a:ea typeface="Calibri"/>
                  <a:cs typeface="Calibri"/>
                  <a:sym typeface="Calibri"/>
                </a:rPr>
                <a:t>Post-doc </a:t>
              </a:r>
              <a:r>
                <a:rPr lang="fi-FI" sz="900" dirty="0" err="1">
                  <a:latin typeface="Calibri"/>
                  <a:ea typeface="Calibri"/>
                  <a:cs typeface="Calibri"/>
                  <a:sym typeface="Calibri"/>
                </a:rPr>
                <a:t>Researcher</a:t>
              </a:r>
              <a:r>
                <a:rPr lang="fi-FI" sz="900" dirty="0"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fi-FI" sz="900" dirty="0" err="1">
                  <a:latin typeface="Calibri"/>
                  <a:ea typeface="Calibri"/>
                  <a:cs typeface="Calibri"/>
                  <a:sym typeface="Calibri"/>
                </a:rPr>
                <a:t>Lecturer</a:t>
              </a:r>
              <a:r>
                <a:rPr lang="fi-FI" sz="900" dirty="0">
                  <a:latin typeface="Calibri"/>
                  <a:ea typeface="Calibri"/>
                  <a:cs typeface="Calibri"/>
                  <a:sym typeface="Calibri"/>
                </a:rPr>
                <a:t> 2013-</a:t>
              </a:r>
              <a:endParaRPr dirty="0"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3757837" y="116230"/>
              <a:ext cx="2764932" cy="27649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798" y="24898"/>
                  </a:moveTo>
                  <a:lnTo>
                    <a:pt x="13798" y="24898"/>
                  </a:lnTo>
                  <a:cubicBezTo>
                    <a:pt x="25897" y="8972"/>
                    <a:pt x="45346" y="400"/>
                    <a:pt x="65265" y="2215"/>
                  </a:cubicBezTo>
                  <a:cubicBezTo>
                    <a:pt x="85183" y="4030"/>
                    <a:pt x="102763" y="15975"/>
                    <a:pt x="111785" y="33826"/>
                  </a:cubicBezTo>
                  <a:lnTo>
                    <a:pt x="113613" y="33089"/>
                  </a:lnTo>
                  <a:lnTo>
                    <a:pt x="112441" y="38857"/>
                  </a:lnTo>
                  <a:lnTo>
                    <a:pt x="107200" y="35674"/>
                  </a:lnTo>
                  <a:lnTo>
                    <a:pt x="109027" y="34938"/>
                  </a:lnTo>
                  <a:lnTo>
                    <a:pt x="109027" y="34938"/>
                  </a:lnTo>
                  <a:cubicBezTo>
                    <a:pt x="100408" y="18078"/>
                    <a:pt x="83731" y="6829"/>
                    <a:pt x="64871" y="5154"/>
                  </a:cubicBezTo>
                  <a:cubicBezTo>
                    <a:pt x="46010" y="3480"/>
                    <a:pt x="27612" y="11613"/>
                    <a:pt x="16157" y="26690"/>
                  </a:cubicBezTo>
                  <a:close/>
                </a:path>
              </a:pathLst>
            </a:custGeom>
            <a:solidFill>
              <a:srgbClr val="69BE2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3154268" y="707103"/>
              <a:ext cx="1888249" cy="750894"/>
            </a:xfrm>
            <a:prstGeom prst="roundRect">
              <a:avLst>
                <a:gd name="adj" fmla="val 10000"/>
              </a:avLst>
            </a:prstGeom>
            <a:solidFill>
              <a:srgbClr val="FF79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1" name="Google Shape;91;p16"/>
            <p:cNvSpPr txBox="1"/>
            <p:nvPr/>
          </p:nvSpPr>
          <p:spPr>
            <a:xfrm>
              <a:off x="3176261" y="729096"/>
              <a:ext cx="1844263" cy="706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06" tIns="17138" rIns="25706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</a:pPr>
              <a:r>
                <a:rPr lang="fi-FI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Academic experience</a:t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5515981" y="1097934"/>
              <a:ext cx="2124280" cy="233425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5569699" y="1151652"/>
              <a:ext cx="2016844" cy="1726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869" tIns="92869" rIns="92869" bIns="92869" anchor="t" anchorCtr="0">
              <a:noAutofit/>
            </a:bodyPr>
            <a:lstStyle/>
            <a:p>
              <a:pPr marL="85725" lvl="1" indent="-28575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endParaRPr sz="900">
                <a:latin typeface="Calibri"/>
                <a:ea typeface="Calibri"/>
                <a:cs typeface="Calibri"/>
                <a:sym typeface="Calibri"/>
              </a:endParaRPr>
            </a:p>
            <a:p>
              <a:pPr marL="85725" lvl="1" indent="-85725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SzPts val="1200"/>
                <a:buFont typeface="Calibri"/>
                <a:buChar char="•"/>
              </a:pPr>
              <a:r>
                <a:rPr lang="fi-FI" sz="900">
                  <a:latin typeface="Calibri"/>
                  <a:ea typeface="Calibri"/>
                  <a:cs typeface="Calibri"/>
                  <a:sym typeface="Calibri"/>
                </a:rPr>
                <a:t>AaltoEE: Head of Solutions and Impact, part of the management team 2013-2016</a:t>
              </a:r>
              <a:endParaRPr/>
            </a:p>
            <a:p>
              <a:pPr marL="85725" lvl="1" indent="-85725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SzPts val="1200"/>
                <a:buFont typeface="Calibri"/>
                <a:buChar char="•"/>
              </a:pPr>
              <a:r>
                <a:rPr lang="fi-FI" sz="900">
                  <a:latin typeface="Calibri"/>
                  <a:ea typeface="Calibri"/>
                  <a:cs typeface="Calibri"/>
                  <a:sym typeface="Calibri"/>
                </a:rPr>
                <a:t>HRM Partners, CEO and business coach, 2016-</a:t>
              </a:r>
              <a:endParaRPr/>
            </a:p>
            <a:p>
              <a:pPr marL="85725" lvl="1" indent="-85725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SzPts val="1200"/>
                <a:buFont typeface="Calibri"/>
                <a:buChar char="•"/>
              </a:pPr>
              <a:r>
                <a:rPr lang="fi-FI" sz="900">
                  <a:latin typeface="Calibri"/>
                  <a:ea typeface="Calibri"/>
                  <a:cs typeface="Calibri"/>
                  <a:sym typeface="Calibri"/>
                </a:rPr>
                <a:t>Working with a number of Finnish Top 100 companies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5616301" y="3319203"/>
              <a:ext cx="2589900" cy="750900"/>
            </a:xfrm>
            <a:prstGeom prst="roundRect">
              <a:avLst>
                <a:gd name="adj" fmla="val 10000"/>
              </a:avLst>
            </a:prstGeom>
            <a:solidFill>
              <a:srgbClr val="3F3F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5638344" y="3342646"/>
              <a:ext cx="25458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06" tIns="17138" rIns="25706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</a:pPr>
              <a:r>
                <a:rPr lang="fi-F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Executive education,  career and leadership development, coaching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Otsikko 5">
            <a:extLst>
              <a:ext uri="{FF2B5EF4-FFF2-40B4-BE49-F238E27FC236}">
                <a16:creationId xmlns:a16="http://schemas.microsoft.com/office/drawing/2014/main" id="{3F2DCF38-051E-4A2C-A7A9-36F10A847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fi-FI" dirty="0" err="1"/>
              <a:t>Introductions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918" y="553244"/>
            <a:ext cx="4321847" cy="38540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CEFA730-7009-4F86-AF62-C8EC57A415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52E755C-FF06-4210-955C-FC6E1FBC3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Introductions</a:t>
            </a: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FFD6136-FFBF-4F83-8763-2AC410B43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Objectives</a:t>
            </a:r>
            <a:endParaRPr lang="fi-FI" dirty="0"/>
          </a:p>
        </p:txBody>
      </p:sp>
      <p:sp>
        <p:nvSpPr>
          <p:cNvPr id="7" name="Google Shape;117;p19">
            <a:extLst>
              <a:ext uri="{FF2B5EF4-FFF2-40B4-BE49-F238E27FC236}">
                <a16:creationId xmlns:a16="http://schemas.microsoft.com/office/drawing/2014/main" id="{F8A7A882-C3BF-4DD2-9662-3B64DB9D9C60}"/>
              </a:ext>
            </a:extLst>
          </p:cNvPr>
          <p:cNvSpPr txBox="1">
            <a:spLocks noGrp="1"/>
          </p:cNvSpPr>
          <p:nvPr>
            <p:ph sz="quarter" idx="14"/>
          </p:nvPr>
        </p:nvSpPr>
        <p:spPr>
          <a:xfrm>
            <a:off x="468313" y="1262063"/>
            <a:ext cx="8207375" cy="33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65551" indent="-457200">
              <a:spcBef>
                <a:spcPts val="0"/>
              </a:spcBef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fi-FI" dirty="0" err="1">
                <a:solidFill>
                  <a:srgbClr val="000000"/>
                </a:solidFill>
              </a:rPr>
              <a:t>Apply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international</a:t>
            </a:r>
            <a:r>
              <a:rPr lang="fi-FI" dirty="0">
                <a:solidFill>
                  <a:srgbClr val="000000"/>
                </a:solidFill>
              </a:rPr>
              <a:t> business and </a:t>
            </a:r>
            <a:r>
              <a:rPr lang="fi-FI" dirty="0" err="1">
                <a:solidFill>
                  <a:srgbClr val="000000"/>
                </a:solidFill>
              </a:rPr>
              <a:t>marketing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concepts</a:t>
            </a:r>
            <a:r>
              <a:rPr lang="fi-FI" dirty="0">
                <a:solidFill>
                  <a:srgbClr val="000000"/>
                </a:solidFill>
              </a:rPr>
              <a:t> into </a:t>
            </a:r>
            <a:r>
              <a:rPr lang="fi-FI" dirty="0" err="1">
                <a:solidFill>
                  <a:srgbClr val="000000"/>
                </a:solidFill>
              </a:rPr>
              <a:t>real</a:t>
            </a:r>
            <a:r>
              <a:rPr lang="fi-FI" dirty="0">
                <a:solidFill>
                  <a:srgbClr val="000000"/>
                </a:solidFill>
              </a:rPr>
              <a:t> life </a:t>
            </a:r>
            <a:r>
              <a:rPr lang="fi-FI" dirty="0" err="1">
                <a:solidFill>
                  <a:srgbClr val="000000"/>
                </a:solidFill>
              </a:rPr>
              <a:t>situations</a:t>
            </a:r>
            <a:r>
              <a:rPr lang="fi-FI" dirty="0">
                <a:solidFill>
                  <a:srgbClr val="000000"/>
                </a:solidFill>
              </a:rPr>
              <a:t> in </a:t>
            </a:r>
            <a:r>
              <a:rPr lang="fi-FI" dirty="0" err="1">
                <a:solidFill>
                  <a:srgbClr val="000000"/>
                </a:solidFill>
              </a:rPr>
              <a:t>international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companies</a:t>
            </a:r>
            <a:endParaRPr dirty="0">
              <a:solidFill>
                <a:srgbClr val="000000"/>
              </a:solidFill>
            </a:endParaRPr>
          </a:p>
          <a:p>
            <a:pPr marL="465551" indent="-457200">
              <a:spcBef>
                <a:spcPts val="480"/>
              </a:spcBef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Work with a global company and </a:t>
            </a:r>
            <a:r>
              <a:rPr lang="en-US" dirty="0" err="1">
                <a:solidFill>
                  <a:srgbClr val="000000"/>
                </a:solidFill>
              </a:rPr>
              <a:t>partcipate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L’Oréals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Brandstorm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competion</a:t>
            </a:r>
            <a:endParaRPr lang="en-US" dirty="0">
              <a:solidFill>
                <a:srgbClr val="000000"/>
              </a:solidFill>
            </a:endParaRPr>
          </a:p>
          <a:p>
            <a:pPr marL="465551" indent="-457200">
              <a:spcBef>
                <a:spcPts val="480"/>
              </a:spcBef>
              <a:spcAft>
                <a:spcPts val="1575"/>
              </a:spcAft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fi-FI" dirty="0" err="1">
                <a:solidFill>
                  <a:srgbClr val="000000"/>
                </a:solidFill>
              </a:rPr>
              <a:t>Work</a:t>
            </a:r>
            <a:r>
              <a:rPr lang="fi-FI" dirty="0">
                <a:solidFill>
                  <a:srgbClr val="000000"/>
                </a:solidFill>
              </a:rPr>
              <a:t> on a ‘</a:t>
            </a:r>
            <a:r>
              <a:rPr lang="fi-FI" dirty="0" err="1">
                <a:solidFill>
                  <a:srgbClr val="000000"/>
                </a:solidFill>
              </a:rPr>
              <a:t>hands‐on</a:t>
            </a:r>
            <a:r>
              <a:rPr lang="fi-FI" dirty="0">
                <a:solidFill>
                  <a:srgbClr val="000000"/>
                </a:solidFill>
              </a:rPr>
              <a:t>’ </a:t>
            </a:r>
            <a:r>
              <a:rPr lang="fi-FI" dirty="0" err="1">
                <a:solidFill>
                  <a:srgbClr val="000000"/>
                </a:solidFill>
              </a:rPr>
              <a:t>project</a:t>
            </a:r>
            <a:r>
              <a:rPr lang="fi-FI" dirty="0">
                <a:solidFill>
                  <a:srgbClr val="000000"/>
                </a:solidFill>
              </a:rPr>
              <a:t> in a </a:t>
            </a:r>
            <a:r>
              <a:rPr lang="fi-FI" dirty="0" err="1">
                <a:solidFill>
                  <a:srgbClr val="000000"/>
                </a:solidFill>
              </a:rPr>
              <a:t>multicultural</a:t>
            </a:r>
            <a:r>
              <a:rPr lang="fi-FI" dirty="0">
                <a:solidFill>
                  <a:srgbClr val="000000"/>
                </a:solidFill>
              </a:rPr>
              <a:t> team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4A44477-2B21-46EB-AE93-76F766AE7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FFD6136-FFBF-4F83-8763-2AC410B43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Learning </a:t>
            </a:r>
            <a:r>
              <a:rPr lang="fi-FI" dirty="0" err="1"/>
              <a:t>outcomes</a:t>
            </a:r>
            <a:endParaRPr lang="fi-FI" dirty="0"/>
          </a:p>
        </p:txBody>
      </p:sp>
      <p:sp>
        <p:nvSpPr>
          <p:cNvPr id="7" name="Google Shape;117;p19">
            <a:extLst>
              <a:ext uri="{FF2B5EF4-FFF2-40B4-BE49-F238E27FC236}">
                <a16:creationId xmlns:a16="http://schemas.microsoft.com/office/drawing/2014/main" id="{F8A7A882-C3BF-4DD2-9662-3B64DB9D9C60}"/>
              </a:ext>
            </a:extLst>
          </p:cNvPr>
          <p:cNvSpPr txBox="1">
            <a:spLocks noGrp="1"/>
          </p:cNvSpPr>
          <p:nvPr>
            <p:ph sz="quarter" idx="14"/>
          </p:nvPr>
        </p:nvSpPr>
        <p:spPr>
          <a:xfrm>
            <a:off x="468313" y="1262063"/>
            <a:ext cx="8207375" cy="33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65551" indent="-457200">
              <a:spcBef>
                <a:spcPts val="0"/>
              </a:spcBef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Prepare an international product launch and marketing campaign</a:t>
            </a:r>
          </a:p>
          <a:p>
            <a:pPr marL="465551" indent="-457200">
              <a:spcBef>
                <a:spcPts val="480"/>
              </a:spcBef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</a:rPr>
              <a:t>Analyse</a:t>
            </a:r>
            <a:r>
              <a:rPr lang="en-US" dirty="0">
                <a:solidFill>
                  <a:srgbClr val="000000"/>
                </a:solidFill>
              </a:rPr>
              <a:t> market-and customer-related data</a:t>
            </a:r>
          </a:p>
          <a:p>
            <a:pPr marL="465551" indent="-457200">
              <a:spcBef>
                <a:spcPts val="480"/>
              </a:spcBef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Collaborate in culturally diverse teams</a:t>
            </a:r>
          </a:p>
          <a:p>
            <a:pPr marL="465551" indent="-457200">
              <a:spcBef>
                <a:spcPts val="480"/>
              </a:spcBef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Communicate effectively in an international setting</a:t>
            </a:r>
          </a:p>
          <a:p>
            <a:pPr marL="465551" indent="-457200">
              <a:spcBef>
                <a:spcPts val="480"/>
              </a:spcBef>
              <a:buClr>
                <a:srgbClr val="000000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Make a competitive presentation (written and oral)</a:t>
            </a:r>
          </a:p>
          <a:p>
            <a:pPr marL="8351">
              <a:spcBef>
                <a:spcPts val="0"/>
              </a:spcBef>
              <a:buClr>
                <a:srgbClr val="000000"/>
              </a:buClr>
              <a:buSzPts val="3200"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2DD47DC-033C-465E-BC5A-0E42286B4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fi-FI">
                <a:solidFill>
                  <a:srgbClr val="000000"/>
                </a:solidFill>
              </a:rPr>
              <a:t>”Project-based learning is a type of instruction, where students work together to solve realworld problems. Successful problem-solving often requires students to draw on lessons from several disciplines and apply them to the problem.” </a:t>
            </a:r>
            <a:endParaRPr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spcAft>
                <a:spcPts val="1575"/>
              </a:spcAft>
              <a:buSzPts val="32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fi-FI">
                <a:solidFill>
                  <a:srgbClr val="000000"/>
                </a:solidFill>
              </a:rPr>
              <a:t>Source: D.Graff, Global Marketing Management course  2016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5E7ADE6-F203-4740-A78C-BAAE43637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Project-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 descr="Screen Shot 2017-01-12 at 22.10.43.png"/>
          <p:cNvPicPr preferRelativeResize="0">
            <a:picLocks noGrp="1"/>
          </p:cNvPicPr>
          <p:nvPr>
            <p:ph sz="quarter" idx="14"/>
          </p:nvPr>
        </p:nvPicPr>
        <p:blipFill rotWithShape="1">
          <a:blip r:embed="rId3">
            <a:alphaModFix/>
          </a:blip>
          <a:stretch/>
        </p:blipFill>
        <p:spPr>
          <a:xfrm>
            <a:off x="1185863" y="1291431"/>
            <a:ext cx="677227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ftr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fi-FI">
                <a:solidFill>
                  <a:srgbClr val="000000"/>
                </a:solidFill>
              </a:rPr>
              <a:t>D.Graff, Global Marketing Management Course 2016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E2E0867-2B0F-4C98-805C-47F493CD6F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Traditional</a:t>
            </a:r>
            <a:r>
              <a:rPr lang="fi-FI" dirty="0"/>
              <a:t> vs. </a:t>
            </a:r>
            <a:r>
              <a:rPr lang="fi-FI" dirty="0" err="1"/>
              <a:t>project-based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D04C4F8-DDDB-4B2B-820B-C631FC00F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syllabus</a:t>
            </a:r>
            <a:r>
              <a:rPr lang="fi-FI" dirty="0"/>
              <a:t> and </a:t>
            </a:r>
            <a:r>
              <a:rPr lang="fi-FI" dirty="0" err="1"/>
              <a:t>schedule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79D286CD-EF73-428F-B35D-E94AA9D3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45852"/>
            <a:ext cx="1737166" cy="58578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7DC016D-EA2E-4A23-B96B-77B8E6929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7" y="701370"/>
            <a:ext cx="5892483" cy="48887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A9B97826-F7B9-AC42-8784-8D078F5ECE39}" vid="{E5E63995-4B75-214E-93FA-6680AD9B41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 University</Template>
  <TotalTime>0</TotalTime>
  <Words>526</Words>
  <Application>Microsoft Office PowerPoint</Application>
  <PresentationFormat>Näytössä katseltava esitys (16:10)</PresentationFormat>
  <Paragraphs>144</Paragraphs>
  <Slides>27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Courier New</vt:lpstr>
      <vt:lpstr>Georgia</vt:lpstr>
      <vt:lpstr>Lucida Grande</vt:lpstr>
      <vt:lpstr>Noto Sans Symbols</vt:lpstr>
      <vt:lpstr>Symbol</vt:lpstr>
      <vt:lpstr>Times New Roman</vt:lpstr>
      <vt:lpstr>ヒラギノ角ゴ Pro W3</vt:lpstr>
      <vt:lpstr>Aalto University</vt:lpstr>
      <vt:lpstr>Global Marketing Management Course kick-off</vt:lpstr>
      <vt:lpstr>Agenda</vt:lpstr>
      <vt:lpstr>Introductions</vt:lpstr>
      <vt:lpstr>Introductions</vt:lpstr>
      <vt:lpstr>Objectives</vt:lpstr>
      <vt:lpstr>Learning outcomes</vt:lpstr>
      <vt:lpstr>Project-based learning</vt:lpstr>
      <vt:lpstr>Traditional vs. project-based learning</vt:lpstr>
      <vt:lpstr>Course syllabus and schedule</vt:lpstr>
      <vt:lpstr>Business project</vt:lpstr>
      <vt:lpstr>Business project: L’Oréal Brandstorm</vt:lpstr>
      <vt:lpstr>Business project</vt:lpstr>
      <vt:lpstr>Business project</vt:lpstr>
      <vt:lpstr>Business project</vt:lpstr>
      <vt:lpstr>Business project</vt:lpstr>
      <vt:lpstr>Business project</vt:lpstr>
      <vt:lpstr>Case Report (10 pages)</vt:lpstr>
      <vt:lpstr>Case Report (10 pages)</vt:lpstr>
      <vt:lpstr>Case presentation</vt:lpstr>
      <vt:lpstr>Business project</vt:lpstr>
      <vt:lpstr>Course practicalities</vt:lpstr>
      <vt:lpstr>Course requirements- attendance</vt:lpstr>
      <vt:lpstr>Evaluation</vt:lpstr>
      <vt:lpstr>Course hours and consultation</vt:lpstr>
      <vt:lpstr>Speed dating</vt:lpstr>
      <vt:lpstr>Speed dating</vt:lpstr>
      <vt:lpstr>For next class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2019-01-07T19:22:26Z</dcterms:created>
  <dcterms:modified xsi:type="dcterms:W3CDTF">2019-01-08T08:25:22Z</dcterms:modified>
</cp:coreProperties>
</file>