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58" r:id="rId2"/>
    <p:sldId id="378" r:id="rId3"/>
    <p:sldId id="369" r:id="rId4"/>
    <p:sldId id="371" r:id="rId5"/>
    <p:sldId id="360" r:id="rId6"/>
    <p:sldId id="376" r:id="rId7"/>
    <p:sldId id="377" r:id="rId8"/>
  </p:sldIdLst>
  <p:sldSz cx="9144000" cy="5715000" type="screen16x10"/>
  <p:notesSz cx="6858000" cy="99472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Tekijä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6A3"/>
    <a:srgbClr val="EF3340"/>
    <a:srgbClr val="FFCD00"/>
    <a:srgbClr val="005EB8"/>
    <a:srgbClr val="FFCDB8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7" autoAdjust="0"/>
    <p:restoredTop sz="95077" autoAdjust="0"/>
  </p:normalViewPr>
  <p:slideViewPr>
    <p:cSldViewPr snapToObjects="1">
      <p:cViewPr varScale="1">
        <p:scale>
          <a:sx n="95" d="100"/>
          <a:sy n="95" d="100"/>
        </p:scale>
        <p:origin x="-760" y="-10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3826E-D437-4353-988B-20901C2B74B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73309D-8C18-44D3-B0DE-E73E95B730FC}">
      <dgm:prSet phldrT="[Teksti]"/>
      <dgm:spPr/>
      <dgm:t>
        <a:bodyPr/>
        <a:lstStyle/>
        <a:p>
          <a:r>
            <a:rPr lang="fi-FI" altLang="en-US" b="1" dirty="0">
              <a:solidFill>
                <a:schemeClr val="tx1"/>
              </a:solidFill>
            </a:rPr>
            <a:t>Person-</a:t>
          </a:r>
          <a:r>
            <a:rPr lang="fi-FI" altLang="en-US" b="1" dirty="0" err="1">
              <a:solidFill>
                <a:schemeClr val="tx1"/>
              </a:solidFill>
            </a:rPr>
            <a:t>environment</a:t>
          </a:r>
          <a:r>
            <a:rPr lang="fi-FI" altLang="en-US" b="1" dirty="0">
              <a:solidFill>
                <a:schemeClr val="tx1"/>
              </a:solidFill>
            </a:rPr>
            <a:t> </a:t>
          </a:r>
          <a:r>
            <a:rPr lang="fi-FI" altLang="en-US" b="1" dirty="0" err="1">
              <a:solidFill>
                <a:schemeClr val="tx1"/>
              </a:solidFill>
            </a:rPr>
            <a:t>fit</a:t>
          </a:r>
          <a:endParaRPr lang="en-GB" dirty="0">
            <a:solidFill>
              <a:schemeClr val="tx1"/>
            </a:solidFill>
          </a:endParaRPr>
        </a:p>
      </dgm:t>
    </dgm:pt>
    <dgm:pt modelId="{0B278DE6-74D9-441E-B44C-AC3AF42DA433}" type="parTrans" cxnId="{0BAAB9BA-FFE6-4208-8E3D-86260110E9E6}">
      <dgm:prSet/>
      <dgm:spPr/>
      <dgm:t>
        <a:bodyPr/>
        <a:lstStyle/>
        <a:p>
          <a:endParaRPr lang="en-GB"/>
        </a:p>
      </dgm:t>
    </dgm:pt>
    <dgm:pt modelId="{3F685608-2117-40CD-9580-3A9CDE5E8598}" type="sibTrans" cxnId="{0BAAB9BA-FFE6-4208-8E3D-86260110E9E6}">
      <dgm:prSet/>
      <dgm:spPr/>
      <dgm:t>
        <a:bodyPr/>
        <a:lstStyle/>
        <a:p>
          <a:endParaRPr lang="en-GB"/>
        </a:p>
      </dgm:t>
    </dgm:pt>
    <dgm:pt modelId="{4B723D43-494B-44BE-8758-589C266E2C1E}">
      <dgm:prSet phldrT="[Teksti]"/>
      <dgm:spPr/>
      <dgm:t>
        <a:bodyPr/>
        <a:lstStyle/>
        <a:p>
          <a:r>
            <a:rPr lang="fi-FI" altLang="en-US" b="1" dirty="0" err="1">
              <a:solidFill>
                <a:schemeClr val="tx1"/>
              </a:solidFill>
            </a:rPr>
            <a:t>Career</a:t>
          </a:r>
          <a:r>
            <a:rPr lang="fi-FI" altLang="en-US" b="1" dirty="0">
              <a:solidFill>
                <a:schemeClr val="tx1"/>
              </a:solidFill>
            </a:rPr>
            <a:t> </a:t>
          </a:r>
          <a:r>
            <a:rPr lang="fi-FI" altLang="en-US" b="1" dirty="0" err="1">
              <a:solidFill>
                <a:schemeClr val="tx1"/>
              </a:solidFill>
            </a:rPr>
            <a:t>satisfaction</a:t>
          </a:r>
          <a:endParaRPr lang="fi-FI" altLang="en-US" b="1" dirty="0">
            <a:solidFill>
              <a:schemeClr val="tx1"/>
            </a:solidFill>
          </a:endParaRPr>
        </a:p>
        <a:p>
          <a:r>
            <a:rPr lang="fi-FI" altLang="en-US" b="1" dirty="0" err="1">
              <a:solidFill>
                <a:schemeClr val="tx1"/>
              </a:solidFill>
            </a:rPr>
            <a:t>Career</a:t>
          </a:r>
          <a:r>
            <a:rPr lang="fi-FI" altLang="en-US" b="1" dirty="0">
              <a:solidFill>
                <a:schemeClr val="tx1"/>
              </a:solidFill>
            </a:rPr>
            <a:t> </a:t>
          </a:r>
          <a:r>
            <a:rPr lang="fi-FI" altLang="en-US" b="1" dirty="0" err="1">
              <a:solidFill>
                <a:schemeClr val="tx1"/>
              </a:solidFill>
            </a:rPr>
            <a:t>mobility</a:t>
          </a:r>
          <a:endParaRPr lang="en-GB" dirty="0">
            <a:solidFill>
              <a:schemeClr val="tx1"/>
            </a:solidFill>
          </a:endParaRPr>
        </a:p>
      </dgm:t>
    </dgm:pt>
    <dgm:pt modelId="{5F2DE622-DA64-44E8-AD33-089CD321B7E3}" type="parTrans" cxnId="{6733D803-5F4B-4258-B47E-99E67E8B2E85}">
      <dgm:prSet/>
      <dgm:spPr/>
      <dgm:t>
        <a:bodyPr/>
        <a:lstStyle/>
        <a:p>
          <a:endParaRPr lang="en-GB"/>
        </a:p>
      </dgm:t>
    </dgm:pt>
    <dgm:pt modelId="{DE7A5AEB-3BA2-404E-A092-34D143B5625B}" type="sibTrans" cxnId="{6733D803-5F4B-4258-B47E-99E67E8B2E85}">
      <dgm:prSet/>
      <dgm:spPr/>
      <dgm:t>
        <a:bodyPr/>
        <a:lstStyle/>
        <a:p>
          <a:endParaRPr lang="en-GB"/>
        </a:p>
      </dgm:t>
    </dgm:pt>
    <dgm:pt modelId="{FBFEAAD7-B75A-4A83-BB94-8031E9AFAD5E}">
      <dgm:prSet phldrT="[Teksti]"/>
      <dgm:spPr/>
      <dgm:t>
        <a:bodyPr/>
        <a:lstStyle/>
        <a:p>
          <a:r>
            <a:rPr lang="fi-FI" altLang="en-US" b="1" dirty="0" err="1"/>
            <a:t>Organisational</a:t>
          </a:r>
          <a:r>
            <a:rPr lang="fi-FI" altLang="en-US" b="1" dirty="0"/>
            <a:t> </a:t>
          </a:r>
          <a:r>
            <a:rPr lang="fi-FI" altLang="en-US" b="1" dirty="0" err="1"/>
            <a:t>commitment</a:t>
          </a:r>
          <a:endParaRPr lang="en-GB" dirty="0"/>
        </a:p>
      </dgm:t>
    </dgm:pt>
    <dgm:pt modelId="{245A5A16-E46D-46F8-A44D-1A720786E396}" type="parTrans" cxnId="{D6ABC973-2AAC-4B94-BFF8-15EE8ED843EF}">
      <dgm:prSet/>
      <dgm:spPr/>
      <dgm:t>
        <a:bodyPr/>
        <a:lstStyle/>
        <a:p>
          <a:endParaRPr lang="en-GB"/>
        </a:p>
      </dgm:t>
    </dgm:pt>
    <dgm:pt modelId="{05EC466B-923B-42E4-B73A-0065EE6F77BC}" type="sibTrans" cxnId="{D6ABC973-2AAC-4B94-BFF8-15EE8ED843EF}">
      <dgm:prSet/>
      <dgm:spPr>
        <a:ln>
          <a:solidFill>
            <a:schemeClr val="tx2"/>
          </a:solidFill>
        </a:ln>
      </dgm:spPr>
      <dgm:t>
        <a:bodyPr/>
        <a:lstStyle/>
        <a:p>
          <a:endParaRPr lang="en-GB"/>
        </a:p>
      </dgm:t>
    </dgm:pt>
    <dgm:pt modelId="{59A2CBE0-C338-4937-BC75-6618C85F6997}" type="pres">
      <dgm:prSet presAssocID="{13C3826E-D437-4353-988B-20901C2B74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9443078-286E-4E94-AECB-FC5DB6013963}" type="pres">
      <dgm:prSet presAssocID="{FB73309D-8C18-44D3-B0DE-E73E95B730FC}" presName="node" presStyleLbl="node1" presStyleIdx="0" presStyleCnt="3" custScaleX="84685" custScaleY="87015" custRadScaleRad="29866" custRadScaleInc="-360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0E7F20-3868-437C-B5E5-3A082F530715}" type="pres">
      <dgm:prSet presAssocID="{3F685608-2117-40CD-9580-3A9CDE5E8598}" presName="sibTrans" presStyleLbl="sibTrans2D1" presStyleIdx="0" presStyleCnt="3" custAng="5632145" custScaleX="36153" custScaleY="188136" custLinFactNeighborX="38464" custLinFactNeighborY="-21607"/>
      <dgm:spPr>
        <a:prstGeom prst="upArrow">
          <a:avLst/>
        </a:prstGeom>
      </dgm:spPr>
      <dgm:t>
        <a:bodyPr/>
        <a:lstStyle/>
        <a:p>
          <a:endParaRPr lang="en-GB"/>
        </a:p>
      </dgm:t>
    </dgm:pt>
    <dgm:pt modelId="{0C0FD565-6323-46D9-8320-2F968D47398E}" type="pres">
      <dgm:prSet presAssocID="{3F685608-2117-40CD-9580-3A9CDE5E8598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B361B13A-83CF-4980-936D-40578ADC2CCF}" type="pres">
      <dgm:prSet presAssocID="{4B723D43-494B-44BE-8758-589C266E2C1E}" presName="node" presStyleLbl="node1" presStyleIdx="1" presStyleCnt="3" custScaleX="88928" custScaleY="871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4D7740-FB92-46E1-B9E5-682E93EEBC6A}" type="pres">
      <dgm:prSet presAssocID="{DE7A5AEB-3BA2-404E-A092-34D143B5625B}" presName="sibTrans" presStyleLbl="sibTrans2D1" presStyleIdx="1" presStyleCnt="3" custAng="18714212" custFlipHor="1" custScaleX="40495" custScaleY="174417" custLinFactX="-72855" custLinFactY="-100000" custLinFactNeighborX="-100000" custLinFactNeighborY="-123886"/>
      <dgm:spPr>
        <a:prstGeom prst="upArrow">
          <a:avLst/>
        </a:prstGeom>
      </dgm:spPr>
      <dgm:t>
        <a:bodyPr/>
        <a:lstStyle/>
        <a:p>
          <a:endParaRPr lang="en-GB"/>
        </a:p>
      </dgm:t>
    </dgm:pt>
    <dgm:pt modelId="{896FFA42-49D5-4E4C-AFB8-E955584B5BCC}" type="pres">
      <dgm:prSet presAssocID="{DE7A5AEB-3BA2-404E-A092-34D143B5625B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3E53C815-46F8-4BEB-AAD8-8A500ECBB4C8}" type="pres">
      <dgm:prSet presAssocID="{FBFEAAD7-B75A-4A83-BB94-8031E9AFAD5E}" presName="node" presStyleLbl="node1" presStyleIdx="2" presStyleCnt="3" custScaleX="90221" custScaleY="84533" custRadScaleRad="114716" custRadScaleInc="6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5CA2-5602-4218-A8EE-847C97B8815A}" type="pres">
      <dgm:prSet presAssocID="{05EC466B-923B-42E4-B73A-0065EE6F77BC}" presName="sibTrans" presStyleLbl="sibTrans2D1" presStyleIdx="2" presStyleCnt="3" custAng="2438574" custFlipHor="1" custScaleX="30291" custScaleY="135020" custLinFactX="7108" custLinFactY="-200000" custLinFactNeighborX="100000" custLinFactNeighborY="-229969"/>
      <dgm:spPr>
        <a:prstGeom prst="upArrow">
          <a:avLst/>
        </a:prstGeom>
      </dgm:spPr>
      <dgm:t>
        <a:bodyPr/>
        <a:lstStyle/>
        <a:p>
          <a:endParaRPr lang="en-GB"/>
        </a:p>
      </dgm:t>
    </dgm:pt>
    <dgm:pt modelId="{4926AAC5-F888-4FC3-96D1-0D5B2636D8B1}" type="pres">
      <dgm:prSet presAssocID="{05EC466B-923B-42E4-B73A-0065EE6F77BC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47EB1A9-8E11-46C9-B218-B547563E6DEA}" type="presOf" srcId="{4B723D43-494B-44BE-8758-589C266E2C1E}" destId="{B361B13A-83CF-4980-936D-40578ADC2CCF}" srcOrd="0" destOrd="0" presId="urn:microsoft.com/office/officeart/2005/8/layout/cycle7"/>
    <dgm:cxn modelId="{90D3CA31-3D4B-4C7B-95FE-28623939D1B9}" type="presOf" srcId="{05EC466B-923B-42E4-B73A-0065EE6F77BC}" destId="{D49E5CA2-5602-4218-A8EE-847C97B8815A}" srcOrd="0" destOrd="0" presId="urn:microsoft.com/office/officeart/2005/8/layout/cycle7"/>
    <dgm:cxn modelId="{B9255062-752F-4C3B-A55C-9704A43E4C9A}" type="presOf" srcId="{DE7A5AEB-3BA2-404E-A092-34D143B5625B}" destId="{896FFA42-49D5-4E4C-AFB8-E955584B5BCC}" srcOrd="1" destOrd="0" presId="urn:microsoft.com/office/officeart/2005/8/layout/cycle7"/>
    <dgm:cxn modelId="{6E0C6D33-D453-494E-8897-2431E9C293A1}" type="presOf" srcId="{05EC466B-923B-42E4-B73A-0065EE6F77BC}" destId="{4926AAC5-F888-4FC3-96D1-0D5B2636D8B1}" srcOrd="1" destOrd="0" presId="urn:microsoft.com/office/officeart/2005/8/layout/cycle7"/>
    <dgm:cxn modelId="{84D922E9-4842-4BC2-9122-07398000DC32}" type="presOf" srcId="{3F685608-2117-40CD-9580-3A9CDE5E8598}" destId="{0C0FD565-6323-46D9-8320-2F968D47398E}" srcOrd="1" destOrd="0" presId="urn:microsoft.com/office/officeart/2005/8/layout/cycle7"/>
    <dgm:cxn modelId="{91875341-BC0C-4D66-B7FB-CFE19EF052DF}" type="presOf" srcId="{3F685608-2117-40CD-9580-3A9CDE5E8598}" destId="{DF0E7F20-3868-437C-B5E5-3A082F530715}" srcOrd="0" destOrd="0" presId="urn:microsoft.com/office/officeart/2005/8/layout/cycle7"/>
    <dgm:cxn modelId="{D6ABC973-2AAC-4B94-BFF8-15EE8ED843EF}" srcId="{13C3826E-D437-4353-988B-20901C2B74BD}" destId="{FBFEAAD7-B75A-4A83-BB94-8031E9AFAD5E}" srcOrd="2" destOrd="0" parTransId="{245A5A16-E46D-46F8-A44D-1A720786E396}" sibTransId="{05EC466B-923B-42E4-B73A-0065EE6F77BC}"/>
    <dgm:cxn modelId="{248EDA6B-8D06-4671-9016-E5483554AC41}" type="presOf" srcId="{FBFEAAD7-B75A-4A83-BB94-8031E9AFAD5E}" destId="{3E53C815-46F8-4BEB-AAD8-8A500ECBB4C8}" srcOrd="0" destOrd="0" presId="urn:microsoft.com/office/officeart/2005/8/layout/cycle7"/>
    <dgm:cxn modelId="{0BAAB9BA-FFE6-4208-8E3D-86260110E9E6}" srcId="{13C3826E-D437-4353-988B-20901C2B74BD}" destId="{FB73309D-8C18-44D3-B0DE-E73E95B730FC}" srcOrd="0" destOrd="0" parTransId="{0B278DE6-74D9-441E-B44C-AC3AF42DA433}" sibTransId="{3F685608-2117-40CD-9580-3A9CDE5E8598}"/>
    <dgm:cxn modelId="{F28C1EB5-6860-46F3-B47B-9D0B4AE17164}" type="presOf" srcId="{13C3826E-D437-4353-988B-20901C2B74BD}" destId="{59A2CBE0-C338-4937-BC75-6618C85F6997}" srcOrd="0" destOrd="0" presId="urn:microsoft.com/office/officeart/2005/8/layout/cycle7"/>
    <dgm:cxn modelId="{6039084F-6C3D-4321-8270-F1DB4232CE08}" type="presOf" srcId="{FB73309D-8C18-44D3-B0DE-E73E95B730FC}" destId="{A9443078-286E-4E94-AECB-FC5DB6013963}" srcOrd="0" destOrd="0" presId="urn:microsoft.com/office/officeart/2005/8/layout/cycle7"/>
    <dgm:cxn modelId="{093B1C68-1B85-4243-8B4C-A022DF74A073}" type="presOf" srcId="{DE7A5AEB-3BA2-404E-A092-34D143B5625B}" destId="{BA4D7740-FB92-46E1-B9E5-682E93EEBC6A}" srcOrd="0" destOrd="0" presId="urn:microsoft.com/office/officeart/2005/8/layout/cycle7"/>
    <dgm:cxn modelId="{6733D803-5F4B-4258-B47E-99E67E8B2E85}" srcId="{13C3826E-D437-4353-988B-20901C2B74BD}" destId="{4B723D43-494B-44BE-8758-589C266E2C1E}" srcOrd="1" destOrd="0" parTransId="{5F2DE622-DA64-44E8-AD33-089CD321B7E3}" sibTransId="{DE7A5AEB-3BA2-404E-A092-34D143B5625B}"/>
    <dgm:cxn modelId="{1A84C59A-C9E3-4844-9AE5-DFF06B501687}" type="presParOf" srcId="{59A2CBE0-C338-4937-BC75-6618C85F6997}" destId="{A9443078-286E-4E94-AECB-FC5DB6013963}" srcOrd="0" destOrd="0" presId="urn:microsoft.com/office/officeart/2005/8/layout/cycle7"/>
    <dgm:cxn modelId="{04C8F42B-A443-446A-A196-FD9DC36C630F}" type="presParOf" srcId="{59A2CBE0-C338-4937-BC75-6618C85F6997}" destId="{DF0E7F20-3868-437C-B5E5-3A082F530715}" srcOrd="1" destOrd="0" presId="urn:microsoft.com/office/officeart/2005/8/layout/cycle7"/>
    <dgm:cxn modelId="{2376BB0A-787D-4DD5-8C1A-63B5D0995F73}" type="presParOf" srcId="{DF0E7F20-3868-437C-B5E5-3A082F530715}" destId="{0C0FD565-6323-46D9-8320-2F968D47398E}" srcOrd="0" destOrd="0" presId="urn:microsoft.com/office/officeart/2005/8/layout/cycle7"/>
    <dgm:cxn modelId="{303BF579-3283-48FD-9D95-EE94FF846440}" type="presParOf" srcId="{59A2CBE0-C338-4937-BC75-6618C85F6997}" destId="{B361B13A-83CF-4980-936D-40578ADC2CCF}" srcOrd="2" destOrd="0" presId="urn:microsoft.com/office/officeart/2005/8/layout/cycle7"/>
    <dgm:cxn modelId="{1D257829-79EC-4990-8453-F7DE006FF496}" type="presParOf" srcId="{59A2CBE0-C338-4937-BC75-6618C85F6997}" destId="{BA4D7740-FB92-46E1-B9E5-682E93EEBC6A}" srcOrd="3" destOrd="0" presId="urn:microsoft.com/office/officeart/2005/8/layout/cycle7"/>
    <dgm:cxn modelId="{04E14FDE-1145-43E7-85A7-BCED2127CB47}" type="presParOf" srcId="{BA4D7740-FB92-46E1-B9E5-682E93EEBC6A}" destId="{896FFA42-49D5-4E4C-AFB8-E955584B5BCC}" srcOrd="0" destOrd="0" presId="urn:microsoft.com/office/officeart/2005/8/layout/cycle7"/>
    <dgm:cxn modelId="{C50A2A85-7DA8-4B63-A90D-6177D90EDB11}" type="presParOf" srcId="{59A2CBE0-C338-4937-BC75-6618C85F6997}" destId="{3E53C815-46F8-4BEB-AAD8-8A500ECBB4C8}" srcOrd="4" destOrd="0" presId="urn:microsoft.com/office/officeart/2005/8/layout/cycle7"/>
    <dgm:cxn modelId="{E941758F-22EE-4762-8614-1733E5E12232}" type="presParOf" srcId="{59A2CBE0-C338-4937-BC75-6618C85F6997}" destId="{D49E5CA2-5602-4218-A8EE-847C97B8815A}" srcOrd="5" destOrd="0" presId="urn:microsoft.com/office/officeart/2005/8/layout/cycle7"/>
    <dgm:cxn modelId="{9F08E4BD-9741-4DBB-B57B-421FA465C221}" type="presParOf" srcId="{D49E5CA2-5602-4218-A8EE-847C97B8815A}" destId="{4926AAC5-F888-4FC3-96D1-0D5B2636D8B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43078-286E-4E94-AECB-FC5DB6013963}">
      <dsp:nvSpPr>
        <dsp:cNvPr id="0" name=""/>
        <dsp:cNvSpPr/>
      </dsp:nvSpPr>
      <dsp:spPr>
        <a:xfrm>
          <a:off x="3166873" y="1379416"/>
          <a:ext cx="1584884" cy="814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en-US" sz="1400" b="1" kern="1200" dirty="0">
              <a:solidFill>
                <a:schemeClr val="tx1"/>
              </a:solidFill>
            </a:rPr>
            <a:t>Person-</a:t>
          </a:r>
          <a:r>
            <a:rPr lang="fi-FI" altLang="en-US" sz="1400" b="1" kern="1200" dirty="0" err="1">
              <a:solidFill>
                <a:schemeClr val="tx1"/>
              </a:solidFill>
            </a:rPr>
            <a:t>environment</a:t>
          </a:r>
          <a:r>
            <a:rPr lang="fi-FI" altLang="en-US" sz="1400" b="1" kern="1200" dirty="0">
              <a:solidFill>
                <a:schemeClr val="tx1"/>
              </a:solidFill>
            </a:rPr>
            <a:t> </a:t>
          </a:r>
          <a:r>
            <a:rPr lang="fi-FI" altLang="en-US" sz="1400" b="1" kern="1200" dirty="0" err="1">
              <a:solidFill>
                <a:schemeClr val="tx1"/>
              </a:solidFill>
            </a:rPr>
            <a:t>fit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3190721" y="1403264"/>
        <a:ext cx="1537188" cy="766549"/>
      </dsp:txXfrm>
    </dsp:sp>
    <dsp:sp modelId="{DF0E7F20-3868-437C-B5E5-3A082F530715}">
      <dsp:nvSpPr>
        <dsp:cNvPr id="0" name=""/>
        <dsp:cNvSpPr/>
      </dsp:nvSpPr>
      <dsp:spPr>
        <a:xfrm rot="7944880">
          <a:off x="4978615" y="2100603"/>
          <a:ext cx="265296" cy="616170"/>
        </a:xfrm>
        <a:prstGeom prst="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5058204" y="2223837"/>
        <a:ext cx="106118" cy="369702"/>
      </dsp:txXfrm>
    </dsp:sp>
    <dsp:sp modelId="{B361B13A-83CF-4980-936D-40578ADC2CCF}">
      <dsp:nvSpPr>
        <dsp:cNvPr id="0" name=""/>
        <dsp:cNvSpPr/>
      </dsp:nvSpPr>
      <dsp:spPr>
        <a:xfrm>
          <a:off x="4867459" y="2765247"/>
          <a:ext cx="1664292" cy="815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en-US" sz="1400" b="1" kern="1200" dirty="0" err="1">
              <a:solidFill>
                <a:schemeClr val="tx1"/>
              </a:solidFill>
            </a:rPr>
            <a:t>Career</a:t>
          </a:r>
          <a:r>
            <a:rPr lang="fi-FI" altLang="en-US" sz="1400" b="1" kern="1200" dirty="0">
              <a:solidFill>
                <a:schemeClr val="tx1"/>
              </a:solidFill>
            </a:rPr>
            <a:t> </a:t>
          </a:r>
          <a:r>
            <a:rPr lang="fi-FI" altLang="en-US" sz="1400" b="1" kern="1200" dirty="0" err="1">
              <a:solidFill>
                <a:schemeClr val="tx1"/>
              </a:solidFill>
            </a:rPr>
            <a:t>satisfaction</a:t>
          </a:r>
          <a:endParaRPr lang="fi-FI" altLang="en-US" sz="1400" b="1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en-US" sz="1400" b="1" kern="1200" dirty="0" err="1">
              <a:solidFill>
                <a:schemeClr val="tx1"/>
              </a:solidFill>
            </a:rPr>
            <a:t>Career</a:t>
          </a:r>
          <a:r>
            <a:rPr lang="fi-FI" altLang="en-US" sz="1400" b="1" kern="1200" dirty="0">
              <a:solidFill>
                <a:schemeClr val="tx1"/>
              </a:solidFill>
            </a:rPr>
            <a:t> </a:t>
          </a:r>
          <a:r>
            <a:rPr lang="fi-FI" altLang="en-US" sz="1400" b="1" kern="1200" dirty="0" err="1">
              <a:solidFill>
                <a:schemeClr val="tx1"/>
              </a:solidFill>
            </a:rPr>
            <a:t>mobility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4891350" y="2789138"/>
        <a:ext cx="1616510" cy="767904"/>
      </dsp:txXfrm>
    </dsp:sp>
    <dsp:sp modelId="{BA4D7740-FB92-46E1-B9E5-682E93EEBC6A}">
      <dsp:nvSpPr>
        <dsp:cNvPr id="0" name=""/>
        <dsp:cNvSpPr/>
      </dsp:nvSpPr>
      <dsp:spPr>
        <a:xfrm rot="13703889" flipH="1">
          <a:off x="2600503" y="2163070"/>
          <a:ext cx="297159" cy="571239"/>
        </a:xfrm>
        <a:prstGeom prst="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689651" y="2277318"/>
        <a:ext cx="118863" cy="342743"/>
      </dsp:txXfrm>
    </dsp:sp>
    <dsp:sp modelId="{3E53C815-46F8-4BEB-AAD8-8A500ECBB4C8}">
      <dsp:nvSpPr>
        <dsp:cNvPr id="0" name=""/>
        <dsp:cNvSpPr/>
      </dsp:nvSpPr>
      <dsp:spPr>
        <a:xfrm>
          <a:off x="1479092" y="2795358"/>
          <a:ext cx="1688491" cy="791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altLang="en-US" sz="1400" b="1" kern="1200" dirty="0" err="1"/>
            <a:t>Organisational</a:t>
          </a:r>
          <a:r>
            <a:rPr lang="fi-FI" altLang="en-US" sz="1400" b="1" kern="1200" dirty="0"/>
            <a:t> </a:t>
          </a:r>
          <a:r>
            <a:rPr lang="fi-FI" altLang="en-US" sz="1400" b="1" kern="1200" dirty="0" err="1"/>
            <a:t>commitment</a:t>
          </a:r>
          <a:endParaRPr lang="en-GB" sz="1400" kern="1200" dirty="0"/>
        </a:p>
      </dsp:txBody>
      <dsp:txXfrm>
        <a:off x="1502260" y="2818526"/>
        <a:ext cx="1642155" cy="744684"/>
      </dsp:txXfrm>
    </dsp:sp>
    <dsp:sp modelId="{D49E5CA2-5602-4218-A8EE-847C97B8815A}">
      <dsp:nvSpPr>
        <dsp:cNvPr id="0" name=""/>
        <dsp:cNvSpPr/>
      </dsp:nvSpPr>
      <dsp:spPr>
        <a:xfrm flipH="1">
          <a:off x="3809399" y="865198"/>
          <a:ext cx="222280" cy="442208"/>
        </a:xfrm>
        <a:prstGeom prst="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876083" y="953640"/>
        <a:ext cx="88912" cy="265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790BA48-3B2E-4E9E-8B9A-A7FFF5343B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6233680-8CA8-4CD0-B4A2-6FD16658DF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490ADE-0C61-4479-A75A-91D8D03CF2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EC7131-2F76-4525-9D02-815BA7D77D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78F5F72-EE26-489C-AC6E-795280D52AE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9398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0D16ABE-37EC-4FA1-B308-4E172EDE84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705279-DDC6-4AFA-8867-312B15C241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07C006F-5718-4176-A627-8AA4B75F1E2D}" type="datetime1">
              <a:rPr lang="fi-FI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69E9A64-1BCB-486F-8D8D-DA047967DF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746125"/>
            <a:ext cx="59690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368E7887-67F9-4695-965F-C1DABBEF6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5AB3AE-4535-4A8E-BA72-49BABCA3F7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58E605-2218-446B-9455-81A261029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B5C83CE-0A67-4279-AF19-EDF9FBDF92E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584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5F82229D-F718-4A05-A68F-AE1D26A7C4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CC8C6FC6-CE39-4E7C-B250-B7F38D9E39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Nijmegen /näimeegen/ School of Management</a:t>
            </a:r>
          </a:p>
          <a:p>
            <a:r>
              <a:rPr lang="en-GB" altLang="en-US">
                <a:ea typeface="ＭＳ Ｐゴシック" panose="020B0600070205080204" pitchFamily="34" charset="-128"/>
              </a:rPr>
              <a:t>Radboud /radbuud/ University</a:t>
            </a:r>
          </a:p>
          <a:p>
            <a:endParaRPr lang="fi-FI" altLang="en-US"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7D01BF52-23B4-4CC8-B742-9B2B032EAF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C7C376-3393-4035-B861-3923E19CF67E}" type="slidenum">
              <a:rPr lang="fi-FI" altLang="en-US" smtClean="0"/>
              <a:pPr/>
              <a:t>1</a:t>
            </a:fld>
            <a:endParaRPr lang="fi-FI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7AF3104A-64D2-435B-A569-BFD73AB817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xmlns="" id="{5399E5BD-B099-46D6-9CB4-0866B03B6D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>
                <a:ea typeface="ＭＳ Ｐゴシック" panose="020B0600070205080204" pitchFamily="34" charset="-128"/>
              </a:rPr>
              <a:t>Two major theoretical streams are often used to explain why MNCs adapt to the host country environment. 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4223A2E5-BF80-471F-8B59-4FC081B30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4A9F58-0513-4CAB-8005-C7E72FFDD153}" type="slidenum">
              <a:rPr lang="fi-FI" altLang="en-US" smtClean="0"/>
              <a:pPr/>
              <a:t>5</a:t>
            </a:fld>
            <a:endParaRPr lang="fi-FI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34C52EE-FA54-48F5-949C-1296C1E26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180975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5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06389172-5D85-4AAE-9371-B5B3122968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180975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0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27F63A71-E6ED-4724-A6E6-67E6AC075C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180975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5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356E40-47CD-4B5F-A029-3F8AE22F5E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180975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6511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xmlns="" id="{8DA0073D-70AE-4F4C-AEC9-DA0B643F04A3}"/>
              </a:ext>
            </a:extLst>
          </p:cNvPr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84FEF68A-A78E-43E4-B194-E79B55788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711700"/>
            <a:ext cx="222726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xmlns="" id="{35BCC82D-3BB4-447D-8622-208805652696}"/>
              </a:ext>
            </a:extLst>
          </p:cNvPr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xmlns="" id="{95941E53-DA41-446C-8666-8D67C0DF7F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711700"/>
            <a:ext cx="222726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xmlns="" id="{ED10EDAE-5784-40E3-89F4-B1BF49D51C8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3A3B-7C14-4E82-9760-8B69EFB8E035}" type="datetime1">
              <a:rPr lang="fi-FI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xmlns="" id="{94CBFC9D-6DBA-4D0A-A6A7-93AB401568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xmlns="" id="{1ED612E8-1E27-4A33-A6A0-AC2B35A24EC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CCDB-BCC8-47DD-9BCC-F0FA8CDB4B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4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22300A2F-7BF5-4D5F-87D2-9863E32B9C7D}"/>
              </a:ext>
            </a:extLst>
          </p:cNvPr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xmlns="" id="{1410E99B-9FAD-48ED-BFAB-49FD1D2D16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711700"/>
            <a:ext cx="222726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xmlns="" id="{F06E970D-4ECA-4325-B0E2-73B8AEA85B3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D5F9-B3AB-49B5-A103-9C670CC6720B}" type="datetime1">
              <a:rPr lang="fi-FI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xmlns="" id="{26A80AF5-5B72-4F16-BE0B-EFC5701FA18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E4C6EE58-7062-442A-8BD3-5CDC5E45E72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E05D-1734-4BC2-AAD2-51B5CDE469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59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13FF35C-17A9-48AE-8172-F4AD306313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0"/>
            <a:ext cx="2570162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1D88C-9806-4C2A-A984-F77532BE5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5018088"/>
            <a:ext cx="3619500" cy="13176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419F5059-ABC7-4539-AE80-04AFC3D35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5149850"/>
            <a:ext cx="3619500" cy="15557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79311D5-3D72-4FB1-92BA-AB2EC9514D4B}" type="datetime1">
              <a:rPr lang="fi-FI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357295-4021-4189-BA6D-E3D50AA90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5305425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E39738D-B551-450D-8E0F-430DBDE8FD4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  <p:sldLayoutId id="2147484843" r:id="rId2"/>
    <p:sldLayoutId id="2147484844" r:id="rId3"/>
    <p:sldLayoutId id="2147484845" r:id="rId4"/>
    <p:sldLayoutId id="2147484846" r:id="rId5"/>
    <p:sldLayoutId id="2147484847" r:id="rId6"/>
    <p:sldLayoutId id="2147484848" r:id="rId7"/>
    <p:sldLayoutId id="2147484849" r:id="rId8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ei.lu@aalto.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1">
            <a:extLst>
              <a:ext uri="{FF2B5EF4-FFF2-40B4-BE49-F238E27FC236}">
                <a16:creationId xmlns:a16="http://schemas.microsoft.com/office/drawing/2014/main" xmlns="" id="{094013F5-E618-4DDD-8E77-1599F240746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584200" y="4009628"/>
            <a:ext cx="7721600" cy="10801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en-US" sz="1900" i="0" dirty="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Wei Lu, PhD (Econ.)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en-US" sz="1900" i="0" dirty="0"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  <a:hlinkClick r:id="rId3"/>
              </a:rPr>
              <a:t>wei.lu@aalto.fi</a:t>
            </a:r>
            <a:endParaRPr lang="en-US" altLang="en-US" sz="1900" i="0" dirty="0">
              <a:latin typeface="Georgia" panose="02040502050405020303" pitchFamily="18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altLang="en-US" sz="1900" i="0" dirty="0"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International Business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en-US" sz="1900" i="0" dirty="0"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16 Jan. 2019</a:t>
            </a:r>
          </a:p>
          <a:p>
            <a:pPr algn="ctr">
              <a:spcBef>
                <a:spcPct val="0"/>
              </a:spcBef>
              <a:defRPr/>
            </a:pPr>
            <a:endParaRPr lang="en-GB" altLang="en-US" sz="2800" dirty="0">
              <a:latin typeface="Georgia" panose="02040502050405020303" pitchFamily="18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113D6EC-ACCD-4E74-9096-67173705E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441" y="2209453"/>
            <a:ext cx="7975600" cy="1296094"/>
          </a:xfrm>
        </p:spPr>
        <p:txBody>
          <a:bodyPr/>
          <a:lstStyle/>
          <a:p>
            <a:pPr algn="ctr">
              <a:defRPr/>
            </a:pPr>
            <a:r>
              <a:rPr lang="fi-FI" sz="2800" dirty="0"/>
              <a:t>1. </a:t>
            </a:r>
            <a:r>
              <a:rPr lang="en-GB" sz="2800" dirty="0"/>
              <a:t>Person-environment fit and career attitude in MNCs 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2. Integration of international students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BE84EB8-0E70-4BEA-819B-58B2CF39D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9228"/>
            <a:ext cx="8207375" cy="576710"/>
          </a:xfrm>
        </p:spPr>
        <p:txBody>
          <a:bodyPr/>
          <a:lstStyle/>
          <a:p>
            <a:r>
              <a:rPr lang="fi-FI" sz="2400" dirty="0"/>
              <a:t>1. </a:t>
            </a:r>
            <a:r>
              <a:rPr lang="en-GB" sz="2400" dirty="0"/>
              <a:t>Person-environment fit and career attitudes </a:t>
            </a:r>
            <a:r>
              <a:rPr lang="fi-FI" sz="2400" dirty="0"/>
              <a:t>in </a:t>
            </a:r>
            <a:r>
              <a:rPr lang="fi-FI" sz="2400" dirty="0" err="1"/>
              <a:t>MNCs</a:t>
            </a:r>
            <a:endParaRPr lang="en-GB" sz="2400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xmlns="" id="{22CED789-1450-41FE-B63E-052606B9951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72555622"/>
              </p:ext>
            </p:extLst>
          </p:nvPr>
        </p:nvGraphicFramePr>
        <p:xfrm>
          <a:off x="468313" y="1262063"/>
          <a:ext cx="8207375" cy="3611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8A210B9F-D5DB-4351-AA43-C49126A44A8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6A93A3B-7C14-4E82-9760-8B69EFB8E035}" type="datetime1">
              <a:rPr lang="fi-FI" smtClean="0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55CD5D7B-8095-413A-B504-07DE796FB2A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B40CCDB-BCC8-47DD-9BCC-F0FA8CDB4B21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xmlns="" id="{D2B3432C-0E65-406A-9602-479355C66F37}"/>
              </a:ext>
            </a:extLst>
          </p:cNvPr>
          <p:cNvSpPr txBox="1"/>
          <p:nvPr/>
        </p:nvSpPr>
        <p:spPr>
          <a:xfrm>
            <a:off x="827584" y="1262063"/>
            <a:ext cx="12961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/>
              <a:t>Multinational context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xmlns="" id="{964D91F8-4402-48E9-87A9-74A46CDE19B9}"/>
              </a:ext>
            </a:extLst>
          </p:cNvPr>
          <p:cNvSpPr txBox="1"/>
          <p:nvPr/>
        </p:nvSpPr>
        <p:spPr>
          <a:xfrm>
            <a:off x="5504750" y="2641476"/>
            <a:ext cx="144140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/>
              <a:t>Person-organization fit</a:t>
            </a:r>
          </a:p>
          <a:p>
            <a:r>
              <a:rPr lang="en-GB" sz="1050" dirty="0"/>
              <a:t>Person-job fit</a:t>
            </a:r>
          </a:p>
          <a:p>
            <a:r>
              <a:rPr lang="en-GB" sz="1050" dirty="0"/>
              <a:t>Person-group fit</a:t>
            </a:r>
          </a:p>
          <a:p>
            <a:r>
              <a:rPr lang="en-GB" sz="1050" dirty="0"/>
              <a:t>Person-supervisor fit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xmlns="" id="{569B7F15-B496-4E0F-9467-A0D9690D5F06}"/>
              </a:ext>
            </a:extLst>
          </p:cNvPr>
          <p:cNvSpPr/>
          <p:nvPr/>
        </p:nvSpPr>
        <p:spPr>
          <a:xfrm>
            <a:off x="3635896" y="1307828"/>
            <a:ext cx="1584176" cy="75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xmlns="" id="{4EEE939F-5091-4148-A943-7B3B1EC4A1C5}"/>
              </a:ext>
            </a:extLst>
          </p:cNvPr>
          <p:cNvSpPr txBox="1"/>
          <p:nvPr/>
        </p:nvSpPr>
        <p:spPr>
          <a:xfrm>
            <a:off x="3635896" y="1307828"/>
            <a:ext cx="158417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Foreign language competence</a:t>
            </a:r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xmlns="" id="{99381485-789E-496E-99A7-5E62D1A95AC2}"/>
              </a:ext>
            </a:extLst>
          </p:cNvPr>
          <p:cNvSpPr/>
          <p:nvPr/>
        </p:nvSpPr>
        <p:spPr>
          <a:xfrm rot="19299844">
            <a:off x="3635896" y="3649590"/>
            <a:ext cx="576064" cy="28803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uoli: Oikea 14">
            <a:extLst>
              <a:ext uri="{FF2B5EF4-FFF2-40B4-BE49-F238E27FC236}">
                <a16:creationId xmlns:a16="http://schemas.microsoft.com/office/drawing/2014/main" xmlns="" id="{E050ACD0-07D1-4B63-BDD0-2380441F4F85}"/>
              </a:ext>
            </a:extLst>
          </p:cNvPr>
          <p:cNvSpPr/>
          <p:nvPr/>
        </p:nvSpPr>
        <p:spPr>
          <a:xfrm rot="18795315">
            <a:off x="3419872" y="3710754"/>
            <a:ext cx="630516" cy="154858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6210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98668-A5DA-4299-BB1C-7168DDF0B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584943"/>
          </a:xfrm>
        </p:spPr>
        <p:txBody>
          <a:bodyPr/>
          <a:lstStyle/>
          <a:p>
            <a:pPr>
              <a:defRPr/>
            </a:pPr>
            <a:r>
              <a:rPr lang="fi-FI" dirty="0" err="1"/>
              <a:t>Methodology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EB76A2-C65B-4264-BC1A-CB171B89706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3" y="984994"/>
            <a:ext cx="8207375" cy="3745011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b="0" dirty="0" err="1">
                <a:latin typeface="+mn-lt"/>
              </a:rPr>
              <a:t>Quantitative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method</a:t>
            </a:r>
            <a:endParaRPr lang="fi-FI" sz="1400" b="0" dirty="0">
              <a:latin typeface="+mn-lt"/>
            </a:endParaRPr>
          </a:p>
          <a:p>
            <a:pPr marL="5805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dirty="0" err="1">
                <a:latin typeface="+mn-lt"/>
              </a:rPr>
              <a:t>Survey</a:t>
            </a:r>
            <a:r>
              <a:rPr lang="fi-FI" sz="1400" dirty="0">
                <a:latin typeface="+mn-lt"/>
              </a:rPr>
              <a:t> </a:t>
            </a:r>
            <a:r>
              <a:rPr lang="fi-FI" sz="1400" dirty="0" err="1">
                <a:latin typeface="+mn-lt"/>
              </a:rPr>
              <a:t>questionnair</a:t>
            </a:r>
            <a:r>
              <a:rPr lang="fi-FI" sz="1400" dirty="0">
                <a:latin typeface="+mn-lt"/>
              </a:rPr>
              <a:t> + open </a:t>
            </a:r>
            <a:r>
              <a:rPr lang="fi-FI" sz="1400" dirty="0" err="1">
                <a:latin typeface="+mn-lt"/>
              </a:rPr>
              <a:t>ended</a:t>
            </a:r>
            <a:r>
              <a:rPr lang="fi-FI" sz="1400" dirty="0">
                <a:latin typeface="+mn-lt"/>
              </a:rPr>
              <a:t> </a:t>
            </a:r>
            <a:r>
              <a:rPr lang="fi-FI" sz="1400" dirty="0" err="1">
                <a:latin typeface="+mn-lt"/>
              </a:rPr>
              <a:t>questions</a:t>
            </a:r>
            <a:endParaRPr lang="fi-FI" sz="14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b="0" dirty="0" err="1">
                <a:latin typeface="+mn-lt"/>
              </a:rPr>
              <a:t>Qualitative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method</a:t>
            </a:r>
            <a:endParaRPr lang="fi-FI" sz="1400" b="0" dirty="0">
              <a:latin typeface="+mn-lt"/>
            </a:endParaRPr>
          </a:p>
          <a:p>
            <a:pPr marL="5805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latin typeface="+mn-lt"/>
              </a:rPr>
              <a:t>Personal </a:t>
            </a:r>
            <a:r>
              <a:rPr lang="fi-FI" sz="1400" dirty="0" err="1">
                <a:latin typeface="+mn-lt"/>
              </a:rPr>
              <a:t>interview</a:t>
            </a:r>
            <a:endParaRPr lang="fi-FI" sz="1400" dirty="0">
              <a:latin typeface="+mn-lt"/>
            </a:endParaRPr>
          </a:p>
          <a:p>
            <a:pPr marL="5805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latin typeface="+mn-lt"/>
              </a:rPr>
              <a:t>Case </a:t>
            </a:r>
            <a:r>
              <a:rPr lang="fi-FI" sz="1400" dirty="0" err="1">
                <a:latin typeface="+mn-lt"/>
              </a:rPr>
              <a:t>materials</a:t>
            </a:r>
            <a:endParaRPr lang="fi-FI" sz="14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latin typeface="+mn-lt"/>
              </a:rPr>
              <a:t>Target </a:t>
            </a:r>
            <a:r>
              <a:rPr lang="fi-FI" sz="1400" b="0" dirty="0" err="1">
                <a:latin typeface="+mn-lt"/>
              </a:rPr>
              <a:t>group</a:t>
            </a:r>
            <a:r>
              <a:rPr lang="fi-FI" sz="1400" b="0" dirty="0">
                <a:latin typeface="+mn-lt"/>
              </a:rPr>
              <a:t> of </a:t>
            </a:r>
            <a:r>
              <a:rPr lang="fi-FI" sz="1400" b="0" dirty="0" err="1">
                <a:latin typeface="+mn-lt"/>
              </a:rPr>
              <a:t>investigation</a:t>
            </a:r>
            <a:endParaRPr lang="fi-FI" sz="1400" b="0" dirty="0">
              <a:latin typeface="+mn-lt"/>
            </a:endParaRPr>
          </a:p>
          <a:p>
            <a:pPr marL="5805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latin typeface="+mn-lt"/>
              </a:rPr>
              <a:t>Young </a:t>
            </a:r>
            <a:r>
              <a:rPr lang="fi-FI" sz="1400" dirty="0" err="1">
                <a:latin typeface="+mn-lt"/>
              </a:rPr>
              <a:t>employees</a:t>
            </a:r>
            <a:r>
              <a:rPr lang="fi-FI" sz="1400" dirty="0">
                <a:latin typeface="+mn-lt"/>
              </a:rPr>
              <a:t> </a:t>
            </a:r>
          </a:p>
          <a:p>
            <a:pPr marL="5805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latin typeface="+mn-lt"/>
              </a:rPr>
              <a:t>Professional and </a:t>
            </a:r>
            <a:r>
              <a:rPr lang="fi-FI" sz="1400" dirty="0" err="1">
                <a:latin typeface="+mn-lt"/>
              </a:rPr>
              <a:t>managerial</a:t>
            </a:r>
            <a:r>
              <a:rPr lang="fi-FI" sz="1400" dirty="0">
                <a:latin typeface="+mn-lt"/>
              </a:rPr>
              <a:t> </a:t>
            </a:r>
            <a:r>
              <a:rPr lang="fi-FI" sz="1400" dirty="0" err="1">
                <a:latin typeface="+mn-lt"/>
              </a:rPr>
              <a:t>staff</a:t>
            </a:r>
            <a:endParaRPr lang="fi-FI" sz="1400" b="0" dirty="0"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356BF0-E0EE-4E90-9977-B59EDB15822A}"/>
              </a:ext>
            </a:extLst>
          </p:cNvPr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pPr>
              <a:defRPr/>
            </a:pPr>
            <a:fld id="{7C6A0C40-F088-4CE5-B630-34698BE42BEA}" type="datetime1">
              <a:rPr lang="fi-FI" smtClean="0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B3ACED-795A-4C77-ABA8-FD149FA13A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052DF80-6422-4FA4-84E5-41772228648A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EE7AA26-966A-4B5B-B2B4-880051891A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Resources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CDD3E7A-26B1-4AB1-B812-6F4D2978D10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Theories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/>
              <a:t>Collection of articles and references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Databank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/>
              <a:t>Surveys completed with 110 respondents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dirty="0"/>
              <a:t>Interviews completed: about 30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A7F3CE5-4D2D-40A3-A1DF-E858F2E0E56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6A93A3B-7C14-4E82-9760-8B69EFB8E035}" type="datetime1">
              <a:rPr lang="fi-FI" smtClean="0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BE21E1B7-B292-4880-A52C-B0DC979F650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B40CCDB-BCC8-47DD-9BCC-F0FA8CDB4B2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56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7D6362-A40F-481B-B56A-19B814231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862012"/>
          </a:xfrm>
        </p:spPr>
        <p:txBody>
          <a:bodyPr/>
          <a:lstStyle/>
          <a:p>
            <a:pPr>
              <a:defRPr/>
            </a:pPr>
            <a:r>
              <a:rPr lang="fi-FI" dirty="0"/>
              <a:t>Project team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8766C-F230-44FA-A9AC-2F5D3BF12FD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3" y="912813"/>
            <a:ext cx="8207375" cy="3889375"/>
          </a:xfrm>
          <a:ln>
            <a:solidFill>
              <a:srgbClr val="92D050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cs typeface="MS PGothic" pitchFamily="34" charset="-128"/>
              </a:rPr>
              <a:t>Wei Lu, PhD (Econ.), Post Doc Researcher of Aalto University </a:t>
            </a:r>
            <a:r>
              <a:rPr lang="fi-FI" sz="1600" b="0" dirty="0">
                <a:cs typeface="MS PGothic" pitchFamily="34" charset="-128"/>
              </a:rPr>
              <a:t>School of Business</a:t>
            </a:r>
            <a:r>
              <a:rPr lang="en-GB" sz="1600" b="0" dirty="0">
                <a:cs typeface="MS PGothic" pitchFamily="34" charset="-128"/>
              </a:rPr>
              <a:t> </a:t>
            </a: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cs typeface="MS PGothic" charset="0"/>
              </a:rPr>
              <a:t>HRM in </a:t>
            </a:r>
            <a:r>
              <a:rPr lang="fi-FI" sz="1400" dirty="0" err="1">
                <a:cs typeface="MS PGothic" charset="0"/>
              </a:rPr>
              <a:t>multinational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corporations</a:t>
            </a:r>
            <a:endParaRPr lang="fi-FI" sz="1400" dirty="0">
              <a:cs typeface="MS PGothic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 err="1">
                <a:cs typeface="MS PGothic" charset="0"/>
              </a:rPr>
              <a:t>Local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adaptation</a:t>
            </a:r>
            <a:r>
              <a:rPr lang="fi-FI" sz="1400" dirty="0">
                <a:cs typeface="MS PGothic" charset="0"/>
              </a:rPr>
              <a:t> of HRM </a:t>
            </a:r>
            <a:r>
              <a:rPr lang="fi-FI" sz="1400" dirty="0" err="1">
                <a:cs typeface="MS PGothic" charset="0"/>
              </a:rPr>
              <a:t>practices</a:t>
            </a:r>
            <a:r>
              <a:rPr lang="fi-FI" sz="1400" dirty="0">
                <a:cs typeface="MS PGothic" charset="0"/>
              </a:rPr>
              <a:t> in </a:t>
            </a:r>
            <a:r>
              <a:rPr lang="fi-FI" sz="1400" dirty="0" err="1">
                <a:cs typeface="MS PGothic" charset="0"/>
              </a:rPr>
              <a:t>foreign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subsidiaries</a:t>
            </a:r>
            <a:r>
              <a:rPr lang="fi-FI" sz="1400" dirty="0">
                <a:cs typeface="MS PGothic" charset="0"/>
              </a:rPr>
              <a:t> of </a:t>
            </a:r>
            <a:r>
              <a:rPr lang="fi-FI" sz="1400" dirty="0" err="1">
                <a:cs typeface="MS PGothic" charset="0"/>
              </a:rPr>
              <a:t>MNCs</a:t>
            </a:r>
            <a:endParaRPr lang="fi-FI" sz="1400" dirty="0">
              <a:cs typeface="MS PGothic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cs typeface="MS PGothic" charset="0"/>
              </a:rPr>
              <a:t>China</a:t>
            </a:r>
            <a:endParaRPr lang="en-GB" sz="1400" dirty="0"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cs typeface="MS PGothic" pitchFamily="34" charset="-128"/>
              </a:rPr>
              <a:t>Rebecca </a:t>
            </a:r>
            <a:r>
              <a:rPr lang="en-GB" sz="1600" b="0" dirty="0" err="1">
                <a:cs typeface="MS PGothic" pitchFamily="34" charset="-128"/>
              </a:rPr>
              <a:t>Piekkari</a:t>
            </a:r>
            <a:r>
              <a:rPr lang="en-GB" sz="1600" b="0" dirty="0">
                <a:cs typeface="MS PGothic" pitchFamily="34" charset="-128"/>
              </a:rPr>
              <a:t>, Professor, Aalto University </a:t>
            </a:r>
            <a:r>
              <a:rPr lang="fi-FI" sz="1600" b="0" dirty="0">
                <a:cs typeface="MS PGothic" pitchFamily="34" charset="-128"/>
              </a:rPr>
              <a:t>School of Business</a:t>
            </a:r>
            <a:r>
              <a:rPr lang="en-GB" sz="1600" b="0" dirty="0">
                <a:cs typeface="MS PGothic" pitchFamily="34" charset="-128"/>
              </a:rPr>
              <a:t> </a:t>
            </a: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cs typeface="MS PGothic" charset="0"/>
              </a:rPr>
              <a:t>Language </a:t>
            </a:r>
            <a:r>
              <a:rPr lang="fi-FI" sz="1400" dirty="0" err="1">
                <a:cs typeface="MS PGothic" charset="0"/>
              </a:rPr>
              <a:t>use</a:t>
            </a:r>
            <a:r>
              <a:rPr lang="fi-FI" sz="1400" dirty="0">
                <a:cs typeface="MS PGothic" charset="0"/>
              </a:rPr>
              <a:t> in </a:t>
            </a:r>
            <a:r>
              <a:rPr lang="fi-FI" sz="1400" dirty="0" err="1">
                <a:cs typeface="MS PGothic" charset="0"/>
              </a:rPr>
              <a:t>multinational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context</a:t>
            </a:r>
            <a:endParaRPr lang="fi-FI" sz="1400" dirty="0">
              <a:cs typeface="MS PGothic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cs typeface="MS PGothic" charset="0"/>
              </a:rPr>
              <a:t>IHRM</a:t>
            </a: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 err="1">
                <a:cs typeface="MS PGothic" charset="0"/>
              </a:rPr>
              <a:t>Qualitative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methods</a:t>
            </a:r>
            <a:endParaRPr lang="fi-FI" sz="1400" dirty="0"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1600" b="0" dirty="0">
                <a:cs typeface="MS PGothic" pitchFamily="34" charset="-128"/>
              </a:rPr>
              <a:t>Maria </a:t>
            </a:r>
            <a:r>
              <a:rPr lang="fi-FI" sz="1600" b="0" dirty="0" err="1">
                <a:cs typeface="MS PGothic" pitchFamily="34" charset="-128"/>
              </a:rPr>
              <a:t>Järlström</a:t>
            </a:r>
            <a:r>
              <a:rPr lang="fi-FI" sz="1600" b="0" dirty="0">
                <a:cs typeface="MS PGothic" pitchFamily="34" charset="-128"/>
              </a:rPr>
              <a:t>, </a:t>
            </a:r>
            <a:r>
              <a:rPr lang="fi-FI" sz="1600" b="0" dirty="0" err="1">
                <a:cs typeface="MS PGothic" pitchFamily="34" charset="-128"/>
              </a:rPr>
              <a:t>PhD</a:t>
            </a:r>
            <a:r>
              <a:rPr lang="fi-FI" sz="1600" b="0" dirty="0">
                <a:cs typeface="MS PGothic" pitchFamily="34" charset="-128"/>
              </a:rPr>
              <a:t>, </a:t>
            </a:r>
            <a:r>
              <a:rPr lang="fi-FI" sz="1600" b="0" dirty="0" err="1">
                <a:cs typeface="MS PGothic" pitchFamily="34" charset="-128"/>
              </a:rPr>
              <a:t>University</a:t>
            </a:r>
            <a:r>
              <a:rPr lang="fi-FI" sz="1600" b="0" dirty="0">
                <a:cs typeface="MS PGothic" pitchFamily="34" charset="-128"/>
              </a:rPr>
              <a:t> </a:t>
            </a:r>
            <a:r>
              <a:rPr lang="fi-FI" sz="1600" b="0" dirty="0" err="1">
                <a:cs typeface="MS PGothic" pitchFamily="34" charset="-128"/>
              </a:rPr>
              <a:t>Lecturer</a:t>
            </a:r>
            <a:r>
              <a:rPr lang="fi-FI" sz="1600" b="0" dirty="0">
                <a:cs typeface="MS PGothic" pitchFamily="34" charset="-128"/>
              </a:rPr>
              <a:t> of </a:t>
            </a:r>
            <a:r>
              <a:rPr lang="fi-FI" sz="1600" b="0" dirty="0" err="1">
                <a:cs typeface="MS PGothic" pitchFamily="34" charset="-128"/>
              </a:rPr>
              <a:t>University</a:t>
            </a:r>
            <a:r>
              <a:rPr lang="fi-FI" sz="1600" b="0" dirty="0">
                <a:cs typeface="MS PGothic" pitchFamily="34" charset="-128"/>
              </a:rPr>
              <a:t> of Vaasa</a:t>
            </a: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 err="1">
                <a:cs typeface="MS PGothic" charset="0"/>
              </a:rPr>
              <a:t>Career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mobility</a:t>
            </a:r>
            <a:r>
              <a:rPr lang="fi-FI" sz="1400" dirty="0">
                <a:cs typeface="MS PGothic" charset="0"/>
              </a:rPr>
              <a:t>, </a:t>
            </a:r>
            <a:r>
              <a:rPr lang="fi-FI" sz="1400" dirty="0" err="1">
                <a:cs typeface="MS PGothic" charset="0"/>
              </a:rPr>
              <a:t>language</a:t>
            </a:r>
            <a:r>
              <a:rPr lang="fi-FI" sz="1400" dirty="0">
                <a:cs typeface="MS PGothic" charset="0"/>
              </a:rPr>
              <a:t> </a:t>
            </a:r>
            <a:r>
              <a:rPr lang="fi-FI" sz="1400" dirty="0" err="1">
                <a:cs typeface="MS PGothic" charset="0"/>
              </a:rPr>
              <a:t>skills</a:t>
            </a:r>
            <a:r>
              <a:rPr lang="fi-FI" sz="1400" dirty="0">
                <a:cs typeface="MS PGothic" charset="0"/>
              </a:rPr>
              <a:t> &amp; </a:t>
            </a:r>
            <a:r>
              <a:rPr lang="fi-FI" sz="1400" dirty="0" err="1">
                <a:cs typeface="MS PGothic" charset="0"/>
              </a:rPr>
              <a:t>career</a:t>
            </a:r>
            <a:endParaRPr lang="fi-FI" sz="1400" dirty="0">
              <a:cs typeface="MS PGothic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cs typeface="MS PGothic" charset="0"/>
              </a:rPr>
              <a:t>HRM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i-FI" sz="1600" b="0" dirty="0">
                <a:cs typeface="MS PGothic" pitchFamily="34" charset="-128"/>
              </a:rPr>
              <a:t>Master </a:t>
            </a:r>
            <a:r>
              <a:rPr lang="fi-FI" sz="1600" b="0" dirty="0" err="1">
                <a:cs typeface="MS PGothic" pitchFamily="34" charset="-128"/>
              </a:rPr>
              <a:t>students</a:t>
            </a:r>
            <a:endParaRPr lang="fi-FI" sz="1600" b="0" dirty="0">
              <a:cs typeface="MS PGothic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095649-D8DA-4C8D-9D8A-DF86E581A214}"/>
              </a:ext>
            </a:extLst>
          </p:cNvPr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5BB7C97-FF67-43A5-9BCE-6409876D358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22F12AF-30A7-44D9-B730-7F0B9350408E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7230566-063F-407E-A11D-E65527D63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9227"/>
            <a:ext cx="8207375" cy="852383"/>
          </a:xfrm>
        </p:spPr>
        <p:txBody>
          <a:bodyPr/>
          <a:lstStyle/>
          <a:p>
            <a:r>
              <a:rPr lang="en-GB" sz="3200" dirty="0"/>
              <a:t>2. Integration of international students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7910AE5-A7A3-4557-9EE6-05319CD785F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Integration of international students in the host country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academic life, working life and social life.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Part of international project involving </a:t>
            </a:r>
            <a:r>
              <a:rPr lang="en-GB" sz="2000" b="0" dirty="0"/>
              <a:t>e.g., Germany, France, Poland, Canada, USA and Australia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Potential implications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Individual level: international career, culture adaptation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Managerial level: workplace diversity, talent management, internationalization of higher education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Policy &amp; Societal level: internationalization of employment market, economy, social welfare,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934613E-7383-4B72-9F56-AAC1ED0BB5D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6A93A3B-7C14-4E82-9760-8B69EFB8E035}" type="datetime1">
              <a:rPr lang="fi-FI" smtClean="0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15F04116-B1C4-43C3-A794-35A6D5F30E2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B40CCDB-BCC8-47DD-9BCC-F0FA8CDB4B2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65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18A0612-F570-49FE-A624-36141E9B0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Method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B3E231DD-B33A-4AE2-A4A9-783C7950E71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Survey questionnaire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GB" sz="1900" dirty="0"/>
              <a:t>One Finnish university secured for data collection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Possible interviews with selected respondents</a:t>
            </a:r>
          </a:p>
          <a:p>
            <a:endParaRPr lang="en-GB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62C38ABA-0BAA-4566-9A8A-AC189C1A4B2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6A93A3B-7C14-4E82-9760-8B69EFB8E035}" type="datetime1">
              <a:rPr lang="fi-FI" smtClean="0"/>
              <a:pPr>
                <a:defRPr/>
              </a:pPr>
              <a:t>15.1.2019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2EDC9CF4-0E27-4523-A2F1-82669A70B37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B40CCDB-BCC8-47DD-9BCC-F0FA8CDB4B2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2336133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Macintosh PowerPoint</Application>
  <PresentationFormat>Näytössä katseltava diaesitys (16:10)</PresentationFormat>
  <Paragraphs>75</Paragraphs>
  <Slides>7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Aalto University</vt:lpstr>
      <vt:lpstr>1. Person-environment fit and career attitude in MNCs   2. Integration of international students</vt:lpstr>
      <vt:lpstr>1. Person-environment fit and career attitudes in MNCs</vt:lpstr>
      <vt:lpstr>Methodology</vt:lpstr>
      <vt:lpstr>Resources </vt:lpstr>
      <vt:lpstr>Project team</vt:lpstr>
      <vt:lpstr>2. Integration of international students</vt:lpstr>
      <vt:lpstr>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2013-12-22T17:18:02Z</dcterms:created>
  <dcterms:modified xsi:type="dcterms:W3CDTF">2019-01-15T15:01:01Z</dcterms:modified>
</cp:coreProperties>
</file>