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Oswald-bold.fntdata"/><Relationship Id="rId10" Type="http://schemas.openxmlformats.org/officeDocument/2006/relationships/slide" Target="slides/slide6.xml"/><Relationship Id="rId21" Type="http://schemas.openxmlformats.org/officeDocument/2006/relationships/font" Target="fonts/Oswald-regular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dd50323e2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dd50323e2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dd50323e2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dd50323e2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dd50323e2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dd50323e2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d50323e2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d50323e2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b15d1ce5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b15d1ce5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Member State cannot hinder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exercise of the rights of freedom of</a:t>
            </a:r>
            <a:endParaRPr sz="12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 in another Member State by</a:t>
            </a:r>
            <a:endParaRPr sz="12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pretext of a low level of taxation</a:t>
            </a:r>
            <a:endParaRPr sz="12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that</a:t>
            </a:r>
            <a:endParaRPr sz="12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State.</a:t>
            </a:r>
            <a:endParaRPr sz="125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dd50323e2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dd50323e2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dd50323e2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dd50323e2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Cadbury Schweppes C-196/04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5063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Louise Simonot, Cecelia Taylor, Brooke Wurzburger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979550" y="312566"/>
            <a:ext cx="1687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Diagram </a:t>
            </a:r>
            <a:endParaRPr b="1" sz="2400"/>
          </a:p>
        </p:txBody>
      </p:sp>
      <p:sp>
        <p:nvSpPr>
          <p:cNvPr id="65" name="Google Shape;65;p14"/>
          <p:cNvSpPr/>
          <p:nvPr/>
        </p:nvSpPr>
        <p:spPr>
          <a:xfrm>
            <a:off x="1094750" y="2035750"/>
            <a:ext cx="1572300" cy="1631700"/>
          </a:xfrm>
          <a:prstGeom prst="parallelogram">
            <a:avLst>
              <a:gd fmla="val 2500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Ireland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12.5% Tax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856350" y="466375"/>
            <a:ext cx="3056300" cy="2025425"/>
          </a:xfrm>
          <a:prstGeom prst="flowChartProcess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United Kingdom 30% tax rate (1996)</a:t>
            </a:r>
            <a:endParaRPr b="1"/>
          </a:p>
        </p:txBody>
      </p:sp>
      <p:sp>
        <p:nvSpPr>
          <p:cNvPr id="67" name="Google Shape;67;p14"/>
          <p:cNvSpPr/>
          <p:nvPr/>
        </p:nvSpPr>
        <p:spPr>
          <a:xfrm rot="8739958">
            <a:off x="2590071" y="1335439"/>
            <a:ext cx="999439" cy="4583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-1316075">
            <a:off x="2886337" y="2028064"/>
            <a:ext cx="910727" cy="49385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53100" y="1286975"/>
            <a:ext cx="1397400" cy="11556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Cadbury Schweppes Treasury Service - </a:t>
            </a:r>
            <a:endParaRPr sz="1200"/>
          </a:p>
        </p:txBody>
      </p:sp>
      <p:sp>
        <p:nvSpPr>
          <p:cNvPr id="70" name="Google Shape;70;p14"/>
          <p:cNvSpPr/>
          <p:nvPr/>
        </p:nvSpPr>
        <p:spPr>
          <a:xfrm>
            <a:off x="509600" y="3233863"/>
            <a:ext cx="1484400" cy="12906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Cadbury Schweppes Treasury International</a:t>
            </a:r>
            <a:endParaRPr sz="12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58" y="807596"/>
            <a:ext cx="1098900" cy="6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00" y="2194909"/>
            <a:ext cx="538774" cy="26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7875" y="3236837"/>
            <a:ext cx="388286" cy="4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3013" y="3204038"/>
            <a:ext cx="723336" cy="4822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3112675" y="2864900"/>
            <a:ext cx="5823300" cy="2172000"/>
          </a:xfrm>
          <a:prstGeom prst="flowChartAlternateProcess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European Court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of Justice</a:t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6699051" y="3405625"/>
            <a:ext cx="1793700" cy="1251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Cadbury Schweppes </a:t>
            </a:r>
            <a:r>
              <a:rPr lang="en"/>
              <a:t>- Parent company </a:t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3555875" y="3391975"/>
            <a:ext cx="1793700" cy="12792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chemeClr val="lt1"/>
                </a:highlight>
              </a:rPr>
              <a:t>Commission of Inland Revenue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Problem- Anti-tax avoidance measures for CFCs: contrary to the freedom of establishment ?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UK anti-tax avoidance rules (1988) </a:t>
            </a:r>
            <a:r>
              <a:rPr b="1" lang="en"/>
              <a:t>tax foreign subsidiaries of UK companies,</a:t>
            </a:r>
            <a:r>
              <a:rPr lang="en"/>
              <a:t> in opposition to </a:t>
            </a:r>
            <a:r>
              <a:rPr b="1" lang="en"/>
              <a:t>EU rules on freedom of establishment and movement of capital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Cadbury-Schweppes had two subsidiary companies benefiting from 10% tax rate in Ireland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UK Government forced the company to pay t</a:t>
            </a:r>
            <a:r>
              <a:rPr b="1" lang="en"/>
              <a:t>he difference between the Irish and the UK rate </a:t>
            </a:r>
            <a:r>
              <a:rPr lang="en"/>
              <a:t>→ Cadbury was asked to pay </a:t>
            </a:r>
            <a:r>
              <a:rPr b="1" lang="en"/>
              <a:t>£8.6m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Cadbury Schweppes Overseas Ltd. vs Commission of Inland Revenue (British government) brought to European Court of Justice in 2005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Details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UK controlled foreign company (CFC) rules - designed to prevent companies from avoiding British taxes by relocating capital to subsidiaries to countries with lower tax rates (tax havens)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UK CFC rules more restrictive than those in the European Union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CFC rules apply to “wholly artificial arrangements” (companies which establish in country only for tax benefits) but </a:t>
            </a:r>
            <a:r>
              <a:rPr b="1" lang="en"/>
              <a:t>NOT to subsidiaries where “genuine economic activity” takes place </a:t>
            </a:r>
            <a:r>
              <a:rPr lang="en" sz="1800"/>
              <a:t>→ </a:t>
            </a:r>
            <a:r>
              <a:rPr b="1" lang="en"/>
              <a:t>“motive test”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Wholly artificial arrangement must be intended to circumvent national law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Argumentation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ECJ determined that the CFC rules operates only when it is about </a:t>
            </a:r>
            <a:r>
              <a:rPr b="1" lang="en"/>
              <a:t>wholly artificial arrangements.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 though</a:t>
            </a:r>
            <a:r>
              <a:rPr lang="en"/>
              <a:t> the two subsidiaries were in Ireland only for benefiting the low tax rate, they </a:t>
            </a:r>
            <a:r>
              <a:rPr lang="en"/>
              <a:t>were operating  </a:t>
            </a:r>
            <a:r>
              <a:rPr b="1" lang="en"/>
              <a:t>genuine economic </a:t>
            </a:r>
            <a:r>
              <a:rPr lang="en"/>
              <a:t>activities</a:t>
            </a:r>
            <a:r>
              <a:rPr lang="en"/>
              <a:t> in Ireland.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Comparability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Freedom of movement of capital VS Freedom of establishment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Justification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CFC legislation had no reason to be applied here as CSTS and CSTI carried on genuine economic activities in Ireland.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ECJ ruled that </a:t>
            </a:r>
            <a:r>
              <a:rPr b="1" lang="en"/>
              <a:t>UK tax rules on foreign subsidiaries of British companies restricted the freedom of establishment </a:t>
            </a:r>
            <a:r>
              <a:rPr lang="en"/>
              <a:t>(art. 43, 48 EC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"/>
              <a:t> 52 EC) without any justification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Member State can’t </a:t>
            </a:r>
            <a:r>
              <a:rPr b="1" lang="en"/>
              <a:t>hinder the freedom of movement </a:t>
            </a:r>
            <a:r>
              <a:rPr lang="en"/>
              <a:t>in another Member State and </a:t>
            </a:r>
            <a:r>
              <a:rPr b="1" lang="en"/>
              <a:t>justify it by a low level of taxation in that state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the Future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Opened doors for other large companies like Cadbury Schweppes to use lower taxing countries for their subsidiaries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 if they were “wholly artificial arrangements”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Since the UK’s tax rules were ruled as “restrictive,” the UK must look over laws and see if others may not be compliant with EU treaties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Could face more lawsuits if not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Freedom of Establishment can be used as a basis for trial in future cases by other Multinationals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Cadbury Schweppes: What the analysts say. (15 March 2007). Retrieved from https://www.theguardian.com/business/2007/mar/15/cadburyschweppesbusinessl.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chemeClr val="lt1"/>
                </a:highlight>
              </a:rPr>
              <a:t>Catley, S. (27 September 2006). Cadbury Schweppes: how sweet it is to be loved by the EU. Retrieved from https://uk.practicallaw.thomsonreuters.com.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Wallop, H. (12 September 2006). Cadbury wins landmark tax case against Treasury. Retrieved from https://www.telegraph.co.uk/finance/2947160/Cadbury-wins-landmark-tax-case-against-Treasury.html.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Press Release No. 37/06: Advocate General’s Opinion in Case C-196/04. (2 May 2006). Retrieved from http://europa.eu/rapid/press-release_CJE-06-37_en.htm.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Cadbury Schweppes and Cadbury Schweppes Overseas, Opinion of Monsieur Léger, Case C-196/04</a:t>
            </a:r>
            <a:b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</a:rPr>
              <a:t>http://curia.europa.eu/juris/showPdf.jsf;jsessionid=DD6265F33007E7C60722BDA366A1BBFE?text=&amp;docid=56602&amp;pageIndex=0&amp;doclang=en&amp;mode=lst&amp;dir=&amp;occ=first&amp;part=1&amp;cid=10650074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chemeClr val="lt1"/>
                </a:highlight>
              </a:rPr>
              <a:t>Cadbury Schweppes and Cadbury Schweppes Overseas, Judgement of the Court (Grand Chamber),</a:t>
            </a:r>
            <a:br>
              <a:rPr lang="en" sz="1400">
                <a:solidFill>
                  <a:srgbClr val="333333"/>
                </a:solidFill>
                <a:highlight>
                  <a:schemeClr val="lt1"/>
                </a:highlight>
              </a:rPr>
            </a:br>
            <a:r>
              <a:rPr lang="en" sz="1400">
                <a:solidFill>
                  <a:srgbClr val="333333"/>
                </a:solidFill>
                <a:highlight>
                  <a:schemeClr val="lt1"/>
                </a:highlight>
              </a:rPr>
              <a:t>http://curia.europa.eu/juris/showPdf.jsf;jsessionid=DD6265F33007E7C60722BDA366A1BBFE?text=&amp;docid=63874&amp;pageIndex=0&amp;doclang=EN&amp;mode=lst&amp;dir=&amp;occ=first&amp;part=1&amp;cid=10650074 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