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4" r:id="rId7"/>
    <p:sldId id="263" r:id="rId8"/>
    <p:sldId id="260" r:id="rId9"/>
    <p:sldId id="261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897BAD-0586-47E5-8972-DA3AB830D8C1}" v="3204" dt="2019-01-24T12:37:22.307"/>
    <p1510:client id="{FBF96726-488D-4F7A-9714-3C6BDF21A935}" v="2044" dt="2019-01-24T11:47:42.9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53"/>
    <p:restoredTop sz="94648"/>
  </p:normalViewPr>
  <p:slideViewPr>
    <p:cSldViewPr snapToGrid="0">
      <p:cViewPr varScale="1">
        <p:scale>
          <a:sx n="107" d="100"/>
          <a:sy n="107" d="100"/>
        </p:scale>
        <p:origin x="184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6A71D7E-20E3-DB45-A503-C74CAD1D9C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08E5D07-8D9E-CF4C-9FC9-8701C5608C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432FEA9-2EE3-C141-AC14-1CD30E7E7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5D00-A43A-E64B-BCB3-B21AB2CBB28F}" type="datetimeFigureOut">
              <a:rPr lang="fi-FI" smtClean="0"/>
              <a:t>28.1.2019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63728D9-823A-5146-883D-632B4C2EC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B5217B5-CCAB-B348-9AB1-806A4D2CE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53193-35CA-704A-A1F1-B0941EEA09D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450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77051B6-42DA-624A-8634-27525F7C5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FC8B38F-F2D8-8248-AECE-967B5FC470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3A830AC-5639-D54B-8890-9B30C6C49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5D00-A43A-E64B-BCB3-B21AB2CBB28F}" type="datetimeFigureOut">
              <a:rPr lang="fi-FI" smtClean="0"/>
              <a:t>28.1.2019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CF75623-4CC9-7044-B4C8-37620364D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2540D74-7BF5-FD42-9FC1-DA30263DF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53193-35CA-704A-A1F1-B0941EEA09D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8627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FAFB9ACD-CE2B-864C-A041-C37132E65D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2FB13CFE-230B-0A4B-B834-C4AAF7A7B2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059D845-3631-E343-BA3F-64D2AC000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5D00-A43A-E64B-BCB3-B21AB2CBB28F}" type="datetimeFigureOut">
              <a:rPr lang="fi-FI" smtClean="0"/>
              <a:t>28.1.2019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8FA6377-DBE5-B947-8417-ACD45F05E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1A82BCF-9BEF-8446-8966-F29B75585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53193-35CA-704A-A1F1-B0941EEA09D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0640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7F0CB1C-8276-574B-B1B5-ABE20A3E6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6FF9B25-F90E-AA4A-B5E6-7864F55D9E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7801B75-D5CD-F647-ABF3-FF0A59D46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5D00-A43A-E64B-BCB3-B21AB2CBB28F}" type="datetimeFigureOut">
              <a:rPr lang="fi-FI" smtClean="0"/>
              <a:t>28.1.2019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902BCEE-958A-434F-B714-A0AEA4E6A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740CFA0-1DEC-9848-A698-0292C48F5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53193-35CA-704A-A1F1-B0941EEA09D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7022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864276E-6940-0040-8A10-A959055CB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56DBDDE-2F32-E44D-9A79-3F57FA5D65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10B5B7B-41D5-E14D-81DB-A2D6B4597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5D00-A43A-E64B-BCB3-B21AB2CBB28F}" type="datetimeFigureOut">
              <a:rPr lang="fi-FI" smtClean="0"/>
              <a:t>28.1.2019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B8E58ED-45EC-964E-8877-99B14AA87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7EA7A3E-AA0A-484B-9857-319215D4A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53193-35CA-704A-A1F1-B0941EEA09D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9110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229C88-432E-EC48-B02B-24E1B875A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ABE9C8A-7587-BC4E-B722-BDF24212EF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F7184D3-07D7-124C-A992-885DE19296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3D5EA2D-2489-5940-A41A-ADCBA2B3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5D00-A43A-E64B-BCB3-B21AB2CBB28F}" type="datetimeFigureOut">
              <a:rPr lang="fi-FI" smtClean="0"/>
              <a:t>28.1.2019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7CF4284-68E9-5A43-B76B-C9392B302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C1D3717-84A2-984F-A9A5-7D5EE66D1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53193-35CA-704A-A1F1-B0941EEA09D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20016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A5F704-6747-3349-8FCA-7058E1B4E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5BD0331-26EA-914E-B1C2-3274EE4B7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F5A0FE0-B4E4-0E48-966B-51495B4796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4A06A803-85AA-414F-8659-55AE318EEC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0BFB9670-8E27-544C-BF61-B2BC20541C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AD93FE08-61A1-264A-8E49-4BB813BA4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5D00-A43A-E64B-BCB3-B21AB2CBB28F}" type="datetimeFigureOut">
              <a:rPr lang="fi-FI" smtClean="0"/>
              <a:t>28.1.2019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95A929A8-4D24-7946-BFB5-9FEAAB513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87350CB6-1307-F74B-B509-44864140A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53193-35CA-704A-A1F1-B0941EEA09D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90913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67C6315-768C-DA44-8922-95C2F9D18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7FBFBE9-7015-E64E-841F-64A0F4A02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5D00-A43A-E64B-BCB3-B21AB2CBB28F}" type="datetimeFigureOut">
              <a:rPr lang="fi-FI" smtClean="0"/>
              <a:t>28.1.2019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043C9A6-19C1-EA4A-A4ED-C27BD14E9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091F81E-5BC0-BB45-B6C2-4E5A4FB30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53193-35CA-704A-A1F1-B0941EEA09D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5271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3979DAB1-4147-BC41-89DB-294ECC770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5D00-A43A-E64B-BCB3-B21AB2CBB28F}" type="datetimeFigureOut">
              <a:rPr lang="fi-FI" smtClean="0"/>
              <a:t>28.1.2019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B1679ED8-7DD7-3E4D-8C03-CFBD2258C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B54FBD8-F95B-D34C-9E04-E5BA04984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53193-35CA-704A-A1F1-B0941EEA09D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0461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304B65C-D1D5-464F-B789-53B124E3B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6FE144F-03A1-A44A-BE4C-CD06846AA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EBBE807A-ABA6-2B47-BFF2-FC210A0F85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88C639B-022F-5E4F-BBF2-9DC98E654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5D00-A43A-E64B-BCB3-B21AB2CBB28F}" type="datetimeFigureOut">
              <a:rPr lang="fi-FI" smtClean="0"/>
              <a:t>28.1.2019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AE195AA-90F0-C343-B59F-B17C3DF5F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5A0903A-2619-3740-96F7-D27AFE479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53193-35CA-704A-A1F1-B0941EEA09D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0555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2B0D70B-7D0C-854C-8D31-87EB0E9D3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0F59D02D-44CC-DE45-A50D-8B3BF6BE98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DB7A92B-5B0D-8541-8FD2-99E2535F4E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214564C-43E6-2C4C-959B-F7CBC9552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5D00-A43A-E64B-BCB3-B21AB2CBB28F}" type="datetimeFigureOut">
              <a:rPr lang="fi-FI" smtClean="0"/>
              <a:t>28.1.2019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E7FA572-0061-0746-8E2D-92CAFE991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2E8CAC0-C044-B549-947C-2B4AE93A5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53193-35CA-704A-A1F1-B0941EEA09D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6346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9EC945E2-1180-E047-BE38-88219A521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A8D58AE-7784-BE41-87FE-155883AFE3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BC19FDD-6D92-0F4E-B3B3-D9383E84BF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15D00-A43A-E64B-BCB3-B21AB2CBB28F}" type="datetimeFigureOut">
              <a:rPr lang="fi-FI" smtClean="0"/>
              <a:t>28.1.2019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E279FD1-E8F7-D248-AB60-0FB6E07EA2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2AECB61-25C1-BE49-9D9B-FA2EEA429A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53193-35CA-704A-A1F1-B0941EEA09D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02450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ng1=fi&amp;type=TXT&amp;ancre=" TargetMode="External"/><Relationship Id="rId2" Type="http://schemas.openxmlformats.org/officeDocument/2006/relationships/hyperlink" Target="https://www.kho.fi/fi/index/paatoksia/vuosikirjapaatokset/vuosikirjapaatos/1380864264713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ur-lex.europa.eu/legal-content/EN-FI/TXT/?uri=CELEX:32009L0133&amp;from=E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671E73E-E53B-AB43-9283-E8DF20549F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fi-FI">
                <a:latin typeface="Georgia"/>
                <a:cs typeface="Calibri Light"/>
              </a:rPr>
              <a:t>A C-123/11 and </a:t>
            </a:r>
            <a:br>
              <a:rPr lang="fi-FI">
                <a:latin typeface="Georgia"/>
                <a:cs typeface="Calibri Light"/>
              </a:rPr>
            </a:br>
            <a:r>
              <a:rPr lang="fi-FI">
                <a:latin typeface="Georgia"/>
                <a:cs typeface="Calibri Light"/>
              </a:rPr>
              <a:t>KHO 2013:155</a:t>
            </a:r>
            <a:endParaRPr lang="fi-FI">
              <a:latin typeface="Georgia"/>
            </a:endParaRP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21D891E3-7C30-BB4F-B12E-A46F8756AC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2484007"/>
          </a:xfrm>
          <a:solidFill>
            <a:schemeClr val="bg2"/>
          </a:solidFill>
        </p:spPr>
        <p:txBody>
          <a:bodyPr vert="horz" lIns="91440" tIns="45720" rIns="91440" bIns="45720" rtlCol="0" anchor="t">
            <a:normAutofit/>
          </a:bodyPr>
          <a:lstStyle/>
          <a:p>
            <a:endParaRPr lang="fi-FI" dirty="0">
              <a:latin typeface="Georgia"/>
              <a:cs typeface="Calibri"/>
            </a:endParaRPr>
          </a:p>
          <a:p>
            <a:r>
              <a:rPr lang="fi-FI" dirty="0">
                <a:latin typeface="Georgia"/>
                <a:cs typeface="Calibri"/>
              </a:rPr>
              <a:t>Group </a:t>
            </a:r>
            <a:r>
              <a:rPr lang="fi-FI" dirty="0" err="1">
                <a:latin typeface="Georgia"/>
                <a:cs typeface="Calibri"/>
              </a:rPr>
              <a:t>Taxation</a:t>
            </a:r>
            <a:r>
              <a:rPr lang="fi-FI" dirty="0">
                <a:latin typeface="Georgia"/>
                <a:cs typeface="Calibri"/>
              </a:rPr>
              <a:t> – </a:t>
            </a:r>
            <a:r>
              <a:rPr lang="fi-FI" dirty="0" err="1">
                <a:latin typeface="Georgia"/>
                <a:cs typeface="Calibri"/>
              </a:rPr>
              <a:t>Loss</a:t>
            </a:r>
            <a:r>
              <a:rPr lang="fi-FI" dirty="0">
                <a:latin typeface="Georgia"/>
                <a:cs typeface="Calibri"/>
              </a:rPr>
              <a:t> </a:t>
            </a:r>
            <a:r>
              <a:rPr lang="fi-FI" dirty="0" err="1">
                <a:latin typeface="Georgia"/>
                <a:cs typeface="Calibri"/>
              </a:rPr>
              <a:t>relief</a:t>
            </a:r>
            <a:r>
              <a:rPr lang="fi-FI" dirty="0">
                <a:latin typeface="Georgia"/>
                <a:cs typeface="Calibri"/>
              </a:rPr>
              <a:t> in cross-</a:t>
            </a:r>
            <a:r>
              <a:rPr lang="fi-FI" dirty="0" err="1">
                <a:latin typeface="Georgia"/>
                <a:cs typeface="Calibri"/>
              </a:rPr>
              <a:t>border</a:t>
            </a:r>
            <a:r>
              <a:rPr lang="fi-FI" dirty="0">
                <a:latin typeface="Georgia"/>
                <a:cs typeface="Calibri"/>
              </a:rPr>
              <a:t> </a:t>
            </a:r>
            <a:r>
              <a:rPr lang="fi-FI" dirty="0" err="1">
                <a:latin typeface="Georgia"/>
                <a:cs typeface="Calibri"/>
              </a:rPr>
              <a:t>merger</a:t>
            </a:r>
            <a:r>
              <a:rPr lang="fi-FI" dirty="0">
                <a:latin typeface="Georgia"/>
                <a:cs typeface="Calibri"/>
              </a:rPr>
              <a:t> into Finland</a:t>
            </a:r>
            <a:endParaRPr lang="fi-FI" dirty="0"/>
          </a:p>
          <a:p>
            <a:endParaRPr lang="fi-FI" dirty="0">
              <a:latin typeface="Georgia"/>
            </a:endParaRPr>
          </a:p>
          <a:p>
            <a:endParaRPr lang="fi-FI" dirty="0">
              <a:latin typeface="Georgia"/>
            </a:endParaRPr>
          </a:p>
          <a:p>
            <a:r>
              <a:rPr lang="fi-FI" sz="2000" dirty="0">
                <a:latin typeface="Georgia"/>
              </a:rPr>
              <a:t>Sanna Sotkasiira, Veera Taimi and Nelli-Maria </a:t>
            </a:r>
            <a:r>
              <a:rPr lang="fi-FI" sz="2000" dirty="0" err="1">
                <a:latin typeface="Georgia"/>
              </a:rPr>
              <a:t>Sarasmaa</a:t>
            </a:r>
            <a:endParaRPr lang="fi-FI" sz="2000" dirty="0"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570268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>
            <a:extLst>
              <a:ext uri="{FF2B5EF4-FFF2-40B4-BE49-F238E27FC236}">
                <a16:creationId xmlns:a16="http://schemas.microsoft.com/office/drawing/2014/main" id="{BE56A02A-D720-4ACA-AD9E-593083627161}"/>
              </a:ext>
            </a:extLst>
          </p:cNvPr>
          <p:cNvSpPr txBox="1"/>
          <p:nvPr/>
        </p:nvSpPr>
        <p:spPr>
          <a:xfrm>
            <a:off x="359044" y="275095"/>
            <a:ext cx="11512656" cy="36933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fi-FI">
              <a:cs typeface="Calibri"/>
            </a:endParaRP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92FB3EC3-3539-4A44-93BA-66C56AD4B19F}"/>
              </a:ext>
            </a:extLst>
          </p:cNvPr>
          <p:cNvSpPr txBox="1"/>
          <p:nvPr/>
        </p:nvSpPr>
        <p:spPr>
          <a:xfrm>
            <a:off x="360077" y="232424"/>
            <a:ext cx="2884440" cy="707886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sz="4000">
                <a:cs typeface="Calibri"/>
              </a:rPr>
              <a:t>C-Group</a:t>
            </a:r>
            <a:endParaRPr lang="fi-FI"/>
          </a:p>
        </p:txBody>
      </p:sp>
      <p:pic>
        <p:nvPicPr>
          <p:cNvPr id="4" name="Kuva 4" descr="Kuva, joka sisältää kohteen näyttökuva&#10;&#10;Kuvaus luotu, erittäin korkea luotettavuus">
            <a:extLst>
              <a:ext uri="{FF2B5EF4-FFF2-40B4-BE49-F238E27FC236}">
                <a16:creationId xmlns:a16="http://schemas.microsoft.com/office/drawing/2014/main" id="{EE54A2D4-5EA8-4C26-9076-FB3B1B6BD2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1268266"/>
            <a:ext cx="8369808" cy="523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08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62B76E2-36B3-4619-A2FE-F0252CD2E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506" y="211435"/>
            <a:ext cx="11522988" cy="537866"/>
          </a:xfrm>
          <a:solidFill>
            <a:schemeClr val="bg2"/>
          </a:solidFill>
        </p:spPr>
        <p:txBody>
          <a:bodyPr>
            <a:noAutofit/>
          </a:bodyPr>
          <a:lstStyle/>
          <a:p>
            <a:r>
              <a:rPr lang="fi-FI" sz="3600" dirty="0" err="1">
                <a:latin typeface="Georgia"/>
                <a:cs typeface="Calibri Light"/>
              </a:rPr>
              <a:t>Facts</a:t>
            </a:r>
            <a:r>
              <a:rPr lang="fi-FI" sz="3600" dirty="0">
                <a:latin typeface="Georgia"/>
                <a:cs typeface="Calibri Light"/>
              </a:rPr>
              <a:t> of </a:t>
            </a:r>
            <a:r>
              <a:rPr lang="fi-FI" sz="3600" dirty="0" err="1">
                <a:latin typeface="Georgia"/>
                <a:cs typeface="Calibri Light"/>
              </a:rPr>
              <a:t>the</a:t>
            </a:r>
            <a:r>
              <a:rPr lang="fi-FI" sz="3600" dirty="0">
                <a:latin typeface="Georgia"/>
                <a:cs typeface="Calibri Light"/>
              </a:rPr>
              <a:t> case</a:t>
            </a:r>
            <a:endParaRPr lang="fi-FI" sz="3600" dirty="0">
              <a:latin typeface="Georgia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64EE5C3-F687-46F2-8B69-CCEC8981DC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506" y="749300"/>
            <a:ext cx="11522988" cy="5892799"/>
          </a:xfrm>
          <a:solidFill>
            <a:schemeClr val="bg2"/>
          </a:solidFill>
        </p:spPr>
        <p:txBody>
          <a:bodyPr vert="horz" lIns="91440" tIns="45720" rIns="91440" bIns="45720" rtlCol="0" anchor="t">
            <a:noAutofit/>
          </a:bodyPr>
          <a:lstStyle/>
          <a:p>
            <a:pPr marL="285750" indent="-285750">
              <a:lnSpc>
                <a:spcPct val="120000"/>
              </a:lnSpc>
            </a:pPr>
            <a:r>
              <a:rPr lang="fi-FI" sz="1600" dirty="0">
                <a:latin typeface="Georgia"/>
                <a:cs typeface="Arial"/>
              </a:rPr>
              <a:t>A Oy </a:t>
            </a:r>
            <a:r>
              <a:rPr lang="fi-FI" sz="1600" dirty="0" err="1">
                <a:latin typeface="Georgia"/>
                <a:cs typeface="Arial"/>
              </a:rPr>
              <a:t>applied</a:t>
            </a:r>
            <a:r>
              <a:rPr lang="fi-FI" sz="1600" dirty="0">
                <a:latin typeface="Georgia"/>
                <a:cs typeface="Arial"/>
              </a:rPr>
              <a:t> for an </a:t>
            </a:r>
            <a:r>
              <a:rPr lang="fi-FI" sz="1600" dirty="0" err="1">
                <a:latin typeface="Georgia"/>
                <a:cs typeface="Arial"/>
              </a:rPr>
              <a:t>advance</a:t>
            </a:r>
            <a:r>
              <a:rPr lang="fi-FI" sz="1600" dirty="0">
                <a:latin typeface="Georgia"/>
                <a:cs typeface="Arial"/>
              </a:rPr>
              <a:t> </a:t>
            </a:r>
            <a:r>
              <a:rPr lang="fi-FI" sz="1600" dirty="0" err="1">
                <a:latin typeface="Georgia"/>
                <a:cs typeface="Arial"/>
              </a:rPr>
              <a:t>decision</a:t>
            </a:r>
            <a:r>
              <a:rPr lang="fi-FI" sz="1600" dirty="0">
                <a:latin typeface="Georgia"/>
                <a:cs typeface="Arial"/>
              </a:rPr>
              <a:t> on </a:t>
            </a:r>
            <a:r>
              <a:rPr lang="fi-FI" sz="1600" dirty="0" err="1">
                <a:latin typeface="Georgia"/>
                <a:cs typeface="Arial"/>
              </a:rPr>
              <a:t>whether</a:t>
            </a:r>
            <a:r>
              <a:rPr lang="fi-FI" sz="1600" dirty="0">
                <a:latin typeface="Georgia"/>
                <a:cs typeface="Arial"/>
              </a:rPr>
              <a:t> it </a:t>
            </a:r>
            <a:r>
              <a:rPr lang="fi-FI" sz="1600" dirty="0" err="1">
                <a:latin typeface="Georgia"/>
                <a:cs typeface="Arial"/>
              </a:rPr>
              <a:t>would</a:t>
            </a:r>
            <a:r>
              <a:rPr lang="fi-FI" sz="1600" dirty="0">
                <a:latin typeface="Georgia"/>
                <a:cs typeface="Arial"/>
              </a:rPr>
              <a:t> </a:t>
            </a:r>
            <a:r>
              <a:rPr lang="fi-FI" sz="1600" dirty="0" err="1">
                <a:latin typeface="Georgia"/>
                <a:cs typeface="Arial"/>
              </a:rPr>
              <a:t>be</a:t>
            </a:r>
            <a:r>
              <a:rPr lang="fi-FI" sz="1600" dirty="0">
                <a:latin typeface="Georgia"/>
                <a:cs typeface="Arial"/>
              </a:rPr>
              <a:t> </a:t>
            </a:r>
            <a:r>
              <a:rPr lang="fi-FI" sz="1600" dirty="0" err="1">
                <a:latin typeface="Georgia"/>
                <a:cs typeface="Arial"/>
              </a:rPr>
              <a:t>able</a:t>
            </a:r>
            <a:r>
              <a:rPr lang="fi-FI" sz="1600" dirty="0">
                <a:latin typeface="Georgia"/>
                <a:cs typeface="Arial"/>
              </a:rPr>
              <a:t> to </a:t>
            </a:r>
            <a:r>
              <a:rPr lang="fi-FI" sz="1600" dirty="0" err="1">
                <a:latin typeface="Georgia"/>
                <a:cs typeface="Arial"/>
              </a:rPr>
              <a:t>deduct</a:t>
            </a:r>
            <a:r>
              <a:rPr lang="fi-FI" sz="1600" dirty="0">
                <a:latin typeface="Georgia"/>
                <a:cs typeface="Arial"/>
              </a:rPr>
              <a:t> B </a:t>
            </a:r>
            <a:r>
              <a:rPr lang="fi-FI" sz="1600" dirty="0" err="1">
                <a:latin typeface="Georgia"/>
                <a:cs typeface="Arial"/>
              </a:rPr>
              <a:t>AB´s</a:t>
            </a:r>
            <a:r>
              <a:rPr lang="fi-FI" sz="1600" dirty="0">
                <a:latin typeface="Georgia"/>
                <a:cs typeface="Arial"/>
              </a:rPr>
              <a:t> </a:t>
            </a:r>
            <a:r>
              <a:rPr lang="fi-FI" sz="1600" dirty="0" err="1">
                <a:latin typeface="Georgia"/>
                <a:cs typeface="Arial"/>
              </a:rPr>
              <a:t>losses</a:t>
            </a:r>
            <a:r>
              <a:rPr lang="fi-FI" sz="1600" dirty="0">
                <a:latin typeface="Georgia"/>
                <a:cs typeface="Arial"/>
              </a:rPr>
              <a:t> in </a:t>
            </a:r>
            <a:r>
              <a:rPr lang="fi-FI" sz="1600" dirty="0" err="1">
                <a:latin typeface="Georgia"/>
                <a:cs typeface="Arial"/>
              </a:rPr>
              <a:t>accordance</a:t>
            </a:r>
            <a:r>
              <a:rPr lang="fi-FI" sz="1600" dirty="0">
                <a:latin typeface="Georgia"/>
                <a:cs typeface="Arial"/>
              </a:rPr>
              <a:t> </a:t>
            </a:r>
            <a:r>
              <a:rPr lang="fi-FI" sz="1600" dirty="0" err="1">
                <a:latin typeface="Georgia"/>
                <a:cs typeface="Arial"/>
              </a:rPr>
              <a:t>with</a:t>
            </a:r>
            <a:r>
              <a:rPr lang="fi-FI" sz="1600" dirty="0">
                <a:latin typeface="Georgia"/>
                <a:cs typeface="Arial"/>
              </a:rPr>
              <a:t> </a:t>
            </a:r>
            <a:r>
              <a:rPr lang="fi-FI" sz="1600" dirty="0" err="1">
                <a:latin typeface="Georgia"/>
                <a:cs typeface="Arial"/>
              </a:rPr>
              <a:t>Paragraph</a:t>
            </a:r>
            <a:r>
              <a:rPr lang="fi-FI" sz="1600" dirty="0">
                <a:latin typeface="Georgia"/>
                <a:cs typeface="Arial"/>
              </a:rPr>
              <a:t> 123(2) of </a:t>
            </a:r>
            <a:r>
              <a:rPr lang="fi-FI" sz="1600" dirty="0" err="1">
                <a:latin typeface="Georgia"/>
                <a:cs typeface="Arial"/>
              </a:rPr>
              <a:t>the</a:t>
            </a:r>
            <a:r>
              <a:rPr lang="fi-FI" sz="1600" dirty="0">
                <a:latin typeface="Georgia"/>
                <a:cs typeface="Arial"/>
              </a:rPr>
              <a:t> </a:t>
            </a:r>
            <a:r>
              <a:rPr lang="fi-FI" sz="1600" dirty="0" err="1">
                <a:latin typeface="Georgia"/>
                <a:cs typeface="Arial"/>
              </a:rPr>
              <a:t>Law</a:t>
            </a:r>
            <a:r>
              <a:rPr lang="fi-FI" sz="1600" dirty="0">
                <a:latin typeface="Georgia"/>
                <a:cs typeface="Arial"/>
              </a:rPr>
              <a:t> on </a:t>
            </a:r>
            <a:r>
              <a:rPr lang="fi-FI" sz="1600" dirty="0" err="1">
                <a:latin typeface="Georgia"/>
                <a:cs typeface="Arial"/>
              </a:rPr>
              <a:t>income</a:t>
            </a:r>
            <a:r>
              <a:rPr lang="fi-FI" sz="1600" dirty="0">
                <a:latin typeface="Georgia"/>
                <a:cs typeface="Arial"/>
              </a:rPr>
              <a:t> </a:t>
            </a:r>
            <a:r>
              <a:rPr lang="fi-FI" sz="1600" dirty="0" err="1">
                <a:latin typeface="Georgia"/>
                <a:cs typeface="Arial"/>
              </a:rPr>
              <a:t>taxes</a:t>
            </a:r>
            <a:r>
              <a:rPr lang="fi-FI" sz="1600" dirty="0">
                <a:latin typeface="Georgia"/>
                <a:cs typeface="Arial"/>
              </a:rPr>
              <a:t> </a:t>
            </a:r>
            <a:r>
              <a:rPr lang="fi-FI" sz="1600" dirty="0" err="1">
                <a:latin typeface="Georgia"/>
                <a:cs typeface="Arial"/>
              </a:rPr>
              <a:t>after</a:t>
            </a:r>
            <a:r>
              <a:rPr lang="fi-FI" sz="1600" dirty="0">
                <a:latin typeface="Georgia"/>
                <a:cs typeface="Arial"/>
              </a:rPr>
              <a:t> </a:t>
            </a:r>
            <a:r>
              <a:rPr lang="fi-FI" sz="1600" dirty="0" err="1">
                <a:latin typeface="Georgia"/>
                <a:cs typeface="Arial"/>
              </a:rPr>
              <a:t>the</a:t>
            </a:r>
            <a:r>
              <a:rPr lang="fi-FI" sz="1600" dirty="0">
                <a:latin typeface="Georgia"/>
                <a:cs typeface="Arial"/>
              </a:rPr>
              <a:t> B AB </a:t>
            </a:r>
            <a:r>
              <a:rPr lang="fi-FI" sz="1600" dirty="0" err="1">
                <a:latin typeface="Georgia"/>
                <a:cs typeface="Arial"/>
              </a:rPr>
              <a:t>had</a:t>
            </a:r>
            <a:r>
              <a:rPr lang="fi-FI" sz="1600" dirty="0">
                <a:latin typeface="Georgia"/>
                <a:cs typeface="Arial"/>
              </a:rPr>
              <a:t> </a:t>
            </a:r>
            <a:r>
              <a:rPr lang="fi-FI" sz="1600" dirty="0" err="1">
                <a:latin typeface="Georgia"/>
                <a:cs typeface="Arial"/>
              </a:rPr>
              <a:t>been</a:t>
            </a:r>
            <a:r>
              <a:rPr lang="fi-FI" sz="1600" dirty="0">
                <a:latin typeface="Georgia"/>
                <a:cs typeface="Arial"/>
              </a:rPr>
              <a:t> </a:t>
            </a:r>
            <a:r>
              <a:rPr lang="fi-FI" sz="1600" dirty="0" err="1">
                <a:latin typeface="Georgia"/>
                <a:cs typeface="Arial"/>
              </a:rPr>
              <a:t>merged</a:t>
            </a:r>
            <a:r>
              <a:rPr lang="fi-FI" sz="1600" dirty="0">
                <a:latin typeface="Georgia"/>
                <a:cs typeface="Arial"/>
              </a:rPr>
              <a:t> into A Oy.</a:t>
            </a:r>
            <a:endParaRPr lang="fi-FI" sz="2000" dirty="0">
              <a:latin typeface="Georgia"/>
              <a:cs typeface="Arial"/>
            </a:endParaRPr>
          </a:p>
          <a:p>
            <a:pPr marL="342900" indent="-342900">
              <a:lnSpc>
                <a:spcPct val="140000"/>
              </a:lnSpc>
            </a:pPr>
            <a:r>
              <a:rPr lang="fi-FI" sz="1600" dirty="0" err="1">
                <a:latin typeface="Georgia"/>
                <a:cs typeface="Arial"/>
              </a:rPr>
              <a:t>Following</a:t>
            </a:r>
            <a:r>
              <a:rPr lang="fi-FI" sz="1600" dirty="0">
                <a:latin typeface="Georgia"/>
                <a:cs typeface="Arial"/>
              </a:rPr>
              <a:t> </a:t>
            </a:r>
            <a:r>
              <a:rPr lang="fi-FI" sz="1600" dirty="0" err="1">
                <a:latin typeface="Georgia"/>
                <a:cs typeface="Arial"/>
              </a:rPr>
              <a:t>trading</a:t>
            </a:r>
            <a:r>
              <a:rPr lang="fi-FI" sz="1600" dirty="0">
                <a:latin typeface="Georgia"/>
                <a:cs typeface="Arial"/>
              </a:rPr>
              <a:t> </a:t>
            </a:r>
            <a:r>
              <a:rPr lang="fi-FI" sz="1600" dirty="0" err="1">
                <a:latin typeface="Georgia"/>
                <a:cs typeface="Arial"/>
              </a:rPr>
              <a:t>losses</a:t>
            </a:r>
            <a:r>
              <a:rPr lang="fi-FI" sz="1600" dirty="0">
                <a:latin typeface="Georgia"/>
                <a:cs typeface="Arial"/>
              </a:rPr>
              <a:t>, B AB </a:t>
            </a:r>
            <a:r>
              <a:rPr lang="fi-FI" sz="1600" dirty="0" err="1">
                <a:latin typeface="Georgia"/>
                <a:cs typeface="Arial"/>
              </a:rPr>
              <a:t>closed</a:t>
            </a:r>
            <a:r>
              <a:rPr lang="fi-FI" sz="1600" dirty="0">
                <a:latin typeface="Georgia"/>
                <a:cs typeface="Arial"/>
              </a:rPr>
              <a:t> </a:t>
            </a:r>
            <a:r>
              <a:rPr lang="fi-FI" sz="1600" dirty="0" err="1">
                <a:latin typeface="Georgia"/>
                <a:cs typeface="Arial"/>
              </a:rPr>
              <a:t>it's</a:t>
            </a:r>
            <a:r>
              <a:rPr lang="fi-FI" sz="1600" dirty="0">
                <a:latin typeface="Georgia"/>
                <a:cs typeface="Arial"/>
              </a:rPr>
              <a:t> </a:t>
            </a:r>
            <a:r>
              <a:rPr lang="fi-FI" sz="1600" dirty="0" err="1">
                <a:latin typeface="Georgia"/>
                <a:cs typeface="Arial"/>
              </a:rPr>
              <a:t>sales</a:t>
            </a:r>
            <a:r>
              <a:rPr lang="fi-FI" sz="1600" dirty="0">
                <a:latin typeface="Georgia"/>
                <a:cs typeface="Arial"/>
              </a:rPr>
              <a:t> </a:t>
            </a:r>
            <a:r>
              <a:rPr lang="fi-FI" sz="1600" dirty="0" err="1">
                <a:latin typeface="Georgia"/>
                <a:cs typeface="Arial"/>
              </a:rPr>
              <a:t>outlets</a:t>
            </a:r>
            <a:r>
              <a:rPr lang="fi-FI" sz="1600" dirty="0">
                <a:latin typeface="Georgia"/>
                <a:cs typeface="Arial"/>
              </a:rPr>
              <a:t> </a:t>
            </a:r>
            <a:r>
              <a:rPr lang="fi-FI" sz="1600" dirty="0" err="1">
                <a:latin typeface="Georgia"/>
                <a:cs typeface="Arial"/>
              </a:rPr>
              <a:t>with</a:t>
            </a:r>
            <a:r>
              <a:rPr lang="fi-FI" sz="1600" dirty="0">
                <a:latin typeface="Georgia"/>
                <a:cs typeface="Arial"/>
              </a:rPr>
              <a:t> no intention to </a:t>
            </a:r>
            <a:r>
              <a:rPr lang="fi-FI" sz="1600" dirty="0" err="1">
                <a:latin typeface="Georgia"/>
                <a:cs typeface="Arial"/>
              </a:rPr>
              <a:t>continue</a:t>
            </a:r>
            <a:r>
              <a:rPr lang="fi-FI" sz="1600" dirty="0">
                <a:latin typeface="Georgia"/>
                <a:cs typeface="Arial"/>
              </a:rPr>
              <a:t> </a:t>
            </a:r>
            <a:r>
              <a:rPr lang="fi-FI" sz="1600" dirty="0" err="1">
                <a:latin typeface="Georgia"/>
                <a:cs typeface="Arial"/>
              </a:rPr>
              <a:t>trading</a:t>
            </a:r>
            <a:r>
              <a:rPr lang="fi-FI" sz="1600" dirty="0">
                <a:latin typeface="Georgia"/>
                <a:cs typeface="Arial"/>
              </a:rPr>
              <a:t> in </a:t>
            </a:r>
            <a:r>
              <a:rPr lang="fi-FI" sz="1600" dirty="0" err="1">
                <a:latin typeface="Georgia"/>
                <a:cs typeface="Arial"/>
              </a:rPr>
              <a:t>Sweden</a:t>
            </a:r>
            <a:r>
              <a:rPr lang="fi-FI" sz="1600" dirty="0">
                <a:latin typeface="Georgia"/>
                <a:cs typeface="Arial"/>
              </a:rPr>
              <a:t>. </a:t>
            </a:r>
            <a:r>
              <a:rPr lang="fi-FI" sz="1600" dirty="0" err="1">
                <a:latin typeface="Georgia"/>
                <a:cs typeface="Arial"/>
              </a:rPr>
              <a:t>However</a:t>
            </a:r>
            <a:r>
              <a:rPr lang="fi-FI" sz="1600" dirty="0">
                <a:latin typeface="Georgia"/>
                <a:cs typeface="Arial"/>
              </a:rPr>
              <a:t>, B AB </a:t>
            </a:r>
            <a:r>
              <a:rPr lang="fi-FI" sz="1600" dirty="0" err="1">
                <a:latin typeface="Georgia"/>
                <a:cs typeface="Arial"/>
              </a:rPr>
              <a:t>remained</a:t>
            </a:r>
            <a:r>
              <a:rPr lang="fi-FI" sz="1600" dirty="0">
                <a:latin typeface="Georgia"/>
                <a:cs typeface="Arial"/>
              </a:rPr>
              <a:t> </a:t>
            </a:r>
            <a:r>
              <a:rPr lang="fi-FI" sz="1600" dirty="0" err="1">
                <a:latin typeface="Georgia"/>
                <a:cs typeface="Arial"/>
              </a:rPr>
              <a:t>bound</a:t>
            </a:r>
            <a:r>
              <a:rPr lang="fi-FI" sz="1600" dirty="0">
                <a:latin typeface="Georgia"/>
                <a:cs typeface="Arial"/>
              </a:rPr>
              <a:t> </a:t>
            </a:r>
            <a:r>
              <a:rPr lang="fi-FI" sz="1600" dirty="0" err="1">
                <a:latin typeface="Georgia"/>
                <a:cs typeface="Arial"/>
              </a:rPr>
              <a:t>by</a:t>
            </a:r>
            <a:r>
              <a:rPr lang="fi-FI" sz="1600" dirty="0">
                <a:latin typeface="Georgia"/>
                <a:cs typeface="Arial"/>
              </a:rPr>
              <a:t> </a:t>
            </a:r>
            <a:r>
              <a:rPr lang="fi-FI" sz="1600" dirty="0" err="1">
                <a:latin typeface="Georgia"/>
                <a:cs typeface="Arial"/>
              </a:rPr>
              <a:t>two</a:t>
            </a:r>
            <a:r>
              <a:rPr lang="fi-FI" sz="1600" dirty="0">
                <a:latin typeface="Georgia"/>
                <a:cs typeface="Arial"/>
              </a:rPr>
              <a:t> long-</a:t>
            </a:r>
            <a:r>
              <a:rPr lang="fi-FI" sz="1600" dirty="0" err="1">
                <a:latin typeface="Georgia"/>
                <a:cs typeface="Arial"/>
              </a:rPr>
              <a:t>term</a:t>
            </a:r>
            <a:r>
              <a:rPr lang="fi-FI" sz="1600" dirty="0">
                <a:latin typeface="Georgia"/>
                <a:cs typeface="Arial"/>
              </a:rPr>
              <a:t> </a:t>
            </a:r>
            <a:r>
              <a:rPr lang="fi-FI" sz="1600" dirty="0" err="1">
                <a:latin typeface="Georgia"/>
                <a:cs typeface="Arial"/>
              </a:rPr>
              <a:t>leases</a:t>
            </a:r>
            <a:r>
              <a:rPr lang="fi-FI" sz="1600" dirty="0">
                <a:latin typeface="Georgia"/>
                <a:cs typeface="Arial"/>
              </a:rPr>
              <a:t> of business </a:t>
            </a:r>
            <a:r>
              <a:rPr lang="fi-FI" sz="1600" dirty="0" err="1">
                <a:latin typeface="Georgia"/>
                <a:cs typeface="Arial"/>
              </a:rPr>
              <a:t>premises</a:t>
            </a:r>
            <a:r>
              <a:rPr lang="fi-FI" sz="1600" dirty="0">
                <a:latin typeface="Georgia"/>
                <a:cs typeface="Arial"/>
              </a:rPr>
              <a:t>.</a:t>
            </a:r>
          </a:p>
          <a:p>
            <a:pPr marL="342900" indent="-342900">
              <a:lnSpc>
                <a:spcPct val="140000"/>
              </a:lnSpc>
            </a:pPr>
            <a:r>
              <a:rPr lang="fi-FI" sz="1600" dirty="0" err="1">
                <a:latin typeface="Georgia"/>
                <a:cs typeface="Arial"/>
              </a:rPr>
              <a:t>A´s</a:t>
            </a:r>
            <a:r>
              <a:rPr lang="fi-FI" sz="1600" dirty="0">
                <a:latin typeface="Georgia"/>
                <a:cs typeface="Arial"/>
              </a:rPr>
              <a:t> business </a:t>
            </a:r>
            <a:r>
              <a:rPr lang="fi-FI" sz="1600" dirty="0" err="1">
                <a:latin typeface="Georgia"/>
                <a:cs typeface="Arial"/>
              </a:rPr>
              <a:t>plan</a:t>
            </a:r>
            <a:r>
              <a:rPr lang="fi-FI" sz="1600" dirty="0">
                <a:latin typeface="Georgia"/>
                <a:cs typeface="Arial"/>
              </a:rPr>
              <a:t> </a:t>
            </a:r>
            <a:r>
              <a:rPr lang="fi-FI" sz="1600" dirty="0" err="1">
                <a:latin typeface="Georgia"/>
                <a:cs typeface="Arial"/>
              </a:rPr>
              <a:t>was</a:t>
            </a:r>
            <a:r>
              <a:rPr lang="fi-FI" sz="1600" dirty="0">
                <a:latin typeface="Georgia"/>
                <a:cs typeface="Arial"/>
              </a:rPr>
              <a:t> to </a:t>
            </a:r>
            <a:r>
              <a:rPr lang="fi-FI" sz="1600" dirty="0" err="1">
                <a:latin typeface="Georgia"/>
                <a:cs typeface="Arial"/>
              </a:rPr>
              <a:t>carry</a:t>
            </a:r>
            <a:r>
              <a:rPr lang="fi-FI" sz="1600" dirty="0">
                <a:latin typeface="Georgia"/>
                <a:cs typeface="Arial"/>
              </a:rPr>
              <a:t> out </a:t>
            </a:r>
            <a:r>
              <a:rPr lang="fi-FI" sz="1600" dirty="0" err="1">
                <a:latin typeface="Georgia"/>
                <a:cs typeface="Arial"/>
              </a:rPr>
              <a:t>the</a:t>
            </a:r>
            <a:r>
              <a:rPr lang="fi-FI" sz="1600" dirty="0">
                <a:latin typeface="Georgia"/>
                <a:cs typeface="Arial"/>
              </a:rPr>
              <a:t> cross-</a:t>
            </a:r>
            <a:r>
              <a:rPr lang="fi-FI" sz="1600" dirty="0" err="1">
                <a:latin typeface="Georgia"/>
                <a:cs typeface="Arial"/>
              </a:rPr>
              <a:t>border</a:t>
            </a:r>
            <a:r>
              <a:rPr lang="fi-FI" sz="1600" dirty="0">
                <a:latin typeface="Georgia"/>
                <a:cs typeface="Arial"/>
              </a:rPr>
              <a:t> </a:t>
            </a:r>
            <a:r>
              <a:rPr lang="fi-FI" sz="1600" dirty="0" err="1">
                <a:latin typeface="Georgia"/>
                <a:cs typeface="Arial"/>
              </a:rPr>
              <a:t>subsidiary</a:t>
            </a:r>
            <a:r>
              <a:rPr lang="fi-FI" sz="1600" dirty="0">
                <a:latin typeface="Georgia"/>
                <a:cs typeface="Arial"/>
              </a:rPr>
              <a:t> </a:t>
            </a:r>
            <a:r>
              <a:rPr lang="fi-FI" sz="1600" dirty="0" err="1">
                <a:latin typeface="Georgia"/>
                <a:cs typeface="Arial"/>
              </a:rPr>
              <a:t>merger</a:t>
            </a:r>
            <a:r>
              <a:rPr lang="fi-FI" sz="1600" dirty="0">
                <a:latin typeface="Georgia"/>
                <a:cs typeface="Arial"/>
              </a:rPr>
              <a:t>. </a:t>
            </a:r>
            <a:r>
              <a:rPr lang="fi-FI" sz="1600" dirty="0" err="1">
                <a:latin typeface="Georgia"/>
                <a:cs typeface="Arial"/>
              </a:rPr>
              <a:t>The</a:t>
            </a:r>
            <a:r>
              <a:rPr lang="fi-FI" sz="1600" dirty="0">
                <a:latin typeface="Georgia"/>
                <a:cs typeface="Arial"/>
              </a:rPr>
              <a:t> </a:t>
            </a:r>
            <a:r>
              <a:rPr lang="fi-FI" sz="1600" dirty="0" err="1">
                <a:latin typeface="Georgia"/>
                <a:cs typeface="Arial"/>
              </a:rPr>
              <a:t>merger</a:t>
            </a:r>
            <a:r>
              <a:rPr lang="fi-FI" sz="1600" dirty="0">
                <a:latin typeface="Georgia"/>
                <a:cs typeface="Arial"/>
              </a:rPr>
              <a:t> </a:t>
            </a:r>
            <a:r>
              <a:rPr lang="fi-FI" sz="1600" dirty="0" err="1">
                <a:latin typeface="Georgia"/>
                <a:cs typeface="Arial"/>
              </a:rPr>
              <a:t>was</a:t>
            </a:r>
            <a:r>
              <a:rPr lang="fi-FI" sz="1600" dirty="0">
                <a:latin typeface="Georgia"/>
                <a:cs typeface="Arial"/>
              </a:rPr>
              <a:t> a </a:t>
            </a:r>
            <a:r>
              <a:rPr lang="en-US" sz="1600" dirty="0">
                <a:latin typeface="Georgia"/>
                <a:cs typeface="Arial"/>
              </a:rPr>
              <a:t>commercially reasonable solution because responsibilities, assets and liabilities was transferred to the A. Since B no longer had employees in Sweden, there was no permanent establishment in Sweden. </a:t>
            </a:r>
            <a:endParaRPr lang="fi-FI" sz="1600" dirty="0">
              <a:latin typeface="Georgia"/>
              <a:cs typeface="Arial"/>
            </a:endParaRPr>
          </a:p>
          <a:p>
            <a:pPr marL="742950" lvl="1" indent="-285750">
              <a:lnSpc>
                <a:spcPct val="140000"/>
              </a:lnSpc>
              <a:buFont typeface="Wingdings" panose="020B0604020202020204" pitchFamily="34" charset="0"/>
              <a:buChar char="Ø"/>
            </a:pPr>
            <a:r>
              <a:rPr lang="en-US" sz="1600" dirty="0">
                <a:latin typeface="Georgia"/>
                <a:cs typeface="Arial"/>
              </a:rPr>
              <a:t>B has no possibility to deduct losses in Sweden because there is no longer permanent establishment. Therefore the question is about the final losses.</a:t>
            </a:r>
            <a:endParaRPr lang="fi-FI" sz="1600" dirty="0">
              <a:latin typeface="Georgia"/>
              <a:cs typeface="Arial"/>
            </a:endParaRPr>
          </a:p>
          <a:p>
            <a:pPr>
              <a:lnSpc>
                <a:spcPct val="140000"/>
              </a:lnSpc>
            </a:pPr>
            <a:r>
              <a:rPr lang="fi-FI" sz="1600" dirty="0" err="1">
                <a:latin typeface="Georgia"/>
                <a:cs typeface="Arial"/>
              </a:rPr>
              <a:t>According</a:t>
            </a:r>
            <a:r>
              <a:rPr lang="fi-FI" sz="1600" dirty="0">
                <a:latin typeface="Georgia"/>
                <a:cs typeface="Arial"/>
              </a:rPr>
              <a:t> to </a:t>
            </a:r>
            <a:r>
              <a:rPr lang="fi-FI" sz="1600" dirty="0" err="1">
                <a:latin typeface="Georgia"/>
                <a:cs typeface="Arial"/>
              </a:rPr>
              <a:t>Finnish</a:t>
            </a:r>
            <a:r>
              <a:rPr lang="fi-FI" sz="1600" dirty="0">
                <a:latin typeface="Georgia"/>
                <a:cs typeface="Arial"/>
              </a:rPr>
              <a:t> Keskusverolautakunta A Oy </a:t>
            </a:r>
            <a:r>
              <a:rPr lang="fi-FI" sz="1600" dirty="0" err="1">
                <a:latin typeface="Georgia"/>
                <a:cs typeface="Arial"/>
              </a:rPr>
              <a:t>could</a:t>
            </a:r>
            <a:r>
              <a:rPr lang="fi-FI" sz="1600" dirty="0">
                <a:latin typeface="Georgia"/>
                <a:cs typeface="Arial"/>
              </a:rPr>
              <a:t> </a:t>
            </a:r>
            <a:r>
              <a:rPr lang="fi-FI" sz="1600" dirty="0" err="1">
                <a:latin typeface="Georgia"/>
                <a:cs typeface="Arial"/>
              </a:rPr>
              <a:t>not</a:t>
            </a:r>
            <a:r>
              <a:rPr lang="fi-FI" sz="1600" dirty="0">
                <a:latin typeface="Georgia"/>
                <a:cs typeface="Arial"/>
              </a:rPr>
              <a:t> </a:t>
            </a:r>
            <a:r>
              <a:rPr lang="fi-FI" sz="1600" dirty="0" err="1">
                <a:latin typeface="Georgia"/>
                <a:cs typeface="Arial"/>
              </a:rPr>
              <a:t>deduct</a:t>
            </a:r>
            <a:r>
              <a:rPr lang="fi-FI" sz="1600" dirty="0">
                <a:latin typeface="Georgia"/>
                <a:cs typeface="Arial"/>
              </a:rPr>
              <a:t> </a:t>
            </a:r>
            <a:r>
              <a:rPr lang="fi-FI" sz="1600" dirty="0" err="1">
                <a:latin typeface="Georgia"/>
                <a:cs typeface="Arial"/>
              </a:rPr>
              <a:t>from</a:t>
            </a:r>
            <a:r>
              <a:rPr lang="fi-FI" sz="1600" dirty="0">
                <a:latin typeface="Georgia"/>
                <a:cs typeface="Arial"/>
              </a:rPr>
              <a:t> </a:t>
            </a:r>
            <a:r>
              <a:rPr lang="fi-FI" sz="1600" dirty="0" err="1">
                <a:latin typeface="Georgia"/>
                <a:cs typeface="Arial"/>
              </a:rPr>
              <a:t>tax</a:t>
            </a:r>
            <a:r>
              <a:rPr lang="fi-FI" sz="1600" dirty="0">
                <a:latin typeface="Georgia"/>
                <a:cs typeface="Arial"/>
              </a:rPr>
              <a:t> </a:t>
            </a:r>
            <a:r>
              <a:rPr lang="fi-FI" sz="1600" dirty="0" err="1">
                <a:latin typeface="Georgia"/>
                <a:cs typeface="Arial"/>
              </a:rPr>
              <a:t>the</a:t>
            </a:r>
            <a:r>
              <a:rPr lang="fi-FI" sz="1600" dirty="0">
                <a:latin typeface="Georgia"/>
                <a:cs typeface="Arial"/>
              </a:rPr>
              <a:t> </a:t>
            </a:r>
            <a:r>
              <a:rPr lang="fi-FI" sz="1600" dirty="0" err="1">
                <a:latin typeface="Georgia"/>
                <a:cs typeface="Arial"/>
              </a:rPr>
              <a:t>subsidiary's</a:t>
            </a:r>
            <a:r>
              <a:rPr lang="fi-FI" sz="1600" dirty="0">
                <a:latin typeface="Georgia"/>
                <a:cs typeface="Arial"/>
              </a:rPr>
              <a:t> </a:t>
            </a:r>
            <a:r>
              <a:rPr lang="fi-FI" sz="1600" dirty="0" err="1">
                <a:latin typeface="Georgia"/>
                <a:cs typeface="Arial"/>
              </a:rPr>
              <a:t>losses</a:t>
            </a:r>
            <a:r>
              <a:rPr lang="fi-FI" sz="1600" dirty="0">
                <a:latin typeface="Georgia"/>
                <a:cs typeface="Arial"/>
              </a:rPr>
              <a:t> on </a:t>
            </a:r>
            <a:r>
              <a:rPr lang="fi-FI" sz="1600" dirty="0" err="1">
                <a:latin typeface="Georgia"/>
                <a:cs typeface="Arial"/>
              </a:rPr>
              <a:t>the</a:t>
            </a:r>
            <a:r>
              <a:rPr lang="fi-FI" sz="1600" dirty="0">
                <a:latin typeface="Georgia"/>
                <a:cs typeface="Arial"/>
              </a:rPr>
              <a:t> </a:t>
            </a:r>
            <a:r>
              <a:rPr lang="fi-FI" sz="1600" dirty="0" err="1">
                <a:latin typeface="Georgia"/>
                <a:cs typeface="Arial"/>
              </a:rPr>
              <a:t>ground</a:t>
            </a:r>
            <a:r>
              <a:rPr lang="fi-FI" sz="1600" dirty="0">
                <a:latin typeface="Georgia"/>
                <a:cs typeface="Arial"/>
              </a:rPr>
              <a:t> </a:t>
            </a:r>
            <a:r>
              <a:rPr lang="fi-FI" sz="1600" dirty="0" err="1">
                <a:latin typeface="Georgia"/>
                <a:cs typeface="Arial"/>
              </a:rPr>
              <a:t>that</a:t>
            </a:r>
            <a:r>
              <a:rPr lang="fi-FI" sz="1600" dirty="0">
                <a:latin typeface="Georgia"/>
                <a:cs typeface="Arial"/>
              </a:rPr>
              <a:t> </a:t>
            </a:r>
            <a:r>
              <a:rPr lang="fi-FI" sz="1600" dirty="0" err="1">
                <a:latin typeface="Georgia"/>
                <a:cs typeface="Arial"/>
              </a:rPr>
              <a:t>B’s</a:t>
            </a:r>
            <a:r>
              <a:rPr lang="fi-FI" sz="1600" dirty="0">
                <a:latin typeface="Georgia"/>
                <a:cs typeface="Arial"/>
              </a:rPr>
              <a:t> </a:t>
            </a:r>
            <a:r>
              <a:rPr lang="fi-FI" sz="1600" dirty="0" err="1">
                <a:latin typeface="Georgia"/>
                <a:cs typeface="Arial"/>
              </a:rPr>
              <a:t>losses</a:t>
            </a:r>
            <a:r>
              <a:rPr lang="fi-FI" sz="1600" dirty="0">
                <a:latin typeface="Georgia"/>
                <a:cs typeface="Arial"/>
              </a:rPr>
              <a:t> </a:t>
            </a:r>
            <a:r>
              <a:rPr lang="fi-FI" sz="1600" dirty="0" err="1">
                <a:latin typeface="Georgia"/>
                <a:cs typeface="Arial"/>
              </a:rPr>
              <a:t>had</a:t>
            </a:r>
            <a:r>
              <a:rPr lang="fi-FI" sz="1600" dirty="0">
                <a:latin typeface="Georgia"/>
                <a:cs typeface="Arial"/>
              </a:rPr>
              <a:t> </a:t>
            </a:r>
            <a:r>
              <a:rPr lang="fi-FI" sz="1600" dirty="0" err="1">
                <a:latin typeface="Georgia"/>
                <a:cs typeface="Arial"/>
              </a:rPr>
              <a:t>been</a:t>
            </a:r>
            <a:r>
              <a:rPr lang="fi-FI" sz="1600" dirty="0">
                <a:latin typeface="Georgia"/>
                <a:cs typeface="Arial"/>
              </a:rPr>
              <a:t> </a:t>
            </a:r>
            <a:r>
              <a:rPr lang="fi-FI" sz="1600" dirty="0" err="1">
                <a:latin typeface="Georgia"/>
                <a:cs typeface="Arial"/>
              </a:rPr>
              <a:t>ascertained</a:t>
            </a:r>
            <a:r>
              <a:rPr lang="fi-FI" sz="1600" dirty="0">
                <a:latin typeface="Georgia"/>
                <a:cs typeface="Arial"/>
              </a:rPr>
              <a:t> </a:t>
            </a:r>
            <a:r>
              <a:rPr lang="fi-FI" sz="1600" dirty="0" err="1">
                <a:latin typeface="Georgia"/>
                <a:cs typeface="Arial"/>
              </a:rPr>
              <a:t>pursuant</a:t>
            </a:r>
            <a:r>
              <a:rPr lang="fi-FI" sz="1600" dirty="0">
                <a:latin typeface="Georgia"/>
                <a:cs typeface="Arial"/>
              </a:rPr>
              <a:t> to </a:t>
            </a:r>
            <a:r>
              <a:rPr lang="fi-FI" sz="1600" dirty="0" err="1">
                <a:latin typeface="Georgia"/>
                <a:cs typeface="Arial"/>
              </a:rPr>
              <a:t>Swedish</a:t>
            </a:r>
            <a:r>
              <a:rPr lang="fi-FI" sz="1600" dirty="0">
                <a:latin typeface="Georgia"/>
                <a:cs typeface="Arial"/>
              </a:rPr>
              <a:t> </a:t>
            </a:r>
            <a:r>
              <a:rPr lang="fi-FI" sz="1600" dirty="0" err="1">
                <a:latin typeface="Georgia"/>
                <a:cs typeface="Arial"/>
              </a:rPr>
              <a:t>tax</a:t>
            </a:r>
            <a:r>
              <a:rPr lang="fi-FI" sz="1600" dirty="0">
                <a:latin typeface="Georgia"/>
                <a:cs typeface="Arial"/>
              </a:rPr>
              <a:t> </a:t>
            </a:r>
            <a:r>
              <a:rPr lang="fi-FI" sz="1600" dirty="0" err="1">
                <a:latin typeface="Georgia"/>
                <a:cs typeface="Arial"/>
              </a:rPr>
              <a:t>law</a:t>
            </a:r>
            <a:r>
              <a:rPr lang="fi-FI" sz="1600" dirty="0">
                <a:latin typeface="Georgia"/>
                <a:cs typeface="Arial"/>
              </a:rPr>
              <a:t>. </a:t>
            </a:r>
          </a:p>
          <a:p>
            <a:pPr>
              <a:lnSpc>
                <a:spcPct val="140000"/>
              </a:lnSpc>
            </a:pPr>
            <a:r>
              <a:rPr lang="fi-FI" sz="1600" dirty="0">
                <a:latin typeface="Georgia"/>
                <a:cs typeface="Arial"/>
              </a:rPr>
              <a:t>A </a:t>
            </a:r>
            <a:r>
              <a:rPr lang="fi-FI" sz="1600" dirty="0" err="1">
                <a:latin typeface="Georgia"/>
                <a:cs typeface="Arial"/>
              </a:rPr>
              <a:t>appealed</a:t>
            </a:r>
            <a:r>
              <a:rPr lang="fi-FI" sz="1600" dirty="0">
                <a:latin typeface="Georgia"/>
                <a:cs typeface="Arial"/>
              </a:rPr>
              <a:t> </a:t>
            </a:r>
            <a:r>
              <a:rPr lang="fi-FI" sz="1600" dirty="0" err="1">
                <a:latin typeface="Georgia"/>
                <a:cs typeface="Arial"/>
              </a:rPr>
              <a:t>against</a:t>
            </a:r>
            <a:r>
              <a:rPr lang="fi-FI" sz="1600" dirty="0">
                <a:latin typeface="Georgia"/>
                <a:cs typeface="Arial"/>
              </a:rPr>
              <a:t> </a:t>
            </a:r>
            <a:r>
              <a:rPr lang="fi-FI" sz="1600" dirty="0" err="1">
                <a:latin typeface="Georgia"/>
                <a:cs typeface="Arial"/>
              </a:rPr>
              <a:t>the</a:t>
            </a:r>
            <a:r>
              <a:rPr lang="fi-FI" sz="1600" dirty="0">
                <a:latin typeface="Georgia"/>
                <a:cs typeface="Arial"/>
              </a:rPr>
              <a:t> </a:t>
            </a:r>
            <a:r>
              <a:rPr lang="fi-FI" sz="1600" dirty="0" err="1">
                <a:latin typeface="Georgia"/>
                <a:cs typeface="Arial"/>
              </a:rPr>
              <a:t>Keskusverolautakunta´s</a:t>
            </a:r>
            <a:r>
              <a:rPr lang="fi-FI" sz="1600" dirty="0">
                <a:latin typeface="Georgia"/>
                <a:cs typeface="Arial"/>
              </a:rPr>
              <a:t> </a:t>
            </a:r>
            <a:r>
              <a:rPr lang="fi-FI" sz="1600" dirty="0" err="1">
                <a:latin typeface="Georgia"/>
                <a:cs typeface="Arial"/>
              </a:rPr>
              <a:t>decision</a:t>
            </a:r>
            <a:r>
              <a:rPr lang="fi-FI" sz="1600" dirty="0">
                <a:latin typeface="Georgia"/>
                <a:cs typeface="Arial"/>
              </a:rPr>
              <a:t> and </a:t>
            </a:r>
            <a:r>
              <a:rPr lang="fi-FI" sz="1600" dirty="0" err="1">
                <a:latin typeface="Georgia"/>
                <a:cs typeface="Arial"/>
              </a:rPr>
              <a:t>appealed</a:t>
            </a:r>
            <a:r>
              <a:rPr lang="fi-FI" sz="1600" dirty="0">
                <a:latin typeface="Georgia"/>
                <a:cs typeface="Arial"/>
              </a:rPr>
              <a:t> a </a:t>
            </a:r>
            <a:r>
              <a:rPr lang="fi-FI" sz="1600" dirty="0" err="1">
                <a:latin typeface="Georgia"/>
                <a:cs typeface="Arial"/>
              </a:rPr>
              <a:t>judgment</a:t>
            </a:r>
            <a:r>
              <a:rPr lang="fi-FI" sz="1600" dirty="0">
                <a:latin typeface="Georgia"/>
                <a:cs typeface="Arial"/>
              </a:rPr>
              <a:t> </a:t>
            </a:r>
            <a:r>
              <a:rPr lang="fi-FI" sz="1600" dirty="0" err="1">
                <a:latin typeface="Georgia"/>
                <a:cs typeface="Arial"/>
              </a:rPr>
              <a:t>from</a:t>
            </a:r>
            <a:r>
              <a:rPr lang="fi-FI" sz="1600" dirty="0">
                <a:latin typeface="Georgia"/>
                <a:cs typeface="Arial"/>
              </a:rPr>
              <a:t> </a:t>
            </a:r>
            <a:r>
              <a:rPr lang="fi-FI" sz="1600" dirty="0" err="1">
                <a:latin typeface="Georgia"/>
                <a:cs typeface="Arial"/>
              </a:rPr>
              <a:t>the</a:t>
            </a:r>
            <a:r>
              <a:rPr lang="fi-FI" sz="1600" dirty="0">
                <a:latin typeface="Georgia"/>
                <a:cs typeface="Arial"/>
              </a:rPr>
              <a:t> KHO </a:t>
            </a:r>
            <a:r>
              <a:rPr lang="fi-FI" sz="1600" dirty="0" err="1">
                <a:latin typeface="Georgia"/>
                <a:cs typeface="Arial"/>
              </a:rPr>
              <a:t>relying</a:t>
            </a:r>
            <a:r>
              <a:rPr lang="fi-FI" sz="1600" dirty="0">
                <a:latin typeface="Georgia"/>
                <a:cs typeface="Arial"/>
              </a:rPr>
              <a:t> in </a:t>
            </a:r>
            <a:r>
              <a:rPr lang="fi-FI" sz="1600" dirty="0" err="1">
                <a:latin typeface="Georgia"/>
                <a:cs typeface="Arial"/>
              </a:rPr>
              <a:t>particular</a:t>
            </a:r>
            <a:r>
              <a:rPr lang="fi-FI" sz="1600" dirty="0">
                <a:latin typeface="Georgia"/>
                <a:cs typeface="Arial"/>
              </a:rPr>
              <a:t> on </a:t>
            </a:r>
            <a:r>
              <a:rPr lang="fi-FI" sz="1600" dirty="0" err="1">
                <a:latin typeface="Georgia"/>
                <a:cs typeface="Arial"/>
              </a:rPr>
              <a:t>freedom</a:t>
            </a:r>
            <a:r>
              <a:rPr lang="fi-FI" sz="1600" dirty="0">
                <a:latin typeface="Georgia"/>
                <a:cs typeface="Arial"/>
              </a:rPr>
              <a:t> of establishment.</a:t>
            </a:r>
          </a:p>
          <a:p>
            <a:pPr>
              <a:lnSpc>
                <a:spcPct val="140000"/>
              </a:lnSpc>
            </a:pPr>
            <a:r>
              <a:rPr lang="fi-FI" sz="1600" dirty="0">
                <a:latin typeface="Georgia"/>
                <a:cs typeface="Arial"/>
              </a:rPr>
              <a:t>A </a:t>
            </a:r>
            <a:r>
              <a:rPr lang="fi-FI" sz="1600" dirty="0" err="1">
                <a:latin typeface="Georgia"/>
                <a:cs typeface="Arial"/>
              </a:rPr>
              <a:t>also</a:t>
            </a:r>
            <a:r>
              <a:rPr lang="fi-FI" sz="1600" dirty="0">
                <a:latin typeface="Georgia"/>
                <a:cs typeface="Arial"/>
              </a:rPr>
              <a:t> </a:t>
            </a:r>
            <a:r>
              <a:rPr lang="fi-FI" sz="1600" dirty="0" err="1">
                <a:latin typeface="Georgia"/>
                <a:cs typeface="Arial"/>
              </a:rPr>
              <a:t>referred</a:t>
            </a:r>
            <a:r>
              <a:rPr lang="fi-FI" sz="1600" dirty="0">
                <a:latin typeface="Georgia"/>
                <a:cs typeface="Arial"/>
              </a:rPr>
              <a:t> to </a:t>
            </a:r>
            <a:r>
              <a:rPr lang="fi-FI" sz="1600" dirty="0" err="1">
                <a:latin typeface="Georgia"/>
                <a:cs typeface="Arial"/>
              </a:rPr>
              <a:t>the</a:t>
            </a:r>
            <a:r>
              <a:rPr lang="fi-FI" sz="1600" dirty="0">
                <a:latin typeface="Georgia"/>
                <a:cs typeface="Arial"/>
              </a:rPr>
              <a:t> </a:t>
            </a:r>
            <a:r>
              <a:rPr lang="fi-FI" sz="1600" dirty="0" err="1">
                <a:latin typeface="Georgia"/>
                <a:cs typeface="Arial"/>
              </a:rPr>
              <a:t>Council</a:t>
            </a:r>
            <a:r>
              <a:rPr lang="fi-FI" sz="1600" dirty="0">
                <a:latin typeface="Georgia"/>
                <a:cs typeface="Arial"/>
              </a:rPr>
              <a:t> </a:t>
            </a:r>
            <a:r>
              <a:rPr lang="fi-FI" sz="1600" dirty="0" err="1">
                <a:latin typeface="Georgia"/>
                <a:cs typeface="Arial"/>
              </a:rPr>
              <a:t>directive</a:t>
            </a:r>
            <a:r>
              <a:rPr lang="fi-FI" sz="1600" dirty="0">
                <a:latin typeface="Georgia"/>
                <a:cs typeface="Arial"/>
              </a:rPr>
              <a:t> (2009/133/EC) </a:t>
            </a:r>
            <a:r>
              <a:rPr lang="fi-FI" sz="1600" dirty="0" err="1">
                <a:latin typeface="Georgia"/>
                <a:cs typeface="Arial"/>
              </a:rPr>
              <a:t>which</a:t>
            </a:r>
            <a:r>
              <a:rPr lang="fi-FI" sz="1600" dirty="0">
                <a:latin typeface="Georgia"/>
                <a:cs typeface="Arial"/>
              </a:rPr>
              <a:t> </a:t>
            </a:r>
            <a:r>
              <a:rPr lang="fi-FI" sz="1600" dirty="0" err="1">
                <a:latin typeface="Georgia"/>
                <a:cs typeface="Arial"/>
              </a:rPr>
              <a:t>purpose</a:t>
            </a:r>
            <a:r>
              <a:rPr lang="fi-FI" sz="1600" dirty="0">
                <a:latin typeface="Georgia"/>
                <a:cs typeface="Arial"/>
              </a:rPr>
              <a:t> is to permit cross-</a:t>
            </a:r>
            <a:r>
              <a:rPr lang="fi-FI" sz="1600" dirty="0" err="1">
                <a:latin typeface="Georgia"/>
                <a:cs typeface="Arial"/>
              </a:rPr>
              <a:t>border</a:t>
            </a:r>
            <a:r>
              <a:rPr lang="fi-FI" sz="1600" dirty="0">
                <a:latin typeface="Georgia"/>
                <a:cs typeface="Arial"/>
              </a:rPr>
              <a:t> </a:t>
            </a:r>
            <a:r>
              <a:rPr lang="fi-FI" sz="1600" dirty="0" err="1">
                <a:latin typeface="Georgia"/>
                <a:cs typeface="Arial"/>
              </a:rPr>
              <a:t>mergers</a:t>
            </a:r>
            <a:r>
              <a:rPr lang="fi-FI" sz="1600" dirty="0">
                <a:latin typeface="Georgia"/>
                <a:cs typeface="Arial"/>
              </a:rPr>
              <a:t> and </a:t>
            </a:r>
            <a:r>
              <a:rPr lang="fi-FI" sz="1600" dirty="0" err="1">
                <a:latin typeface="Georgia"/>
                <a:cs typeface="Arial"/>
              </a:rPr>
              <a:t>acquisitions</a:t>
            </a:r>
            <a:r>
              <a:rPr lang="fi-FI" sz="1600" dirty="0">
                <a:latin typeface="Georgia"/>
                <a:cs typeface="Arial"/>
              </a:rPr>
              <a:t> in </a:t>
            </a:r>
            <a:r>
              <a:rPr lang="fi-FI" sz="1600" dirty="0" err="1">
                <a:latin typeface="Georgia"/>
                <a:cs typeface="Arial"/>
              </a:rPr>
              <a:t>principle</a:t>
            </a:r>
            <a:r>
              <a:rPr lang="fi-FI" sz="1600" dirty="0">
                <a:latin typeface="Georgia"/>
                <a:cs typeface="Arial"/>
              </a:rPr>
              <a:t> </a:t>
            </a:r>
            <a:r>
              <a:rPr lang="fi-FI" sz="1600" dirty="0" err="1">
                <a:latin typeface="Georgia"/>
                <a:cs typeface="Arial"/>
              </a:rPr>
              <a:t>under</a:t>
            </a:r>
            <a:r>
              <a:rPr lang="fi-FI" sz="1600" dirty="0">
                <a:latin typeface="Georgia"/>
                <a:cs typeface="Arial"/>
              </a:rPr>
              <a:t> </a:t>
            </a:r>
            <a:r>
              <a:rPr lang="fi-FI" sz="1600" dirty="0" err="1">
                <a:latin typeface="Georgia"/>
                <a:cs typeface="Arial"/>
              </a:rPr>
              <a:t>the</a:t>
            </a:r>
            <a:r>
              <a:rPr lang="fi-FI" sz="1600" dirty="0">
                <a:latin typeface="Georgia"/>
                <a:cs typeface="Arial"/>
              </a:rPr>
              <a:t> </a:t>
            </a:r>
            <a:r>
              <a:rPr lang="fi-FI" sz="1600" dirty="0" err="1">
                <a:latin typeface="Georgia"/>
                <a:cs typeface="Arial"/>
              </a:rPr>
              <a:t>same</a:t>
            </a:r>
            <a:r>
              <a:rPr lang="fi-FI" sz="1600" dirty="0">
                <a:latin typeface="Georgia"/>
                <a:cs typeface="Arial"/>
              </a:rPr>
              <a:t> </a:t>
            </a:r>
            <a:r>
              <a:rPr lang="fi-FI" sz="1600" dirty="0" err="1">
                <a:latin typeface="Georgia"/>
                <a:cs typeface="Arial"/>
              </a:rPr>
              <a:t>conditions</a:t>
            </a:r>
            <a:r>
              <a:rPr lang="fi-FI" sz="1600" dirty="0">
                <a:latin typeface="Georgia"/>
                <a:cs typeface="Arial"/>
              </a:rPr>
              <a:t> as </a:t>
            </a:r>
            <a:r>
              <a:rPr lang="fi-FI" sz="1600" dirty="0" err="1">
                <a:latin typeface="Georgia"/>
                <a:cs typeface="Arial"/>
              </a:rPr>
              <a:t>purely</a:t>
            </a:r>
            <a:r>
              <a:rPr lang="fi-FI" sz="1600" dirty="0">
                <a:latin typeface="Georgia"/>
                <a:cs typeface="Arial"/>
              </a:rPr>
              <a:t> </a:t>
            </a:r>
            <a:r>
              <a:rPr lang="fi-FI" sz="1600" dirty="0" err="1">
                <a:latin typeface="Georgia"/>
                <a:cs typeface="Arial"/>
              </a:rPr>
              <a:t>domestic</a:t>
            </a:r>
            <a:r>
              <a:rPr lang="fi-FI" sz="1600" dirty="0">
                <a:latin typeface="Georgia"/>
                <a:cs typeface="Arial"/>
              </a:rPr>
              <a:t> </a:t>
            </a:r>
            <a:r>
              <a:rPr lang="fi-FI" sz="1600" dirty="0" err="1">
                <a:latin typeface="Georgia"/>
                <a:cs typeface="Arial"/>
              </a:rPr>
              <a:t>arrangemets</a:t>
            </a:r>
            <a:r>
              <a:rPr lang="fi-FI" sz="1600" dirty="0">
                <a:latin typeface="Georgia"/>
                <a:cs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17351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C727290-4C74-44CF-8DBD-E22849E71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268" y="326380"/>
            <a:ext cx="11781294" cy="892820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fi-FI" sz="3600" dirty="0" err="1">
                <a:latin typeface="Georgia"/>
                <a:cs typeface="Calibri Light"/>
              </a:rPr>
              <a:t>Decision</a:t>
            </a:r>
            <a:r>
              <a:rPr lang="fi-FI" sz="3600" dirty="0">
                <a:latin typeface="Georgia"/>
                <a:cs typeface="Calibri Light"/>
              </a:rPr>
              <a:t> and </a:t>
            </a:r>
            <a:r>
              <a:rPr lang="fi-FI" sz="3600" dirty="0" err="1">
                <a:latin typeface="Georgia"/>
                <a:cs typeface="Calibri Light"/>
              </a:rPr>
              <a:t>argumentation</a:t>
            </a:r>
            <a:r>
              <a:rPr lang="fi-FI" sz="3600" dirty="0">
                <a:latin typeface="Georgia"/>
                <a:cs typeface="Calibri Light"/>
              </a:rPr>
              <a:t> of </a:t>
            </a:r>
            <a:r>
              <a:rPr lang="fi-FI" sz="3600" dirty="0" err="1">
                <a:latin typeface="Georgia"/>
                <a:cs typeface="Calibri Light"/>
              </a:rPr>
              <a:t>the</a:t>
            </a:r>
            <a:r>
              <a:rPr lang="fi-FI" sz="3600" dirty="0">
                <a:latin typeface="Georgia"/>
                <a:cs typeface="Calibri Light"/>
              </a:rPr>
              <a:t> </a:t>
            </a:r>
            <a:r>
              <a:rPr lang="fi-FI" sz="3600" dirty="0" err="1">
                <a:latin typeface="Georgia"/>
                <a:cs typeface="Calibri Light"/>
              </a:rPr>
              <a:t>courts</a:t>
            </a:r>
            <a:endParaRPr lang="fi-FI" sz="3600" dirty="0">
              <a:latin typeface="Georgia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008F3A0-C697-4FE5-8D82-F16607AD2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268" y="1219200"/>
            <a:ext cx="11781294" cy="5400756"/>
          </a:xfrm>
          <a:solidFill>
            <a:schemeClr val="bg2"/>
          </a:solidFill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/>
            <a:r>
              <a:rPr lang="fi-FI" sz="2000" dirty="0">
                <a:latin typeface="Georgia"/>
                <a:cs typeface="Calibri"/>
              </a:rPr>
              <a:t>Korkein hallinto-oikeus (KHO)</a:t>
            </a:r>
            <a:endParaRPr lang="fi-FI" dirty="0">
              <a:cs typeface="Calibri" panose="020F0502020204030204"/>
            </a:endParaRPr>
          </a:p>
          <a:p>
            <a:pPr lvl="1">
              <a:lnSpc>
                <a:spcPct val="120000"/>
              </a:lnSpc>
            </a:pPr>
            <a:r>
              <a:rPr lang="fi-FI" sz="1800" dirty="0">
                <a:latin typeface="Georgia"/>
                <a:cs typeface="Calibri"/>
              </a:rPr>
              <a:t>KHO </a:t>
            </a:r>
            <a:r>
              <a:rPr lang="fi-FI" sz="1800" dirty="0" err="1">
                <a:latin typeface="Georgia"/>
                <a:cs typeface="Calibri"/>
              </a:rPr>
              <a:t>wondered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the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question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whether</a:t>
            </a:r>
            <a:r>
              <a:rPr lang="fi-FI" sz="1800" dirty="0">
                <a:latin typeface="Georgia"/>
                <a:cs typeface="Calibri"/>
              </a:rPr>
              <a:t> </a:t>
            </a:r>
            <a:r>
              <a:rPr lang="fi-FI" sz="1800" dirty="0" err="1">
                <a:latin typeface="Georgia"/>
                <a:cs typeface="Calibri"/>
              </a:rPr>
              <a:t>the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Finnish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legislation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containes</a:t>
            </a:r>
            <a:r>
              <a:rPr lang="fi-FI" sz="1800" dirty="0">
                <a:latin typeface="Georgia"/>
                <a:cs typeface="Calibri"/>
              </a:rPr>
              <a:t> a </a:t>
            </a:r>
            <a:r>
              <a:rPr lang="fi-FI" sz="1800" dirty="0" err="1">
                <a:latin typeface="Georgia"/>
                <a:cs typeface="Calibri"/>
              </a:rPr>
              <a:t>restriction</a:t>
            </a:r>
            <a:r>
              <a:rPr lang="fi-FI" sz="1800" dirty="0">
                <a:latin typeface="Georgia"/>
                <a:cs typeface="Calibri"/>
              </a:rPr>
              <a:t> of </a:t>
            </a:r>
            <a:r>
              <a:rPr lang="fi-FI" sz="1800" dirty="0" err="1">
                <a:latin typeface="Georgia"/>
                <a:cs typeface="Calibri"/>
              </a:rPr>
              <a:t>freedom</a:t>
            </a:r>
            <a:r>
              <a:rPr lang="fi-FI" sz="1800" dirty="0">
                <a:latin typeface="Georgia"/>
                <a:cs typeface="Calibri"/>
              </a:rPr>
              <a:t> of establishment and </a:t>
            </a:r>
            <a:r>
              <a:rPr lang="fi-FI" sz="1800" dirty="0" err="1">
                <a:latin typeface="Georgia"/>
                <a:cs typeface="Calibri"/>
              </a:rPr>
              <a:t>if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so</a:t>
            </a:r>
            <a:r>
              <a:rPr lang="fi-FI" sz="1800" dirty="0">
                <a:latin typeface="Georgia"/>
                <a:cs typeface="Calibri"/>
              </a:rPr>
              <a:t>, </a:t>
            </a:r>
            <a:r>
              <a:rPr lang="fi-FI" sz="1800" dirty="0" err="1">
                <a:latin typeface="Georgia"/>
                <a:cs typeface="Calibri"/>
              </a:rPr>
              <a:t>could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the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restriction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be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justified</a:t>
            </a:r>
            <a:r>
              <a:rPr lang="fi-FI" sz="1800" dirty="0">
                <a:latin typeface="Georgia"/>
                <a:cs typeface="Calibri"/>
              </a:rPr>
              <a:t> on </a:t>
            </a:r>
            <a:r>
              <a:rPr lang="fi-FI" sz="1800" dirty="0" err="1">
                <a:latin typeface="Georgia"/>
                <a:cs typeface="Calibri"/>
              </a:rPr>
              <a:t>the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public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interest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grounds</a:t>
            </a:r>
            <a:r>
              <a:rPr lang="fi-FI" sz="1800" dirty="0">
                <a:latin typeface="Georgia"/>
                <a:cs typeface="Calibri"/>
              </a:rPr>
              <a:t> </a:t>
            </a:r>
            <a:r>
              <a:rPr lang="fi-FI" sz="1800" dirty="0" err="1">
                <a:latin typeface="Georgia"/>
                <a:cs typeface="Calibri"/>
              </a:rPr>
              <a:t>relied</a:t>
            </a:r>
            <a:r>
              <a:rPr lang="fi-FI" sz="1800" dirty="0">
                <a:latin typeface="Georgia"/>
                <a:cs typeface="Calibri"/>
              </a:rPr>
              <a:t> on </a:t>
            </a:r>
            <a:r>
              <a:rPr lang="fi-FI" sz="1800" dirty="0" err="1">
                <a:latin typeface="Georgia"/>
                <a:cs typeface="Calibri"/>
              </a:rPr>
              <a:t>balanced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allocation</a:t>
            </a:r>
            <a:r>
              <a:rPr lang="fi-FI" sz="1800" dirty="0">
                <a:latin typeface="Georgia"/>
                <a:cs typeface="Calibri"/>
              </a:rPr>
              <a:t> of </a:t>
            </a:r>
            <a:r>
              <a:rPr lang="fi-FI" sz="1800" dirty="0" err="1">
                <a:latin typeface="Georgia"/>
                <a:cs typeface="Calibri"/>
              </a:rPr>
              <a:t>their</a:t>
            </a:r>
            <a:r>
              <a:rPr lang="fi-FI" sz="1800" dirty="0">
                <a:latin typeface="Georgia"/>
                <a:cs typeface="Calibri"/>
              </a:rPr>
              <a:t> </a:t>
            </a:r>
            <a:r>
              <a:rPr lang="fi-FI" sz="1800" dirty="0" err="1">
                <a:latin typeface="Georgia"/>
                <a:cs typeface="Calibri"/>
              </a:rPr>
              <a:t>power</a:t>
            </a:r>
            <a:r>
              <a:rPr lang="fi-FI" sz="1800" dirty="0">
                <a:latin typeface="Georgia"/>
                <a:cs typeface="Calibri"/>
              </a:rPr>
              <a:t> to </a:t>
            </a:r>
            <a:r>
              <a:rPr lang="fi-FI" sz="1800" dirty="0" err="1">
                <a:latin typeface="Georgia"/>
                <a:cs typeface="Calibri"/>
              </a:rPr>
              <a:t>income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taxes</a:t>
            </a:r>
            <a:r>
              <a:rPr lang="fi-FI" sz="1800" dirty="0">
                <a:latin typeface="Georgia"/>
                <a:cs typeface="Calibri"/>
              </a:rPr>
              <a:t> and to </a:t>
            </a:r>
            <a:r>
              <a:rPr lang="fi-FI" sz="1800" dirty="0" err="1">
                <a:latin typeface="Georgia"/>
                <a:cs typeface="Calibri"/>
              </a:rPr>
              <a:t>guard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against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the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risks</a:t>
            </a:r>
            <a:r>
              <a:rPr lang="fi-FI" sz="1800" dirty="0">
                <a:latin typeface="Georgia"/>
                <a:cs typeface="Calibri"/>
              </a:rPr>
              <a:t> of </a:t>
            </a:r>
            <a:r>
              <a:rPr lang="fi-FI" sz="1800" dirty="0" err="1">
                <a:latin typeface="Georgia"/>
                <a:cs typeface="Calibri"/>
              </a:rPr>
              <a:t>the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double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use</a:t>
            </a:r>
            <a:r>
              <a:rPr lang="fi-FI" sz="1800" dirty="0">
                <a:latin typeface="Georgia"/>
                <a:cs typeface="Calibri"/>
              </a:rPr>
              <a:t> of </a:t>
            </a:r>
            <a:r>
              <a:rPr lang="fi-FI" sz="1800" dirty="0" err="1">
                <a:latin typeface="Georgia"/>
                <a:cs typeface="Calibri"/>
              </a:rPr>
              <a:t>the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losses</a:t>
            </a:r>
            <a:r>
              <a:rPr lang="fi-FI" sz="1800" dirty="0">
                <a:latin typeface="Georgia"/>
                <a:cs typeface="Calibri"/>
              </a:rPr>
              <a:t> and </a:t>
            </a:r>
            <a:r>
              <a:rPr lang="fi-FI" sz="1800" dirty="0" err="1">
                <a:latin typeface="Georgia"/>
                <a:cs typeface="Calibri"/>
              </a:rPr>
              <a:t>tax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avoidance</a:t>
            </a:r>
            <a:r>
              <a:rPr lang="fi-FI" sz="1800" dirty="0">
                <a:latin typeface="Georgia"/>
                <a:cs typeface="Calibri"/>
              </a:rPr>
              <a:t>.</a:t>
            </a:r>
          </a:p>
          <a:p>
            <a:pPr lvl="1">
              <a:lnSpc>
                <a:spcPct val="120000"/>
              </a:lnSpc>
            </a:pPr>
            <a:r>
              <a:rPr lang="fi-FI" sz="1800" dirty="0" err="1">
                <a:latin typeface="Georgia"/>
                <a:cs typeface="Calibri"/>
              </a:rPr>
              <a:t>Therefore</a:t>
            </a:r>
            <a:r>
              <a:rPr lang="fi-FI" sz="1800" dirty="0">
                <a:latin typeface="Georgia"/>
                <a:cs typeface="Calibri"/>
              </a:rPr>
              <a:t>, </a:t>
            </a:r>
            <a:r>
              <a:rPr lang="fi-FI" sz="1800" dirty="0" err="1">
                <a:latin typeface="Georgia"/>
                <a:cs typeface="Calibri"/>
              </a:rPr>
              <a:t>the</a:t>
            </a:r>
            <a:r>
              <a:rPr lang="fi-FI" sz="1800" dirty="0">
                <a:latin typeface="Georgia"/>
                <a:cs typeface="Calibri"/>
              </a:rPr>
              <a:t> KHO </a:t>
            </a:r>
            <a:r>
              <a:rPr lang="fi-FI" sz="1800" dirty="0" err="1">
                <a:latin typeface="Georgia"/>
                <a:cs typeface="Calibri"/>
              </a:rPr>
              <a:t>requested</a:t>
            </a:r>
            <a:r>
              <a:rPr lang="fi-FI" sz="1800" dirty="0">
                <a:latin typeface="Georgia"/>
                <a:cs typeface="Calibri"/>
              </a:rPr>
              <a:t> for a </a:t>
            </a:r>
            <a:r>
              <a:rPr lang="fi-FI" sz="1800" dirty="0" err="1">
                <a:latin typeface="Georgia"/>
                <a:cs typeface="Calibri"/>
              </a:rPr>
              <a:t>preliminary</a:t>
            </a:r>
            <a:r>
              <a:rPr lang="fi-FI" sz="1800" dirty="0">
                <a:latin typeface="Georgia"/>
                <a:cs typeface="Calibri"/>
              </a:rPr>
              <a:t> </a:t>
            </a:r>
            <a:r>
              <a:rPr lang="fi-FI" sz="1800" dirty="0" err="1">
                <a:latin typeface="Georgia"/>
                <a:cs typeface="Calibri"/>
              </a:rPr>
              <a:t>ruling</a:t>
            </a:r>
            <a:r>
              <a:rPr lang="fi-FI" sz="1800" dirty="0">
                <a:latin typeface="Georgia"/>
                <a:cs typeface="Calibri"/>
              </a:rPr>
              <a:t> </a:t>
            </a:r>
            <a:r>
              <a:rPr lang="fi-FI" sz="1800" dirty="0" err="1">
                <a:latin typeface="Georgia"/>
                <a:cs typeface="Calibri"/>
              </a:rPr>
              <a:t>concerned</a:t>
            </a:r>
            <a:r>
              <a:rPr lang="fi-FI" sz="1800" dirty="0">
                <a:latin typeface="Georgia"/>
                <a:cs typeface="Calibri"/>
              </a:rPr>
              <a:t> </a:t>
            </a:r>
            <a:r>
              <a:rPr lang="fi-FI" sz="1800" dirty="0" err="1">
                <a:latin typeface="Georgia"/>
                <a:cs typeface="Calibri"/>
              </a:rPr>
              <a:t>the</a:t>
            </a:r>
            <a:r>
              <a:rPr lang="fi-FI" sz="1800" dirty="0">
                <a:latin typeface="Georgia"/>
                <a:cs typeface="Calibri"/>
              </a:rPr>
              <a:t> </a:t>
            </a:r>
            <a:r>
              <a:rPr lang="fi-FI" sz="1800" dirty="0" err="1">
                <a:latin typeface="Georgia"/>
                <a:cs typeface="Calibri"/>
              </a:rPr>
              <a:t>interpretation</a:t>
            </a:r>
            <a:r>
              <a:rPr lang="fi-FI" sz="1800" dirty="0">
                <a:latin typeface="Georgia"/>
                <a:cs typeface="Calibri"/>
              </a:rPr>
              <a:t> of </a:t>
            </a:r>
            <a:r>
              <a:rPr lang="fi-FI" sz="1800" dirty="0" err="1">
                <a:latin typeface="Georgia"/>
                <a:cs typeface="Calibri"/>
              </a:rPr>
              <a:t>Articles</a:t>
            </a:r>
            <a:r>
              <a:rPr lang="fi-FI" sz="1800" dirty="0">
                <a:latin typeface="Georgia"/>
                <a:cs typeface="Calibri"/>
              </a:rPr>
              <a:t> 49 TFEU and 54 TFEU. </a:t>
            </a:r>
            <a:r>
              <a:rPr lang="fi-FI" sz="1800" dirty="0" err="1">
                <a:latin typeface="Georgia"/>
                <a:cs typeface="Calibri"/>
              </a:rPr>
              <a:t>The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request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included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the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following</a:t>
            </a:r>
            <a:r>
              <a:rPr lang="fi-FI" sz="1800" dirty="0">
                <a:latin typeface="Georgia"/>
                <a:cs typeface="Calibri"/>
              </a:rPr>
              <a:t> to </a:t>
            </a:r>
            <a:r>
              <a:rPr lang="fi-FI" sz="1800" dirty="0" err="1">
                <a:latin typeface="Georgia"/>
                <a:cs typeface="Calibri"/>
              </a:rPr>
              <a:t>questions</a:t>
            </a:r>
            <a:r>
              <a:rPr lang="fi-FI" sz="1800" dirty="0">
                <a:latin typeface="Georgia"/>
                <a:cs typeface="Calibri"/>
              </a:rPr>
              <a:t>: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fi-FI" sz="1800" dirty="0">
                <a:latin typeface="Georgia"/>
                <a:cs typeface="Calibri"/>
              </a:rPr>
              <a:t>1) </a:t>
            </a:r>
            <a:r>
              <a:rPr lang="fi-FI" sz="1800" dirty="0" err="1">
                <a:latin typeface="Georgia"/>
                <a:cs typeface="Calibri"/>
              </a:rPr>
              <a:t>Do</a:t>
            </a:r>
            <a:r>
              <a:rPr lang="fi-FI" sz="1800" dirty="0">
                <a:latin typeface="Georgia"/>
                <a:cs typeface="Calibri"/>
              </a:rPr>
              <a:t> </a:t>
            </a:r>
            <a:r>
              <a:rPr lang="fi-FI" sz="1800" dirty="0" err="1">
                <a:latin typeface="Georgia"/>
                <a:cs typeface="Calibri"/>
              </a:rPr>
              <a:t>the</a:t>
            </a:r>
            <a:r>
              <a:rPr lang="fi-FI" sz="1800" dirty="0">
                <a:latin typeface="Georgia"/>
                <a:cs typeface="Calibri"/>
              </a:rPr>
              <a:t> </a:t>
            </a:r>
            <a:r>
              <a:rPr lang="fi-FI" sz="1800" dirty="0" err="1">
                <a:latin typeface="Georgia"/>
                <a:cs typeface="Calibri"/>
              </a:rPr>
              <a:t>articles</a:t>
            </a:r>
            <a:r>
              <a:rPr lang="fi-FI" sz="1800" dirty="0">
                <a:latin typeface="Georgia"/>
                <a:cs typeface="Calibri"/>
              </a:rPr>
              <a:t> in </a:t>
            </a:r>
            <a:r>
              <a:rPr lang="fi-FI" sz="1800" dirty="0" err="1">
                <a:latin typeface="Georgia"/>
                <a:cs typeface="Calibri"/>
              </a:rPr>
              <a:t>question</a:t>
            </a:r>
            <a:r>
              <a:rPr lang="fi-FI" sz="1800" dirty="0">
                <a:latin typeface="Georgia"/>
                <a:cs typeface="Calibri"/>
              </a:rPr>
              <a:t> </a:t>
            </a:r>
            <a:r>
              <a:rPr lang="fi-FI" sz="1800" dirty="0" err="1">
                <a:latin typeface="Georgia"/>
                <a:cs typeface="Calibri"/>
              </a:rPr>
              <a:t>require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that</a:t>
            </a:r>
            <a:r>
              <a:rPr lang="fi-FI" sz="1800" dirty="0">
                <a:latin typeface="Georgia"/>
                <a:cs typeface="Calibri"/>
              </a:rPr>
              <a:t> A </a:t>
            </a:r>
            <a:r>
              <a:rPr lang="fi-FI" sz="1800" dirty="0" err="1">
                <a:latin typeface="Georgia"/>
                <a:cs typeface="Calibri"/>
              </a:rPr>
              <a:t>may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deduct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the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losses</a:t>
            </a:r>
            <a:r>
              <a:rPr lang="fi-FI" sz="1800" dirty="0">
                <a:latin typeface="Georgia"/>
                <a:cs typeface="Calibri"/>
              </a:rPr>
              <a:t> of B </a:t>
            </a:r>
            <a:r>
              <a:rPr lang="fi-FI" sz="1800" dirty="0" err="1">
                <a:latin typeface="Georgia"/>
                <a:cs typeface="Calibri"/>
              </a:rPr>
              <a:t>which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was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resident</a:t>
            </a:r>
            <a:r>
              <a:rPr lang="fi-FI" sz="1800" dirty="0">
                <a:latin typeface="Georgia"/>
                <a:cs typeface="Calibri"/>
              </a:rPr>
              <a:t> in </a:t>
            </a:r>
            <a:r>
              <a:rPr lang="fi-FI" sz="1800" dirty="0" err="1">
                <a:latin typeface="Georgia"/>
                <a:cs typeface="Calibri"/>
              </a:rPr>
              <a:t>another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Member</a:t>
            </a:r>
            <a:r>
              <a:rPr lang="fi-FI" sz="1800" dirty="0">
                <a:latin typeface="Georgia"/>
                <a:cs typeface="Calibri"/>
              </a:rPr>
              <a:t> State and </a:t>
            </a:r>
            <a:r>
              <a:rPr lang="fi-FI" sz="1800" dirty="0" err="1">
                <a:latin typeface="Georgia"/>
                <a:cs typeface="Calibri"/>
              </a:rPr>
              <a:t>which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has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merged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with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the</a:t>
            </a:r>
            <a:r>
              <a:rPr lang="fi-FI" sz="1800" dirty="0">
                <a:latin typeface="Georgia"/>
                <a:cs typeface="Calibri"/>
              </a:rPr>
              <a:t> A, </a:t>
            </a:r>
            <a:r>
              <a:rPr lang="fi-FI" sz="1800" dirty="0" err="1">
                <a:latin typeface="Georgia"/>
                <a:cs typeface="Calibri"/>
              </a:rPr>
              <a:t>when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those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losses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arise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from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the</a:t>
            </a:r>
            <a:r>
              <a:rPr lang="fi-FI" sz="1800" dirty="0">
                <a:latin typeface="Georgia"/>
                <a:cs typeface="Calibri"/>
              </a:rPr>
              <a:t> </a:t>
            </a:r>
            <a:r>
              <a:rPr lang="fi-FI" sz="1800" dirty="0" err="1">
                <a:latin typeface="Georgia"/>
                <a:cs typeface="Calibri"/>
              </a:rPr>
              <a:t>B’s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activity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there</a:t>
            </a:r>
            <a:r>
              <a:rPr lang="fi-FI" sz="1800" dirty="0">
                <a:latin typeface="Georgia"/>
                <a:cs typeface="Calibri"/>
              </a:rPr>
              <a:t> in </a:t>
            </a:r>
            <a:r>
              <a:rPr lang="fi-FI" sz="1800" dirty="0" err="1">
                <a:latin typeface="Georgia"/>
                <a:cs typeface="Calibri"/>
              </a:rPr>
              <a:t>the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years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prior</a:t>
            </a:r>
            <a:r>
              <a:rPr lang="fi-FI" sz="1800" dirty="0">
                <a:latin typeface="Georgia"/>
                <a:cs typeface="Calibri"/>
              </a:rPr>
              <a:t> to </a:t>
            </a:r>
            <a:r>
              <a:rPr lang="fi-FI" sz="1800" dirty="0" err="1">
                <a:latin typeface="Georgia"/>
                <a:cs typeface="Calibri"/>
              </a:rPr>
              <a:t>the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merger</a:t>
            </a:r>
            <a:r>
              <a:rPr lang="fi-FI" sz="1800" dirty="0">
                <a:latin typeface="Georgia"/>
                <a:cs typeface="Calibri"/>
              </a:rPr>
              <a:t> and </a:t>
            </a:r>
            <a:r>
              <a:rPr lang="fi-FI" sz="1800" dirty="0" err="1">
                <a:latin typeface="Georgia"/>
                <a:cs typeface="Calibri"/>
              </a:rPr>
              <a:t>when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the</a:t>
            </a:r>
            <a:r>
              <a:rPr lang="fi-FI" sz="1800" dirty="0">
                <a:latin typeface="Georgia"/>
                <a:cs typeface="Calibri"/>
              </a:rPr>
              <a:t> A </a:t>
            </a:r>
            <a:r>
              <a:rPr lang="fi-FI" sz="1800" dirty="0" err="1">
                <a:latin typeface="Georgia"/>
                <a:cs typeface="Calibri"/>
              </a:rPr>
              <a:t>has</a:t>
            </a:r>
            <a:r>
              <a:rPr lang="fi-FI" sz="1800" dirty="0">
                <a:latin typeface="Georgia"/>
                <a:cs typeface="Calibri"/>
              </a:rPr>
              <a:t> no </a:t>
            </a:r>
            <a:r>
              <a:rPr lang="fi-FI" sz="1800" dirty="0" err="1">
                <a:latin typeface="Georgia"/>
                <a:cs typeface="Calibri"/>
              </a:rPr>
              <a:t>permanent</a:t>
            </a:r>
            <a:r>
              <a:rPr lang="fi-FI" sz="1800" dirty="0">
                <a:latin typeface="Georgia"/>
                <a:cs typeface="Calibri"/>
              </a:rPr>
              <a:t> establishment in </a:t>
            </a:r>
            <a:r>
              <a:rPr lang="fi-FI" sz="1800" dirty="0" err="1">
                <a:latin typeface="Georgia"/>
                <a:cs typeface="Calibri"/>
              </a:rPr>
              <a:t>the</a:t>
            </a:r>
            <a:r>
              <a:rPr lang="fi-FI" sz="1800" dirty="0">
                <a:latin typeface="Georgia"/>
                <a:cs typeface="Calibri"/>
              </a:rPr>
              <a:t> State of </a:t>
            </a:r>
            <a:r>
              <a:rPr lang="fi-FI" sz="1800" dirty="0" err="1">
                <a:latin typeface="Georgia"/>
                <a:cs typeface="Calibri"/>
              </a:rPr>
              <a:t>residence</a:t>
            </a:r>
            <a:r>
              <a:rPr lang="fi-FI" sz="1800" dirty="0">
                <a:latin typeface="Georgia"/>
                <a:cs typeface="Calibri"/>
              </a:rPr>
              <a:t> of B and, </a:t>
            </a:r>
            <a:r>
              <a:rPr lang="fi-FI" sz="1800" dirty="0" err="1">
                <a:latin typeface="Georgia"/>
                <a:cs typeface="Calibri"/>
              </a:rPr>
              <a:t>under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national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law</a:t>
            </a:r>
            <a:r>
              <a:rPr lang="fi-FI" sz="1800" dirty="0">
                <a:latin typeface="Georgia"/>
                <a:cs typeface="Calibri"/>
              </a:rPr>
              <a:t>, </a:t>
            </a:r>
            <a:r>
              <a:rPr lang="fi-FI" sz="1800" dirty="0" err="1">
                <a:latin typeface="Georgia"/>
                <a:cs typeface="Calibri"/>
              </a:rPr>
              <a:t>the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receiving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company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may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deduct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losses</a:t>
            </a:r>
            <a:r>
              <a:rPr lang="fi-FI" sz="1800" dirty="0">
                <a:latin typeface="Georgia"/>
                <a:cs typeface="Calibri"/>
              </a:rPr>
              <a:t> of </a:t>
            </a:r>
            <a:r>
              <a:rPr lang="fi-FI" sz="1800" dirty="0" err="1">
                <a:latin typeface="Georgia"/>
                <a:cs typeface="Calibri"/>
              </a:rPr>
              <a:t>the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merged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company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only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if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the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latter</a:t>
            </a:r>
            <a:r>
              <a:rPr lang="fi-FI" sz="1800" dirty="0">
                <a:latin typeface="Georgia"/>
                <a:cs typeface="Calibri"/>
              </a:rPr>
              <a:t> is a </a:t>
            </a:r>
            <a:r>
              <a:rPr lang="fi-FI" sz="1800" dirty="0" err="1">
                <a:latin typeface="Georgia"/>
                <a:cs typeface="Calibri"/>
              </a:rPr>
              <a:t>resident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company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or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the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losses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arose</a:t>
            </a:r>
            <a:r>
              <a:rPr lang="fi-FI" sz="1800" dirty="0">
                <a:latin typeface="Georgia"/>
                <a:cs typeface="Calibri"/>
              </a:rPr>
              <a:t> in </a:t>
            </a:r>
            <a:r>
              <a:rPr lang="fi-FI" sz="1800" dirty="0" err="1">
                <a:latin typeface="Georgia"/>
                <a:cs typeface="Calibri"/>
              </a:rPr>
              <a:t>the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permanent</a:t>
            </a:r>
            <a:r>
              <a:rPr lang="fi-FI" sz="1800" dirty="0">
                <a:latin typeface="Georgia"/>
                <a:cs typeface="Calibri"/>
              </a:rPr>
              <a:t> establishment </a:t>
            </a:r>
            <a:r>
              <a:rPr lang="fi-FI" sz="1800" dirty="0" err="1">
                <a:latin typeface="Georgia"/>
                <a:cs typeface="Calibri"/>
              </a:rPr>
              <a:t>situated</a:t>
            </a:r>
            <a:r>
              <a:rPr lang="fi-FI" sz="1800" dirty="0">
                <a:latin typeface="Georgia"/>
                <a:cs typeface="Calibri"/>
              </a:rPr>
              <a:t> in </a:t>
            </a:r>
            <a:r>
              <a:rPr lang="fi-FI" sz="1800" dirty="0" err="1">
                <a:latin typeface="Georgia"/>
                <a:cs typeface="Calibri"/>
              </a:rPr>
              <a:t>that</a:t>
            </a:r>
            <a:r>
              <a:rPr lang="fi-FI" sz="1800" dirty="0">
                <a:latin typeface="Georgia"/>
                <a:cs typeface="Calibri"/>
              </a:rPr>
              <a:t> State?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fi-FI" sz="1800" dirty="0">
                <a:latin typeface="Georgia"/>
                <a:cs typeface="Calibri"/>
              </a:rPr>
              <a:t>2) </a:t>
            </a:r>
            <a:r>
              <a:rPr lang="fi-FI" sz="1800" dirty="0" err="1">
                <a:latin typeface="Georgia"/>
                <a:cs typeface="Calibri"/>
              </a:rPr>
              <a:t>Do</a:t>
            </a:r>
            <a:r>
              <a:rPr lang="fi-FI" sz="1800" dirty="0">
                <a:latin typeface="Georgia"/>
                <a:cs typeface="Calibri"/>
              </a:rPr>
              <a:t> </a:t>
            </a:r>
            <a:r>
              <a:rPr lang="fi-FI" sz="1800" dirty="0" err="1">
                <a:latin typeface="Georgia"/>
                <a:cs typeface="Calibri"/>
              </a:rPr>
              <a:t>the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articles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have</a:t>
            </a:r>
            <a:r>
              <a:rPr lang="fi-FI" sz="1800" dirty="0">
                <a:latin typeface="Georgia"/>
                <a:cs typeface="Calibri"/>
              </a:rPr>
              <a:t> a </a:t>
            </a:r>
            <a:r>
              <a:rPr lang="fi-FI" sz="1800" dirty="0" err="1">
                <a:latin typeface="Georgia"/>
                <a:cs typeface="Calibri"/>
              </a:rPr>
              <a:t>bearing</a:t>
            </a:r>
            <a:r>
              <a:rPr lang="fi-FI" sz="1800" dirty="0">
                <a:latin typeface="Georgia"/>
                <a:cs typeface="Calibri"/>
              </a:rPr>
              <a:t> on </a:t>
            </a:r>
            <a:r>
              <a:rPr lang="fi-FI" sz="1800" dirty="0" err="1">
                <a:latin typeface="Georgia"/>
                <a:cs typeface="Calibri"/>
              </a:rPr>
              <a:t>whether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the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loss</a:t>
            </a:r>
            <a:r>
              <a:rPr lang="fi-FI" sz="1800" dirty="0">
                <a:latin typeface="Georgia"/>
                <a:cs typeface="Calibri"/>
              </a:rPr>
              <a:t> to </a:t>
            </a:r>
            <a:r>
              <a:rPr lang="fi-FI" sz="1800" dirty="0" err="1">
                <a:latin typeface="Georgia"/>
                <a:cs typeface="Calibri"/>
              </a:rPr>
              <a:t>be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deducted</a:t>
            </a:r>
            <a:r>
              <a:rPr lang="fi-FI" sz="1800" dirty="0">
                <a:latin typeface="Georgia"/>
                <a:cs typeface="Calibri"/>
              </a:rPr>
              <a:t> is </a:t>
            </a:r>
            <a:r>
              <a:rPr lang="fi-FI" sz="1800" dirty="0" err="1">
                <a:latin typeface="Georgia"/>
                <a:cs typeface="Calibri"/>
              </a:rPr>
              <a:t>calculated</a:t>
            </a:r>
            <a:r>
              <a:rPr lang="fi-FI" sz="1800" dirty="0">
                <a:latin typeface="Georgia"/>
                <a:cs typeface="Calibri"/>
              </a:rPr>
              <a:t> in </a:t>
            </a:r>
            <a:r>
              <a:rPr lang="fi-FI" sz="1800" dirty="0" err="1">
                <a:latin typeface="Georgia"/>
                <a:cs typeface="Calibri"/>
              </a:rPr>
              <a:t>accordance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with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the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tax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legislation</a:t>
            </a:r>
            <a:r>
              <a:rPr lang="fi-FI" sz="1800" dirty="0">
                <a:latin typeface="Georgia"/>
                <a:cs typeface="Calibri"/>
              </a:rPr>
              <a:t> of </a:t>
            </a:r>
            <a:r>
              <a:rPr lang="fi-FI" sz="1800" dirty="0" err="1">
                <a:latin typeface="Georgia"/>
                <a:cs typeface="Calibri"/>
              </a:rPr>
              <a:t>the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receiving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comapny's</a:t>
            </a:r>
            <a:r>
              <a:rPr lang="fi-FI" sz="1800" dirty="0">
                <a:latin typeface="Georgia"/>
                <a:cs typeface="Calibri"/>
              </a:rPr>
              <a:t> State of </a:t>
            </a:r>
            <a:r>
              <a:rPr lang="fi-FI" sz="1800" dirty="0" err="1">
                <a:latin typeface="Georgia"/>
                <a:cs typeface="Calibri"/>
              </a:rPr>
              <a:t>residence</a:t>
            </a:r>
            <a:r>
              <a:rPr lang="fi-FI" sz="1800" dirty="0">
                <a:latin typeface="Georgia"/>
                <a:cs typeface="Calibri"/>
              </a:rPr>
              <a:t>, </a:t>
            </a:r>
            <a:r>
              <a:rPr lang="fi-FI" sz="1800" dirty="0" err="1">
                <a:latin typeface="Georgia"/>
                <a:cs typeface="Calibri"/>
              </a:rPr>
              <a:t>or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should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the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losses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ascertained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pursuant</a:t>
            </a:r>
            <a:r>
              <a:rPr lang="fi-FI" sz="1800" dirty="0">
                <a:latin typeface="Georgia"/>
                <a:cs typeface="Calibri"/>
              </a:rPr>
              <a:t> to </a:t>
            </a:r>
            <a:r>
              <a:rPr lang="fi-FI" sz="1800" dirty="0" err="1">
                <a:latin typeface="Georgia"/>
                <a:cs typeface="Calibri"/>
              </a:rPr>
              <a:t>the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law</a:t>
            </a:r>
            <a:r>
              <a:rPr lang="fi-FI" sz="1800" dirty="0">
                <a:latin typeface="Georgia"/>
                <a:cs typeface="Calibri"/>
              </a:rPr>
              <a:t> of </a:t>
            </a:r>
            <a:r>
              <a:rPr lang="fi-FI" sz="1800" dirty="0" err="1">
                <a:latin typeface="Georgia"/>
                <a:cs typeface="Calibri"/>
              </a:rPr>
              <a:t>the</a:t>
            </a:r>
            <a:r>
              <a:rPr lang="fi-FI" sz="1800" dirty="0">
                <a:latin typeface="Georgia"/>
                <a:cs typeface="Calibri"/>
              </a:rPr>
              <a:t> State of </a:t>
            </a:r>
            <a:r>
              <a:rPr lang="fi-FI" sz="1800" dirty="0" err="1">
                <a:latin typeface="Georgia"/>
                <a:cs typeface="Calibri"/>
              </a:rPr>
              <a:t>residence</a:t>
            </a:r>
            <a:r>
              <a:rPr lang="fi-FI" sz="1800" dirty="0">
                <a:latin typeface="Georgia"/>
                <a:cs typeface="Calibri"/>
              </a:rPr>
              <a:t> of </a:t>
            </a:r>
            <a:r>
              <a:rPr lang="fi-FI" sz="1800" dirty="0" err="1">
                <a:latin typeface="Georgia"/>
                <a:cs typeface="Calibri"/>
              </a:rPr>
              <a:t>the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company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which</a:t>
            </a:r>
            <a:r>
              <a:rPr lang="fi-FI" sz="1800" dirty="0">
                <a:latin typeface="Georgia"/>
                <a:cs typeface="Calibri"/>
              </a:rPr>
              <a:t> is to </a:t>
            </a:r>
            <a:r>
              <a:rPr lang="fi-FI" sz="1800" dirty="0" err="1">
                <a:latin typeface="Georgia"/>
                <a:cs typeface="Calibri"/>
              </a:rPr>
              <a:t>be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merged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be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considered</a:t>
            </a:r>
            <a:r>
              <a:rPr lang="fi-FI" sz="1800" dirty="0">
                <a:latin typeface="Georgia"/>
                <a:cs typeface="Calibri"/>
              </a:rPr>
              <a:t> as </a:t>
            </a:r>
            <a:r>
              <a:rPr lang="fi-FI" sz="1800" dirty="0" err="1">
                <a:latin typeface="Georgia"/>
                <a:cs typeface="Calibri"/>
              </a:rPr>
              <a:t>deductible</a:t>
            </a:r>
            <a:r>
              <a:rPr lang="fi-FI" sz="1800" dirty="0">
                <a:latin typeface="Georgia"/>
                <a:cs typeface="Calibri"/>
              </a:rPr>
              <a:t> </a:t>
            </a:r>
            <a:r>
              <a:rPr lang="fi-FI" sz="1800" dirty="0" err="1">
                <a:latin typeface="Georgia"/>
                <a:cs typeface="Calibri"/>
              </a:rPr>
              <a:t>losses</a:t>
            </a:r>
            <a:r>
              <a:rPr lang="fi-FI" sz="1800" dirty="0">
                <a:latin typeface="Georgia"/>
                <a:cs typeface="Calibri"/>
              </a:rPr>
              <a:t>?</a:t>
            </a:r>
          </a:p>
          <a:p>
            <a:pPr marL="0" indent="0">
              <a:buNone/>
            </a:pPr>
            <a:endParaRPr lang="fi-FI" sz="2000" dirty="0">
              <a:latin typeface="Georgi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2320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AA019F9-F8D1-4579-A219-541DB8756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230" y="281305"/>
            <a:ext cx="11494770" cy="887095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fi-FI" sz="3600" dirty="0" err="1">
                <a:latin typeface="Georgia"/>
                <a:cs typeface="Calibri Light"/>
              </a:rPr>
              <a:t>Decision</a:t>
            </a:r>
            <a:r>
              <a:rPr lang="fi-FI" sz="3600" dirty="0">
                <a:latin typeface="Georgia"/>
                <a:cs typeface="Calibri Light"/>
              </a:rPr>
              <a:t> and </a:t>
            </a:r>
            <a:r>
              <a:rPr lang="fi-FI" sz="3600" dirty="0" err="1">
                <a:latin typeface="Georgia"/>
                <a:cs typeface="Calibri Light"/>
              </a:rPr>
              <a:t>argumentation</a:t>
            </a:r>
            <a:r>
              <a:rPr lang="fi-FI" sz="3600" dirty="0">
                <a:latin typeface="Georgia"/>
                <a:cs typeface="Calibri Light"/>
              </a:rPr>
              <a:t> of </a:t>
            </a:r>
            <a:r>
              <a:rPr lang="fi-FI" sz="3600" dirty="0" err="1">
                <a:latin typeface="Georgia"/>
                <a:cs typeface="Calibri Light"/>
              </a:rPr>
              <a:t>the</a:t>
            </a:r>
            <a:r>
              <a:rPr lang="fi-FI" sz="3600" dirty="0">
                <a:latin typeface="Georgia"/>
                <a:cs typeface="Calibri Light"/>
              </a:rPr>
              <a:t> </a:t>
            </a:r>
            <a:r>
              <a:rPr lang="fi-FI" sz="3600" dirty="0" err="1">
                <a:latin typeface="Georgia"/>
                <a:cs typeface="Calibri Light"/>
              </a:rPr>
              <a:t>courts</a:t>
            </a:r>
            <a:endParaRPr lang="fi-FI" sz="3600" dirty="0">
              <a:latin typeface="Georgia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CF634B2-C217-4173-A552-01BA71569F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230" y="1168400"/>
            <a:ext cx="11460480" cy="5473700"/>
          </a:xfrm>
          <a:solidFill>
            <a:schemeClr val="bg2"/>
          </a:solidFill>
        </p:spPr>
        <p:txBody>
          <a:bodyPr vert="horz" lIns="91440" tIns="45720" rIns="91440" bIns="45720" rtlCol="0" anchor="t">
            <a:normAutofit fontScale="40000" lnSpcReduction="20000"/>
          </a:bodyPr>
          <a:lstStyle/>
          <a:p>
            <a:pPr>
              <a:lnSpc>
                <a:spcPct val="140000"/>
              </a:lnSpc>
            </a:pPr>
            <a:r>
              <a:rPr lang="fi-FI" sz="4800" dirty="0" err="1">
                <a:latin typeface="Georgia" panose="02040502050405020303" pitchFamily="18" charset="0"/>
                <a:cs typeface="Calibri"/>
              </a:rPr>
              <a:t>Court</a:t>
            </a:r>
            <a:r>
              <a:rPr lang="fi-FI" sz="4800" dirty="0">
                <a:latin typeface="Georgia" panose="02040502050405020303" pitchFamily="18" charset="0"/>
                <a:cs typeface="Calibri"/>
              </a:rPr>
              <a:t> of </a:t>
            </a:r>
            <a:r>
              <a:rPr lang="fi-FI" sz="4800" dirty="0" err="1">
                <a:latin typeface="Georgia" panose="02040502050405020303" pitchFamily="18" charset="0"/>
                <a:cs typeface="Calibri"/>
              </a:rPr>
              <a:t>Justice</a:t>
            </a:r>
            <a:r>
              <a:rPr lang="fi-FI" sz="4800" dirty="0">
                <a:latin typeface="Georgia" panose="02040502050405020303" pitchFamily="18" charset="0"/>
                <a:cs typeface="Calibri"/>
              </a:rPr>
              <a:t> of </a:t>
            </a:r>
            <a:r>
              <a:rPr lang="fi-FI" sz="4800" dirty="0" err="1">
                <a:latin typeface="Georgia" panose="02040502050405020303" pitchFamily="18" charset="0"/>
                <a:cs typeface="Calibri"/>
              </a:rPr>
              <a:t>the</a:t>
            </a:r>
            <a:r>
              <a:rPr lang="fi-FI" sz="4800" dirty="0">
                <a:latin typeface="Georgia" panose="02040502050405020303" pitchFamily="18" charset="0"/>
                <a:cs typeface="Calibri"/>
              </a:rPr>
              <a:t> European Union (CJEU)</a:t>
            </a:r>
          </a:p>
          <a:p>
            <a:pPr marL="457200" lvl="1" indent="0">
              <a:lnSpc>
                <a:spcPct val="140000"/>
              </a:lnSpc>
            </a:pPr>
            <a:r>
              <a:rPr lang="fi-FI" sz="4500" dirty="0" err="1">
                <a:latin typeface="Georgia" panose="02040502050405020303" pitchFamily="18" charset="0"/>
                <a:cs typeface="Calibri"/>
              </a:rPr>
              <a:t>When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setting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 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up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a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subsidiary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B in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Sweden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, A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used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its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right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to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freedom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of establishment,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so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Articles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49 TFEU and 56 TFEU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apply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.</a:t>
            </a:r>
          </a:p>
          <a:p>
            <a:pPr marL="457200" lvl="1" indent="0">
              <a:lnSpc>
                <a:spcPct val="140000"/>
              </a:lnSpc>
            </a:pPr>
            <a:r>
              <a:rPr lang="fi-FI" sz="4500" dirty="0" err="1">
                <a:latin typeface="Georgia" panose="02040502050405020303" pitchFamily="18" charset="0"/>
                <a:cs typeface="Calibri"/>
              </a:rPr>
              <a:t>Because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 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Finnish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law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has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granted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 a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tax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advantage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for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the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parent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company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by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allowing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the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resident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parent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company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the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possiblity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of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taking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a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resident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subsidiary's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losses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into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account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when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it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merges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with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the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subsidiary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,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the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 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exlusions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of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such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an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advantage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would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 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make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establishment in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another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Memeber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State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less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attractive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.</a:t>
            </a:r>
          </a:p>
          <a:p>
            <a:pPr marL="457200" lvl="1" indent="0">
              <a:lnSpc>
                <a:spcPct val="140000"/>
              </a:lnSpc>
            </a:pPr>
            <a:r>
              <a:rPr lang="fi-FI" sz="4500" dirty="0">
                <a:latin typeface="Georgia" panose="02040502050405020303" pitchFamily="18" charset="0"/>
                <a:cs typeface="Calibri"/>
              </a:rPr>
              <a:t>For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such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a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different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treatment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to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be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compatible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with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EU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law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, it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must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relate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to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situations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which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are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not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objectively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comparable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 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or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be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justified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by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an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overriding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reason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in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the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public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interest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.</a:t>
            </a:r>
          </a:p>
          <a:p>
            <a:pPr marL="800100" lvl="1" indent="-342900">
              <a:lnSpc>
                <a:spcPct val="140000"/>
              </a:lnSpc>
              <a:buFont typeface="Wingdings" panose="020B0604020202020204" pitchFamily="34" charset="0"/>
              <a:buChar char="Ø"/>
            </a:pPr>
            <a:r>
              <a:rPr lang="fi-FI" sz="4500" dirty="0">
                <a:latin typeface="Georgia" panose="02040502050405020303" pitchFamily="18" charset="0"/>
                <a:cs typeface="Calibri"/>
              </a:rPr>
              <a:t>In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this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case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the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situation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are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objectively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comparable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from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the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point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view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that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tax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legislation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intends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to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allow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the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parent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company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to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benefit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from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the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tax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advantage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.</a:t>
            </a:r>
          </a:p>
          <a:p>
            <a:pPr marL="457200" lvl="1" indent="0">
              <a:lnSpc>
                <a:spcPct val="140000"/>
              </a:lnSpc>
            </a:pPr>
            <a:r>
              <a:rPr lang="fi-FI" sz="4500" dirty="0" err="1">
                <a:latin typeface="Georgia" panose="02040502050405020303" pitchFamily="18" charset="0"/>
                <a:cs typeface="Calibri"/>
              </a:rPr>
              <a:t>Justification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: a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restrictive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measure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would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go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beyond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what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is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necessary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to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the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attain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the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essential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part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of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the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objectives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pursued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in a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situation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in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which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the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non-resident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subsidiary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has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exhausted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the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possibilities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available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in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the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State of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residence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of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having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the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losses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taken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into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account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. It is for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the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parent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company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to show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that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is </a:t>
            </a:r>
            <a:r>
              <a:rPr lang="fi-FI" sz="4500" dirty="0" err="1">
                <a:latin typeface="Georgia" panose="02040502050405020303" pitchFamily="18" charset="0"/>
                <a:cs typeface="Calibri"/>
              </a:rPr>
              <a:t>the</a:t>
            </a:r>
            <a:r>
              <a:rPr lang="fi-FI" sz="4500" dirty="0">
                <a:latin typeface="Georgia" panose="02040502050405020303" pitchFamily="18" charset="0"/>
                <a:cs typeface="Calibri"/>
              </a:rPr>
              <a:t> case.</a:t>
            </a:r>
          </a:p>
          <a:p>
            <a:pPr marL="457200" lvl="1" indent="0"/>
            <a:endParaRPr lang="fi-FI" dirty="0">
              <a:cs typeface="Calibri"/>
            </a:endParaRPr>
          </a:p>
          <a:p>
            <a:pPr marL="457200" lvl="1" indent="0"/>
            <a:endParaRPr lang="fi-FI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62166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D145C30-1B3F-C449-8BD9-8F3F6E21C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3550"/>
            <a:ext cx="10515600" cy="996950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fi-FI" sz="3600" dirty="0" err="1">
                <a:latin typeface="Georgia"/>
                <a:cs typeface="Calibri Light"/>
              </a:rPr>
              <a:t>Decision</a:t>
            </a:r>
            <a:r>
              <a:rPr lang="fi-FI" sz="3600" dirty="0">
                <a:latin typeface="Georgia"/>
                <a:cs typeface="Calibri Light"/>
              </a:rPr>
              <a:t> and </a:t>
            </a:r>
            <a:r>
              <a:rPr lang="fi-FI" sz="3600" dirty="0" err="1">
                <a:latin typeface="Georgia"/>
                <a:cs typeface="Calibri Light"/>
              </a:rPr>
              <a:t>argumentation</a:t>
            </a:r>
            <a:r>
              <a:rPr lang="fi-FI" sz="3600" dirty="0">
                <a:latin typeface="Georgia"/>
                <a:cs typeface="Calibri Light"/>
              </a:rPr>
              <a:t> of </a:t>
            </a:r>
            <a:r>
              <a:rPr lang="fi-FI" sz="3600" dirty="0" err="1">
                <a:latin typeface="Georgia"/>
                <a:cs typeface="Calibri Light"/>
              </a:rPr>
              <a:t>the</a:t>
            </a:r>
            <a:r>
              <a:rPr lang="fi-FI" sz="3600" dirty="0">
                <a:latin typeface="Georgia"/>
                <a:cs typeface="Calibri Light"/>
              </a:rPr>
              <a:t> </a:t>
            </a:r>
            <a:r>
              <a:rPr lang="fi-FI" sz="3600" dirty="0" err="1">
                <a:latin typeface="Georgia"/>
                <a:cs typeface="Calibri Light"/>
              </a:rPr>
              <a:t>courts</a:t>
            </a:r>
            <a:endParaRPr lang="fi-FI" sz="3600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5D1FDBB-8FE3-4C41-9D61-D25A4C7B4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0500"/>
            <a:ext cx="10515600" cy="4965700"/>
          </a:xfrm>
          <a:solidFill>
            <a:schemeClr val="bg2"/>
          </a:solidFill>
        </p:spPr>
        <p:txBody>
          <a:bodyPr>
            <a:normAutofit fontScale="92500"/>
          </a:bodyPr>
          <a:lstStyle/>
          <a:p>
            <a:pPr marL="457200" lvl="1" indent="0">
              <a:lnSpc>
                <a:spcPct val="140000"/>
              </a:lnSpc>
            </a:pPr>
            <a:r>
              <a:rPr lang="fi-FI" sz="2000" dirty="0" err="1">
                <a:latin typeface="Georgia" panose="02040502050405020303" pitchFamily="18" charset="0"/>
                <a:cs typeface="Calibri"/>
              </a:rPr>
              <a:t>CJEU´s</a:t>
            </a:r>
            <a:r>
              <a:rPr lang="fi-FI" sz="20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2000" dirty="0" err="1">
                <a:latin typeface="Georgia" panose="02040502050405020303" pitchFamily="18" charset="0"/>
                <a:cs typeface="Calibri"/>
              </a:rPr>
              <a:t>answers</a:t>
            </a:r>
            <a:r>
              <a:rPr lang="fi-FI" sz="2000" dirty="0">
                <a:latin typeface="Georgia" panose="02040502050405020303" pitchFamily="18" charset="0"/>
                <a:cs typeface="Calibri"/>
              </a:rPr>
              <a:t> to </a:t>
            </a:r>
            <a:r>
              <a:rPr lang="fi-FI" sz="2000" dirty="0" err="1">
                <a:latin typeface="Georgia" panose="02040502050405020303" pitchFamily="18" charset="0"/>
                <a:cs typeface="Calibri"/>
              </a:rPr>
              <a:t>KHO's</a:t>
            </a:r>
            <a:r>
              <a:rPr lang="fi-FI" sz="20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2000" dirty="0" err="1">
                <a:latin typeface="Georgia" panose="02040502050405020303" pitchFamily="18" charset="0"/>
                <a:cs typeface="Calibri"/>
              </a:rPr>
              <a:t>questions</a:t>
            </a:r>
            <a:r>
              <a:rPr lang="fi-FI" sz="2000" dirty="0">
                <a:latin typeface="Georgia" panose="02040502050405020303" pitchFamily="18" charset="0"/>
                <a:cs typeface="Calibri"/>
              </a:rPr>
              <a:t>:</a:t>
            </a:r>
          </a:p>
          <a:p>
            <a:pPr marL="457200" lvl="1" indent="0">
              <a:lnSpc>
                <a:spcPct val="140000"/>
              </a:lnSpc>
              <a:buNone/>
            </a:pPr>
            <a:r>
              <a:rPr lang="fi-FI" sz="1800" dirty="0">
                <a:latin typeface="Georgia" panose="02040502050405020303" pitchFamily="18" charset="0"/>
                <a:cs typeface="Calibri"/>
              </a:rPr>
              <a:t>1)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The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articles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don't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 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preclude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national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legislation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under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which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a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parent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company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merging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with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a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subsidiary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established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in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another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Member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State,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which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has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ceased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activity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,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cannot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deduct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from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its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taxable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income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the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losses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incurred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by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that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subsidiary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in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respect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of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the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tax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years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prior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to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the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merger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,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while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that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national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legislation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allows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such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a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possibility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when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the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merger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is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with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a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resident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subsidiary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. </a:t>
            </a:r>
          </a:p>
          <a:p>
            <a:pPr marL="457200" lvl="1" indent="0">
              <a:lnSpc>
                <a:spcPct val="140000"/>
              </a:lnSpc>
              <a:buNone/>
            </a:pPr>
            <a:r>
              <a:rPr lang="fi-FI" sz="1800" dirty="0" err="1">
                <a:latin typeface="Georgia" panose="02040502050405020303" pitchFamily="18" charset="0"/>
                <a:cs typeface="Calibri"/>
              </a:rPr>
              <a:t>Such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national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legislation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is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none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the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less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incompatible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with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European Union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law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if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it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does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not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allow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the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parent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company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the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possibility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of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showing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that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its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non-resident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subsidiary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has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exhausted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the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possibilities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of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taking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those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losses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into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account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and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that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there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is no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possibility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of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their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being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taken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into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account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in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its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State of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residence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in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respect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of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future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tax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years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either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by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itself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or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by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a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third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party.</a:t>
            </a:r>
          </a:p>
          <a:p>
            <a:pPr marL="457200" lvl="1" indent="0">
              <a:lnSpc>
                <a:spcPct val="140000"/>
              </a:lnSpc>
              <a:buNone/>
            </a:pPr>
            <a:r>
              <a:rPr lang="fi-FI" sz="1800" dirty="0">
                <a:latin typeface="Georgia" panose="02040502050405020303" pitchFamily="18" charset="0"/>
                <a:cs typeface="Calibri"/>
              </a:rPr>
              <a:t>2)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The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rules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for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calculating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the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non-resident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subsidiary’s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losses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for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the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purpose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of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their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being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taken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over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by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the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resident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parent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company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 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must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not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constitute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unequal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treatment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compared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with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the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rules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of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calculation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which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would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be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applicable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if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the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merger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were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with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a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resident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 </a:t>
            </a:r>
            <a:r>
              <a:rPr lang="fi-FI" sz="1800" dirty="0" err="1">
                <a:latin typeface="Georgia" panose="02040502050405020303" pitchFamily="18" charset="0"/>
                <a:cs typeface="Calibri"/>
              </a:rPr>
              <a:t>subsidiary</a:t>
            </a:r>
            <a:r>
              <a:rPr lang="fi-FI" sz="1800" dirty="0">
                <a:latin typeface="Georgia" panose="02040502050405020303" pitchFamily="18" charset="0"/>
                <a:cs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83646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FB3EB96-0BAF-43F7-82BC-AF872427D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2125"/>
            <a:ext cx="10515600" cy="1493461"/>
          </a:xfrm>
          <a:solidFill>
            <a:schemeClr val="bg2"/>
          </a:solidFill>
        </p:spPr>
        <p:txBody>
          <a:bodyPr/>
          <a:lstStyle/>
          <a:p>
            <a:r>
              <a:rPr lang="fi-FI" sz="3600" err="1">
                <a:latin typeface="Georgia"/>
                <a:cs typeface="Calibri Light"/>
              </a:rPr>
              <a:t>Decision</a:t>
            </a:r>
            <a:r>
              <a:rPr lang="fi-FI" sz="3600">
                <a:latin typeface="Georgia"/>
                <a:cs typeface="Calibri Light"/>
              </a:rPr>
              <a:t> and </a:t>
            </a:r>
            <a:r>
              <a:rPr lang="fi-FI" sz="3600" err="1">
                <a:latin typeface="Georgia"/>
                <a:cs typeface="Calibri Light"/>
              </a:rPr>
              <a:t>argumentation</a:t>
            </a:r>
            <a:r>
              <a:rPr lang="fi-FI" sz="3600">
                <a:latin typeface="Georgia"/>
                <a:cs typeface="Calibri Light"/>
              </a:rPr>
              <a:t> of </a:t>
            </a:r>
            <a:r>
              <a:rPr lang="fi-FI" sz="3600" err="1">
                <a:latin typeface="Georgia"/>
                <a:cs typeface="Calibri Light"/>
              </a:rPr>
              <a:t>the</a:t>
            </a:r>
            <a:r>
              <a:rPr lang="fi-FI" sz="3600">
                <a:latin typeface="Georgia"/>
                <a:cs typeface="Calibri Light"/>
              </a:rPr>
              <a:t> </a:t>
            </a:r>
            <a:r>
              <a:rPr lang="fi-FI" sz="3600" err="1">
                <a:latin typeface="Georgia"/>
                <a:cs typeface="Calibri Light"/>
              </a:rPr>
              <a:t>courts</a:t>
            </a:r>
            <a:endParaRPr lang="fi-FI" sz="3600" err="1">
              <a:latin typeface="Georgia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5EFC399-56C6-43E5-8720-FEAA50A65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8671"/>
            <a:ext cx="10515600" cy="4351338"/>
          </a:xfrm>
          <a:solidFill>
            <a:schemeClr val="bg2"/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20000"/>
              </a:lnSpc>
            </a:pPr>
            <a:r>
              <a:rPr lang="fi-FI" sz="2400" err="1">
                <a:latin typeface="Georgia"/>
                <a:cs typeface="Calibri"/>
              </a:rPr>
              <a:t>The</a:t>
            </a:r>
            <a:r>
              <a:rPr lang="fi-FI" sz="2400">
                <a:latin typeface="Georgia"/>
                <a:cs typeface="Calibri"/>
              </a:rPr>
              <a:t> </a:t>
            </a:r>
            <a:r>
              <a:rPr lang="fi-FI" sz="2400" err="1">
                <a:latin typeface="Georgia"/>
                <a:cs typeface="Calibri"/>
              </a:rPr>
              <a:t>judgement</a:t>
            </a:r>
            <a:r>
              <a:rPr lang="fi-FI" sz="2400">
                <a:latin typeface="Georgia"/>
                <a:cs typeface="Calibri"/>
              </a:rPr>
              <a:t> of KHO:</a:t>
            </a:r>
            <a:endParaRPr lang="fi-FI"/>
          </a:p>
          <a:p>
            <a:pPr lvl="1">
              <a:lnSpc>
                <a:spcPct val="120000"/>
              </a:lnSpc>
            </a:pPr>
            <a:r>
              <a:rPr lang="fi-FI" sz="2000" err="1">
                <a:latin typeface="Georgia"/>
              </a:rPr>
              <a:t>The</a:t>
            </a:r>
            <a:r>
              <a:rPr lang="fi-FI" sz="2000">
                <a:latin typeface="Georgia"/>
              </a:rPr>
              <a:t> KHO overruled the preliminary ruling and gave a new one:</a:t>
            </a:r>
          </a:p>
          <a:p>
            <a:pPr marL="1371600" lvl="2" indent="-457200">
              <a:lnSpc>
                <a:spcPct val="120000"/>
              </a:lnSpc>
              <a:buAutoNum type="arabicPeriod"/>
            </a:pPr>
            <a:r>
              <a:rPr lang="fi-FI">
                <a:latin typeface="Georgia"/>
              </a:rPr>
              <a:t>If B merger into A, A Oy can deduct B AB´s losses according to Finnish legislation and</a:t>
            </a:r>
            <a:endParaRPr lang="fi-FI">
              <a:latin typeface="Calibri" panose="020F0502020204030204"/>
              <a:cs typeface="Calibri" panose="020F0502020204030204"/>
            </a:endParaRPr>
          </a:p>
          <a:p>
            <a:pPr marL="1371600" lvl="2" indent="-457200">
              <a:lnSpc>
                <a:spcPct val="120000"/>
              </a:lnSpc>
              <a:buAutoNum type="arabicPeriod"/>
            </a:pPr>
            <a:r>
              <a:rPr lang="fi-FI">
                <a:latin typeface="Georgia"/>
              </a:rPr>
              <a:t>if A Oy verify that B has used all possibilities to notice the losses and there is no possibility that B or a third part could notice those losses in Sweden for future tax years.</a:t>
            </a:r>
            <a:endParaRPr lang="fi-FI">
              <a:cs typeface="Calibri" panose="020F0502020204030204"/>
            </a:endParaRPr>
          </a:p>
          <a:p>
            <a:pPr marL="1371600" lvl="2" indent="-457200">
              <a:lnSpc>
                <a:spcPct val="120000"/>
              </a:lnSpc>
              <a:buAutoNum type="arabicPeriod"/>
            </a:pPr>
            <a:r>
              <a:rPr lang="fi-FI">
                <a:latin typeface="Georgia"/>
              </a:rPr>
              <a:t>Additionally, the losses should be represented according to T</a:t>
            </a:r>
            <a:r>
              <a:rPr lang="en-GB">
                <a:latin typeface="Georgia"/>
              </a:rPr>
              <a:t>he Act on Income from Professional Activities.</a:t>
            </a:r>
            <a:endParaRPr lang="fi-FI">
              <a:latin typeface="Georgia"/>
            </a:endParaRPr>
          </a:p>
          <a:p>
            <a:endParaRPr lang="fi-FI" sz="2400">
              <a:latin typeface="Georgia"/>
            </a:endParaRPr>
          </a:p>
          <a:p>
            <a:endParaRPr lang="fi-FI" sz="2400">
              <a:latin typeface="Georgia"/>
            </a:endParaRPr>
          </a:p>
          <a:p>
            <a:endParaRPr lang="fi-FI" sz="2400"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256467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69A4F14-B42A-435A-8DB2-7FF4D3FD1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0955"/>
            <a:ext cx="10515600" cy="1002682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fi-FI" sz="4000" err="1">
                <a:latin typeface="Georgia"/>
                <a:cs typeface="Calibri Light"/>
              </a:rPr>
              <a:t>Implications</a:t>
            </a:r>
            <a:endParaRPr lang="fi-FI" sz="4000" err="1">
              <a:latin typeface="Georgia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531D2A8-9D27-46AB-89EC-9A67CB615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6286"/>
            <a:ext cx="10515600" cy="5051491"/>
          </a:xfrm>
          <a:solidFill>
            <a:schemeClr val="bg2"/>
          </a:solidFill>
        </p:spPr>
        <p:txBody>
          <a:bodyPr vert="horz" lIns="91440" tIns="45720" rIns="91440" bIns="45720" rtlCol="0" anchor="t">
            <a:normAutofit/>
          </a:bodyPr>
          <a:lstStyle/>
          <a:p>
            <a:endParaRPr lang="fi-FI" dirty="0">
              <a:latin typeface="Georgia"/>
              <a:cs typeface="Calibri"/>
            </a:endParaRPr>
          </a:p>
          <a:p>
            <a:r>
              <a:rPr lang="en-US" dirty="0">
                <a:latin typeface="Georgia"/>
                <a:cs typeface="Calibri"/>
              </a:rPr>
              <a:t>This decision will make it easier for companies to do international business when foreign companies are not treated differently from domestic ones.</a:t>
            </a:r>
            <a:endParaRPr lang="fi-FI" dirty="0">
              <a:latin typeface="Georgia"/>
              <a:cs typeface="Calibri"/>
            </a:endParaRPr>
          </a:p>
          <a:p>
            <a:r>
              <a:rPr lang="en-US" dirty="0">
                <a:latin typeface="Georgia"/>
                <a:cs typeface="Calibri"/>
              </a:rPr>
              <a:t>The risk is that companies start to misuse the transfer of losses to another country.</a:t>
            </a:r>
            <a:endParaRPr lang="fi-FI" dirty="0">
              <a:latin typeface="Georgi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95543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2CC48A8-8A47-4861-91E7-8281C4BB9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7193"/>
            <a:ext cx="10515600" cy="1331348"/>
          </a:xfrm>
          <a:solidFill>
            <a:schemeClr val="bg2"/>
          </a:solidFill>
        </p:spPr>
        <p:txBody>
          <a:bodyPr/>
          <a:lstStyle/>
          <a:p>
            <a:r>
              <a:rPr lang="fi-FI" sz="4000" err="1">
                <a:latin typeface="Georgia"/>
              </a:rPr>
              <a:t>Sources</a:t>
            </a:r>
            <a:endParaRPr lang="fi-FI" err="1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DA2314B-F36B-47B8-85F8-A077BDB0C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8541"/>
            <a:ext cx="10515600" cy="4480490"/>
          </a:xfrm>
          <a:solidFill>
            <a:schemeClr val="bg2"/>
          </a:solidFill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z="2000" dirty="0">
                <a:latin typeface="Georgia"/>
                <a:cs typeface="Calibri"/>
              </a:rPr>
              <a:t>KHO:2013:155. </a:t>
            </a:r>
            <a:r>
              <a:rPr lang="fi-FI" sz="2000" dirty="0">
                <a:latin typeface="Georgia"/>
                <a:cs typeface="Calibri"/>
                <a:hlinkClick r:id="rId2"/>
              </a:rPr>
              <a:t>https://www.kho.fi/fi/index/paatoksia/vuosikirjapaatokset/vuosikirjapaatos/1380864264713.html</a:t>
            </a:r>
            <a:r>
              <a:rPr lang="fi-FI" sz="2000" dirty="0">
                <a:latin typeface="Georgia"/>
                <a:cs typeface="Calibri"/>
              </a:rPr>
              <a:t> </a:t>
            </a:r>
          </a:p>
          <a:p>
            <a:r>
              <a:rPr lang="fi-FI" sz="2000" dirty="0">
                <a:latin typeface="Georgia"/>
                <a:cs typeface="Calibri"/>
              </a:rPr>
              <a:t>C123/11. </a:t>
            </a:r>
            <a:r>
              <a:rPr lang="fi-FI" sz="2000" dirty="0">
                <a:latin typeface="Georgia"/>
                <a:cs typeface="Calibri"/>
                <a:hlinkClick r:id="rId3"/>
              </a:rPr>
              <a:t>http://curia.europa.eu/juris/celex.jsf?celex=62011CJ0123&amp;lang1=fi&amp;type=TXT&amp;ancre=</a:t>
            </a:r>
            <a:r>
              <a:rPr lang="fi-FI" sz="2000" dirty="0">
                <a:latin typeface="Georgia"/>
                <a:cs typeface="Calibri"/>
              </a:rPr>
              <a:t> </a:t>
            </a:r>
          </a:p>
          <a:p>
            <a:r>
              <a:rPr lang="fi-FI" sz="2000" dirty="0" err="1">
                <a:latin typeface="Georgia"/>
                <a:cs typeface="Calibri"/>
              </a:rPr>
              <a:t>Council</a:t>
            </a:r>
            <a:r>
              <a:rPr lang="fi-FI" sz="2000" dirty="0">
                <a:latin typeface="Georgia"/>
                <a:cs typeface="Calibri"/>
              </a:rPr>
              <a:t> </a:t>
            </a:r>
            <a:r>
              <a:rPr lang="fi-FI" sz="2000" dirty="0" err="1">
                <a:latin typeface="Georgia"/>
                <a:cs typeface="Calibri"/>
              </a:rPr>
              <a:t>directive</a:t>
            </a:r>
            <a:r>
              <a:rPr lang="fi-FI" sz="2000" dirty="0">
                <a:latin typeface="Georgia"/>
                <a:cs typeface="Calibri"/>
              </a:rPr>
              <a:t> 2009/133/EC. </a:t>
            </a:r>
          </a:p>
          <a:p>
            <a:pPr marL="0" indent="0">
              <a:buNone/>
            </a:pPr>
            <a:r>
              <a:rPr lang="fi-FI" sz="2000" dirty="0">
                <a:latin typeface="Georgia"/>
                <a:cs typeface="Calibri"/>
                <a:hlinkClick r:id="rId4"/>
              </a:rPr>
              <a:t>https://eur-lex.europa.eu/legal-content/EN-FI/TXT/?uri=CELEX:32009L0133&amp;from=EN</a:t>
            </a:r>
            <a:r>
              <a:rPr lang="fi-FI" sz="2000" dirty="0">
                <a:latin typeface="Georgia"/>
                <a:cs typeface="Calibri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040798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217</Words>
  <Application>Microsoft Macintosh PowerPoint</Application>
  <PresentationFormat>Laajakuva</PresentationFormat>
  <Paragraphs>49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Georgia</vt:lpstr>
      <vt:lpstr>Wingdings</vt:lpstr>
      <vt:lpstr>Office-teema</vt:lpstr>
      <vt:lpstr>A C-123/11 and  KHO 2013:155</vt:lpstr>
      <vt:lpstr>PowerPoint-esitys</vt:lpstr>
      <vt:lpstr>Facts of the case</vt:lpstr>
      <vt:lpstr>Decision and argumentation of the courts</vt:lpstr>
      <vt:lpstr>Decision and argumentation of the courts</vt:lpstr>
      <vt:lpstr>Decision and argumentation of the courts</vt:lpstr>
      <vt:lpstr>Decision and argumentation of the courts</vt:lpstr>
      <vt:lpstr>Implications</vt:lpstr>
      <vt:lpstr>Sources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Taimi, Veera</dc:creator>
  <cp:lastModifiedBy>Taimi, Veera</cp:lastModifiedBy>
  <cp:revision>8</cp:revision>
  <dcterms:created xsi:type="dcterms:W3CDTF">2019-01-24T07:24:57Z</dcterms:created>
  <dcterms:modified xsi:type="dcterms:W3CDTF">2019-01-28T18:30:17Z</dcterms:modified>
</cp:coreProperties>
</file>