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09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3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57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3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28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71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83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65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76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012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A4D70-300B-4BAB-AB79-3DE8ACB153AB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4BD4F-E766-4317-AF03-F20FDA2E0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15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723" y="1055747"/>
            <a:ext cx="6886575" cy="4867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740" y="353683"/>
            <a:ext cx="24425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 smtClean="0"/>
              <a:t>Exercise 9</a:t>
            </a:r>
            <a:endParaRPr lang="fi-FI" sz="4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86000" y="2855343"/>
            <a:ext cx="1362974" cy="500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86000" y="1915066"/>
            <a:ext cx="4994694" cy="1440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5498" y="2924051"/>
            <a:ext cx="2279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Pressures needed to </a:t>
            </a:r>
            <a:r>
              <a:rPr lang="fi-FI" b="1" dirty="0" smtClean="0"/>
              <a:t>start the lifting</a:t>
            </a:r>
            <a:r>
              <a:rPr lang="fi-FI" dirty="0" smtClean="0"/>
              <a:t>?</a:t>
            </a:r>
          </a:p>
          <a:p>
            <a:r>
              <a:rPr lang="fi-FI" dirty="0" smtClean="0"/>
              <a:t>Flow rates are zero </a:t>
            </a:r>
            <a:r>
              <a:rPr lang="fi-FI" dirty="0" smtClean="0">
                <a:sym typeface="Symbol" panose="05050102010706020507" pitchFamily="18" charset="2"/>
              </a:rPr>
              <a:t> pressures due to flow friction do not exist</a:t>
            </a:r>
            <a:endParaRPr lang="fi-FI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840083" y="431321"/>
            <a:ext cx="1785669" cy="162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73639" y="143370"/>
            <a:ext cx="3869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Pressure here = 0</a:t>
            </a:r>
          </a:p>
          <a:p>
            <a:r>
              <a:rPr lang="fi-FI" dirty="0" smtClean="0"/>
              <a:t>no pressure losses in the directional control valve.</a:t>
            </a:r>
          </a:p>
          <a:p>
            <a:r>
              <a:rPr lang="fi-FI" dirty="0" smtClean="0"/>
              <a:t>Also during movement.</a:t>
            </a:r>
            <a:endParaRPr lang="fi-FI" dirty="0"/>
          </a:p>
        </p:txBody>
      </p:sp>
      <p:cxnSp>
        <p:nvCxnSpPr>
          <p:cNvPr id="21" name="Straight Arrow Connector 20"/>
          <p:cNvCxnSpPr>
            <a:stCxn id="23" idx="1"/>
          </p:cNvCxnSpPr>
          <p:nvPr/>
        </p:nvCxnSpPr>
        <p:spPr>
          <a:xfrm flipH="1">
            <a:off x="4482863" y="861514"/>
            <a:ext cx="298872" cy="116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1735" y="399849"/>
            <a:ext cx="2068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Pressure here &gt; 0 </a:t>
            </a:r>
          </a:p>
          <a:p>
            <a:r>
              <a:rPr lang="fi-FI" dirty="0" smtClean="0"/>
              <a:t>- during movement (lifting)</a:t>
            </a:r>
            <a:endParaRPr lang="fi-FI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7410091" y="1915066"/>
            <a:ext cx="543464" cy="2104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53555" y="4019909"/>
            <a:ext cx="260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Notice rod side area here as the active piston area.</a:t>
            </a:r>
            <a:endParaRPr lang="fi-FI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968151" y="3752492"/>
            <a:ext cx="750498" cy="51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91286" y="4019909"/>
            <a:ext cx="1515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”Ideal” directional control valve here, no pressure losses.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188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Start pressures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252" y="1690688"/>
            <a:ext cx="6886575" cy="4867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5" y="1027906"/>
            <a:ext cx="3867150" cy="87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717" y="3452812"/>
            <a:ext cx="3028950" cy="866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1885" y="2806481"/>
            <a:ext cx="282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Lower pressure need here </a:t>
            </a:r>
            <a:r>
              <a:rPr lang="fi-FI" dirty="0" smtClean="0">
                <a:sym typeface="Symbol" panose="05050102010706020507" pitchFamily="18" charset="2"/>
              </a:rPr>
              <a:t> this will start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454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During movement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252" y="1690688"/>
            <a:ext cx="6886575" cy="48672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854679" y="1612129"/>
            <a:ext cx="2734574" cy="1096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561" y="1314249"/>
            <a:ext cx="3553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Pressure here &gt; 0 during movement (lifting)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The flow rate is smaller than pump flow rate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113" y="259579"/>
            <a:ext cx="6410325" cy="135255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3071004" y="1199750"/>
            <a:ext cx="2671313" cy="714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12016" y="638359"/>
            <a:ext cx="1216325" cy="5810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8629425" y="1304613"/>
            <a:ext cx="1066666" cy="580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696091" y="1774052"/>
            <a:ext cx="162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Pump flow rate</a:t>
            </a:r>
            <a:endParaRPr lang="fi-FI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13804" y="2786332"/>
            <a:ext cx="1975449" cy="6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9101" y="2662527"/>
            <a:ext cx="275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Pressure loss (if all the pump flow goes to C1)</a:t>
            </a:r>
            <a:endParaRPr lang="fi-FI" dirty="0"/>
          </a:p>
        </p:txBody>
      </p:sp>
      <p:sp>
        <p:nvSpPr>
          <p:cNvPr id="26" name="TextBox 25"/>
          <p:cNvSpPr txBox="1"/>
          <p:nvPr/>
        </p:nvSpPr>
        <p:spPr>
          <a:xfrm>
            <a:off x="10122123" y="281761"/>
            <a:ext cx="182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Throttle flow rate</a:t>
            </a:r>
            <a:endParaRPr lang="fi-FI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931" y="3464769"/>
            <a:ext cx="3543300" cy="90487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78427"/>
            <a:ext cx="4152900" cy="130492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85478" y="4304373"/>
            <a:ext cx="186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Reduced to A side</a:t>
            </a:r>
            <a:endParaRPr lang="fi-FI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301" y="6425048"/>
            <a:ext cx="2533650" cy="28575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83935" y="6007027"/>
            <a:ext cx="33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 side pressure (= pump pressure)</a:t>
            </a:r>
            <a:endParaRPr lang="fi-FI" dirty="0"/>
          </a:p>
        </p:txBody>
      </p:sp>
      <p:sp>
        <p:nvSpPr>
          <p:cNvPr id="33" name="TextBox 32"/>
          <p:cNvSpPr txBox="1"/>
          <p:nvPr/>
        </p:nvSpPr>
        <p:spPr>
          <a:xfrm>
            <a:off x="7608498" y="2708694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Start of lift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192,95 bar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36498" y="6395783"/>
            <a:ext cx="836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Symbol" panose="05050102010706020507" pitchFamily="18" charset="2"/>
              </a:rPr>
              <a:t> Cylinder C2  </a:t>
            </a:r>
            <a:r>
              <a:rPr lang="fi-FI" dirty="0" smtClean="0"/>
              <a:t>is moving as well (”sooner”)! </a:t>
            </a:r>
            <a:r>
              <a:rPr lang="fi-FI" dirty="0" smtClean="0">
                <a:sym typeface="Symbol" panose="05050102010706020507" pitchFamily="18" charset="2"/>
              </a:rPr>
              <a:t> all the pump flow rate does not go to C1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60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Cylinder pressure as function of flow rate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761" y="1690688"/>
            <a:ext cx="5885616" cy="4159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58" y="3135613"/>
            <a:ext cx="5571590" cy="358436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3597216" y="3243532"/>
            <a:ext cx="3122761" cy="880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0761" y="3433762"/>
            <a:ext cx="1719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Increasing cylinder flow rate</a:t>
            </a:r>
            <a:endParaRPr lang="fi-FI" dirty="0"/>
          </a:p>
        </p:txBody>
      </p:sp>
      <p:sp>
        <p:nvSpPr>
          <p:cNvPr id="13" name="TextBox 12"/>
          <p:cNvSpPr txBox="1"/>
          <p:nvPr/>
        </p:nvSpPr>
        <p:spPr>
          <a:xfrm>
            <a:off x="513330" y="2019018"/>
            <a:ext cx="4836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input pressure rises if flow rate increases</a:t>
            </a:r>
          </a:p>
          <a:p>
            <a:r>
              <a:rPr lang="fi-FI" dirty="0" smtClean="0"/>
              <a:t>(because of throttle flow)</a:t>
            </a:r>
          </a:p>
          <a:p>
            <a:r>
              <a:rPr lang="fi-FI" dirty="0" smtClean="0"/>
              <a:t>When cylinder pressure C2 is reached </a:t>
            </a:r>
            <a:r>
              <a:rPr lang="fi-FI" dirty="0" smtClean="0">
                <a:sym typeface="Symbol" panose="05050102010706020507" pitchFamily="18" charset="2"/>
              </a:rPr>
              <a:t> balance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176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Flow rates - analytical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249" y="146568"/>
            <a:ext cx="5885616" cy="41598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85877" y="843052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192,95 bar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6503" y="1607928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192,95 bar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2035" y="246247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</a:t>
            </a:r>
            <a:r>
              <a:rPr lang="fi-FI" baseline="-25000" dirty="0" smtClean="0">
                <a:solidFill>
                  <a:srgbClr val="FF0000"/>
                </a:solidFill>
              </a:rPr>
              <a:t>B</a:t>
            </a:r>
            <a:r>
              <a:rPr lang="fi-FI" dirty="0" smtClean="0">
                <a:solidFill>
                  <a:srgbClr val="FF0000"/>
                </a:solidFill>
              </a:rPr>
              <a:t>= ?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8909" y="1517839"/>
            <a:ext cx="54953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For lifting of load 97,68 bar is needed (calculated earlier)</a:t>
            </a:r>
          </a:p>
          <a:p>
            <a:endParaRPr lang="fi-FI" dirty="0" smtClean="0"/>
          </a:p>
          <a:p>
            <a:r>
              <a:rPr lang="fi-FI" dirty="0" smtClean="0"/>
              <a:t>For the throttle pressure loss </a:t>
            </a:r>
          </a:p>
          <a:p>
            <a:r>
              <a:rPr lang="fi-FI" dirty="0" smtClean="0"/>
              <a:t>192,95 bar - </a:t>
            </a:r>
            <a:r>
              <a:rPr lang="fi-FI" dirty="0" smtClean="0"/>
              <a:t>97,68 bar = </a:t>
            </a:r>
            <a:r>
              <a:rPr lang="fi-FI" b="1" dirty="0" smtClean="0"/>
              <a:t>95,27 bar</a:t>
            </a:r>
          </a:p>
          <a:p>
            <a:r>
              <a:rPr lang="fi-FI" dirty="0" smtClean="0"/>
              <a:t>is needed at </a:t>
            </a:r>
            <a:r>
              <a:rPr lang="fi-FI" b="1" dirty="0" smtClean="0"/>
              <a:t>A side </a:t>
            </a:r>
            <a:r>
              <a:rPr lang="fi-FI" dirty="0" smtClean="0"/>
              <a:t>(piston side)!</a:t>
            </a:r>
          </a:p>
          <a:p>
            <a:endParaRPr lang="fi-FI" dirty="0" smtClean="0"/>
          </a:p>
          <a:p>
            <a:r>
              <a:rPr lang="fi-FI" dirty="0" smtClean="0"/>
              <a:t>The corresponding pressure at B side is</a:t>
            </a:r>
            <a:endParaRPr lang="fi-FI" dirty="0"/>
          </a:p>
          <a:p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667" y="3588953"/>
            <a:ext cx="3638550" cy="1181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40415" y="170281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7145547" y="11226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B</a:t>
            </a:r>
            <a:endParaRPr lang="fi-FI" dirty="0"/>
          </a:p>
        </p:txBody>
      </p:sp>
      <p:sp>
        <p:nvSpPr>
          <p:cNvPr id="12" name="TextBox 11"/>
          <p:cNvSpPr txBox="1"/>
          <p:nvPr/>
        </p:nvSpPr>
        <p:spPr>
          <a:xfrm>
            <a:off x="1051667" y="4770053"/>
            <a:ext cx="316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The corresponding throttle flow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909" y="5410213"/>
            <a:ext cx="3705225" cy="952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6011" y="5311905"/>
            <a:ext cx="3133725" cy="990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01403" y="4813660"/>
            <a:ext cx="197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Piston velocity (C1)</a:t>
            </a:r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3002" y="5164398"/>
            <a:ext cx="4143375" cy="12001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37081" y="4767220"/>
            <a:ext cx="370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Flow rate for A chamber (piston side)</a:t>
            </a:r>
            <a:endParaRPr lang="fi-FI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7079" y="3145148"/>
            <a:ext cx="2499731" cy="1608149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1107407" y="3438140"/>
            <a:ext cx="108000" cy="10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11215407" y="3588953"/>
            <a:ext cx="650970" cy="1916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51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Cylinder C2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9775"/>
            <a:ext cx="5514975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40443"/>
            <a:ext cx="618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Flow rate to cylinder C2 (pump flow rate – cylinder C1 flow rate)</a:t>
            </a: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14687"/>
            <a:ext cx="2838450" cy="86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2845355"/>
            <a:ext cx="266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C2 piston velocity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51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Exercise 10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466" y="2000250"/>
            <a:ext cx="6332821" cy="4376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2550" y="7673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Calculate the minimum setting pressure of pressure relief valve needed to ensure the operation of the system at the announced loads. In addition, calculate the rotational speed of the motors.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90675"/>
            <a:ext cx="4248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0" algn="just"/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System is used to operate three chain conveyors, each equipped with individual hydraulic drive motor. Load torques of the motors are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1500 Nm,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700 Nm and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300 Nm. Displacements of the motors are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sz="1050" b="0" i="1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g,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m1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1000 cm</a:t>
            </a:r>
            <a:r>
              <a:rPr lang="en-US" b="0" i="0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/r,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sz="1050" b="0" i="1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g,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m2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1000 cm</a:t>
            </a:r>
            <a:r>
              <a:rPr lang="en-US" b="0" i="0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/r and </a:t>
            </a: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sz="1050" b="0" i="1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g,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500 cm</a:t>
            </a:r>
            <a:r>
              <a:rPr lang="en-US" b="0" i="0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/r. Efficiencies of all the motors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</a:t>
            </a:r>
            <a:r>
              <a:rPr lang="en-US" sz="105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0.90 ja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</a:t>
            </a:r>
            <a:r>
              <a:rPr lang="en-US" sz="1050" b="0" i="0" u="none" strike="noStrike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hm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0.85, the leakages of motors 1 and 3 are totally internal and of motor 2 totally external.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567535"/>
            <a:ext cx="4248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System pump produces constant flow of 8 l/min. The controllable throttle is circular in cross-section and has a diameter of </a:t>
            </a:r>
            <a:r>
              <a:rPr lang="en-US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1050" b="0" i="0" u="none" strike="noStrike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0.5 mm. </a:t>
            </a:r>
            <a:r>
              <a:rPr lang="en-US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1050" b="0" i="0" u="none" strike="noStrike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0.7 and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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= 860 kg/m</a:t>
            </a:r>
            <a:r>
              <a:rPr lang="en-US" b="0" i="0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28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Pressures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466" y="2000250"/>
            <a:ext cx="6332821" cy="4376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75" y="170656"/>
            <a:ext cx="2914650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1787" y="802482"/>
            <a:ext cx="2809875" cy="695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7775" y="1304131"/>
            <a:ext cx="2876550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4550" y="3748087"/>
            <a:ext cx="35814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2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Rotational speed of motors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466" y="1573530"/>
            <a:ext cx="6332821" cy="43767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2500" y="4497705"/>
            <a:ext cx="11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Pump flow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3254" y="1263968"/>
            <a:ext cx="11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Pump flow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1270" y="709970"/>
            <a:ext cx="259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Pump flow – throttle flow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80447" y="927199"/>
            <a:ext cx="222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Motor 2 input flow – m</a:t>
            </a:r>
            <a:r>
              <a:rPr lang="fi-FI" dirty="0" smtClean="0">
                <a:solidFill>
                  <a:srgbClr val="FF0000"/>
                </a:solidFill>
              </a:rPr>
              <a:t>otor 2 case drain 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flipH="1">
            <a:off x="8524876" y="1079302"/>
            <a:ext cx="92999" cy="863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3187540"/>
            <a:ext cx="91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Internal</a:t>
            </a:r>
            <a:endParaRPr lang="fi-FI" dirty="0"/>
          </a:p>
        </p:txBody>
      </p:sp>
      <p:sp>
        <p:nvSpPr>
          <p:cNvPr id="13" name="TextBox 12"/>
          <p:cNvSpPr txBox="1"/>
          <p:nvPr/>
        </p:nvSpPr>
        <p:spPr>
          <a:xfrm>
            <a:off x="10125075" y="2692240"/>
            <a:ext cx="91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Internal</a:t>
            </a:r>
            <a:endParaRPr lang="fi-FI" dirty="0"/>
          </a:p>
        </p:txBody>
      </p:sp>
      <p:sp>
        <p:nvSpPr>
          <p:cNvPr id="14" name="TextBox 13"/>
          <p:cNvSpPr txBox="1"/>
          <p:nvPr/>
        </p:nvSpPr>
        <p:spPr>
          <a:xfrm>
            <a:off x="8571375" y="3095401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External</a:t>
            </a:r>
            <a:endParaRPr lang="fi-FI" dirty="0"/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>
          <a:xfrm flipH="1">
            <a:off x="10477501" y="1573530"/>
            <a:ext cx="413774" cy="78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5028" y="4683933"/>
            <a:ext cx="3267075" cy="6858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 flipV="1">
            <a:off x="7843064" y="3761899"/>
            <a:ext cx="1204467" cy="92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509" y="5906689"/>
            <a:ext cx="6505575" cy="9144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6096000" y="3688080"/>
            <a:ext cx="1396370" cy="2411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376" y="1674470"/>
            <a:ext cx="5753100" cy="11906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752" y="2966035"/>
            <a:ext cx="3638550" cy="857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04022" y="5405990"/>
                <a:ext cx="3324115" cy="5587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i-FI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fi-FI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fi-FI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10,96 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fi-FI" sz="1600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min</m:t>
                      </m:r>
                    </m:oMath>
                  </m:oMathPara>
                </a14:m>
                <a:endParaRPr lang="fi-FI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22" y="5405990"/>
                <a:ext cx="3324115" cy="5587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04022" y="4880664"/>
                <a:ext cx="3097258" cy="256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i-FI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6,09 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fi-FI" sz="1600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min</m:t>
                      </m:r>
                    </m:oMath>
                  </m:oMathPara>
                </a14:m>
                <a:endParaRPr lang="fi-FI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22" y="4880664"/>
                <a:ext cx="3097258" cy="256993"/>
              </a:xfrm>
              <a:prstGeom prst="rect">
                <a:avLst/>
              </a:prstGeom>
              <a:blipFill rotWithShape="0">
                <a:blip r:embed="rId8"/>
                <a:stretch>
                  <a:fillRect l="-591" r="-591" b="-2857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83702" y="4045943"/>
                <a:ext cx="2894831" cy="256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6,77 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fi-FI" sz="1600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i-FI" sz="1600" b="0" i="0" smtClean="0">
                          <a:latin typeface="Cambria Math" panose="02040503050406030204" pitchFamily="18" charset="0"/>
                        </a:rPr>
                        <m:t>min</m:t>
                      </m:r>
                    </m:oMath>
                  </m:oMathPara>
                </a14:m>
                <a:endParaRPr lang="fi-FI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2" y="4045943"/>
                <a:ext cx="2894831" cy="256993"/>
              </a:xfrm>
              <a:prstGeom prst="rect">
                <a:avLst/>
              </a:prstGeom>
              <a:blipFill rotWithShape="0">
                <a:blip r:embed="rId9"/>
                <a:stretch>
                  <a:fillRect l="-1263" r="-842" b="-2857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12873" y="3727111"/>
            <a:ext cx="3685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Pump flow – throttle flow </a:t>
            </a:r>
            <a:r>
              <a:rPr lang="fi-FI" sz="1600" dirty="0" smtClean="0">
                <a:sym typeface="Symbol" panose="05050102010706020507" pitchFamily="18" charset="2"/>
              </a:rPr>
              <a:t> motor 2</a:t>
            </a:r>
            <a:r>
              <a:rPr lang="fi-FI" sz="1600" dirty="0" smtClean="0"/>
              <a:t> </a:t>
            </a:r>
          </a:p>
          <a:p>
            <a:endParaRPr lang="fi-FI" sz="1600" dirty="0"/>
          </a:p>
        </p:txBody>
      </p:sp>
      <p:sp>
        <p:nvSpPr>
          <p:cNvPr id="33" name="Rectangle 32"/>
          <p:cNvSpPr/>
          <p:nvPr/>
        </p:nvSpPr>
        <p:spPr>
          <a:xfrm>
            <a:off x="322997" y="4511332"/>
            <a:ext cx="45272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600" dirty="0" smtClean="0"/>
              <a:t>Motor 2 input flow – motor 2 case drain </a:t>
            </a:r>
            <a:r>
              <a:rPr lang="fi-FI" sz="1600" dirty="0" smtClean="0">
                <a:sym typeface="Symbol" panose="05050102010706020507" pitchFamily="18" charset="2"/>
              </a:rPr>
              <a:t> motor 3</a:t>
            </a:r>
            <a:r>
              <a:rPr lang="fi-FI" sz="1600" dirty="0" smtClean="0"/>
              <a:t> 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6511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491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Start pressures</vt:lpstr>
      <vt:lpstr>During movement</vt:lpstr>
      <vt:lpstr>Cylinder pressure as function of flow rate</vt:lpstr>
      <vt:lpstr>Flow rates - analytical</vt:lpstr>
      <vt:lpstr>Cylinder C2</vt:lpstr>
      <vt:lpstr>Exercise 10</vt:lpstr>
      <vt:lpstr>Pressures</vt:lpstr>
      <vt:lpstr>Rotational speed of motors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Jyrki Kajaste</dc:creator>
  <cp:lastModifiedBy>Jyrki Kajaste</cp:lastModifiedBy>
  <cp:revision>18</cp:revision>
  <dcterms:created xsi:type="dcterms:W3CDTF">2019-02-28T16:03:37Z</dcterms:created>
  <dcterms:modified xsi:type="dcterms:W3CDTF">2019-03-01T17:56:33Z</dcterms:modified>
</cp:coreProperties>
</file>