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4" r:id="rId3"/>
    <p:sldId id="265" r:id="rId4"/>
    <p:sldId id="266" r:id="rId5"/>
    <p:sldId id="260" r:id="rId6"/>
    <p:sldId id="264" r:id="rId7"/>
    <p:sldId id="274" r:id="rId8"/>
    <p:sldId id="262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8" r:id="rId17"/>
    <p:sldId id="279" r:id="rId18"/>
    <p:sldId id="282" r:id="rId19"/>
    <p:sldId id="283" r:id="rId20"/>
    <p:sldId id="280" r:id="rId21"/>
    <p:sldId id="259" r:id="rId22"/>
    <p:sldId id="275" r:id="rId23"/>
    <p:sldId id="276" r:id="rId24"/>
    <p:sldId id="277" r:id="rId25"/>
    <p:sldId id="285" r:id="rId2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80EE0-2214-4375-AB4B-E30178CF57D6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9CDD8-ECEC-4EF3-AF25-500C632D24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70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38188" indent="-282575">
              <a:spcBef>
                <a:spcPct val="3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8238" indent="-227013">
              <a:spcBef>
                <a:spcPct val="3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3850" indent="-227013">
              <a:spcBef>
                <a:spcPct val="3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47875" indent="-227013">
              <a:spcBef>
                <a:spcPct val="3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5075" indent="-2270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2275" indent="-2270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19475" indent="-2270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6675" indent="-2270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0A2A2E-F8CA-4FA1-8D1C-4C2E1E6AE4CB}" type="slidenum">
              <a:rPr lang="en-GB" altLang="en-US" sz="800" smtClean="0"/>
              <a:pPr>
                <a:spcBef>
                  <a:spcPct val="0"/>
                </a:spcBef>
              </a:pPr>
              <a:t>21</a:t>
            </a:fld>
            <a:endParaRPr lang="en-GB" altLang="en-US" sz="8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39775"/>
            <a:ext cx="6584950" cy="370522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691063"/>
            <a:ext cx="4938713" cy="4443412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0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7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96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970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02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62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727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31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36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590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10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027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BA44-8A46-4CB6-B5E5-52D1EB15AF7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34E3-7696-408C-84B5-C98FEF7099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03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783" y="1053737"/>
            <a:ext cx="9144000" cy="2996157"/>
          </a:xfrm>
        </p:spPr>
        <p:txBody>
          <a:bodyPr>
            <a:noAutofit/>
          </a:bodyPr>
          <a:lstStyle/>
          <a:p>
            <a:r>
              <a:rPr lang="fi-FI" sz="4400" b="1" dirty="0" smtClean="0">
                <a:solidFill>
                  <a:schemeClr val="bg1"/>
                </a:solidFill>
              </a:rPr>
              <a:t>Global Marketing  Management</a:t>
            </a:r>
            <a:br>
              <a:rPr lang="fi-FI" sz="4400" b="1" dirty="0" smtClean="0">
                <a:solidFill>
                  <a:schemeClr val="bg1"/>
                </a:solidFill>
              </a:rPr>
            </a:br>
            <a:r>
              <a:rPr lang="fi-FI" sz="4400" b="1" dirty="0" smtClean="0">
                <a:solidFill>
                  <a:schemeClr val="bg1"/>
                </a:solidFill>
              </a:rPr>
              <a:t/>
            </a:r>
            <a:br>
              <a:rPr lang="fi-FI" sz="4400" b="1" dirty="0" smtClean="0">
                <a:solidFill>
                  <a:schemeClr val="bg1"/>
                </a:solidFill>
              </a:rPr>
            </a:br>
            <a:r>
              <a:rPr lang="fi-FI" sz="4400" dirty="0" err="1" smtClean="0">
                <a:solidFill>
                  <a:schemeClr val="bg1"/>
                </a:solidFill>
              </a:rPr>
              <a:t>Introduction</a:t>
            </a:r>
            <a:r>
              <a:rPr lang="fi-FI" sz="4400" dirty="0" smtClean="0">
                <a:solidFill>
                  <a:schemeClr val="bg1"/>
                </a:solidFill>
              </a:rPr>
              <a:t> to Key </a:t>
            </a:r>
            <a:r>
              <a:rPr lang="fi-FI" sz="4400" dirty="0" err="1" smtClean="0">
                <a:solidFill>
                  <a:schemeClr val="bg1"/>
                </a:solidFill>
              </a:rPr>
              <a:t>Issues</a:t>
            </a:r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3703" y="5030244"/>
            <a:ext cx="9144000" cy="1562146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Hannu Seristö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January 15, 2019 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69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EDFF3DCB-4FF4-41ED-AE03-B9C0ADD5F9DD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GB" altLang="en-US" sz="1000"/>
          </a:p>
        </p:txBody>
      </p:sp>
      <p:sp>
        <p:nvSpPr>
          <p:cNvPr id="98307" name="Oval 2"/>
          <p:cNvSpPr>
            <a:spLocks noChangeArrowheads="1"/>
          </p:cNvSpPr>
          <p:nvPr/>
        </p:nvSpPr>
        <p:spPr bwMode="auto">
          <a:xfrm>
            <a:off x="8394700" y="2895600"/>
            <a:ext cx="2273300" cy="14351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03428" name="Rectangle 3"/>
          <p:cNvSpPr>
            <a:spLocks noChangeArrowheads="1"/>
          </p:cNvSpPr>
          <p:nvPr/>
        </p:nvSpPr>
        <p:spPr bwMode="auto">
          <a:xfrm>
            <a:off x="8601076" y="3178176"/>
            <a:ext cx="1910779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   </a:t>
            </a:r>
            <a:r>
              <a:rPr lang="en-GB" altLang="en-US" sz="2400" b="1">
                <a:latin typeface="Times New Roman" panose="02020603050405020304" pitchFamily="18" charset="0"/>
              </a:rPr>
              <a:t>P</a:t>
            </a:r>
            <a:r>
              <a:rPr lang="en-GB" altLang="en-US" sz="2400">
                <a:latin typeface="Times New Roman" panose="02020603050405020304" pitchFamily="18" charset="0"/>
              </a:rPr>
              <a:t>olitical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Environments</a:t>
            </a:r>
          </a:p>
        </p:txBody>
      </p:sp>
      <p:sp>
        <p:nvSpPr>
          <p:cNvPr id="103429" name="Rectangle 4"/>
          <p:cNvSpPr>
            <a:spLocks noChangeArrowheads="1"/>
          </p:cNvSpPr>
          <p:nvPr/>
        </p:nvSpPr>
        <p:spPr bwMode="auto">
          <a:xfrm>
            <a:off x="2495550" y="1268413"/>
            <a:ext cx="532923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ecological/environmental issues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current legislation home market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future legislation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European/international legislation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regulatory bodies and processes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government policies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government term and change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trading policies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funding, grants and initiatives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home market lobbying/pressure groups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international pressure groups </a:t>
            </a:r>
          </a:p>
        </p:txBody>
      </p:sp>
    </p:spTree>
    <p:extLst>
      <p:ext uri="{BB962C8B-B14F-4D97-AF65-F5344CB8AC3E}">
        <p14:creationId xmlns:p14="http://schemas.microsoft.com/office/powerpoint/2010/main" val="2520501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AE18C04F-89E3-4409-841B-DD416F526CE2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GB" altLang="en-US" sz="1000"/>
          </a:p>
        </p:txBody>
      </p:sp>
      <p:sp>
        <p:nvSpPr>
          <p:cNvPr id="99331" name="Oval 2"/>
          <p:cNvSpPr>
            <a:spLocks noChangeArrowheads="1"/>
          </p:cNvSpPr>
          <p:nvPr/>
        </p:nvSpPr>
        <p:spPr bwMode="auto">
          <a:xfrm>
            <a:off x="4656138" y="765175"/>
            <a:ext cx="2654300" cy="10541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4872039" y="1052514"/>
            <a:ext cx="236404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E</a:t>
            </a:r>
            <a:r>
              <a:rPr lang="en-GB" altLang="en-US" sz="2400">
                <a:latin typeface="Times New Roman" panose="02020603050405020304" pitchFamily="18" charset="0"/>
              </a:rPr>
              <a:t>conomic Trends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3432175" y="1844676"/>
            <a:ext cx="576103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home economy situation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home economy trends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overseas economies and trends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general taxation issues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taxation specific to product/services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seasonality/weather issues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market and trade cycles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specific industry factors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market routes and distribution trends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customer/end-user drivers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interest and exchange rates </a:t>
            </a:r>
          </a:p>
        </p:txBody>
      </p:sp>
    </p:spTree>
    <p:extLst>
      <p:ext uri="{BB962C8B-B14F-4D97-AF65-F5344CB8AC3E}">
        <p14:creationId xmlns:p14="http://schemas.microsoft.com/office/powerpoint/2010/main" val="36179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52F1ADA8-3ED2-4D12-A23E-ADD01234E6AD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GB" altLang="en-US" sz="1000"/>
          </a:p>
        </p:txBody>
      </p:sp>
      <p:sp>
        <p:nvSpPr>
          <p:cNvPr id="100355" name="Oval 2"/>
          <p:cNvSpPr>
            <a:spLocks noChangeArrowheads="1"/>
          </p:cNvSpPr>
          <p:nvPr/>
        </p:nvSpPr>
        <p:spPr bwMode="auto">
          <a:xfrm>
            <a:off x="1917700" y="2971800"/>
            <a:ext cx="2501900" cy="14351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2135188" y="3357564"/>
            <a:ext cx="193642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Social Factors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5041900" y="3429001"/>
            <a:ext cx="269144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New Opportunities</a:t>
            </a:r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4656139" y="1412876"/>
            <a:ext cx="54006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lifestyle trends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demographics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consumer attitudes and opinions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media views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law changes affecting social factors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brand, company, technology image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consumer buying patterns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fashion and role models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major events and influences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buying access and trends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ethnic/religious factors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>
                <a:latin typeface="Times New Roman" panose="02020603050405020304" pitchFamily="18" charset="0"/>
              </a:rPr>
              <a:t> advertising and publicity </a:t>
            </a:r>
          </a:p>
        </p:txBody>
      </p:sp>
    </p:spTree>
    <p:extLst>
      <p:ext uri="{BB962C8B-B14F-4D97-AF65-F5344CB8AC3E}">
        <p14:creationId xmlns:p14="http://schemas.microsoft.com/office/powerpoint/2010/main" val="2129668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A8A4F346-FC7B-4AE1-9745-520E0FE75B80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GB" altLang="en-US" sz="1000"/>
          </a:p>
        </p:txBody>
      </p:sp>
      <p:sp>
        <p:nvSpPr>
          <p:cNvPr id="101379" name="Oval 2"/>
          <p:cNvSpPr>
            <a:spLocks noChangeArrowheads="1"/>
          </p:cNvSpPr>
          <p:nvPr/>
        </p:nvSpPr>
        <p:spPr bwMode="auto">
          <a:xfrm>
            <a:off x="5110818" y="5035340"/>
            <a:ext cx="2273300" cy="13589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5346700" y="5362303"/>
            <a:ext cx="203741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Times New Roman" panose="02020603050405020304" pitchFamily="18" charset="0"/>
              </a:rPr>
              <a:t>T</a:t>
            </a:r>
            <a:r>
              <a:rPr lang="en-GB" altLang="en-US" sz="2400" dirty="0">
                <a:latin typeface="Times New Roman" panose="02020603050405020304" pitchFamily="18" charset="0"/>
              </a:rPr>
              <a:t>echnological 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dirty="0">
                <a:latin typeface="Times New Roman" panose="02020603050405020304" pitchFamily="18" charset="0"/>
              </a:rPr>
              <a:t>    Advances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3457903" y="482722"/>
            <a:ext cx="58150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competing technology development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research funding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associated/dependent technologies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replacement technology/solutions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maturity of technology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manufacturing maturity and capacity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information and communications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consumer buying mechanisms/technology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technology legislation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innovation potential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technology access, licensing, patents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Times New Roman" panose="02020603050405020304" pitchFamily="18" charset="0"/>
              </a:rPr>
              <a:t> intellectual property issues </a:t>
            </a:r>
          </a:p>
        </p:txBody>
      </p:sp>
    </p:spTree>
    <p:extLst>
      <p:ext uri="{BB962C8B-B14F-4D97-AF65-F5344CB8AC3E}">
        <p14:creationId xmlns:p14="http://schemas.microsoft.com/office/powerpoint/2010/main" val="2997908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737" y="435429"/>
            <a:ext cx="8802188" cy="18853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enter new market(s) abroad?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The decision needs to address: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292" y="2548436"/>
            <a:ext cx="5222966" cy="3852363"/>
          </a:xfrm>
        </p:spPr>
        <p:txBody>
          <a:bodyPr>
            <a:noAutofit/>
          </a:bodyPr>
          <a:lstStyle/>
          <a:p>
            <a:r>
              <a:rPr lang="en-US" dirty="0" smtClean="0"/>
              <a:t>Prior experience and knowledge</a:t>
            </a:r>
          </a:p>
          <a:p>
            <a:r>
              <a:rPr lang="en-US" dirty="0" smtClean="0"/>
              <a:t>Time and speed</a:t>
            </a:r>
          </a:p>
          <a:p>
            <a:r>
              <a:rPr lang="en-US" dirty="0" smtClean="0"/>
              <a:t>Impact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Partners</a:t>
            </a:r>
          </a:p>
          <a:p>
            <a:r>
              <a:rPr lang="en-US" dirty="0" smtClean="0"/>
              <a:t>Risks</a:t>
            </a:r>
          </a:p>
          <a:p>
            <a:r>
              <a:rPr lang="en-US" dirty="0" smtClean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505328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52" name="AutoShape 25"/>
          <p:cNvSpPr>
            <a:spLocks noChangeArrowheads="1"/>
          </p:cNvSpPr>
          <p:nvPr/>
        </p:nvSpPr>
        <p:spPr bwMode="auto">
          <a:xfrm>
            <a:off x="5429936" y="3572119"/>
            <a:ext cx="1523134" cy="486800"/>
          </a:xfrm>
          <a:prstGeom prst="roundRect">
            <a:avLst>
              <a:gd name="adj" fmla="val 12495"/>
            </a:avLst>
          </a:prstGeom>
          <a:solidFill>
            <a:schemeClr val="accent2">
              <a:alpha val="42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endParaRPr lang="fi-FI" altLang="en-US" sz="1600"/>
          </a:p>
        </p:txBody>
      </p:sp>
      <p:sp>
        <p:nvSpPr>
          <p:cNvPr id="102419" name="AutoShape 24"/>
          <p:cNvSpPr>
            <a:spLocks noChangeArrowheads="1"/>
          </p:cNvSpPr>
          <p:nvPr/>
        </p:nvSpPr>
        <p:spPr bwMode="auto">
          <a:xfrm>
            <a:off x="4848226" y="3051175"/>
            <a:ext cx="1427163" cy="419100"/>
          </a:xfrm>
          <a:prstGeom prst="roundRect">
            <a:avLst>
              <a:gd name="adj" fmla="val 12495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39" name="Right Arrow 38"/>
          <p:cNvSpPr/>
          <p:nvPr/>
        </p:nvSpPr>
        <p:spPr>
          <a:xfrm rot="5400000">
            <a:off x="9158674" y="3679172"/>
            <a:ext cx="2105025" cy="78336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383617" y="5924845"/>
            <a:ext cx="3189287" cy="67627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16200000">
            <a:off x="637642" y="3548632"/>
            <a:ext cx="2051050" cy="88372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4528204" y="1346483"/>
            <a:ext cx="3187700" cy="81148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5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088D528D-6F4F-49A6-A226-ECDA27F76810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GB" altLang="en-US" sz="1000"/>
          </a:p>
        </p:txBody>
      </p:sp>
      <p:sp>
        <p:nvSpPr>
          <p:cNvPr id="107536" name="Rectangle 3"/>
          <p:cNvSpPr>
            <a:spLocks noChangeArrowheads="1"/>
          </p:cNvSpPr>
          <p:nvPr/>
        </p:nvSpPr>
        <p:spPr bwMode="auto">
          <a:xfrm>
            <a:off x="553358" y="372608"/>
            <a:ext cx="6721393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3200" b="1" dirty="0">
                <a:latin typeface="Book Antiqua" panose="02040602050305030304" pitchFamily="18" charset="0"/>
              </a:rPr>
              <a:t>ENTERING FOREIGN MARKETS</a:t>
            </a:r>
          </a:p>
        </p:txBody>
      </p:sp>
      <p:sp>
        <p:nvSpPr>
          <p:cNvPr id="107537" name="Rectangle 4"/>
          <p:cNvSpPr>
            <a:spLocks noChangeArrowheads="1"/>
          </p:cNvSpPr>
          <p:nvPr/>
        </p:nvSpPr>
        <p:spPr bwMode="auto">
          <a:xfrm>
            <a:off x="2286001" y="2087563"/>
            <a:ext cx="110607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latin typeface="Book Antiqua" panose="02040602050305030304" pitchFamily="18" charset="0"/>
              </a:rPr>
              <a:t>	</a:t>
            </a:r>
          </a:p>
        </p:txBody>
      </p:sp>
      <p:sp>
        <p:nvSpPr>
          <p:cNvPr id="102409" name="Rectangle 5"/>
          <p:cNvSpPr>
            <a:spLocks noChangeArrowheads="1"/>
          </p:cNvSpPr>
          <p:nvPr/>
        </p:nvSpPr>
        <p:spPr bwMode="auto">
          <a:xfrm>
            <a:off x="2628900" y="2264997"/>
            <a:ext cx="6648450" cy="3587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07541" name="Rectangle 6"/>
          <p:cNvSpPr>
            <a:spLocks noChangeArrowheads="1"/>
          </p:cNvSpPr>
          <p:nvPr/>
        </p:nvSpPr>
        <p:spPr bwMode="auto">
          <a:xfrm rot="16200000">
            <a:off x="1213111" y="3933336"/>
            <a:ext cx="900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600" b="1" i="1" dirty="0">
                <a:latin typeface="Book Antiqua" panose="02040602050305030304" pitchFamily="18" charset="0"/>
              </a:rPr>
              <a:t>Control</a:t>
            </a:r>
          </a:p>
        </p:txBody>
      </p:sp>
      <p:sp>
        <p:nvSpPr>
          <p:cNvPr id="107542" name="Rectangle 7"/>
          <p:cNvSpPr>
            <a:spLocks noChangeArrowheads="1"/>
          </p:cNvSpPr>
          <p:nvPr/>
        </p:nvSpPr>
        <p:spPr bwMode="auto">
          <a:xfrm>
            <a:off x="5451577" y="5750630"/>
            <a:ext cx="162063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FontTx/>
              <a:buNone/>
            </a:pPr>
            <a:endParaRPr lang="en-GB" altLang="en-US" b="1" i="1" dirty="0">
              <a:latin typeface="Book Antiqua" panose="02040602050305030304" pitchFamily="18" charset="0"/>
            </a:endParaRPr>
          </a:p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en-GB" altLang="en-US" sz="1600" b="1" i="1" dirty="0" smtClean="0">
                <a:latin typeface="Book Antiqua" panose="02040602050305030304" pitchFamily="18" charset="0"/>
              </a:rPr>
              <a:t>Risks &amp; returns</a:t>
            </a:r>
            <a:endParaRPr lang="en-GB" altLang="en-US" sz="1600" b="1" i="1" dirty="0">
              <a:latin typeface="Book Antiqua" panose="02040602050305030304" pitchFamily="18" charset="0"/>
            </a:endParaRPr>
          </a:p>
        </p:txBody>
      </p:sp>
      <p:sp>
        <p:nvSpPr>
          <p:cNvPr id="107546" name="Rectangle 14"/>
          <p:cNvSpPr>
            <a:spLocks noChangeArrowheads="1"/>
          </p:cNvSpPr>
          <p:nvPr/>
        </p:nvSpPr>
        <p:spPr bwMode="auto">
          <a:xfrm>
            <a:off x="5159886" y="3804298"/>
            <a:ext cx="150000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Book Antiqua" panose="02040602050305030304" pitchFamily="18" charset="0"/>
              </a:rPr>
              <a:t>Licensing</a:t>
            </a:r>
          </a:p>
        </p:txBody>
      </p:sp>
      <p:sp>
        <p:nvSpPr>
          <p:cNvPr id="107548" name="Rectangle 16"/>
          <p:cNvSpPr>
            <a:spLocks noChangeArrowheads="1"/>
          </p:cNvSpPr>
          <p:nvPr/>
        </p:nvSpPr>
        <p:spPr bwMode="auto">
          <a:xfrm>
            <a:off x="7746913" y="2437304"/>
            <a:ext cx="1495604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Book Antiqua" panose="02040602050305030304" pitchFamily="18" charset="0"/>
              </a:rPr>
              <a:t>Wholly- 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Book Antiqua" panose="02040602050305030304" pitchFamily="18" charset="0"/>
              </a:rPr>
              <a:t>owned 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Book Antiqua" panose="02040602050305030304" pitchFamily="18" charset="0"/>
              </a:rPr>
              <a:t>subsidiary</a:t>
            </a:r>
          </a:p>
        </p:txBody>
      </p:sp>
      <p:sp>
        <p:nvSpPr>
          <p:cNvPr id="107549" name="Rectangle 18"/>
          <p:cNvSpPr>
            <a:spLocks noChangeArrowheads="1"/>
          </p:cNvSpPr>
          <p:nvPr/>
        </p:nvSpPr>
        <p:spPr bwMode="auto">
          <a:xfrm>
            <a:off x="4383617" y="4290560"/>
            <a:ext cx="87524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Book Antiqua" panose="02040602050305030304" pitchFamily="18" charset="0"/>
              </a:rPr>
              <a:t>Direct 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Book Antiqua" panose="02040602050305030304" pitchFamily="18" charset="0"/>
              </a:rPr>
              <a:t>Export</a:t>
            </a:r>
          </a:p>
        </p:txBody>
      </p:sp>
      <p:sp>
        <p:nvSpPr>
          <p:cNvPr id="107550" name="Rectangle 21"/>
          <p:cNvSpPr>
            <a:spLocks noChangeArrowheads="1"/>
          </p:cNvSpPr>
          <p:nvPr/>
        </p:nvSpPr>
        <p:spPr bwMode="auto">
          <a:xfrm>
            <a:off x="6481492" y="3300788"/>
            <a:ext cx="11210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Book Antiqua" panose="02040602050305030304" pitchFamily="18" charset="0"/>
              </a:rPr>
              <a:t>Joint </a:t>
            </a:r>
          </a:p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Book Antiqua" panose="02040602050305030304" pitchFamily="18" charset="0"/>
              </a:rPr>
              <a:t>Venture</a:t>
            </a:r>
          </a:p>
        </p:txBody>
      </p:sp>
      <p:sp>
        <p:nvSpPr>
          <p:cNvPr id="107551" name="Rectangle 22"/>
          <p:cNvSpPr>
            <a:spLocks noChangeArrowheads="1"/>
          </p:cNvSpPr>
          <p:nvPr/>
        </p:nvSpPr>
        <p:spPr bwMode="auto">
          <a:xfrm>
            <a:off x="3062057" y="5153999"/>
            <a:ext cx="170399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Book Antiqua" panose="02040602050305030304" pitchFamily="18" charset="0"/>
              </a:rPr>
              <a:t>Indirect export</a:t>
            </a:r>
          </a:p>
        </p:txBody>
      </p:sp>
      <p:sp>
        <p:nvSpPr>
          <p:cNvPr id="107558" name="Rectangle 7"/>
          <p:cNvSpPr>
            <a:spLocks noChangeArrowheads="1"/>
          </p:cNvSpPr>
          <p:nvPr/>
        </p:nvSpPr>
        <p:spPr bwMode="auto">
          <a:xfrm>
            <a:off x="4681990" y="1526027"/>
            <a:ext cx="2654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en-GB" altLang="en-US" sz="1600" b="1" i="1" dirty="0">
                <a:latin typeface="Book Antiqua" panose="02040602050305030304" pitchFamily="18" charset="0"/>
              </a:rPr>
              <a:t>Commitment</a:t>
            </a:r>
            <a:r>
              <a:rPr lang="en-GB" altLang="en-US" sz="1800" b="1" i="1" dirty="0">
                <a:latin typeface="Book Antiqua" panose="02040602050305030304" pitchFamily="18" charset="0"/>
              </a:rPr>
              <a:t> of resources</a:t>
            </a:r>
            <a:endParaRPr lang="en-GB" altLang="en-US" sz="1600" b="1" i="1" dirty="0">
              <a:latin typeface="Book Antiqua" panose="02040602050305030304" pitchFamily="18" charset="0"/>
            </a:endParaRPr>
          </a:p>
        </p:txBody>
      </p:sp>
      <p:sp>
        <p:nvSpPr>
          <p:cNvPr id="107559" name="Rectangle 6"/>
          <p:cNvSpPr>
            <a:spLocks noChangeArrowheads="1"/>
          </p:cNvSpPr>
          <p:nvPr/>
        </p:nvSpPr>
        <p:spPr bwMode="auto">
          <a:xfrm rot="5400000">
            <a:off x="9648127" y="3934130"/>
            <a:ext cx="11541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600" b="1" i="1" dirty="0">
                <a:latin typeface="Book Antiqua" panose="02040602050305030304" pitchFamily="18" charset="0"/>
              </a:rPr>
              <a:t>Flexibility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1120" y="6394396"/>
            <a:ext cx="297960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1050" dirty="0" err="1"/>
              <a:t>Source</a:t>
            </a:r>
            <a:r>
              <a:rPr lang="fi-FI" sz="1050" dirty="0"/>
              <a:t>: </a:t>
            </a:r>
            <a:r>
              <a:rPr lang="fi-FI" sz="1050" dirty="0" err="1" smtClean="0"/>
              <a:t>adapted</a:t>
            </a:r>
            <a:r>
              <a:rPr lang="fi-FI" sz="1050" dirty="0" smtClean="0"/>
              <a:t> </a:t>
            </a:r>
            <a:r>
              <a:rPr lang="fi-FI" sz="1050" dirty="0" err="1" smtClean="0"/>
              <a:t>from</a:t>
            </a:r>
            <a:r>
              <a:rPr lang="fi-FI" sz="1050" dirty="0" smtClean="0"/>
              <a:t> Garcia </a:t>
            </a:r>
            <a:r>
              <a:rPr lang="fi-FI" sz="1050" dirty="0"/>
              <a:t>Cruz, in </a:t>
            </a:r>
            <a:r>
              <a:rPr lang="fi-FI" sz="1050" dirty="0" err="1"/>
              <a:t>Gupta</a:t>
            </a:r>
            <a:r>
              <a:rPr lang="fi-FI" sz="1050" dirty="0"/>
              <a:t> 2014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315769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8B545E32-35E9-44AE-A430-56368CED18A0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en-GB" altLang="en-US" sz="1000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2214564" y="6553200"/>
            <a:ext cx="270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endParaRPr lang="fi-FI" altLang="en-US" sz="1600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2447926" y="6491288"/>
            <a:ext cx="4316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endParaRPr lang="fi-FI" altLang="en-US" sz="1600"/>
          </a:p>
        </p:txBody>
      </p:sp>
      <p:sp>
        <p:nvSpPr>
          <p:cNvPr id="88069" name="Oval 4"/>
          <p:cNvSpPr>
            <a:spLocks noChangeArrowheads="1"/>
          </p:cNvSpPr>
          <p:nvPr/>
        </p:nvSpPr>
        <p:spPr bwMode="auto">
          <a:xfrm>
            <a:off x="4876800" y="3962400"/>
            <a:ext cx="2844800" cy="16002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9816" name="Text Box 5"/>
          <p:cNvSpPr txBox="1">
            <a:spLocks noChangeArrowheads="1"/>
          </p:cNvSpPr>
          <p:nvPr/>
        </p:nvSpPr>
        <p:spPr bwMode="auto">
          <a:xfrm>
            <a:off x="1911350" y="714375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3200" dirty="0">
                <a:latin typeface="Times New Roman" panose="02020603050405020304" pitchFamily="18" charset="0"/>
              </a:rPr>
              <a:t>UNDERSTANDING  </a:t>
            </a:r>
            <a:r>
              <a:rPr lang="en-GB" altLang="en-US" sz="3200" dirty="0" smtClean="0">
                <a:latin typeface="Times New Roman" panose="02020603050405020304" pitchFamily="18" charset="0"/>
              </a:rPr>
              <a:t>CUSTOMERS ABROAD</a:t>
            </a:r>
            <a:endParaRPr lang="en-GB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19817" name="Text Box 6"/>
          <p:cNvSpPr txBox="1">
            <a:spLocks noChangeArrowheads="1"/>
          </p:cNvSpPr>
          <p:nvPr/>
        </p:nvSpPr>
        <p:spPr bwMode="auto">
          <a:xfrm>
            <a:off x="5105400" y="4495801"/>
            <a:ext cx="238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</a:rPr>
              <a:t>CUSTOMERS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84800" y="2209800"/>
            <a:ext cx="1727200" cy="1028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9821" name="Text Box 8"/>
          <p:cNvSpPr txBox="1">
            <a:spLocks noChangeArrowheads="1"/>
          </p:cNvSpPr>
          <p:nvPr/>
        </p:nvSpPr>
        <p:spPr bwMode="auto">
          <a:xfrm>
            <a:off x="5283200" y="2286001"/>
            <a:ext cx="193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i="1">
                <a:latin typeface="Times New Roman" panose="02020603050405020304" pitchFamily="18" charset="0"/>
              </a:rPr>
              <a:t>Who </a:t>
            </a:r>
            <a:r>
              <a:rPr lang="en-GB" altLang="en-US" sz="2400">
                <a:latin typeface="Times New Roman" panose="02020603050405020304" pitchFamily="18" charset="0"/>
              </a:rPr>
              <a:t>i</a:t>
            </a:r>
            <a:r>
              <a:rPr lang="en-GB" altLang="en-US" sz="2400" b="1">
                <a:latin typeface="Times New Roman" panose="02020603050405020304" pitchFamily="18" charset="0"/>
              </a:rPr>
              <a:t>s</a:t>
            </a:r>
            <a:r>
              <a:rPr lang="en-GB" altLang="en-US" sz="2400">
                <a:latin typeface="Times New Roman" panose="02020603050405020304" pitchFamily="18" charset="0"/>
              </a:rPr>
              <a:t> important?</a:t>
            </a:r>
            <a:endParaRPr lang="en-GB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13674" name="Rectangle 9"/>
          <p:cNvSpPr>
            <a:spLocks noChangeArrowheads="1"/>
          </p:cNvSpPr>
          <p:nvPr/>
        </p:nvSpPr>
        <p:spPr bwMode="auto">
          <a:xfrm>
            <a:off x="8178800" y="3238500"/>
            <a:ext cx="22098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9825" name="Text Box 10"/>
          <p:cNvSpPr txBox="1">
            <a:spLocks noChangeArrowheads="1"/>
          </p:cNvSpPr>
          <p:nvPr/>
        </p:nvSpPr>
        <p:spPr bwMode="auto">
          <a:xfrm>
            <a:off x="8070850" y="3270251"/>
            <a:ext cx="2387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i="1">
                <a:latin typeface="Times New Roman" panose="02020603050405020304" pitchFamily="18" charset="0"/>
              </a:rPr>
              <a:t>What </a:t>
            </a:r>
            <a:r>
              <a:rPr lang="en-GB" altLang="en-US" sz="2400" i="1">
                <a:latin typeface="Times New Roman" panose="02020603050405020304" pitchFamily="18" charset="0"/>
              </a:rPr>
              <a:t>               </a:t>
            </a:r>
            <a:r>
              <a:rPr lang="en-GB" altLang="en-US" sz="2400">
                <a:latin typeface="Times New Roman" panose="02020603050405020304" pitchFamily="18" charset="0"/>
              </a:rPr>
              <a:t>are their choice criteria?</a:t>
            </a:r>
            <a:endParaRPr lang="en-GB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13676" name="Rectangle 11"/>
          <p:cNvSpPr>
            <a:spLocks noChangeArrowheads="1"/>
          </p:cNvSpPr>
          <p:nvPr/>
        </p:nvSpPr>
        <p:spPr bwMode="auto">
          <a:xfrm>
            <a:off x="7797800" y="5600700"/>
            <a:ext cx="2660650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9829" name="Text Box 12"/>
          <p:cNvSpPr txBox="1">
            <a:spLocks noChangeArrowheads="1"/>
          </p:cNvSpPr>
          <p:nvPr/>
        </p:nvSpPr>
        <p:spPr bwMode="auto">
          <a:xfrm>
            <a:off x="7620000" y="5715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i="1">
                <a:latin typeface="Times New Roman" panose="02020603050405020304" pitchFamily="18" charset="0"/>
              </a:rPr>
              <a:t>When </a:t>
            </a:r>
            <a:r>
              <a:rPr lang="en-GB" altLang="en-US" sz="2400">
                <a:latin typeface="Times New Roman" panose="02020603050405020304" pitchFamily="18" charset="0"/>
              </a:rPr>
              <a:t>do they buy?</a:t>
            </a:r>
            <a:endParaRPr lang="en-GB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13678" name="Rectangle 13"/>
          <p:cNvSpPr>
            <a:spLocks noChangeArrowheads="1"/>
          </p:cNvSpPr>
          <p:nvPr/>
        </p:nvSpPr>
        <p:spPr bwMode="auto">
          <a:xfrm>
            <a:off x="1752600" y="5638800"/>
            <a:ext cx="2768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9833" name="Text Box 14"/>
          <p:cNvSpPr txBox="1">
            <a:spLocks noChangeArrowheads="1"/>
          </p:cNvSpPr>
          <p:nvPr/>
        </p:nvSpPr>
        <p:spPr bwMode="auto">
          <a:xfrm>
            <a:off x="1600200" y="569595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i="1">
                <a:latin typeface="Times New Roman" panose="02020603050405020304" pitchFamily="18" charset="0"/>
              </a:rPr>
              <a:t>  </a:t>
            </a:r>
            <a:r>
              <a:rPr lang="en-GB" altLang="en-US" sz="2400" b="1" i="1">
                <a:latin typeface="Times New Roman" panose="02020603050405020304" pitchFamily="18" charset="0"/>
              </a:rPr>
              <a:t>Where </a:t>
            </a:r>
            <a:r>
              <a:rPr lang="en-GB" altLang="en-US" sz="2400">
                <a:latin typeface="Times New Roman" panose="02020603050405020304" pitchFamily="18" charset="0"/>
              </a:rPr>
              <a:t>do they buy?</a:t>
            </a:r>
            <a:endParaRPr lang="en-GB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13680" name="Rectangle 15"/>
          <p:cNvSpPr>
            <a:spLocks noChangeArrowheads="1"/>
          </p:cNvSpPr>
          <p:nvPr/>
        </p:nvSpPr>
        <p:spPr bwMode="auto">
          <a:xfrm>
            <a:off x="1752600" y="3314700"/>
            <a:ext cx="2667000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9837" name="Text Box 16"/>
          <p:cNvSpPr txBox="1">
            <a:spLocks noChangeArrowheads="1"/>
          </p:cNvSpPr>
          <p:nvPr/>
        </p:nvSpPr>
        <p:spPr bwMode="auto">
          <a:xfrm>
            <a:off x="1752600" y="3429000"/>
            <a:ext cx="261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i="1">
                <a:latin typeface="Times New Roman" panose="02020603050405020304" pitchFamily="18" charset="0"/>
              </a:rPr>
              <a:t>How </a:t>
            </a:r>
            <a:r>
              <a:rPr lang="en-GB" altLang="en-US" sz="2400">
                <a:latin typeface="Times New Roman" panose="02020603050405020304" pitchFamily="18" charset="0"/>
              </a:rPr>
              <a:t>do they buy?</a:t>
            </a:r>
            <a:endParaRPr lang="en-GB" altLang="en-US" sz="2400" i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00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A24C5925-26D3-48F7-AD22-BD96A2007317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en-GB" altLang="en-US" sz="1000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079875" y="1268413"/>
            <a:ext cx="1422400" cy="800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6096000" y="1268413"/>
            <a:ext cx="1422400" cy="792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774825" y="1771650"/>
            <a:ext cx="2160588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7680326" y="1771650"/>
            <a:ext cx="2447925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19" name="Oval 7"/>
          <p:cNvSpPr>
            <a:spLocks noChangeArrowheads="1"/>
          </p:cNvSpPr>
          <p:nvPr/>
        </p:nvSpPr>
        <p:spPr bwMode="auto">
          <a:xfrm>
            <a:off x="4876800" y="2400300"/>
            <a:ext cx="2032000" cy="108585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4876800" y="4000501"/>
            <a:ext cx="2133600" cy="1300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21" name="Oval 9"/>
          <p:cNvSpPr>
            <a:spLocks noChangeArrowheads="1"/>
          </p:cNvSpPr>
          <p:nvPr/>
        </p:nvSpPr>
        <p:spPr bwMode="auto">
          <a:xfrm>
            <a:off x="7823200" y="5200650"/>
            <a:ext cx="1727200" cy="9715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22" name="Oval 10"/>
          <p:cNvSpPr>
            <a:spLocks noChangeArrowheads="1"/>
          </p:cNvSpPr>
          <p:nvPr/>
        </p:nvSpPr>
        <p:spPr bwMode="auto">
          <a:xfrm>
            <a:off x="2235201" y="5200650"/>
            <a:ext cx="1916113" cy="9715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4673600" y="6000750"/>
            <a:ext cx="2641600" cy="6683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20862" name="Text Box 13"/>
          <p:cNvSpPr txBox="1">
            <a:spLocks noChangeArrowheads="1"/>
          </p:cNvSpPr>
          <p:nvPr/>
        </p:nvSpPr>
        <p:spPr bwMode="auto">
          <a:xfrm>
            <a:off x="4064000" y="1257301"/>
            <a:ext cx="162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Product line decisions</a:t>
            </a:r>
          </a:p>
        </p:txBody>
      </p:sp>
      <p:sp>
        <p:nvSpPr>
          <p:cNvPr id="120863" name="Text Box 14"/>
          <p:cNvSpPr txBox="1">
            <a:spLocks noChangeArrowheads="1"/>
          </p:cNvSpPr>
          <p:nvPr/>
        </p:nvSpPr>
        <p:spPr bwMode="auto">
          <a:xfrm>
            <a:off x="6096000" y="1257301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Product life       cycles</a:t>
            </a:r>
          </a:p>
        </p:txBody>
      </p:sp>
      <p:sp>
        <p:nvSpPr>
          <p:cNvPr id="120864" name="Line 15"/>
          <p:cNvSpPr>
            <a:spLocks noChangeShapeType="1"/>
          </p:cNvSpPr>
          <p:nvPr/>
        </p:nvSpPr>
        <p:spPr bwMode="auto">
          <a:xfrm>
            <a:off x="1828801" y="2114550"/>
            <a:ext cx="21066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65" name="Line 16"/>
          <p:cNvSpPr>
            <a:spLocks noChangeShapeType="1"/>
          </p:cNvSpPr>
          <p:nvPr/>
        </p:nvSpPr>
        <p:spPr bwMode="auto">
          <a:xfrm>
            <a:off x="7721600" y="2114550"/>
            <a:ext cx="223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66" name="Text Box 17"/>
          <p:cNvSpPr txBox="1">
            <a:spLocks noChangeArrowheads="1"/>
          </p:cNvSpPr>
          <p:nvPr/>
        </p:nvSpPr>
        <p:spPr bwMode="auto">
          <a:xfrm>
            <a:off x="1727200" y="1828801"/>
            <a:ext cx="284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Product elements</a:t>
            </a:r>
          </a:p>
        </p:txBody>
      </p:sp>
      <p:sp>
        <p:nvSpPr>
          <p:cNvPr id="120867" name="Text Box 18"/>
          <p:cNvSpPr txBox="1">
            <a:spLocks noChangeArrowheads="1"/>
          </p:cNvSpPr>
          <p:nvPr/>
        </p:nvSpPr>
        <p:spPr bwMode="auto">
          <a:xfrm>
            <a:off x="7721600" y="1771651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Service elements</a:t>
            </a:r>
          </a:p>
        </p:txBody>
      </p:sp>
      <p:sp>
        <p:nvSpPr>
          <p:cNvPr id="120868" name="Line 21"/>
          <p:cNvSpPr>
            <a:spLocks noChangeShapeType="1"/>
          </p:cNvSpPr>
          <p:nvPr/>
        </p:nvSpPr>
        <p:spPr bwMode="auto">
          <a:xfrm>
            <a:off x="5181600" y="2057400"/>
            <a:ext cx="2032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69" name="Line 22"/>
          <p:cNvSpPr>
            <a:spLocks noChangeShapeType="1"/>
          </p:cNvSpPr>
          <p:nvPr/>
        </p:nvSpPr>
        <p:spPr bwMode="auto">
          <a:xfrm flipH="1">
            <a:off x="6299200" y="2057400"/>
            <a:ext cx="2032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70" name="Line 23"/>
          <p:cNvSpPr>
            <a:spLocks noChangeShapeType="1"/>
          </p:cNvSpPr>
          <p:nvPr/>
        </p:nvSpPr>
        <p:spPr bwMode="auto">
          <a:xfrm flipH="1" flipV="1">
            <a:off x="6908801" y="2914651"/>
            <a:ext cx="7715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71" name="Line 24"/>
          <p:cNvSpPr>
            <a:spLocks noChangeShapeType="1"/>
          </p:cNvSpPr>
          <p:nvPr/>
        </p:nvSpPr>
        <p:spPr bwMode="auto">
          <a:xfrm>
            <a:off x="4064000" y="2914650"/>
            <a:ext cx="81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72" name="Line 25"/>
          <p:cNvSpPr>
            <a:spLocks noChangeShapeType="1"/>
          </p:cNvSpPr>
          <p:nvPr/>
        </p:nvSpPr>
        <p:spPr bwMode="auto">
          <a:xfrm>
            <a:off x="5892800" y="3486150"/>
            <a:ext cx="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73" name="Text Box 26"/>
          <p:cNvSpPr txBox="1">
            <a:spLocks noChangeArrowheads="1"/>
          </p:cNvSpPr>
          <p:nvPr/>
        </p:nvSpPr>
        <p:spPr bwMode="auto">
          <a:xfrm>
            <a:off x="1865313" y="2114550"/>
            <a:ext cx="20320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Features   Branding Packaging Warranty   Service Quality</a:t>
            </a:r>
          </a:p>
        </p:txBody>
      </p:sp>
      <p:sp>
        <p:nvSpPr>
          <p:cNvPr id="120874" name="Text Box 27"/>
          <p:cNvSpPr txBox="1">
            <a:spLocks noChangeArrowheads="1"/>
          </p:cNvSpPr>
          <p:nvPr/>
        </p:nvSpPr>
        <p:spPr bwMode="auto">
          <a:xfrm>
            <a:off x="7793038" y="2133600"/>
            <a:ext cx="24384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Service design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Service name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Delivery systems Locations 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Quality levels</a:t>
            </a:r>
          </a:p>
        </p:txBody>
      </p:sp>
      <p:sp>
        <p:nvSpPr>
          <p:cNvPr id="120875" name="Text Box 28"/>
          <p:cNvSpPr txBox="1">
            <a:spLocks noChangeArrowheads="1"/>
          </p:cNvSpPr>
          <p:nvPr/>
        </p:nvSpPr>
        <p:spPr bwMode="auto">
          <a:xfrm>
            <a:off x="4978400" y="2530476"/>
            <a:ext cx="1828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b="1">
                <a:latin typeface="Times New Roman" panose="02020603050405020304" pitchFamily="18" charset="0"/>
              </a:rPr>
              <a:t>International product decisions</a:t>
            </a:r>
          </a:p>
        </p:txBody>
      </p:sp>
      <p:sp>
        <p:nvSpPr>
          <p:cNvPr id="120876" name="Text Box 29"/>
          <p:cNvSpPr txBox="1">
            <a:spLocks noChangeArrowheads="1"/>
          </p:cNvSpPr>
          <p:nvPr/>
        </p:nvSpPr>
        <p:spPr bwMode="auto">
          <a:xfrm>
            <a:off x="4951413" y="4102100"/>
            <a:ext cx="2032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Generic international product strategies</a:t>
            </a:r>
          </a:p>
        </p:txBody>
      </p:sp>
      <p:sp>
        <p:nvSpPr>
          <p:cNvPr id="120877" name="Text Box 30"/>
          <p:cNvSpPr txBox="1">
            <a:spLocks noChangeArrowheads="1"/>
          </p:cNvSpPr>
          <p:nvPr/>
        </p:nvSpPr>
        <p:spPr bwMode="auto">
          <a:xfrm>
            <a:off x="2235200" y="5429250"/>
            <a:ext cx="1828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>
                <a:latin typeface="Times New Roman" panose="02020603050405020304" pitchFamily="18" charset="0"/>
              </a:rPr>
              <a:t>Adapted products</a:t>
            </a:r>
          </a:p>
        </p:txBody>
      </p:sp>
      <p:sp>
        <p:nvSpPr>
          <p:cNvPr id="120878" name="Text Box 31"/>
          <p:cNvSpPr txBox="1">
            <a:spLocks noChangeArrowheads="1"/>
          </p:cNvSpPr>
          <p:nvPr/>
        </p:nvSpPr>
        <p:spPr bwMode="auto">
          <a:xfrm>
            <a:off x="7721600" y="5429250"/>
            <a:ext cx="193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Times New Roman" panose="02020603050405020304" pitchFamily="18" charset="0"/>
              </a:rPr>
              <a:t>Standardized products</a:t>
            </a:r>
          </a:p>
        </p:txBody>
      </p:sp>
      <p:sp>
        <p:nvSpPr>
          <p:cNvPr id="120879" name="Text Box 32"/>
          <p:cNvSpPr txBox="1">
            <a:spLocks noChangeArrowheads="1"/>
          </p:cNvSpPr>
          <p:nvPr/>
        </p:nvSpPr>
        <p:spPr bwMode="auto">
          <a:xfrm>
            <a:off x="4872038" y="5949951"/>
            <a:ext cx="223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Competing products</a:t>
            </a:r>
          </a:p>
        </p:txBody>
      </p:sp>
      <p:sp>
        <p:nvSpPr>
          <p:cNvPr id="120880" name="Line 33"/>
          <p:cNvSpPr>
            <a:spLocks noChangeShapeType="1"/>
          </p:cNvSpPr>
          <p:nvPr/>
        </p:nvSpPr>
        <p:spPr bwMode="auto">
          <a:xfrm flipH="1">
            <a:off x="3657600" y="4800600"/>
            <a:ext cx="12192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81" name="Line 34"/>
          <p:cNvSpPr>
            <a:spLocks noChangeShapeType="1"/>
          </p:cNvSpPr>
          <p:nvPr/>
        </p:nvSpPr>
        <p:spPr bwMode="auto">
          <a:xfrm>
            <a:off x="7010400" y="4743450"/>
            <a:ext cx="11176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82" name="Line 35"/>
          <p:cNvSpPr>
            <a:spLocks noChangeShapeType="1"/>
          </p:cNvSpPr>
          <p:nvPr/>
        </p:nvSpPr>
        <p:spPr bwMode="auto">
          <a:xfrm flipH="1" flipV="1">
            <a:off x="5989638" y="5300664"/>
            <a:ext cx="4762" cy="70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83" name="Arc 36"/>
          <p:cNvSpPr>
            <a:spLocks/>
          </p:cNvSpPr>
          <p:nvPr/>
        </p:nvSpPr>
        <p:spPr bwMode="auto">
          <a:xfrm>
            <a:off x="2641600" y="4857750"/>
            <a:ext cx="2032000" cy="1085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143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84" name="Arc 37"/>
          <p:cNvSpPr>
            <a:spLocks/>
          </p:cNvSpPr>
          <p:nvPr/>
        </p:nvSpPr>
        <p:spPr bwMode="auto">
          <a:xfrm rot="16465609">
            <a:off x="7607300" y="4406900"/>
            <a:ext cx="1143000" cy="1930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2" y="0"/>
                  <a:pt x="21548" y="9613"/>
                  <a:pt x="21599" y="21506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2" y="0"/>
                  <a:pt x="21548" y="9613"/>
                  <a:pt x="21599" y="2150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143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0885" name="Text Box 38"/>
          <p:cNvSpPr txBox="1">
            <a:spLocks noChangeArrowheads="1"/>
          </p:cNvSpPr>
          <p:nvPr/>
        </p:nvSpPr>
        <p:spPr bwMode="auto">
          <a:xfrm>
            <a:off x="1727200" y="4433888"/>
            <a:ext cx="284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i="1">
                <a:latin typeface="Times New Roman" panose="02020603050405020304" pitchFamily="18" charset="0"/>
              </a:rPr>
              <a:t>Barriers to adaptation</a:t>
            </a:r>
          </a:p>
        </p:txBody>
      </p:sp>
      <p:sp>
        <p:nvSpPr>
          <p:cNvPr id="120886" name="Text Box 39"/>
          <p:cNvSpPr txBox="1">
            <a:spLocks noChangeArrowheads="1"/>
          </p:cNvSpPr>
          <p:nvPr/>
        </p:nvSpPr>
        <p:spPr bwMode="auto">
          <a:xfrm>
            <a:off x="7535863" y="4471988"/>
            <a:ext cx="284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i="1">
                <a:latin typeface="Times New Roman" panose="02020603050405020304" pitchFamily="18" charset="0"/>
              </a:rPr>
              <a:t>Barriers to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38965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6F87C577-65D6-49FF-BE32-09B2DB290D6A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GB" altLang="en-US" sz="1000"/>
          </a:p>
        </p:txBody>
      </p:sp>
      <p:sp>
        <p:nvSpPr>
          <p:cNvPr id="145411" name="Rectangle 2"/>
          <p:cNvSpPr>
            <a:spLocks noChangeArrowheads="1"/>
          </p:cNvSpPr>
          <p:nvPr/>
        </p:nvSpPr>
        <p:spPr bwMode="auto">
          <a:xfrm>
            <a:off x="838200" y="467389"/>
            <a:ext cx="7258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3200" dirty="0">
                <a:latin typeface="+mn-lt"/>
              </a:rPr>
              <a:t>Challenges in international advertising</a:t>
            </a:r>
            <a:endParaRPr lang="en-GB" altLang="en-US" sz="2400" dirty="0">
              <a:latin typeface="+mn-lt"/>
            </a:endParaRPr>
          </a:p>
        </p:txBody>
      </p:sp>
      <p:sp>
        <p:nvSpPr>
          <p:cNvPr id="145412" name="Rectangle 3"/>
          <p:cNvSpPr>
            <a:spLocks noChangeArrowheads="1"/>
          </p:cNvSpPr>
          <p:nvPr/>
        </p:nvSpPr>
        <p:spPr bwMode="auto">
          <a:xfrm>
            <a:off x="2420304" y="1494787"/>
            <a:ext cx="7200900" cy="478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028700" indent="-45720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dirty="0">
                <a:latin typeface="+mn-lt"/>
              </a:rPr>
              <a:t>Regulations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+mn-lt"/>
              </a:rPr>
              <a:t>Tobacco, alcohol, pharmaceuticals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+mn-lt"/>
              </a:rPr>
              <a:t>Children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+mn-lt"/>
              </a:rPr>
              <a:t>Comparisons</a:t>
            </a:r>
          </a:p>
          <a:p>
            <a:pPr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400" dirty="0">
              <a:latin typeface="+mn-lt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dirty="0">
                <a:latin typeface="+mn-lt"/>
              </a:rPr>
              <a:t>Culture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+mn-lt"/>
              </a:rPr>
              <a:t>Appropriateness (hygiene, </a:t>
            </a:r>
            <a:r>
              <a:rPr lang="en-GB" altLang="en-US" sz="2400" dirty="0" smtClean="0">
                <a:latin typeface="+mn-lt"/>
              </a:rPr>
              <a:t>…)</a:t>
            </a:r>
            <a:endParaRPr lang="en-GB" altLang="en-US" sz="2400" dirty="0">
              <a:latin typeface="+mn-lt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+mn-lt"/>
              </a:rPr>
              <a:t>Symbols </a:t>
            </a:r>
            <a:r>
              <a:rPr lang="en-GB" altLang="en-US" sz="2400" dirty="0">
                <a:latin typeface="+mn-lt"/>
              </a:rPr>
              <a:t>(</a:t>
            </a:r>
            <a:r>
              <a:rPr lang="en-GB" altLang="en-US" sz="2400" dirty="0" smtClean="0">
                <a:latin typeface="+mn-lt"/>
              </a:rPr>
              <a:t>colours</a:t>
            </a:r>
            <a:r>
              <a:rPr lang="en-GB" altLang="en-US" sz="2400" dirty="0">
                <a:latin typeface="+mn-lt"/>
              </a:rPr>
              <a:t>, animals, religion,…)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+mn-lt"/>
              </a:rPr>
              <a:t>Celebrities, what-is-known</a:t>
            </a:r>
            <a:endParaRPr lang="en-GB" altLang="en-US" sz="2400" u="sng" dirty="0">
              <a:latin typeface="+mn-lt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dirty="0" smtClean="0">
                <a:latin typeface="+mn-lt"/>
              </a:rPr>
              <a:t>Language</a:t>
            </a:r>
            <a:r>
              <a:rPr lang="en-GB" altLang="en-US" sz="2400" dirty="0">
                <a:latin typeface="+mn-lt"/>
              </a:rPr>
              <a:t>, translation</a:t>
            </a:r>
          </a:p>
          <a:p>
            <a:pPr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14177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01C938D2-B498-47E3-B4BE-9EE0300CCBA8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GB" altLang="en-US" sz="1000"/>
          </a:p>
        </p:txBody>
      </p:sp>
      <p:sp>
        <p:nvSpPr>
          <p:cNvPr id="146435" name="Text Box 2"/>
          <p:cNvSpPr txBox="1">
            <a:spLocks noChangeArrowheads="1"/>
          </p:cNvSpPr>
          <p:nvPr/>
        </p:nvSpPr>
        <p:spPr bwMode="auto">
          <a:xfrm>
            <a:off x="1769157" y="658277"/>
            <a:ext cx="800186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u="sng" dirty="0" err="1" smtClean="0">
                <a:latin typeface="+mn-lt"/>
              </a:rPr>
              <a:t>Symbols</a:t>
            </a:r>
            <a:r>
              <a:rPr lang="fi-FI" altLang="en-US" sz="2400" u="sng" dirty="0" smtClean="0">
                <a:latin typeface="+mn-lt"/>
              </a:rPr>
              <a:t>, for </a:t>
            </a:r>
            <a:r>
              <a:rPr lang="fi-FI" altLang="en-US" sz="2400" u="sng" dirty="0" err="1" smtClean="0">
                <a:latin typeface="+mn-lt"/>
              </a:rPr>
              <a:t>instance</a:t>
            </a:r>
            <a:endParaRPr lang="fi-FI" altLang="en-US" sz="2400" u="sng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dirty="0" err="1" smtClean="0">
                <a:latin typeface="+mn-lt"/>
              </a:rPr>
              <a:t>Animals</a:t>
            </a:r>
            <a:r>
              <a:rPr lang="fi-FI" altLang="en-US" sz="2400" dirty="0" smtClean="0">
                <a:latin typeface="+mn-lt"/>
              </a:rPr>
              <a:t>: </a:t>
            </a:r>
            <a:r>
              <a:rPr lang="fi-FI" altLang="en-US" sz="2400" dirty="0" err="1" smtClean="0">
                <a:latin typeface="+mn-lt"/>
              </a:rPr>
              <a:t>African</a:t>
            </a:r>
            <a:r>
              <a:rPr lang="fi-FI" altLang="en-US" sz="2400" dirty="0" smtClean="0">
                <a:latin typeface="+mn-lt"/>
              </a:rPr>
              <a:t> </a:t>
            </a:r>
            <a:r>
              <a:rPr lang="fi-FI" altLang="en-US" sz="2400" dirty="0">
                <a:latin typeface="+mn-lt"/>
              </a:rPr>
              <a:t>vs. Indian </a:t>
            </a:r>
            <a:r>
              <a:rPr lang="fi-FI" altLang="en-US" sz="2400" dirty="0" err="1" smtClean="0">
                <a:latin typeface="+mn-lt"/>
              </a:rPr>
              <a:t>elephant</a:t>
            </a:r>
            <a:r>
              <a:rPr lang="fi-FI" altLang="en-US" sz="2400" dirty="0" smtClean="0">
                <a:latin typeface="+mn-lt"/>
              </a:rPr>
              <a:t>; </a:t>
            </a:r>
            <a:r>
              <a:rPr lang="fi-FI" altLang="en-US" sz="2400" dirty="0" err="1">
                <a:latin typeface="+mn-lt"/>
              </a:rPr>
              <a:t>o</a:t>
            </a:r>
            <a:r>
              <a:rPr lang="fi-FI" altLang="en-US" sz="2400" dirty="0" err="1" smtClean="0">
                <a:latin typeface="+mn-lt"/>
              </a:rPr>
              <a:t>wl</a:t>
            </a:r>
            <a:r>
              <a:rPr lang="fi-FI" altLang="en-US" sz="2400" dirty="0" smtClean="0">
                <a:latin typeface="+mn-lt"/>
              </a:rPr>
              <a:t> </a:t>
            </a:r>
            <a:r>
              <a:rPr lang="fi-FI" altLang="en-US" sz="2400" dirty="0">
                <a:latin typeface="+mn-lt"/>
              </a:rPr>
              <a:t>(</a:t>
            </a:r>
            <a:r>
              <a:rPr lang="fi-FI" altLang="en-US" sz="2400" dirty="0" err="1">
                <a:latin typeface="+mn-lt"/>
              </a:rPr>
              <a:t>wisdom</a:t>
            </a:r>
            <a:r>
              <a:rPr lang="fi-FI" altLang="en-US" sz="2400" dirty="0">
                <a:latin typeface="+mn-lt"/>
              </a:rPr>
              <a:t> vs. </a:t>
            </a:r>
            <a:r>
              <a:rPr lang="fi-FI" altLang="en-US" sz="2400" dirty="0" err="1">
                <a:latin typeface="+mn-lt"/>
              </a:rPr>
              <a:t>death</a:t>
            </a:r>
            <a:r>
              <a:rPr lang="fi-FI" altLang="en-US" sz="2400" dirty="0">
                <a:latin typeface="+mn-lt"/>
              </a:rPr>
              <a:t>)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dirty="0" err="1" smtClean="0">
                <a:latin typeface="+mn-lt"/>
              </a:rPr>
              <a:t>Clothing</a:t>
            </a: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dirty="0" err="1">
                <a:latin typeface="+mn-lt"/>
              </a:rPr>
              <a:t>Religious</a:t>
            </a:r>
            <a:r>
              <a:rPr lang="fi-FI" altLang="en-US" sz="2400" dirty="0">
                <a:latin typeface="+mn-lt"/>
              </a:rPr>
              <a:t> </a:t>
            </a:r>
            <a:r>
              <a:rPr lang="fi-FI" altLang="en-US" sz="2400" dirty="0" err="1">
                <a:latin typeface="+mn-lt"/>
              </a:rPr>
              <a:t>signs</a:t>
            </a: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u="sng" dirty="0" err="1">
                <a:latin typeface="+mn-lt"/>
              </a:rPr>
              <a:t>Colors</a:t>
            </a:r>
            <a:endParaRPr lang="fi-FI" altLang="en-US" sz="2400" u="sng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dirty="0">
                <a:latin typeface="+mn-lt"/>
              </a:rPr>
              <a:t>Black – white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dirty="0" err="1">
                <a:latin typeface="+mn-lt"/>
              </a:rPr>
              <a:t>Flag</a:t>
            </a:r>
            <a:r>
              <a:rPr lang="fi-FI" altLang="en-US" sz="2400" dirty="0">
                <a:latin typeface="+mn-lt"/>
              </a:rPr>
              <a:t> </a:t>
            </a:r>
            <a:r>
              <a:rPr lang="fi-FI" altLang="en-US" sz="2400" dirty="0" err="1">
                <a:latin typeface="+mn-lt"/>
              </a:rPr>
              <a:t>colors</a:t>
            </a: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dirty="0" err="1">
                <a:latin typeface="+mn-lt"/>
              </a:rPr>
              <a:t>Taboo</a:t>
            </a:r>
            <a:r>
              <a:rPr lang="fi-FI" altLang="en-US" sz="2400" dirty="0">
                <a:latin typeface="+mn-lt"/>
              </a:rPr>
              <a:t> </a:t>
            </a:r>
            <a:r>
              <a:rPr lang="fi-FI" altLang="en-US" sz="2400" dirty="0" err="1">
                <a:latin typeface="+mn-lt"/>
              </a:rPr>
              <a:t>colors</a:t>
            </a: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u="sng" dirty="0" err="1">
                <a:latin typeface="+mn-lt"/>
              </a:rPr>
              <a:t>Logic</a:t>
            </a:r>
            <a:endParaRPr lang="fi-FI" altLang="en-US" sz="2400" u="sng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dirty="0">
                <a:latin typeface="+mn-lt"/>
              </a:rPr>
              <a:t>Reading </a:t>
            </a:r>
            <a:r>
              <a:rPr lang="fi-FI" altLang="en-US" sz="2400" dirty="0" err="1">
                <a:latin typeface="+mn-lt"/>
              </a:rPr>
              <a:t>left</a:t>
            </a:r>
            <a:r>
              <a:rPr lang="fi-FI" altLang="en-US" sz="2400" dirty="0">
                <a:latin typeface="+mn-lt"/>
              </a:rPr>
              <a:t>-to-</a:t>
            </a:r>
            <a:r>
              <a:rPr lang="fi-FI" altLang="en-US" sz="2400" dirty="0" err="1">
                <a:latin typeface="+mn-lt"/>
              </a:rPr>
              <a:t>right</a:t>
            </a:r>
            <a:r>
              <a:rPr lang="fi-FI" altLang="en-US" sz="2400" dirty="0">
                <a:latin typeface="+mn-lt"/>
              </a:rPr>
              <a:t>, </a:t>
            </a:r>
            <a:r>
              <a:rPr lang="fi-FI" altLang="en-US" sz="2400" dirty="0" err="1">
                <a:latin typeface="+mn-lt"/>
              </a:rPr>
              <a:t>or</a:t>
            </a:r>
            <a:r>
              <a:rPr lang="fi-FI" altLang="en-US" sz="2400" dirty="0">
                <a:latin typeface="+mn-lt"/>
              </a:rPr>
              <a:t> </a:t>
            </a:r>
            <a:r>
              <a:rPr lang="fi-FI" altLang="en-US" sz="2400" dirty="0" err="1" smtClean="0">
                <a:latin typeface="+mn-lt"/>
              </a:rPr>
              <a:t>not</a:t>
            </a: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endParaRPr lang="fi-FI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fi-FI" altLang="en-US" sz="2400" u="sng" dirty="0" err="1">
                <a:latin typeface="+mn-lt"/>
              </a:rPr>
              <a:t>Humor</a:t>
            </a:r>
            <a:r>
              <a:rPr lang="fi-FI" altLang="en-US" sz="2400" u="sng" dirty="0">
                <a:latin typeface="+mn-lt"/>
              </a:rPr>
              <a:t>, </a:t>
            </a:r>
            <a:r>
              <a:rPr lang="fi-FI" altLang="en-US" sz="2400" u="sng" dirty="0" err="1">
                <a:latin typeface="+mn-lt"/>
              </a:rPr>
              <a:t>morale</a:t>
            </a:r>
            <a:r>
              <a:rPr lang="fi-FI" altLang="en-US" sz="2400" u="sng" dirty="0">
                <a:latin typeface="+mn-lt"/>
              </a:rPr>
              <a:t>, </a:t>
            </a:r>
            <a:r>
              <a:rPr lang="fi-FI" altLang="en-US" sz="2400" u="sng" dirty="0" err="1">
                <a:latin typeface="+mn-lt"/>
              </a:rPr>
              <a:t>sex</a:t>
            </a:r>
            <a:r>
              <a:rPr lang="fi-FI" altLang="en-US" sz="2400" u="sng" dirty="0">
                <a:latin typeface="+mn-lt"/>
              </a:rPr>
              <a:t>, etc.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endParaRPr lang="fi-FI" altLang="en-US" sz="280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9686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575" y="679268"/>
            <a:ext cx="6496595" cy="662260"/>
          </a:xfrm>
        </p:spPr>
        <p:txBody>
          <a:bodyPr>
            <a:noAutofit/>
          </a:bodyPr>
          <a:lstStyle/>
          <a:p>
            <a:r>
              <a:rPr lang="fi-FI" sz="4400" dirty="0" smtClean="0"/>
              <a:t>Key </a:t>
            </a:r>
            <a:r>
              <a:rPr lang="fi-FI" sz="4400" dirty="0" err="1"/>
              <a:t>Issues</a:t>
            </a:r>
            <a:r>
              <a:rPr lang="fi-FI" sz="4400" dirty="0"/>
              <a:t> </a:t>
            </a:r>
            <a:r>
              <a:rPr lang="fi-FI" sz="4400" dirty="0" err="1" smtClean="0"/>
              <a:t>discussed</a:t>
            </a:r>
            <a:r>
              <a:rPr lang="fi-FI" sz="4400" dirty="0" smtClean="0"/>
              <a:t> </a:t>
            </a:r>
            <a:r>
              <a:rPr lang="fi-FI" sz="4400" dirty="0" err="1" smtClean="0"/>
              <a:t>today</a:t>
            </a:r>
            <a:endParaRPr lang="fi-F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124" y="1860322"/>
            <a:ext cx="9144000" cy="433147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/>
              <a:t>How can markets abroad be different?</a:t>
            </a:r>
            <a:endParaRPr lang="fi-FI" dirty="0"/>
          </a:p>
          <a:p>
            <a:pPr algn="l">
              <a:lnSpc>
                <a:spcPct val="150000"/>
              </a:lnSpc>
            </a:pPr>
            <a:r>
              <a:rPr lang="en-US" dirty="0"/>
              <a:t>How to choose your target markets abroad?</a:t>
            </a:r>
            <a:endParaRPr lang="fi-FI" dirty="0"/>
          </a:p>
          <a:p>
            <a:pPr algn="l">
              <a:lnSpc>
                <a:spcPct val="150000"/>
              </a:lnSpc>
            </a:pPr>
            <a:r>
              <a:rPr lang="en-US" dirty="0"/>
              <a:t>How to enter new markets abroad?</a:t>
            </a:r>
            <a:endParaRPr lang="fi-FI" dirty="0"/>
          </a:p>
          <a:p>
            <a:pPr algn="l">
              <a:lnSpc>
                <a:spcPct val="150000"/>
              </a:lnSpc>
            </a:pPr>
            <a:r>
              <a:rPr lang="en-US" dirty="0"/>
              <a:t>Why </a:t>
            </a:r>
            <a:r>
              <a:rPr lang="en-US" dirty="0" smtClean="0"/>
              <a:t>&amp; </a:t>
            </a:r>
            <a:r>
              <a:rPr lang="en-US" dirty="0"/>
              <a:t>how to </a:t>
            </a:r>
            <a:r>
              <a:rPr lang="en-US" dirty="0" smtClean="0"/>
              <a:t>adapt </a:t>
            </a:r>
            <a:r>
              <a:rPr lang="en-US" dirty="0"/>
              <a:t>product and promotion for markets abroad?</a:t>
            </a:r>
            <a:endParaRPr lang="fi-FI" dirty="0"/>
          </a:p>
          <a:p>
            <a:pPr algn="l">
              <a:lnSpc>
                <a:spcPct val="150000"/>
              </a:lnSpc>
            </a:pPr>
            <a:r>
              <a:rPr lang="en-US" dirty="0"/>
              <a:t>What are the factors impacting pricing for markets abroad?</a:t>
            </a:r>
            <a:endParaRPr lang="fi-FI" dirty="0"/>
          </a:p>
          <a:p>
            <a:pPr algn="l">
              <a:lnSpc>
                <a:spcPct val="150000"/>
              </a:lnSpc>
            </a:pPr>
            <a:r>
              <a:rPr lang="en-US" dirty="0"/>
              <a:t>How to coordinate and control marketing activities in global markets? </a:t>
            </a:r>
            <a:endParaRPr lang="fi-FI" dirty="0"/>
          </a:p>
          <a:p>
            <a:pPr algn="l">
              <a:lnSpc>
                <a:spcPct val="15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6470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24DCE8CE-8A37-4DC8-A3E4-4BD97DE6DBF0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en-GB" altLang="en-US" sz="1000"/>
          </a:p>
        </p:txBody>
      </p:sp>
      <p:sp>
        <p:nvSpPr>
          <p:cNvPr id="123907" name="Rectangle 2"/>
          <p:cNvSpPr>
            <a:spLocks noChangeArrowheads="1"/>
          </p:cNvSpPr>
          <p:nvPr/>
        </p:nvSpPr>
        <p:spPr bwMode="auto">
          <a:xfrm>
            <a:off x="1651000" y="371475"/>
            <a:ext cx="2311400" cy="2133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31078" name="Text Box 3"/>
          <p:cNvSpPr txBox="1">
            <a:spLocks noChangeArrowheads="1"/>
          </p:cNvSpPr>
          <p:nvPr/>
        </p:nvSpPr>
        <p:spPr bwMode="auto">
          <a:xfrm>
            <a:off x="1814513" y="411164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Company Internal Factors</a:t>
            </a:r>
          </a:p>
        </p:txBody>
      </p:sp>
      <p:sp>
        <p:nvSpPr>
          <p:cNvPr id="131079" name="Text Box 4"/>
          <p:cNvSpPr txBox="1">
            <a:spLocks noChangeArrowheads="1"/>
          </p:cNvSpPr>
          <p:nvPr/>
        </p:nvSpPr>
        <p:spPr bwMode="auto">
          <a:xfrm>
            <a:off x="1663700" y="1092200"/>
            <a:ext cx="243840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Times New Roman" panose="02020603050405020304" pitchFamily="18" charset="0"/>
              </a:rPr>
              <a:t>Profitability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Times New Roman" panose="02020603050405020304" pitchFamily="18" charset="0"/>
              </a:rPr>
              <a:t>Transport costs  Tariffs      Taxes Production costs Channel costs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89400" y="371475"/>
            <a:ext cx="21082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451600" y="371475"/>
            <a:ext cx="21844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31086" name="Text Box 7"/>
          <p:cNvSpPr txBox="1">
            <a:spLocks noChangeArrowheads="1"/>
          </p:cNvSpPr>
          <p:nvPr/>
        </p:nvSpPr>
        <p:spPr bwMode="auto">
          <a:xfrm>
            <a:off x="4165600" y="371476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Market Factors</a:t>
            </a:r>
          </a:p>
        </p:txBody>
      </p:sp>
      <p:sp>
        <p:nvSpPr>
          <p:cNvPr id="131087" name="Text Box 8"/>
          <p:cNvSpPr txBox="1">
            <a:spLocks noChangeArrowheads="1"/>
          </p:cNvSpPr>
          <p:nvPr/>
        </p:nvSpPr>
        <p:spPr bwMode="auto">
          <a:xfrm>
            <a:off x="4235450" y="1066800"/>
            <a:ext cx="233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Income levels Competition</a:t>
            </a:r>
          </a:p>
        </p:txBody>
      </p:sp>
      <p:sp>
        <p:nvSpPr>
          <p:cNvPr id="131088" name="Text Box 9"/>
          <p:cNvSpPr txBox="1">
            <a:spLocks noChangeArrowheads="1"/>
          </p:cNvSpPr>
          <p:nvPr/>
        </p:nvSpPr>
        <p:spPr bwMode="auto">
          <a:xfrm>
            <a:off x="6502400" y="360363"/>
            <a:ext cx="233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Environmental Factors</a:t>
            </a:r>
          </a:p>
        </p:txBody>
      </p:sp>
      <p:sp>
        <p:nvSpPr>
          <p:cNvPr id="131089" name="Text Box 10"/>
          <p:cNvSpPr txBox="1">
            <a:spLocks noChangeArrowheads="1"/>
          </p:cNvSpPr>
          <p:nvPr/>
        </p:nvSpPr>
        <p:spPr bwMode="auto">
          <a:xfrm>
            <a:off x="6467475" y="1122364"/>
            <a:ext cx="2133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Foreign exch. rates Inflation rates 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Price controls Regulations</a:t>
            </a:r>
          </a:p>
        </p:txBody>
      </p:sp>
      <p:sp>
        <p:nvSpPr>
          <p:cNvPr id="102412" name="Text Box 11"/>
          <p:cNvSpPr txBox="1">
            <a:spLocks noChangeArrowheads="1"/>
          </p:cNvSpPr>
          <p:nvPr/>
        </p:nvSpPr>
        <p:spPr bwMode="auto">
          <a:xfrm>
            <a:off x="8743951" y="1341439"/>
            <a:ext cx="1852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GB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Analytic Dimensions</a:t>
            </a:r>
          </a:p>
        </p:txBody>
      </p:sp>
      <p:sp>
        <p:nvSpPr>
          <p:cNvPr id="123917" name="Oval 12"/>
          <p:cNvSpPr>
            <a:spLocks noChangeArrowheads="1"/>
          </p:cNvSpPr>
          <p:nvPr/>
        </p:nvSpPr>
        <p:spPr bwMode="auto">
          <a:xfrm>
            <a:off x="4165600" y="2343151"/>
            <a:ext cx="2032000" cy="1838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31094" name="Text Box 13"/>
          <p:cNvSpPr txBox="1">
            <a:spLocks noChangeArrowheads="1"/>
          </p:cNvSpPr>
          <p:nvPr/>
        </p:nvSpPr>
        <p:spPr bwMode="auto">
          <a:xfrm>
            <a:off x="4151313" y="2708276"/>
            <a:ext cx="2082800" cy="120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International Pricing Strategies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651000" y="2914650"/>
            <a:ext cx="19050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31098" name="Text Box 15"/>
          <p:cNvSpPr txBox="1">
            <a:spLocks noChangeArrowheads="1"/>
          </p:cNvSpPr>
          <p:nvPr/>
        </p:nvSpPr>
        <p:spPr bwMode="auto">
          <a:xfrm>
            <a:off x="1727200" y="2886076"/>
            <a:ext cx="172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Market-by-market Pricing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6604000" y="2914650"/>
            <a:ext cx="1981200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31102" name="Text Box 17"/>
          <p:cNvSpPr txBox="1">
            <a:spLocks noChangeArrowheads="1"/>
          </p:cNvSpPr>
          <p:nvPr/>
        </p:nvSpPr>
        <p:spPr bwMode="auto">
          <a:xfrm>
            <a:off x="6705600" y="3028951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Uniform Pricing</a:t>
            </a:r>
          </a:p>
        </p:txBody>
      </p:sp>
      <p:sp>
        <p:nvSpPr>
          <p:cNvPr id="102419" name="Text Box 18"/>
          <p:cNvSpPr txBox="1">
            <a:spLocks noChangeArrowheads="1"/>
          </p:cNvSpPr>
          <p:nvPr/>
        </p:nvSpPr>
        <p:spPr bwMode="auto">
          <a:xfrm>
            <a:off x="8737600" y="2962276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GB" altLang="en-US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Decision-Making</a:t>
            </a:r>
          </a:p>
        </p:txBody>
      </p:sp>
      <p:sp>
        <p:nvSpPr>
          <p:cNvPr id="123924" name="Rectangle 19"/>
          <p:cNvSpPr>
            <a:spLocks noChangeArrowheads="1"/>
          </p:cNvSpPr>
          <p:nvPr/>
        </p:nvSpPr>
        <p:spPr bwMode="auto">
          <a:xfrm>
            <a:off x="1651001" y="4029075"/>
            <a:ext cx="2428875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23925" name="Rectangle 20"/>
          <p:cNvSpPr>
            <a:spLocks noChangeArrowheads="1"/>
          </p:cNvSpPr>
          <p:nvPr/>
        </p:nvSpPr>
        <p:spPr bwMode="auto">
          <a:xfrm>
            <a:off x="4165600" y="4562475"/>
            <a:ext cx="2032000" cy="2133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6502400" y="4000500"/>
            <a:ext cx="21844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31113" name="Text Box 22"/>
          <p:cNvSpPr txBox="1">
            <a:spLocks noChangeArrowheads="1"/>
          </p:cNvSpPr>
          <p:nvPr/>
        </p:nvSpPr>
        <p:spPr bwMode="auto">
          <a:xfrm>
            <a:off x="1727200" y="4029076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Managerial Issues</a:t>
            </a:r>
          </a:p>
        </p:txBody>
      </p:sp>
      <p:sp>
        <p:nvSpPr>
          <p:cNvPr id="131114" name="Text Box 23"/>
          <p:cNvSpPr txBox="1">
            <a:spLocks noChangeArrowheads="1"/>
          </p:cNvSpPr>
          <p:nvPr/>
        </p:nvSpPr>
        <p:spPr bwMode="auto">
          <a:xfrm>
            <a:off x="1663701" y="4498976"/>
            <a:ext cx="2555875" cy="172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Transfer pricing    </a:t>
            </a:r>
            <a:r>
              <a:rPr lang="en-GB" altLang="en-US" dirty="0">
                <a:latin typeface="Times New Roman" panose="02020603050405020304" pitchFamily="18" charset="0"/>
              </a:rPr>
              <a:t>Foreign currencies Parallel </a:t>
            </a:r>
            <a:r>
              <a:rPr lang="en-GB" altLang="en-US" dirty="0" smtClean="0">
                <a:latin typeface="Times New Roman" panose="02020603050405020304" pitchFamily="18" charset="0"/>
              </a:rPr>
              <a:t>imports, grey </a:t>
            </a:r>
            <a:r>
              <a:rPr lang="en-GB" altLang="en-US" dirty="0">
                <a:latin typeface="Times New Roman" panose="02020603050405020304" pitchFamily="18" charset="0"/>
              </a:rPr>
              <a:t>markets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Export price </a:t>
            </a:r>
            <a:r>
              <a:rPr lang="en-GB" altLang="en-US" dirty="0" err="1">
                <a:latin typeface="Times New Roman" panose="02020603050405020304" pitchFamily="18" charset="0"/>
              </a:rPr>
              <a:t>escal</a:t>
            </a:r>
            <a:r>
              <a:rPr lang="en-GB" altLang="en-US" dirty="0">
                <a:latin typeface="Times New Roman" panose="02020603050405020304" pitchFamily="18" charset="0"/>
              </a:rPr>
              <a:t>.     Global pricing </a:t>
            </a:r>
            <a:r>
              <a:rPr lang="en-GB" altLang="en-US" dirty="0" err="1">
                <a:latin typeface="Times New Roman" panose="02020603050405020304" pitchFamily="18" charset="0"/>
              </a:rPr>
              <a:t>strateg</a:t>
            </a:r>
            <a:r>
              <a:rPr lang="en-GB" altLang="en-US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1115" name="Text Box 24"/>
          <p:cNvSpPr txBox="1">
            <a:spLocks noChangeArrowheads="1"/>
          </p:cNvSpPr>
          <p:nvPr/>
        </p:nvSpPr>
        <p:spPr bwMode="auto">
          <a:xfrm>
            <a:off x="4278313" y="4578350"/>
            <a:ext cx="2057400" cy="7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Financing International Transactions</a:t>
            </a:r>
          </a:p>
        </p:txBody>
      </p:sp>
      <p:sp>
        <p:nvSpPr>
          <p:cNvPr id="131116" name="Text Box 25"/>
          <p:cNvSpPr txBox="1">
            <a:spLocks noChangeArrowheads="1"/>
          </p:cNvSpPr>
          <p:nvPr/>
        </p:nvSpPr>
        <p:spPr bwMode="auto">
          <a:xfrm>
            <a:off x="4241800" y="5400675"/>
            <a:ext cx="20701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Risks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Customer- vs. supplier arranged</a:t>
            </a:r>
          </a:p>
        </p:txBody>
      </p:sp>
      <p:sp>
        <p:nvSpPr>
          <p:cNvPr id="131117" name="Text Box 26"/>
          <p:cNvSpPr txBox="1">
            <a:spLocks noChangeArrowheads="1"/>
          </p:cNvSpPr>
          <p:nvPr/>
        </p:nvSpPr>
        <p:spPr bwMode="auto">
          <a:xfrm>
            <a:off x="6502400" y="4686300"/>
            <a:ext cx="2311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Commercial banks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Governments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Noncash </a:t>
            </a:r>
            <a:r>
              <a:rPr lang="en-GB" altLang="en-US" dirty="0" smtClean="0">
                <a:latin typeface="Times New Roman" panose="02020603050405020304" pitchFamily="18" charset="0"/>
              </a:rPr>
              <a:t>transactions</a:t>
            </a:r>
            <a:r>
              <a:rPr lang="en-GB" altLang="en-US" dirty="0">
                <a:latin typeface="Times New Roman" panose="02020603050405020304" pitchFamily="18" charset="0"/>
              </a:rPr>
              <a:t>: </a:t>
            </a:r>
            <a:r>
              <a:rPr lang="en-GB" altLang="en-US" dirty="0" smtClean="0">
                <a:latin typeface="Times New Roman" panose="02020603050405020304" pitchFamily="18" charset="0"/>
              </a:rPr>
              <a:t>countertrading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02428" name="Text Box 27"/>
          <p:cNvSpPr txBox="1">
            <a:spLocks noChangeArrowheads="1"/>
          </p:cNvSpPr>
          <p:nvPr/>
        </p:nvSpPr>
        <p:spPr bwMode="auto">
          <a:xfrm>
            <a:off x="8813800" y="5095876"/>
            <a:ext cx="215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GB" altLang="en-US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Managerial Dimensions</a:t>
            </a:r>
          </a:p>
        </p:txBody>
      </p:sp>
      <p:sp>
        <p:nvSpPr>
          <p:cNvPr id="131119" name="Line 28"/>
          <p:cNvSpPr>
            <a:spLocks noChangeShapeType="1"/>
          </p:cNvSpPr>
          <p:nvPr/>
        </p:nvSpPr>
        <p:spPr bwMode="auto">
          <a:xfrm>
            <a:off x="5080000" y="1895475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0" name="Line 29"/>
          <p:cNvSpPr>
            <a:spLocks noChangeShapeType="1"/>
          </p:cNvSpPr>
          <p:nvPr/>
        </p:nvSpPr>
        <p:spPr bwMode="auto">
          <a:xfrm>
            <a:off x="3556000" y="2505075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1" name="Line 30"/>
          <p:cNvSpPr>
            <a:spLocks noChangeShapeType="1"/>
          </p:cNvSpPr>
          <p:nvPr/>
        </p:nvSpPr>
        <p:spPr bwMode="auto">
          <a:xfrm flipH="1">
            <a:off x="6096000" y="2581276"/>
            <a:ext cx="35560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2" name="Line 31"/>
          <p:cNvSpPr>
            <a:spLocks noChangeShapeType="1"/>
          </p:cNvSpPr>
          <p:nvPr/>
        </p:nvSpPr>
        <p:spPr bwMode="auto">
          <a:xfrm>
            <a:off x="3556000" y="3267075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3" name="Line 32"/>
          <p:cNvSpPr>
            <a:spLocks noChangeShapeType="1"/>
          </p:cNvSpPr>
          <p:nvPr/>
        </p:nvSpPr>
        <p:spPr bwMode="auto">
          <a:xfrm flipH="1">
            <a:off x="6197600" y="33147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4" name="Line 33"/>
          <p:cNvSpPr>
            <a:spLocks noChangeShapeType="1"/>
          </p:cNvSpPr>
          <p:nvPr/>
        </p:nvSpPr>
        <p:spPr bwMode="auto">
          <a:xfrm flipV="1">
            <a:off x="3632200" y="3800475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5" name="Line 34"/>
          <p:cNvSpPr>
            <a:spLocks noChangeShapeType="1"/>
          </p:cNvSpPr>
          <p:nvPr/>
        </p:nvSpPr>
        <p:spPr bwMode="auto">
          <a:xfrm flipV="1">
            <a:off x="5080000" y="4181475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6" name="Line 35"/>
          <p:cNvSpPr>
            <a:spLocks noChangeShapeType="1"/>
          </p:cNvSpPr>
          <p:nvPr/>
        </p:nvSpPr>
        <p:spPr bwMode="auto">
          <a:xfrm flipH="1" flipV="1">
            <a:off x="5994400" y="3829051"/>
            <a:ext cx="4572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7" name="Line 36"/>
          <p:cNvSpPr>
            <a:spLocks noChangeShapeType="1"/>
          </p:cNvSpPr>
          <p:nvPr/>
        </p:nvSpPr>
        <p:spPr bwMode="auto">
          <a:xfrm>
            <a:off x="1625600" y="1000125"/>
            <a:ext cx="233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8" name="Line 37"/>
          <p:cNvSpPr>
            <a:spLocks noChangeShapeType="1"/>
          </p:cNvSpPr>
          <p:nvPr/>
        </p:nvSpPr>
        <p:spPr bwMode="auto">
          <a:xfrm>
            <a:off x="4064000" y="1000125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29" name="Line 38"/>
          <p:cNvSpPr>
            <a:spLocks noChangeShapeType="1"/>
          </p:cNvSpPr>
          <p:nvPr/>
        </p:nvSpPr>
        <p:spPr bwMode="auto">
          <a:xfrm>
            <a:off x="6502400" y="1000125"/>
            <a:ext cx="213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30" name="Line 39"/>
          <p:cNvSpPr>
            <a:spLocks noChangeShapeType="1"/>
          </p:cNvSpPr>
          <p:nvPr/>
        </p:nvSpPr>
        <p:spPr bwMode="auto">
          <a:xfrm>
            <a:off x="4151313" y="5300664"/>
            <a:ext cx="2032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31" name="Line 40"/>
          <p:cNvSpPr>
            <a:spLocks noChangeShapeType="1"/>
          </p:cNvSpPr>
          <p:nvPr/>
        </p:nvSpPr>
        <p:spPr bwMode="auto">
          <a:xfrm>
            <a:off x="6527800" y="46529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1132" name="Text Box 41"/>
          <p:cNvSpPr txBox="1">
            <a:spLocks noChangeArrowheads="1"/>
          </p:cNvSpPr>
          <p:nvPr/>
        </p:nvSpPr>
        <p:spPr bwMode="auto">
          <a:xfrm>
            <a:off x="6502400" y="4000501"/>
            <a:ext cx="203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Sources of Financing</a:t>
            </a:r>
          </a:p>
        </p:txBody>
      </p:sp>
      <p:sp>
        <p:nvSpPr>
          <p:cNvPr id="131133" name="Line 42"/>
          <p:cNvSpPr>
            <a:spLocks noChangeShapeType="1"/>
          </p:cNvSpPr>
          <p:nvPr/>
        </p:nvSpPr>
        <p:spPr bwMode="auto">
          <a:xfrm>
            <a:off x="1703388" y="4508500"/>
            <a:ext cx="225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5042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809D96EA-D9E6-4600-82E1-B1919F41AEAC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21</a:t>
            </a:fld>
            <a:endParaRPr lang="en-GB" altLang="en-US" sz="10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45113" y="3015445"/>
            <a:ext cx="41402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</a:rPr>
              <a:t>GLOBAL INTEGRATION </a:t>
            </a:r>
            <a:r>
              <a:rPr lang="en-US" altLang="en-US" sz="2800" dirty="0"/>
              <a:t>vs. </a:t>
            </a:r>
            <a:br>
              <a:rPr lang="en-US" altLang="en-US" sz="2800" dirty="0"/>
            </a:br>
            <a:r>
              <a:rPr lang="en-US" altLang="en-US" sz="2800" dirty="0">
                <a:solidFill>
                  <a:schemeClr val="accent4">
                    <a:lumMod val="75000"/>
                  </a:schemeClr>
                </a:solidFill>
              </a:rPr>
              <a:t>LOCAL RESPONSIVENESS</a:t>
            </a:r>
            <a:endParaRPr lang="en-US" alt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 flipV="1">
            <a:off x="5056188" y="549275"/>
            <a:ext cx="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5056187" y="4283075"/>
            <a:ext cx="5411515" cy="158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2855913" y="836613"/>
            <a:ext cx="2057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32" tIns="45717" rIns="91432" bIns="45717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600">
                <a:latin typeface="Times New Roman" panose="02020603050405020304" pitchFamily="18" charset="0"/>
              </a:rPr>
              <a:t>BENEFITS OF</a:t>
            </a:r>
          </a:p>
          <a:p>
            <a:pPr algn="ctr"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600">
                <a:latin typeface="Times New Roman" panose="02020603050405020304" pitchFamily="18" charset="0"/>
              </a:rPr>
              <a:t>GLOBAL</a:t>
            </a:r>
          </a:p>
          <a:p>
            <a:pPr algn="ctr"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600">
                <a:latin typeface="Times New Roman" panose="02020603050405020304" pitchFamily="18" charset="0"/>
              </a:rPr>
              <a:t>INTEGRATION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9485313" y="4509294"/>
            <a:ext cx="18288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32" tIns="45717" rIns="91432" bIns="45717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600" dirty="0">
                <a:latin typeface="Times New Roman" panose="02020603050405020304" pitchFamily="18" charset="0"/>
              </a:rPr>
              <a:t>BENEFITS OF </a:t>
            </a:r>
          </a:p>
          <a:p>
            <a:pPr algn="ctr"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600" dirty="0">
                <a:latin typeface="Times New Roman" panose="02020603050405020304" pitchFamily="18" charset="0"/>
              </a:rPr>
              <a:t>LOCAL</a:t>
            </a:r>
          </a:p>
          <a:p>
            <a:pPr algn="ctr"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600" dirty="0">
                <a:latin typeface="Times New Roman" panose="02020603050405020304" pitchFamily="18" charset="0"/>
              </a:rPr>
              <a:t>RESPONSIVENESS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39443" y="1907779"/>
            <a:ext cx="5057266" cy="489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+mn-lt"/>
              </a:rPr>
              <a:t> Lower costs</a:t>
            </a:r>
            <a:endParaRPr lang="en-US" altLang="en-US" dirty="0">
              <a:latin typeface="+mn-lt"/>
            </a:endParaRP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volumes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concentrated sourcing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specialization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bargaining power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+mn-lt"/>
              </a:rPr>
              <a:t> Marketing: global/regional</a:t>
            </a:r>
            <a:endParaRPr lang="en-US" altLang="en-US" dirty="0">
              <a:latin typeface="+mn-lt"/>
            </a:endParaRP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branding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customers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distribution networks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+mn-lt"/>
              </a:rPr>
              <a:t> Innovation</a:t>
            </a:r>
            <a:endParaRPr lang="en-US" altLang="en-US" dirty="0">
              <a:latin typeface="+mn-lt"/>
            </a:endParaRP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transfer of local innovation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integration of resources &amp; competencies</a:t>
            </a:r>
          </a:p>
          <a:p>
            <a:pPr>
              <a:spcAft>
                <a:spcPct val="0"/>
              </a:spcAft>
              <a:buClrTx/>
            </a:pPr>
            <a:endParaRPr lang="en-US" altLang="en-US" dirty="0">
              <a:latin typeface="+mn-lt"/>
            </a:endParaRPr>
          </a:p>
          <a:p>
            <a:pPr lvl="1">
              <a:spcAft>
                <a:spcPct val="0"/>
              </a:spcAft>
              <a:buClrTx/>
              <a:buFontTx/>
              <a:buChar char="•"/>
            </a:pPr>
            <a:endParaRPr lang="en-US" altLang="en-US" sz="2000" dirty="0">
              <a:latin typeface="+mn-lt"/>
            </a:endParaRPr>
          </a:p>
          <a:p>
            <a:pPr lvl="1">
              <a:spcAft>
                <a:spcPct val="0"/>
              </a:spcAft>
              <a:buClrTx/>
              <a:buFontTx/>
              <a:buChar char="•"/>
            </a:pPr>
            <a:endParaRPr lang="en-US" altLang="en-US" sz="2000" dirty="0">
              <a:latin typeface="+mn-lt"/>
            </a:endParaRP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026003" y="4415260"/>
            <a:ext cx="3643930" cy="212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+mn-lt"/>
              </a:rPr>
              <a:t> Responsiveness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speed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adaptation</a:t>
            </a:r>
          </a:p>
          <a:p>
            <a:pPr lvl="1"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dirty="0">
                <a:latin typeface="+mn-lt"/>
              </a:rPr>
              <a:t> flexibility</a:t>
            </a:r>
            <a:endParaRPr lang="en-US" altLang="en-US" sz="2400" dirty="0">
              <a:latin typeface="+mn-lt"/>
            </a:endParaRP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+mn-lt"/>
              </a:rPr>
              <a:t> Local/regional citizenship </a:t>
            </a:r>
          </a:p>
          <a:p>
            <a:pPr>
              <a:spcAft>
                <a:spcPct val="0"/>
              </a:spcAft>
              <a:buClrTx/>
            </a:pPr>
            <a:r>
              <a:rPr lang="en-US" altLang="en-US" sz="2400" dirty="0">
                <a:latin typeface="+mn-lt"/>
              </a:rPr>
              <a:t> Motivation</a:t>
            </a:r>
          </a:p>
        </p:txBody>
      </p:sp>
      <p:pic>
        <p:nvPicPr>
          <p:cNvPr id="48139" name="Picture 11" descr="Kuvahaun tulos haulle photo of sc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1242990"/>
            <a:ext cx="18351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21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6C620003-449C-4ED2-85F7-73906A20D9F6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en-GB" altLang="en-US" sz="100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>
          <a:xfrm>
            <a:off x="940343" y="782002"/>
            <a:ext cx="10424343" cy="1447800"/>
          </a:xfrm>
        </p:spPr>
        <p:txBody>
          <a:bodyPr>
            <a:noAutofit/>
          </a:bodyPr>
          <a:lstStyle/>
          <a:p>
            <a:pPr eaLnBrk="1" hangingPunct="1"/>
            <a:r>
              <a:rPr lang="fi-FI" altLang="en-US" sz="3600" b="1" dirty="0" err="1"/>
              <a:t>Centralization</a:t>
            </a:r>
            <a:r>
              <a:rPr lang="fi-FI" altLang="en-US" sz="3600" b="1" dirty="0"/>
              <a:t> vs. </a:t>
            </a:r>
            <a:r>
              <a:rPr lang="fi-FI" altLang="en-US" sz="3600" b="1" dirty="0" err="1"/>
              <a:t>decentralization</a:t>
            </a:r>
            <a:r>
              <a:rPr lang="fi-FI" altLang="en-US" sz="3600" b="1" dirty="0"/>
              <a:t> </a:t>
            </a:r>
            <a:r>
              <a:rPr lang="fi-FI" altLang="en-US" sz="3600" b="1" dirty="0" smtClean="0"/>
              <a:t>in </a:t>
            </a:r>
            <a:r>
              <a:rPr lang="fi-FI" altLang="en-US" sz="3600" b="1" dirty="0" err="1"/>
              <a:t>global</a:t>
            </a:r>
            <a:r>
              <a:rPr lang="fi-FI" altLang="en-US" sz="3600" b="1" dirty="0"/>
              <a:t> </a:t>
            </a:r>
            <a:r>
              <a:rPr lang="fi-FI" altLang="en-US" sz="3600" b="1" dirty="0" err="1"/>
              <a:t>marketing</a:t>
            </a:r>
            <a:r>
              <a:rPr lang="fi-FI" altLang="en-US" sz="2800" b="1" dirty="0"/>
              <a:t/>
            </a:r>
            <a:br>
              <a:rPr lang="fi-FI" altLang="en-US" sz="2800" b="1" dirty="0"/>
            </a:br>
            <a:endParaRPr lang="en-GB" altLang="en-US" sz="2800" b="1" dirty="0"/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95" y="2629943"/>
            <a:ext cx="8236993" cy="292612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fi-FI" altLang="en-US" sz="3200" dirty="0" err="1"/>
              <a:t>Centralization</a:t>
            </a:r>
            <a:r>
              <a:rPr lang="fi-FI" altLang="en-US" sz="3200" dirty="0"/>
              <a:t> </a:t>
            </a:r>
            <a:r>
              <a:rPr lang="fi-FI" altLang="en-US" sz="3200" dirty="0" err="1"/>
              <a:t>advantages</a:t>
            </a:r>
            <a:r>
              <a:rPr lang="fi-FI" altLang="en-US" sz="3200" dirty="0"/>
              <a:t>:</a:t>
            </a:r>
          </a:p>
          <a:p>
            <a:pPr lvl="1" eaLnBrk="1" hangingPunct="1"/>
            <a:r>
              <a:rPr lang="en-GB" altLang="en-US" sz="2800" dirty="0"/>
              <a:t>Coordination &amp; control</a:t>
            </a:r>
          </a:p>
          <a:p>
            <a:pPr lvl="1" eaLnBrk="1" hangingPunct="1"/>
            <a:r>
              <a:rPr lang="en-GB" altLang="en-US" sz="2800" dirty="0"/>
              <a:t>Avoidance of duplication of effort</a:t>
            </a:r>
          </a:p>
          <a:p>
            <a:pPr lvl="1" eaLnBrk="1" hangingPunct="1"/>
            <a:r>
              <a:rPr lang="en-GB" altLang="en-US" sz="2800" dirty="0"/>
              <a:t>Consistency in decision-making</a:t>
            </a:r>
          </a:p>
          <a:p>
            <a:pPr lvl="1" eaLnBrk="1" hangingPunct="1"/>
            <a:r>
              <a:rPr lang="en-GB" altLang="en-US" sz="2800" dirty="0"/>
              <a:t>Power &amp; authority enhances impact </a:t>
            </a:r>
          </a:p>
        </p:txBody>
      </p:sp>
    </p:spTree>
    <p:extLst>
      <p:ext uri="{BB962C8B-B14F-4D97-AF65-F5344CB8AC3E}">
        <p14:creationId xmlns:p14="http://schemas.microsoft.com/office/powerpoint/2010/main" val="2340773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714E0792-D406-4E63-BCE8-B0FC6A5080CE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en-GB" altLang="en-US" sz="100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077" y="802414"/>
            <a:ext cx="10286774" cy="863600"/>
          </a:xfrm>
        </p:spPr>
        <p:txBody>
          <a:bodyPr>
            <a:noAutofit/>
          </a:bodyPr>
          <a:lstStyle/>
          <a:p>
            <a:pPr eaLnBrk="1" hangingPunct="1"/>
            <a:r>
              <a:rPr lang="fi-FI" altLang="en-US" sz="3600" b="1" dirty="0" err="1"/>
              <a:t>Centralization</a:t>
            </a:r>
            <a:r>
              <a:rPr lang="fi-FI" altLang="en-US" sz="3600" b="1" dirty="0"/>
              <a:t> vs. </a:t>
            </a:r>
            <a:r>
              <a:rPr lang="fi-FI" altLang="en-US" sz="3600" b="1" dirty="0" err="1" smtClean="0"/>
              <a:t>decentralization</a:t>
            </a:r>
            <a:r>
              <a:rPr lang="fi-FI" altLang="en-US" sz="3600" b="1" dirty="0" smtClean="0"/>
              <a:t> in </a:t>
            </a:r>
            <a:r>
              <a:rPr lang="fi-FI" altLang="en-US" sz="3600" b="1" dirty="0" err="1"/>
              <a:t>global</a:t>
            </a:r>
            <a:r>
              <a:rPr lang="fi-FI" altLang="en-US" sz="3600" b="1" dirty="0"/>
              <a:t> </a:t>
            </a:r>
            <a:r>
              <a:rPr lang="fi-FI" altLang="en-US" sz="3600" b="1" dirty="0" err="1"/>
              <a:t>marketing</a:t>
            </a:r>
            <a:endParaRPr lang="en-GB" altLang="en-US" b="1" dirty="0"/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9540" y="2405336"/>
            <a:ext cx="9696403" cy="321169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i-FI" altLang="en-US" sz="3200" dirty="0" err="1"/>
              <a:t>Decentralization</a:t>
            </a:r>
            <a:r>
              <a:rPr lang="fi-FI" altLang="en-US" sz="3200" dirty="0"/>
              <a:t> </a:t>
            </a:r>
            <a:r>
              <a:rPr lang="fi-FI" altLang="en-US" sz="3200" dirty="0" err="1"/>
              <a:t>advantages</a:t>
            </a:r>
            <a:r>
              <a:rPr lang="fi-FI" altLang="en-US" sz="32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Lets HQ top management focus on big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Motivates middle management e.g. in subsidiaries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Enhances flexibility &amp; rapid 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Decision quality improved when made near the field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May increase control, through performance appraisal </a:t>
            </a:r>
          </a:p>
        </p:txBody>
      </p:sp>
    </p:spTree>
    <p:extLst>
      <p:ext uri="{BB962C8B-B14F-4D97-AF65-F5344CB8AC3E}">
        <p14:creationId xmlns:p14="http://schemas.microsoft.com/office/powerpoint/2010/main" val="2603152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0" name="Oval 17"/>
          <p:cNvSpPr>
            <a:spLocks noChangeArrowheads="1"/>
          </p:cNvSpPr>
          <p:nvPr/>
        </p:nvSpPr>
        <p:spPr bwMode="auto">
          <a:xfrm>
            <a:off x="4973638" y="3327400"/>
            <a:ext cx="1663700" cy="7493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67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23849DF5-07C6-450F-BECB-5E1AE1C4DEB7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en-GB" altLang="en-US" sz="1000"/>
          </a:p>
        </p:txBody>
      </p:sp>
      <p:sp>
        <p:nvSpPr>
          <p:cNvPr id="116742" name="Rectangle 2"/>
          <p:cNvSpPr>
            <a:spLocks noChangeArrowheads="1"/>
          </p:cNvSpPr>
          <p:nvPr/>
        </p:nvSpPr>
        <p:spPr bwMode="auto">
          <a:xfrm>
            <a:off x="929008" y="392159"/>
            <a:ext cx="830516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800" b="1">
                <a:latin typeface="Book Antiqua" panose="02040602050305030304" pitchFamily="18" charset="0"/>
              </a:rPr>
              <a:t>DISTRIBUTION  CHANNEL  MEMBER  NEEDS</a:t>
            </a:r>
          </a:p>
        </p:txBody>
      </p:sp>
      <p:sp>
        <p:nvSpPr>
          <p:cNvPr id="116743" name="Rectangle 3"/>
          <p:cNvSpPr>
            <a:spLocks noChangeArrowheads="1"/>
          </p:cNvSpPr>
          <p:nvPr/>
        </p:nvSpPr>
        <p:spPr bwMode="auto">
          <a:xfrm>
            <a:off x="2743200" y="1554164"/>
            <a:ext cx="66421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800">
                <a:latin typeface="Book Antiqua" panose="02040602050305030304" pitchFamily="18" charset="0"/>
              </a:rPr>
              <a:t>	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83038" y="1422400"/>
            <a:ext cx="3721100" cy="1282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30438" y="3022600"/>
            <a:ext cx="1663700" cy="2578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001000" y="2946400"/>
            <a:ext cx="2362200" cy="2654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4135438" y="4546600"/>
            <a:ext cx="3636962" cy="1892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16756" name="Rectangle 8"/>
          <p:cNvSpPr>
            <a:spLocks noChangeArrowheads="1"/>
          </p:cNvSpPr>
          <p:nvPr/>
        </p:nvSpPr>
        <p:spPr bwMode="auto">
          <a:xfrm>
            <a:off x="4495800" y="1447801"/>
            <a:ext cx="284533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b="1">
                <a:latin typeface="Book Antiqua" panose="02040602050305030304" pitchFamily="18" charset="0"/>
              </a:rPr>
              <a:t>Consumer / user needs</a:t>
            </a:r>
          </a:p>
        </p:txBody>
      </p:sp>
      <p:sp>
        <p:nvSpPr>
          <p:cNvPr id="116757" name="Rectangle 9"/>
          <p:cNvSpPr>
            <a:spLocks noChangeArrowheads="1"/>
          </p:cNvSpPr>
          <p:nvPr/>
        </p:nvSpPr>
        <p:spPr bwMode="auto">
          <a:xfrm>
            <a:off x="4735513" y="1757363"/>
            <a:ext cx="22161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Book Antiqua" panose="02040602050305030304" pitchFamily="18" charset="0"/>
              </a:rPr>
              <a:t>Product satisfaction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Book Antiqua" panose="02040602050305030304" pitchFamily="18" charset="0"/>
              </a:rPr>
              <a:t>Price satisfaction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dirty="0">
                <a:latin typeface="Book Antiqua" panose="02040602050305030304" pitchFamily="18" charset="0"/>
              </a:rPr>
              <a:t>Service satisfaction</a:t>
            </a:r>
          </a:p>
        </p:txBody>
      </p:sp>
      <p:sp>
        <p:nvSpPr>
          <p:cNvPr id="116758" name="Rectangle 10"/>
          <p:cNvSpPr>
            <a:spLocks noChangeArrowheads="1"/>
          </p:cNvSpPr>
          <p:nvPr/>
        </p:nvSpPr>
        <p:spPr bwMode="auto">
          <a:xfrm>
            <a:off x="2438400" y="3070225"/>
            <a:ext cx="1375378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b="1">
                <a:latin typeface="Book Antiqua" panose="02040602050305030304" pitchFamily="18" charset="0"/>
              </a:rPr>
              <a:t>Distributor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1800" b="1">
                <a:latin typeface="Book Antiqua" panose="02040602050305030304" pitchFamily="18" charset="0"/>
              </a:rPr>
              <a:t>    needs</a:t>
            </a:r>
          </a:p>
        </p:txBody>
      </p:sp>
      <p:sp>
        <p:nvSpPr>
          <p:cNvPr id="116759" name="Rectangle 11"/>
          <p:cNvSpPr>
            <a:spLocks noChangeArrowheads="1"/>
          </p:cNvSpPr>
          <p:nvPr/>
        </p:nvSpPr>
        <p:spPr bwMode="auto">
          <a:xfrm>
            <a:off x="2286001" y="3657600"/>
            <a:ext cx="1611019" cy="224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Margins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Stock turn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Credit terms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Promotion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  support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Exclusivity</a:t>
            </a:r>
          </a:p>
          <a:p>
            <a:pPr eaLnBrk="1" hangingPunct="1">
              <a:spcAft>
                <a:spcPct val="0"/>
              </a:spcAft>
              <a:buClrTx/>
              <a:buFontTx/>
              <a:buNone/>
            </a:pPr>
            <a:endParaRPr lang="en-GB" altLang="en-US">
              <a:latin typeface="Book Antiqua" panose="02040602050305030304" pitchFamily="18" charset="0"/>
            </a:endParaRPr>
          </a:p>
        </p:txBody>
      </p:sp>
      <p:sp>
        <p:nvSpPr>
          <p:cNvPr id="116760" name="Rectangle 12"/>
          <p:cNvSpPr>
            <a:spLocks noChangeArrowheads="1"/>
          </p:cNvSpPr>
          <p:nvPr/>
        </p:nvSpPr>
        <p:spPr bwMode="auto">
          <a:xfrm>
            <a:off x="8153400" y="3124201"/>
            <a:ext cx="1792158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b="1">
                <a:latin typeface="Book Antiqua" panose="02040602050305030304" pitchFamily="18" charset="0"/>
              </a:rPr>
              <a:t>Manufacturer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b="1">
                <a:latin typeface="Book Antiqua" panose="02040602050305030304" pitchFamily="18" charset="0"/>
              </a:rPr>
              <a:t>         goals</a:t>
            </a:r>
          </a:p>
        </p:txBody>
      </p:sp>
      <p:sp>
        <p:nvSpPr>
          <p:cNvPr id="116761" name="Rectangle 13"/>
          <p:cNvSpPr>
            <a:spLocks noChangeArrowheads="1"/>
          </p:cNvSpPr>
          <p:nvPr/>
        </p:nvSpPr>
        <p:spPr bwMode="auto">
          <a:xfrm>
            <a:off x="4191001" y="4572001"/>
            <a:ext cx="353141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b="1">
                <a:latin typeface="Book Antiqua" panose="02040602050305030304" pitchFamily="18" charset="0"/>
              </a:rPr>
              <a:t>Manufacturer channel needs</a:t>
            </a:r>
          </a:p>
        </p:txBody>
      </p:sp>
      <p:sp>
        <p:nvSpPr>
          <p:cNvPr id="116762" name="Rectangle 14"/>
          <p:cNvSpPr>
            <a:spLocks noChangeArrowheads="1"/>
          </p:cNvSpPr>
          <p:nvPr/>
        </p:nvSpPr>
        <p:spPr bwMode="auto">
          <a:xfrm>
            <a:off x="4191000" y="4979988"/>
            <a:ext cx="3614738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Penetration of outlets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High inventories in channel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Book Antiqua" panose="02040602050305030304" pitchFamily="18" charset="0"/>
              </a:rPr>
              <a:t>Promotion support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Book Antiqua" panose="02040602050305030304" pitchFamily="18" charset="0"/>
              </a:rPr>
              <a:t>Market intelligence feedback</a:t>
            </a:r>
          </a:p>
        </p:txBody>
      </p:sp>
      <p:sp>
        <p:nvSpPr>
          <p:cNvPr id="116763" name="Rectangle 15"/>
          <p:cNvSpPr>
            <a:spLocks noChangeArrowheads="1"/>
          </p:cNvSpPr>
          <p:nvPr/>
        </p:nvSpPr>
        <p:spPr bwMode="auto">
          <a:xfrm>
            <a:off x="5081588" y="3503614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BALANCE</a:t>
            </a:r>
          </a:p>
        </p:txBody>
      </p:sp>
      <p:sp>
        <p:nvSpPr>
          <p:cNvPr id="116764" name="Line 16"/>
          <p:cNvSpPr>
            <a:spLocks noChangeShapeType="1"/>
          </p:cNvSpPr>
          <p:nvPr/>
        </p:nvSpPr>
        <p:spPr bwMode="auto">
          <a:xfrm>
            <a:off x="3906838" y="3702050"/>
            <a:ext cx="1054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6765" name="Line 18"/>
          <p:cNvSpPr>
            <a:spLocks noChangeShapeType="1"/>
          </p:cNvSpPr>
          <p:nvPr/>
        </p:nvSpPr>
        <p:spPr bwMode="auto">
          <a:xfrm>
            <a:off x="5729288" y="271780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6766" name="Line 19"/>
          <p:cNvSpPr>
            <a:spLocks noChangeShapeType="1"/>
          </p:cNvSpPr>
          <p:nvPr/>
        </p:nvSpPr>
        <p:spPr bwMode="auto">
          <a:xfrm>
            <a:off x="6650038" y="3702050"/>
            <a:ext cx="13509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6767" name="Line 20"/>
          <p:cNvSpPr>
            <a:spLocks noChangeShapeType="1"/>
          </p:cNvSpPr>
          <p:nvPr/>
        </p:nvSpPr>
        <p:spPr bwMode="auto">
          <a:xfrm>
            <a:off x="5729288" y="40894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6768" name="Rectangle 21"/>
          <p:cNvSpPr>
            <a:spLocks noChangeArrowheads="1"/>
          </p:cNvSpPr>
          <p:nvPr/>
        </p:nvSpPr>
        <p:spPr bwMode="auto">
          <a:xfrm>
            <a:off x="8077201" y="3810001"/>
            <a:ext cx="229711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Market share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Profits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Distributor loyalty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Book Antiqua" panose="02040602050305030304" pitchFamily="18" charset="0"/>
              </a:rPr>
              <a:t>Control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>
                <a:latin typeface="Book Antiqua" panose="02040602050305030304" pitchFamily="18" charset="0"/>
              </a:rPr>
              <a:t>Consumer loyalty</a:t>
            </a:r>
          </a:p>
        </p:txBody>
      </p:sp>
    </p:spTree>
    <p:extLst>
      <p:ext uri="{BB962C8B-B14F-4D97-AF65-F5344CB8AC3E}">
        <p14:creationId xmlns:p14="http://schemas.microsoft.com/office/powerpoint/2010/main" val="765758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428" y="2082437"/>
            <a:ext cx="10458722" cy="2996157"/>
          </a:xfrm>
        </p:spPr>
        <p:txBody>
          <a:bodyPr>
            <a:noAutofit/>
          </a:bodyPr>
          <a:lstStyle/>
          <a:p>
            <a:r>
              <a:rPr lang="fi-FI" sz="4400" b="1" dirty="0" err="1" smtClean="0">
                <a:solidFill>
                  <a:schemeClr val="bg1"/>
                </a:solidFill>
              </a:rPr>
              <a:t>Comments</a:t>
            </a:r>
            <a:r>
              <a:rPr lang="fi-FI" sz="4400" b="1" dirty="0" smtClean="0">
                <a:solidFill>
                  <a:schemeClr val="bg1"/>
                </a:solidFill>
              </a:rPr>
              <a:t>, </a:t>
            </a:r>
            <a:r>
              <a:rPr lang="fi-FI" sz="4400" b="1" dirty="0" err="1" smtClean="0">
                <a:solidFill>
                  <a:schemeClr val="bg1"/>
                </a:solidFill>
              </a:rPr>
              <a:t>questions</a:t>
            </a:r>
            <a:r>
              <a:rPr lang="fi-FI" sz="4400" b="1" dirty="0" smtClean="0">
                <a:solidFill>
                  <a:schemeClr val="bg1"/>
                </a:solidFill>
              </a:rPr>
              <a:t>, </a:t>
            </a:r>
            <a:r>
              <a:rPr lang="fi-FI" sz="4400" b="1" dirty="0" err="1" smtClean="0">
                <a:solidFill>
                  <a:schemeClr val="bg1"/>
                </a:solidFill>
              </a:rPr>
              <a:t>stories</a:t>
            </a:r>
            <a:r>
              <a:rPr lang="fi-FI" sz="4400" b="1" dirty="0" smtClean="0">
                <a:solidFill>
                  <a:schemeClr val="bg1"/>
                </a:solidFill>
              </a:rPr>
              <a:t> to </a:t>
            </a:r>
            <a:r>
              <a:rPr lang="fi-FI" sz="4400" b="1" dirty="0" err="1" smtClean="0">
                <a:solidFill>
                  <a:schemeClr val="bg1"/>
                </a:solidFill>
              </a:rPr>
              <a:t>share</a:t>
            </a:r>
            <a:r>
              <a:rPr lang="fi-FI" sz="4400" b="1" dirty="0" smtClean="0">
                <a:solidFill>
                  <a:schemeClr val="bg1"/>
                </a:solidFill>
              </a:rPr>
              <a:t>,….</a:t>
            </a:r>
            <a:br>
              <a:rPr lang="fi-FI" sz="4400" b="1" dirty="0" smtClean="0">
                <a:solidFill>
                  <a:schemeClr val="bg1"/>
                </a:solidFill>
              </a:rPr>
            </a:br>
            <a:r>
              <a:rPr lang="fi-FI" sz="4400" b="1" dirty="0" smtClean="0">
                <a:solidFill>
                  <a:schemeClr val="bg1"/>
                </a:solidFill>
              </a:rPr>
              <a:t/>
            </a:r>
            <a:br>
              <a:rPr lang="fi-FI" sz="4400" b="1" dirty="0" smtClean="0">
                <a:solidFill>
                  <a:schemeClr val="bg1"/>
                </a:solidFill>
              </a:rPr>
            </a:br>
            <a:endParaRPr lang="fi-FI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3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4FD9952-C71A-44B2-9F2A-042B5B6B1BF3}" type="slidenum">
              <a:rPr lang="en-GB" altLang="en-US" sz="1000"/>
              <a:pPr/>
              <a:t>3</a:t>
            </a:fld>
            <a:endParaRPr lang="en-GB" altLang="en-US" sz="1000"/>
          </a:p>
        </p:txBody>
      </p:sp>
      <p:sp>
        <p:nvSpPr>
          <p:cNvPr id="69635" name="TextBox 2"/>
          <p:cNvSpPr txBox="1">
            <a:spLocks noChangeArrowheads="1"/>
          </p:cNvSpPr>
          <p:nvPr/>
        </p:nvSpPr>
        <p:spPr bwMode="auto">
          <a:xfrm>
            <a:off x="1800725" y="1027609"/>
            <a:ext cx="8424862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i-FI" altLang="en-US" sz="3200" b="1" dirty="0" err="1">
                <a:solidFill>
                  <a:schemeClr val="tx2">
                    <a:lumMod val="75000"/>
                  </a:schemeClr>
                </a:solidFill>
              </a:rPr>
              <a:t>First</a:t>
            </a:r>
            <a:r>
              <a:rPr lang="fi-FI" altLang="en-US" sz="3200" b="1" dirty="0">
                <a:solidFill>
                  <a:schemeClr val="tx2">
                    <a:lumMod val="75000"/>
                  </a:schemeClr>
                </a:solidFill>
              </a:rPr>
              <a:t>, the </a:t>
            </a:r>
            <a:r>
              <a:rPr lang="fi-FI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definition of </a:t>
            </a:r>
            <a:r>
              <a:rPr lang="fi-FI" alt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marketing</a:t>
            </a:r>
            <a:endParaRPr lang="fi-FI" altLang="en-US" sz="32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fi-FI" altLang="en-US" sz="32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Marketing </a:t>
            </a:r>
            <a:r>
              <a:rPr lang="en-US" sz="2400" dirty="0"/>
              <a:t>is the activity,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/>
              <a:t>set of institutions, and processes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/>
              <a:t>for creating, communicating,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/>
              <a:t>delivering, and exchanging offerings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/>
              <a:t>that have value for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/>
              <a:t>customers, clients, partners, and society at large. </a:t>
            </a:r>
          </a:p>
          <a:p>
            <a:pPr eaLnBrk="1" hangingPunct="1">
              <a:defRPr/>
            </a:pPr>
            <a:endParaRPr lang="fi-FI" alt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fi-FI" alt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fi-FI" alt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fi-FI" altLang="en-US" sz="1200" dirty="0"/>
              <a:t>American Marketing Association 2013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03617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1016954" y="665165"/>
            <a:ext cx="7056437" cy="504825"/>
          </a:xfrm>
        </p:spPr>
        <p:txBody>
          <a:bodyPr>
            <a:normAutofit fontScale="90000"/>
          </a:bodyPr>
          <a:lstStyle/>
          <a:p>
            <a:r>
              <a:rPr lang="fi-FI" altLang="fi-FI" b="1" dirty="0" smtClean="0"/>
              <a:t>Marketing </a:t>
            </a:r>
            <a:r>
              <a:rPr lang="fi-FI" altLang="fi-FI" b="1" dirty="0" err="1" smtClean="0"/>
              <a:t>planning</a:t>
            </a:r>
            <a:endParaRPr lang="en-US" altLang="fi-FI" b="1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1955665" y="1764803"/>
            <a:ext cx="7775575" cy="4484687"/>
          </a:xfrm>
        </p:spPr>
        <p:txBody>
          <a:bodyPr/>
          <a:lstStyle/>
          <a:p>
            <a:pPr marL="0" indent="0">
              <a:buNone/>
            </a:pPr>
            <a:r>
              <a:rPr lang="fi-FI" altLang="fi-FI" sz="2400" dirty="0"/>
              <a:t>Market </a:t>
            </a:r>
            <a:r>
              <a:rPr lang="fi-FI" altLang="fi-FI" sz="2400" dirty="0" err="1"/>
              <a:t>research</a:t>
            </a:r>
            <a:endParaRPr lang="fi-FI" altLang="fi-FI" sz="2400" dirty="0"/>
          </a:p>
          <a:p>
            <a:pPr marL="0" indent="0">
              <a:buNone/>
            </a:pPr>
            <a:r>
              <a:rPr lang="fi-FI" altLang="fi-FI" sz="2400" dirty="0"/>
              <a:t>	Target market</a:t>
            </a:r>
          </a:p>
          <a:p>
            <a:pPr marL="0" indent="0">
              <a:buNone/>
            </a:pPr>
            <a:r>
              <a:rPr lang="fi-FI" altLang="fi-FI" sz="2400" dirty="0"/>
              <a:t>		</a:t>
            </a:r>
            <a:r>
              <a:rPr lang="fi-FI" altLang="fi-FI" sz="2400" dirty="0" err="1"/>
              <a:t>Competitor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analysis</a:t>
            </a:r>
            <a:endParaRPr lang="fi-FI" altLang="fi-FI" sz="2400" dirty="0"/>
          </a:p>
          <a:p>
            <a:pPr marL="0" indent="0">
              <a:buNone/>
            </a:pPr>
            <a:r>
              <a:rPr lang="fi-FI" altLang="fi-FI" sz="2400" dirty="0"/>
              <a:t>			Product </a:t>
            </a:r>
            <a:r>
              <a:rPr lang="fi-FI" altLang="fi-FI" sz="2400" dirty="0" err="1"/>
              <a:t>offering</a:t>
            </a:r>
            <a:endParaRPr lang="fi-FI" altLang="fi-FI" sz="2400" dirty="0"/>
          </a:p>
          <a:p>
            <a:pPr marL="0" indent="0">
              <a:buNone/>
            </a:pPr>
            <a:r>
              <a:rPr lang="fi-FI" altLang="fi-FI" sz="2400" dirty="0"/>
              <a:t>				Marketing </a:t>
            </a:r>
            <a:r>
              <a:rPr lang="fi-FI" altLang="fi-FI" sz="2400" dirty="0" err="1"/>
              <a:t>strategy</a:t>
            </a:r>
            <a:endParaRPr lang="fi-FI" altLang="fi-FI" sz="2400" dirty="0"/>
          </a:p>
          <a:p>
            <a:pPr marL="0" indent="0">
              <a:buNone/>
            </a:pPr>
            <a:r>
              <a:rPr lang="fi-FI" altLang="fi-FI" sz="2400" dirty="0"/>
              <a:t>					Price, </a:t>
            </a:r>
            <a:r>
              <a:rPr lang="fi-FI" altLang="fi-FI" sz="2400" dirty="0" err="1"/>
              <a:t>promotion</a:t>
            </a:r>
            <a:r>
              <a:rPr lang="fi-FI" altLang="fi-FI" sz="2400" dirty="0"/>
              <a:t>,…</a:t>
            </a:r>
          </a:p>
          <a:p>
            <a:pPr marL="0" indent="0">
              <a:buNone/>
            </a:pPr>
            <a:r>
              <a:rPr lang="fi-FI" altLang="fi-FI" sz="2400" dirty="0"/>
              <a:t>				</a:t>
            </a:r>
            <a:r>
              <a:rPr lang="fi-FI" altLang="fi-FI" sz="2400" dirty="0" err="1"/>
              <a:t>Budgeting</a:t>
            </a:r>
            <a:endParaRPr lang="fi-FI" altLang="fi-FI" sz="2400" dirty="0"/>
          </a:p>
          <a:p>
            <a:pPr marL="0" indent="0">
              <a:buNone/>
            </a:pPr>
            <a:r>
              <a:rPr lang="fi-FI" altLang="fi-FI" sz="2400" dirty="0"/>
              <a:t>			</a:t>
            </a:r>
            <a:r>
              <a:rPr lang="fi-FI" altLang="fi-FI" sz="2400" dirty="0" err="1"/>
              <a:t>Goals</a:t>
            </a:r>
            <a:endParaRPr lang="fi-FI" altLang="fi-FI" sz="2400" dirty="0"/>
          </a:p>
          <a:p>
            <a:pPr marL="0" indent="0">
              <a:buNone/>
            </a:pPr>
            <a:r>
              <a:rPr lang="fi-FI" altLang="fi-FI" sz="2400" dirty="0"/>
              <a:t>		</a:t>
            </a:r>
            <a:r>
              <a:rPr lang="fi-FI" altLang="fi-FI" sz="2400" dirty="0" err="1"/>
              <a:t>Monitoring</a:t>
            </a:r>
            <a:r>
              <a:rPr lang="fi-FI" altLang="fi-FI" sz="2400" dirty="0"/>
              <a:t>, </a:t>
            </a:r>
            <a:r>
              <a:rPr lang="fi-FI" altLang="fi-FI" sz="2400" dirty="0" err="1"/>
              <a:t>metrics</a:t>
            </a:r>
            <a:endParaRPr lang="en-US" altLang="fi-FI" sz="2400" dirty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BE2264B-214B-4DDA-B6DB-8DC05B543E4A}" type="slidenum">
              <a:rPr lang="en-GB" altLang="en-US" sz="1000"/>
              <a:pPr/>
              <a:t>4</a:t>
            </a:fld>
            <a:endParaRPr lang="en-GB" altLang="en-US" sz="1000"/>
          </a:p>
        </p:txBody>
      </p:sp>
      <p:sp>
        <p:nvSpPr>
          <p:cNvPr id="16" name="Curved Left Arrow 15"/>
          <p:cNvSpPr/>
          <p:nvPr/>
        </p:nvSpPr>
        <p:spPr>
          <a:xfrm>
            <a:off x="8519343" y="1935617"/>
            <a:ext cx="1584325" cy="39449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60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51" y="652508"/>
            <a:ext cx="10515600" cy="897618"/>
          </a:xfrm>
        </p:spPr>
        <p:txBody>
          <a:bodyPr/>
          <a:lstStyle/>
          <a:p>
            <a:r>
              <a:rPr lang="en-US" dirty="0" smtClean="0"/>
              <a:t>How can markets abroad be different?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543" y="21304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Purchasing power (overall, regions, cities,…)</a:t>
            </a:r>
          </a:p>
          <a:p>
            <a:r>
              <a:rPr lang="en-US" dirty="0" smtClean="0"/>
              <a:t>Distribution of income (cf. Gini index, luxury goods)</a:t>
            </a:r>
          </a:p>
          <a:p>
            <a:r>
              <a:rPr lang="en-US" dirty="0" smtClean="0"/>
              <a:t>Population segments, ethnic clusters, religion, education levels</a:t>
            </a:r>
          </a:p>
          <a:p>
            <a:r>
              <a:rPr lang="en-US" dirty="0" smtClean="0"/>
              <a:t>Regulation (laws, tariffs, quotas, local content, min/max prices,…)</a:t>
            </a:r>
          </a:p>
          <a:p>
            <a:r>
              <a:rPr lang="en-US" dirty="0" smtClean="0"/>
              <a:t>Geography, climate</a:t>
            </a:r>
          </a:p>
          <a:p>
            <a:r>
              <a:rPr lang="en-US" dirty="0" smtClean="0"/>
              <a:t>Cultures, practices, standards, languages</a:t>
            </a:r>
          </a:p>
          <a:p>
            <a:r>
              <a:rPr lang="en-US" dirty="0" smtClean="0"/>
              <a:t>Local competition, presence of global firms</a:t>
            </a:r>
          </a:p>
          <a:p>
            <a:r>
              <a:rPr lang="en-US" dirty="0" smtClean="0"/>
              <a:t>Always remember the scale of things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3040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A254C143-8D14-40F3-AB9D-2EA87AE59718}" type="slidenum">
              <a:rPr lang="en-GB" altLang="fi-FI" sz="1000"/>
              <a:pPr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GB" altLang="fi-FI" sz="1000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2401889" y="492126"/>
            <a:ext cx="7272337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sz="2800" b="1">
                <a:latin typeface="Optima" pitchFamily="34" charset="0"/>
              </a:rPr>
              <a:t>GDP per capita in 2017</a:t>
            </a:r>
          </a:p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b="1">
                <a:latin typeface="Optima" pitchFamily="34" charset="0"/>
              </a:rPr>
              <a:t>(US$ thousand in PPP)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2495550" y="2174876"/>
            <a:ext cx="82804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Qatar		 125		Switzerland	62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Luxembourg	 109		Hong Kong	61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Singapore 	  91		USA		59	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Brunei		  77		Saudi-Arabia	55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Ireland		  73		Netherlands	54	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Norway		  71		…Taiwan	50	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Kuwait		  70		…Finland	44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UAE		  68		</a:t>
            </a:r>
            <a:r>
              <a:rPr lang="en-GB" altLang="fi-FI" dirty="0" smtClean="0">
                <a:latin typeface="Optima" pitchFamily="34" charset="0"/>
              </a:rPr>
              <a:t>…South Korea </a:t>
            </a:r>
            <a:r>
              <a:rPr lang="en-GB" altLang="fi-FI" dirty="0">
                <a:latin typeface="Optima" pitchFamily="34" charset="0"/>
              </a:rPr>
              <a:t>	39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dirty="0">
                <a:latin typeface="Optima" pitchFamily="34" charset="0"/>
              </a:rPr>
              <a:t>				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703388" y="6518276"/>
            <a:ext cx="30972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i-FI" sz="1200">
                <a:latin typeface="Optima" pitchFamily="34" charset="0"/>
              </a:rPr>
              <a:t>Source: Knoema 2018</a:t>
            </a:r>
          </a:p>
        </p:txBody>
      </p:sp>
    </p:spTree>
    <p:extLst>
      <p:ext uri="{BB962C8B-B14F-4D97-AF65-F5344CB8AC3E}">
        <p14:creationId xmlns:p14="http://schemas.microsoft.com/office/powerpoint/2010/main" val="3330974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550B7299-3BA6-479B-A367-E7326951935F}" type="slidenum">
              <a:rPr lang="en-GB" altLang="fi-FI" sz="1000"/>
              <a:pPr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GB" altLang="fi-FI" sz="1000"/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838200" y="883784"/>
            <a:ext cx="10602413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sz="2800" dirty="0" smtClean="0"/>
              <a:t>An </a:t>
            </a:r>
            <a:r>
              <a:rPr lang="fi-FI" altLang="fi-FI" sz="2800" dirty="0" err="1" smtClean="0"/>
              <a:t>example</a:t>
            </a:r>
            <a:r>
              <a:rPr lang="fi-FI" altLang="fi-FI" sz="2800" dirty="0" smtClean="0"/>
              <a:t> of </a:t>
            </a:r>
            <a:r>
              <a:rPr lang="fi-FI" altLang="fi-FI" sz="2800" dirty="0" err="1" smtClean="0"/>
              <a:t>scale</a:t>
            </a:r>
            <a:r>
              <a:rPr lang="fi-FI" altLang="fi-FI" sz="2800" dirty="0" smtClean="0"/>
              <a:t>: </a:t>
            </a:r>
            <a:endParaRPr lang="fi-FI" altLang="fi-FI" sz="2800" dirty="0"/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sz="2400" b="1" dirty="0"/>
              <a:t>China </a:t>
            </a:r>
            <a:r>
              <a:rPr lang="fi-FI" altLang="fi-FI" sz="2400" b="1" dirty="0" err="1"/>
              <a:t>car</a:t>
            </a:r>
            <a:r>
              <a:rPr lang="fi-FI" altLang="fi-FI" sz="2400" b="1" dirty="0"/>
              <a:t> market in 2018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i-FI" altLang="fi-FI" b="1" dirty="0"/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b="1" dirty="0"/>
              <a:t>Sales: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dirty="0"/>
              <a:t>2006: </a:t>
            </a:r>
            <a:r>
              <a:rPr lang="fi-FI" altLang="fi-FI" i="1" dirty="0"/>
              <a:t>2.3 </a:t>
            </a:r>
            <a:r>
              <a:rPr lang="fi-FI" altLang="fi-FI" i="1" dirty="0" err="1"/>
              <a:t>mn</a:t>
            </a:r>
            <a:r>
              <a:rPr lang="fi-FI" altLang="fi-FI" dirty="0"/>
              <a:t>	 </a:t>
            </a:r>
            <a:r>
              <a:rPr lang="fi-FI" altLang="fi-FI" dirty="0" smtClean="0"/>
              <a:t>     2010</a:t>
            </a:r>
            <a:r>
              <a:rPr lang="fi-FI" altLang="fi-FI" dirty="0"/>
              <a:t>: </a:t>
            </a:r>
            <a:r>
              <a:rPr lang="fi-FI" altLang="fi-FI" i="1" dirty="0"/>
              <a:t>13.8 </a:t>
            </a:r>
            <a:r>
              <a:rPr lang="fi-FI" altLang="fi-FI" i="1" dirty="0" err="1"/>
              <a:t>mn</a:t>
            </a:r>
            <a:r>
              <a:rPr lang="fi-FI" altLang="fi-FI" i="1" dirty="0"/>
              <a:t>  </a:t>
            </a:r>
            <a:r>
              <a:rPr lang="fi-FI" altLang="fi-FI" i="1" dirty="0" smtClean="0"/>
              <a:t>     </a:t>
            </a:r>
            <a:r>
              <a:rPr lang="fi-FI" altLang="fi-FI" dirty="0" smtClean="0"/>
              <a:t>2013</a:t>
            </a:r>
            <a:r>
              <a:rPr lang="fi-FI" altLang="fi-FI" dirty="0"/>
              <a:t>: </a:t>
            </a:r>
            <a:r>
              <a:rPr lang="fi-FI" altLang="fi-FI" i="1" dirty="0"/>
              <a:t>18.7 </a:t>
            </a:r>
            <a:r>
              <a:rPr lang="fi-FI" altLang="fi-FI" i="1" dirty="0" err="1"/>
              <a:t>mn</a:t>
            </a:r>
            <a:r>
              <a:rPr lang="fi-FI" altLang="fi-FI" i="1" dirty="0"/>
              <a:t>  </a:t>
            </a:r>
            <a:r>
              <a:rPr lang="fi-FI" altLang="fi-FI" i="1" dirty="0" smtClean="0"/>
              <a:t>     </a:t>
            </a:r>
            <a:r>
              <a:rPr lang="fi-FI" altLang="fi-FI" dirty="0" smtClean="0"/>
              <a:t>2017</a:t>
            </a:r>
            <a:r>
              <a:rPr lang="fi-FI" altLang="fi-FI" dirty="0"/>
              <a:t>: </a:t>
            </a:r>
            <a:r>
              <a:rPr lang="fi-FI" altLang="fi-FI" i="1" dirty="0"/>
              <a:t>25.5 </a:t>
            </a:r>
            <a:r>
              <a:rPr lang="fi-FI" altLang="fi-FI" i="1" dirty="0" err="1"/>
              <a:t>mn</a:t>
            </a:r>
            <a:endParaRPr lang="fi-FI" altLang="fi-FI" i="1" dirty="0"/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i-FI" altLang="fi-FI" dirty="0" smtClean="0"/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dirty="0" err="1" smtClean="0"/>
              <a:t>Now</a:t>
            </a:r>
            <a:r>
              <a:rPr lang="fi-FI" altLang="fi-FI" dirty="0" smtClean="0"/>
              <a:t> </a:t>
            </a:r>
            <a:r>
              <a:rPr lang="fi-FI" altLang="fi-FI" dirty="0" err="1"/>
              <a:t>Chinese</a:t>
            </a:r>
            <a:r>
              <a:rPr lang="fi-FI" altLang="fi-FI" dirty="0"/>
              <a:t> </a:t>
            </a:r>
            <a:r>
              <a:rPr lang="fi-FI" altLang="fi-FI" u="sng" dirty="0" err="1"/>
              <a:t>production</a:t>
            </a:r>
            <a:r>
              <a:rPr lang="fi-FI" altLang="fi-FI" dirty="0"/>
              <a:t> is </a:t>
            </a:r>
            <a:r>
              <a:rPr lang="fi-FI" altLang="fi-FI" dirty="0" err="1"/>
              <a:t>some</a:t>
            </a:r>
            <a:r>
              <a:rPr lang="fi-FI" altLang="fi-FI" dirty="0"/>
              <a:t> </a:t>
            </a:r>
            <a:r>
              <a:rPr lang="fi-FI" altLang="fi-FI" dirty="0" smtClean="0"/>
              <a:t>25% </a:t>
            </a:r>
            <a:r>
              <a:rPr lang="fi-FI" altLang="fi-FI" dirty="0"/>
              <a:t>of </a:t>
            </a:r>
            <a:r>
              <a:rPr lang="fi-FI" altLang="fi-FI" dirty="0" err="1"/>
              <a:t>world</a:t>
            </a:r>
            <a:r>
              <a:rPr lang="fi-FI" altLang="fi-FI" dirty="0"/>
              <a:t> </a:t>
            </a:r>
            <a:r>
              <a:rPr lang="fi-FI" altLang="fi-FI" dirty="0" err="1"/>
              <a:t>production</a:t>
            </a:r>
            <a:r>
              <a:rPr lang="fi-FI" altLang="fi-FI" dirty="0"/>
              <a:t>. By 2020 </a:t>
            </a:r>
            <a:r>
              <a:rPr lang="fi-FI" altLang="fi-FI" dirty="0" err="1"/>
              <a:t>Chinese</a:t>
            </a:r>
            <a:r>
              <a:rPr lang="fi-FI" altLang="fi-FI" dirty="0"/>
              <a:t> </a:t>
            </a:r>
            <a:r>
              <a:rPr lang="fi-FI" altLang="fi-FI" dirty="0" err="1"/>
              <a:t>car</a:t>
            </a:r>
            <a:r>
              <a:rPr lang="fi-FI" altLang="fi-FI" dirty="0"/>
              <a:t> </a:t>
            </a:r>
            <a:r>
              <a:rPr lang="fi-FI" altLang="fi-FI" dirty="0" err="1"/>
              <a:t>production</a:t>
            </a:r>
            <a:r>
              <a:rPr lang="fi-FI" altLang="fi-FI" dirty="0"/>
              <a:t> is </a:t>
            </a:r>
            <a:r>
              <a:rPr lang="fi-FI" altLang="fi-FI" dirty="0" err="1"/>
              <a:t>expected</a:t>
            </a:r>
            <a:r>
              <a:rPr lang="fi-FI" altLang="fi-FI" dirty="0"/>
              <a:t> to </a:t>
            </a:r>
            <a:r>
              <a:rPr lang="fi-FI" altLang="fi-FI" dirty="0" err="1"/>
              <a:t>be</a:t>
            </a:r>
            <a:r>
              <a:rPr lang="fi-FI" altLang="fi-FI" dirty="0"/>
              <a:t> </a:t>
            </a:r>
            <a:r>
              <a:rPr lang="fi-FI" altLang="fi-FI" dirty="0" err="1"/>
              <a:t>up</a:t>
            </a:r>
            <a:r>
              <a:rPr lang="fi-FI" altLang="fi-FI" dirty="0"/>
              <a:t> to 40 </a:t>
            </a:r>
            <a:r>
              <a:rPr lang="fi-FI" altLang="fi-FI" dirty="0" err="1"/>
              <a:t>million</a:t>
            </a:r>
            <a:r>
              <a:rPr lang="fi-FI" altLang="fi-FI" dirty="0"/>
              <a:t> </a:t>
            </a:r>
            <a:r>
              <a:rPr lang="fi-FI" altLang="fi-FI" dirty="0" err="1"/>
              <a:t>cars</a:t>
            </a:r>
            <a:r>
              <a:rPr lang="fi-FI" altLang="fi-FI" dirty="0"/>
              <a:t>, 50% of </a:t>
            </a:r>
            <a:r>
              <a:rPr lang="fi-FI" altLang="fi-FI" dirty="0" err="1"/>
              <a:t>world</a:t>
            </a:r>
            <a:r>
              <a:rPr lang="fi-FI" altLang="fi-FI" dirty="0"/>
              <a:t> </a:t>
            </a:r>
            <a:r>
              <a:rPr lang="fi-FI" altLang="fi-FI" dirty="0" err="1"/>
              <a:t>production</a:t>
            </a:r>
            <a:r>
              <a:rPr lang="fi-FI" altLang="fi-FI" dirty="0"/>
              <a:t>.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dirty="0"/>
              <a:t>Volkswagen </a:t>
            </a:r>
            <a:r>
              <a:rPr lang="fi-FI" altLang="fi-FI" dirty="0" smtClean="0"/>
              <a:t>Group </a:t>
            </a:r>
            <a:r>
              <a:rPr lang="fi-FI" altLang="fi-FI" dirty="0" err="1" smtClean="0"/>
              <a:t>has</a:t>
            </a:r>
            <a:r>
              <a:rPr lang="fi-FI" altLang="fi-FI" dirty="0" smtClean="0"/>
              <a:t> </a:t>
            </a:r>
            <a:r>
              <a:rPr lang="fi-FI" altLang="fi-FI" dirty="0" err="1"/>
              <a:t>been</a:t>
            </a:r>
            <a:r>
              <a:rPr lang="fi-FI" altLang="fi-FI" dirty="0"/>
              <a:t> in China </a:t>
            </a:r>
            <a:r>
              <a:rPr lang="fi-FI" altLang="fi-FI" dirty="0" err="1"/>
              <a:t>more</a:t>
            </a:r>
            <a:r>
              <a:rPr lang="fi-FI" altLang="fi-FI" dirty="0"/>
              <a:t> </a:t>
            </a:r>
            <a:r>
              <a:rPr lang="fi-FI" altLang="fi-FI" dirty="0" err="1"/>
              <a:t>than</a:t>
            </a:r>
            <a:r>
              <a:rPr lang="fi-FI" altLang="fi-FI" dirty="0"/>
              <a:t> 30 </a:t>
            </a:r>
            <a:r>
              <a:rPr lang="fi-FI" altLang="fi-FI" dirty="0" err="1"/>
              <a:t>years</a:t>
            </a:r>
            <a:r>
              <a:rPr lang="fi-FI" altLang="fi-FI" dirty="0"/>
              <a:t>, </a:t>
            </a:r>
            <a:r>
              <a:rPr lang="fi-FI" altLang="fi-FI" dirty="0" smtClean="0"/>
              <a:t>it </a:t>
            </a:r>
            <a:r>
              <a:rPr lang="fi-FI" altLang="fi-FI" dirty="0" err="1" smtClean="0"/>
              <a:t>sold</a:t>
            </a:r>
            <a:r>
              <a:rPr lang="fi-FI" altLang="fi-FI" dirty="0" smtClean="0"/>
              <a:t> 4.2 </a:t>
            </a:r>
            <a:r>
              <a:rPr lang="fi-FI" altLang="fi-FI" dirty="0" err="1"/>
              <a:t>million</a:t>
            </a:r>
            <a:r>
              <a:rPr lang="fi-FI" altLang="fi-FI" dirty="0"/>
              <a:t> </a:t>
            </a:r>
            <a:r>
              <a:rPr lang="fi-FI" altLang="fi-FI" dirty="0" err="1"/>
              <a:t>cars</a:t>
            </a:r>
            <a:r>
              <a:rPr lang="fi-FI" altLang="fi-FI" dirty="0"/>
              <a:t> in </a:t>
            </a:r>
            <a:r>
              <a:rPr lang="fi-FI" altLang="fi-FI" dirty="0" smtClean="0"/>
              <a:t>2017. China </a:t>
            </a:r>
            <a:r>
              <a:rPr lang="fi-FI" altLang="fi-FI" dirty="0"/>
              <a:t>is the </a:t>
            </a:r>
            <a:r>
              <a:rPr lang="fi-FI" altLang="fi-FI" dirty="0" err="1"/>
              <a:t>largest</a:t>
            </a:r>
            <a:r>
              <a:rPr lang="fi-FI" altLang="fi-FI" dirty="0"/>
              <a:t> market for Volkswagen, </a:t>
            </a:r>
            <a:r>
              <a:rPr lang="fi-FI" altLang="fi-FI" dirty="0" err="1" smtClean="0"/>
              <a:t>about</a:t>
            </a:r>
            <a:r>
              <a:rPr lang="fi-FI" altLang="fi-FI" dirty="0" smtClean="0"/>
              <a:t> 39% </a:t>
            </a:r>
            <a:r>
              <a:rPr lang="fi-FI" altLang="fi-FI" dirty="0"/>
              <a:t>of </a:t>
            </a:r>
            <a:r>
              <a:rPr lang="fi-FI" altLang="fi-FI" dirty="0" err="1" smtClean="0"/>
              <a:t>its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sales</a:t>
            </a:r>
            <a:r>
              <a:rPr lang="fi-FI" altLang="fi-FI" dirty="0" smtClean="0"/>
              <a:t>.</a:t>
            </a:r>
            <a:endParaRPr lang="fi-FI" altLang="fi-FI" dirty="0"/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dirty="0"/>
              <a:t>Audi </a:t>
            </a:r>
            <a:r>
              <a:rPr lang="fi-FI" altLang="fi-FI" dirty="0" err="1"/>
              <a:t>sold</a:t>
            </a:r>
            <a:r>
              <a:rPr lang="fi-FI" altLang="fi-FI" dirty="0"/>
              <a:t> </a:t>
            </a:r>
            <a:r>
              <a:rPr lang="fi-FI" altLang="fi-FI" dirty="0" smtClean="0"/>
              <a:t>598.000 </a:t>
            </a:r>
            <a:r>
              <a:rPr lang="fi-FI" altLang="fi-FI" dirty="0" err="1"/>
              <a:t>cars</a:t>
            </a:r>
            <a:r>
              <a:rPr lang="fi-FI" altLang="fi-FI" dirty="0"/>
              <a:t> in China in </a:t>
            </a:r>
            <a:r>
              <a:rPr lang="fi-FI" altLang="fi-FI" dirty="0" smtClean="0"/>
              <a:t>2017 </a:t>
            </a:r>
            <a:r>
              <a:rPr lang="fi-FI" altLang="fi-FI" dirty="0"/>
              <a:t>(32% of </a:t>
            </a:r>
            <a:r>
              <a:rPr lang="fi-FI" altLang="fi-FI" dirty="0" err="1" smtClean="0"/>
              <a:t>its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world</a:t>
            </a:r>
            <a:r>
              <a:rPr lang="fi-FI" altLang="fi-FI" dirty="0" smtClean="0"/>
              <a:t> </a:t>
            </a:r>
            <a:r>
              <a:rPr lang="fi-FI" altLang="fi-FI" dirty="0" err="1"/>
              <a:t>total</a:t>
            </a:r>
            <a:r>
              <a:rPr lang="fi-FI" altLang="fi-FI" dirty="0"/>
              <a:t>). </a:t>
            </a:r>
            <a:endParaRPr lang="fi-FI" altLang="fi-FI" dirty="0" smtClean="0"/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dirty="0" smtClean="0"/>
              <a:t>Porsche </a:t>
            </a:r>
            <a:r>
              <a:rPr lang="fi-FI" altLang="fi-FI" dirty="0" err="1"/>
              <a:t>sold</a:t>
            </a:r>
            <a:r>
              <a:rPr lang="fi-FI" altLang="fi-FI" dirty="0"/>
              <a:t> </a:t>
            </a:r>
            <a:r>
              <a:rPr lang="fi-FI" altLang="fi-FI" dirty="0" smtClean="0"/>
              <a:t>72.000 </a:t>
            </a:r>
            <a:r>
              <a:rPr lang="fi-FI" altLang="fi-FI" dirty="0" err="1"/>
              <a:t>cars</a:t>
            </a:r>
            <a:r>
              <a:rPr lang="fi-FI" altLang="fi-FI" dirty="0"/>
              <a:t> </a:t>
            </a:r>
            <a:r>
              <a:rPr lang="fi-FI" altLang="fi-FI" dirty="0" smtClean="0"/>
              <a:t>in China in 2017(29% </a:t>
            </a:r>
            <a:r>
              <a:rPr lang="fi-FI" altLang="fi-FI" dirty="0"/>
              <a:t>of </a:t>
            </a:r>
            <a:r>
              <a:rPr lang="fi-FI" altLang="fi-FI" dirty="0" err="1"/>
              <a:t>its</a:t>
            </a:r>
            <a:r>
              <a:rPr lang="fi-FI" altLang="fi-FI" dirty="0"/>
              <a:t> </a:t>
            </a:r>
            <a:r>
              <a:rPr lang="fi-FI" altLang="fi-FI" dirty="0" err="1"/>
              <a:t>world</a:t>
            </a:r>
            <a:r>
              <a:rPr lang="fi-FI" altLang="fi-FI" dirty="0"/>
              <a:t> </a:t>
            </a:r>
            <a:r>
              <a:rPr lang="fi-FI" altLang="fi-FI" dirty="0" err="1"/>
              <a:t>total</a:t>
            </a:r>
            <a:r>
              <a:rPr lang="fi-FI" altLang="fi-FI" dirty="0"/>
              <a:t>).</a:t>
            </a:r>
            <a:endParaRPr lang="en-US" altLang="fi-FI" dirty="0"/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10187306" y="6217850"/>
            <a:ext cx="16476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fi-FI" altLang="fi-FI" sz="1200" dirty="0" err="1"/>
              <a:t>Source</a:t>
            </a:r>
            <a:r>
              <a:rPr lang="fi-FI" altLang="fi-FI" sz="1200" dirty="0"/>
              <a:t>: </a:t>
            </a:r>
            <a:r>
              <a:rPr lang="fi-FI" altLang="fi-FI" sz="1200" dirty="0" err="1"/>
              <a:t>various</a:t>
            </a:r>
            <a:endParaRPr lang="en-US" altLang="fi-FI" sz="1200" dirty="0"/>
          </a:p>
        </p:txBody>
      </p:sp>
    </p:spTree>
    <p:extLst>
      <p:ext uri="{BB962C8B-B14F-4D97-AF65-F5344CB8AC3E}">
        <p14:creationId xmlns:p14="http://schemas.microsoft.com/office/powerpoint/2010/main" val="1252914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988" y="574131"/>
            <a:ext cx="10515600" cy="191652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choose your target markets?</a:t>
            </a:r>
            <a:br>
              <a:rPr lang="en-US" b="1" dirty="0" smtClean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dirty="0" err="1" smtClean="0"/>
              <a:t>Consider</a:t>
            </a:r>
            <a:r>
              <a:rPr lang="fi-FI" dirty="0" smtClean="0"/>
              <a:t> and </a:t>
            </a:r>
            <a:r>
              <a:rPr lang="fi-FI" dirty="0" err="1" smtClean="0"/>
              <a:t>analyze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77" y="2728140"/>
            <a:ext cx="4689566" cy="351272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Political factors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Economic factors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Societal factors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Technological factors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Environmental factors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Legal factors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4988" y="2748733"/>
            <a:ext cx="4689566" cy="3512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Company goals</a:t>
            </a: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Company resources</a:t>
            </a: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Competencies</a:t>
            </a: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Willingness to take risks</a:t>
            </a: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Partners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8619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C28C69D8-657F-415E-B3B3-C937B460A5AA}" type="slidenum">
              <a:rPr lang="en-GB" altLang="en-US" sz="1000"/>
              <a:pPr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GB" altLang="en-US" sz="100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064125" y="3375025"/>
            <a:ext cx="26543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endParaRPr lang="fi-FI" altLang="en-US" sz="1600"/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4889500" y="1143000"/>
            <a:ext cx="2654300" cy="10541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1917700" y="2971800"/>
            <a:ext cx="2501900" cy="14351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8394700" y="2895600"/>
            <a:ext cx="2273300" cy="14351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5194300" y="5257800"/>
            <a:ext cx="2273300" cy="13589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  <a:defRPr/>
            </a:pPr>
            <a:endParaRPr lang="fi-FI" altLang="en-US" sz="1600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5095875" y="1425576"/>
            <a:ext cx="23637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E</a:t>
            </a:r>
            <a:r>
              <a:rPr lang="en-GB" altLang="en-US" sz="2400">
                <a:latin typeface="Times New Roman" panose="02020603050405020304" pitchFamily="18" charset="0"/>
              </a:rPr>
              <a:t>conomic Trends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2170113" y="3402013"/>
            <a:ext cx="19367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S</a:t>
            </a:r>
            <a:r>
              <a:rPr lang="en-GB" altLang="en-US" sz="2400">
                <a:latin typeface="Times New Roman" panose="02020603050405020304" pitchFamily="18" charset="0"/>
              </a:rPr>
              <a:t>ocial Factors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5041900" y="3429001"/>
            <a:ext cx="269144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New Opportunities</a:t>
            </a: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8601075" y="3178175"/>
            <a:ext cx="19113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P</a:t>
            </a:r>
            <a:r>
              <a:rPr lang="en-GB" altLang="en-US" sz="2400">
                <a:latin typeface="Times New Roman" panose="02020603050405020304" pitchFamily="18" charset="0"/>
              </a:rPr>
              <a:t>olitical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Environments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5346701" y="5562600"/>
            <a:ext cx="20367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76200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7620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7620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7620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T</a:t>
            </a:r>
            <a:r>
              <a:rPr lang="en-GB" altLang="en-US" sz="2400">
                <a:latin typeface="Times New Roman" panose="02020603050405020304" pitchFamily="18" charset="0"/>
              </a:rPr>
              <a:t>echnological 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    Advances</a:t>
            </a: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6261100" y="2286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>
            <a:off x="6261100" y="4419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4508500" y="3657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>
            <a:off x="7785100" y="3657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V="1">
            <a:off x="3746500" y="2049463"/>
            <a:ext cx="1066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>
            <a:off x="7543800" y="2011363"/>
            <a:ext cx="1144588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19" name="Line 19"/>
          <p:cNvSpPr>
            <a:spLocks noChangeShapeType="1"/>
          </p:cNvSpPr>
          <p:nvPr/>
        </p:nvSpPr>
        <p:spPr bwMode="auto">
          <a:xfrm flipV="1">
            <a:off x="7404100" y="4495800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>
            <a:off x="4279900" y="4416425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421" name="TextBox 1"/>
          <p:cNvSpPr txBox="1">
            <a:spLocks noChangeArrowheads="1"/>
          </p:cNvSpPr>
          <p:nvPr/>
        </p:nvSpPr>
        <p:spPr bwMode="auto">
          <a:xfrm>
            <a:off x="2042474" y="184220"/>
            <a:ext cx="85953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lr>
                <a:schemeClr val="accent1"/>
              </a:buClr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lr>
                <a:schemeClr val="accent1"/>
              </a:buClr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r>
              <a:rPr lang="fi-FI" altLang="en-US" sz="4000" dirty="0" err="1">
                <a:latin typeface="+mn-lt"/>
                <a:cs typeface="Times New Roman" panose="02020603050405020304" pitchFamily="18" charset="0"/>
              </a:rPr>
              <a:t>Assessing</a:t>
            </a:r>
            <a:r>
              <a:rPr lang="fi-FI" altLang="en-US" sz="4000" dirty="0">
                <a:latin typeface="+mn-lt"/>
                <a:cs typeface="Times New Roman" panose="02020603050405020304" pitchFamily="18" charset="0"/>
              </a:rPr>
              <a:t> business </a:t>
            </a:r>
            <a:r>
              <a:rPr lang="fi-FI" altLang="en-US" sz="4000" dirty="0" err="1">
                <a:latin typeface="+mn-lt"/>
                <a:cs typeface="Times New Roman" panose="02020603050405020304" pitchFamily="18" charset="0"/>
              </a:rPr>
              <a:t>opportunities</a:t>
            </a:r>
            <a:r>
              <a:rPr lang="fi-FI" altLang="en-US" sz="4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fi-FI" altLang="en-US" sz="4000" dirty="0" err="1">
                <a:latin typeface="+mn-lt"/>
                <a:cs typeface="Times New Roman" panose="02020603050405020304" pitchFamily="18" charset="0"/>
              </a:rPr>
              <a:t>abroad</a:t>
            </a:r>
            <a:endParaRPr lang="en-US" altLang="en-US" sz="40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05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970</Words>
  <Application>Microsoft Office PowerPoint</Application>
  <PresentationFormat>Widescreen</PresentationFormat>
  <Paragraphs>323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Calibri</vt:lpstr>
      <vt:lpstr>Calibri Light</vt:lpstr>
      <vt:lpstr>Optima</vt:lpstr>
      <vt:lpstr>Times New Roman</vt:lpstr>
      <vt:lpstr>Verdana</vt:lpstr>
      <vt:lpstr>Office Theme</vt:lpstr>
      <vt:lpstr>Global Marketing  Management  Introduction to Key Issues</vt:lpstr>
      <vt:lpstr>Key Issues discussed today</vt:lpstr>
      <vt:lpstr>PowerPoint Presentation</vt:lpstr>
      <vt:lpstr>Marketing planning</vt:lpstr>
      <vt:lpstr>How can markets abroad be different?</vt:lpstr>
      <vt:lpstr>PowerPoint Presentation</vt:lpstr>
      <vt:lpstr>PowerPoint Presentation</vt:lpstr>
      <vt:lpstr>How to choose your target markets?  Consider and analyze: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enter new market(s) abroad?  The decision needs to address: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GLOBAL INTEGRATION vs.  LOCAL RESPONSIVENESS</vt:lpstr>
      <vt:lpstr>Centralization vs. decentralization in global marketing </vt:lpstr>
      <vt:lpstr>Centralization vs. decentralization in global marketing</vt:lpstr>
      <vt:lpstr>PowerPoint Presentation</vt:lpstr>
      <vt:lpstr>Comments, questions, stories to share,…. 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Seristö Hannu</dc:creator>
  <cp:lastModifiedBy>Seristö Hannu</cp:lastModifiedBy>
  <cp:revision>19</cp:revision>
  <dcterms:created xsi:type="dcterms:W3CDTF">2019-01-08T13:30:31Z</dcterms:created>
  <dcterms:modified xsi:type="dcterms:W3CDTF">2019-01-11T09:47:45Z</dcterms:modified>
</cp:coreProperties>
</file>