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9" r:id="rId4"/>
    <p:sldId id="260" r:id="rId5"/>
    <p:sldId id="261" r:id="rId6"/>
    <p:sldId id="277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E"/>
    <a:srgbClr val="0F1937"/>
    <a:srgbClr val="005EB8"/>
    <a:srgbClr val="FFFFFF"/>
    <a:srgbClr val="EE353B"/>
    <a:srgbClr val="FF0000"/>
    <a:srgbClr val="EF363B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094" autoAdjust="0"/>
  </p:normalViewPr>
  <p:slideViewPr>
    <p:cSldViewPr snapToGrid="0" snapToObjects="1">
      <p:cViewPr>
        <p:scale>
          <a:sx n="66" d="100"/>
          <a:sy n="66" d="100"/>
        </p:scale>
        <p:origin x="1958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30"/>
    </p:cViewPr>
  </p:sorterViewPr>
  <p:notesViewPr>
    <p:cSldViewPr snapToGrid="0" snapToObjects="1">
      <p:cViewPr varScale="1">
        <p:scale>
          <a:sx n="58" d="100"/>
          <a:sy n="58" d="100"/>
        </p:scale>
        <p:origin x="30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altouniversity" TargetMode="External"/><Relationship Id="rId13" Type="http://schemas.openxmlformats.org/officeDocument/2006/relationships/hyperlink" Target="http://biz.aalto.fi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s://www.facebook.com/aaltobiz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AaltoBIZ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www.aalto.fi/snapchat/" TargetMode="External"/><Relationship Id="rId4" Type="http://schemas.openxmlformats.org/officeDocument/2006/relationships/hyperlink" Target="https://www.instagram.com/aaltouniversity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6926" y="1820150"/>
            <a:ext cx="7983471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46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6926" y="2857500"/>
            <a:ext cx="7983471" cy="55709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7485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50756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76B4097-F2E2-4BD5-A409-B2F35838E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6695"/>
            <a:ext cx="1734813" cy="1675605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3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Kuvan paikkamerkki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9144000" cy="5715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 dirty="0" err="1"/>
              <a:t>Change</a:t>
            </a:r>
            <a:r>
              <a:rPr lang="fi-FI" dirty="0"/>
              <a:t> image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2575F78-5236-4C69-A1CF-19422D2BA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1497544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100" b="1" smtClean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i-FI" dirty="0"/>
              <a:t>Your text here</a:t>
            </a:r>
            <a:endParaRPr lang="en-GB" sz="1650" b="1" dirty="0">
              <a:latin typeface="+mn-lt"/>
            </a:endParaRP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94400"/>
            <a:ext cx="8497093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497543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000" b="1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i-FI" dirty="0"/>
              <a:t>Your text here</a:t>
            </a:r>
            <a:endParaRPr lang="en-GB" sz="1400" b="1" dirty="0">
              <a:latin typeface="+mn-lt"/>
            </a:endParaRPr>
          </a:p>
          <a:p>
            <a:pPr lvl="0"/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3C0BDBA-4976-4BAA-A557-F52F172C1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34257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51C01C8-E958-4C99-A9C3-5B3DD0120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331719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11538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331717"/>
            <a:ext cx="2167128" cy="3457801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612122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FE7E454-607D-4B82-B001-F355B3370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76791"/>
            <a:ext cx="5130403" cy="4890824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576793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rgbClr val="005EB8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3DD5D1C5-FC33-4971-9784-57774319D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22" name="Tekstin paikkamerkki 2">
            <a:extLst>
              <a:ext uri="{FF2B5EF4-FFF2-40B4-BE49-F238E27FC236}">
                <a16:creationId xmlns:a16="http://schemas.microsoft.com/office/drawing/2014/main" id="{08777890-79BE-4A69-A7A4-55B461B794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76" y="2818694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 baseline="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23" name="Tekstin paikkamerkki 2">
            <a:extLst>
              <a:ext uri="{FF2B5EF4-FFF2-40B4-BE49-F238E27FC236}">
                <a16:creationId xmlns:a16="http://schemas.microsoft.com/office/drawing/2014/main" id="{F9D47EBB-8EC7-46C7-9D3F-E70D69C832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38351" y="2818695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25" name="Tekstin paikkamerkki 2">
            <a:extLst>
              <a:ext uri="{FF2B5EF4-FFF2-40B4-BE49-F238E27FC236}">
                <a16:creationId xmlns:a16="http://schemas.microsoft.com/office/drawing/2014/main" id="{5117D3DA-8F20-48DF-858D-5CD5D2F019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81426" y="2818695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marR="0" indent="-8572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1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marL="85725" marR="0" lvl="0" indent="-8572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1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5EB8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9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5EB8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5EB8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6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5EB8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5EB8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E1E88C1D-C071-42CD-8A25-EFA06A4B9C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15276" y="2818694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 baseline="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BDD7658F-B25F-4773-B79A-82E73F9137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2076" y="2818694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 baseline="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F11FCC6B-B1D0-427F-A0C7-06D4B1CC0E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754" y="1457997"/>
            <a:ext cx="954000" cy="954000"/>
          </a:xfrm>
          <a:prstGeom prst="ellipse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879" y="1457997"/>
            <a:ext cx="954000" cy="954000"/>
          </a:xfrm>
          <a:prstGeom prst="ellipse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0004" y="1457997"/>
            <a:ext cx="954000" cy="954000"/>
          </a:xfrm>
          <a:prstGeom prst="ellipse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0800" y="1457997"/>
            <a:ext cx="954000" cy="954000"/>
          </a:xfrm>
          <a:prstGeom prst="ellipse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6931" y="1457997"/>
            <a:ext cx="954000" cy="954000"/>
          </a:xfrm>
          <a:prstGeom prst="ellipse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560340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57589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57588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575888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57588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rgbClr val="005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706DB53D-F9F2-4461-AB0C-525DFBA02D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30598" y="3187015"/>
            <a:ext cx="3282804" cy="392960"/>
            <a:chOff x="4484925" y="3824288"/>
            <a:chExt cx="3940431" cy="471680"/>
          </a:xfrm>
        </p:grpSpPr>
        <p:pic>
          <p:nvPicPr>
            <p:cNvPr id="23" name="Picture 17" descr="FB.png">
              <a:hlinkClick r:id="rId2"/>
              <a:extLst>
                <a:ext uri="{FF2B5EF4-FFF2-40B4-BE49-F238E27FC236}">
                  <a16:creationId xmlns:a16="http://schemas.microsoft.com/office/drawing/2014/main" id="{76C1369B-8060-4142-972B-CCD008A87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24" name="Picture 18" descr="IG.png">
              <a:hlinkClick r:id="rId4"/>
              <a:extLst>
                <a:ext uri="{FF2B5EF4-FFF2-40B4-BE49-F238E27FC236}">
                  <a16:creationId xmlns:a16="http://schemas.microsoft.com/office/drawing/2014/main" id="{CD96FA72-48EA-44E4-96F3-DF9720A97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25" name="Picture 19" descr="Twitter.png">
              <a:hlinkClick r:id="rId6"/>
              <a:extLst>
                <a:ext uri="{FF2B5EF4-FFF2-40B4-BE49-F238E27FC236}">
                  <a16:creationId xmlns:a16="http://schemas.microsoft.com/office/drawing/2014/main" id="{ACBA27BF-3754-4ACD-87E3-6CFFB992C1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26" name="Picture 20" descr="Youtube.png">
              <a:hlinkClick r:id="rId8"/>
              <a:extLst>
                <a:ext uri="{FF2B5EF4-FFF2-40B4-BE49-F238E27FC236}">
                  <a16:creationId xmlns:a16="http://schemas.microsoft.com/office/drawing/2014/main" id="{E191F544-40B2-4C67-A6C1-456971113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27" name="Picture 21" descr="SC.png">
              <a:hlinkClick r:id="rId10"/>
              <a:extLst>
                <a:ext uri="{FF2B5EF4-FFF2-40B4-BE49-F238E27FC236}">
                  <a16:creationId xmlns:a16="http://schemas.microsoft.com/office/drawing/2014/main" id="{DBBF62A5-6734-40A1-8FE1-F0252A4A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28" name="Picture 22">
              <a:extLst>
                <a:ext uri="{FF2B5EF4-FFF2-40B4-BE49-F238E27FC236}">
                  <a16:creationId xmlns:a16="http://schemas.microsoft.com/office/drawing/2014/main" id="{28791108-FA61-44E0-869F-85B643C860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29" name="Otsikko 1">
            <a:hlinkClick r:id="rId13"/>
            <a:extLst>
              <a:ext uri="{FF2B5EF4-FFF2-40B4-BE49-F238E27FC236}">
                <a16:creationId xmlns:a16="http://schemas.microsoft.com/office/drawing/2014/main" id="{C38D89E3-54E0-4C74-A44D-9FB38412253C}"/>
              </a:ext>
            </a:extLst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dirty="0" err="1">
                <a:latin typeface="Arial"/>
                <a:cs typeface="Arial"/>
              </a:rPr>
              <a:t>aalto.fi</a:t>
            </a:r>
            <a:endParaRPr lang="fi-FI" sz="1800" dirty="0">
              <a:latin typeface="Arial"/>
              <a:cs typeface="Arial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5D31E-3E32-49BE-A3A9-286B23F14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546224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8FF59C7-F73D-44D9-B743-BE8189F9105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11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08">
          <p15:clr>
            <a:srgbClr val="FBAE40"/>
          </p15:clr>
        </p15:guide>
        <p15:guide id="2" orient="horz" pos="22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1183708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54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2166595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95222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291967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619098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endParaRPr lang="en-US" dirty="0"/>
          </a:p>
          <a:p>
            <a:r>
              <a:rPr lang="en-US" dirty="0"/>
              <a:t>Fit the image to frame </a:t>
            </a:r>
            <a:br>
              <a:rPr lang="en-US" dirty="0"/>
            </a:br>
            <a:r>
              <a:rPr lang="en-US" dirty="0"/>
              <a:t>by choosing: </a:t>
            </a:r>
            <a:br>
              <a:rPr lang="en-US" dirty="0"/>
            </a:br>
            <a:r>
              <a:rPr lang="en-US" dirty="0"/>
              <a:t>crop&gt;fit / </a:t>
            </a:r>
            <a:r>
              <a:rPr lang="en-US" dirty="0" err="1"/>
              <a:t>rajaa</a:t>
            </a:r>
            <a:r>
              <a:rPr lang="en-US" dirty="0"/>
              <a:t>&gt;</a:t>
            </a:r>
            <a:r>
              <a:rPr lang="en-US" dirty="0" err="1"/>
              <a:t>sovita</a:t>
            </a:r>
            <a:endParaRPr lang="en-US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8C6FFB6E-AD60-4A4F-9471-A4D8D6DA3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6695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573F3D83-F6EA-4556-B92A-4A6A36F5EA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94400"/>
            <a:ext cx="8492897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384852"/>
            <a:ext cx="8492897" cy="34751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573F3D83-F6EA-4556-B92A-4A6A36F5EA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94400"/>
            <a:ext cx="8492897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8" y="1384852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2249886"/>
            <a:ext cx="8492897" cy="26101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09841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9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5963641-A40F-40D3-80EF-567FCE16A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194400"/>
            <a:ext cx="8492400" cy="10576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497013"/>
            <a:ext cx="4149724" cy="326298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ts val="22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938" y="1497013"/>
            <a:ext cx="4078287" cy="326298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ts val="22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1BA6F52-AEB1-4C8B-AC09-168182542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image.</a:t>
            </a:r>
          </a:p>
          <a:p>
            <a:endParaRPr lang="fi-FI" dirty="0"/>
          </a:p>
          <a:p>
            <a:r>
              <a:rPr lang="en-US" dirty="0"/>
              <a:t>Fit the image to frame </a:t>
            </a:r>
            <a:br>
              <a:rPr lang="en-US" dirty="0"/>
            </a:br>
            <a:r>
              <a:rPr lang="en-US" dirty="0"/>
              <a:t>by choosing: </a:t>
            </a:r>
            <a:br>
              <a:rPr lang="en-US" dirty="0"/>
            </a:br>
            <a:r>
              <a:rPr lang="en-US" dirty="0"/>
              <a:t>crop&gt;fit / </a:t>
            </a:r>
            <a:r>
              <a:rPr lang="en-US" dirty="0" err="1"/>
              <a:t>rajaa</a:t>
            </a:r>
            <a:r>
              <a:rPr lang="en-US" dirty="0"/>
              <a:t>&gt;</a:t>
            </a:r>
            <a:r>
              <a:rPr lang="en-US" dirty="0" err="1"/>
              <a:t>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50948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1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1" y="194400"/>
            <a:ext cx="4052221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1ADADBD-3D7A-4AAD-BDBD-0B7BF5EAC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05498" y="0"/>
            <a:ext cx="4638503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endParaRPr lang="en-US" dirty="0"/>
          </a:p>
          <a:p>
            <a:r>
              <a:rPr lang="en-US" dirty="0"/>
              <a:t>Fit the image to frame </a:t>
            </a:r>
            <a:br>
              <a:rPr lang="en-US" dirty="0"/>
            </a:br>
            <a:r>
              <a:rPr lang="en-US" dirty="0"/>
              <a:t>by choosing: </a:t>
            </a:r>
            <a:br>
              <a:rPr lang="en-US" dirty="0"/>
            </a:br>
            <a:r>
              <a:rPr lang="en-US" dirty="0"/>
              <a:t>crop&gt;fit / </a:t>
            </a:r>
            <a:r>
              <a:rPr lang="en-US" dirty="0" err="1"/>
              <a:t>rajaa</a:t>
            </a:r>
            <a:r>
              <a:rPr lang="en-US" dirty="0"/>
              <a:t>&gt;</a:t>
            </a:r>
            <a:r>
              <a:rPr lang="en-US" dirty="0" err="1"/>
              <a:t>sovita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019619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Mauris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arcu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vitae, consectetuer et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29B4FEB-F5E3-45EA-B8E4-B39E1504B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69823" y="1954917"/>
            <a:ext cx="8147667" cy="2128568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02A3111-A9CC-43BE-AE13-5E128425A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576793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rgbClr val="005EB8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76792"/>
            <a:ext cx="5130402" cy="4157712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sem. </a:t>
            </a:r>
            <a:r>
              <a:rPr lang="en-US" dirty="0" err="1"/>
              <a:t>Quisque</a:t>
            </a:r>
            <a:r>
              <a:rPr lang="en-US" dirty="0"/>
              <a:t> ligula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vitae, </a:t>
            </a:r>
            <a:r>
              <a:rPr lang="en-US" dirty="0" err="1"/>
              <a:t>consectetuer</a:t>
            </a:r>
            <a:r>
              <a:rPr lang="en-US" dirty="0"/>
              <a:t> et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magna </a:t>
            </a:r>
            <a:r>
              <a:rPr lang="en-US" dirty="0" err="1"/>
              <a:t>condimentum</a:t>
            </a:r>
            <a:r>
              <a:rPr lang="en-US" dirty="0"/>
              <a:t> vel. 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872D864F-ABAF-554D-9789-A85A8B9B2E3D}" type="datetimeFigureOut">
              <a:rPr lang="en-US" smtClean="0"/>
              <a:pPr/>
              <a:t>1/20/2019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14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713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2987D2-1DC9-9B49-801F-236DAC484B0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altLang="zh-CN" dirty="0" smtClean="0"/>
              <a:t>HSK </a:t>
            </a:r>
            <a:r>
              <a:rPr lang="fi-FI" altLang="zh-CN" dirty="0" smtClean="0"/>
              <a:t>1 </a:t>
            </a:r>
            <a:r>
              <a:rPr lang="zh-CN" altLang="fi-FI" dirty="0" smtClean="0"/>
              <a:t>词语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48C05-5344-6D4D-8B3D-3B1631B9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HSK 1</a:t>
            </a:r>
            <a:r>
              <a:rPr lang="fi-FI" dirty="0" smtClean="0"/>
              <a:t> </a:t>
            </a:r>
            <a:r>
              <a:rPr lang="fi-FI" dirty="0" err="1" smtClean="0"/>
              <a:t>vocabulary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72E36-6B8E-DA47-A2F3-90B5C09E5DFF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 smtClean="0"/>
              <a:t>Jinhua Cheng 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C39B0-E93C-D741-8CA6-D356F26EC0AC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fi-FI" dirty="0" smtClean="0"/>
              <a:t>20.1.2019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862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4400" dirty="0" smtClean="0"/>
              <a:t>tavara</a:t>
            </a:r>
          </a:p>
          <a:p>
            <a:endParaRPr lang="fi-FI" sz="4400" dirty="0" smtClean="0"/>
          </a:p>
          <a:p>
            <a:endParaRPr lang="fi-FI" sz="7200" dirty="0"/>
          </a:p>
          <a:p>
            <a:r>
              <a:rPr lang="fi-FI" sz="7200" dirty="0" err="1" smtClean="0"/>
              <a:t>Dōngxī</a:t>
            </a:r>
            <a:endParaRPr lang="fi-FI" sz="7200" dirty="0" smtClean="0"/>
          </a:p>
          <a:p>
            <a:endParaRPr lang="fi-FI" sz="7200" dirty="0" smtClean="0"/>
          </a:p>
          <a:p>
            <a:endParaRPr lang="fi-FI" sz="7200" dirty="0"/>
          </a:p>
          <a:p>
            <a:r>
              <a:rPr lang="zh-CN" altLang="fi-FI" sz="9600" dirty="0" smtClean="0">
                <a:solidFill>
                  <a:srgbClr val="FFFF00"/>
                </a:solidFill>
              </a:rPr>
              <a:t>东西</a:t>
            </a:r>
            <a:endParaRPr lang="fi-FI" sz="9600" dirty="0">
              <a:solidFill>
                <a:srgbClr val="FFFF00"/>
              </a:solidFill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r="113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20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r="2920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1024" y="518920"/>
            <a:ext cx="4340506" cy="4186208"/>
          </a:xfrm>
        </p:spPr>
        <p:txBody>
          <a:bodyPr/>
          <a:lstStyle/>
          <a:p>
            <a:r>
              <a:rPr lang="fi-FI" dirty="0" smtClean="0"/>
              <a:t>Poika</a:t>
            </a:r>
          </a:p>
          <a:p>
            <a:endParaRPr lang="fi-FI" dirty="0" smtClean="0"/>
          </a:p>
          <a:p>
            <a:r>
              <a:rPr lang="fi-FI" sz="5400" dirty="0" err="1" smtClean="0"/>
              <a:t>Érzi</a:t>
            </a:r>
            <a:endParaRPr lang="fi-FI" sz="5400" dirty="0"/>
          </a:p>
          <a:p>
            <a:r>
              <a:rPr lang="zh-CN" altLang="fi-FI" sz="6000" dirty="0" smtClean="0"/>
              <a:t>          </a:t>
            </a:r>
            <a:r>
              <a:rPr lang="zh-CN" altLang="fi-FI" sz="8000" dirty="0" smtClean="0">
                <a:solidFill>
                  <a:srgbClr val="92D050"/>
                </a:solidFill>
              </a:rPr>
              <a:t>儿子</a:t>
            </a:r>
            <a:endParaRPr lang="en-US" altLang="zh-CN" sz="8000" dirty="0" smtClean="0">
              <a:solidFill>
                <a:srgbClr val="92D050"/>
              </a:solidFill>
            </a:endParaRPr>
          </a:p>
          <a:p>
            <a:r>
              <a:rPr lang="fi-FI" dirty="0" smtClean="0"/>
              <a:t>Tytär</a:t>
            </a:r>
          </a:p>
          <a:p>
            <a:endParaRPr lang="fi-FI" dirty="0" smtClean="0"/>
          </a:p>
          <a:p>
            <a:r>
              <a:rPr lang="fi-FI" sz="5400" dirty="0" err="1" smtClean="0"/>
              <a:t>nǚ'ér</a:t>
            </a:r>
            <a:endParaRPr lang="fi-FI" sz="8000" dirty="0" smtClean="0"/>
          </a:p>
          <a:p>
            <a:r>
              <a:rPr lang="zh-CN" altLang="fi-FI" sz="8000" dirty="0" smtClean="0"/>
              <a:t>       </a:t>
            </a:r>
            <a:r>
              <a:rPr lang="zh-CN" altLang="fi-FI" sz="8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女儿</a:t>
            </a:r>
            <a:endParaRPr lang="fi-FI" sz="8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77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4" r="2715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6000" dirty="0"/>
              <a:t>ravintola</a:t>
            </a:r>
            <a:endParaRPr lang="fi-FI" sz="6000" dirty="0" smtClean="0"/>
          </a:p>
          <a:p>
            <a:endParaRPr lang="fi-FI" sz="6000" dirty="0"/>
          </a:p>
          <a:p>
            <a:r>
              <a:rPr lang="fi-FI" sz="6000" dirty="0" err="1" smtClean="0"/>
              <a:t>Fàndiàn</a:t>
            </a:r>
            <a:endParaRPr lang="fi-FI" sz="6000" dirty="0" smtClean="0"/>
          </a:p>
          <a:p>
            <a:endParaRPr lang="fi-FI" sz="6000" dirty="0" smtClean="0"/>
          </a:p>
          <a:p>
            <a:endParaRPr lang="fi-FI" sz="6000" dirty="0">
              <a:solidFill>
                <a:srgbClr val="FFFF00"/>
              </a:solidFill>
            </a:endParaRPr>
          </a:p>
          <a:p>
            <a:r>
              <a:rPr lang="zh-CN" altLang="fi-FI" sz="8000" dirty="0" smtClean="0">
                <a:solidFill>
                  <a:srgbClr val="FFFF00"/>
                </a:solidFill>
              </a:rPr>
              <a:t>饭店</a:t>
            </a:r>
            <a:endParaRPr lang="fi-FI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2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0" r="2452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7338" y="576793"/>
            <a:ext cx="4218160" cy="4186208"/>
          </a:xfrm>
        </p:spPr>
        <p:txBody>
          <a:bodyPr/>
          <a:lstStyle/>
          <a:p>
            <a:r>
              <a:rPr lang="en-US" sz="4800" dirty="0" err="1" smtClean="0"/>
              <a:t>Lentokoneella</a:t>
            </a:r>
            <a:endParaRPr lang="en-US" sz="4800" dirty="0" smtClean="0"/>
          </a:p>
          <a:p>
            <a:endParaRPr lang="en-US" sz="4800" dirty="0"/>
          </a:p>
          <a:p>
            <a:r>
              <a:rPr lang="fi-FI" sz="4800" dirty="0" err="1"/>
              <a:t>Zuò</a:t>
            </a:r>
            <a:r>
              <a:rPr lang="fi-FI" sz="4800" dirty="0"/>
              <a:t> </a:t>
            </a:r>
            <a:r>
              <a:rPr lang="fi-FI" sz="4800" dirty="0" err="1" smtClean="0"/>
              <a:t>fēijī</a:t>
            </a:r>
            <a:endParaRPr lang="fi-FI" sz="4800" dirty="0" smtClean="0"/>
          </a:p>
          <a:p>
            <a:endParaRPr lang="fi-FI" sz="4800" dirty="0" smtClean="0"/>
          </a:p>
          <a:p>
            <a:endParaRPr lang="en-US" sz="4800" dirty="0">
              <a:solidFill>
                <a:srgbClr val="FFFF00"/>
              </a:solidFill>
            </a:endParaRPr>
          </a:p>
          <a:p>
            <a:r>
              <a:rPr lang="zh-CN" altLang="fi-FI" sz="8800" dirty="0" smtClean="0">
                <a:solidFill>
                  <a:srgbClr val="FFFF00"/>
                </a:solidFill>
              </a:rPr>
              <a:t>坐飞机</a:t>
            </a:r>
            <a:endParaRPr lang="fi-FI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 r="1790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2000" dirty="0" smtClean="0"/>
              <a:t>Isoäiti, äiti, isosisko, pikkusisko</a:t>
            </a:r>
          </a:p>
          <a:p>
            <a:r>
              <a:rPr lang="fi-FI" sz="3200" dirty="0" err="1" smtClean="0">
                <a:solidFill>
                  <a:srgbClr val="FFC000"/>
                </a:solidFill>
              </a:rPr>
              <a:t>Nǎinai</a:t>
            </a:r>
            <a:r>
              <a:rPr lang="fi-FI" sz="3200" dirty="0" smtClean="0">
                <a:solidFill>
                  <a:srgbClr val="FFC000"/>
                </a:solidFill>
              </a:rPr>
              <a:t>, </a:t>
            </a:r>
            <a:r>
              <a:rPr lang="fi-FI" sz="3200" dirty="0" err="1" smtClean="0">
                <a:solidFill>
                  <a:srgbClr val="FFC000"/>
                </a:solidFill>
              </a:rPr>
              <a:t>māmā</a:t>
            </a:r>
            <a:endParaRPr lang="fi-FI" sz="3200" dirty="0">
              <a:solidFill>
                <a:srgbClr val="FFC000"/>
              </a:solidFill>
            </a:endParaRPr>
          </a:p>
          <a:p>
            <a:r>
              <a:rPr lang="fi-FI" sz="3200" dirty="0" err="1" smtClean="0">
                <a:solidFill>
                  <a:srgbClr val="FFC000"/>
                </a:solidFill>
              </a:rPr>
              <a:t>Jiějiě</a:t>
            </a:r>
            <a:r>
              <a:rPr lang="fi-FI" sz="3200" dirty="0" smtClean="0">
                <a:solidFill>
                  <a:srgbClr val="FFC000"/>
                </a:solidFill>
              </a:rPr>
              <a:t>, </a:t>
            </a:r>
            <a:r>
              <a:rPr lang="fi-FI" sz="3200" dirty="0" err="1" smtClean="0">
                <a:solidFill>
                  <a:srgbClr val="FFC000"/>
                </a:solidFill>
              </a:rPr>
              <a:t>Mèimei</a:t>
            </a:r>
            <a:endParaRPr lang="fi-FI" sz="3200" dirty="0" smtClean="0">
              <a:solidFill>
                <a:srgbClr val="FFC000"/>
              </a:solidFill>
            </a:endParaRPr>
          </a:p>
          <a:p>
            <a:r>
              <a:rPr lang="zh-CN" altLang="fi-FI" sz="4400" dirty="0">
                <a:solidFill>
                  <a:srgbClr val="FFFF00"/>
                </a:solidFill>
              </a:rPr>
              <a:t>奶奶</a:t>
            </a:r>
          </a:p>
          <a:p>
            <a:r>
              <a:rPr lang="zh-CN" altLang="fi-FI" sz="4400" dirty="0">
                <a:solidFill>
                  <a:srgbClr val="FFFF00"/>
                </a:solidFill>
              </a:rPr>
              <a:t>妈妈</a:t>
            </a:r>
          </a:p>
          <a:p>
            <a:r>
              <a:rPr lang="zh-CN" altLang="fi-FI" sz="4400" dirty="0">
                <a:solidFill>
                  <a:srgbClr val="FFFF00"/>
                </a:solidFill>
              </a:rPr>
              <a:t>姐姐</a:t>
            </a:r>
          </a:p>
          <a:p>
            <a:r>
              <a:rPr lang="zh-CN" altLang="fi-FI" sz="4400" dirty="0">
                <a:solidFill>
                  <a:srgbClr val="FFFF00"/>
                </a:solidFill>
              </a:rPr>
              <a:t>妹妹</a:t>
            </a:r>
            <a:endParaRPr lang="fi-FI" sz="4400" dirty="0">
              <a:solidFill>
                <a:srgbClr val="FFFF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35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4" r="3084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2800" dirty="0" smtClean="0"/>
              <a:t>Koulu</a:t>
            </a:r>
            <a:r>
              <a:rPr lang="fi-FI" sz="2800" dirty="0"/>
              <a:t>;</a:t>
            </a:r>
            <a:r>
              <a:rPr lang="fi-FI" sz="2800" dirty="0" smtClean="0"/>
              <a:t> </a:t>
            </a:r>
            <a:r>
              <a:rPr lang="fi-FI" sz="2800" dirty="0"/>
              <a:t>tutkia, opiskella</a:t>
            </a:r>
            <a:endParaRPr lang="fi-FI" sz="2800" dirty="0" smtClean="0"/>
          </a:p>
          <a:p>
            <a:r>
              <a:rPr lang="fi-FI" sz="2800" dirty="0" err="1" smtClean="0"/>
              <a:t>Xuéxiào</a:t>
            </a:r>
            <a:r>
              <a:rPr lang="fi-FI" sz="2800" dirty="0" smtClean="0"/>
              <a:t>               </a:t>
            </a:r>
            <a:r>
              <a:rPr lang="fi-FI" sz="2800" dirty="0" err="1" smtClean="0"/>
              <a:t>xuéxí</a:t>
            </a:r>
            <a:endParaRPr lang="fi-FI" sz="2800" dirty="0" smtClean="0"/>
          </a:p>
          <a:p>
            <a:r>
              <a:rPr lang="en-US" altLang="zh-CN" sz="2800" dirty="0" smtClean="0"/>
              <a:t>				 </a:t>
            </a:r>
            <a:r>
              <a:rPr lang="zh-CN" altLang="fi-FI" sz="4000" dirty="0" smtClean="0">
                <a:solidFill>
                  <a:srgbClr val="FFFF00"/>
                </a:solidFill>
              </a:rPr>
              <a:t>学校</a:t>
            </a:r>
            <a:endParaRPr lang="en-US" altLang="zh-CN" sz="4000" dirty="0">
              <a:solidFill>
                <a:srgbClr val="FFFF00"/>
              </a:solidFill>
            </a:endParaRPr>
          </a:p>
          <a:p>
            <a:r>
              <a:rPr lang="zh-CN" altLang="fi-FI" sz="4000" dirty="0" smtClean="0">
                <a:solidFill>
                  <a:srgbClr val="FFFF00"/>
                </a:solidFill>
              </a:rPr>
              <a:t>                    学习</a:t>
            </a:r>
            <a:endParaRPr lang="zh-CN" altLang="fi-FI" sz="4000" dirty="0">
              <a:solidFill>
                <a:srgbClr val="FFFF00"/>
              </a:solidFill>
            </a:endParaRPr>
          </a:p>
          <a:p>
            <a:r>
              <a:rPr lang="fi-FI" sz="2800" dirty="0" smtClean="0"/>
              <a:t>Opiskelija; opettaja</a:t>
            </a:r>
          </a:p>
          <a:p>
            <a:r>
              <a:rPr lang="fi-FI" sz="2800" dirty="0" err="1" smtClean="0"/>
              <a:t>Xuéshēng</a:t>
            </a:r>
            <a:r>
              <a:rPr lang="fi-FI" sz="2800" dirty="0" smtClean="0"/>
              <a:t>         </a:t>
            </a:r>
            <a:r>
              <a:rPr lang="fi-FI" sz="2800" dirty="0" err="1" smtClean="0"/>
              <a:t>lǎoshī</a:t>
            </a:r>
            <a:endParaRPr lang="fi-FI" sz="2800" dirty="0" smtClean="0"/>
          </a:p>
          <a:p>
            <a:r>
              <a:rPr lang="zh-CN" altLang="fi-FI" dirty="0" smtClean="0"/>
              <a:t>                         </a:t>
            </a:r>
            <a:r>
              <a:rPr lang="zh-CN" altLang="fi-FI" sz="4000" dirty="0" smtClean="0">
                <a:solidFill>
                  <a:srgbClr val="FFFF00"/>
                </a:solidFill>
              </a:rPr>
              <a:t>学生</a:t>
            </a:r>
            <a:endParaRPr lang="en-US" altLang="zh-CN" sz="4000" dirty="0" smtClean="0">
              <a:solidFill>
                <a:srgbClr val="FFFF00"/>
              </a:solidFill>
            </a:endParaRPr>
          </a:p>
          <a:p>
            <a:r>
              <a:rPr lang="zh-CN" altLang="fi-FI" sz="4000" dirty="0" smtClean="0">
                <a:solidFill>
                  <a:srgbClr val="FFFF00"/>
                </a:solidFill>
              </a:rPr>
              <a:t>                    老师</a:t>
            </a:r>
            <a:endParaRPr lang="fi-FI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9" r="2619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 smtClean="0"/>
              <a:t>Sairaala</a:t>
            </a:r>
          </a:p>
          <a:p>
            <a:r>
              <a:rPr lang="fi-FI" sz="4400" dirty="0" smtClean="0"/>
              <a:t>			</a:t>
            </a:r>
            <a:r>
              <a:rPr lang="fi-FI" sz="4400" dirty="0" err="1" smtClean="0"/>
              <a:t>Yīyuàn</a:t>
            </a:r>
            <a:endParaRPr lang="fi-FI" sz="4400" dirty="0" smtClean="0"/>
          </a:p>
          <a:p>
            <a:r>
              <a:rPr lang="zh-CN" altLang="fi-FI" sz="4400" dirty="0" smtClean="0"/>
              <a:t>                </a:t>
            </a:r>
            <a:r>
              <a:rPr lang="zh-CN" altLang="fi-FI" sz="5400" dirty="0" smtClean="0">
                <a:solidFill>
                  <a:srgbClr val="FFFF00"/>
                </a:solidFill>
              </a:rPr>
              <a:t>医院</a:t>
            </a:r>
            <a:endParaRPr lang="fi-FI" altLang="zh-CN" sz="5400" dirty="0" smtClean="0">
              <a:solidFill>
                <a:srgbClr val="FFFF00"/>
              </a:solidFill>
            </a:endParaRPr>
          </a:p>
          <a:p>
            <a:endParaRPr lang="fi-FI" altLang="zh-CN" sz="5400" dirty="0" smtClean="0">
              <a:solidFill>
                <a:srgbClr val="FFFF00"/>
              </a:solidFill>
            </a:endParaRPr>
          </a:p>
          <a:p>
            <a:r>
              <a:rPr lang="fi-FI" dirty="0" smtClean="0"/>
              <a:t>Lääkäri</a:t>
            </a:r>
          </a:p>
          <a:p>
            <a:r>
              <a:rPr lang="fi-FI" sz="4400" dirty="0" smtClean="0"/>
              <a:t>		</a:t>
            </a:r>
            <a:r>
              <a:rPr lang="zh-CN" altLang="fi-FI" sz="4400" dirty="0" smtClean="0"/>
              <a:t>  </a:t>
            </a:r>
            <a:r>
              <a:rPr lang="fi-FI" sz="4400" dirty="0" err="1" smtClean="0"/>
              <a:t>Yīshēng</a:t>
            </a:r>
            <a:endParaRPr lang="fi-FI" sz="4400" dirty="0" smtClean="0"/>
          </a:p>
          <a:p>
            <a:r>
              <a:rPr lang="zh-CN" altLang="fi-FI" sz="5400" dirty="0" smtClean="0">
                <a:solidFill>
                  <a:srgbClr val="FFFF00"/>
                </a:solidFill>
              </a:rPr>
              <a:t>             医生</a:t>
            </a:r>
            <a:endParaRPr lang="fi-FI" sz="5400" dirty="0">
              <a:solidFill>
                <a:srgbClr val="FFFF00"/>
              </a:solidFill>
            </a:endParaRP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63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3" r="2370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 smtClean="0"/>
              <a:t>Hedelmä</a:t>
            </a:r>
          </a:p>
          <a:p>
            <a:r>
              <a:rPr lang="fi-FI" dirty="0" smtClean="0"/>
              <a:t>			</a:t>
            </a:r>
            <a:r>
              <a:rPr lang="fi-FI" dirty="0" err="1" smtClean="0">
                <a:solidFill>
                  <a:srgbClr val="92D050"/>
                </a:solidFill>
              </a:rPr>
              <a:t>Shuǐguǒ</a:t>
            </a:r>
            <a:endParaRPr lang="fi-FI" dirty="0" smtClean="0">
              <a:solidFill>
                <a:srgbClr val="92D050"/>
              </a:solidFill>
            </a:endParaRPr>
          </a:p>
          <a:p>
            <a:endParaRPr lang="fi-FI" dirty="0" smtClean="0"/>
          </a:p>
          <a:p>
            <a:r>
              <a:rPr lang="fi-FI" altLang="zh-CN" dirty="0" smtClean="0"/>
              <a:t>			</a:t>
            </a:r>
            <a:r>
              <a:rPr lang="zh-CN" altLang="fi-FI" sz="6000" dirty="0" smtClean="0">
                <a:solidFill>
                  <a:srgbClr val="FFFF00"/>
                </a:solidFill>
              </a:rPr>
              <a:t>水果</a:t>
            </a:r>
            <a:endParaRPr lang="fi-FI" sz="6000" dirty="0" smtClean="0">
              <a:solidFill>
                <a:srgbClr val="FFFF00"/>
              </a:solidFill>
            </a:endParaRPr>
          </a:p>
          <a:p>
            <a:r>
              <a:rPr lang="fi-FI" dirty="0" smtClean="0"/>
              <a:t>omena</a:t>
            </a:r>
            <a:endParaRPr lang="fi-FI" dirty="0"/>
          </a:p>
          <a:p>
            <a:r>
              <a:rPr lang="fi-FI" dirty="0" smtClean="0"/>
              <a:t>			</a:t>
            </a:r>
            <a:r>
              <a:rPr lang="fi-FI" dirty="0" err="1" smtClean="0">
                <a:solidFill>
                  <a:srgbClr val="92D050"/>
                </a:solidFill>
              </a:rPr>
              <a:t>Píngguǒ</a:t>
            </a:r>
            <a:endParaRPr lang="fi-FI" dirty="0" smtClean="0">
              <a:solidFill>
                <a:srgbClr val="92D050"/>
              </a:solidFill>
            </a:endParaRPr>
          </a:p>
          <a:p>
            <a:endParaRPr lang="fi-FI" dirty="0" smtClean="0"/>
          </a:p>
          <a:p>
            <a:r>
              <a:rPr lang="fi-FI" altLang="zh-CN" dirty="0" smtClean="0"/>
              <a:t>			</a:t>
            </a:r>
            <a:r>
              <a:rPr lang="zh-CN" altLang="fi-FI" sz="6000" dirty="0" smtClean="0">
                <a:solidFill>
                  <a:srgbClr val="FFFF00"/>
                </a:solidFill>
              </a:rPr>
              <a:t>苹果</a:t>
            </a:r>
            <a:endParaRPr lang="fi-FI" sz="6000" dirty="0">
              <a:solidFill>
                <a:srgbClr val="FFFF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97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r="2685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7338" y="576793"/>
            <a:ext cx="4019619" cy="4186208"/>
          </a:xfrm>
        </p:spPr>
        <p:txBody>
          <a:bodyPr/>
          <a:lstStyle/>
          <a:p>
            <a:r>
              <a:rPr lang="fi-FI" dirty="0" smtClean="0"/>
              <a:t>Pöytä</a:t>
            </a:r>
          </a:p>
          <a:p>
            <a:r>
              <a:rPr lang="fi-FI" dirty="0" smtClean="0"/>
              <a:t>		</a:t>
            </a:r>
            <a:r>
              <a:rPr lang="fi-FI" sz="4000" dirty="0" err="1" smtClean="0">
                <a:solidFill>
                  <a:srgbClr val="92D050"/>
                </a:solidFill>
              </a:rPr>
              <a:t>Zhuōzi</a:t>
            </a:r>
            <a:endParaRPr lang="fi-FI" sz="4000" dirty="0">
              <a:solidFill>
                <a:srgbClr val="92D050"/>
              </a:solidFill>
            </a:endParaRPr>
          </a:p>
          <a:p>
            <a:r>
              <a:rPr lang="en-US" sz="4000" dirty="0" smtClean="0"/>
              <a:t>		</a:t>
            </a:r>
          </a:p>
          <a:p>
            <a:r>
              <a:rPr lang="en-US" altLang="zh-CN" sz="4000" dirty="0"/>
              <a:t>	</a:t>
            </a:r>
            <a:r>
              <a:rPr lang="en-US" altLang="zh-CN" sz="4000" dirty="0" smtClean="0"/>
              <a:t>	</a:t>
            </a:r>
            <a:r>
              <a:rPr lang="zh-CN" altLang="fi-FI" sz="8000" dirty="0" smtClean="0">
                <a:solidFill>
                  <a:srgbClr val="FFFF00"/>
                </a:solidFill>
              </a:rPr>
              <a:t>桌子</a:t>
            </a:r>
            <a:endParaRPr lang="en-US" sz="8000" dirty="0">
              <a:solidFill>
                <a:srgbClr val="FFFF00"/>
              </a:solidFill>
            </a:endParaRPr>
          </a:p>
          <a:p>
            <a:r>
              <a:rPr lang="en-US" dirty="0" err="1" smtClean="0"/>
              <a:t>tuoli</a:t>
            </a:r>
            <a:endParaRPr lang="fi-FI" dirty="0"/>
          </a:p>
          <a:p>
            <a:r>
              <a:rPr lang="fi-FI" dirty="0" smtClean="0"/>
              <a:t>		</a:t>
            </a:r>
            <a:r>
              <a:rPr lang="zh-CN" altLang="fi-FI" dirty="0" smtClean="0"/>
              <a:t>  </a:t>
            </a:r>
            <a:r>
              <a:rPr lang="fi-FI" sz="4000" dirty="0" err="1" smtClean="0">
                <a:solidFill>
                  <a:srgbClr val="92D050"/>
                </a:solidFill>
              </a:rPr>
              <a:t>yǐzi</a:t>
            </a:r>
            <a:endParaRPr lang="fi-FI" sz="4000" dirty="0" smtClean="0">
              <a:solidFill>
                <a:srgbClr val="92D050"/>
              </a:solidFill>
            </a:endParaRPr>
          </a:p>
          <a:p>
            <a:r>
              <a:rPr lang="fi-FI" sz="4000" dirty="0"/>
              <a:t>	</a:t>
            </a:r>
            <a:r>
              <a:rPr lang="fi-FI" sz="4000" dirty="0" smtClean="0"/>
              <a:t>	</a:t>
            </a:r>
            <a:endParaRPr lang="fi-FI" sz="4000" dirty="0" smtClean="0">
              <a:solidFill>
                <a:srgbClr val="FFFF00"/>
              </a:solidFill>
            </a:endParaRPr>
          </a:p>
          <a:p>
            <a:r>
              <a:rPr lang="fi-FI" altLang="zh-CN" sz="4000" dirty="0">
                <a:solidFill>
                  <a:srgbClr val="FFFF00"/>
                </a:solidFill>
              </a:rPr>
              <a:t>	</a:t>
            </a:r>
            <a:r>
              <a:rPr lang="fi-FI" altLang="zh-CN" sz="4000" dirty="0" smtClean="0">
                <a:solidFill>
                  <a:srgbClr val="FFFF00"/>
                </a:solidFill>
              </a:rPr>
              <a:t>	</a:t>
            </a:r>
            <a:r>
              <a:rPr lang="zh-CN" altLang="fi-FI" sz="8000" dirty="0" smtClean="0">
                <a:solidFill>
                  <a:srgbClr val="FFFF00"/>
                </a:solidFill>
              </a:rPr>
              <a:t>椅子</a:t>
            </a:r>
            <a:endParaRPr lang="fi-FI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9" r="26519"/>
          <a:stretch>
            <a:fillRect/>
          </a:stretch>
        </p:blipFill>
        <p:spPr>
          <a:xfrm>
            <a:off x="4922838" y="576793"/>
            <a:ext cx="4070691" cy="486039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 smtClean="0"/>
              <a:t>Herra</a:t>
            </a:r>
            <a:r>
              <a:rPr lang="zh-CN" altLang="fi-FI" dirty="0" smtClean="0"/>
              <a:t>， </a:t>
            </a:r>
            <a:r>
              <a:rPr lang="fi-FI" dirty="0" smtClean="0"/>
              <a:t>neiti</a:t>
            </a:r>
          </a:p>
          <a:p>
            <a:r>
              <a:rPr lang="fi-FI" dirty="0" err="1" smtClean="0">
                <a:solidFill>
                  <a:srgbClr val="92D050"/>
                </a:solidFill>
              </a:rPr>
              <a:t>xiānshēng</a:t>
            </a:r>
            <a:r>
              <a:rPr lang="zh-CN" altLang="fi-FI" dirty="0">
                <a:solidFill>
                  <a:srgbClr val="92D050"/>
                </a:solidFill>
              </a:rPr>
              <a:t>， </a:t>
            </a:r>
            <a:r>
              <a:rPr lang="fi-FI" dirty="0" err="1" smtClean="0">
                <a:solidFill>
                  <a:srgbClr val="92D050"/>
                </a:solidFill>
              </a:rPr>
              <a:t>xiǎojiě</a:t>
            </a:r>
            <a:endParaRPr lang="fi-FI" dirty="0" smtClean="0">
              <a:solidFill>
                <a:srgbClr val="92D050"/>
              </a:solidFill>
            </a:endParaRPr>
          </a:p>
          <a:p>
            <a:r>
              <a:rPr lang="fi-FI" altLang="zh-CN" dirty="0"/>
              <a:t>	</a:t>
            </a:r>
            <a:r>
              <a:rPr lang="fi-FI" altLang="zh-CN" dirty="0" smtClean="0"/>
              <a:t>			</a:t>
            </a:r>
            <a:r>
              <a:rPr lang="zh-CN" altLang="fi-FI" sz="4000" dirty="0" smtClean="0">
                <a:solidFill>
                  <a:srgbClr val="FFFF00"/>
                </a:solidFill>
              </a:rPr>
              <a:t>先生</a:t>
            </a:r>
            <a:endParaRPr lang="fi-FI" altLang="zh-CN" sz="4000" dirty="0" smtClean="0">
              <a:solidFill>
                <a:srgbClr val="FFFF00"/>
              </a:solidFill>
            </a:endParaRPr>
          </a:p>
          <a:p>
            <a:r>
              <a:rPr lang="fi-FI" altLang="zh-CN" sz="4000" dirty="0" smtClean="0">
                <a:solidFill>
                  <a:srgbClr val="FFFF00"/>
                </a:solidFill>
              </a:rPr>
              <a:t>				</a:t>
            </a:r>
            <a:r>
              <a:rPr lang="zh-CN" altLang="fi-FI" sz="4000" dirty="0" smtClean="0">
                <a:solidFill>
                  <a:srgbClr val="FFFF00"/>
                </a:solidFill>
              </a:rPr>
              <a:t>小姐</a:t>
            </a:r>
            <a:endParaRPr lang="fi-FI" sz="4000" dirty="0" smtClean="0">
              <a:solidFill>
                <a:srgbClr val="FFFF00"/>
              </a:solidFill>
            </a:endParaRPr>
          </a:p>
          <a:p>
            <a:r>
              <a:rPr lang="fi-FI" dirty="0" smtClean="0"/>
              <a:t>aviomies</a:t>
            </a:r>
            <a:r>
              <a:rPr lang="zh-CN" altLang="fi-FI" dirty="0" smtClean="0"/>
              <a:t>， </a:t>
            </a:r>
            <a:r>
              <a:rPr lang="fi-FI" dirty="0" smtClean="0"/>
              <a:t>vaimo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x</a:t>
            </a:r>
            <a:r>
              <a:rPr lang="fi-FI" dirty="0" err="1" smtClean="0">
                <a:solidFill>
                  <a:srgbClr val="92D050"/>
                </a:solidFill>
              </a:rPr>
              <a:t>iānshēng</a:t>
            </a:r>
            <a:r>
              <a:rPr lang="fi-FI" dirty="0" smtClean="0">
                <a:solidFill>
                  <a:srgbClr val="92D050"/>
                </a:solidFill>
              </a:rPr>
              <a:t>,   </a:t>
            </a:r>
            <a:r>
              <a:rPr lang="fi-FI" dirty="0" err="1" smtClean="0">
                <a:solidFill>
                  <a:srgbClr val="92D050"/>
                </a:solidFill>
              </a:rPr>
              <a:t>tàitài</a:t>
            </a:r>
            <a:endParaRPr lang="fi-FI" dirty="0" smtClean="0">
              <a:solidFill>
                <a:srgbClr val="92D050"/>
              </a:solidFill>
            </a:endParaRPr>
          </a:p>
          <a:p>
            <a:r>
              <a:rPr lang="fi-FI" altLang="zh-CN" dirty="0" smtClean="0"/>
              <a:t>				</a:t>
            </a:r>
            <a:r>
              <a:rPr lang="zh-CN" altLang="fi-FI" sz="4000" dirty="0" smtClean="0">
                <a:solidFill>
                  <a:srgbClr val="FFFF00"/>
                </a:solidFill>
              </a:rPr>
              <a:t>先生</a:t>
            </a:r>
            <a:endParaRPr lang="fi-FI" altLang="zh-CN" sz="4000" dirty="0" smtClean="0">
              <a:solidFill>
                <a:srgbClr val="FFFF00"/>
              </a:solidFill>
            </a:endParaRPr>
          </a:p>
          <a:p>
            <a:r>
              <a:rPr lang="fi-FI" altLang="zh-CN" sz="4000" dirty="0" smtClean="0">
                <a:solidFill>
                  <a:srgbClr val="FFFF00"/>
                </a:solidFill>
              </a:rPr>
              <a:t>				</a:t>
            </a:r>
            <a:r>
              <a:rPr lang="zh-CN" altLang="fi-FI" sz="4000" dirty="0" smtClean="0">
                <a:solidFill>
                  <a:srgbClr val="FFFF00"/>
                </a:solidFill>
              </a:rPr>
              <a:t>太太 </a:t>
            </a:r>
            <a:endParaRPr lang="fi-FI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r="2055"/>
          <a:stretch>
            <a:fillRect/>
          </a:stretch>
        </p:blipFill>
        <p:spPr>
          <a:xfrm>
            <a:off x="4505325" y="0"/>
            <a:ext cx="4638675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6162" y="576793"/>
            <a:ext cx="4019619" cy="4186208"/>
          </a:xfrm>
        </p:spPr>
        <p:txBody>
          <a:bodyPr/>
          <a:lstStyle/>
          <a:p>
            <a:r>
              <a:rPr lang="fi-FI" sz="8000" dirty="0" smtClean="0"/>
              <a:t>Isä</a:t>
            </a:r>
          </a:p>
          <a:p>
            <a:endParaRPr lang="fi-FI" sz="8000" dirty="0" smtClean="0"/>
          </a:p>
          <a:p>
            <a:endParaRPr lang="fi-FI" sz="8000" dirty="0"/>
          </a:p>
          <a:p>
            <a:r>
              <a:rPr lang="fi-FI" sz="8000" dirty="0" err="1" smtClean="0"/>
              <a:t>Bàba</a:t>
            </a:r>
            <a:endParaRPr lang="fi-FI" sz="8000" dirty="0" smtClean="0"/>
          </a:p>
          <a:p>
            <a:endParaRPr lang="fi-FI" sz="8000" dirty="0" smtClean="0"/>
          </a:p>
          <a:p>
            <a:endParaRPr lang="fi-FI" sz="8000" dirty="0"/>
          </a:p>
          <a:p>
            <a:r>
              <a:rPr lang="zh-CN" altLang="fi-FI" sz="8000" dirty="0" smtClean="0">
                <a:solidFill>
                  <a:srgbClr val="FFFF00"/>
                </a:solidFill>
              </a:rPr>
              <a:t>爸爸</a:t>
            </a:r>
            <a:endParaRPr lang="fi-FI" sz="8000" dirty="0" smtClean="0">
              <a:solidFill>
                <a:srgbClr val="FFFF00"/>
              </a:solidFill>
            </a:endParaRPr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Picture Placeholder 1"/>
          <p:cNvSpPr txBox="1">
            <a:spLocks/>
          </p:cNvSpPr>
          <p:nvPr/>
        </p:nvSpPr>
        <p:spPr>
          <a:xfrm>
            <a:off x="4657898" y="152400"/>
            <a:ext cx="4638503" cy="5715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98434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7338" y="0"/>
            <a:ext cx="4019619" cy="4763001"/>
          </a:xfrm>
        </p:spPr>
        <p:txBody>
          <a:bodyPr/>
          <a:lstStyle/>
          <a:p>
            <a:r>
              <a:rPr lang="fi-FI" sz="2400" dirty="0" smtClean="0"/>
              <a:t>Sää, sade, kuuma, kylmä</a:t>
            </a:r>
          </a:p>
          <a:p>
            <a:r>
              <a:rPr lang="fi-FI" sz="4400" dirty="0" err="1" smtClean="0">
                <a:solidFill>
                  <a:srgbClr val="92D050"/>
                </a:solidFill>
              </a:rPr>
              <a:t>Tiānqì</a:t>
            </a:r>
            <a:r>
              <a:rPr lang="fi-FI" sz="4400" dirty="0" smtClean="0">
                <a:solidFill>
                  <a:srgbClr val="92D050"/>
                </a:solidFill>
              </a:rPr>
              <a:t> </a:t>
            </a:r>
            <a:r>
              <a:rPr lang="fi-FI" sz="4400" dirty="0" smtClean="0"/>
              <a:t>    </a:t>
            </a:r>
            <a:r>
              <a:rPr lang="zh-CN" altLang="fi-FI" sz="5400" dirty="0" smtClean="0">
                <a:solidFill>
                  <a:srgbClr val="FFFF00"/>
                </a:solidFill>
              </a:rPr>
              <a:t>天气</a:t>
            </a:r>
            <a:endParaRPr lang="fi-FI" altLang="zh-CN" sz="5400" dirty="0" smtClean="0">
              <a:solidFill>
                <a:srgbClr val="FFFF00"/>
              </a:solidFill>
            </a:endParaRPr>
          </a:p>
          <a:p>
            <a:endParaRPr lang="fi-FI" sz="5400" dirty="0"/>
          </a:p>
          <a:p>
            <a:r>
              <a:rPr lang="fi-FI" sz="4400" dirty="0" err="1">
                <a:solidFill>
                  <a:srgbClr val="92D050"/>
                </a:solidFill>
              </a:rPr>
              <a:t>xià</a:t>
            </a:r>
            <a:r>
              <a:rPr lang="fi-FI" sz="4400" dirty="0">
                <a:solidFill>
                  <a:srgbClr val="92D050"/>
                </a:solidFill>
              </a:rPr>
              <a:t> </a:t>
            </a:r>
            <a:r>
              <a:rPr lang="fi-FI" sz="4400" dirty="0" err="1" smtClean="0">
                <a:solidFill>
                  <a:srgbClr val="92D050"/>
                </a:solidFill>
              </a:rPr>
              <a:t>yǔ</a:t>
            </a:r>
            <a:r>
              <a:rPr lang="zh-CN" altLang="fi-FI" sz="4400" dirty="0" smtClean="0">
                <a:solidFill>
                  <a:srgbClr val="92D050"/>
                </a:solidFill>
              </a:rPr>
              <a:t>     </a:t>
            </a:r>
            <a:r>
              <a:rPr lang="zh-CN" altLang="fi-FI" sz="5400" dirty="0" smtClean="0">
                <a:solidFill>
                  <a:srgbClr val="FFFF00"/>
                </a:solidFill>
              </a:rPr>
              <a:t>下雨</a:t>
            </a:r>
            <a:endParaRPr lang="fi-FI" altLang="zh-CN" sz="5400" dirty="0" smtClean="0">
              <a:solidFill>
                <a:srgbClr val="FFFF00"/>
              </a:solidFill>
            </a:endParaRPr>
          </a:p>
          <a:p>
            <a:endParaRPr lang="fi-FI" sz="5400" dirty="0"/>
          </a:p>
          <a:p>
            <a:r>
              <a:rPr lang="fi-FI" sz="4400" dirty="0" err="1" smtClean="0">
                <a:solidFill>
                  <a:srgbClr val="92D050"/>
                </a:solidFill>
              </a:rPr>
              <a:t>Rè</a:t>
            </a:r>
            <a:r>
              <a:rPr lang="zh-CN" altLang="fi-FI" sz="4400" dirty="0" smtClean="0">
                <a:solidFill>
                  <a:srgbClr val="92D050"/>
                </a:solidFill>
              </a:rPr>
              <a:t>   </a:t>
            </a:r>
            <a:r>
              <a:rPr lang="zh-CN" altLang="fi-FI" sz="4400" dirty="0" smtClean="0"/>
              <a:t>   </a:t>
            </a:r>
            <a:r>
              <a:rPr lang="fi-FI" altLang="zh-CN" sz="4400" dirty="0" smtClean="0"/>
              <a:t>		</a:t>
            </a:r>
            <a:r>
              <a:rPr lang="zh-CN" altLang="fi-FI" sz="5400" dirty="0" smtClean="0">
                <a:solidFill>
                  <a:srgbClr val="FFFF00"/>
                </a:solidFill>
              </a:rPr>
              <a:t>热</a:t>
            </a:r>
            <a:endParaRPr lang="fi-FI" altLang="zh-CN" sz="5400" dirty="0" smtClean="0">
              <a:solidFill>
                <a:srgbClr val="FFFF00"/>
              </a:solidFill>
            </a:endParaRPr>
          </a:p>
          <a:p>
            <a:endParaRPr lang="fi-FI" altLang="zh-CN" sz="5400" dirty="0" smtClean="0">
              <a:solidFill>
                <a:srgbClr val="FFFF00"/>
              </a:solidFill>
            </a:endParaRPr>
          </a:p>
          <a:p>
            <a:r>
              <a:rPr lang="fi-FI" sz="4400" dirty="0" err="1" smtClean="0">
                <a:solidFill>
                  <a:srgbClr val="92D050"/>
                </a:solidFill>
              </a:rPr>
              <a:t>Lěng</a:t>
            </a:r>
            <a:r>
              <a:rPr lang="zh-CN" altLang="fi-FI" sz="4400" dirty="0" smtClean="0"/>
              <a:t>  </a:t>
            </a:r>
            <a:r>
              <a:rPr lang="fi-FI" altLang="zh-CN" sz="4400" dirty="0" smtClean="0"/>
              <a:t>		</a:t>
            </a:r>
            <a:r>
              <a:rPr lang="zh-CN" altLang="fi-FI" sz="5400" dirty="0" smtClean="0">
                <a:solidFill>
                  <a:srgbClr val="FFFF00"/>
                </a:solidFill>
              </a:rPr>
              <a:t>冷</a:t>
            </a:r>
            <a:endParaRPr lang="fi-FI" sz="5400" dirty="0">
              <a:solidFill>
                <a:srgbClr val="FFFF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66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r="121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 smtClean="0"/>
              <a:t>Syödä</a:t>
            </a:r>
          </a:p>
          <a:p>
            <a:r>
              <a:rPr lang="fi-FI" sz="4000" dirty="0" smtClean="0"/>
              <a:t>			</a:t>
            </a:r>
            <a:r>
              <a:rPr lang="fi-FI" sz="4000" dirty="0" err="1" smtClean="0">
                <a:solidFill>
                  <a:srgbClr val="92D050"/>
                </a:solidFill>
              </a:rPr>
              <a:t>Chī</a:t>
            </a:r>
            <a:endParaRPr lang="fi-FI" sz="4000" dirty="0" smtClean="0">
              <a:solidFill>
                <a:srgbClr val="92D050"/>
              </a:solidFill>
            </a:endParaRPr>
          </a:p>
          <a:p>
            <a:endParaRPr lang="fi-FI" sz="4000" dirty="0" smtClean="0"/>
          </a:p>
          <a:p>
            <a:r>
              <a:rPr lang="fi-FI" altLang="zh-CN" sz="4000" dirty="0" smtClean="0"/>
              <a:t>			</a:t>
            </a:r>
            <a:r>
              <a:rPr lang="zh-CN" altLang="fi-FI" sz="7200" dirty="0" smtClean="0">
                <a:solidFill>
                  <a:srgbClr val="FFFF00"/>
                </a:solidFill>
              </a:rPr>
              <a:t>吃</a:t>
            </a:r>
            <a:endParaRPr lang="fi-FI" sz="7200" dirty="0" smtClean="0">
              <a:solidFill>
                <a:srgbClr val="FFFF00"/>
              </a:solidFill>
            </a:endParaRPr>
          </a:p>
          <a:p>
            <a:r>
              <a:rPr lang="fi-FI" dirty="0"/>
              <a:t>juoda</a:t>
            </a:r>
          </a:p>
          <a:p>
            <a:r>
              <a:rPr lang="fi-FI" sz="4000" dirty="0" smtClean="0"/>
              <a:t>			</a:t>
            </a:r>
            <a:r>
              <a:rPr lang="fi-FI" sz="4000" dirty="0" err="1" smtClean="0">
                <a:solidFill>
                  <a:srgbClr val="92D050"/>
                </a:solidFill>
              </a:rPr>
              <a:t>Hē</a:t>
            </a:r>
            <a:endParaRPr lang="fi-FI" sz="4000" dirty="0" smtClean="0">
              <a:solidFill>
                <a:srgbClr val="92D050"/>
              </a:solidFill>
            </a:endParaRPr>
          </a:p>
          <a:p>
            <a:endParaRPr lang="fi-FI" sz="4000" dirty="0" smtClean="0"/>
          </a:p>
          <a:p>
            <a:r>
              <a:rPr lang="fi-FI" altLang="zh-CN" sz="4000" dirty="0" smtClean="0"/>
              <a:t>			</a:t>
            </a:r>
            <a:r>
              <a:rPr lang="zh-CN" altLang="fi-FI" sz="7200" dirty="0" smtClean="0">
                <a:solidFill>
                  <a:srgbClr val="FFFF00"/>
                </a:solidFill>
              </a:rPr>
              <a:t>喝</a:t>
            </a:r>
            <a:endParaRPr lang="fi-FI" sz="7200" dirty="0">
              <a:solidFill>
                <a:srgbClr val="FFFF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37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https://www.hsk.academy/en/hsk_1</a:t>
            </a:r>
          </a:p>
        </p:txBody>
      </p:sp>
    </p:spTree>
    <p:extLst>
      <p:ext uri="{BB962C8B-B14F-4D97-AF65-F5344CB8AC3E}">
        <p14:creationId xmlns:p14="http://schemas.microsoft.com/office/powerpoint/2010/main" val="32151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r="10337"/>
          <a:stretch>
            <a:fillRect/>
          </a:stretch>
        </p:blipFill>
        <p:spPr>
          <a:xfrm>
            <a:off x="5479143" y="1850571"/>
            <a:ext cx="3136511" cy="386442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7338" y="324091"/>
            <a:ext cx="4019619" cy="4438910"/>
          </a:xfrm>
        </p:spPr>
        <p:txBody>
          <a:bodyPr/>
          <a:lstStyle/>
          <a:p>
            <a:r>
              <a:rPr lang="en-US" sz="7200" dirty="0" err="1" smtClean="0"/>
              <a:t>kuppi</a:t>
            </a:r>
            <a:endParaRPr lang="en-US" sz="7200" dirty="0" smtClean="0"/>
          </a:p>
          <a:p>
            <a:endParaRPr lang="en-US" sz="7200" dirty="0" smtClean="0"/>
          </a:p>
          <a:p>
            <a:r>
              <a:rPr lang="en-US" sz="7200" dirty="0" err="1" smtClean="0">
                <a:solidFill>
                  <a:srgbClr val="92D050"/>
                </a:solidFill>
              </a:rPr>
              <a:t>Bēizi</a:t>
            </a:r>
            <a:endParaRPr lang="en-US" sz="7200" dirty="0" smtClean="0">
              <a:solidFill>
                <a:srgbClr val="92D050"/>
              </a:solidFill>
            </a:endParaRPr>
          </a:p>
          <a:p>
            <a:endParaRPr lang="en-US" sz="9600" dirty="0"/>
          </a:p>
          <a:p>
            <a:r>
              <a:rPr lang="zh-CN" altLang="fi-FI" sz="9600" dirty="0" smtClean="0">
                <a:solidFill>
                  <a:srgbClr val="FFFF00"/>
                </a:solidFill>
              </a:rPr>
              <a:t>杯子</a:t>
            </a:r>
            <a:endParaRPr lang="fi-FI" altLang="zh-CN" sz="9600" dirty="0" smtClean="0">
              <a:solidFill>
                <a:srgbClr val="FFFF00"/>
              </a:solidFill>
            </a:endParaRPr>
          </a:p>
          <a:p>
            <a:r>
              <a:rPr lang="en-US" sz="4000" dirty="0" smtClean="0">
                <a:solidFill>
                  <a:srgbClr val="FFFF00"/>
                </a:solidFill>
              </a:rPr>
              <a:t>			</a:t>
            </a:r>
            <a:r>
              <a:rPr lang="zh-CN" altLang="fi-FI" sz="4000" dirty="0" smtClean="0">
                <a:solidFill>
                  <a:srgbClr val="FFFF00"/>
                </a:solidFill>
              </a:rPr>
              <a:t>    </a:t>
            </a:r>
            <a:r>
              <a:rPr lang="en-US" sz="4000" dirty="0" smtClean="0"/>
              <a:t>Tee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fi-FI" sz="4000" dirty="0" smtClean="0">
                <a:solidFill>
                  <a:srgbClr val="FFFF00"/>
                </a:solidFill>
              </a:rPr>
              <a:t>			</a:t>
            </a:r>
            <a:r>
              <a:rPr lang="zh-CN" altLang="fi-FI" sz="4000" dirty="0" smtClean="0">
                <a:solidFill>
                  <a:srgbClr val="FFFF00"/>
                </a:solidFill>
              </a:rPr>
              <a:t>    </a:t>
            </a:r>
            <a:r>
              <a:rPr lang="fi-FI" sz="4000" dirty="0" err="1" smtClean="0">
                <a:solidFill>
                  <a:srgbClr val="92D050"/>
                </a:solidFill>
              </a:rPr>
              <a:t>Chá</a:t>
            </a:r>
            <a:endParaRPr lang="fi-FI" sz="4000" dirty="0" smtClean="0">
              <a:solidFill>
                <a:srgbClr val="92D050"/>
              </a:solidFill>
            </a:endParaRPr>
          </a:p>
          <a:p>
            <a:endParaRPr lang="fi-FI" sz="4000" dirty="0" smtClean="0">
              <a:solidFill>
                <a:srgbClr val="FFFF00"/>
              </a:solidFill>
            </a:endParaRPr>
          </a:p>
          <a:p>
            <a:r>
              <a:rPr lang="fi-FI" altLang="zh-CN" sz="4000" dirty="0" smtClean="0">
                <a:solidFill>
                  <a:srgbClr val="FFFF00"/>
                </a:solidFill>
              </a:rPr>
              <a:t>			</a:t>
            </a:r>
            <a:r>
              <a:rPr lang="zh-CN" altLang="fi-FI" sz="4000" dirty="0" smtClean="0">
                <a:solidFill>
                  <a:srgbClr val="FFFF00"/>
                </a:solidFill>
              </a:rPr>
              <a:t>    </a:t>
            </a:r>
            <a:r>
              <a:rPr lang="zh-CN" altLang="fi-FI" sz="7200" dirty="0" smtClean="0">
                <a:solidFill>
                  <a:srgbClr val="FFFF00"/>
                </a:solidFill>
              </a:rPr>
              <a:t>茶</a:t>
            </a:r>
            <a:endParaRPr lang="fi-FI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r="23144"/>
          <a:stretch>
            <a:fillRect/>
          </a:stretch>
        </p:blipFill>
        <p:spPr>
          <a:xfrm>
            <a:off x="4505498" y="1168400"/>
            <a:ext cx="4638503" cy="404948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7338" y="208344"/>
            <a:ext cx="4019619" cy="4554657"/>
          </a:xfrm>
        </p:spPr>
        <p:txBody>
          <a:bodyPr/>
          <a:lstStyle/>
          <a:p>
            <a:r>
              <a:rPr lang="fi-FI" sz="5400" dirty="0" smtClean="0"/>
              <a:t>Peking</a:t>
            </a:r>
          </a:p>
          <a:p>
            <a:r>
              <a:rPr lang="fi-FI" sz="4000" dirty="0" smtClean="0"/>
              <a:t>			</a:t>
            </a:r>
            <a:r>
              <a:rPr lang="fi-FI" sz="4000" dirty="0" err="1" smtClean="0">
                <a:solidFill>
                  <a:srgbClr val="92D050"/>
                </a:solidFill>
              </a:rPr>
              <a:t>Běijīng</a:t>
            </a:r>
            <a:endParaRPr lang="fi-FI" sz="4000" dirty="0" smtClean="0">
              <a:solidFill>
                <a:srgbClr val="92D050"/>
              </a:solidFill>
            </a:endParaRPr>
          </a:p>
          <a:p>
            <a:endParaRPr lang="fi-FI" sz="4000" dirty="0" smtClean="0">
              <a:solidFill>
                <a:srgbClr val="92D050"/>
              </a:solidFill>
            </a:endParaRPr>
          </a:p>
          <a:p>
            <a:r>
              <a:rPr lang="fi-FI" altLang="zh-CN" sz="5400" dirty="0" smtClean="0">
                <a:solidFill>
                  <a:srgbClr val="FFFF00"/>
                </a:solidFill>
              </a:rPr>
              <a:t>			</a:t>
            </a:r>
            <a:r>
              <a:rPr lang="zh-CN" altLang="fi-FI" sz="5400" dirty="0" smtClean="0">
                <a:solidFill>
                  <a:srgbClr val="FFFF00"/>
                </a:solidFill>
              </a:rPr>
              <a:t>北京</a:t>
            </a:r>
            <a:endParaRPr lang="fi-FI" altLang="zh-CN" sz="5400" dirty="0" smtClean="0">
              <a:solidFill>
                <a:srgbClr val="FFFF00"/>
              </a:solidFill>
            </a:endParaRPr>
          </a:p>
          <a:p>
            <a:endParaRPr lang="fi-FI" sz="4000" dirty="0">
              <a:solidFill>
                <a:srgbClr val="FFFF00"/>
              </a:solidFill>
            </a:endParaRPr>
          </a:p>
          <a:p>
            <a:r>
              <a:rPr lang="en-US" sz="5400" dirty="0" err="1"/>
              <a:t>Kiina</a:t>
            </a:r>
            <a:endParaRPr lang="en-US" sz="5400" dirty="0"/>
          </a:p>
          <a:p>
            <a:r>
              <a:rPr lang="fi-FI" sz="4000" dirty="0" smtClean="0">
                <a:solidFill>
                  <a:srgbClr val="FFFF00"/>
                </a:solidFill>
              </a:rPr>
              <a:t>		</a:t>
            </a:r>
            <a:r>
              <a:rPr lang="fi-FI" sz="4000" dirty="0" err="1" smtClean="0">
                <a:solidFill>
                  <a:srgbClr val="92D050"/>
                </a:solidFill>
              </a:rPr>
              <a:t>Zhōngguó</a:t>
            </a:r>
            <a:endParaRPr lang="fi-FI" sz="4000" dirty="0" smtClean="0">
              <a:solidFill>
                <a:srgbClr val="92D050"/>
              </a:solidFill>
            </a:endParaRPr>
          </a:p>
          <a:p>
            <a:r>
              <a:rPr lang="fi-FI" altLang="zh-CN" sz="5400" dirty="0" smtClean="0">
                <a:solidFill>
                  <a:srgbClr val="FFFF00"/>
                </a:solidFill>
              </a:rPr>
              <a:t>			</a:t>
            </a:r>
          </a:p>
          <a:p>
            <a:r>
              <a:rPr lang="fi-FI" altLang="zh-CN" sz="5400" dirty="0">
                <a:solidFill>
                  <a:srgbClr val="FFFF00"/>
                </a:solidFill>
              </a:rPr>
              <a:t>	</a:t>
            </a:r>
            <a:r>
              <a:rPr lang="fi-FI" altLang="zh-CN" sz="5400" dirty="0" smtClean="0">
                <a:solidFill>
                  <a:srgbClr val="FFFF00"/>
                </a:solidFill>
              </a:rPr>
              <a:t>		</a:t>
            </a:r>
            <a:r>
              <a:rPr lang="zh-CN" altLang="fi-FI" sz="5400" dirty="0" smtClean="0">
                <a:solidFill>
                  <a:srgbClr val="FFFF00"/>
                </a:solidFill>
              </a:rPr>
              <a:t>中国</a:t>
            </a:r>
            <a:endParaRPr lang="fi-FI" sz="5400" dirty="0">
              <a:solidFill>
                <a:srgbClr val="FFFF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85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 r="2009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4400" dirty="0" smtClean="0"/>
              <a:t>Ruokalaji</a:t>
            </a:r>
            <a:r>
              <a:rPr lang="fi-FI" sz="4400" dirty="0"/>
              <a:t>, </a:t>
            </a:r>
            <a:r>
              <a:rPr lang="fi-FI" sz="4400" dirty="0" smtClean="0"/>
              <a:t>vihannekset</a:t>
            </a:r>
          </a:p>
          <a:p>
            <a:endParaRPr lang="fi-FI" sz="4400" dirty="0" smtClean="0"/>
          </a:p>
          <a:p>
            <a:endParaRPr lang="fi-FI" sz="6600" dirty="0"/>
          </a:p>
          <a:p>
            <a:r>
              <a:rPr lang="fi-FI" sz="6600" dirty="0" err="1" smtClean="0"/>
              <a:t>Cài</a:t>
            </a:r>
            <a:endParaRPr lang="fi-FI" sz="6600" dirty="0" smtClean="0"/>
          </a:p>
          <a:p>
            <a:endParaRPr lang="fi-FI" sz="6600" dirty="0" smtClean="0"/>
          </a:p>
          <a:p>
            <a:r>
              <a:rPr lang="zh-CN" altLang="fi-FI" sz="9600" dirty="0">
                <a:solidFill>
                  <a:srgbClr val="FFFF00"/>
                </a:solidFill>
              </a:rPr>
              <a:t>菜</a:t>
            </a:r>
            <a:endParaRPr lang="fi-FI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5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16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r="22834"/>
          <a:stretch>
            <a:fillRect/>
          </a:stretch>
        </p:blipFill>
        <p:spPr>
          <a:xfrm>
            <a:off x="4869542" y="682170"/>
            <a:ext cx="3483429" cy="438879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4000" dirty="0" smtClean="0"/>
              <a:t>Soittaa (puhelu)</a:t>
            </a:r>
          </a:p>
          <a:p>
            <a:endParaRPr lang="fi-FI" sz="4000" dirty="0" smtClean="0"/>
          </a:p>
          <a:p>
            <a:endParaRPr lang="fi-FI" sz="4000" dirty="0"/>
          </a:p>
          <a:p>
            <a:r>
              <a:rPr lang="fi-FI" sz="5400" dirty="0" err="1"/>
              <a:t>Dǎ</a:t>
            </a:r>
            <a:r>
              <a:rPr lang="fi-FI" sz="5400" dirty="0"/>
              <a:t> </a:t>
            </a:r>
            <a:r>
              <a:rPr lang="fi-FI" sz="5400" dirty="0" err="1" smtClean="0"/>
              <a:t>diànhuà</a:t>
            </a:r>
            <a:endParaRPr lang="fi-FI" sz="5400" dirty="0" smtClean="0"/>
          </a:p>
          <a:p>
            <a:endParaRPr lang="fi-FI" sz="5400" dirty="0"/>
          </a:p>
          <a:p>
            <a:endParaRPr lang="fi-FI" sz="8800" dirty="0" smtClean="0">
              <a:solidFill>
                <a:srgbClr val="FFFF00"/>
              </a:solidFill>
            </a:endParaRPr>
          </a:p>
          <a:p>
            <a:r>
              <a:rPr lang="zh-CN" altLang="fi-FI" sz="8800" dirty="0" smtClean="0">
                <a:solidFill>
                  <a:srgbClr val="FFFF00"/>
                </a:solidFill>
              </a:rPr>
              <a:t>打电话</a:t>
            </a:r>
            <a:endParaRPr lang="fi-FI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0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3" r="24053"/>
          <a:stretch>
            <a:fillRect/>
          </a:stretch>
        </p:blipFill>
        <p:spPr>
          <a:xfrm>
            <a:off x="4505509" y="769256"/>
            <a:ext cx="3708000" cy="379929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6600" dirty="0" smtClean="0"/>
              <a:t>Taksi</a:t>
            </a:r>
          </a:p>
          <a:p>
            <a:endParaRPr lang="fi-FI" sz="6600" dirty="0" smtClean="0"/>
          </a:p>
          <a:p>
            <a:r>
              <a:rPr lang="fi-FI" sz="4800" dirty="0" err="1" smtClean="0"/>
              <a:t>Chūzū</a:t>
            </a:r>
            <a:r>
              <a:rPr lang="fi-FI" sz="4800" dirty="0" smtClean="0"/>
              <a:t> </a:t>
            </a:r>
            <a:r>
              <a:rPr lang="fi-FI" sz="4800" dirty="0" err="1" smtClean="0"/>
              <a:t>chē</a:t>
            </a:r>
            <a:endParaRPr lang="fi-FI" sz="4800" dirty="0" smtClean="0"/>
          </a:p>
          <a:p>
            <a:endParaRPr lang="fi-FI" sz="4800" dirty="0" smtClean="0"/>
          </a:p>
          <a:p>
            <a:endParaRPr lang="fi-FI" sz="6600" dirty="0"/>
          </a:p>
          <a:p>
            <a:r>
              <a:rPr lang="zh-CN" altLang="fi-FI" sz="8800" dirty="0" smtClean="0">
                <a:solidFill>
                  <a:srgbClr val="FFFF00"/>
                </a:solidFill>
              </a:rPr>
              <a:t>出租车</a:t>
            </a:r>
            <a:endParaRPr lang="fi-FI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7338" y="72571"/>
            <a:ext cx="4019619" cy="4690430"/>
          </a:xfrm>
        </p:spPr>
        <p:txBody>
          <a:bodyPr/>
          <a:lstStyle/>
          <a:p>
            <a:r>
              <a:rPr lang="fi-FI" sz="2400" dirty="0" smtClean="0">
                <a:solidFill>
                  <a:srgbClr val="92D050"/>
                </a:solidFill>
              </a:rPr>
              <a:t>Tietokone</a:t>
            </a:r>
          </a:p>
          <a:p>
            <a:r>
              <a:rPr lang="fi-FI" sz="4400" dirty="0" err="1" smtClean="0"/>
              <a:t>Diànnǎo</a:t>
            </a:r>
            <a:endParaRPr lang="fi-FI" sz="4400" dirty="0" smtClean="0"/>
          </a:p>
          <a:p>
            <a:r>
              <a:rPr lang="zh-CN" altLang="fi-FI" sz="6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电脑</a:t>
            </a:r>
            <a:endParaRPr lang="zh-CN" altLang="fi-FI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fi-FI" sz="2800" dirty="0" smtClean="0">
                <a:solidFill>
                  <a:srgbClr val="92D050"/>
                </a:solidFill>
              </a:rPr>
              <a:t>TV</a:t>
            </a:r>
            <a:r>
              <a:rPr lang="fi-FI" sz="4400" dirty="0" smtClean="0"/>
              <a:t> </a:t>
            </a:r>
          </a:p>
          <a:p>
            <a:r>
              <a:rPr lang="fi-FI" sz="4400" dirty="0" err="1" smtClean="0"/>
              <a:t>Diànshì</a:t>
            </a:r>
            <a:endParaRPr lang="fi-FI" sz="4400" dirty="0" smtClean="0"/>
          </a:p>
          <a:p>
            <a:r>
              <a:rPr lang="zh-CN" altLang="fi-FI" sz="6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电视</a:t>
            </a:r>
            <a:endParaRPr lang="zh-CN" altLang="fi-FI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fi-FI" sz="2800" dirty="0" smtClean="0">
                <a:solidFill>
                  <a:srgbClr val="92D050"/>
                </a:solidFill>
              </a:rPr>
              <a:t>Elokuva</a:t>
            </a:r>
          </a:p>
          <a:p>
            <a:r>
              <a:rPr lang="fi-FI" sz="4400" dirty="0" err="1" smtClean="0"/>
              <a:t>Diànyǐng</a:t>
            </a:r>
            <a:endParaRPr lang="fi-FI" sz="4400" dirty="0" smtClean="0"/>
          </a:p>
          <a:p>
            <a:r>
              <a:rPr lang="zh-CN" altLang="fi-FI" sz="6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电影</a:t>
            </a:r>
            <a:endParaRPr lang="fi-FI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r="19879"/>
          <a:stretch>
            <a:fillRect/>
          </a:stretch>
        </p:blipFill>
        <p:spPr>
          <a:xfrm>
            <a:off x="4505498" y="72571"/>
            <a:ext cx="4544160" cy="5493658"/>
          </a:xfrm>
        </p:spPr>
      </p:pic>
    </p:spTree>
    <p:extLst>
      <p:ext uri="{BB962C8B-B14F-4D97-AF65-F5344CB8AC3E}">
        <p14:creationId xmlns:p14="http://schemas.microsoft.com/office/powerpoint/2010/main" val="37754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Mukautettu 5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EE353B"/>
      </a:accent1>
      <a:accent2>
        <a:srgbClr val="F4787B"/>
      </a:accent2>
      <a:accent3>
        <a:srgbClr val="FCD4D5"/>
      </a:accent3>
      <a:accent4>
        <a:srgbClr val="A50B0F"/>
      </a:accent4>
      <a:accent5>
        <a:srgbClr val="E70F14"/>
      </a:accent5>
      <a:accent6>
        <a:srgbClr val="FDE3E4"/>
      </a:accent6>
      <a:hlink>
        <a:srgbClr val="0070C0"/>
      </a:hlink>
      <a:folHlink>
        <a:srgbClr val="FCD4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6" id="{68301CC7-E47A-40A4-9361-815A3C803119}" vid="{9D56DD41-A55C-4665-AB59-60833D7EE8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University_blue_1610</Template>
  <TotalTime>398</TotalTime>
  <Words>112</Words>
  <Application>Microsoft Office PowerPoint</Application>
  <PresentationFormat>On-screen Show (16:10)</PresentationFormat>
  <Paragraphs>151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 Hebrew Scholar</vt:lpstr>
      <vt:lpstr>ＭＳ Ｐゴシック</vt:lpstr>
      <vt:lpstr>黑体</vt:lpstr>
      <vt:lpstr>Arial</vt:lpstr>
      <vt:lpstr>Arial</vt:lpstr>
      <vt:lpstr>Calibri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Cheng Jinhua</dc:creator>
  <cp:lastModifiedBy>Cheng Jinhua</cp:lastModifiedBy>
  <cp:revision>37</cp:revision>
  <dcterms:created xsi:type="dcterms:W3CDTF">2019-01-20T09:41:37Z</dcterms:created>
  <dcterms:modified xsi:type="dcterms:W3CDTF">2019-01-20T16:20:28Z</dcterms:modified>
</cp:coreProperties>
</file>