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80" r:id="rId4"/>
    <p:sldId id="276" r:id="rId5"/>
    <p:sldId id="281" r:id="rId6"/>
    <p:sldId id="282" r:id="rId7"/>
    <p:sldId id="277" r:id="rId8"/>
    <p:sldId id="283" r:id="rId9"/>
    <p:sldId id="284" r:id="rId10"/>
    <p:sldId id="259" r:id="rId11"/>
    <p:sldId id="285" r:id="rId12"/>
    <p:sldId id="271" r:id="rId13"/>
    <p:sldId id="279" r:id="rId14"/>
    <p:sldId id="278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94" autoAdjust="0"/>
  </p:normalViewPr>
  <p:slideViewPr>
    <p:cSldViewPr snapToGrid="0" showGuides="1">
      <p:cViewPr varScale="1">
        <p:scale>
          <a:sx n="81" d="100"/>
          <a:sy n="81" d="100"/>
        </p:scale>
        <p:origin x="754" y="58"/>
      </p:cViewPr>
      <p:guideLst>
        <p:guide orient="horz" pos="22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128E5-DA93-41AB-97FF-881E38356B22}" type="datetimeFigureOut">
              <a:rPr lang="fi-FI" smtClean="0"/>
              <a:t>25.1.2019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5BDA0-16F6-4BC1-BE68-A7BE87DA23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27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02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627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5BDA0-16F6-4BC1-BE68-A7BE87DA230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88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4B5C1-F115-4CFE-897A-EB8E8FAA8B87}" type="datetime1">
              <a:rPr lang="fi-FI" smtClean="0"/>
              <a:t>25.1.2019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032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450B-C0DD-40BA-B801-55E679464289}" type="datetime1">
              <a:rPr lang="fi-FI" smtClean="0"/>
              <a:t>25.1.2019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9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C19A-2D70-49BC-B754-DA9C2E0113AA}" type="datetime1">
              <a:rPr lang="fi-FI" smtClean="0"/>
              <a:t>25.1.2019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251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C9-3781-4B94-993C-3E0814943F8A}" type="datetime1">
              <a:rPr lang="fi-FI" smtClean="0"/>
              <a:t>25.1.2019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26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E9A4-7694-43A2-94EF-FBA19F91EB88}" type="datetime1">
              <a:rPr lang="fi-FI" smtClean="0"/>
              <a:t>25.1.2019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39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F9B4-82F5-4365-B6D8-6903B22E93D8}" type="datetime1">
              <a:rPr lang="fi-FI" smtClean="0"/>
              <a:t>25.1.2019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14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DE22-FC7E-4D7D-A43B-278FAC1A61BE}" type="datetime1">
              <a:rPr lang="fi-FI" smtClean="0"/>
              <a:t>25.1.2019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48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0030-4497-466C-B2D5-04E1475EA861}" type="datetime1">
              <a:rPr lang="fi-FI" smtClean="0"/>
              <a:t>25.1.2019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079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6D3A-A732-4A45-AC21-DAA9313A205C}" type="datetime1">
              <a:rPr lang="fi-FI" smtClean="0"/>
              <a:t>25.1.2019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A23C-1255-424B-B66D-FCCF869E4DAB}" type="datetime1">
              <a:rPr lang="fi-FI" smtClean="0"/>
              <a:t>25.1.2019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66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AE19-E703-492E-861B-D9F74DC06BFA}" type="datetime1">
              <a:rPr lang="fi-FI" smtClean="0"/>
              <a:t>25.1.2019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71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92C04-C45A-4CDD-A446-256B4DC6599B}" type="datetime1">
              <a:rPr lang="fi-FI" smtClean="0"/>
              <a:t>25.1.2019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DE380-7B12-467A-8247-3C4E91D4C5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82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3034" y="1153243"/>
            <a:ext cx="11139396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5400" dirty="0" smtClean="0"/>
              <a:t>Fluid Power Basics  - Assignments 2019</a:t>
            </a:r>
          </a:p>
          <a:p>
            <a:endParaRPr lang="fi-FI" sz="4400" dirty="0" smtClean="0"/>
          </a:p>
          <a:p>
            <a:r>
              <a:rPr lang="fi-FI" sz="4400" dirty="0" smtClean="0"/>
              <a:t>Assignment 1</a:t>
            </a:r>
          </a:p>
          <a:p>
            <a:r>
              <a:rPr lang="fi-FI" sz="4400" dirty="0" smtClean="0"/>
              <a:t>Exercises 1-4</a:t>
            </a:r>
            <a:endParaRPr lang="fi-FI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9888855" y="5549900"/>
            <a:ext cx="1563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Version official</a:t>
            </a:r>
          </a:p>
          <a:p>
            <a:r>
              <a:rPr lang="fi-FI" dirty="0" smtClean="0"/>
              <a:t>1.0</a:t>
            </a:r>
            <a:endParaRPr lang="fi-FI" dirty="0"/>
          </a:p>
        </p:txBody>
      </p:sp>
      <p:sp>
        <p:nvSpPr>
          <p:cNvPr id="3" name="TextBox 2"/>
          <p:cNvSpPr txBox="1"/>
          <p:nvPr/>
        </p:nvSpPr>
        <p:spPr>
          <a:xfrm>
            <a:off x="8143875" y="3189972"/>
            <a:ext cx="21749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Calculation exercises 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Exercises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Input prameters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Tables for results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084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smtClean="0"/>
              <a:t>3. Cylinder: stiffness</a:t>
            </a:r>
            <a:endParaRPr lang="fi-FI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7787" y="1428726"/>
            <a:ext cx="8202383" cy="48958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 smtClean="0"/>
              <a:t>Inputs</a:t>
            </a:r>
          </a:p>
          <a:p>
            <a:r>
              <a:rPr lang="fi-FI" dirty="0" smtClean="0"/>
              <a:t>Cylinder with blocked flow channels, dimensions </a:t>
            </a:r>
          </a:p>
          <a:p>
            <a:pPr lvl="1"/>
            <a:r>
              <a:rPr lang="fi-FI" i="1" dirty="0" smtClean="0"/>
              <a:t>D</a:t>
            </a:r>
            <a:r>
              <a:rPr lang="fi-FI" dirty="0" smtClean="0"/>
              <a:t>=0.100 m		cylinder diameter</a:t>
            </a:r>
            <a:endParaRPr lang="fi-FI" dirty="0"/>
          </a:p>
          <a:p>
            <a:pPr lvl="1"/>
            <a:r>
              <a:rPr lang="fi-FI" i="1" dirty="0" smtClean="0"/>
              <a:t>d</a:t>
            </a:r>
            <a:r>
              <a:rPr lang="fi-FI" dirty="0" smtClean="0"/>
              <a:t>= 0.060 m		rod diameter</a:t>
            </a:r>
          </a:p>
          <a:p>
            <a:pPr lvl="1"/>
            <a:r>
              <a:rPr lang="fi-FI" i="1" dirty="0" smtClean="0"/>
              <a:t>x</a:t>
            </a:r>
            <a:r>
              <a:rPr lang="fi-FI" baseline="-25000" dirty="0" smtClean="0"/>
              <a:t>max</a:t>
            </a:r>
            <a:r>
              <a:rPr lang="fi-FI" dirty="0" smtClean="0"/>
              <a:t>= 1.000 m		maximum stroke of piston</a:t>
            </a:r>
          </a:p>
          <a:p>
            <a:pPr lvl="1"/>
            <a:r>
              <a:rPr lang="fi-FI" dirty="0" smtClean="0">
                <a:sym typeface="Symbol" panose="05050102010706020507" pitchFamily="18" charset="2"/>
              </a:rPr>
              <a:t></a:t>
            </a:r>
            <a:r>
              <a:rPr lang="fi-FI" i="1" dirty="0" smtClean="0"/>
              <a:t>x</a:t>
            </a:r>
            <a:r>
              <a:rPr lang="fi-FI" dirty="0" smtClean="0"/>
              <a:t>= 0.001 m 		small change in position from the initial positions </a:t>
            </a:r>
            <a:r>
              <a:rPr lang="fi-FI" i="1" dirty="0" smtClean="0"/>
              <a:t>x</a:t>
            </a:r>
            <a:r>
              <a:rPr lang="fi-FI" baseline="-25000" dirty="0" smtClean="0"/>
              <a:t>0</a:t>
            </a:r>
          </a:p>
          <a:p>
            <a:pPr lvl="2"/>
            <a:r>
              <a:rPr lang="fi-FI" dirty="0" smtClean="0">
                <a:sym typeface="Symbol" panose="05050102010706020507" pitchFamily="18" charset="2"/>
              </a:rPr>
              <a:t></a:t>
            </a:r>
            <a:r>
              <a:rPr lang="fi-FI" i="1" dirty="0" smtClean="0"/>
              <a:t>x</a:t>
            </a:r>
            <a:r>
              <a:rPr lang="fi-FI" baseline="-25000" dirty="0" smtClean="0"/>
              <a:t>A</a:t>
            </a:r>
            <a:r>
              <a:rPr lang="fi-FI" i="1" dirty="0" smtClean="0"/>
              <a:t>=+</a:t>
            </a:r>
            <a:r>
              <a:rPr lang="fi-FI" dirty="0">
                <a:sym typeface="Symbol" panose="05050102010706020507" pitchFamily="18" charset="2"/>
              </a:rPr>
              <a:t></a:t>
            </a:r>
            <a:r>
              <a:rPr lang="fi-FI" i="1" dirty="0" smtClean="0"/>
              <a:t>x </a:t>
            </a:r>
            <a:r>
              <a:rPr lang="fi-FI" dirty="0" smtClean="0"/>
              <a:t>and</a:t>
            </a:r>
            <a:r>
              <a:rPr lang="fi-FI" i="1" dirty="0" smtClean="0"/>
              <a:t> </a:t>
            </a:r>
            <a:r>
              <a:rPr lang="fi-FI" dirty="0">
                <a:sym typeface="Symbol" panose="05050102010706020507" pitchFamily="18" charset="2"/>
              </a:rPr>
              <a:t></a:t>
            </a:r>
            <a:r>
              <a:rPr lang="fi-FI" i="1" dirty="0" smtClean="0"/>
              <a:t>x</a:t>
            </a:r>
            <a:r>
              <a:rPr lang="fi-FI" baseline="-25000" dirty="0" smtClean="0"/>
              <a:t>B</a:t>
            </a:r>
            <a:r>
              <a:rPr lang="fi-FI" i="1" dirty="0" smtClean="0"/>
              <a:t>=-</a:t>
            </a:r>
            <a:r>
              <a:rPr lang="fi-FI" dirty="0" smtClean="0">
                <a:sym typeface="Symbol" panose="05050102010706020507" pitchFamily="18" charset="2"/>
              </a:rPr>
              <a:t></a:t>
            </a:r>
            <a:r>
              <a:rPr lang="fi-FI" i="1" dirty="0" smtClean="0"/>
              <a:t>x </a:t>
            </a:r>
            <a:r>
              <a:rPr lang="fi-FI" dirty="0" smtClean="0"/>
              <a:t>for spring constant calculations</a:t>
            </a:r>
            <a:endParaRPr lang="fi-FI" dirty="0"/>
          </a:p>
          <a:p>
            <a:pPr lvl="1"/>
            <a:r>
              <a:rPr lang="fi-FI" dirty="0" smtClean="0"/>
              <a:t>9 </a:t>
            </a:r>
            <a:r>
              <a:rPr lang="fi-FI" dirty="0"/>
              <a:t>initial piston </a:t>
            </a:r>
            <a:r>
              <a:rPr lang="fi-FI" dirty="0" smtClean="0"/>
              <a:t>positions (before </a:t>
            </a:r>
            <a:r>
              <a:rPr lang="fi-FI" dirty="0"/>
              <a:t>force load)</a:t>
            </a:r>
          </a:p>
          <a:p>
            <a:pPr lvl="2"/>
            <a:r>
              <a:rPr lang="fi-FI" i="1" dirty="0" smtClean="0"/>
              <a:t>x</a:t>
            </a:r>
            <a:r>
              <a:rPr lang="fi-FI" baseline="-25000" dirty="0" smtClean="0"/>
              <a:t>0 </a:t>
            </a:r>
            <a:r>
              <a:rPr lang="fi-FI" dirty="0" smtClean="0"/>
              <a:t>=</a:t>
            </a:r>
            <a:r>
              <a:rPr lang="fi-FI" baseline="-25000" dirty="0" smtClean="0"/>
              <a:t> </a:t>
            </a:r>
            <a:r>
              <a:rPr lang="fi-FI" dirty="0" smtClean="0"/>
              <a:t>[0.1 0.2 0.3 0.4 0.5 0.6 0.7 0.8 0.9] m 	</a:t>
            </a:r>
          </a:p>
          <a:p>
            <a:pPr lvl="1"/>
            <a:r>
              <a:rPr lang="fi-FI" i="1" dirty="0" smtClean="0"/>
              <a:t>K</a:t>
            </a:r>
            <a:r>
              <a:rPr lang="fi-FI" baseline="-25000" dirty="0" smtClean="0"/>
              <a:t>f</a:t>
            </a:r>
            <a:r>
              <a:rPr lang="fi-FI" dirty="0" smtClean="0"/>
              <a:t>= 1.2</a:t>
            </a:r>
            <a:r>
              <a:rPr lang="fi-FI" dirty="0" smtClean="0">
                <a:sym typeface="Symbol" panose="05050102010706020507" pitchFamily="18" charset="2"/>
              </a:rPr>
              <a:t>10</a:t>
            </a:r>
            <a:r>
              <a:rPr lang="fi-FI" baseline="30000" dirty="0" smtClean="0">
                <a:sym typeface="Symbol" panose="05050102010706020507" pitchFamily="18" charset="2"/>
              </a:rPr>
              <a:t>9 </a:t>
            </a:r>
            <a:r>
              <a:rPr lang="fi-FI" dirty="0" smtClean="0">
                <a:sym typeface="Symbol" panose="05050102010706020507" pitchFamily="18" charset="2"/>
              </a:rPr>
              <a:t>Pa 		effective </a:t>
            </a:r>
            <a:r>
              <a:rPr lang="fi-FI" dirty="0" smtClean="0"/>
              <a:t>bulk modulus of fluid</a:t>
            </a:r>
          </a:p>
          <a:p>
            <a:pPr marL="0" indent="0">
              <a:buNone/>
            </a:pPr>
            <a:r>
              <a:rPr lang="fi-FI" dirty="0" smtClean="0"/>
              <a:t>Outputs</a:t>
            </a:r>
          </a:p>
          <a:p>
            <a:r>
              <a:rPr lang="fi-FI" sz="1800" dirty="0" smtClean="0">
                <a:sym typeface="Symbol" panose="05050102010706020507" pitchFamily="18" charset="2"/>
              </a:rPr>
              <a:t>A</a:t>
            </a:r>
            <a:r>
              <a:rPr lang="fi-FI" sz="1800" baseline="-25000" dirty="0" smtClean="0">
                <a:sym typeface="Symbol" panose="05050102010706020507" pitchFamily="18" charset="2"/>
              </a:rPr>
              <a:t>A </a:t>
            </a:r>
            <a:r>
              <a:rPr lang="fi-FI" sz="1800" dirty="0">
                <a:sym typeface="Symbol" panose="05050102010706020507" pitchFamily="18" charset="2"/>
              </a:rPr>
              <a:t>and </a:t>
            </a:r>
            <a:r>
              <a:rPr lang="fi-FI" sz="1800" dirty="0" smtClean="0">
                <a:sym typeface="Symbol" panose="05050102010706020507" pitchFamily="18" charset="2"/>
              </a:rPr>
              <a:t>A</a:t>
            </a:r>
            <a:r>
              <a:rPr lang="fi-FI" sz="1800" baseline="-25000" dirty="0" smtClean="0">
                <a:sym typeface="Symbol" panose="05050102010706020507" pitchFamily="18" charset="2"/>
              </a:rPr>
              <a:t>B </a:t>
            </a:r>
            <a:r>
              <a:rPr lang="fi-FI" sz="1800" baseline="-25000" dirty="0">
                <a:sym typeface="Symbol" panose="05050102010706020507" pitchFamily="18" charset="2"/>
              </a:rPr>
              <a:t>		</a:t>
            </a:r>
            <a:r>
              <a:rPr lang="fi-FI" sz="1800" baseline="-25000" dirty="0" smtClean="0">
                <a:sym typeface="Symbol" panose="05050102010706020507" pitchFamily="18" charset="2"/>
              </a:rPr>
              <a:t>   	</a:t>
            </a:r>
            <a:r>
              <a:rPr lang="fi-FI" sz="1800" dirty="0" smtClean="0">
                <a:sym typeface="Symbol" panose="05050102010706020507" pitchFamily="18" charset="2"/>
              </a:rPr>
              <a:t>cylinder piston areas (piston side and rod side) [m</a:t>
            </a:r>
            <a:r>
              <a:rPr lang="fi-FI" sz="1800" baseline="30000" dirty="0" smtClean="0">
                <a:sym typeface="Symbol" panose="05050102010706020507" pitchFamily="18" charset="2"/>
              </a:rPr>
              <a:t>2</a:t>
            </a:r>
            <a:r>
              <a:rPr lang="fi-FI" sz="1800" dirty="0" smtClean="0">
                <a:sym typeface="Symbol" panose="05050102010706020507" pitchFamily="18" charset="2"/>
              </a:rPr>
              <a:t>] (1 +1 results)</a:t>
            </a:r>
          </a:p>
          <a:p>
            <a:r>
              <a:rPr lang="fi-FI" sz="1800" dirty="0">
                <a:sym typeface="Symbol" panose="05050102010706020507" pitchFamily="18" charset="2"/>
              </a:rPr>
              <a:t></a:t>
            </a:r>
            <a:r>
              <a:rPr lang="fi-FI" sz="1800" i="1" dirty="0">
                <a:sym typeface="Symbol" panose="05050102010706020507" pitchFamily="18" charset="2"/>
              </a:rPr>
              <a:t>V</a:t>
            </a:r>
            <a:r>
              <a:rPr lang="fi-FI" sz="1800" baseline="-25000" dirty="0">
                <a:sym typeface="Symbol" panose="05050102010706020507" pitchFamily="18" charset="2"/>
              </a:rPr>
              <a:t>A </a:t>
            </a:r>
            <a:r>
              <a:rPr lang="fi-FI" sz="1800" dirty="0">
                <a:sym typeface="Symbol" panose="05050102010706020507" pitchFamily="18" charset="2"/>
              </a:rPr>
              <a:t> and </a:t>
            </a:r>
            <a:r>
              <a:rPr lang="fi-FI" sz="1800" i="1" dirty="0">
                <a:sym typeface="Symbol" panose="05050102010706020507" pitchFamily="18" charset="2"/>
              </a:rPr>
              <a:t>V</a:t>
            </a:r>
            <a:r>
              <a:rPr lang="fi-FI" sz="1800" baseline="-25000" dirty="0">
                <a:sym typeface="Symbol" panose="05050102010706020507" pitchFamily="18" charset="2"/>
              </a:rPr>
              <a:t>B 		</a:t>
            </a:r>
            <a:r>
              <a:rPr lang="fi-FI" sz="1800" dirty="0" smtClean="0">
                <a:sym typeface="Symbol" panose="05050102010706020507" pitchFamily="18" charset="2"/>
              </a:rPr>
              <a:t>fluid </a:t>
            </a:r>
            <a:r>
              <a:rPr lang="fi-FI" sz="1800" dirty="0">
                <a:sym typeface="Symbol" panose="05050102010706020507" pitchFamily="18" charset="2"/>
              </a:rPr>
              <a:t>volume </a:t>
            </a:r>
            <a:r>
              <a:rPr lang="fi-FI" sz="1800" dirty="0" smtClean="0">
                <a:sym typeface="Symbol" panose="05050102010706020507" pitchFamily="18" charset="2"/>
              </a:rPr>
              <a:t>changes in chambers A and B, include signs (+/-) </a:t>
            </a:r>
            <a:r>
              <a:rPr lang="fi-FI" sz="1800" dirty="0">
                <a:sym typeface="Symbol" panose="05050102010706020507" pitchFamily="18" charset="2"/>
              </a:rPr>
              <a:t>[m</a:t>
            </a:r>
            <a:r>
              <a:rPr lang="fi-FI" sz="1800" baseline="30000" dirty="0">
                <a:sym typeface="Symbol" panose="05050102010706020507" pitchFamily="18" charset="2"/>
              </a:rPr>
              <a:t>3</a:t>
            </a:r>
            <a:r>
              <a:rPr lang="fi-FI" sz="1800" dirty="0">
                <a:sym typeface="Symbol" panose="05050102010706020507" pitchFamily="18" charset="2"/>
              </a:rPr>
              <a:t>] (1 + 1)</a:t>
            </a:r>
          </a:p>
          <a:p>
            <a:r>
              <a:rPr lang="fi-FI" sz="1800" i="1" dirty="0" smtClean="0">
                <a:sym typeface="Symbol" panose="05050102010706020507" pitchFamily="18" charset="2"/>
              </a:rPr>
              <a:t>V</a:t>
            </a:r>
            <a:r>
              <a:rPr lang="fi-FI" sz="1800" baseline="-25000" dirty="0" smtClean="0">
                <a:sym typeface="Symbol" panose="05050102010706020507" pitchFamily="18" charset="2"/>
              </a:rPr>
              <a:t>A </a:t>
            </a:r>
            <a:r>
              <a:rPr lang="fi-FI" sz="1800" dirty="0" smtClean="0">
                <a:sym typeface="Symbol" panose="05050102010706020507" pitchFamily="18" charset="2"/>
              </a:rPr>
              <a:t>and </a:t>
            </a:r>
            <a:r>
              <a:rPr lang="fi-FI" sz="1800" i="1" dirty="0" smtClean="0">
                <a:sym typeface="Symbol" panose="05050102010706020507" pitchFamily="18" charset="2"/>
              </a:rPr>
              <a:t>V</a:t>
            </a:r>
            <a:r>
              <a:rPr lang="fi-FI" sz="1800" baseline="-25000" dirty="0" smtClean="0">
                <a:sym typeface="Symbol" panose="05050102010706020507" pitchFamily="18" charset="2"/>
              </a:rPr>
              <a:t>B </a:t>
            </a:r>
            <a:r>
              <a:rPr lang="fi-FI" sz="1800" baseline="-25000" dirty="0">
                <a:sym typeface="Symbol" panose="05050102010706020507" pitchFamily="18" charset="2"/>
              </a:rPr>
              <a:t>	</a:t>
            </a:r>
            <a:r>
              <a:rPr lang="fi-FI" sz="1800" baseline="-25000" dirty="0" smtClean="0">
                <a:sym typeface="Symbol" panose="05050102010706020507" pitchFamily="18" charset="2"/>
              </a:rPr>
              <a:t>	   	</a:t>
            </a:r>
            <a:r>
              <a:rPr lang="fi-FI" sz="1800" dirty="0" smtClean="0">
                <a:sym typeface="Symbol" panose="05050102010706020507" pitchFamily="18" charset="2"/>
              </a:rPr>
              <a:t>initial </a:t>
            </a:r>
            <a:r>
              <a:rPr lang="fi-FI" sz="1800" dirty="0">
                <a:sym typeface="Symbol" panose="05050102010706020507" pitchFamily="18" charset="2"/>
              </a:rPr>
              <a:t>fluid volume in </a:t>
            </a:r>
            <a:r>
              <a:rPr lang="fi-FI" sz="1800" dirty="0" smtClean="0">
                <a:sym typeface="Symbol" panose="05050102010706020507" pitchFamily="18" charset="2"/>
              </a:rPr>
              <a:t>chambers A and B [m</a:t>
            </a:r>
            <a:r>
              <a:rPr lang="fi-FI" sz="1800" baseline="30000" dirty="0" smtClean="0">
                <a:sym typeface="Symbol" panose="05050102010706020507" pitchFamily="18" charset="2"/>
              </a:rPr>
              <a:t>3</a:t>
            </a:r>
            <a:r>
              <a:rPr lang="fi-FI" sz="1800" dirty="0">
                <a:sym typeface="Symbol" panose="05050102010706020507" pitchFamily="18" charset="2"/>
              </a:rPr>
              <a:t>] (9 + 9)</a:t>
            </a:r>
          </a:p>
          <a:p>
            <a:r>
              <a:rPr lang="fi-FI" sz="1800" dirty="0" smtClean="0">
                <a:sym typeface="Symbol" panose="05050102010706020507" pitchFamily="18" charset="2"/>
              </a:rPr>
              <a:t></a:t>
            </a:r>
            <a:r>
              <a:rPr lang="fi-FI" sz="1800" i="1" dirty="0" smtClean="0">
                <a:sym typeface="Symbol" panose="05050102010706020507" pitchFamily="18" charset="2"/>
              </a:rPr>
              <a:t>V</a:t>
            </a:r>
            <a:r>
              <a:rPr lang="fi-FI" sz="1800" baseline="-25000" dirty="0" smtClean="0">
                <a:sym typeface="Symbol" panose="05050102010706020507" pitchFamily="18" charset="2"/>
              </a:rPr>
              <a:t>A</a:t>
            </a:r>
            <a:r>
              <a:rPr lang="fi-FI" sz="1800" dirty="0" smtClean="0">
                <a:sym typeface="Symbol" panose="05050102010706020507" pitchFamily="18" charset="2"/>
              </a:rPr>
              <a:t>/ </a:t>
            </a:r>
            <a:r>
              <a:rPr lang="fi-FI" sz="1800" i="1" dirty="0" smtClean="0">
                <a:sym typeface="Symbol" panose="05050102010706020507" pitchFamily="18" charset="2"/>
              </a:rPr>
              <a:t>V</a:t>
            </a:r>
            <a:r>
              <a:rPr lang="fi-FI" sz="1800" baseline="-25000" dirty="0" smtClean="0">
                <a:sym typeface="Symbol" panose="05050102010706020507" pitchFamily="18" charset="2"/>
              </a:rPr>
              <a:t>A</a:t>
            </a:r>
            <a:r>
              <a:rPr lang="fi-FI" sz="1800" dirty="0">
                <a:sym typeface="Symbol" panose="05050102010706020507" pitchFamily="18" charset="2"/>
              </a:rPr>
              <a:t> and </a:t>
            </a:r>
            <a:r>
              <a:rPr lang="fi-FI" sz="1800" i="1" dirty="0" smtClean="0">
                <a:sym typeface="Symbol" panose="05050102010706020507" pitchFamily="18" charset="2"/>
              </a:rPr>
              <a:t>V</a:t>
            </a:r>
            <a:r>
              <a:rPr lang="fi-FI" sz="1800" baseline="-25000" dirty="0" smtClean="0">
                <a:sym typeface="Symbol" panose="05050102010706020507" pitchFamily="18" charset="2"/>
              </a:rPr>
              <a:t>B</a:t>
            </a:r>
            <a:r>
              <a:rPr lang="fi-FI" sz="1800" dirty="0" smtClean="0">
                <a:sym typeface="Symbol" panose="05050102010706020507" pitchFamily="18" charset="2"/>
              </a:rPr>
              <a:t>/ </a:t>
            </a:r>
            <a:r>
              <a:rPr lang="fi-FI" sz="1800" i="1" dirty="0" smtClean="0">
                <a:sym typeface="Symbol" panose="05050102010706020507" pitchFamily="18" charset="2"/>
              </a:rPr>
              <a:t>V</a:t>
            </a:r>
            <a:r>
              <a:rPr lang="fi-FI" sz="1800" baseline="-25000" dirty="0" smtClean="0">
                <a:sym typeface="Symbol" panose="05050102010706020507" pitchFamily="18" charset="2"/>
              </a:rPr>
              <a:t>B 		</a:t>
            </a:r>
            <a:r>
              <a:rPr lang="fi-FI" sz="1800" dirty="0" smtClean="0">
                <a:sym typeface="Symbol" panose="05050102010706020507" pitchFamily="18" charset="2"/>
              </a:rPr>
              <a:t>relative volume changes, </a:t>
            </a:r>
            <a:r>
              <a:rPr lang="fi-FI" sz="1800" dirty="0">
                <a:sym typeface="Symbol" panose="05050102010706020507" pitchFamily="18" charset="2"/>
              </a:rPr>
              <a:t>include signs (+/-) [-] (</a:t>
            </a:r>
            <a:r>
              <a:rPr lang="fi-FI" sz="1800" dirty="0" smtClean="0">
                <a:sym typeface="Symbol" panose="05050102010706020507" pitchFamily="18" charset="2"/>
              </a:rPr>
              <a:t>9 + 9)</a:t>
            </a:r>
          </a:p>
          <a:p>
            <a:r>
              <a:rPr lang="fi-FI" sz="1800" dirty="0">
                <a:sym typeface="Symbol" panose="05050102010706020507" pitchFamily="18" charset="2"/>
              </a:rPr>
              <a:t></a:t>
            </a:r>
            <a:r>
              <a:rPr lang="fi-FI" sz="1800" i="1" dirty="0">
                <a:sym typeface="Symbol" panose="05050102010706020507" pitchFamily="18" charset="2"/>
              </a:rPr>
              <a:t>p</a:t>
            </a:r>
            <a:r>
              <a:rPr lang="fi-FI" sz="1800" baseline="-25000" dirty="0">
                <a:sym typeface="Symbol" panose="05050102010706020507" pitchFamily="18" charset="2"/>
              </a:rPr>
              <a:t>A </a:t>
            </a:r>
            <a:r>
              <a:rPr lang="fi-FI" sz="1800" dirty="0">
                <a:sym typeface="Symbol" panose="05050102010706020507" pitchFamily="18" charset="2"/>
              </a:rPr>
              <a:t>and </a:t>
            </a:r>
            <a:r>
              <a:rPr lang="fi-FI" sz="1800" i="1" dirty="0">
                <a:sym typeface="Symbol" panose="05050102010706020507" pitchFamily="18" charset="2"/>
              </a:rPr>
              <a:t>p</a:t>
            </a:r>
            <a:r>
              <a:rPr lang="fi-FI" sz="1800" baseline="-25000" dirty="0">
                <a:sym typeface="Symbol" panose="05050102010706020507" pitchFamily="18" charset="2"/>
              </a:rPr>
              <a:t>B 		</a:t>
            </a:r>
            <a:r>
              <a:rPr lang="fi-FI" sz="1800" dirty="0" smtClean="0">
                <a:sym typeface="Symbol" panose="05050102010706020507" pitchFamily="18" charset="2"/>
              </a:rPr>
              <a:t>pressure changes, </a:t>
            </a:r>
            <a:r>
              <a:rPr lang="fi-FI" sz="1800" dirty="0">
                <a:sym typeface="Symbol" panose="05050102010706020507" pitchFamily="18" charset="2"/>
              </a:rPr>
              <a:t>include signs (+/-)</a:t>
            </a:r>
            <a:r>
              <a:rPr lang="fi-FI" sz="1800" dirty="0" smtClean="0">
                <a:sym typeface="Symbol" panose="05050102010706020507" pitchFamily="18" charset="2"/>
              </a:rPr>
              <a:t>, SI </a:t>
            </a:r>
            <a:r>
              <a:rPr lang="fi-FI" sz="1800" dirty="0">
                <a:sym typeface="Symbol" panose="05050102010706020507" pitchFamily="18" charset="2"/>
              </a:rPr>
              <a:t>units [Pa</a:t>
            </a:r>
            <a:r>
              <a:rPr lang="fi-FI" sz="1800" dirty="0" smtClean="0">
                <a:sym typeface="Symbol" panose="05050102010706020507" pitchFamily="18" charset="2"/>
              </a:rPr>
              <a:t>] </a:t>
            </a:r>
            <a:r>
              <a:rPr lang="fi-FI" sz="1800" dirty="0">
                <a:sym typeface="Symbol" panose="05050102010706020507" pitchFamily="18" charset="2"/>
              </a:rPr>
              <a:t>(</a:t>
            </a:r>
            <a:r>
              <a:rPr lang="fi-FI" sz="1800" dirty="0" smtClean="0">
                <a:sym typeface="Symbol" panose="05050102010706020507" pitchFamily="18" charset="2"/>
              </a:rPr>
              <a:t>9 + 9)</a:t>
            </a:r>
          </a:p>
          <a:p>
            <a:r>
              <a:rPr lang="fi-FI" sz="1800" dirty="0" smtClean="0">
                <a:sym typeface="Symbol" panose="05050102010706020507" pitchFamily="18" charset="2"/>
              </a:rPr>
              <a:t></a:t>
            </a:r>
            <a:r>
              <a:rPr lang="fi-FI" sz="1800" i="1" dirty="0" smtClean="0">
                <a:sym typeface="Symbol" panose="05050102010706020507" pitchFamily="18" charset="2"/>
              </a:rPr>
              <a:t>F</a:t>
            </a:r>
            <a:r>
              <a:rPr lang="fi-FI" sz="1800" baseline="-25000" dirty="0" smtClean="0">
                <a:sym typeface="Symbol" panose="05050102010706020507" pitchFamily="18" charset="2"/>
              </a:rPr>
              <a:t>A </a:t>
            </a:r>
            <a:r>
              <a:rPr lang="fi-FI" sz="1800" dirty="0">
                <a:sym typeface="Symbol" panose="05050102010706020507" pitchFamily="18" charset="2"/>
              </a:rPr>
              <a:t>and </a:t>
            </a:r>
            <a:r>
              <a:rPr lang="fi-FI" sz="1800" dirty="0" smtClean="0">
                <a:sym typeface="Symbol" panose="05050102010706020507" pitchFamily="18" charset="2"/>
              </a:rPr>
              <a:t>F</a:t>
            </a:r>
            <a:r>
              <a:rPr lang="fi-FI" sz="1800" baseline="-25000" dirty="0" smtClean="0">
                <a:sym typeface="Symbol" panose="05050102010706020507" pitchFamily="18" charset="2"/>
              </a:rPr>
              <a:t>B </a:t>
            </a:r>
            <a:r>
              <a:rPr lang="fi-FI" sz="1800" baseline="-25000" dirty="0">
                <a:sym typeface="Symbol" panose="05050102010706020507" pitchFamily="18" charset="2"/>
              </a:rPr>
              <a:t>	</a:t>
            </a:r>
            <a:r>
              <a:rPr lang="fi-FI" sz="1800" baseline="-25000" dirty="0" smtClean="0">
                <a:sym typeface="Symbol" panose="05050102010706020507" pitchFamily="18" charset="2"/>
              </a:rPr>
              <a:t>	</a:t>
            </a:r>
            <a:r>
              <a:rPr lang="fi-FI" sz="1800" dirty="0" smtClean="0">
                <a:sym typeface="Symbol" panose="05050102010706020507" pitchFamily="18" charset="2"/>
              </a:rPr>
              <a:t>force changes</a:t>
            </a:r>
            <a:r>
              <a:rPr lang="fi-FI" sz="1800" dirty="0">
                <a:sym typeface="Symbol" panose="05050102010706020507" pitchFamily="18" charset="2"/>
              </a:rPr>
              <a:t>, include signs (+/-), </a:t>
            </a:r>
            <a:r>
              <a:rPr lang="fi-FI" sz="1800" dirty="0" smtClean="0">
                <a:sym typeface="Symbol" panose="05050102010706020507" pitchFamily="18" charset="2"/>
              </a:rPr>
              <a:t>[N] </a:t>
            </a:r>
            <a:r>
              <a:rPr lang="fi-FI" sz="1800" dirty="0">
                <a:sym typeface="Symbol" panose="05050102010706020507" pitchFamily="18" charset="2"/>
              </a:rPr>
              <a:t>(9 + 9)</a:t>
            </a:r>
          </a:p>
          <a:p>
            <a:r>
              <a:rPr lang="fi-FI" sz="1800" i="1" dirty="0" smtClean="0">
                <a:sym typeface="Symbol" panose="05050102010706020507" pitchFamily="18" charset="2"/>
              </a:rPr>
              <a:t>k</a:t>
            </a:r>
            <a:r>
              <a:rPr lang="fi-FI" sz="1800" baseline="-25000" dirty="0" smtClean="0">
                <a:sym typeface="Symbol" panose="05050102010706020507" pitchFamily="18" charset="2"/>
              </a:rPr>
              <a:t>springA</a:t>
            </a:r>
            <a:r>
              <a:rPr lang="fi-FI" sz="1800" dirty="0" smtClean="0">
                <a:sym typeface="Symbol" panose="05050102010706020507" pitchFamily="18" charset="2"/>
              </a:rPr>
              <a:t>= </a:t>
            </a:r>
            <a:r>
              <a:rPr lang="fi-FI" sz="1800" i="1" dirty="0" smtClean="0">
                <a:sym typeface="Symbol" panose="05050102010706020507" pitchFamily="18" charset="2"/>
              </a:rPr>
              <a:t>F</a:t>
            </a:r>
            <a:r>
              <a:rPr lang="fi-FI" sz="1800" baseline="-25000" dirty="0" smtClean="0">
                <a:sym typeface="Symbol" panose="05050102010706020507" pitchFamily="18" charset="2"/>
              </a:rPr>
              <a:t>A</a:t>
            </a:r>
            <a:r>
              <a:rPr lang="fi-FI" sz="1800" dirty="0" smtClean="0">
                <a:sym typeface="Symbol" panose="05050102010706020507" pitchFamily="18" charset="2"/>
              </a:rPr>
              <a:t>/ </a:t>
            </a:r>
            <a:r>
              <a:rPr lang="fi-FI" sz="1800" i="1" dirty="0" smtClean="0">
                <a:sym typeface="Symbol" panose="05050102010706020507" pitchFamily="18" charset="2"/>
              </a:rPr>
              <a:t>x</a:t>
            </a:r>
            <a:r>
              <a:rPr lang="fi-FI" sz="1800" baseline="-25000" dirty="0">
                <a:sym typeface="Symbol" panose="05050102010706020507" pitchFamily="18" charset="2"/>
              </a:rPr>
              <a:t>A</a:t>
            </a:r>
            <a:r>
              <a:rPr lang="fi-FI" sz="1800" i="1" dirty="0" smtClean="0">
                <a:sym typeface="Symbol" panose="05050102010706020507" pitchFamily="18" charset="2"/>
              </a:rPr>
              <a:t> 		</a:t>
            </a:r>
            <a:r>
              <a:rPr lang="fi-FI" sz="1800" dirty="0">
                <a:sym typeface="Symbol" panose="05050102010706020507" pitchFamily="18" charset="2"/>
              </a:rPr>
              <a:t>mechanical spring constant of </a:t>
            </a:r>
            <a:r>
              <a:rPr lang="fi-FI" sz="1800" dirty="0" smtClean="0">
                <a:sym typeface="Symbol" panose="05050102010706020507" pitchFamily="18" charset="2"/>
              </a:rPr>
              <a:t>chamber </a:t>
            </a:r>
            <a:r>
              <a:rPr lang="fi-FI" sz="1800" dirty="0">
                <a:sym typeface="Symbol" panose="05050102010706020507" pitchFamily="18" charset="2"/>
              </a:rPr>
              <a:t>A </a:t>
            </a:r>
            <a:r>
              <a:rPr lang="fi-FI" sz="1800" dirty="0" smtClean="0">
                <a:sym typeface="Symbol" panose="05050102010706020507" pitchFamily="18" charset="2"/>
              </a:rPr>
              <a:t>[</a:t>
            </a:r>
            <a:r>
              <a:rPr lang="fi-FI" sz="1800" dirty="0">
                <a:sym typeface="Symbol" panose="05050102010706020507" pitchFamily="18" charset="2"/>
              </a:rPr>
              <a:t>N/m] (9 </a:t>
            </a:r>
            <a:r>
              <a:rPr lang="fi-FI" sz="1800" dirty="0" smtClean="0">
                <a:sym typeface="Symbol" panose="05050102010706020507" pitchFamily="18" charset="2"/>
              </a:rPr>
              <a:t>results)</a:t>
            </a:r>
            <a:endParaRPr lang="fi-FI" sz="1800" dirty="0">
              <a:sym typeface="Symbol" panose="05050102010706020507" pitchFamily="18" charset="2"/>
            </a:endParaRPr>
          </a:p>
          <a:p>
            <a:r>
              <a:rPr lang="fi-FI" sz="1800" i="1" dirty="0" smtClean="0">
                <a:sym typeface="Symbol" panose="05050102010706020507" pitchFamily="18" charset="2"/>
              </a:rPr>
              <a:t>k</a:t>
            </a:r>
            <a:r>
              <a:rPr lang="fi-FI" sz="1800" baseline="-25000" dirty="0" smtClean="0">
                <a:sym typeface="Symbol" panose="05050102010706020507" pitchFamily="18" charset="2"/>
              </a:rPr>
              <a:t>springB</a:t>
            </a:r>
            <a:r>
              <a:rPr lang="fi-FI" sz="1800" dirty="0" smtClean="0">
                <a:sym typeface="Symbol" panose="05050102010706020507" pitchFamily="18" charset="2"/>
              </a:rPr>
              <a:t>= </a:t>
            </a:r>
            <a:r>
              <a:rPr lang="fi-FI" sz="1800" dirty="0">
                <a:sym typeface="Symbol" panose="05050102010706020507" pitchFamily="18" charset="2"/>
              </a:rPr>
              <a:t></a:t>
            </a:r>
            <a:r>
              <a:rPr lang="fi-FI" sz="1800" i="1" dirty="0" smtClean="0">
                <a:sym typeface="Symbol" panose="05050102010706020507" pitchFamily="18" charset="2"/>
              </a:rPr>
              <a:t>F</a:t>
            </a:r>
            <a:r>
              <a:rPr lang="fi-FI" sz="1800" baseline="-25000" dirty="0" smtClean="0">
                <a:sym typeface="Symbol" panose="05050102010706020507" pitchFamily="18" charset="2"/>
              </a:rPr>
              <a:t>B</a:t>
            </a:r>
            <a:r>
              <a:rPr lang="fi-FI" sz="1800" dirty="0" smtClean="0">
                <a:sym typeface="Symbol" panose="05050102010706020507" pitchFamily="18" charset="2"/>
              </a:rPr>
              <a:t>/ </a:t>
            </a:r>
            <a:r>
              <a:rPr lang="fi-FI" sz="1800" dirty="0">
                <a:sym typeface="Symbol" panose="05050102010706020507" pitchFamily="18" charset="2"/>
              </a:rPr>
              <a:t></a:t>
            </a:r>
            <a:r>
              <a:rPr lang="fi-FI" sz="1800" i="1" dirty="0" smtClean="0">
                <a:sym typeface="Symbol" panose="05050102010706020507" pitchFamily="18" charset="2"/>
              </a:rPr>
              <a:t>x</a:t>
            </a:r>
            <a:r>
              <a:rPr lang="fi-FI" sz="1800" baseline="-25000" dirty="0" smtClean="0">
                <a:sym typeface="Symbol" panose="05050102010706020507" pitchFamily="18" charset="2"/>
              </a:rPr>
              <a:t>B</a:t>
            </a:r>
            <a:r>
              <a:rPr lang="fi-FI" sz="1800" i="1" dirty="0" smtClean="0">
                <a:sym typeface="Symbol" panose="05050102010706020507" pitchFamily="18" charset="2"/>
              </a:rPr>
              <a:t> 	  	</a:t>
            </a:r>
            <a:r>
              <a:rPr lang="fi-FI" sz="1800" dirty="0" smtClean="0">
                <a:sym typeface="Symbol" panose="05050102010706020507" pitchFamily="18" charset="2"/>
              </a:rPr>
              <a:t>mechanical spring constant of chamber B [N/m] (</a:t>
            </a:r>
            <a:r>
              <a:rPr lang="fi-FI" sz="1800" dirty="0">
                <a:sym typeface="Symbol" panose="05050102010706020507" pitchFamily="18" charset="2"/>
              </a:rPr>
              <a:t>9 results)</a:t>
            </a:r>
            <a:endParaRPr lang="fi-FI" sz="1800" dirty="0" smtClean="0">
              <a:sym typeface="Symbol" panose="05050102010706020507" pitchFamily="18" charset="2"/>
            </a:endParaRPr>
          </a:p>
          <a:p>
            <a:r>
              <a:rPr lang="fi-FI" sz="1800" i="1" dirty="0" smtClean="0">
                <a:sym typeface="Symbol" panose="05050102010706020507" pitchFamily="18" charset="2"/>
              </a:rPr>
              <a:t>k</a:t>
            </a:r>
            <a:r>
              <a:rPr lang="fi-FI" sz="1800" baseline="-25000" dirty="0" smtClean="0">
                <a:sym typeface="Symbol" panose="05050102010706020507" pitchFamily="18" charset="2"/>
              </a:rPr>
              <a:t>spring</a:t>
            </a:r>
            <a:r>
              <a:rPr lang="fi-FI" sz="1800" dirty="0" smtClean="0">
                <a:sym typeface="Symbol" panose="05050102010706020507" pitchFamily="18" charset="2"/>
              </a:rPr>
              <a:t>= </a:t>
            </a:r>
            <a:r>
              <a:rPr lang="fi-FI" sz="1800" i="1" dirty="0">
                <a:sym typeface="Symbol" panose="05050102010706020507" pitchFamily="18" charset="2"/>
              </a:rPr>
              <a:t>k</a:t>
            </a:r>
            <a:r>
              <a:rPr lang="fi-FI" sz="1800" baseline="-25000" dirty="0">
                <a:sym typeface="Symbol" panose="05050102010706020507" pitchFamily="18" charset="2"/>
              </a:rPr>
              <a:t>springA </a:t>
            </a:r>
            <a:r>
              <a:rPr lang="fi-FI" sz="1800" dirty="0" smtClean="0">
                <a:sym typeface="Symbol" panose="05050102010706020507" pitchFamily="18" charset="2"/>
              </a:rPr>
              <a:t>+</a:t>
            </a:r>
            <a:r>
              <a:rPr lang="fi-FI" sz="1800" i="1" dirty="0">
                <a:sym typeface="Symbol" panose="05050102010706020507" pitchFamily="18" charset="2"/>
              </a:rPr>
              <a:t> </a:t>
            </a:r>
            <a:r>
              <a:rPr lang="fi-FI" sz="1800" i="1" dirty="0" smtClean="0">
                <a:sym typeface="Symbol" panose="05050102010706020507" pitchFamily="18" charset="2"/>
              </a:rPr>
              <a:t>k</a:t>
            </a:r>
            <a:r>
              <a:rPr lang="fi-FI" sz="1800" baseline="-25000" dirty="0" smtClean="0">
                <a:sym typeface="Symbol" panose="05050102010706020507" pitchFamily="18" charset="2"/>
              </a:rPr>
              <a:t>springB </a:t>
            </a:r>
            <a:r>
              <a:rPr lang="fi-FI" sz="1800" i="1" dirty="0">
                <a:sym typeface="Symbol" panose="05050102010706020507" pitchFamily="18" charset="2"/>
              </a:rPr>
              <a:t>	</a:t>
            </a:r>
            <a:r>
              <a:rPr lang="fi-FI" sz="1800" i="1" dirty="0" smtClean="0">
                <a:sym typeface="Symbol" panose="05050102010706020507" pitchFamily="18" charset="2"/>
              </a:rPr>
              <a:t>	</a:t>
            </a:r>
            <a:r>
              <a:rPr lang="fi-FI" sz="1800" dirty="0" smtClean="0">
                <a:sym typeface="Symbol" panose="05050102010706020507" pitchFamily="18" charset="2"/>
              </a:rPr>
              <a:t>cylinder’s mechanical </a:t>
            </a:r>
            <a:r>
              <a:rPr lang="fi-FI" sz="1800" dirty="0">
                <a:sym typeface="Symbol" panose="05050102010706020507" pitchFamily="18" charset="2"/>
              </a:rPr>
              <a:t>spring constant </a:t>
            </a:r>
            <a:r>
              <a:rPr lang="fi-FI" sz="1800" dirty="0" smtClean="0">
                <a:sym typeface="Symbol" panose="05050102010706020507" pitchFamily="18" charset="2"/>
              </a:rPr>
              <a:t>[</a:t>
            </a:r>
            <a:r>
              <a:rPr lang="fi-FI" sz="1800" dirty="0">
                <a:sym typeface="Symbol" panose="05050102010706020507" pitchFamily="18" charset="2"/>
              </a:rPr>
              <a:t>N/m] </a:t>
            </a:r>
            <a:r>
              <a:rPr lang="fi-FI" sz="1800" dirty="0" smtClean="0">
                <a:sym typeface="Symbol" panose="05050102010706020507" pitchFamily="18" charset="2"/>
              </a:rPr>
              <a:t>(9)</a:t>
            </a:r>
            <a:endParaRPr lang="fi-FI" sz="1800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9385007" y="628851"/>
            <a:ext cx="1520952" cy="4249296"/>
            <a:chOff x="8748018" y="2584203"/>
            <a:chExt cx="1584325" cy="4426356"/>
          </a:xfrm>
        </p:grpSpPr>
        <p:sp>
          <p:nvSpPr>
            <p:cNvPr id="7" name="Rectangle 54" descr="Light downward diagonal"/>
            <p:cNvSpPr>
              <a:spLocks noChangeArrowheads="1"/>
            </p:cNvSpPr>
            <p:nvPr/>
          </p:nvSpPr>
          <p:spPr bwMode="auto">
            <a:xfrm>
              <a:off x="8748018" y="4924584"/>
              <a:ext cx="1584325" cy="2085975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8" name="Rectangle 131"/>
            <p:cNvSpPr>
              <a:spLocks noChangeArrowheads="1"/>
            </p:cNvSpPr>
            <p:nvPr/>
          </p:nvSpPr>
          <p:spPr bwMode="auto">
            <a:xfrm>
              <a:off x="8892481" y="5067458"/>
              <a:ext cx="1295400" cy="179974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9252843" y="4924584"/>
              <a:ext cx="576262" cy="1428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0" name="Rectangle 68"/>
            <p:cNvSpPr>
              <a:spLocks noChangeArrowheads="1"/>
            </p:cNvSpPr>
            <p:nvPr/>
          </p:nvSpPr>
          <p:spPr bwMode="auto">
            <a:xfrm>
              <a:off x="9397306" y="3520839"/>
              <a:ext cx="287338" cy="1985963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2" name="Rectangle 62"/>
            <p:cNvSpPr>
              <a:spLocks noChangeArrowheads="1"/>
            </p:cNvSpPr>
            <p:nvPr/>
          </p:nvSpPr>
          <p:spPr bwMode="auto">
            <a:xfrm>
              <a:off x="8892481" y="5506796"/>
              <a:ext cx="1295400" cy="215900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6200000">
              <a:off x="9088369" y="3048547"/>
              <a:ext cx="928688" cy="0"/>
            </a:xfrm>
            <a:prstGeom prst="straightConnector1">
              <a:avLst/>
            </a:prstGeom>
            <a:ln w="25400">
              <a:solidFill>
                <a:srgbClr val="002060"/>
              </a:solidFill>
              <a:headEnd type="triangl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0190231" y="93129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Symbol" panose="05050102010706020507" pitchFamily="18" charset="2"/>
              </a:rPr>
              <a:t></a:t>
            </a:r>
            <a:r>
              <a:rPr lang="fi-FI" i="1" dirty="0" smtClean="0"/>
              <a:t>x</a:t>
            </a:r>
            <a:endParaRPr lang="fi-FI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399146" y="4184404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q</a:t>
            </a:r>
            <a:r>
              <a:rPr lang="fi-FI" sz="2400" i="1" baseline="-25000" dirty="0" smtClean="0"/>
              <a:t>v</a:t>
            </a:r>
            <a:r>
              <a:rPr lang="fi-FI" sz="2400" baseline="-25000" dirty="0" smtClean="0"/>
              <a:t>A</a:t>
            </a:r>
            <a:r>
              <a:rPr lang="fi-FI" sz="2400" dirty="0" smtClean="0"/>
              <a:t>=0</a:t>
            </a:r>
            <a:endParaRPr lang="fi-FI" sz="2400" baseline="-25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381197" y="4679260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cxnSp>
        <p:nvCxnSpPr>
          <p:cNvPr id="23" name="Straight Connector 22"/>
          <p:cNvCxnSpPr/>
          <p:nvPr/>
        </p:nvCxnSpPr>
        <p:spPr>
          <a:xfrm>
            <a:off x="9143734" y="4568942"/>
            <a:ext cx="21600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9142464" y="4570085"/>
            <a:ext cx="21600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253003" y="4676720"/>
            <a:ext cx="12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>
            <a:off x="10665879" y="4184404"/>
            <a:ext cx="1116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767275" y="3641800"/>
            <a:ext cx="484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767275" y="4740530"/>
            <a:ext cx="484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906243" y="399973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/>
              <a:t>x</a:t>
            </a:r>
            <a:r>
              <a:rPr lang="fi-FI" baseline="-25000" dirty="0" smtClean="0"/>
              <a:t>0</a:t>
            </a:r>
            <a:endParaRPr lang="fi-FI" baseline="-250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9535722" y="3798966"/>
            <a:ext cx="1243584" cy="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847196" y="3091832"/>
            <a:ext cx="952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ym typeface="Symbol" panose="05050102010706020507" pitchFamily="18" charset="2"/>
              </a:rPr>
              <a:t></a:t>
            </a:r>
            <a:r>
              <a:rPr lang="fi-FI" i="1" dirty="0" smtClean="0"/>
              <a:t>V</a:t>
            </a:r>
            <a:r>
              <a:rPr lang="fi-FI" baseline="-25000" dirty="0" smtClean="0"/>
              <a:t>B</a:t>
            </a:r>
            <a:endParaRPr lang="fi-FI" i="1" baseline="-25000" dirty="0"/>
          </a:p>
          <a:p>
            <a:endParaRPr lang="fi-FI" dirty="0" smtClean="0">
              <a:sym typeface="Symbol" panose="05050102010706020507" pitchFamily="18" charset="2"/>
            </a:endParaRPr>
          </a:p>
          <a:p>
            <a:r>
              <a:rPr lang="fi-FI" dirty="0" smtClean="0">
                <a:sym typeface="Symbol" panose="05050102010706020507" pitchFamily="18" charset="2"/>
              </a:rPr>
              <a:t></a:t>
            </a:r>
            <a:r>
              <a:rPr lang="fi-FI" i="1" dirty="0" smtClean="0"/>
              <a:t>V</a:t>
            </a:r>
            <a:r>
              <a:rPr lang="fi-FI" baseline="-25000" dirty="0" smtClean="0"/>
              <a:t>A</a:t>
            </a:r>
            <a:endParaRPr lang="fi-FI" i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8658165" y="5151229"/>
            <a:ext cx="34770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Remark! </a:t>
            </a:r>
            <a:r>
              <a:rPr lang="fi-FI" dirty="0"/>
              <a:t>You can consider in this </a:t>
            </a:r>
            <a:r>
              <a:rPr lang="fi-FI" dirty="0" smtClean="0"/>
              <a:t>case the fluid volumes </a:t>
            </a:r>
            <a:r>
              <a:rPr lang="fi-FI" i="1" dirty="0"/>
              <a:t>V</a:t>
            </a:r>
            <a:r>
              <a:rPr lang="fi-FI" baseline="-25000" dirty="0"/>
              <a:t>A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i="1" dirty="0" smtClean="0"/>
              <a:t>V</a:t>
            </a:r>
            <a:r>
              <a:rPr lang="fi-FI" baseline="-25000" dirty="0" smtClean="0"/>
              <a:t>B</a:t>
            </a:r>
            <a:r>
              <a:rPr lang="fi-FI" dirty="0" smtClean="0"/>
              <a:t> </a:t>
            </a:r>
            <a:r>
              <a:rPr lang="fi-FI" dirty="0"/>
              <a:t>before and after the loading (</a:t>
            </a:r>
            <a:r>
              <a:rPr lang="fi-FI" dirty="0">
                <a:sym typeface="Symbol" panose="05050102010706020507" pitchFamily="18" charset="2"/>
              </a:rPr>
              <a:t></a:t>
            </a:r>
            <a:r>
              <a:rPr lang="fi-FI" i="1" dirty="0"/>
              <a:t>F</a:t>
            </a:r>
            <a:r>
              <a:rPr lang="fi-FI" dirty="0"/>
              <a:t>) the same!</a:t>
            </a:r>
          </a:p>
          <a:p>
            <a:endParaRPr lang="fi-FI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9152614" y="3023294"/>
            <a:ext cx="21600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9151344" y="3024437"/>
            <a:ext cx="21600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261883" y="3131072"/>
            <a:ext cx="12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381197" y="3131072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378649" y="2630167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q</a:t>
            </a:r>
            <a:r>
              <a:rPr lang="fi-FI" sz="2400" i="1" baseline="-25000" dirty="0" smtClean="0"/>
              <a:t>v</a:t>
            </a:r>
            <a:r>
              <a:rPr lang="fi-FI" sz="2400" baseline="-25000" dirty="0" smtClean="0"/>
              <a:t>B</a:t>
            </a:r>
            <a:r>
              <a:rPr lang="fi-FI" sz="2400" dirty="0" smtClean="0"/>
              <a:t>=0</a:t>
            </a:r>
            <a:endParaRPr lang="fi-FI" sz="2400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0767275" y="3013769"/>
            <a:ext cx="484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784807" y="3434536"/>
            <a:ext cx="484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>
            <a:off x="10988829" y="3222344"/>
            <a:ext cx="43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1257462" y="3080104"/>
            <a:ext cx="83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/>
              <a:t>x</a:t>
            </a:r>
            <a:r>
              <a:rPr lang="fi-FI" baseline="-25000" dirty="0" smtClean="0"/>
              <a:t>max </a:t>
            </a:r>
            <a:r>
              <a:rPr lang="fi-FI" i="1" dirty="0" smtClean="0"/>
              <a:t>-x</a:t>
            </a:r>
            <a:r>
              <a:rPr lang="fi-FI" baseline="-25000" dirty="0" smtClean="0"/>
              <a:t>0</a:t>
            </a:r>
            <a:endParaRPr lang="fi-FI" baseline="-25000" dirty="0"/>
          </a:p>
        </p:txBody>
      </p:sp>
    </p:spTree>
    <p:extLst>
      <p:ext uri="{BB962C8B-B14F-4D97-AF65-F5344CB8AC3E}">
        <p14:creationId xmlns:p14="http://schemas.microsoft.com/office/powerpoint/2010/main" val="3396292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</a:t>
            </a:r>
            <a:r>
              <a:rPr lang="fi-FI" dirty="0"/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11</a:t>
            </a:fld>
            <a:endParaRPr lang="fi-FI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7450"/>
              </p:ext>
            </p:extLst>
          </p:nvPr>
        </p:nvGraphicFramePr>
        <p:xfrm>
          <a:off x="749180" y="1543545"/>
          <a:ext cx="4546600" cy="1266825"/>
        </p:xfrm>
        <a:graphic>
          <a:graphicData uri="http://schemas.openxmlformats.org/drawingml/2006/table">
            <a:tbl>
              <a:tblPr/>
              <a:tblGrid>
                <a:gridCol w="1041400"/>
                <a:gridCol w="838200"/>
                <a:gridCol w="609600"/>
                <a:gridCol w="2057400"/>
              </a:tblGrid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 variables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piston area A (piston side)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piston area B (rod side)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fluid volume change in chamber 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fluid volume change in chamber 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04052"/>
              </p:ext>
            </p:extLst>
          </p:nvPr>
        </p:nvGraphicFramePr>
        <p:xfrm>
          <a:off x="749181" y="3063170"/>
          <a:ext cx="10949759" cy="3040380"/>
        </p:xfrm>
        <a:graphic>
          <a:graphicData uri="http://schemas.openxmlformats.org/drawingml/2006/table">
            <a:tbl>
              <a:tblPr/>
              <a:tblGrid>
                <a:gridCol w="1356422"/>
                <a:gridCol w="1144860"/>
                <a:gridCol w="638625"/>
                <a:gridCol w="638625"/>
                <a:gridCol w="638625"/>
                <a:gridCol w="638625"/>
                <a:gridCol w="638625"/>
                <a:gridCol w="638625"/>
                <a:gridCol w="638625"/>
                <a:gridCol w="638625"/>
                <a:gridCol w="638625"/>
                <a:gridCol w="2700852"/>
              </a:tblGrid>
              <a:tr h="25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 variables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A volume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chamber B volume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V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[-]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Relative 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changes 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V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[-]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Relative 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changes 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[Pa]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changes 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[Pa]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changes 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Hydraulic 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 changes 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Hydraulic 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 changes 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springA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[N/m]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 of fluid spring 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springB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[N/m]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 of fluid spring 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</a:t>
                      </a:r>
                      <a:endParaRPr lang="fi-FI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[N/m]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 of cylinder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620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 Cylinder: Force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12</a:t>
            </a:fld>
            <a:endParaRPr lang="fi-FI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0493142" y="2371611"/>
            <a:ext cx="1520952" cy="2388108"/>
            <a:chOff x="8748018" y="4522946"/>
            <a:chExt cx="1584325" cy="2487613"/>
          </a:xfrm>
        </p:grpSpPr>
        <p:sp>
          <p:nvSpPr>
            <p:cNvPr id="7" name="Rectangle 54" descr="Light downward diagonal"/>
            <p:cNvSpPr>
              <a:spLocks noChangeArrowheads="1"/>
            </p:cNvSpPr>
            <p:nvPr/>
          </p:nvSpPr>
          <p:spPr bwMode="auto">
            <a:xfrm>
              <a:off x="8748018" y="4924584"/>
              <a:ext cx="1584325" cy="2085975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8" name="Rectangle 131"/>
            <p:cNvSpPr>
              <a:spLocks noChangeArrowheads="1"/>
            </p:cNvSpPr>
            <p:nvPr/>
          </p:nvSpPr>
          <p:spPr bwMode="auto">
            <a:xfrm>
              <a:off x="8892480" y="5067459"/>
              <a:ext cx="1295400" cy="1441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9252843" y="4924584"/>
              <a:ext cx="576262" cy="1428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0" name="Rectangle 68"/>
            <p:cNvSpPr>
              <a:spLocks noChangeArrowheads="1"/>
            </p:cNvSpPr>
            <p:nvPr/>
          </p:nvSpPr>
          <p:spPr bwMode="auto">
            <a:xfrm>
              <a:off x="9397305" y="4522946"/>
              <a:ext cx="287338" cy="1985963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1" name="Rectangle 160"/>
            <p:cNvSpPr>
              <a:spLocks noChangeArrowheads="1"/>
            </p:cNvSpPr>
            <p:nvPr/>
          </p:nvSpPr>
          <p:spPr bwMode="auto">
            <a:xfrm>
              <a:off x="8892480" y="6724809"/>
              <a:ext cx="1295400" cy="142875"/>
            </a:xfrm>
            <a:prstGeom prst="rect">
              <a:avLst/>
            </a:prstGeom>
            <a:solidFill>
              <a:srgbClr val="F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2" name="Rectangle 62"/>
            <p:cNvSpPr>
              <a:spLocks noChangeArrowheads="1"/>
            </p:cNvSpPr>
            <p:nvPr/>
          </p:nvSpPr>
          <p:spPr bwMode="auto">
            <a:xfrm>
              <a:off x="8892480" y="6508909"/>
              <a:ext cx="1295400" cy="215900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850674" y="3907176"/>
            <a:ext cx="61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A,3</a:t>
            </a:r>
            <a:endParaRPr lang="fi-FI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9850674" y="2440772"/>
            <a:ext cx="60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B,3</a:t>
            </a:r>
            <a:endParaRPr lang="fi-FI" sz="2400" baseline="-25000" dirty="0"/>
          </a:p>
        </p:txBody>
      </p:sp>
      <p:sp>
        <p:nvSpPr>
          <p:cNvPr id="18" name="Rectangle 67"/>
          <p:cNvSpPr>
            <a:spLocks noChangeArrowheads="1"/>
          </p:cNvSpPr>
          <p:nvPr/>
        </p:nvSpPr>
        <p:spPr bwMode="auto">
          <a:xfrm>
            <a:off x="10645034" y="4333306"/>
            <a:ext cx="1242000" cy="10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0510780" y="2199399"/>
            <a:ext cx="891540" cy="16764"/>
          </a:xfrm>
          <a:prstGeom prst="straightConnector1">
            <a:avLst/>
          </a:prstGeom>
          <a:ln w="25400">
            <a:solidFill>
              <a:srgbClr val="002060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795916" y="1254416"/>
            <a:ext cx="11131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/>
              <a:t>v</a:t>
            </a:r>
            <a:r>
              <a:rPr lang="fi-FI" dirty="0" smtClean="0"/>
              <a:t>= ’up’</a:t>
            </a:r>
          </a:p>
          <a:p>
            <a:r>
              <a:rPr lang="fi-FI" i="1" dirty="0" smtClean="0"/>
              <a:t>v</a:t>
            </a:r>
            <a:r>
              <a:rPr lang="fi-FI" dirty="0" smtClean="0"/>
              <a:t>= ’down’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cxnSp>
        <p:nvCxnSpPr>
          <p:cNvPr id="22" name="Straight Arrow Connector 21"/>
          <p:cNvCxnSpPr/>
          <p:nvPr/>
        </p:nvCxnSpPr>
        <p:spPr>
          <a:xfrm rot="16200000">
            <a:off x="10816451" y="1921496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382689" y="1657346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/>
              <a:t>F</a:t>
            </a:r>
            <a:r>
              <a:rPr lang="fi-FI" baseline="-25000" dirty="0" smtClean="0"/>
              <a:t>load</a:t>
            </a:r>
            <a:endParaRPr lang="fi-FI" baseline="-250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0482982" y="3026667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484252" y="4560192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>
            <a:grpSpLocks noChangeAspect="1"/>
          </p:cNvGrpSpPr>
          <p:nvPr/>
        </p:nvGrpSpPr>
        <p:grpSpPr>
          <a:xfrm>
            <a:off x="6001693" y="882626"/>
            <a:ext cx="1520952" cy="2388108"/>
            <a:chOff x="8748018" y="4522946"/>
            <a:chExt cx="1584325" cy="2487613"/>
          </a:xfrm>
        </p:grpSpPr>
        <p:sp>
          <p:nvSpPr>
            <p:cNvPr id="51" name="Rectangle 54" descr="Light downward diagonal"/>
            <p:cNvSpPr>
              <a:spLocks noChangeArrowheads="1"/>
            </p:cNvSpPr>
            <p:nvPr/>
          </p:nvSpPr>
          <p:spPr bwMode="auto">
            <a:xfrm>
              <a:off x="8748018" y="4924584"/>
              <a:ext cx="1584325" cy="2085975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2" name="Rectangle 131"/>
            <p:cNvSpPr>
              <a:spLocks noChangeArrowheads="1"/>
            </p:cNvSpPr>
            <p:nvPr/>
          </p:nvSpPr>
          <p:spPr bwMode="auto">
            <a:xfrm>
              <a:off x="8892480" y="5067459"/>
              <a:ext cx="1295400" cy="1441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3" name="Rectangle 67"/>
            <p:cNvSpPr>
              <a:spLocks noChangeArrowheads="1"/>
            </p:cNvSpPr>
            <p:nvPr/>
          </p:nvSpPr>
          <p:spPr bwMode="auto">
            <a:xfrm>
              <a:off x="9252843" y="4924584"/>
              <a:ext cx="576262" cy="1428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4" name="Rectangle 68"/>
            <p:cNvSpPr>
              <a:spLocks noChangeArrowheads="1"/>
            </p:cNvSpPr>
            <p:nvPr/>
          </p:nvSpPr>
          <p:spPr bwMode="auto">
            <a:xfrm>
              <a:off x="9397305" y="4522946"/>
              <a:ext cx="287338" cy="1985963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5" name="Rectangle 160"/>
            <p:cNvSpPr>
              <a:spLocks noChangeArrowheads="1"/>
            </p:cNvSpPr>
            <p:nvPr/>
          </p:nvSpPr>
          <p:spPr bwMode="auto">
            <a:xfrm>
              <a:off x="8892480" y="6724809"/>
              <a:ext cx="1295400" cy="142875"/>
            </a:xfrm>
            <a:prstGeom prst="rect">
              <a:avLst/>
            </a:prstGeom>
            <a:solidFill>
              <a:srgbClr val="F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8892480" y="6508909"/>
              <a:ext cx="1295400" cy="215900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921673" y="1622478"/>
            <a:ext cx="80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ACCU</a:t>
            </a:r>
            <a:endParaRPr lang="fi-FI" sz="2400" baseline="-25000" dirty="0"/>
          </a:p>
        </p:txBody>
      </p:sp>
      <p:cxnSp>
        <p:nvCxnSpPr>
          <p:cNvPr id="61" name="Straight Arrow Connector 60"/>
          <p:cNvCxnSpPr/>
          <p:nvPr/>
        </p:nvCxnSpPr>
        <p:spPr>
          <a:xfrm rot="5400000">
            <a:off x="7255895" y="2060505"/>
            <a:ext cx="891540" cy="16764"/>
          </a:xfrm>
          <a:prstGeom prst="straightConnector1">
            <a:avLst/>
          </a:prstGeom>
          <a:ln w="25400">
            <a:solidFill>
              <a:srgbClr val="002060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7"/>
          <p:cNvSpPr>
            <a:spLocks noChangeArrowheads="1"/>
          </p:cNvSpPr>
          <p:nvPr/>
        </p:nvSpPr>
        <p:spPr bwMode="auto">
          <a:xfrm>
            <a:off x="6153585" y="2844321"/>
            <a:ext cx="1242000" cy="10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63" name="TextBox 62"/>
          <p:cNvSpPr txBox="1"/>
          <p:nvPr/>
        </p:nvSpPr>
        <p:spPr>
          <a:xfrm>
            <a:off x="7799523" y="18717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/>
              <a:t>F</a:t>
            </a:r>
            <a:r>
              <a:rPr lang="fi-FI" baseline="-25000" dirty="0" smtClean="0">
                <a:sym typeface="Symbol" panose="05050102010706020507" pitchFamily="18" charset="2"/>
              </a:rPr>
              <a:t></a:t>
            </a:r>
            <a:endParaRPr lang="fi-FI" dirty="0"/>
          </a:p>
        </p:txBody>
      </p:sp>
      <p:cxnSp>
        <p:nvCxnSpPr>
          <p:cNvPr id="64" name="Straight Arrow Connector 63"/>
          <p:cNvCxnSpPr/>
          <p:nvPr/>
        </p:nvCxnSpPr>
        <p:spPr>
          <a:xfrm rot="5400000">
            <a:off x="6533540" y="683000"/>
            <a:ext cx="891540" cy="16764"/>
          </a:xfrm>
          <a:prstGeom prst="straightConnector1">
            <a:avLst/>
          </a:prstGeom>
          <a:ln w="25400">
            <a:solidFill>
              <a:srgbClr val="002060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998352" y="1537682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390272" y="3071207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 rot="10800000">
            <a:off x="4668445" y="1312293"/>
            <a:ext cx="1331050" cy="445770"/>
            <a:chOff x="6751120" y="1371947"/>
            <a:chExt cx="1331050" cy="445770"/>
          </a:xfrm>
        </p:grpSpPr>
        <p:sp>
          <p:nvSpPr>
            <p:cNvPr id="70" name="Rounded Rectangle 69"/>
            <p:cNvSpPr/>
            <p:nvPr/>
          </p:nvSpPr>
          <p:spPr>
            <a:xfrm>
              <a:off x="7233390" y="1371947"/>
              <a:ext cx="848780" cy="44577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72" name="Straight Connector 71"/>
            <p:cNvCxnSpPr>
              <a:endCxn id="70" idx="1"/>
            </p:cNvCxnSpPr>
            <p:nvPr/>
          </p:nvCxnSpPr>
          <p:spPr>
            <a:xfrm>
              <a:off x="6751120" y="1594832"/>
              <a:ext cx="48227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Line 127"/>
          <p:cNvSpPr>
            <a:spLocks noChangeShapeType="1"/>
          </p:cNvSpPr>
          <p:nvPr/>
        </p:nvSpPr>
        <p:spPr bwMode="auto">
          <a:xfrm flipH="1">
            <a:off x="9956810" y="4560191"/>
            <a:ext cx="0" cy="115200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98" name="Straight Connector 97"/>
          <p:cNvCxnSpPr/>
          <p:nvPr/>
        </p:nvCxnSpPr>
        <p:spPr>
          <a:xfrm>
            <a:off x="9255363" y="3751977"/>
            <a:ext cx="64787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9903236" y="3535977"/>
            <a:ext cx="0" cy="216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9255164" y="3535953"/>
            <a:ext cx="0" cy="216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Line 126"/>
          <p:cNvSpPr>
            <a:spLocks noChangeShapeType="1"/>
          </p:cNvSpPr>
          <p:nvPr/>
        </p:nvSpPr>
        <p:spPr bwMode="auto">
          <a:xfrm flipV="1">
            <a:off x="9593142" y="3026667"/>
            <a:ext cx="900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grpSp>
        <p:nvGrpSpPr>
          <p:cNvPr id="165" name="Group 164"/>
          <p:cNvGrpSpPr/>
          <p:nvPr/>
        </p:nvGrpSpPr>
        <p:grpSpPr>
          <a:xfrm>
            <a:off x="9239925" y="4733617"/>
            <a:ext cx="359564" cy="359564"/>
            <a:chOff x="7722209" y="4846183"/>
            <a:chExt cx="359564" cy="359564"/>
          </a:xfrm>
        </p:grpSpPr>
        <p:sp>
          <p:nvSpPr>
            <p:cNvPr id="74" name="Rectangle 73"/>
            <p:cNvSpPr/>
            <p:nvPr/>
          </p:nvSpPr>
          <p:spPr>
            <a:xfrm rot="5400000">
              <a:off x="7722209" y="4846183"/>
              <a:ext cx="359564" cy="35956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78" name="Straight Arrow Connector 77"/>
            <p:cNvCxnSpPr>
              <a:stCxn id="74" idx="0"/>
              <a:endCxn id="74" idx="2"/>
            </p:cNvCxnSpPr>
            <p:nvPr/>
          </p:nvCxnSpPr>
          <p:spPr>
            <a:xfrm flipH="1">
              <a:off x="7722209" y="5025965"/>
              <a:ext cx="3595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sm" len="lg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 rot="5400000">
            <a:off x="9265665" y="5165893"/>
            <a:ext cx="287651" cy="143826"/>
            <a:chOff x="4415979" y="3909938"/>
            <a:chExt cx="576000" cy="288000"/>
          </a:xfrm>
        </p:grpSpPr>
        <p:sp>
          <p:nvSpPr>
            <p:cNvPr id="110" name="Rectangle 109"/>
            <p:cNvSpPr/>
            <p:nvPr/>
          </p:nvSpPr>
          <p:spPr>
            <a:xfrm>
              <a:off x="4415979" y="3909938"/>
              <a:ext cx="576000" cy="28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4550550" y="3909938"/>
              <a:ext cx="288032" cy="28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 rot="5400000">
            <a:off x="9229644" y="4134774"/>
            <a:ext cx="359604" cy="107881"/>
            <a:chOff x="2256937" y="3948682"/>
            <a:chExt cx="720080" cy="216024"/>
          </a:xfrm>
        </p:grpSpPr>
        <p:cxnSp>
          <p:nvCxnSpPr>
            <p:cNvPr id="112" name="Straight Connector 111"/>
            <p:cNvCxnSpPr/>
            <p:nvPr/>
          </p:nvCxnSpPr>
          <p:spPr>
            <a:xfrm flipH="1" flipV="1">
              <a:off x="2905009" y="3948682"/>
              <a:ext cx="72008" cy="14401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2760993" y="394868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 flipV="1">
              <a:off x="2616977" y="394868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2472961" y="394868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2328945" y="394868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2256937" y="3948682"/>
              <a:ext cx="72008" cy="1439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4" name="Group 163"/>
          <p:cNvGrpSpPr/>
          <p:nvPr/>
        </p:nvGrpSpPr>
        <p:grpSpPr>
          <a:xfrm>
            <a:off x="9239925" y="4373190"/>
            <a:ext cx="359792" cy="359564"/>
            <a:chOff x="8455830" y="4787549"/>
            <a:chExt cx="359792" cy="359564"/>
          </a:xfrm>
        </p:grpSpPr>
        <p:sp>
          <p:nvSpPr>
            <p:cNvPr id="73" name="Rectangle 72"/>
            <p:cNvSpPr/>
            <p:nvPr/>
          </p:nvSpPr>
          <p:spPr>
            <a:xfrm rot="5400000">
              <a:off x="8455830" y="4787549"/>
              <a:ext cx="359564" cy="35956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 flipV="1">
              <a:off x="8492794" y="4933006"/>
              <a:ext cx="0" cy="7188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8492774" y="4968947"/>
              <a:ext cx="71921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16200000" flipV="1">
              <a:off x="8774318" y="4926402"/>
              <a:ext cx="0" cy="8260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rot="16200000">
              <a:off x="8697054" y="4963327"/>
              <a:ext cx="71921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8" name="Line 126"/>
          <p:cNvSpPr>
            <a:spLocks noChangeShapeType="1"/>
          </p:cNvSpPr>
          <p:nvPr/>
        </p:nvSpPr>
        <p:spPr bwMode="auto">
          <a:xfrm flipV="1">
            <a:off x="9582982" y="4553978"/>
            <a:ext cx="900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59" name="Line 126"/>
          <p:cNvSpPr>
            <a:spLocks noChangeShapeType="1"/>
          </p:cNvSpPr>
          <p:nvPr/>
        </p:nvSpPr>
        <p:spPr bwMode="auto">
          <a:xfrm flipV="1">
            <a:off x="5743715" y="4176660"/>
            <a:ext cx="360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60" name="Line 126"/>
          <p:cNvSpPr>
            <a:spLocks noChangeShapeType="1"/>
          </p:cNvSpPr>
          <p:nvPr/>
        </p:nvSpPr>
        <p:spPr bwMode="auto">
          <a:xfrm>
            <a:off x="8423511" y="4552531"/>
            <a:ext cx="828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61" name="Line 126"/>
          <p:cNvSpPr>
            <a:spLocks noChangeShapeType="1"/>
          </p:cNvSpPr>
          <p:nvPr/>
        </p:nvSpPr>
        <p:spPr bwMode="auto">
          <a:xfrm flipH="1" flipV="1">
            <a:off x="8413716" y="3070971"/>
            <a:ext cx="0" cy="148922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67" name="Line 126"/>
          <p:cNvSpPr>
            <a:spLocks noChangeShapeType="1"/>
          </p:cNvSpPr>
          <p:nvPr/>
        </p:nvSpPr>
        <p:spPr bwMode="auto">
          <a:xfrm flipH="1" flipV="1">
            <a:off x="5731638" y="1537447"/>
            <a:ext cx="0" cy="262800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grpSp>
        <p:nvGrpSpPr>
          <p:cNvPr id="168" name="Group 167"/>
          <p:cNvGrpSpPr>
            <a:grpSpLocks/>
          </p:cNvGrpSpPr>
          <p:nvPr/>
        </p:nvGrpSpPr>
        <p:grpSpPr>
          <a:xfrm>
            <a:off x="6077954" y="3521604"/>
            <a:ext cx="1728000" cy="2430577"/>
            <a:chOff x="8748018" y="4522946"/>
            <a:chExt cx="1584325" cy="2487613"/>
          </a:xfrm>
        </p:grpSpPr>
        <p:sp>
          <p:nvSpPr>
            <p:cNvPr id="169" name="Rectangle 54" descr="Light downward diagonal"/>
            <p:cNvSpPr>
              <a:spLocks noChangeArrowheads="1"/>
            </p:cNvSpPr>
            <p:nvPr/>
          </p:nvSpPr>
          <p:spPr bwMode="auto">
            <a:xfrm>
              <a:off x="8748018" y="4924584"/>
              <a:ext cx="1584325" cy="2085975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70" name="Rectangle 131"/>
            <p:cNvSpPr>
              <a:spLocks noChangeArrowheads="1"/>
            </p:cNvSpPr>
            <p:nvPr/>
          </p:nvSpPr>
          <p:spPr bwMode="auto">
            <a:xfrm>
              <a:off x="8892480" y="5067459"/>
              <a:ext cx="1295400" cy="1441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71" name="Rectangle 67"/>
            <p:cNvSpPr>
              <a:spLocks noChangeArrowheads="1"/>
            </p:cNvSpPr>
            <p:nvPr/>
          </p:nvSpPr>
          <p:spPr bwMode="auto">
            <a:xfrm>
              <a:off x="9252843" y="4924584"/>
              <a:ext cx="576262" cy="1428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72" name="Rectangle 68"/>
            <p:cNvSpPr>
              <a:spLocks noChangeArrowheads="1"/>
            </p:cNvSpPr>
            <p:nvPr/>
          </p:nvSpPr>
          <p:spPr bwMode="auto">
            <a:xfrm>
              <a:off x="9406038" y="4522946"/>
              <a:ext cx="287338" cy="1985963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73" name="Rectangle 160"/>
            <p:cNvSpPr>
              <a:spLocks noChangeArrowheads="1"/>
            </p:cNvSpPr>
            <p:nvPr/>
          </p:nvSpPr>
          <p:spPr bwMode="auto">
            <a:xfrm>
              <a:off x="8892480" y="6724809"/>
              <a:ext cx="1295400" cy="142875"/>
            </a:xfrm>
            <a:prstGeom prst="rect">
              <a:avLst/>
            </a:prstGeom>
            <a:solidFill>
              <a:srgbClr val="F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74" name="Rectangle 62"/>
            <p:cNvSpPr>
              <a:spLocks noChangeArrowheads="1"/>
            </p:cNvSpPr>
            <p:nvPr/>
          </p:nvSpPr>
          <p:spPr bwMode="auto">
            <a:xfrm>
              <a:off x="8892480" y="6508909"/>
              <a:ext cx="1295400" cy="215900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</p:grpSp>
      <p:cxnSp>
        <p:nvCxnSpPr>
          <p:cNvPr id="175" name="Straight Arrow Connector 174"/>
          <p:cNvCxnSpPr/>
          <p:nvPr/>
        </p:nvCxnSpPr>
        <p:spPr>
          <a:xfrm rot="5400000">
            <a:off x="7503606" y="4699483"/>
            <a:ext cx="891540" cy="16764"/>
          </a:xfrm>
          <a:prstGeom prst="straightConnector1">
            <a:avLst/>
          </a:prstGeom>
          <a:ln w="25400">
            <a:solidFill>
              <a:srgbClr val="002060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67"/>
          <p:cNvSpPr>
            <a:spLocks noChangeArrowheads="1"/>
          </p:cNvSpPr>
          <p:nvPr/>
        </p:nvSpPr>
        <p:spPr bwMode="auto">
          <a:xfrm>
            <a:off x="6239371" y="5511874"/>
            <a:ext cx="1404000" cy="10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78" name="Straight Connector 177"/>
          <p:cNvCxnSpPr/>
          <p:nvPr/>
        </p:nvCxnSpPr>
        <p:spPr>
          <a:xfrm>
            <a:off x="6074613" y="4176660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7466533" y="5710185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Line 126"/>
          <p:cNvSpPr>
            <a:spLocks noChangeShapeType="1"/>
          </p:cNvSpPr>
          <p:nvPr/>
        </p:nvSpPr>
        <p:spPr bwMode="auto">
          <a:xfrm flipV="1">
            <a:off x="7513716" y="3064994"/>
            <a:ext cx="900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grpSp>
        <p:nvGrpSpPr>
          <p:cNvPr id="181" name="Group 180"/>
          <p:cNvGrpSpPr/>
          <p:nvPr/>
        </p:nvGrpSpPr>
        <p:grpSpPr>
          <a:xfrm>
            <a:off x="8435195" y="5872475"/>
            <a:ext cx="359564" cy="359564"/>
            <a:chOff x="7722209" y="4846183"/>
            <a:chExt cx="359564" cy="359564"/>
          </a:xfrm>
        </p:grpSpPr>
        <p:sp>
          <p:nvSpPr>
            <p:cNvPr id="182" name="Rectangle 181"/>
            <p:cNvSpPr/>
            <p:nvPr/>
          </p:nvSpPr>
          <p:spPr>
            <a:xfrm rot="5400000">
              <a:off x="7722209" y="4846183"/>
              <a:ext cx="359564" cy="35956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83" name="Straight Arrow Connector 182"/>
            <p:cNvCxnSpPr>
              <a:stCxn id="182" idx="0"/>
              <a:endCxn id="182" idx="2"/>
            </p:cNvCxnSpPr>
            <p:nvPr/>
          </p:nvCxnSpPr>
          <p:spPr>
            <a:xfrm flipH="1">
              <a:off x="7722209" y="5025965"/>
              <a:ext cx="3595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sm" len="lg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 rot="5400000">
            <a:off x="8460935" y="6304751"/>
            <a:ext cx="287651" cy="143826"/>
            <a:chOff x="4415979" y="3909938"/>
            <a:chExt cx="576000" cy="288000"/>
          </a:xfrm>
        </p:grpSpPr>
        <p:sp>
          <p:nvSpPr>
            <p:cNvPr id="185" name="Rectangle 184"/>
            <p:cNvSpPr/>
            <p:nvPr/>
          </p:nvSpPr>
          <p:spPr>
            <a:xfrm>
              <a:off x="4415979" y="3909938"/>
              <a:ext cx="576000" cy="288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86" name="Straight Connector 185"/>
            <p:cNvCxnSpPr/>
            <p:nvPr/>
          </p:nvCxnSpPr>
          <p:spPr>
            <a:xfrm>
              <a:off x="4550550" y="3909938"/>
              <a:ext cx="288032" cy="288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7" name="Group 186"/>
          <p:cNvGrpSpPr/>
          <p:nvPr/>
        </p:nvGrpSpPr>
        <p:grpSpPr>
          <a:xfrm rot="5400000">
            <a:off x="8424914" y="5283157"/>
            <a:ext cx="359604" cy="107881"/>
            <a:chOff x="2256937" y="3948682"/>
            <a:chExt cx="720080" cy="216024"/>
          </a:xfrm>
        </p:grpSpPr>
        <p:cxnSp>
          <p:nvCxnSpPr>
            <p:cNvPr id="188" name="Straight Connector 187"/>
            <p:cNvCxnSpPr/>
            <p:nvPr/>
          </p:nvCxnSpPr>
          <p:spPr>
            <a:xfrm flipH="1" flipV="1">
              <a:off x="2905009" y="3948682"/>
              <a:ext cx="72008" cy="14401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>
              <a:off x="2760993" y="394868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H="1" flipV="1">
              <a:off x="2616977" y="394868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flipH="1">
              <a:off x="2472961" y="394868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H="1" flipV="1">
              <a:off x="2328945" y="394868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H="1">
              <a:off x="2256937" y="3948682"/>
              <a:ext cx="72008" cy="1439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4" name="Group 193"/>
          <p:cNvGrpSpPr/>
          <p:nvPr/>
        </p:nvGrpSpPr>
        <p:grpSpPr>
          <a:xfrm>
            <a:off x="8435195" y="5521573"/>
            <a:ext cx="359792" cy="359564"/>
            <a:chOff x="8455830" y="4787549"/>
            <a:chExt cx="359792" cy="359564"/>
          </a:xfrm>
        </p:grpSpPr>
        <p:sp>
          <p:nvSpPr>
            <p:cNvPr id="195" name="Rectangle 194"/>
            <p:cNvSpPr/>
            <p:nvPr/>
          </p:nvSpPr>
          <p:spPr>
            <a:xfrm rot="5400000">
              <a:off x="8455830" y="4787549"/>
              <a:ext cx="359564" cy="35956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96" name="Straight Connector 195"/>
            <p:cNvCxnSpPr/>
            <p:nvPr/>
          </p:nvCxnSpPr>
          <p:spPr>
            <a:xfrm rot="5400000" flipV="1">
              <a:off x="8492794" y="4933006"/>
              <a:ext cx="0" cy="7188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>
              <a:off x="8492774" y="4968947"/>
              <a:ext cx="71921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16200000" flipV="1">
              <a:off x="8774318" y="4926402"/>
              <a:ext cx="0" cy="8260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16200000">
              <a:off x="8697054" y="4963327"/>
              <a:ext cx="71921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0" name="Line 126"/>
          <p:cNvSpPr>
            <a:spLocks noChangeShapeType="1"/>
          </p:cNvSpPr>
          <p:nvPr/>
        </p:nvSpPr>
        <p:spPr bwMode="auto">
          <a:xfrm>
            <a:off x="7607501" y="5710185"/>
            <a:ext cx="828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01" name="Line 126"/>
          <p:cNvSpPr>
            <a:spLocks noChangeShapeType="1"/>
          </p:cNvSpPr>
          <p:nvPr/>
        </p:nvSpPr>
        <p:spPr bwMode="auto">
          <a:xfrm flipV="1">
            <a:off x="8801511" y="5710185"/>
            <a:ext cx="1152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02" name="Line 127"/>
          <p:cNvSpPr>
            <a:spLocks noChangeShapeType="1"/>
          </p:cNvSpPr>
          <p:nvPr/>
        </p:nvSpPr>
        <p:spPr bwMode="auto">
          <a:xfrm flipH="1">
            <a:off x="9593142" y="3028578"/>
            <a:ext cx="0" cy="72000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203" name="TextBox 202"/>
          <p:cNvSpPr txBox="1"/>
          <p:nvPr/>
        </p:nvSpPr>
        <p:spPr>
          <a:xfrm>
            <a:off x="80682" y="1366240"/>
            <a:ext cx="545296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Use pressure transformers </a:t>
            </a:r>
            <a:r>
              <a:rPr lang="fi-FI" b="1" dirty="0"/>
              <a:t>1</a:t>
            </a:r>
            <a:r>
              <a:rPr lang="fi-FI" dirty="0" smtClean="0"/>
              <a:t> and </a:t>
            </a:r>
            <a:r>
              <a:rPr lang="fi-FI" b="1" dirty="0" smtClean="0"/>
              <a:t>2</a:t>
            </a:r>
            <a:r>
              <a:rPr lang="fi-FI" dirty="0" smtClean="0"/>
              <a:t> (cylinders) </a:t>
            </a:r>
          </a:p>
          <a:p>
            <a:r>
              <a:rPr lang="fi-FI" dirty="0" smtClean="0"/>
              <a:t>to </a:t>
            </a:r>
            <a:r>
              <a:rPr lang="fi-FI" b="1" dirty="0" smtClean="0"/>
              <a:t>lift and lower </a:t>
            </a:r>
            <a:r>
              <a:rPr lang="fi-FI" dirty="0" smtClean="0"/>
              <a:t>the load on cylinder </a:t>
            </a:r>
            <a:r>
              <a:rPr lang="fi-FI" b="1" dirty="0" smtClean="0"/>
              <a:t>3</a:t>
            </a:r>
            <a:r>
              <a:rPr lang="fi-FI" dirty="0" smtClean="0"/>
              <a:t>. Operate Pressure Transformer 1 with on/off valve 1 </a:t>
            </a:r>
            <a:r>
              <a:rPr lang="fi-FI" dirty="0"/>
              <a:t>and Pressure Transformer </a:t>
            </a:r>
            <a:r>
              <a:rPr lang="fi-FI" dirty="0" smtClean="0"/>
              <a:t>2 </a:t>
            </a:r>
            <a:r>
              <a:rPr lang="fi-FI" dirty="0"/>
              <a:t>with on/off valve </a:t>
            </a:r>
            <a:r>
              <a:rPr lang="fi-FI" dirty="0" smtClean="0"/>
              <a:t>2. 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Calculate pressure </a:t>
            </a:r>
            <a:r>
              <a:rPr lang="fi-FI" i="1" dirty="0" smtClean="0"/>
              <a:t>p</a:t>
            </a:r>
            <a:r>
              <a:rPr lang="fi-FI" baseline="-25000" dirty="0" smtClean="0"/>
              <a:t>A,3 </a:t>
            </a:r>
            <a:r>
              <a:rPr lang="fi-FI" dirty="0" smtClean="0"/>
              <a:t>caused by </a:t>
            </a:r>
            <a:r>
              <a:rPr lang="fi-FI" i="1" dirty="0" smtClean="0"/>
              <a:t>F</a:t>
            </a:r>
            <a:r>
              <a:rPr lang="fi-FI" baseline="-25000" dirty="0" smtClean="0"/>
              <a:t>load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Calculate the accumulator pressure </a:t>
            </a:r>
            <a:r>
              <a:rPr lang="fi-FI" dirty="0"/>
              <a:t>(</a:t>
            </a:r>
            <a:r>
              <a:rPr lang="fi-FI" i="1" dirty="0" smtClean="0"/>
              <a:t>p</a:t>
            </a:r>
            <a:r>
              <a:rPr lang="fi-FI" baseline="-25000" dirty="0" smtClean="0"/>
              <a:t>ACCU, MIN</a:t>
            </a:r>
            <a:r>
              <a:rPr lang="fi-FI" dirty="0" smtClean="0"/>
              <a:t>) with which pressure transformer </a:t>
            </a:r>
            <a:r>
              <a:rPr lang="fi-FI" b="1" dirty="0" smtClean="0"/>
              <a:t>1 </a:t>
            </a:r>
            <a:r>
              <a:rPr lang="fi-FI" dirty="0" smtClean="0"/>
              <a:t>in is hydraulic force balance 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/>
              <a:t>Choose setting pressure for accumulator </a:t>
            </a:r>
            <a:r>
              <a:rPr lang="fi-FI" i="1" dirty="0" smtClean="0"/>
              <a:t>p</a:t>
            </a:r>
            <a:r>
              <a:rPr lang="fi-FI" baseline="-25000" dirty="0" smtClean="0"/>
              <a:t>ACCU</a:t>
            </a:r>
            <a:r>
              <a:rPr lang="fi-FI" dirty="0" smtClean="0"/>
              <a:t>, which is between 5 bars and 10 bars higher </a:t>
            </a:r>
            <a:r>
              <a:rPr lang="fi-FI" dirty="0"/>
              <a:t>than </a:t>
            </a:r>
            <a:r>
              <a:rPr lang="fi-FI" i="1" dirty="0" smtClean="0"/>
              <a:t>p</a:t>
            </a:r>
            <a:r>
              <a:rPr lang="fi-FI" baseline="-25000" dirty="0" smtClean="0"/>
              <a:t>ACCU</a:t>
            </a:r>
            <a:r>
              <a:rPr lang="fi-FI" baseline="-25000" dirty="0"/>
              <a:t>, </a:t>
            </a:r>
            <a:r>
              <a:rPr lang="fi-FI" baseline="-25000" dirty="0" smtClean="0"/>
              <a:t>MIN</a:t>
            </a:r>
            <a:r>
              <a:rPr lang="fi-FI" dirty="0" smtClean="0"/>
              <a:t> to ensure lifting, use 5 bar resolution (e.g. balance pressure 17 bar </a:t>
            </a:r>
            <a:r>
              <a:rPr lang="fi-FI" dirty="0" smtClean="0">
                <a:sym typeface="Symbol" panose="05050102010706020507" pitchFamily="18" charset="2"/>
              </a:rPr>
              <a:t> &gt;22 bar  setting pressure 25 bar)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 smtClean="0">
                <a:sym typeface="Symbol" panose="05050102010706020507" pitchFamily="18" charset="2"/>
              </a:rPr>
              <a:t>Choose the smallest rod diameter from the list below for </a:t>
            </a:r>
            <a:r>
              <a:rPr lang="fi-FI" dirty="0"/>
              <a:t>pressure transformer </a:t>
            </a:r>
            <a:r>
              <a:rPr lang="fi-FI" b="1" dirty="0" smtClean="0"/>
              <a:t>2</a:t>
            </a:r>
            <a:r>
              <a:rPr lang="fi-FI" dirty="0" smtClean="0"/>
              <a:t>, which enables lowering of LOAD on cylinder </a:t>
            </a:r>
            <a:r>
              <a:rPr lang="fi-FI" b="1" dirty="0" smtClean="0"/>
              <a:t>3</a:t>
            </a:r>
            <a:r>
              <a:rPr lang="fi-FI" dirty="0" smtClean="0"/>
              <a:t>. The cylinder diameter is fixed.</a:t>
            </a:r>
          </a:p>
          <a:p>
            <a:r>
              <a:rPr lang="fi-FI" sz="1000" dirty="0" smtClean="0">
                <a:sym typeface="Symbol" panose="05050102010706020507" pitchFamily="18" charset="2"/>
              </a:rPr>
              <a:t> </a:t>
            </a:r>
          </a:p>
          <a:p>
            <a:r>
              <a:rPr lang="fi-FI" dirty="0" smtClean="0"/>
              <a:t>Standard rod diameters available </a:t>
            </a:r>
          </a:p>
          <a:p>
            <a:r>
              <a:rPr lang="fi-FI" sz="1200" dirty="0" smtClean="0"/>
              <a:t>[10 </a:t>
            </a:r>
            <a:r>
              <a:rPr lang="fi-FI" sz="1200" dirty="0"/>
              <a:t>20 22 25 28 32 36 40 45 50 56 63 70 80 90 100 110 125 140 160] </a:t>
            </a:r>
            <a:r>
              <a:rPr lang="fi-FI" sz="1200" dirty="0" smtClean="0"/>
              <a:t>mm</a:t>
            </a:r>
            <a:endParaRPr lang="fi-FI" sz="1200" dirty="0"/>
          </a:p>
        </p:txBody>
      </p:sp>
      <p:sp>
        <p:nvSpPr>
          <p:cNvPr id="204" name="Rectangle 203"/>
          <p:cNvSpPr/>
          <p:nvPr/>
        </p:nvSpPr>
        <p:spPr>
          <a:xfrm>
            <a:off x="7580394" y="930023"/>
            <a:ext cx="496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PT</a:t>
            </a:r>
            <a:r>
              <a:rPr lang="fi-FI" b="1" baseline="-25000" dirty="0" smtClean="0">
                <a:solidFill>
                  <a:srgbClr val="FF0000"/>
                </a:solidFill>
              </a:rPr>
              <a:t>1</a:t>
            </a:r>
            <a:endParaRPr lang="fi-FI" b="1" dirty="0">
              <a:solidFill>
                <a:srgbClr val="FF0000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7619052" y="3549538"/>
            <a:ext cx="507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PT</a:t>
            </a:r>
            <a:r>
              <a:rPr lang="fi-FI" b="1" baseline="-25000" dirty="0" smtClean="0">
                <a:solidFill>
                  <a:srgbClr val="FF0000"/>
                </a:solidFill>
              </a:rPr>
              <a:t>2</a:t>
            </a:r>
            <a:endParaRPr lang="fi-FI" b="1" dirty="0">
              <a:solidFill>
                <a:srgbClr val="FF0000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8390818" y="4645526"/>
            <a:ext cx="866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VALVE</a:t>
            </a:r>
            <a:r>
              <a:rPr lang="fi-FI" b="1" baseline="-25000" dirty="0" smtClean="0">
                <a:solidFill>
                  <a:srgbClr val="FF0000"/>
                </a:solidFill>
              </a:rPr>
              <a:t>1</a:t>
            </a:r>
            <a:endParaRPr lang="fi-FI" b="1" dirty="0">
              <a:solidFill>
                <a:srgbClr val="FF0000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8827150" y="5854073"/>
            <a:ext cx="915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VALVE</a:t>
            </a:r>
            <a:r>
              <a:rPr lang="fi-FI" b="1" baseline="-25000" dirty="0" smtClean="0">
                <a:solidFill>
                  <a:srgbClr val="FF0000"/>
                </a:solidFill>
              </a:rPr>
              <a:t>2</a:t>
            </a:r>
            <a:r>
              <a:rPr lang="fi-FI" b="1" dirty="0" smtClean="0">
                <a:solidFill>
                  <a:srgbClr val="FF0000"/>
                </a:solidFill>
              </a:rPr>
              <a:t> </a:t>
            </a:r>
            <a:endParaRPr lang="fi-FI" b="1" dirty="0">
              <a:solidFill>
                <a:srgbClr val="FF0000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926914" y="924584"/>
            <a:ext cx="168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ACCUMULATOR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25348" y="69747"/>
            <a:ext cx="3431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PRESSURE TRANSFORMERS</a:t>
            </a:r>
          </a:p>
          <a:p>
            <a:r>
              <a:rPr lang="fi-FI" dirty="0" smtClean="0"/>
              <a:t>No external load! (No load on rod) </a:t>
            </a:r>
            <a:endParaRPr lang="fi-FI" dirty="0"/>
          </a:p>
        </p:txBody>
      </p:sp>
      <p:sp>
        <p:nvSpPr>
          <p:cNvPr id="118" name="Rectangle 117"/>
          <p:cNvSpPr/>
          <p:nvPr/>
        </p:nvSpPr>
        <p:spPr>
          <a:xfrm>
            <a:off x="9558413" y="2101204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 smtClean="0">
                <a:solidFill>
                  <a:srgbClr val="FF0000"/>
                </a:solidFill>
              </a:rPr>
              <a:t>CYLINDER</a:t>
            </a:r>
            <a:r>
              <a:rPr lang="fi-FI" b="1" baseline="-25000" dirty="0" smtClean="0">
                <a:solidFill>
                  <a:srgbClr val="FF0000"/>
                </a:solidFill>
              </a:rPr>
              <a:t>3</a:t>
            </a:r>
            <a:endParaRPr lang="fi-FI" b="1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439389" y="5479352"/>
            <a:ext cx="61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A,2</a:t>
            </a:r>
            <a:endParaRPr lang="fi-FI" sz="2400" baseline="-25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5439389" y="4012948"/>
            <a:ext cx="60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B,2</a:t>
            </a:r>
            <a:endParaRPr lang="fi-FI" sz="2400" baseline="-25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545379" y="2620190"/>
            <a:ext cx="61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A,1</a:t>
            </a:r>
            <a:endParaRPr lang="fi-FI" sz="2400" baseline="-25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545379" y="1153786"/>
            <a:ext cx="608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B,1</a:t>
            </a:r>
            <a:endParaRPr lang="fi-FI" sz="2400" baseline="-250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7676795" y="5701730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92835" y="1207145"/>
            <a:ext cx="281537" cy="2769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009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 Input parameters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13</a:t>
            </a:fld>
            <a:endParaRPr lang="fi-FI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524219"/>
              </p:ext>
            </p:extLst>
          </p:nvPr>
        </p:nvGraphicFramePr>
        <p:xfrm>
          <a:off x="444500" y="2164874"/>
          <a:ext cx="9537700" cy="1520190"/>
        </p:xfrm>
        <a:graphic>
          <a:graphicData uri="http://schemas.openxmlformats.org/drawingml/2006/table">
            <a:tbl>
              <a:tblPr/>
              <a:tblGrid>
                <a:gridCol w="1244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1587500"/>
              </a:tblGrid>
              <a:tr h="25336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 parameters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1 diameter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2 diameter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1 rod diameter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3 diameter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force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4850" y="1690688"/>
            <a:ext cx="322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Input parameters for Groups A-J</a:t>
            </a:r>
            <a:endParaRPr lang="fi-FI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86286"/>
              </p:ext>
            </p:extLst>
          </p:nvPr>
        </p:nvGraphicFramePr>
        <p:xfrm>
          <a:off x="444500" y="4250849"/>
          <a:ext cx="109791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Worksheet" r:id="rId4" imgW="13167360" imgH="259254" progId="Excel.Sheet.12">
                  <p:embed/>
                </p:oleObj>
              </mc:Choice>
              <mc:Fallback>
                <p:oleObj name="Worksheet" r:id="rId4" imgW="13167360" imgH="2592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500" y="4250849"/>
                        <a:ext cx="10979150" cy="22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4850" y="3807897"/>
            <a:ext cx="6010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Available standard side rod diameter parameters for Cylinder 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0963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 Results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14</a:t>
            </a:fld>
            <a:endParaRPr lang="fi-FI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88542"/>
              </p:ext>
            </p:extLst>
          </p:nvPr>
        </p:nvGraphicFramePr>
        <p:xfrm>
          <a:off x="5396752" y="365124"/>
          <a:ext cx="6633887" cy="6013279"/>
        </p:xfrm>
        <a:graphic>
          <a:graphicData uri="http://schemas.openxmlformats.org/drawingml/2006/table">
            <a:tbl>
              <a:tblPr/>
              <a:tblGrid>
                <a:gridCol w="1167335"/>
                <a:gridCol w="683319"/>
                <a:gridCol w="453276"/>
                <a:gridCol w="913362"/>
                <a:gridCol w="683319"/>
                <a:gridCol w="683319"/>
                <a:gridCol w="683319"/>
                <a:gridCol w="645059"/>
                <a:gridCol w="38260"/>
                <a:gridCol w="683319"/>
              </a:tblGrid>
              <a:tr h="3393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 parameters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93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9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1 diameter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93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2 diameter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1 rod diameter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93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3 diameter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force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 values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3 piston side area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93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A,3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a-DK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3 piston side pressure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1 piston side area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B,1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1 rod side area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93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ACCU,MIN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 balance pressure for rod side chamber of cylinder 1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3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accumulator setting pressure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2 piston side area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B,2,MAX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2 rod side force balance area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MIN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2 </a:t>
                      </a:r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theoretical rod diameter for force balance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8696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  <a:r>
                        <a:rPr lang="fi-FI" sz="9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2 standard rod </a:t>
                      </a:r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diameter from the list (minimum diameter which enables lowering with</a:t>
                      </a:r>
                      <a:r>
                        <a:rPr lang="fi-FI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selected accumulator pressure</a:t>
                      </a:r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93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9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B,2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2 rod side area with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selected standard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diameter rod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9350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fi-FI" sz="9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3,LIFT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3 force (for lifting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1 as pressure transformer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50115"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fi-FI" sz="9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3,LOWER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3 force (for lowering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cylinder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as pressure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transformer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(standard rod)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30" marR="6430" marT="64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77475" y="1690688"/>
            <a:ext cx="2746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Fill in the Table on the right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59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779" y="231093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5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Instructions</a:t>
            </a:r>
            <a:r>
              <a:rPr lang="fi-FI" dirty="0"/>
              <a:t>:</a:t>
            </a:r>
            <a:br>
              <a:rPr lang="fi-FI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25844"/>
            <a:ext cx="11041251" cy="438440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Form the research group (maximum 4 people) via MyCourses.</a:t>
            </a:r>
          </a:p>
          <a:p>
            <a:pPr marL="514350" indent="-514350">
              <a:buAutoNum type="arabicPeriod"/>
            </a:pPr>
            <a:r>
              <a:rPr lang="fi-FI" dirty="0" smtClean="0"/>
              <a:t>This file contains instructions for completing calculation exercises. 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Assignments explained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Input parameters to be used. Different for each group (A-J).</a:t>
            </a:r>
          </a:p>
          <a:p>
            <a:pPr marL="514350" indent="-514350">
              <a:buAutoNum type="arabicPeriod"/>
            </a:pPr>
            <a:r>
              <a:rPr lang="fi-FI" dirty="0" smtClean="0"/>
              <a:t>Prepare 2 files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This template with Results (use the existing tables in the document)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Calculation file (pdf) inluding </a:t>
            </a:r>
            <a:r>
              <a:rPr lang="fi-FI" dirty="0"/>
              <a:t>equations </a:t>
            </a:r>
            <a:r>
              <a:rPr lang="fi-FI" dirty="0" smtClean="0"/>
              <a:t>used. Electronic </a:t>
            </a:r>
            <a:r>
              <a:rPr lang="fi-FI" dirty="0"/>
              <a:t>formats (</a:t>
            </a:r>
            <a:r>
              <a:rPr lang="fi-FI" dirty="0" smtClean="0"/>
              <a:t>Mathcad, Matlab</a:t>
            </a:r>
            <a:r>
              <a:rPr lang="fi-FI" dirty="0"/>
              <a:t>, Excel</a:t>
            </a:r>
            <a:r>
              <a:rPr lang="fi-FI" dirty="0" smtClean="0"/>
              <a:t>, </a:t>
            </a:r>
            <a:r>
              <a:rPr lang="fi-FI" dirty="0"/>
              <a:t>etc</a:t>
            </a:r>
            <a:r>
              <a:rPr lang="fi-FI" dirty="0" smtClean="0"/>
              <a:t>.). Also clear hand-written (and scanned) documents possible!</a:t>
            </a:r>
          </a:p>
          <a:p>
            <a:pPr marL="514350" indent="-514350">
              <a:buAutoNum type="arabicPeriod"/>
            </a:pPr>
            <a:r>
              <a:rPr lang="fi-FI" dirty="0" smtClean="0"/>
              <a:t>Submit your a) numerical results (this file) and b) calculation file (pdf) to MyCourses calculation assignment mailbox before the deadline! </a:t>
            </a:r>
          </a:p>
          <a:p>
            <a:pPr lvl="1"/>
            <a:r>
              <a:rPr lang="fi-FI" dirty="0" smtClean="0"/>
              <a:t>Deadline </a:t>
            </a:r>
            <a:r>
              <a:rPr lang="fi-FI" b="1" dirty="0" smtClean="0"/>
              <a:t>31.1.2019</a:t>
            </a:r>
          </a:p>
        </p:txBody>
      </p:sp>
    </p:spTree>
    <p:extLst>
      <p:ext uri="{BB962C8B-B14F-4D97-AF65-F5344CB8AC3E}">
        <p14:creationId xmlns:p14="http://schemas.microsoft.com/office/powerpoint/2010/main" val="252116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Group identification (fill in)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 smtClean="0"/>
              <a:t>Group code (A-J)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 smtClean="0"/>
              <a:t>Group members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5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smtClean="0"/>
              <a:t>1. Cylinder: Flow rate</a:t>
            </a:r>
            <a:endParaRPr lang="fi-FI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10" name="Rectangle 54" descr="Light downward diagonal"/>
          <p:cNvSpPr>
            <a:spLocks noChangeArrowheads="1"/>
          </p:cNvSpPr>
          <p:nvPr/>
        </p:nvSpPr>
        <p:spPr bwMode="auto">
          <a:xfrm rot="10800000">
            <a:off x="9721617" y="2846590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1" name="Rectangle 131"/>
          <p:cNvSpPr>
            <a:spLocks noChangeArrowheads="1"/>
          </p:cNvSpPr>
          <p:nvPr/>
        </p:nvSpPr>
        <p:spPr bwMode="auto">
          <a:xfrm rot="10800000">
            <a:off x="9860301" y="3328174"/>
            <a:ext cx="1243584" cy="13837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 rot="10800000">
            <a:off x="10204725" y="4711966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 rot="10800000">
            <a:off x="10343408" y="3537724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4" name="Rectangle 160"/>
          <p:cNvSpPr>
            <a:spLocks noChangeArrowheads="1"/>
          </p:cNvSpPr>
          <p:nvPr/>
        </p:nvSpPr>
        <p:spPr bwMode="auto">
          <a:xfrm rot="10800000">
            <a:off x="9860301" y="2983750"/>
            <a:ext cx="1243584" cy="334659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5" name="Rectangle 62"/>
          <p:cNvSpPr>
            <a:spLocks noChangeArrowheads="1"/>
          </p:cNvSpPr>
          <p:nvPr/>
        </p:nvSpPr>
        <p:spPr bwMode="auto">
          <a:xfrm rot="10800000">
            <a:off x="9860301" y="3330460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0023907" y="5883618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67"/>
          <p:cNvSpPr>
            <a:spLocks noChangeArrowheads="1"/>
          </p:cNvSpPr>
          <p:nvPr/>
        </p:nvSpPr>
        <p:spPr bwMode="auto">
          <a:xfrm rot="10800000">
            <a:off x="9861885" y="3379003"/>
            <a:ext cx="1242000" cy="10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8" name="Straight Arrow Connector 17"/>
          <p:cNvCxnSpPr/>
          <p:nvPr/>
        </p:nvCxnSpPr>
        <p:spPr>
          <a:xfrm rot="16200000">
            <a:off x="5578334" y="1014488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9711457" y="4623767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9712727" y="3087125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54" descr="Light downward diagonal"/>
          <p:cNvSpPr>
            <a:spLocks noChangeArrowheads="1"/>
          </p:cNvSpPr>
          <p:nvPr/>
        </p:nvSpPr>
        <p:spPr bwMode="auto">
          <a:xfrm>
            <a:off x="5245639" y="2815476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2" name="Rectangle 131"/>
          <p:cNvSpPr>
            <a:spLocks noChangeArrowheads="1"/>
          </p:cNvSpPr>
          <p:nvPr/>
        </p:nvSpPr>
        <p:spPr bwMode="auto">
          <a:xfrm>
            <a:off x="5384323" y="2952636"/>
            <a:ext cx="1243584" cy="44081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3" name="Rectangle 67"/>
          <p:cNvSpPr>
            <a:spLocks noChangeArrowheads="1"/>
          </p:cNvSpPr>
          <p:nvPr/>
        </p:nvSpPr>
        <p:spPr bwMode="auto">
          <a:xfrm>
            <a:off x="5730271" y="2815476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Rectangle 68"/>
          <p:cNvSpPr>
            <a:spLocks noChangeArrowheads="1"/>
          </p:cNvSpPr>
          <p:nvPr/>
        </p:nvSpPr>
        <p:spPr bwMode="auto">
          <a:xfrm>
            <a:off x="5868955" y="1486929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5" name="Rectangle 160"/>
          <p:cNvSpPr>
            <a:spLocks noChangeArrowheads="1"/>
          </p:cNvSpPr>
          <p:nvPr/>
        </p:nvSpPr>
        <p:spPr bwMode="auto">
          <a:xfrm>
            <a:off x="5384323" y="3600717"/>
            <a:ext cx="1243584" cy="1080135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6" name="Rectangle 62"/>
          <p:cNvSpPr>
            <a:spLocks noChangeArrowheads="1"/>
          </p:cNvSpPr>
          <p:nvPr/>
        </p:nvSpPr>
        <p:spPr bwMode="auto">
          <a:xfrm>
            <a:off x="5384323" y="3393453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7795942" y="4064403"/>
            <a:ext cx="847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v</a:t>
            </a:r>
            <a:r>
              <a:rPr lang="fi-FI" sz="2400" baseline="-25000" dirty="0" smtClean="0"/>
              <a:t>MEAN</a:t>
            </a:r>
            <a:endParaRPr lang="fi-FI" sz="24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589130" y="108372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v</a:t>
            </a:r>
            <a:r>
              <a:rPr lang="fi-FI" sz="2400" baseline="-25000" dirty="0" smtClean="0"/>
              <a:t>1</a:t>
            </a:r>
            <a:endParaRPr lang="fi-FI" sz="2400" baseline="-25000" dirty="0"/>
          </a:p>
        </p:txBody>
      </p:sp>
      <p:sp>
        <p:nvSpPr>
          <p:cNvPr id="29" name="Rectangle 67"/>
          <p:cNvSpPr>
            <a:spLocks noChangeArrowheads="1"/>
          </p:cNvSpPr>
          <p:nvPr/>
        </p:nvSpPr>
        <p:spPr bwMode="auto">
          <a:xfrm>
            <a:off x="5397531" y="3439099"/>
            <a:ext cx="1242000" cy="10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30" name="Straight Connector 29"/>
          <p:cNvCxnSpPr/>
          <p:nvPr/>
        </p:nvCxnSpPr>
        <p:spPr>
          <a:xfrm>
            <a:off x="6632948" y="3084960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34218" y="4618485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883763" y="3809127"/>
            <a:ext cx="64787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531636" y="3593127"/>
            <a:ext cx="0" cy="216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883564" y="3593103"/>
            <a:ext cx="0" cy="216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Line 126"/>
          <p:cNvSpPr>
            <a:spLocks noChangeShapeType="1"/>
          </p:cNvSpPr>
          <p:nvPr/>
        </p:nvSpPr>
        <p:spPr bwMode="auto">
          <a:xfrm flipV="1">
            <a:off x="8821617" y="3083817"/>
            <a:ext cx="900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6" name="Line 126"/>
          <p:cNvSpPr>
            <a:spLocks noChangeShapeType="1"/>
          </p:cNvSpPr>
          <p:nvPr/>
        </p:nvSpPr>
        <p:spPr bwMode="auto">
          <a:xfrm flipV="1">
            <a:off x="6775481" y="4620652"/>
            <a:ext cx="2995343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7" name="Line 126"/>
          <p:cNvSpPr>
            <a:spLocks noChangeShapeType="1"/>
          </p:cNvSpPr>
          <p:nvPr/>
        </p:nvSpPr>
        <p:spPr bwMode="auto">
          <a:xfrm>
            <a:off x="6742191" y="3084044"/>
            <a:ext cx="2079426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8" name="Line 127"/>
          <p:cNvSpPr>
            <a:spLocks noChangeShapeType="1"/>
          </p:cNvSpPr>
          <p:nvPr/>
        </p:nvSpPr>
        <p:spPr bwMode="auto">
          <a:xfrm flipH="1">
            <a:off x="8221542" y="3085728"/>
            <a:ext cx="0" cy="72000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9" name="TextBox 38"/>
          <p:cNvSpPr txBox="1"/>
          <p:nvPr/>
        </p:nvSpPr>
        <p:spPr>
          <a:xfrm>
            <a:off x="10544116" y="599119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v</a:t>
            </a:r>
            <a:r>
              <a:rPr lang="fi-FI" sz="2400" baseline="-25000" dirty="0" smtClean="0"/>
              <a:t>2</a:t>
            </a:r>
            <a:endParaRPr lang="fi-FI" sz="2400" baseline="-25000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>
            <a:off x="7775772" y="4722952"/>
            <a:ext cx="89154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908432" y="4080884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q</a:t>
            </a:r>
            <a:r>
              <a:rPr lang="fi-FI" sz="2400" baseline="-25000" dirty="0" smtClean="0"/>
              <a:t>vA</a:t>
            </a:r>
            <a:endParaRPr lang="fi-FI" sz="2400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7168172" y="2271379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q</a:t>
            </a:r>
            <a:r>
              <a:rPr lang="fi-FI" sz="2400" baseline="-25000" dirty="0" smtClean="0"/>
              <a:t>vB1</a:t>
            </a:r>
            <a:endParaRPr lang="fi-FI" sz="2400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8618204" y="2273447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q</a:t>
            </a:r>
            <a:r>
              <a:rPr lang="fi-FI" sz="2400" baseline="-25000" dirty="0" smtClean="0"/>
              <a:t>vA2</a:t>
            </a:r>
            <a:endParaRPr lang="fi-FI" sz="24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8245013" y="3060306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q</a:t>
            </a:r>
            <a:r>
              <a:rPr lang="fi-FI" sz="2400" baseline="-25000" dirty="0" smtClean="0"/>
              <a:t>vTANK</a:t>
            </a:r>
            <a:endParaRPr lang="fi-FI" sz="2400" baseline="-250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010380" y="2952966"/>
            <a:ext cx="89154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7859412" y="3393453"/>
            <a:ext cx="4320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472132" y="2970491"/>
            <a:ext cx="89154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8190382" y="30585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105177" y="1171575"/>
            <a:ext cx="8585196" cy="568642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i-FI" dirty="0" smtClean="0"/>
              <a:t>Inputs</a:t>
            </a:r>
          </a:p>
          <a:p>
            <a:r>
              <a:rPr lang="fi-FI" i="1" dirty="0" smtClean="0"/>
              <a:t>D</a:t>
            </a:r>
            <a:r>
              <a:rPr lang="fi-FI" baseline="-25000" dirty="0" smtClean="0"/>
              <a:t>1</a:t>
            </a:r>
            <a:r>
              <a:rPr lang="fi-FI" i="1" dirty="0" smtClean="0"/>
              <a:t>	</a:t>
            </a:r>
            <a:r>
              <a:rPr lang="fi-FI" dirty="0" smtClean="0"/>
              <a:t>cylinder diameter, cylinder 1 [m]</a:t>
            </a:r>
          </a:p>
          <a:p>
            <a:r>
              <a:rPr lang="fi-FI" i="1" dirty="0" smtClean="0"/>
              <a:t>d</a:t>
            </a:r>
            <a:r>
              <a:rPr lang="fi-FI" baseline="-25000" dirty="0" smtClean="0"/>
              <a:t>1</a:t>
            </a:r>
            <a:r>
              <a:rPr lang="fi-FI" i="1" dirty="0" smtClean="0"/>
              <a:t>	</a:t>
            </a:r>
            <a:r>
              <a:rPr lang="fi-FI" dirty="0" smtClean="0"/>
              <a:t>piston rod </a:t>
            </a:r>
            <a:r>
              <a:rPr lang="fi-FI" dirty="0"/>
              <a:t>diameter, cylinder 1 </a:t>
            </a:r>
            <a:r>
              <a:rPr lang="fi-FI" dirty="0" smtClean="0"/>
              <a:t>[m]</a:t>
            </a:r>
          </a:p>
          <a:p>
            <a:r>
              <a:rPr lang="fi-FI" i="1" dirty="0" smtClean="0"/>
              <a:t>v</a:t>
            </a:r>
            <a:r>
              <a:rPr lang="fi-FI" baseline="-25000" dirty="0" smtClean="0"/>
              <a:t>1	</a:t>
            </a:r>
            <a:r>
              <a:rPr lang="fi-FI" dirty="0" smtClean="0"/>
              <a:t>piston 1 velocity [m/s]</a:t>
            </a:r>
            <a:endParaRPr lang="fi-FI" baseline="-25000" dirty="0" smtClean="0"/>
          </a:p>
          <a:p>
            <a:r>
              <a:rPr lang="fi-FI" i="1" dirty="0" smtClean="0"/>
              <a:t>D</a:t>
            </a:r>
            <a:r>
              <a:rPr lang="fi-FI" baseline="-25000" dirty="0" smtClean="0"/>
              <a:t>2</a:t>
            </a:r>
            <a:r>
              <a:rPr lang="fi-FI" i="1" dirty="0"/>
              <a:t>	</a:t>
            </a:r>
            <a:r>
              <a:rPr lang="fi-FI" dirty="0"/>
              <a:t>cylinder diameter, cylinder </a:t>
            </a:r>
            <a:r>
              <a:rPr lang="fi-FI" dirty="0" smtClean="0"/>
              <a:t>2 </a:t>
            </a:r>
            <a:r>
              <a:rPr lang="fi-FI" dirty="0"/>
              <a:t>[m]</a:t>
            </a:r>
          </a:p>
          <a:p>
            <a:r>
              <a:rPr lang="fi-FI" i="1" dirty="0" smtClean="0"/>
              <a:t>d</a:t>
            </a:r>
            <a:r>
              <a:rPr lang="fi-FI" baseline="-25000" dirty="0" smtClean="0"/>
              <a:t>2</a:t>
            </a:r>
            <a:r>
              <a:rPr lang="fi-FI" i="1" dirty="0"/>
              <a:t>	</a:t>
            </a:r>
            <a:r>
              <a:rPr lang="fi-FI" dirty="0"/>
              <a:t>piston rod diameter, cylinder </a:t>
            </a:r>
            <a:r>
              <a:rPr lang="fi-FI" dirty="0" smtClean="0"/>
              <a:t>2 </a:t>
            </a:r>
            <a:r>
              <a:rPr lang="fi-FI" dirty="0"/>
              <a:t>[m</a:t>
            </a:r>
            <a:r>
              <a:rPr lang="fi-FI" dirty="0" smtClean="0"/>
              <a:t>]</a:t>
            </a:r>
          </a:p>
          <a:p>
            <a:r>
              <a:rPr lang="fi-FI" i="1" dirty="0" smtClean="0"/>
              <a:t>D</a:t>
            </a:r>
            <a:r>
              <a:rPr lang="fi-FI" baseline="-25000" dirty="0" smtClean="0"/>
              <a:t>pipe</a:t>
            </a:r>
            <a:r>
              <a:rPr lang="fi-FI" dirty="0" smtClean="0"/>
              <a:t>	pipe outer diameter [m], e.g. pipe 12x2 </a:t>
            </a:r>
            <a:r>
              <a:rPr lang="fi-FI" dirty="0" smtClean="0">
                <a:sym typeface="Symbol" panose="05050102010706020507" pitchFamily="18" charset="2"/>
              </a:rPr>
              <a:t> 12 mm </a:t>
            </a:r>
            <a:r>
              <a:rPr lang="fi-FI" dirty="0" smtClean="0"/>
              <a:t>O.D. and 2 mm wall</a:t>
            </a:r>
          </a:p>
          <a:p>
            <a:r>
              <a:rPr lang="fi-FI" i="1" dirty="0" smtClean="0"/>
              <a:t>e</a:t>
            </a:r>
            <a:r>
              <a:rPr lang="fi-FI" baseline="-25000" dirty="0" smtClean="0"/>
              <a:t>pipe</a:t>
            </a:r>
            <a:r>
              <a:rPr lang="fi-FI" dirty="0"/>
              <a:t>	pipe </a:t>
            </a:r>
            <a:r>
              <a:rPr lang="fi-FI" dirty="0" smtClean="0"/>
              <a:t>wall thickness [m</a:t>
            </a:r>
            <a:r>
              <a:rPr lang="fi-FI" dirty="0"/>
              <a:t>]</a:t>
            </a:r>
            <a:endParaRPr lang="fi-FI" baseline="-25000" dirty="0"/>
          </a:p>
          <a:p>
            <a:pPr marL="0" indent="0">
              <a:buNone/>
            </a:pPr>
            <a:r>
              <a:rPr lang="fi-FI" dirty="0" smtClean="0"/>
              <a:t>Outputs</a:t>
            </a:r>
          </a:p>
          <a:p>
            <a:r>
              <a:rPr lang="fi-FI" i="1" dirty="0" smtClean="0"/>
              <a:t>A</a:t>
            </a:r>
            <a:r>
              <a:rPr lang="fi-FI" baseline="-25000" dirty="0" smtClean="0"/>
              <a:t>A,1 	</a:t>
            </a:r>
            <a:r>
              <a:rPr lang="fi-FI" dirty="0" smtClean="0"/>
              <a:t>effectice piston area A (piston side), cylinder 1 [m</a:t>
            </a:r>
            <a:r>
              <a:rPr lang="fi-FI" baseline="30000" dirty="0" smtClean="0"/>
              <a:t>2</a:t>
            </a:r>
            <a:r>
              <a:rPr lang="fi-FI" dirty="0" smtClean="0"/>
              <a:t>]</a:t>
            </a:r>
          </a:p>
          <a:p>
            <a:r>
              <a:rPr lang="fi-FI" i="1" dirty="0" smtClean="0"/>
              <a:t>A</a:t>
            </a:r>
            <a:r>
              <a:rPr lang="fi-FI" baseline="-25000" dirty="0" smtClean="0"/>
              <a:t>B,1 	</a:t>
            </a:r>
            <a:r>
              <a:rPr lang="fi-FI" dirty="0" smtClean="0"/>
              <a:t>effectice </a:t>
            </a:r>
            <a:r>
              <a:rPr lang="fi-FI" dirty="0"/>
              <a:t>piston area B </a:t>
            </a:r>
            <a:r>
              <a:rPr lang="fi-FI" dirty="0" smtClean="0"/>
              <a:t>(rod </a:t>
            </a:r>
            <a:r>
              <a:rPr lang="fi-FI" dirty="0"/>
              <a:t>side), </a:t>
            </a:r>
            <a:r>
              <a:rPr lang="fi-FI" dirty="0" smtClean="0"/>
              <a:t>cylinder 1 </a:t>
            </a:r>
            <a:r>
              <a:rPr lang="fi-FI" dirty="0"/>
              <a:t>[</a:t>
            </a:r>
            <a:r>
              <a:rPr lang="fi-FI" dirty="0" smtClean="0"/>
              <a:t>m</a:t>
            </a:r>
            <a:r>
              <a:rPr lang="fi-FI" baseline="30000" dirty="0" smtClean="0"/>
              <a:t>2</a:t>
            </a:r>
            <a:r>
              <a:rPr lang="fi-FI" dirty="0" smtClean="0"/>
              <a:t>]</a:t>
            </a:r>
            <a:endParaRPr lang="fi-FI" dirty="0" smtClean="0">
              <a:sym typeface="Symbol" panose="05050102010706020507" pitchFamily="18" charset="2"/>
            </a:endParaRPr>
          </a:p>
          <a:p>
            <a:r>
              <a:rPr lang="fi-FI" i="1" dirty="0" smtClean="0"/>
              <a:t>A</a:t>
            </a:r>
            <a:r>
              <a:rPr lang="fi-FI" baseline="-25000" dirty="0" smtClean="0"/>
              <a:t>A,2 </a:t>
            </a:r>
            <a:r>
              <a:rPr lang="fi-FI" baseline="-25000" dirty="0"/>
              <a:t>	</a:t>
            </a:r>
            <a:r>
              <a:rPr lang="fi-FI" dirty="0"/>
              <a:t>effectice piston area A (piston side), cylinder </a:t>
            </a:r>
            <a:r>
              <a:rPr lang="fi-FI" dirty="0" smtClean="0"/>
              <a:t>2 </a:t>
            </a:r>
            <a:r>
              <a:rPr lang="fi-FI" dirty="0"/>
              <a:t>[m</a:t>
            </a:r>
            <a:r>
              <a:rPr lang="fi-FI" baseline="30000" dirty="0"/>
              <a:t>2</a:t>
            </a:r>
            <a:r>
              <a:rPr lang="fi-FI" dirty="0"/>
              <a:t>]</a:t>
            </a:r>
          </a:p>
          <a:p>
            <a:r>
              <a:rPr lang="fi-FI" i="1" dirty="0" smtClean="0"/>
              <a:t>A</a:t>
            </a:r>
            <a:r>
              <a:rPr lang="fi-FI" baseline="-25000" dirty="0" smtClean="0"/>
              <a:t>B,2 </a:t>
            </a:r>
            <a:r>
              <a:rPr lang="fi-FI" baseline="-25000" dirty="0"/>
              <a:t>	</a:t>
            </a:r>
            <a:r>
              <a:rPr lang="fi-FI" dirty="0"/>
              <a:t>effectice piston area B </a:t>
            </a:r>
            <a:r>
              <a:rPr lang="fi-FI" dirty="0" smtClean="0"/>
              <a:t>(rod </a:t>
            </a:r>
            <a:r>
              <a:rPr lang="fi-FI" dirty="0"/>
              <a:t>side), cylinder </a:t>
            </a:r>
            <a:r>
              <a:rPr lang="fi-FI" dirty="0" smtClean="0"/>
              <a:t>2 </a:t>
            </a:r>
            <a:r>
              <a:rPr lang="fi-FI" dirty="0"/>
              <a:t>[m</a:t>
            </a:r>
            <a:r>
              <a:rPr lang="fi-FI" baseline="30000" dirty="0"/>
              <a:t>2</a:t>
            </a:r>
            <a:r>
              <a:rPr lang="fi-FI" dirty="0"/>
              <a:t>]</a:t>
            </a:r>
            <a:endParaRPr lang="fi-FI" dirty="0">
              <a:sym typeface="Symbol" panose="05050102010706020507" pitchFamily="18" charset="2"/>
            </a:endParaRPr>
          </a:p>
          <a:p>
            <a:r>
              <a:rPr lang="fi-FI" i="1" dirty="0" smtClean="0"/>
              <a:t>q</a:t>
            </a:r>
            <a:r>
              <a:rPr lang="fi-FI" baseline="-25000" dirty="0" smtClean="0"/>
              <a:t>vA</a:t>
            </a:r>
            <a:r>
              <a:rPr lang="fi-FI" dirty="0" smtClean="0"/>
              <a:t> 	flow rate in pipe 12 [m</a:t>
            </a:r>
            <a:r>
              <a:rPr lang="fi-FI" baseline="30000" dirty="0" smtClean="0"/>
              <a:t>3</a:t>
            </a:r>
            <a:r>
              <a:rPr lang="fi-FI" dirty="0" smtClean="0"/>
              <a:t>/s], SI units</a:t>
            </a:r>
          </a:p>
          <a:p>
            <a:r>
              <a:rPr lang="fi-FI" i="1" dirty="0"/>
              <a:t>q</a:t>
            </a:r>
            <a:r>
              <a:rPr lang="fi-FI" baseline="-25000" dirty="0"/>
              <a:t>vA</a:t>
            </a:r>
            <a:r>
              <a:rPr lang="fi-FI" dirty="0"/>
              <a:t> 	flow rate in pipe 12 </a:t>
            </a:r>
            <a:r>
              <a:rPr lang="fi-FI" dirty="0" smtClean="0"/>
              <a:t>[l/min], engineering units</a:t>
            </a:r>
            <a:endParaRPr lang="fi-FI" dirty="0"/>
          </a:p>
          <a:p>
            <a:r>
              <a:rPr lang="fi-FI" i="1" dirty="0" smtClean="0"/>
              <a:t>v</a:t>
            </a:r>
            <a:r>
              <a:rPr lang="fi-FI" baseline="-25000" dirty="0" smtClean="0"/>
              <a:t>MEAN</a:t>
            </a:r>
            <a:r>
              <a:rPr lang="fi-FI" dirty="0" smtClean="0"/>
              <a:t> </a:t>
            </a:r>
            <a:r>
              <a:rPr lang="fi-FI" dirty="0"/>
              <a:t>	</a:t>
            </a:r>
            <a:r>
              <a:rPr lang="fi-FI" dirty="0" smtClean="0"/>
              <a:t>average flow velocity in pipe 12 [m/s]</a:t>
            </a:r>
            <a:endParaRPr lang="fi-FI" dirty="0"/>
          </a:p>
          <a:p>
            <a:r>
              <a:rPr lang="fi-FI" i="1" dirty="0" smtClean="0"/>
              <a:t>q</a:t>
            </a:r>
            <a:r>
              <a:rPr lang="fi-FI" baseline="-25000" dirty="0" smtClean="0"/>
              <a:t>vA2</a:t>
            </a:r>
            <a:r>
              <a:rPr lang="fi-FI" dirty="0" smtClean="0"/>
              <a:t> </a:t>
            </a:r>
            <a:r>
              <a:rPr lang="fi-FI" dirty="0"/>
              <a:t>	flow rate </a:t>
            </a:r>
            <a:r>
              <a:rPr lang="fi-FI" dirty="0" smtClean="0"/>
              <a:t>from cylinder chamber A2 </a:t>
            </a:r>
            <a:r>
              <a:rPr lang="fi-FI" dirty="0"/>
              <a:t>[m</a:t>
            </a:r>
            <a:r>
              <a:rPr lang="fi-FI" baseline="30000" dirty="0"/>
              <a:t>3</a:t>
            </a:r>
            <a:r>
              <a:rPr lang="fi-FI" dirty="0"/>
              <a:t>/s], </a:t>
            </a:r>
            <a:r>
              <a:rPr lang="fi-FI" dirty="0" smtClean="0"/>
              <a:t>SI units</a:t>
            </a:r>
          </a:p>
          <a:p>
            <a:r>
              <a:rPr lang="fi-FI" i="1" dirty="0" smtClean="0"/>
              <a:t>q</a:t>
            </a:r>
            <a:r>
              <a:rPr lang="fi-FI" baseline="-25000" dirty="0" smtClean="0"/>
              <a:t>vA2</a:t>
            </a:r>
            <a:r>
              <a:rPr lang="fi-FI" dirty="0" smtClean="0"/>
              <a:t> </a:t>
            </a:r>
            <a:r>
              <a:rPr lang="fi-FI" dirty="0"/>
              <a:t>	flow rate from cylinder chamber A2 </a:t>
            </a:r>
            <a:r>
              <a:rPr lang="fi-FI" dirty="0" smtClean="0"/>
              <a:t>[l/min], engineering </a:t>
            </a:r>
            <a:r>
              <a:rPr lang="fi-FI" dirty="0"/>
              <a:t>units</a:t>
            </a:r>
          </a:p>
          <a:p>
            <a:r>
              <a:rPr lang="fi-FI" i="1" dirty="0" smtClean="0"/>
              <a:t>q</a:t>
            </a:r>
            <a:r>
              <a:rPr lang="fi-FI" baseline="-25000" dirty="0" smtClean="0"/>
              <a:t>vB1</a:t>
            </a:r>
            <a:r>
              <a:rPr lang="fi-FI" dirty="0" smtClean="0"/>
              <a:t> </a:t>
            </a:r>
            <a:r>
              <a:rPr lang="fi-FI" dirty="0"/>
              <a:t>	flow rate </a:t>
            </a:r>
            <a:r>
              <a:rPr lang="fi-FI" dirty="0" smtClean="0"/>
              <a:t>to cylinder </a:t>
            </a:r>
            <a:r>
              <a:rPr lang="fi-FI" dirty="0"/>
              <a:t>chamber </a:t>
            </a:r>
            <a:r>
              <a:rPr lang="fi-FI" dirty="0" smtClean="0"/>
              <a:t>B1 </a:t>
            </a:r>
            <a:r>
              <a:rPr lang="fi-FI" dirty="0"/>
              <a:t>[m</a:t>
            </a:r>
            <a:r>
              <a:rPr lang="fi-FI" baseline="30000" dirty="0"/>
              <a:t>3</a:t>
            </a:r>
            <a:r>
              <a:rPr lang="fi-FI" dirty="0"/>
              <a:t>/s</a:t>
            </a:r>
            <a:r>
              <a:rPr lang="fi-FI" dirty="0" smtClean="0"/>
              <a:t>], </a:t>
            </a:r>
            <a:r>
              <a:rPr lang="fi-FI" dirty="0"/>
              <a:t>SI units</a:t>
            </a:r>
          </a:p>
          <a:p>
            <a:r>
              <a:rPr lang="fi-FI" i="1" dirty="0"/>
              <a:t>q</a:t>
            </a:r>
            <a:r>
              <a:rPr lang="fi-FI" baseline="-25000" dirty="0"/>
              <a:t>vB1</a:t>
            </a:r>
            <a:r>
              <a:rPr lang="fi-FI" dirty="0"/>
              <a:t> 	flow rate to cylinder chamber B1 </a:t>
            </a:r>
            <a:r>
              <a:rPr lang="fi-FI" dirty="0" smtClean="0"/>
              <a:t>[l/min], engineering </a:t>
            </a:r>
            <a:r>
              <a:rPr lang="fi-FI" dirty="0"/>
              <a:t>units</a:t>
            </a:r>
          </a:p>
          <a:p>
            <a:r>
              <a:rPr lang="fi-FI" i="1" dirty="0" smtClean="0"/>
              <a:t>q</a:t>
            </a:r>
            <a:r>
              <a:rPr lang="fi-FI" baseline="-25000" dirty="0" smtClean="0"/>
              <a:t>vTANK</a:t>
            </a:r>
            <a:r>
              <a:rPr lang="fi-FI" dirty="0" smtClean="0"/>
              <a:t> </a:t>
            </a:r>
            <a:r>
              <a:rPr lang="fi-FI" dirty="0"/>
              <a:t>	flow rate from </a:t>
            </a:r>
            <a:r>
              <a:rPr lang="fi-FI" dirty="0" smtClean="0"/>
              <a:t>tank [m</a:t>
            </a:r>
            <a:r>
              <a:rPr lang="fi-FI" baseline="30000" dirty="0" smtClean="0"/>
              <a:t>3</a:t>
            </a:r>
            <a:r>
              <a:rPr lang="fi-FI" dirty="0" smtClean="0"/>
              <a:t>/s] (sign </a:t>
            </a:r>
            <a:r>
              <a:rPr lang="fi-FI" b="1" dirty="0" smtClean="0"/>
              <a:t>+</a:t>
            </a:r>
            <a:r>
              <a:rPr lang="fi-FI" dirty="0" smtClean="0"/>
              <a:t> </a:t>
            </a:r>
            <a:r>
              <a:rPr lang="fi-FI" dirty="0" smtClean="0">
                <a:sym typeface="Symbol" panose="05050102010706020507" pitchFamily="18" charset="2"/>
              </a:rPr>
              <a:t> </a:t>
            </a:r>
            <a:r>
              <a:rPr lang="fi-FI" dirty="0" smtClean="0"/>
              <a:t>from tank, sign </a:t>
            </a:r>
            <a:r>
              <a:rPr lang="fi-FI" b="1" dirty="0" smtClean="0"/>
              <a:t>—</a:t>
            </a:r>
            <a:r>
              <a:rPr lang="fi-FI" dirty="0" smtClean="0"/>
              <a:t> </a:t>
            </a:r>
            <a:r>
              <a:rPr lang="fi-FI" dirty="0">
                <a:sym typeface="Symbol" panose="05050102010706020507" pitchFamily="18" charset="2"/>
              </a:rPr>
              <a:t> </a:t>
            </a:r>
            <a:r>
              <a:rPr lang="fi-FI" dirty="0" smtClean="0"/>
              <a:t>to tank), SI units</a:t>
            </a:r>
          </a:p>
          <a:p>
            <a:r>
              <a:rPr lang="fi-FI" i="1" dirty="0"/>
              <a:t>q</a:t>
            </a:r>
            <a:r>
              <a:rPr lang="fi-FI" baseline="-25000" dirty="0"/>
              <a:t>vTANK</a:t>
            </a:r>
            <a:r>
              <a:rPr lang="fi-FI" dirty="0"/>
              <a:t> 	flow rate from tank </a:t>
            </a:r>
            <a:r>
              <a:rPr lang="fi-FI" dirty="0" smtClean="0"/>
              <a:t>[l/min] </a:t>
            </a:r>
            <a:r>
              <a:rPr lang="fi-FI" dirty="0"/>
              <a:t>(sign </a:t>
            </a:r>
            <a:r>
              <a:rPr lang="fi-FI" b="1" dirty="0"/>
              <a:t>+</a:t>
            </a:r>
            <a:r>
              <a:rPr lang="fi-FI" dirty="0"/>
              <a:t> </a:t>
            </a:r>
            <a:r>
              <a:rPr lang="fi-FI" dirty="0">
                <a:sym typeface="Symbol" panose="05050102010706020507" pitchFamily="18" charset="2"/>
              </a:rPr>
              <a:t> </a:t>
            </a:r>
            <a:r>
              <a:rPr lang="fi-FI" dirty="0"/>
              <a:t>from tank, sign </a:t>
            </a:r>
            <a:r>
              <a:rPr lang="fi-FI" b="1" dirty="0"/>
              <a:t>—</a:t>
            </a:r>
            <a:r>
              <a:rPr lang="fi-FI" dirty="0"/>
              <a:t> </a:t>
            </a:r>
            <a:r>
              <a:rPr lang="fi-FI" dirty="0">
                <a:sym typeface="Symbol" panose="05050102010706020507" pitchFamily="18" charset="2"/>
              </a:rPr>
              <a:t> </a:t>
            </a:r>
            <a:r>
              <a:rPr lang="fi-FI" dirty="0"/>
              <a:t>to tank), </a:t>
            </a:r>
            <a:r>
              <a:rPr lang="fi-FI" dirty="0" smtClean="0"/>
              <a:t>engineering </a:t>
            </a:r>
            <a:r>
              <a:rPr lang="fi-FI" dirty="0"/>
              <a:t>units</a:t>
            </a:r>
          </a:p>
          <a:p>
            <a:r>
              <a:rPr lang="fi-FI" i="1" dirty="0" smtClean="0"/>
              <a:t>v</a:t>
            </a:r>
            <a:r>
              <a:rPr lang="fi-FI" baseline="-25000" dirty="0" smtClean="0"/>
              <a:t>2</a:t>
            </a:r>
            <a:r>
              <a:rPr lang="fi-FI" dirty="0" smtClean="0"/>
              <a:t> </a:t>
            </a:r>
            <a:r>
              <a:rPr lang="fi-FI" dirty="0"/>
              <a:t>	piston </a:t>
            </a:r>
            <a:r>
              <a:rPr lang="fi-FI" dirty="0" smtClean="0"/>
              <a:t>2 </a:t>
            </a:r>
            <a:r>
              <a:rPr lang="fi-FI" dirty="0"/>
              <a:t>velocity [m/s</a:t>
            </a:r>
            <a:r>
              <a:rPr lang="fi-FI" dirty="0" smtClean="0"/>
              <a:t>]</a:t>
            </a:r>
            <a:endParaRPr lang="fi-FI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5460435" y="2950625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B</a:t>
            </a:r>
            <a:endParaRPr lang="fi-FI" sz="2400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934913" y="4156629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B</a:t>
            </a:r>
            <a:endParaRPr lang="fi-FI" sz="24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6191832" y="3547099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A</a:t>
            </a:r>
            <a:endParaRPr lang="fi-FI" sz="2400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4397775" y="206618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CYLINDER 1</a:t>
            </a:r>
            <a:endParaRPr lang="fi-FI" dirty="0"/>
          </a:p>
        </p:txBody>
      </p:sp>
      <p:sp>
        <p:nvSpPr>
          <p:cNvPr id="54" name="TextBox 53"/>
          <p:cNvSpPr txBox="1"/>
          <p:nvPr/>
        </p:nvSpPr>
        <p:spPr>
          <a:xfrm>
            <a:off x="9791385" y="2382341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CYLINDER 2</a:t>
            </a:r>
            <a:endParaRPr lang="fi-FI" dirty="0"/>
          </a:p>
        </p:txBody>
      </p:sp>
      <p:sp>
        <p:nvSpPr>
          <p:cNvPr id="55" name="TextBox 54"/>
          <p:cNvSpPr txBox="1"/>
          <p:nvPr/>
        </p:nvSpPr>
        <p:spPr>
          <a:xfrm>
            <a:off x="10077758" y="2876459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A</a:t>
            </a:r>
            <a:endParaRPr lang="fi-FI" sz="24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8896960" y="5043716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Pipe 12</a:t>
            </a:r>
            <a:endParaRPr lang="fi-FI" sz="2400" baseline="-25000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9029378" y="4642699"/>
            <a:ext cx="171772" cy="409549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215084" y="407259"/>
            <a:ext cx="423840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i-FI" sz="2400" dirty="0" smtClean="0"/>
              <a:t>Flow rates – Continuity equation</a:t>
            </a:r>
            <a:endParaRPr lang="fi-FI" sz="2400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69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smtClean="0"/>
              <a:t>Input parameters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287209"/>
              </p:ext>
            </p:extLst>
          </p:nvPr>
        </p:nvGraphicFramePr>
        <p:xfrm>
          <a:off x="361950" y="2638425"/>
          <a:ext cx="114681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Worksheet" r:id="rId4" imgW="11468277" imgH="1577269" progId="Excel.Sheet.12">
                  <p:embed/>
                </p:oleObj>
              </mc:Choice>
              <mc:Fallback>
                <p:oleObj name="Worksheet" r:id="rId4" imgW="11468277" imgH="157726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1950" y="2638425"/>
                        <a:ext cx="11468100" cy="157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0550" y="1979890"/>
            <a:ext cx="3222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Input parameters for Groups A-J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109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1. Results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075717"/>
              </p:ext>
            </p:extLst>
          </p:nvPr>
        </p:nvGraphicFramePr>
        <p:xfrm>
          <a:off x="2133598" y="1930559"/>
          <a:ext cx="8715376" cy="3717767"/>
        </p:xfrm>
        <a:graphic>
          <a:graphicData uri="http://schemas.openxmlformats.org/drawingml/2006/table">
            <a:tbl>
              <a:tblPr/>
              <a:tblGrid>
                <a:gridCol w="1093694"/>
                <a:gridCol w="820271"/>
                <a:gridCol w="820271"/>
                <a:gridCol w="5981140"/>
              </a:tblGrid>
              <a:tr h="22531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348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A,1 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effectice piston area A (piston side), cylinder 1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48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B,1 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effectice piston area B (rod side), cylinder 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8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A,2 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effectice piston area A (piston side), cylinder 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8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B,2 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effectice piston area B (rod side), cylinder 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8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in pipe 12, SI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096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[l/min]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in pipe 12,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096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[m/s]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flow velocity in pipe 12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8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vA2</a:t>
                      </a:r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from cylinder chamber A2, SI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096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vA2</a:t>
                      </a:r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[l/min]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from cylinder chamber A2,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8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vB1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to cylinder chamber B1, SI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096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vB1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[l/min]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to cylinder chamber B1,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84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vTANK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</a:t>
                      </a:r>
                      <a:r>
                        <a:rPr lang="fi-FI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from tank (sign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Þ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from tank, sign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Þ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tank), SI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096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vTANK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[l/min]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 from tank (sign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Þ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from tank, sign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—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Þ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tank), engineering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096">
                <a:tc>
                  <a:txBody>
                    <a:bodyPr/>
                    <a:lstStyle/>
                    <a:p>
                      <a:pPr algn="ctr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[m/s]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2 velocity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988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7</a:t>
            </a:fld>
            <a:endParaRPr lang="fi-FI"/>
          </a:p>
        </p:txBody>
      </p:sp>
      <p:sp>
        <p:nvSpPr>
          <p:cNvPr id="6" name="Rectangle 54" descr="Light downward diagonal"/>
          <p:cNvSpPr>
            <a:spLocks noChangeArrowheads="1"/>
          </p:cNvSpPr>
          <p:nvPr/>
        </p:nvSpPr>
        <p:spPr bwMode="auto">
          <a:xfrm rot="10800000">
            <a:off x="10445517" y="2351290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7" name="Rectangle 131"/>
          <p:cNvSpPr>
            <a:spLocks noChangeArrowheads="1"/>
          </p:cNvSpPr>
          <p:nvPr/>
        </p:nvSpPr>
        <p:spPr bwMode="auto">
          <a:xfrm rot="10800000">
            <a:off x="10584201" y="2832874"/>
            <a:ext cx="1243584" cy="13837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8" name="Rectangle 67"/>
          <p:cNvSpPr>
            <a:spLocks noChangeArrowheads="1"/>
          </p:cNvSpPr>
          <p:nvPr/>
        </p:nvSpPr>
        <p:spPr bwMode="auto">
          <a:xfrm rot="10800000">
            <a:off x="10928625" y="4216666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9" name="Rectangle 68"/>
          <p:cNvSpPr>
            <a:spLocks noChangeArrowheads="1"/>
          </p:cNvSpPr>
          <p:nvPr/>
        </p:nvSpPr>
        <p:spPr bwMode="auto">
          <a:xfrm rot="10800000">
            <a:off x="11067308" y="3042424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0" name="Rectangle 160"/>
          <p:cNvSpPr>
            <a:spLocks noChangeArrowheads="1"/>
          </p:cNvSpPr>
          <p:nvPr/>
        </p:nvSpPr>
        <p:spPr bwMode="auto">
          <a:xfrm rot="10800000">
            <a:off x="10584201" y="2488450"/>
            <a:ext cx="1243584" cy="334659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1" name="Rectangle 62"/>
          <p:cNvSpPr>
            <a:spLocks noChangeArrowheads="1"/>
          </p:cNvSpPr>
          <p:nvPr/>
        </p:nvSpPr>
        <p:spPr bwMode="auto">
          <a:xfrm rot="10800000">
            <a:off x="10584201" y="2835160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10747807" y="5388318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67"/>
          <p:cNvSpPr>
            <a:spLocks noChangeArrowheads="1"/>
          </p:cNvSpPr>
          <p:nvPr/>
        </p:nvSpPr>
        <p:spPr bwMode="auto">
          <a:xfrm rot="10800000">
            <a:off x="10585785" y="2883703"/>
            <a:ext cx="1242000" cy="10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4" name="Straight Arrow Connector 13"/>
          <p:cNvCxnSpPr/>
          <p:nvPr/>
        </p:nvCxnSpPr>
        <p:spPr>
          <a:xfrm rot="16200000">
            <a:off x="6302234" y="519188"/>
            <a:ext cx="891540" cy="16764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0435357" y="4109417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0436627" y="2591825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54" descr="Light downward diagonal"/>
          <p:cNvSpPr>
            <a:spLocks noChangeArrowheads="1"/>
          </p:cNvSpPr>
          <p:nvPr/>
        </p:nvSpPr>
        <p:spPr bwMode="auto">
          <a:xfrm>
            <a:off x="5969539" y="2320176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8" name="Rectangle 131"/>
          <p:cNvSpPr>
            <a:spLocks noChangeArrowheads="1"/>
          </p:cNvSpPr>
          <p:nvPr/>
        </p:nvSpPr>
        <p:spPr bwMode="auto">
          <a:xfrm>
            <a:off x="6108223" y="2457336"/>
            <a:ext cx="1243584" cy="44081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>
            <a:off x="6454171" y="2320176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0" name="Rectangle 68"/>
          <p:cNvSpPr>
            <a:spLocks noChangeArrowheads="1"/>
          </p:cNvSpPr>
          <p:nvPr/>
        </p:nvSpPr>
        <p:spPr bwMode="auto">
          <a:xfrm>
            <a:off x="6592855" y="991629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1" name="Rectangle 160"/>
          <p:cNvSpPr>
            <a:spLocks noChangeArrowheads="1"/>
          </p:cNvSpPr>
          <p:nvPr/>
        </p:nvSpPr>
        <p:spPr bwMode="auto">
          <a:xfrm>
            <a:off x="6108223" y="3105417"/>
            <a:ext cx="1243584" cy="1080135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auto">
          <a:xfrm>
            <a:off x="6108223" y="2898153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6337195" y="25991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F</a:t>
            </a:r>
            <a:r>
              <a:rPr lang="fi-FI" sz="2400" baseline="-25000" dirty="0" smtClean="0"/>
              <a:t>1</a:t>
            </a:r>
            <a:endParaRPr lang="fi-FI" sz="2400" baseline="-25000" dirty="0"/>
          </a:p>
        </p:txBody>
      </p:sp>
      <p:sp>
        <p:nvSpPr>
          <p:cNvPr id="25" name="Rectangle 67"/>
          <p:cNvSpPr>
            <a:spLocks noChangeArrowheads="1"/>
          </p:cNvSpPr>
          <p:nvPr/>
        </p:nvSpPr>
        <p:spPr bwMode="auto">
          <a:xfrm>
            <a:off x="6121431" y="2943799"/>
            <a:ext cx="1242000" cy="10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26" name="Straight Connector 25"/>
          <p:cNvCxnSpPr/>
          <p:nvPr/>
        </p:nvCxnSpPr>
        <p:spPr>
          <a:xfrm>
            <a:off x="7356848" y="2589660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58118" y="4123185"/>
            <a:ext cx="1386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ine 126"/>
          <p:cNvSpPr>
            <a:spLocks noChangeShapeType="1"/>
          </p:cNvSpPr>
          <p:nvPr/>
        </p:nvSpPr>
        <p:spPr bwMode="auto">
          <a:xfrm flipV="1">
            <a:off x="9545517" y="2588517"/>
            <a:ext cx="900000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2" name="Line 126"/>
          <p:cNvSpPr>
            <a:spLocks noChangeShapeType="1"/>
          </p:cNvSpPr>
          <p:nvPr/>
        </p:nvSpPr>
        <p:spPr bwMode="auto">
          <a:xfrm flipV="1">
            <a:off x="7499381" y="4125352"/>
            <a:ext cx="2995343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3" name="Line 126"/>
          <p:cNvSpPr>
            <a:spLocks noChangeShapeType="1"/>
          </p:cNvSpPr>
          <p:nvPr/>
        </p:nvSpPr>
        <p:spPr bwMode="auto">
          <a:xfrm>
            <a:off x="7466091" y="2588744"/>
            <a:ext cx="2079426" cy="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4" name="Line 127"/>
          <p:cNvSpPr>
            <a:spLocks noChangeShapeType="1"/>
          </p:cNvSpPr>
          <p:nvPr/>
        </p:nvSpPr>
        <p:spPr bwMode="auto">
          <a:xfrm flipH="1">
            <a:off x="8945442" y="2590428"/>
            <a:ext cx="0" cy="720000"/>
          </a:xfrm>
          <a:prstGeom prst="line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5" name="TextBox 34"/>
          <p:cNvSpPr txBox="1"/>
          <p:nvPr/>
        </p:nvSpPr>
        <p:spPr>
          <a:xfrm>
            <a:off x="11288131" y="5265927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F</a:t>
            </a:r>
            <a:r>
              <a:rPr lang="fi-FI" sz="2400" baseline="-25000" dirty="0" smtClean="0"/>
              <a:t>2</a:t>
            </a:r>
            <a:endParaRPr lang="fi-FI" sz="2400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8914282" y="25632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extBox 44"/>
          <p:cNvSpPr txBox="1"/>
          <p:nvPr/>
        </p:nvSpPr>
        <p:spPr>
          <a:xfrm>
            <a:off x="6184335" y="2455325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B</a:t>
            </a:r>
            <a:endParaRPr lang="fi-FI" sz="2400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10658813" y="3661329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B</a:t>
            </a:r>
            <a:endParaRPr lang="fi-FI" sz="2400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6915732" y="3051799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A</a:t>
            </a:r>
            <a:endParaRPr lang="fi-FI" sz="240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5121675" y="157088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CYLINDER 1</a:t>
            </a:r>
            <a:endParaRPr lang="fi-FI" dirty="0"/>
          </a:p>
        </p:txBody>
      </p:sp>
      <p:sp>
        <p:nvSpPr>
          <p:cNvPr id="49" name="TextBox 48"/>
          <p:cNvSpPr txBox="1"/>
          <p:nvPr/>
        </p:nvSpPr>
        <p:spPr>
          <a:xfrm>
            <a:off x="9845635" y="149528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CYLINDER 2</a:t>
            </a:r>
            <a:endParaRPr lang="fi-FI" dirty="0"/>
          </a:p>
        </p:txBody>
      </p:sp>
      <p:sp>
        <p:nvSpPr>
          <p:cNvPr id="50" name="TextBox 49"/>
          <p:cNvSpPr txBox="1"/>
          <p:nvPr/>
        </p:nvSpPr>
        <p:spPr>
          <a:xfrm>
            <a:off x="10801658" y="2381159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A</a:t>
            </a:r>
            <a:endParaRPr lang="fi-FI" sz="2400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9620860" y="4548416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Pipe 12</a:t>
            </a:r>
            <a:endParaRPr lang="fi-FI" sz="2400" baseline="-25000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9753278" y="4147399"/>
            <a:ext cx="171772" cy="409549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smtClean="0"/>
              <a:t>2. Cylinder: Force &amp; Power</a:t>
            </a:r>
            <a:endParaRPr lang="fi-FI" dirty="0"/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05175" y="1311956"/>
            <a:ext cx="8230651" cy="535288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i-FI" dirty="0" smtClean="0"/>
              <a:t>Inputs</a:t>
            </a:r>
          </a:p>
          <a:p>
            <a:r>
              <a:rPr lang="fi-FI" i="1" dirty="0" smtClean="0"/>
              <a:t>F</a:t>
            </a:r>
            <a:r>
              <a:rPr lang="fi-FI" baseline="-25000" dirty="0" smtClean="0"/>
              <a:t>1	</a:t>
            </a:r>
            <a:r>
              <a:rPr lang="fi-FI" dirty="0" smtClean="0"/>
              <a:t>piston 1 force [N]</a:t>
            </a:r>
          </a:p>
          <a:p>
            <a:r>
              <a:rPr lang="fi-FI" i="1" dirty="0" smtClean="0"/>
              <a:t>p</a:t>
            </a:r>
            <a:r>
              <a:rPr lang="fi-FI" baseline="-25000" dirty="0" smtClean="0"/>
              <a:t>ACCU1</a:t>
            </a:r>
            <a:r>
              <a:rPr lang="fi-FI" baseline="-25000" dirty="0"/>
              <a:t>	</a:t>
            </a:r>
            <a:r>
              <a:rPr lang="fi-FI" dirty="0" smtClean="0"/>
              <a:t>accumulator= ”tank”, pressure=0 [Pa], gauge pressure</a:t>
            </a:r>
          </a:p>
          <a:p>
            <a:r>
              <a:rPr lang="fi-FI" i="1" dirty="0" smtClean="0"/>
              <a:t>p</a:t>
            </a:r>
            <a:r>
              <a:rPr lang="fi-FI" baseline="-25000" dirty="0" smtClean="0"/>
              <a:t>ACCU2</a:t>
            </a:r>
            <a:r>
              <a:rPr lang="fi-FI" baseline="-25000" dirty="0"/>
              <a:t>	</a:t>
            </a:r>
            <a:r>
              <a:rPr lang="fi-FI" dirty="0"/>
              <a:t> </a:t>
            </a:r>
            <a:r>
              <a:rPr lang="fi-FI" dirty="0" smtClean="0"/>
              <a:t>accumulator (constant) </a:t>
            </a:r>
            <a:r>
              <a:rPr lang="fi-FI" dirty="0"/>
              <a:t>pressure [Pa], gauge pressure</a:t>
            </a:r>
            <a:endParaRPr lang="fi-FI" baseline="-25000" dirty="0"/>
          </a:p>
          <a:p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Cylinder dimensions from 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Exercise 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fi-FI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Piston velocity </a:t>
            </a:r>
            <a:r>
              <a:rPr lang="fi-FI" i="1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fi-FI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 from 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Exercise 1 (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 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Power calculations)</a:t>
            </a:r>
          </a:p>
          <a:p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Flow rates from Exercise 1 (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  <a:sym typeface="Symbol" panose="05050102010706020507" pitchFamily="18" charset="2"/>
              </a:rPr>
              <a:t> </a:t>
            </a:r>
            <a:r>
              <a:rPr lang="fi-FI" dirty="0" smtClean="0">
                <a:solidFill>
                  <a:schemeClr val="bg1">
                    <a:lumMod val="50000"/>
                  </a:schemeClr>
                </a:solidFill>
              </a:rPr>
              <a:t>Power calculations)</a:t>
            </a:r>
          </a:p>
          <a:p>
            <a:pPr marL="0" indent="0">
              <a:buNone/>
            </a:pPr>
            <a:r>
              <a:rPr lang="fi-FI" dirty="0" smtClean="0"/>
              <a:t>Outputs</a:t>
            </a:r>
          </a:p>
          <a:p>
            <a:pPr marL="0" indent="0">
              <a:buNone/>
            </a:pPr>
            <a:r>
              <a:rPr lang="fi-FI" dirty="0" smtClean="0"/>
              <a:t>CASE 1 WITH TANK</a:t>
            </a:r>
          </a:p>
          <a:p>
            <a:r>
              <a:rPr lang="fi-FI" i="1" dirty="0" smtClean="0"/>
              <a:t>p</a:t>
            </a:r>
            <a:r>
              <a:rPr lang="fi-FI" baseline="-25000" dirty="0" smtClean="0"/>
              <a:t>A1.1</a:t>
            </a:r>
            <a:r>
              <a:rPr lang="fi-FI" dirty="0" smtClean="0"/>
              <a:t> 	pressure in cylinders’ 1 and 2 A chambers [Pa], SI </a:t>
            </a:r>
            <a:r>
              <a:rPr lang="fi-FI" dirty="0"/>
              <a:t>units, with tank</a:t>
            </a:r>
            <a:endParaRPr lang="fi-FI" dirty="0" smtClean="0"/>
          </a:p>
          <a:p>
            <a:r>
              <a:rPr lang="fi-FI" i="1" dirty="0" smtClean="0"/>
              <a:t>p</a:t>
            </a:r>
            <a:r>
              <a:rPr lang="fi-FI" baseline="-25000" dirty="0" smtClean="0"/>
              <a:t>A1.1</a:t>
            </a:r>
            <a:r>
              <a:rPr lang="fi-FI" dirty="0" smtClean="0"/>
              <a:t> </a:t>
            </a:r>
            <a:r>
              <a:rPr lang="fi-FI" dirty="0"/>
              <a:t>	pressure in cylinders’ 1 and 2 A chambers </a:t>
            </a:r>
            <a:r>
              <a:rPr lang="fi-FI" dirty="0" smtClean="0"/>
              <a:t>[bar], engineering </a:t>
            </a:r>
            <a:r>
              <a:rPr lang="fi-FI" dirty="0"/>
              <a:t>units, with tank</a:t>
            </a:r>
          </a:p>
          <a:p>
            <a:r>
              <a:rPr lang="fi-FI" i="1" dirty="0" smtClean="0"/>
              <a:t>F</a:t>
            </a:r>
            <a:r>
              <a:rPr lang="fi-FI" baseline="-25000" dirty="0" smtClean="0"/>
              <a:t>2.1</a:t>
            </a:r>
            <a:r>
              <a:rPr lang="fi-FI" dirty="0" smtClean="0"/>
              <a:t> </a:t>
            </a:r>
            <a:r>
              <a:rPr lang="fi-FI" dirty="0"/>
              <a:t>	 piston </a:t>
            </a:r>
            <a:r>
              <a:rPr lang="fi-FI" dirty="0" smtClean="0"/>
              <a:t>force (for LIFTING mass M) of cylinder 2 [N], with tank</a:t>
            </a:r>
          </a:p>
          <a:p>
            <a:r>
              <a:rPr lang="fi-FI" i="1" dirty="0" smtClean="0"/>
              <a:t>P</a:t>
            </a:r>
            <a:r>
              <a:rPr lang="fi-FI" baseline="-25000" dirty="0" smtClean="0"/>
              <a:t>1.1</a:t>
            </a:r>
            <a:r>
              <a:rPr lang="fi-FI" dirty="0" smtClean="0"/>
              <a:t> </a:t>
            </a:r>
            <a:r>
              <a:rPr lang="fi-FI" dirty="0"/>
              <a:t>	 </a:t>
            </a:r>
            <a:r>
              <a:rPr lang="fi-FI" dirty="0" smtClean="0"/>
              <a:t>mechanical power IN (</a:t>
            </a:r>
            <a:r>
              <a:rPr lang="fi-FI" i="1" dirty="0" smtClean="0"/>
              <a:t>Fv</a:t>
            </a:r>
            <a:r>
              <a:rPr lang="fi-FI" dirty="0" smtClean="0"/>
              <a:t>), with tank</a:t>
            </a:r>
          </a:p>
          <a:p>
            <a:r>
              <a:rPr lang="fi-FI" i="1" dirty="0" smtClean="0"/>
              <a:t>P</a:t>
            </a:r>
            <a:r>
              <a:rPr lang="fi-FI" baseline="-25000" dirty="0" smtClean="0"/>
              <a:t>2.1</a:t>
            </a:r>
            <a:r>
              <a:rPr lang="fi-FI" dirty="0" smtClean="0"/>
              <a:t> </a:t>
            </a:r>
            <a:r>
              <a:rPr lang="fi-FI" dirty="0"/>
              <a:t>	 mechanical </a:t>
            </a:r>
            <a:r>
              <a:rPr lang="fi-FI" dirty="0" smtClean="0"/>
              <a:t>lifting power OUT </a:t>
            </a:r>
            <a:r>
              <a:rPr lang="fi-FI" dirty="0"/>
              <a:t>(</a:t>
            </a:r>
            <a:r>
              <a:rPr lang="fi-FI" i="1" dirty="0"/>
              <a:t>Fv</a:t>
            </a:r>
            <a:r>
              <a:rPr lang="fi-FI" dirty="0" smtClean="0"/>
              <a:t>), with tank</a:t>
            </a:r>
          </a:p>
          <a:p>
            <a:r>
              <a:rPr lang="fi-FI" i="1" dirty="0" smtClean="0"/>
              <a:t>P</a:t>
            </a:r>
            <a:r>
              <a:rPr lang="fi-FI" baseline="-25000" dirty="0" smtClean="0"/>
              <a:t>accumulator,1</a:t>
            </a:r>
            <a:r>
              <a:rPr lang="fi-FI" dirty="0" smtClean="0"/>
              <a:t>	hydraulic power from accumulator (</a:t>
            </a:r>
            <a:r>
              <a:rPr lang="fi-FI" i="1" dirty="0" smtClean="0"/>
              <a:t>p</a:t>
            </a:r>
            <a:r>
              <a:rPr lang="fi-FI" baseline="-25000" dirty="0" smtClean="0"/>
              <a:t>ACCU</a:t>
            </a:r>
            <a:r>
              <a:rPr lang="fi-FI" i="1" dirty="0" smtClean="0"/>
              <a:t>q</a:t>
            </a:r>
            <a:r>
              <a:rPr lang="fi-FI" baseline="-25000" dirty="0" smtClean="0"/>
              <a:t>vACCU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r>
              <a:rPr lang="fi-FI" dirty="0" smtClean="0"/>
              <a:t>CASE 2 </a:t>
            </a:r>
            <a:r>
              <a:rPr lang="fi-FI" dirty="0"/>
              <a:t>WITH </a:t>
            </a:r>
            <a:r>
              <a:rPr lang="fi-FI" dirty="0" smtClean="0"/>
              <a:t>ACCUMULATOR</a:t>
            </a:r>
          </a:p>
          <a:p>
            <a:r>
              <a:rPr lang="fi-FI" i="1" dirty="0"/>
              <a:t>p</a:t>
            </a:r>
            <a:r>
              <a:rPr lang="fi-FI" baseline="-25000" dirty="0"/>
              <a:t>A1.2</a:t>
            </a:r>
            <a:r>
              <a:rPr lang="fi-FI" dirty="0"/>
              <a:t> 	pressure in cylinders’ 1 and 2 A chambers [Pa], SI units, with accumulator </a:t>
            </a:r>
          </a:p>
          <a:p>
            <a:r>
              <a:rPr lang="fi-FI" i="1" dirty="0"/>
              <a:t>p</a:t>
            </a:r>
            <a:r>
              <a:rPr lang="fi-FI" baseline="-25000" dirty="0"/>
              <a:t>A1.2</a:t>
            </a:r>
            <a:r>
              <a:rPr lang="fi-FI" dirty="0"/>
              <a:t> 	pressure in cylinders’ 1 and 2 A chambers [bar], engineering units, with accumulator</a:t>
            </a:r>
          </a:p>
          <a:p>
            <a:r>
              <a:rPr lang="fi-FI" i="1" dirty="0"/>
              <a:t>F</a:t>
            </a:r>
            <a:r>
              <a:rPr lang="fi-FI" baseline="-25000" dirty="0"/>
              <a:t>2.2</a:t>
            </a:r>
            <a:r>
              <a:rPr lang="fi-FI" dirty="0"/>
              <a:t> 	 piston force (for LIFTING mass M) of cylinder 2 [N], with accumulator</a:t>
            </a:r>
          </a:p>
          <a:p>
            <a:r>
              <a:rPr lang="fi-FI" i="1" dirty="0" smtClean="0"/>
              <a:t>P</a:t>
            </a:r>
            <a:r>
              <a:rPr lang="fi-FI" baseline="-25000" dirty="0" smtClean="0"/>
              <a:t>1.2</a:t>
            </a:r>
            <a:r>
              <a:rPr lang="fi-FI" dirty="0" smtClean="0"/>
              <a:t> </a:t>
            </a:r>
            <a:r>
              <a:rPr lang="fi-FI" dirty="0"/>
              <a:t>	 mechanical power </a:t>
            </a:r>
            <a:r>
              <a:rPr lang="fi-FI" dirty="0" smtClean="0"/>
              <a:t>IN (</a:t>
            </a:r>
            <a:r>
              <a:rPr lang="fi-FI" i="1" dirty="0" smtClean="0"/>
              <a:t>Fv</a:t>
            </a:r>
            <a:r>
              <a:rPr lang="fi-FI" dirty="0"/>
              <a:t>), with </a:t>
            </a:r>
            <a:r>
              <a:rPr lang="fi-FI" dirty="0" smtClean="0"/>
              <a:t>accumulator</a:t>
            </a:r>
            <a:endParaRPr lang="fi-FI" dirty="0"/>
          </a:p>
          <a:p>
            <a:r>
              <a:rPr lang="fi-FI" i="1" dirty="0" smtClean="0"/>
              <a:t>P</a:t>
            </a:r>
            <a:r>
              <a:rPr lang="fi-FI" baseline="-25000" dirty="0" smtClean="0"/>
              <a:t>2.2</a:t>
            </a:r>
            <a:r>
              <a:rPr lang="fi-FI" dirty="0" smtClean="0"/>
              <a:t> </a:t>
            </a:r>
            <a:r>
              <a:rPr lang="fi-FI" dirty="0"/>
              <a:t>	 mechanical lifting </a:t>
            </a:r>
            <a:r>
              <a:rPr lang="fi-FI" dirty="0" smtClean="0"/>
              <a:t>power OUT </a:t>
            </a:r>
            <a:r>
              <a:rPr lang="fi-FI" dirty="0"/>
              <a:t>(</a:t>
            </a:r>
            <a:r>
              <a:rPr lang="fi-FI" i="1" dirty="0"/>
              <a:t>Fv</a:t>
            </a:r>
            <a:r>
              <a:rPr lang="fi-FI" dirty="0"/>
              <a:t>), with </a:t>
            </a:r>
            <a:r>
              <a:rPr lang="fi-FI" dirty="0" smtClean="0"/>
              <a:t>accumulator</a:t>
            </a:r>
          </a:p>
          <a:p>
            <a:r>
              <a:rPr lang="fi-FI" i="1" dirty="0" smtClean="0"/>
              <a:t>P</a:t>
            </a:r>
            <a:r>
              <a:rPr lang="fi-FI" baseline="-25000" dirty="0" smtClean="0"/>
              <a:t>accumulator,2</a:t>
            </a:r>
            <a:r>
              <a:rPr lang="fi-FI" dirty="0"/>
              <a:t>	hydraulic power from accumulator (</a:t>
            </a:r>
            <a:r>
              <a:rPr lang="fi-FI" i="1" dirty="0"/>
              <a:t>p</a:t>
            </a:r>
            <a:r>
              <a:rPr lang="fi-FI" baseline="-25000" dirty="0"/>
              <a:t>ACCU</a:t>
            </a:r>
            <a:r>
              <a:rPr lang="fi-FI" i="1" dirty="0"/>
              <a:t>q</a:t>
            </a:r>
            <a:r>
              <a:rPr lang="fi-FI" baseline="-25000" dirty="0"/>
              <a:t>vACCU</a:t>
            </a:r>
            <a:r>
              <a:rPr lang="fi-FI" dirty="0"/>
              <a:t>)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5" name="TextBox 54"/>
          <p:cNvSpPr txBox="1"/>
          <p:nvPr/>
        </p:nvSpPr>
        <p:spPr>
          <a:xfrm>
            <a:off x="8015607" y="3411744"/>
            <a:ext cx="80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p</a:t>
            </a:r>
            <a:r>
              <a:rPr lang="fi-FI" sz="2400" baseline="-25000" dirty="0" smtClean="0"/>
              <a:t>ACCU</a:t>
            </a:r>
            <a:endParaRPr lang="fi-FI" sz="2400" baseline="-25000" dirty="0"/>
          </a:p>
        </p:txBody>
      </p:sp>
      <p:sp>
        <p:nvSpPr>
          <p:cNvPr id="56" name="Rounded Rectangle 55"/>
          <p:cNvSpPr/>
          <p:nvPr/>
        </p:nvSpPr>
        <p:spPr>
          <a:xfrm>
            <a:off x="8737378" y="3144421"/>
            <a:ext cx="439617" cy="7236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" name="TextBox 56"/>
          <p:cNvSpPr txBox="1"/>
          <p:nvPr/>
        </p:nvSpPr>
        <p:spPr>
          <a:xfrm>
            <a:off x="7892072" y="1776079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q</a:t>
            </a:r>
            <a:r>
              <a:rPr lang="fi-FI" sz="2400" baseline="-25000" dirty="0" smtClean="0"/>
              <a:t>vB1</a:t>
            </a:r>
            <a:endParaRPr lang="fi-FI" sz="2400" baseline="-25000" dirty="0"/>
          </a:p>
        </p:txBody>
      </p:sp>
      <p:sp>
        <p:nvSpPr>
          <p:cNvPr id="58" name="TextBox 57"/>
          <p:cNvSpPr txBox="1"/>
          <p:nvPr/>
        </p:nvSpPr>
        <p:spPr>
          <a:xfrm>
            <a:off x="9342104" y="1778147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q</a:t>
            </a:r>
            <a:r>
              <a:rPr lang="fi-FI" sz="2400" baseline="-25000" dirty="0" smtClean="0"/>
              <a:t>vA2</a:t>
            </a:r>
            <a:endParaRPr lang="fi-FI" sz="2400" baseline="-25000" dirty="0"/>
          </a:p>
        </p:txBody>
      </p:sp>
      <p:sp>
        <p:nvSpPr>
          <p:cNvPr id="59" name="TextBox 58"/>
          <p:cNvSpPr txBox="1"/>
          <p:nvPr/>
        </p:nvSpPr>
        <p:spPr>
          <a:xfrm>
            <a:off x="8968913" y="2565006"/>
            <a:ext cx="90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i="1" dirty="0" smtClean="0"/>
              <a:t>q</a:t>
            </a:r>
            <a:r>
              <a:rPr lang="fi-FI" sz="2400" baseline="-25000" dirty="0" smtClean="0"/>
              <a:t>vACCU</a:t>
            </a:r>
            <a:endParaRPr lang="fi-FI" sz="2400" baseline="-25000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7734280" y="2457666"/>
            <a:ext cx="89154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8583312" y="2898153"/>
            <a:ext cx="43200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9196032" y="2475191"/>
            <a:ext cx="89154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0863077" y="5842470"/>
            <a:ext cx="648000" cy="64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M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60354" y="134142"/>
            <a:ext cx="5170326" cy="800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i-FI" dirty="0" smtClean="0"/>
              <a:t>Two cases (1 and 2)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Pressure accumulator (gauge) pressure= 0 (”tank”)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Pressure </a:t>
            </a:r>
            <a:r>
              <a:rPr lang="fi-FI" sz="1400" dirty="0"/>
              <a:t>accumulator </a:t>
            </a:r>
            <a:r>
              <a:rPr lang="fi-FI" sz="1400" dirty="0" smtClean="0"/>
              <a:t>(gauge) pressure</a:t>
            </a:r>
            <a:r>
              <a:rPr lang="fi-FI" sz="1400" dirty="0"/>
              <a:t>= </a:t>
            </a:r>
            <a:r>
              <a:rPr lang="fi-FI" sz="1400" dirty="0" smtClean="0"/>
              <a:t>50 bar (”accumulator”)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00087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Input </a:t>
            </a:r>
            <a:r>
              <a:rPr lang="fi-FI" dirty="0"/>
              <a:t>parameters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8</a:t>
            </a:fld>
            <a:endParaRPr lang="fi-FI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73775"/>
              </p:ext>
            </p:extLst>
          </p:nvPr>
        </p:nvGraphicFramePr>
        <p:xfrm>
          <a:off x="752471" y="2333626"/>
          <a:ext cx="10725150" cy="1724026"/>
        </p:xfrm>
        <a:graphic>
          <a:graphicData uri="http://schemas.openxmlformats.org/drawingml/2006/table">
            <a:tbl>
              <a:tblPr/>
              <a:tblGrid>
                <a:gridCol w="1337197"/>
                <a:gridCol w="661706"/>
                <a:gridCol w="661706"/>
                <a:gridCol w="661706"/>
                <a:gridCol w="661706"/>
                <a:gridCol w="661706"/>
                <a:gridCol w="661706"/>
                <a:gridCol w="661706"/>
                <a:gridCol w="661706"/>
                <a:gridCol w="661706"/>
                <a:gridCol w="661706"/>
                <a:gridCol w="661706"/>
                <a:gridCol w="2109187"/>
              </a:tblGrid>
              <a:tr h="23509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Input parameters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468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122700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122700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p"/>
                      </a:pPr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iston 1 force</a:t>
                      </a:r>
                      <a:endParaRPr lang="fi-FI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68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ACCU1 (TANK, CASE 1)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accumulator= ”tank”</a:t>
                      </a:r>
                      <a:endParaRPr lang="fi-FI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68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ACCU1 (CASE 2)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accumulator (constant) pressure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94">
                <a:tc gridSpan="3"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dimensions from Exercise 1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686">
                <a:tc gridSpan="5"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Piston velocity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from Exercise 1 (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Þ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Power calculations)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094">
                <a:tc gridSpan="4"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None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rates from Exercise 1 (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</a:rPr>
                        <a:t>Þ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Power calculations)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9351" y="1958196"/>
            <a:ext cx="3190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Input parameters for Groups A-J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847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2. Results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Fluid Power Basics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DE380-7B12-467A-8247-3C4E91D4C5F7}" type="slidenum">
              <a:rPr lang="fi-FI" smtClean="0"/>
              <a:t>9</a:t>
            </a:fld>
            <a:endParaRPr lang="fi-FI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344527"/>
              </p:ext>
            </p:extLst>
          </p:nvPr>
        </p:nvGraphicFramePr>
        <p:xfrm>
          <a:off x="1295400" y="1828799"/>
          <a:ext cx="9220201" cy="4105272"/>
        </p:xfrm>
        <a:graphic>
          <a:graphicData uri="http://schemas.openxmlformats.org/drawingml/2006/table">
            <a:tbl>
              <a:tblPr/>
              <a:tblGrid>
                <a:gridCol w="1164489"/>
                <a:gridCol w="765692"/>
                <a:gridCol w="765692"/>
                <a:gridCol w="6524328"/>
              </a:tblGrid>
              <a:tr h="256580"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6580">
                <a:tc gridSpan="2"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1 WITH TANK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[Pa]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in cylinders’ 1 and 2 A chambers, SI units, with tank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in cylinders’ 1 and 2 A chambers, engineering units, with tank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piston force (for LIFTING mass M) of cylinder 2, with tank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mechanical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IN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with tank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mechanical lifting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OUT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with tank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accumulator,1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hydraulic power from accumulator (</a:t>
                      </a:r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1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</a:t>
                      </a:r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11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vACCU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80">
                <a:tc gridSpan="3"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CASE 2 WITH ACCUMULATOR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A1.2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[Pa]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in cylinders’ 1 and 2 A chambers [Pa], SI units, with accumulator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A1.2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[bar]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in cylinders’ 1 and 2 A chambers [bar], engineering units, with accumulator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[N]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piston force (for LIFTING mass M) of cylinder 2 [N], with accumulator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mechanical power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(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with accumulator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mechanical lifting power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(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Fv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with accumulator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6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fi-FI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fi-FI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accumulator,2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[W]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hydraulic power from accumulator (</a:t>
                      </a:r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US" sz="11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ACCU</a:t>
                      </a:r>
                      <a:r>
                        <a:rPr lang="en-US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n-US" sz="110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vACCU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68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49644</TotalTime>
  <Words>1576</Words>
  <Application>Microsoft Office PowerPoint</Application>
  <PresentationFormat>Widescreen</PresentationFormat>
  <Paragraphs>678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Worksheet</vt:lpstr>
      <vt:lpstr>PowerPoint Presentation</vt:lpstr>
      <vt:lpstr>Instructions: </vt:lpstr>
      <vt:lpstr>Group identification (fill in)</vt:lpstr>
      <vt:lpstr>1. Cylinder: Flow rate</vt:lpstr>
      <vt:lpstr>1. Input parameters</vt:lpstr>
      <vt:lpstr>1. Results</vt:lpstr>
      <vt:lpstr>2. Cylinder: Force &amp; Power</vt:lpstr>
      <vt:lpstr>2. Input parameters</vt:lpstr>
      <vt:lpstr>2. Results</vt:lpstr>
      <vt:lpstr>3. Cylinder: stiffness</vt:lpstr>
      <vt:lpstr>3. Results</vt:lpstr>
      <vt:lpstr>4. Cylinder: Force</vt:lpstr>
      <vt:lpstr>4. Input parameters</vt:lpstr>
      <vt:lpstr>4.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Jyrki Kajaste</dc:creator>
  <cp:lastModifiedBy>Jyrki Kajaste</cp:lastModifiedBy>
  <cp:revision>206</cp:revision>
  <dcterms:created xsi:type="dcterms:W3CDTF">2017-11-21T07:42:31Z</dcterms:created>
  <dcterms:modified xsi:type="dcterms:W3CDTF">2019-01-25T17:28:48Z</dcterms:modified>
</cp:coreProperties>
</file>