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70" r:id="rId3"/>
    <p:sldId id="280" r:id="rId4"/>
    <p:sldId id="286" r:id="rId5"/>
    <p:sldId id="287" r:id="rId6"/>
    <p:sldId id="276" r:id="rId7"/>
    <p:sldId id="281" r:id="rId8"/>
    <p:sldId id="282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394" autoAdjust="0"/>
  </p:normalViewPr>
  <p:slideViewPr>
    <p:cSldViewPr snapToGrid="0" showGuides="1">
      <p:cViewPr varScale="1">
        <p:scale>
          <a:sx n="85" d="100"/>
          <a:sy n="85" d="100"/>
        </p:scale>
        <p:origin x="590" y="53"/>
      </p:cViewPr>
      <p:guideLst>
        <p:guide orient="horz" pos="227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128E5-DA93-41AB-97FF-881E38356B22}" type="datetimeFigureOut">
              <a:rPr lang="fi-FI" smtClean="0"/>
              <a:t>12.2.2019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5BDA0-16F6-4BC1-BE68-A7BE87DA23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93277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5BDA0-16F6-4BC1-BE68-A7BE87DA2307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1026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5BDA0-16F6-4BC1-BE68-A7BE87DA2307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6270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5BDA0-16F6-4BC1-BE68-A7BE87DA2307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6888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5BDA0-16F6-4BC1-BE68-A7BE87DA2307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9068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5BDA0-16F6-4BC1-BE68-A7BE87DA2307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5672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5BDA0-16F6-4BC1-BE68-A7BE87DA2307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2392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4B5C1-F115-4CFE-897A-EB8E8FAA8B87}" type="datetime1">
              <a:rPr lang="fi-FI" smtClean="0"/>
              <a:t>12.2.2019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032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0450B-C0DD-40BA-B801-55E679464289}" type="datetime1">
              <a:rPr lang="fi-FI" smtClean="0"/>
              <a:t>12.2.2019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799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C19A-2D70-49BC-B754-DA9C2E0113AA}" type="datetime1">
              <a:rPr lang="fi-FI" smtClean="0"/>
              <a:t>12.2.2019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251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C6C9-3781-4B94-993C-3E0814943F8A}" type="datetime1">
              <a:rPr lang="fi-FI" smtClean="0"/>
              <a:t>12.2.2019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2268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E9A4-7694-43A2-94EF-FBA19F91EB88}" type="datetime1">
              <a:rPr lang="fi-FI" smtClean="0"/>
              <a:t>12.2.2019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839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EF9B4-82F5-4365-B6D8-6903B22E93D8}" type="datetime1">
              <a:rPr lang="fi-FI" smtClean="0"/>
              <a:t>12.2.2019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3145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5DE22-FC7E-4D7D-A43B-278FAC1A61BE}" type="datetime1">
              <a:rPr lang="fi-FI" smtClean="0"/>
              <a:t>12.2.2019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0489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D0030-4497-466C-B2D5-04E1475EA861}" type="datetime1">
              <a:rPr lang="fi-FI" smtClean="0"/>
              <a:t>12.2.2019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079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6D3A-A732-4A45-AC21-DAA9313A205C}" type="datetime1">
              <a:rPr lang="fi-FI" smtClean="0"/>
              <a:t>12.2.2019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8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BA23C-1255-424B-B66D-FCCF869E4DAB}" type="datetime1">
              <a:rPr lang="fi-FI" smtClean="0"/>
              <a:t>12.2.2019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66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AE19-E703-492E-861B-D9F74DC06BFA}" type="datetime1">
              <a:rPr lang="fi-FI" smtClean="0"/>
              <a:t>12.2.2019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071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92C04-C45A-4CDD-A446-256B4DC6599B}" type="datetime1">
              <a:rPr lang="fi-FI" smtClean="0"/>
              <a:t>12.2.2019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DE380-7B12-467A-8247-3C4E91D4C5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826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png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png"/><Relationship Id="rId4" Type="http://schemas.openxmlformats.org/officeDocument/2006/relationships/image" Target="../media/image5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3034" y="1153243"/>
            <a:ext cx="11139396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5400" dirty="0" smtClean="0"/>
              <a:t>Fluid Power Basics  - Assignments 2019</a:t>
            </a:r>
          </a:p>
          <a:p>
            <a:endParaRPr lang="fi-FI" sz="4400" dirty="0" smtClean="0"/>
          </a:p>
          <a:p>
            <a:r>
              <a:rPr lang="fi-FI" sz="4400" dirty="0" smtClean="0"/>
              <a:t>Assignment 2</a:t>
            </a:r>
          </a:p>
          <a:p>
            <a:r>
              <a:rPr lang="fi-FI" sz="4400" dirty="0" smtClean="0"/>
              <a:t>Exercises 5-8</a:t>
            </a:r>
            <a:endParaRPr lang="fi-FI" sz="4400" dirty="0"/>
          </a:p>
        </p:txBody>
      </p:sp>
      <p:sp>
        <p:nvSpPr>
          <p:cNvPr id="2" name="TextBox 1"/>
          <p:cNvSpPr txBox="1"/>
          <p:nvPr/>
        </p:nvSpPr>
        <p:spPr>
          <a:xfrm>
            <a:off x="9888855" y="5549900"/>
            <a:ext cx="15631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Version official</a:t>
            </a:r>
          </a:p>
          <a:p>
            <a:r>
              <a:rPr lang="fi-FI" dirty="0" smtClean="0"/>
              <a:t>1.2</a:t>
            </a:r>
            <a:endParaRPr lang="fi-FI" dirty="0"/>
          </a:p>
        </p:txBody>
      </p:sp>
      <p:sp>
        <p:nvSpPr>
          <p:cNvPr id="3" name="TextBox 2"/>
          <p:cNvSpPr txBox="1"/>
          <p:nvPr/>
        </p:nvSpPr>
        <p:spPr>
          <a:xfrm>
            <a:off x="8143875" y="3189972"/>
            <a:ext cx="217495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Calculation exercises </a:t>
            </a:r>
          </a:p>
          <a:p>
            <a:pPr marL="285750" indent="-285750">
              <a:buFontTx/>
              <a:buChar char="-"/>
            </a:pPr>
            <a:r>
              <a:rPr lang="fi-FI" dirty="0" smtClean="0"/>
              <a:t>Exercises</a:t>
            </a:r>
          </a:p>
          <a:p>
            <a:pPr marL="285750" indent="-285750">
              <a:buFontTx/>
              <a:buChar char="-"/>
            </a:pPr>
            <a:r>
              <a:rPr lang="fi-FI" dirty="0" smtClean="0"/>
              <a:t>Input prameters</a:t>
            </a:r>
          </a:p>
          <a:p>
            <a:pPr marL="285750" indent="-285750">
              <a:buFontTx/>
              <a:buChar char="-"/>
            </a:pPr>
            <a:r>
              <a:rPr lang="fi-FI" dirty="0" smtClean="0"/>
              <a:t>Tables for results</a:t>
            </a:r>
            <a:endParaRPr lang="en-US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50841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6</a:t>
            </a:r>
            <a:r>
              <a:rPr lang="fi-FI" dirty="0" smtClean="0"/>
              <a:t>. Input parameters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10</a:t>
            </a:fld>
            <a:endParaRPr lang="fi-FI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9827830"/>
              </p:ext>
            </p:extLst>
          </p:nvPr>
        </p:nvGraphicFramePr>
        <p:xfrm>
          <a:off x="590550" y="2659855"/>
          <a:ext cx="11468100" cy="136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Worksheet" r:id="rId3" imgW="11468277" imgH="1364067" progId="Excel.Sheet.12">
                  <p:embed/>
                </p:oleObj>
              </mc:Choice>
              <mc:Fallback>
                <p:oleObj name="Worksheet" r:id="rId3" imgW="11468277" imgH="136406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0550" y="2659855"/>
                        <a:ext cx="11468100" cy="1363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90550" y="1979890"/>
            <a:ext cx="3222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Input parameters for Groups A-J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5073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6. Results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11</a:t>
            </a:fld>
            <a:endParaRPr lang="fi-FI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214546"/>
              </p:ext>
            </p:extLst>
          </p:nvPr>
        </p:nvGraphicFramePr>
        <p:xfrm>
          <a:off x="1559858" y="1443318"/>
          <a:ext cx="8731623" cy="4913031"/>
        </p:xfrm>
        <a:graphic>
          <a:graphicData uri="http://schemas.openxmlformats.org/drawingml/2006/table">
            <a:tbl>
              <a:tblPr/>
              <a:tblGrid>
                <a:gridCol w="848417"/>
                <a:gridCol w="848417"/>
                <a:gridCol w="848417"/>
                <a:gridCol w="6186372"/>
              </a:tblGrid>
              <a:tr h="23199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Outputs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Definition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288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LOAD 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1993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  <a:r>
                        <a:rPr lang="fi-FI" sz="1100" b="0" i="1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fi-FI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[m/s]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piston velocity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1993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v,A.1 </a:t>
                      </a:r>
                      <a:endParaRPr lang="fi-FI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[l/min]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flow rate from cylinder chamber A, engineering units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993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v,B.1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i-FI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[l/min]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flow rate to cylinder chamber B, engineering units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993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A.1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i-FI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[bar]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cylinder chamber A pressure, engineering units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993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B.1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i-FI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[bar]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cylinder chamber B pressure, engineering units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993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PAT.1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i-FI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[W]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loss in orifice AT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993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PB.1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i-FI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[W]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loss in orifice PB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487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LIFT.1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i-FI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[W]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mechanical power from lowering (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ï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Fv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ï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487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PUMP.1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i-FI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[W]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pump’s output power, hydraulic power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LOAD 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5487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  <a:r>
                        <a:rPr lang="fi-FI" sz="1100" b="0" i="1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fi-FI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[m/s]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piston velocity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5487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v,A.2 </a:t>
                      </a:r>
                      <a:endParaRPr lang="fi-FI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[l/min]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flow rate from cylinder chamber A, engineering units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487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v,B.2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i-FI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[l/min]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flow rate to cylinder chamber B, engineering units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487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A.2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i-FI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[bar]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cylinder chamber A pressure, engineering units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487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B.2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i-FI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[bar]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cylinder chamber B pressure, engineering units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487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AT.2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i-FI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[W]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loss in orifice AT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487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PB.2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i-FI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[W]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loss in orifice PB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487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LIFT.2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i-FI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[W]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mechanical power from lowering (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ï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Fv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ï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487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PUMP.2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i-FI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[W]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pump’s output power, hydraulic power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264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/>
              <a:t>7</a:t>
            </a:r>
            <a:r>
              <a:rPr lang="fi-FI" dirty="0" smtClean="0"/>
              <a:t>. </a:t>
            </a:r>
            <a:r>
              <a:rPr lang="fi-FI" dirty="0"/>
              <a:t>Hydraulic cylinder system </a:t>
            </a:r>
            <a:r>
              <a:rPr lang="fi-FI" dirty="0" smtClean="0"/>
              <a:t>- leakage</a:t>
            </a:r>
            <a:endParaRPr lang="fi-FI" dirty="0"/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49" name="Content Placeholder 2"/>
          <p:cNvSpPr>
            <a:spLocks noGrp="1"/>
          </p:cNvSpPr>
          <p:nvPr>
            <p:ph idx="1"/>
          </p:nvPr>
        </p:nvSpPr>
        <p:spPr>
          <a:xfrm>
            <a:off x="105177" y="1171575"/>
            <a:ext cx="8585196" cy="568642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sz="1800" dirty="0" smtClean="0"/>
              <a:t>Inputs</a:t>
            </a:r>
          </a:p>
          <a:p>
            <a:r>
              <a:rPr lang="fi-FI" sz="1800" dirty="0" smtClean="0"/>
              <a:t>The same as in exercise 5, except</a:t>
            </a:r>
          </a:p>
          <a:p>
            <a:r>
              <a:rPr lang="fi-FI" sz="1800" i="1" dirty="0" smtClean="0"/>
              <a:t>U= </a:t>
            </a:r>
            <a:r>
              <a:rPr lang="fi-FI" sz="1800" dirty="0" smtClean="0"/>
              <a:t>0</a:t>
            </a:r>
            <a:r>
              <a:rPr lang="fi-FI" sz="1800" dirty="0"/>
              <a:t>	valve command [V</a:t>
            </a:r>
            <a:r>
              <a:rPr lang="fi-FI" sz="1800" dirty="0" smtClean="0"/>
              <a:t>]</a:t>
            </a:r>
          </a:p>
          <a:p>
            <a:r>
              <a:rPr lang="fi-FI" sz="1800" dirty="0" smtClean="0"/>
              <a:t>K</a:t>
            </a:r>
            <a:r>
              <a:rPr lang="fi-FI" sz="1800" baseline="-25000" dirty="0" smtClean="0"/>
              <a:t>LEAK</a:t>
            </a:r>
            <a:r>
              <a:rPr lang="fi-FI" sz="1800" dirty="0" smtClean="0"/>
              <a:t>	leakage flow parameter [m</a:t>
            </a:r>
            <a:r>
              <a:rPr lang="fi-FI" sz="1800" baseline="30000" dirty="0" smtClean="0"/>
              <a:t>3</a:t>
            </a:r>
            <a:r>
              <a:rPr lang="fi-FI" sz="1800" dirty="0" smtClean="0"/>
              <a:t>/s/Pa]</a:t>
            </a:r>
          </a:p>
          <a:p>
            <a:r>
              <a:rPr lang="fi-FI" sz="1800" i="1" dirty="0" smtClean="0"/>
              <a:t>v= </a:t>
            </a:r>
            <a:r>
              <a:rPr lang="fi-FI" sz="1800" dirty="0" smtClean="0"/>
              <a:t>0 </a:t>
            </a:r>
            <a:r>
              <a:rPr lang="fi-FI" sz="1800" dirty="0"/>
              <a:t>	piston velocity [m/s]</a:t>
            </a:r>
            <a:endParaRPr lang="fi-FI" sz="1800" baseline="-25000" dirty="0"/>
          </a:p>
          <a:p>
            <a:pPr marL="0" indent="0">
              <a:buNone/>
            </a:pPr>
            <a:r>
              <a:rPr lang="fi-FI" sz="1800" dirty="0" smtClean="0"/>
              <a:t>Outputs</a:t>
            </a:r>
          </a:p>
          <a:p>
            <a:r>
              <a:rPr lang="fi-FI" sz="1800" i="1" dirty="0" smtClean="0"/>
              <a:t>q</a:t>
            </a:r>
            <a:r>
              <a:rPr lang="fi-FI" sz="1800" baseline="-25000" dirty="0" smtClean="0"/>
              <a:t>vPA</a:t>
            </a:r>
            <a:r>
              <a:rPr lang="fi-FI" sz="1800" dirty="0" smtClean="0"/>
              <a:t> </a:t>
            </a:r>
            <a:r>
              <a:rPr lang="fi-FI" sz="1800" dirty="0"/>
              <a:t>	flow rate </a:t>
            </a:r>
            <a:r>
              <a:rPr lang="fi-FI" sz="1800" dirty="0" smtClean="0"/>
              <a:t>through orifice PA [l/min], </a:t>
            </a:r>
            <a:r>
              <a:rPr lang="fi-FI" sz="1800" dirty="0"/>
              <a:t>engineering </a:t>
            </a:r>
            <a:r>
              <a:rPr lang="fi-FI" sz="1800" dirty="0" smtClean="0"/>
              <a:t>units</a:t>
            </a:r>
          </a:p>
          <a:p>
            <a:r>
              <a:rPr lang="fi-FI" sz="1800" i="1" dirty="0" smtClean="0"/>
              <a:t>q</a:t>
            </a:r>
            <a:r>
              <a:rPr lang="fi-FI" sz="1800" baseline="-25000" dirty="0" smtClean="0"/>
              <a:t>vPB</a:t>
            </a:r>
            <a:r>
              <a:rPr lang="fi-FI" sz="1800" dirty="0" smtClean="0"/>
              <a:t> </a:t>
            </a:r>
            <a:r>
              <a:rPr lang="fi-FI" sz="1800" dirty="0"/>
              <a:t>	flow rate through orifice </a:t>
            </a:r>
            <a:r>
              <a:rPr lang="fi-FI" sz="1800" dirty="0" smtClean="0"/>
              <a:t>PB </a:t>
            </a:r>
            <a:r>
              <a:rPr lang="fi-FI" sz="1800" dirty="0"/>
              <a:t>[l/min], engineering units</a:t>
            </a:r>
          </a:p>
          <a:p>
            <a:r>
              <a:rPr lang="fi-FI" sz="1800" i="1" dirty="0" smtClean="0"/>
              <a:t>q</a:t>
            </a:r>
            <a:r>
              <a:rPr lang="fi-FI" sz="1800" baseline="-25000" dirty="0" smtClean="0"/>
              <a:t>vAT</a:t>
            </a:r>
            <a:r>
              <a:rPr lang="fi-FI" sz="1800" dirty="0" smtClean="0"/>
              <a:t> </a:t>
            </a:r>
            <a:r>
              <a:rPr lang="fi-FI" sz="1800" dirty="0"/>
              <a:t>	flow rate through orifice </a:t>
            </a:r>
            <a:r>
              <a:rPr lang="fi-FI" sz="1800" dirty="0" smtClean="0"/>
              <a:t>AT </a:t>
            </a:r>
            <a:r>
              <a:rPr lang="fi-FI" sz="1800" dirty="0"/>
              <a:t>[l/min], engineering units</a:t>
            </a:r>
          </a:p>
          <a:p>
            <a:r>
              <a:rPr lang="fi-FI" sz="1800" i="1" dirty="0" smtClean="0"/>
              <a:t>q</a:t>
            </a:r>
            <a:r>
              <a:rPr lang="fi-FI" sz="1800" baseline="-25000" dirty="0" smtClean="0"/>
              <a:t>vBT</a:t>
            </a:r>
            <a:r>
              <a:rPr lang="fi-FI" sz="1800" dirty="0" smtClean="0"/>
              <a:t> </a:t>
            </a:r>
            <a:r>
              <a:rPr lang="fi-FI" sz="1800" dirty="0"/>
              <a:t>	flow rate through orifice BT [l/min], engineering </a:t>
            </a:r>
            <a:r>
              <a:rPr lang="fi-FI" sz="1800" dirty="0" smtClean="0"/>
              <a:t>units</a:t>
            </a:r>
          </a:p>
          <a:p>
            <a:r>
              <a:rPr lang="fi-FI" sz="1800" i="1" dirty="0"/>
              <a:t>q</a:t>
            </a:r>
            <a:r>
              <a:rPr lang="fi-FI" sz="1800" baseline="-25000" dirty="0"/>
              <a:t>vP</a:t>
            </a:r>
            <a:r>
              <a:rPr lang="fi-FI" sz="1800" dirty="0"/>
              <a:t> 	pump’s flow rate [l/min], engineering units</a:t>
            </a:r>
          </a:p>
          <a:p>
            <a:r>
              <a:rPr lang="fi-FI" sz="1800" i="1" dirty="0" smtClean="0"/>
              <a:t>p</a:t>
            </a:r>
            <a:r>
              <a:rPr lang="fi-FI" sz="1800" baseline="-25000" dirty="0" smtClean="0"/>
              <a:t>A</a:t>
            </a:r>
            <a:r>
              <a:rPr lang="fi-FI" sz="1800" dirty="0" smtClean="0"/>
              <a:t> </a:t>
            </a:r>
            <a:r>
              <a:rPr lang="fi-FI" sz="1800" dirty="0"/>
              <a:t>	</a:t>
            </a:r>
            <a:r>
              <a:rPr lang="fi-FI" sz="1800" dirty="0" smtClean="0"/>
              <a:t>cylinder chamber A pressure [bar], </a:t>
            </a:r>
            <a:r>
              <a:rPr lang="fi-FI" sz="1800" dirty="0"/>
              <a:t>engineering units</a:t>
            </a:r>
            <a:endParaRPr lang="fi-FI" sz="1800" dirty="0" smtClean="0"/>
          </a:p>
          <a:p>
            <a:r>
              <a:rPr lang="fi-FI" sz="1800" i="1" dirty="0" smtClean="0"/>
              <a:t>p</a:t>
            </a:r>
            <a:r>
              <a:rPr lang="fi-FI" sz="1800" baseline="-25000" dirty="0" smtClean="0"/>
              <a:t>B</a:t>
            </a:r>
            <a:r>
              <a:rPr lang="fi-FI" sz="1800" dirty="0" smtClean="0"/>
              <a:t> </a:t>
            </a:r>
            <a:r>
              <a:rPr lang="fi-FI" sz="1800" dirty="0"/>
              <a:t>	cylinder chamber </a:t>
            </a:r>
            <a:r>
              <a:rPr lang="fi-FI" sz="1800" dirty="0" smtClean="0"/>
              <a:t>B </a:t>
            </a:r>
            <a:r>
              <a:rPr lang="fi-FI" sz="1800" dirty="0"/>
              <a:t>pressure [bar], engineering units</a:t>
            </a:r>
          </a:p>
          <a:p>
            <a:r>
              <a:rPr lang="fi-FI" sz="1800" i="1" dirty="0" smtClean="0"/>
              <a:t>P</a:t>
            </a:r>
            <a:r>
              <a:rPr lang="fi-FI" sz="1800" baseline="-25000" dirty="0" smtClean="0"/>
              <a:t>PA</a:t>
            </a:r>
            <a:r>
              <a:rPr lang="fi-FI" sz="1800" dirty="0" smtClean="0"/>
              <a:t> </a:t>
            </a:r>
            <a:r>
              <a:rPr lang="fi-FI" sz="1800" dirty="0"/>
              <a:t>	</a:t>
            </a:r>
            <a:r>
              <a:rPr lang="fi-FI" sz="1800" dirty="0" smtClean="0"/>
              <a:t>power loss in orifice PA [W] </a:t>
            </a:r>
          </a:p>
          <a:p>
            <a:r>
              <a:rPr lang="fi-FI" sz="1800" i="1" dirty="0" smtClean="0"/>
              <a:t>P</a:t>
            </a:r>
            <a:r>
              <a:rPr lang="fi-FI" sz="1800" baseline="-25000" dirty="0" smtClean="0"/>
              <a:t>PB</a:t>
            </a:r>
            <a:r>
              <a:rPr lang="fi-FI" sz="1800" dirty="0" smtClean="0"/>
              <a:t> </a:t>
            </a:r>
            <a:r>
              <a:rPr lang="fi-FI" sz="1800" dirty="0"/>
              <a:t>	power loss in orifice </a:t>
            </a:r>
            <a:r>
              <a:rPr lang="fi-FI" sz="1800" dirty="0" smtClean="0"/>
              <a:t>PB </a:t>
            </a:r>
            <a:r>
              <a:rPr lang="fi-FI" sz="1800" dirty="0"/>
              <a:t>[W] </a:t>
            </a:r>
            <a:endParaRPr lang="fi-FI" sz="1800" dirty="0" smtClean="0"/>
          </a:p>
          <a:p>
            <a:r>
              <a:rPr lang="fi-FI" sz="1800" i="1" dirty="0" smtClean="0"/>
              <a:t>P</a:t>
            </a:r>
            <a:r>
              <a:rPr lang="fi-FI" sz="1800" baseline="-25000" dirty="0" smtClean="0"/>
              <a:t>AT</a:t>
            </a:r>
            <a:r>
              <a:rPr lang="fi-FI" sz="1800" dirty="0" smtClean="0"/>
              <a:t> </a:t>
            </a:r>
            <a:r>
              <a:rPr lang="fi-FI" sz="1800" dirty="0"/>
              <a:t>	power loss in orifice AT [W] </a:t>
            </a:r>
          </a:p>
          <a:p>
            <a:r>
              <a:rPr lang="fi-FI" sz="1800" i="1" dirty="0" smtClean="0"/>
              <a:t>P</a:t>
            </a:r>
            <a:r>
              <a:rPr lang="fi-FI" sz="1800" baseline="-25000" dirty="0" smtClean="0"/>
              <a:t>BT</a:t>
            </a:r>
            <a:r>
              <a:rPr lang="fi-FI" sz="1800" dirty="0" smtClean="0"/>
              <a:t> </a:t>
            </a:r>
            <a:r>
              <a:rPr lang="fi-FI" sz="1800" dirty="0"/>
              <a:t>	power loss in orifice </a:t>
            </a:r>
            <a:r>
              <a:rPr lang="fi-FI" sz="1800" dirty="0" smtClean="0"/>
              <a:t>BT </a:t>
            </a:r>
            <a:r>
              <a:rPr lang="fi-FI" sz="1800" dirty="0"/>
              <a:t>[W] </a:t>
            </a:r>
          </a:p>
          <a:p>
            <a:r>
              <a:rPr lang="fi-FI" sz="1800" i="1" dirty="0" smtClean="0"/>
              <a:t>P</a:t>
            </a:r>
            <a:r>
              <a:rPr lang="fi-FI" sz="1800" baseline="-25000" dirty="0" smtClean="0"/>
              <a:t>P</a:t>
            </a:r>
            <a:r>
              <a:rPr lang="fi-FI" sz="1800" dirty="0" smtClean="0"/>
              <a:t> </a:t>
            </a:r>
            <a:r>
              <a:rPr lang="fi-FI" sz="1800" dirty="0"/>
              <a:t>	</a:t>
            </a:r>
            <a:r>
              <a:rPr lang="fi-FI" sz="1800" dirty="0" smtClean="0"/>
              <a:t>pump’s output power, hydraulic power </a:t>
            </a:r>
            <a:r>
              <a:rPr lang="fi-FI" sz="1800" dirty="0"/>
              <a:t>[W] </a:t>
            </a:r>
            <a:endParaRPr lang="fi-FI" sz="1800" dirty="0" smtClean="0"/>
          </a:p>
          <a:p>
            <a:r>
              <a:rPr lang="fi-FI" sz="1800" i="1" dirty="0" smtClean="0"/>
              <a:t>F	</a:t>
            </a:r>
            <a:r>
              <a:rPr lang="fi-FI" sz="1800" dirty="0" smtClean="0"/>
              <a:t>force needed to stop the cylinder movement [N]</a:t>
            </a:r>
          </a:p>
          <a:p>
            <a:endParaRPr lang="fi-FI" dirty="0"/>
          </a:p>
        </p:txBody>
      </p:sp>
      <p:sp>
        <p:nvSpPr>
          <p:cNvPr id="66" name="Slide Number Placeholder 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12</a:t>
            </a:fld>
            <a:endParaRPr lang="fi-FI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361602" y="1384430"/>
                <a:ext cx="3514674" cy="1657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i-FI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leakage flow in each of the control edges (throttles) is </a:t>
                </a:r>
                <a:r>
                  <a:rPr lang="fi-FI" b="1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laminar</a:t>
                </a:r>
                <a:r>
                  <a:rPr lang="fi-FI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the flow </a:t>
                </a:r>
                <a:r>
                  <a:rPr lang="fi-FI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rate </a:t>
                </a:r>
                <a:r>
                  <a:rPr lang="fi-FI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can be calculated with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i-FI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𝑞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i-FI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v</m:t>
                          </m:r>
                        </m:sub>
                      </m:sSub>
                      <m:r>
                        <a:rPr lang="fi-FI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fi-FI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i-FI" b="0" i="0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LEAK</m:t>
                          </m:r>
                        </m:sub>
                      </m:sSub>
                      <m:r>
                        <a:rPr lang="fi-FI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fi-FI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𝑝</m:t>
                      </m:r>
                    </m:oMath>
                  </m:oMathPara>
                </a14:m>
                <a:endParaRPr lang="fi-FI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1602" y="1384430"/>
                <a:ext cx="3514674" cy="1657377"/>
              </a:xfrm>
              <a:prstGeom prst="rect">
                <a:avLst/>
              </a:prstGeom>
              <a:blipFill rotWithShape="0">
                <a:blip r:embed="rId3"/>
                <a:stretch>
                  <a:fillRect t="-1471" r="-1215" b="-735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8" name="Group 107"/>
          <p:cNvGrpSpPr>
            <a:grpSpLocks noChangeAspect="1"/>
          </p:cNvGrpSpPr>
          <p:nvPr/>
        </p:nvGrpSpPr>
        <p:grpSpPr>
          <a:xfrm>
            <a:off x="8043319" y="1171575"/>
            <a:ext cx="3600000" cy="4021963"/>
            <a:chOff x="616359" y="521467"/>
            <a:chExt cx="4969049" cy="5551481"/>
          </a:xfrm>
        </p:grpSpPr>
        <p:cxnSp>
          <p:nvCxnSpPr>
            <p:cNvPr id="109" name="Straight Connector 108"/>
            <p:cNvCxnSpPr/>
            <p:nvPr/>
          </p:nvCxnSpPr>
          <p:spPr>
            <a:xfrm>
              <a:off x="3064756" y="3675173"/>
              <a:ext cx="1" cy="936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0" name="Rectangle 112"/>
            <p:cNvSpPr>
              <a:spLocks noChangeArrowheads="1"/>
            </p:cNvSpPr>
            <p:nvPr/>
          </p:nvSpPr>
          <p:spPr bwMode="auto">
            <a:xfrm>
              <a:off x="4504757" y="4297175"/>
              <a:ext cx="431800" cy="431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i-FI" sz="1800">
                <a:latin typeface="Arial" charset="0"/>
              </a:endParaRPr>
            </a:p>
          </p:txBody>
        </p:sp>
        <p:sp>
          <p:nvSpPr>
            <p:cNvPr id="111" name="Line 113"/>
            <p:cNvSpPr>
              <a:spLocks noChangeShapeType="1"/>
            </p:cNvSpPr>
            <p:nvPr/>
          </p:nvSpPr>
          <p:spPr bwMode="auto">
            <a:xfrm>
              <a:off x="4504757" y="4397187"/>
              <a:ext cx="431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12" name="Line 115"/>
            <p:cNvSpPr>
              <a:spLocks noChangeShapeType="1"/>
            </p:cNvSpPr>
            <p:nvPr/>
          </p:nvSpPr>
          <p:spPr bwMode="auto">
            <a:xfrm flipV="1">
              <a:off x="4360294" y="4225737"/>
              <a:ext cx="0" cy="287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13" name="Line 116"/>
            <p:cNvSpPr>
              <a:spLocks noChangeShapeType="1"/>
            </p:cNvSpPr>
            <p:nvPr/>
          </p:nvSpPr>
          <p:spPr bwMode="auto">
            <a:xfrm>
              <a:off x="4360294" y="4225737"/>
              <a:ext cx="360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14" name="Line 117"/>
            <p:cNvSpPr>
              <a:spLocks noChangeShapeType="1"/>
            </p:cNvSpPr>
            <p:nvPr/>
          </p:nvSpPr>
          <p:spPr bwMode="auto">
            <a:xfrm>
              <a:off x="4720657" y="4225737"/>
              <a:ext cx="0" cy="71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15" name="Line 119"/>
            <p:cNvSpPr>
              <a:spLocks noChangeShapeType="1"/>
            </p:cNvSpPr>
            <p:nvPr/>
          </p:nvSpPr>
          <p:spPr bwMode="auto">
            <a:xfrm flipH="1">
              <a:off x="4576194" y="4728975"/>
              <a:ext cx="288925" cy="730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16" name="Line 120"/>
            <p:cNvSpPr>
              <a:spLocks noChangeShapeType="1"/>
            </p:cNvSpPr>
            <p:nvPr/>
          </p:nvSpPr>
          <p:spPr bwMode="auto">
            <a:xfrm>
              <a:off x="4576194" y="4802000"/>
              <a:ext cx="288925" cy="714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17" name="Line 121"/>
            <p:cNvSpPr>
              <a:spLocks noChangeShapeType="1"/>
            </p:cNvSpPr>
            <p:nvPr/>
          </p:nvSpPr>
          <p:spPr bwMode="auto">
            <a:xfrm flipH="1">
              <a:off x="4576194" y="4873437"/>
              <a:ext cx="288925" cy="730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18" name="Line 122"/>
            <p:cNvSpPr>
              <a:spLocks noChangeShapeType="1"/>
            </p:cNvSpPr>
            <p:nvPr/>
          </p:nvSpPr>
          <p:spPr bwMode="auto">
            <a:xfrm>
              <a:off x="4576194" y="4944875"/>
              <a:ext cx="288925" cy="714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19" name="Line 123"/>
            <p:cNvSpPr>
              <a:spLocks noChangeShapeType="1"/>
            </p:cNvSpPr>
            <p:nvPr/>
          </p:nvSpPr>
          <p:spPr bwMode="auto">
            <a:xfrm flipH="1">
              <a:off x="4576194" y="5017900"/>
              <a:ext cx="288925" cy="730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20" name="Line 124"/>
            <p:cNvSpPr>
              <a:spLocks noChangeShapeType="1"/>
            </p:cNvSpPr>
            <p:nvPr/>
          </p:nvSpPr>
          <p:spPr bwMode="auto">
            <a:xfrm>
              <a:off x="4576194" y="5089337"/>
              <a:ext cx="144463" cy="396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21" name="Line 125"/>
            <p:cNvSpPr>
              <a:spLocks noChangeShapeType="1"/>
            </p:cNvSpPr>
            <p:nvPr/>
          </p:nvSpPr>
          <p:spPr bwMode="auto">
            <a:xfrm flipV="1">
              <a:off x="4431732" y="4873437"/>
              <a:ext cx="649287" cy="144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22" name="Line 126"/>
            <p:cNvSpPr>
              <a:spLocks noChangeShapeType="1"/>
            </p:cNvSpPr>
            <p:nvPr/>
          </p:nvSpPr>
          <p:spPr bwMode="auto">
            <a:xfrm>
              <a:off x="4936557" y="4513075"/>
              <a:ext cx="301625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fi-FI"/>
            </a:p>
          </p:txBody>
        </p:sp>
        <p:sp>
          <p:nvSpPr>
            <p:cNvPr id="123" name="Line 127"/>
            <p:cNvSpPr>
              <a:spLocks noChangeShapeType="1"/>
            </p:cNvSpPr>
            <p:nvPr/>
          </p:nvSpPr>
          <p:spPr bwMode="auto">
            <a:xfrm flipH="1">
              <a:off x="5239159" y="3667106"/>
              <a:ext cx="0" cy="2340546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fi-FI"/>
            </a:p>
          </p:txBody>
        </p:sp>
        <p:cxnSp>
          <p:nvCxnSpPr>
            <p:cNvPr id="124" name="Straight Connector 123"/>
            <p:cNvCxnSpPr/>
            <p:nvPr/>
          </p:nvCxnSpPr>
          <p:spPr>
            <a:xfrm>
              <a:off x="4937535" y="6072948"/>
              <a:ext cx="64787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V="1">
              <a:off x="5585408" y="5856948"/>
              <a:ext cx="0" cy="216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V="1">
              <a:off x="4937336" y="5856924"/>
              <a:ext cx="0" cy="216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7" name="Line 126"/>
            <p:cNvSpPr>
              <a:spLocks noChangeShapeType="1"/>
            </p:cNvSpPr>
            <p:nvPr/>
          </p:nvSpPr>
          <p:spPr bwMode="auto">
            <a:xfrm flipV="1">
              <a:off x="3064757" y="4515665"/>
              <a:ext cx="14400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fi-FI"/>
            </a:p>
          </p:txBody>
        </p:sp>
        <p:sp>
          <p:nvSpPr>
            <p:cNvPr id="128" name="Oval 8"/>
            <p:cNvSpPr>
              <a:spLocks noChangeArrowheads="1"/>
            </p:cNvSpPr>
            <p:nvPr/>
          </p:nvSpPr>
          <p:spPr bwMode="auto">
            <a:xfrm rot="156836">
              <a:off x="2777418" y="4920598"/>
              <a:ext cx="574675" cy="57626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endParaRPr lang="fi-FI" sz="1800">
                <a:latin typeface="Arial" charset="0"/>
              </a:endParaRPr>
            </a:p>
          </p:txBody>
        </p:sp>
        <p:sp>
          <p:nvSpPr>
            <p:cNvPr id="129" name="AutoShape 9"/>
            <p:cNvSpPr>
              <a:spLocks noChangeArrowheads="1"/>
            </p:cNvSpPr>
            <p:nvPr/>
          </p:nvSpPr>
          <p:spPr bwMode="auto">
            <a:xfrm>
              <a:off x="2992723" y="4920820"/>
              <a:ext cx="144064" cy="122237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fi-FI" sz="1800">
                <a:latin typeface="Arial" charset="0"/>
              </a:endParaRPr>
            </a:p>
          </p:txBody>
        </p:sp>
        <p:cxnSp>
          <p:nvCxnSpPr>
            <p:cNvPr id="130" name="Straight Connector 129"/>
            <p:cNvCxnSpPr/>
            <p:nvPr/>
          </p:nvCxnSpPr>
          <p:spPr>
            <a:xfrm>
              <a:off x="2731809" y="6072948"/>
              <a:ext cx="64787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flipV="1">
              <a:off x="3379682" y="5856948"/>
              <a:ext cx="0" cy="216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flipV="1">
              <a:off x="2731610" y="5856924"/>
              <a:ext cx="0" cy="216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3" name="Line 127"/>
            <p:cNvSpPr>
              <a:spLocks noChangeShapeType="1"/>
            </p:cNvSpPr>
            <p:nvPr/>
          </p:nvSpPr>
          <p:spPr bwMode="auto">
            <a:xfrm flipH="1">
              <a:off x="3064755" y="5496860"/>
              <a:ext cx="1" cy="50408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fi-FI"/>
            </a:p>
          </p:txBody>
        </p:sp>
        <p:sp>
          <p:nvSpPr>
            <p:cNvPr id="134" name="Rectangle 133"/>
            <p:cNvSpPr/>
            <p:nvPr/>
          </p:nvSpPr>
          <p:spPr>
            <a:xfrm rot="16200000">
              <a:off x="2337188" y="2028484"/>
              <a:ext cx="1514947" cy="72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35" name="Straight Connector 134"/>
            <p:cNvCxnSpPr/>
            <p:nvPr/>
          </p:nvCxnSpPr>
          <p:spPr>
            <a:xfrm rot="16200000">
              <a:off x="3081216" y="2281982"/>
              <a:ext cx="0" cy="720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rot="16200000">
              <a:off x="3094583" y="2425998"/>
              <a:ext cx="0" cy="720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7" name="Rectangle 136"/>
            <p:cNvSpPr/>
            <p:nvPr/>
          </p:nvSpPr>
          <p:spPr>
            <a:xfrm rot="16200000">
              <a:off x="2374622" y="1849974"/>
              <a:ext cx="1440000" cy="144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3205357" y="660843"/>
              <a:ext cx="5725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i="1" dirty="0" smtClean="0"/>
                <a:t>v= 0</a:t>
              </a:r>
              <a:endParaRPr lang="fi-FI" i="1" dirty="0"/>
            </a:p>
          </p:txBody>
        </p:sp>
        <p:sp>
          <p:nvSpPr>
            <p:cNvPr id="139" name="Line 126"/>
            <p:cNvSpPr>
              <a:spLocks noChangeShapeType="1"/>
            </p:cNvSpPr>
            <p:nvPr/>
          </p:nvSpPr>
          <p:spPr bwMode="auto">
            <a:xfrm flipV="1">
              <a:off x="918182" y="3667106"/>
              <a:ext cx="43200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fi-FI"/>
            </a:p>
          </p:txBody>
        </p:sp>
        <p:sp>
          <p:nvSpPr>
            <p:cNvPr id="140" name="Oval 8"/>
            <p:cNvSpPr>
              <a:spLocks noChangeArrowheads="1"/>
            </p:cNvSpPr>
            <p:nvPr/>
          </p:nvSpPr>
          <p:spPr bwMode="auto">
            <a:xfrm rot="5400000">
              <a:off x="1995727" y="4920597"/>
              <a:ext cx="574675" cy="57626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r>
                <a:rPr lang="fi-FI" sz="1800" dirty="0" smtClean="0">
                  <a:latin typeface="Arial" charset="0"/>
                </a:rPr>
                <a:t>M</a:t>
              </a:r>
              <a:endParaRPr lang="fi-FI" sz="1800" dirty="0">
                <a:latin typeface="Arial" charset="0"/>
              </a:endParaRPr>
            </a:p>
          </p:txBody>
        </p:sp>
        <p:sp>
          <p:nvSpPr>
            <p:cNvPr id="141" name="Line 126"/>
            <p:cNvSpPr>
              <a:spLocks noChangeShapeType="1"/>
            </p:cNvSpPr>
            <p:nvPr/>
          </p:nvSpPr>
          <p:spPr bwMode="auto">
            <a:xfrm flipV="1">
              <a:off x="2558949" y="5141731"/>
              <a:ext cx="2160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fi-FI"/>
            </a:p>
          </p:txBody>
        </p:sp>
        <p:sp>
          <p:nvSpPr>
            <p:cNvPr id="142" name="Line 126"/>
            <p:cNvSpPr>
              <a:spLocks noChangeShapeType="1"/>
            </p:cNvSpPr>
            <p:nvPr/>
          </p:nvSpPr>
          <p:spPr bwMode="auto">
            <a:xfrm flipV="1">
              <a:off x="2570184" y="5280860"/>
              <a:ext cx="2160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fi-FI"/>
            </a:p>
          </p:txBody>
        </p:sp>
        <p:cxnSp>
          <p:nvCxnSpPr>
            <p:cNvPr id="143" name="Straight Connector 142"/>
            <p:cNvCxnSpPr/>
            <p:nvPr/>
          </p:nvCxnSpPr>
          <p:spPr>
            <a:xfrm flipH="1" flipV="1">
              <a:off x="4196085" y="1721429"/>
              <a:ext cx="0" cy="1944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4" name="Oval 8"/>
            <p:cNvSpPr>
              <a:spLocks noChangeAspect="1" noChangeArrowheads="1"/>
            </p:cNvSpPr>
            <p:nvPr/>
          </p:nvSpPr>
          <p:spPr bwMode="auto">
            <a:xfrm>
              <a:off x="2992488" y="4621437"/>
              <a:ext cx="143603" cy="144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endParaRPr lang="fi-FI" sz="1800">
                <a:latin typeface="Arial" charset="0"/>
              </a:endParaRPr>
            </a:p>
          </p:txBody>
        </p:sp>
        <p:sp>
          <p:nvSpPr>
            <p:cNvPr id="145" name="Line 127"/>
            <p:cNvSpPr>
              <a:spLocks noChangeAspect="1" noChangeShapeType="1"/>
            </p:cNvSpPr>
            <p:nvPr/>
          </p:nvSpPr>
          <p:spPr bwMode="auto">
            <a:xfrm flipH="1">
              <a:off x="3064289" y="4653691"/>
              <a:ext cx="144000" cy="1440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fi-FI"/>
            </a:p>
          </p:txBody>
        </p:sp>
        <p:sp>
          <p:nvSpPr>
            <p:cNvPr id="146" name="Line 127"/>
            <p:cNvSpPr>
              <a:spLocks noChangeAspect="1" noChangeShapeType="1"/>
            </p:cNvSpPr>
            <p:nvPr/>
          </p:nvSpPr>
          <p:spPr bwMode="auto">
            <a:xfrm rot="5400000" flipH="1">
              <a:off x="2919449" y="4651657"/>
              <a:ext cx="144000" cy="1440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fi-FI"/>
            </a:p>
          </p:txBody>
        </p:sp>
        <p:cxnSp>
          <p:nvCxnSpPr>
            <p:cNvPr id="147" name="Straight Connector 146"/>
            <p:cNvCxnSpPr>
              <a:cxnSpLocks noChangeAspect="1"/>
            </p:cNvCxnSpPr>
            <p:nvPr/>
          </p:nvCxnSpPr>
          <p:spPr>
            <a:xfrm>
              <a:off x="3066029" y="4796983"/>
              <a:ext cx="1" cy="126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48" name="Group 147"/>
            <p:cNvGrpSpPr/>
            <p:nvPr/>
          </p:nvGrpSpPr>
          <p:grpSpPr>
            <a:xfrm>
              <a:off x="4529143" y="3442069"/>
              <a:ext cx="432000" cy="432000"/>
              <a:chOff x="3854758" y="3819907"/>
              <a:chExt cx="432000" cy="432000"/>
            </a:xfrm>
          </p:grpSpPr>
          <p:grpSp>
            <p:nvGrpSpPr>
              <p:cNvPr id="193" name="Group 192"/>
              <p:cNvGrpSpPr/>
              <p:nvPr/>
            </p:nvGrpSpPr>
            <p:grpSpPr>
              <a:xfrm>
                <a:off x="3879258" y="3883063"/>
                <a:ext cx="288840" cy="323215"/>
                <a:chOff x="3879258" y="3883063"/>
                <a:chExt cx="288840" cy="323215"/>
              </a:xfrm>
            </p:grpSpPr>
            <p:sp>
              <p:nvSpPr>
                <p:cNvPr id="195" name="Line 127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024098" y="3885097"/>
                  <a:ext cx="144000" cy="14400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96" name="Line 127"/>
                <p:cNvSpPr>
                  <a:spLocks noChangeAspect="1" noChangeShapeType="1"/>
                </p:cNvSpPr>
                <p:nvPr/>
              </p:nvSpPr>
              <p:spPr bwMode="auto">
                <a:xfrm rot="5400000" flipH="1">
                  <a:off x="3879258" y="3883063"/>
                  <a:ext cx="144000" cy="14400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97" name="Line 127"/>
                <p:cNvSpPr>
                  <a:spLocks noChangeAspect="1" noChangeShapeType="1"/>
                </p:cNvSpPr>
                <p:nvPr/>
              </p:nvSpPr>
              <p:spPr bwMode="auto">
                <a:xfrm rot="10800000" flipH="1">
                  <a:off x="3880098" y="4059951"/>
                  <a:ext cx="144000" cy="14400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98" name="Line 127"/>
                <p:cNvSpPr>
                  <a:spLocks noChangeAspect="1" noChangeShapeType="1"/>
                </p:cNvSpPr>
                <p:nvPr/>
              </p:nvSpPr>
              <p:spPr bwMode="auto">
                <a:xfrm rot="16200000" flipH="1">
                  <a:off x="4024098" y="4062278"/>
                  <a:ext cx="144000" cy="14400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fi-FI"/>
                </a:p>
              </p:txBody>
            </p:sp>
          </p:grpSp>
          <p:sp>
            <p:nvSpPr>
              <p:cNvPr id="194" name="Line 125"/>
              <p:cNvSpPr>
                <a:spLocks noChangeAspect="1" noChangeShapeType="1"/>
              </p:cNvSpPr>
              <p:nvPr/>
            </p:nvSpPr>
            <p:spPr bwMode="auto">
              <a:xfrm rot="900000" flipV="1">
                <a:off x="3854758" y="3819907"/>
                <a:ext cx="432000" cy="432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  <p:grpSp>
          <p:nvGrpSpPr>
            <p:cNvPr id="149" name="Group 148"/>
            <p:cNvGrpSpPr/>
            <p:nvPr/>
          </p:nvGrpSpPr>
          <p:grpSpPr>
            <a:xfrm>
              <a:off x="2372448" y="3448044"/>
              <a:ext cx="432000" cy="432000"/>
              <a:chOff x="3854758" y="3819907"/>
              <a:chExt cx="432000" cy="432000"/>
            </a:xfrm>
          </p:grpSpPr>
          <p:grpSp>
            <p:nvGrpSpPr>
              <p:cNvPr id="187" name="Group 186"/>
              <p:cNvGrpSpPr/>
              <p:nvPr/>
            </p:nvGrpSpPr>
            <p:grpSpPr>
              <a:xfrm>
                <a:off x="3879258" y="3883063"/>
                <a:ext cx="288840" cy="323215"/>
                <a:chOff x="3879258" y="3883063"/>
                <a:chExt cx="288840" cy="323215"/>
              </a:xfrm>
            </p:grpSpPr>
            <p:sp>
              <p:nvSpPr>
                <p:cNvPr id="189" name="Line 127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024098" y="3885097"/>
                  <a:ext cx="144000" cy="144000"/>
                </a:xfrm>
                <a:prstGeom prst="line">
                  <a:avLst/>
                </a:prstGeom>
                <a:ln w="12700">
                  <a:headEnd/>
                  <a:tailE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90" name="Line 127"/>
                <p:cNvSpPr>
                  <a:spLocks noChangeAspect="1" noChangeShapeType="1"/>
                </p:cNvSpPr>
                <p:nvPr/>
              </p:nvSpPr>
              <p:spPr bwMode="auto">
                <a:xfrm rot="5400000" flipH="1">
                  <a:off x="3879258" y="3883063"/>
                  <a:ext cx="144000" cy="144000"/>
                </a:xfrm>
                <a:prstGeom prst="line">
                  <a:avLst/>
                </a:prstGeom>
                <a:ln w="12700">
                  <a:headEnd/>
                  <a:tailE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91" name="Line 127"/>
                <p:cNvSpPr>
                  <a:spLocks noChangeAspect="1" noChangeShapeType="1"/>
                </p:cNvSpPr>
                <p:nvPr/>
              </p:nvSpPr>
              <p:spPr bwMode="auto">
                <a:xfrm rot="10800000" flipH="1">
                  <a:off x="3880098" y="4059951"/>
                  <a:ext cx="144000" cy="144000"/>
                </a:xfrm>
                <a:prstGeom prst="line">
                  <a:avLst/>
                </a:prstGeom>
                <a:ln w="12700">
                  <a:headEnd/>
                  <a:tailE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92" name="Line 127"/>
                <p:cNvSpPr>
                  <a:spLocks noChangeAspect="1" noChangeShapeType="1"/>
                </p:cNvSpPr>
                <p:nvPr/>
              </p:nvSpPr>
              <p:spPr bwMode="auto">
                <a:xfrm rot="16200000" flipH="1">
                  <a:off x="4024098" y="4062278"/>
                  <a:ext cx="144000" cy="144000"/>
                </a:xfrm>
                <a:prstGeom prst="line">
                  <a:avLst/>
                </a:prstGeom>
                <a:ln w="12700">
                  <a:headEnd/>
                  <a:tailE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fi-FI"/>
                </a:p>
              </p:txBody>
            </p:sp>
          </p:grpSp>
          <p:sp>
            <p:nvSpPr>
              <p:cNvPr id="188" name="Line 125"/>
              <p:cNvSpPr>
                <a:spLocks noChangeAspect="1" noChangeShapeType="1"/>
              </p:cNvSpPr>
              <p:nvPr/>
            </p:nvSpPr>
            <p:spPr bwMode="auto">
              <a:xfrm rot="900000" flipV="1">
                <a:off x="3854758" y="3819907"/>
                <a:ext cx="432000" cy="4320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  <p:sp>
          <p:nvSpPr>
            <p:cNvPr id="150" name="TextBox 149"/>
            <p:cNvSpPr txBox="1"/>
            <p:nvPr/>
          </p:nvSpPr>
          <p:spPr>
            <a:xfrm>
              <a:off x="2343496" y="3152215"/>
              <a:ext cx="578820" cy="5097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PA</a:t>
              </a:r>
              <a:endParaRPr lang="fi-FI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4492298" y="3162897"/>
              <a:ext cx="416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BT</a:t>
              </a:r>
              <a:endParaRPr lang="fi-FI" dirty="0"/>
            </a:p>
          </p:txBody>
        </p:sp>
        <p:grpSp>
          <p:nvGrpSpPr>
            <p:cNvPr id="152" name="Group 151"/>
            <p:cNvGrpSpPr/>
            <p:nvPr/>
          </p:nvGrpSpPr>
          <p:grpSpPr>
            <a:xfrm>
              <a:off x="1270667" y="3446306"/>
              <a:ext cx="432000" cy="432000"/>
              <a:chOff x="3854758" y="3819907"/>
              <a:chExt cx="432000" cy="432000"/>
            </a:xfrm>
          </p:grpSpPr>
          <p:grpSp>
            <p:nvGrpSpPr>
              <p:cNvPr id="181" name="Group 180"/>
              <p:cNvGrpSpPr/>
              <p:nvPr/>
            </p:nvGrpSpPr>
            <p:grpSpPr>
              <a:xfrm>
                <a:off x="3879258" y="3883063"/>
                <a:ext cx="288840" cy="323215"/>
                <a:chOff x="3879258" y="3883063"/>
                <a:chExt cx="288840" cy="323215"/>
              </a:xfrm>
            </p:grpSpPr>
            <p:sp>
              <p:nvSpPr>
                <p:cNvPr id="183" name="Line 127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024098" y="3885097"/>
                  <a:ext cx="144000" cy="14400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84" name="Line 127"/>
                <p:cNvSpPr>
                  <a:spLocks noChangeAspect="1" noChangeShapeType="1"/>
                </p:cNvSpPr>
                <p:nvPr/>
              </p:nvSpPr>
              <p:spPr bwMode="auto">
                <a:xfrm rot="5400000" flipH="1">
                  <a:off x="3879258" y="3883063"/>
                  <a:ext cx="144000" cy="14400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85" name="Line 127"/>
                <p:cNvSpPr>
                  <a:spLocks noChangeAspect="1" noChangeShapeType="1"/>
                </p:cNvSpPr>
                <p:nvPr/>
              </p:nvSpPr>
              <p:spPr bwMode="auto">
                <a:xfrm rot="10800000" flipH="1">
                  <a:off x="3880098" y="4059951"/>
                  <a:ext cx="144000" cy="14400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86" name="Line 127"/>
                <p:cNvSpPr>
                  <a:spLocks noChangeAspect="1" noChangeShapeType="1"/>
                </p:cNvSpPr>
                <p:nvPr/>
              </p:nvSpPr>
              <p:spPr bwMode="auto">
                <a:xfrm rot="16200000" flipH="1">
                  <a:off x="4024098" y="4062278"/>
                  <a:ext cx="144000" cy="14400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fi-FI"/>
                </a:p>
              </p:txBody>
            </p:sp>
          </p:grpSp>
          <p:sp>
            <p:nvSpPr>
              <p:cNvPr id="182" name="Line 125"/>
              <p:cNvSpPr>
                <a:spLocks noChangeAspect="1" noChangeShapeType="1"/>
              </p:cNvSpPr>
              <p:nvPr/>
            </p:nvSpPr>
            <p:spPr bwMode="auto">
              <a:xfrm rot="900000" flipV="1">
                <a:off x="3854758" y="3819907"/>
                <a:ext cx="432000" cy="432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  <p:sp>
          <p:nvSpPr>
            <p:cNvPr id="153" name="TextBox 152"/>
            <p:cNvSpPr txBox="1"/>
            <p:nvPr/>
          </p:nvSpPr>
          <p:spPr>
            <a:xfrm>
              <a:off x="1253625" y="3150197"/>
              <a:ext cx="4119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AT</a:t>
              </a:r>
              <a:endParaRPr lang="fi-FI" dirty="0"/>
            </a:p>
          </p:txBody>
        </p:sp>
        <p:sp>
          <p:nvSpPr>
            <p:cNvPr id="154" name="Line 127"/>
            <p:cNvSpPr>
              <a:spLocks noChangeShapeType="1"/>
            </p:cNvSpPr>
            <p:nvPr/>
          </p:nvSpPr>
          <p:spPr bwMode="auto">
            <a:xfrm flipH="1">
              <a:off x="918182" y="3667106"/>
              <a:ext cx="0" cy="2340546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fi-FI"/>
            </a:p>
          </p:txBody>
        </p:sp>
        <p:cxnSp>
          <p:nvCxnSpPr>
            <p:cNvPr id="155" name="Straight Connector 154"/>
            <p:cNvCxnSpPr/>
            <p:nvPr/>
          </p:nvCxnSpPr>
          <p:spPr>
            <a:xfrm>
              <a:off x="616558" y="6072948"/>
              <a:ext cx="64787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flipV="1">
              <a:off x="1264431" y="5856948"/>
              <a:ext cx="0" cy="216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V="1">
              <a:off x="616359" y="5856924"/>
              <a:ext cx="0" cy="216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58" name="Group 157"/>
            <p:cNvGrpSpPr/>
            <p:nvPr/>
          </p:nvGrpSpPr>
          <p:grpSpPr>
            <a:xfrm>
              <a:off x="3472767" y="3446366"/>
              <a:ext cx="432000" cy="432000"/>
              <a:chOff x="3854758" y="3819907"/>
              <a:chExt cx="432000" cy="432000"/>
            </a:xfrm>
          </p:grpSpPr>
          <p:grpSp>
            <p:nvGrpSpPr>
              <p:cNvPr id="175" name="Group 174"/>
              <p:cNvGrpSpPr/>
              <p:nvPr/>
            </p:nvGrpSpPr>
            <p:grpSpPr>
              <a:xfrm>
                <a:off x="3879258" y="3883063"/>
                <a:ext cx="288840" cy="323215"/>
                <a:chOff x="3879258" y="3883063"/>
                <a:chExt cx="288840" cy="323215"/>
              </a:xfrm>
            </p:grpSpPr>
            <p:sp>
              <p:nvSpPr>
                <p:cNvPr id="177" name="Line 127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024098" y="3885097"/>
                  <a:ext cx="144000" cy="144000"/>
                </a:xfrm>
                <a:prstGeom prst="line">
                  <a:avLst/>
                </a:prstGeom>
                <a:ln w="12700">
                  <a:headEnd/>
                  <a:tailE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78" name="Line 127"/>
                <p:cNvSpPr>
                  <a:spLocks noChangeAspect="1" noChangeShapeType="1"/>
                </p:cNvSpPr>
                <p:nvPr/>
              </p:nvSpPr>
              <p:spPr bwMode="auto">
                <a:xfrm rot="5400000" flipH="1">
                  <a:off x="3879258" y="3883063"/>
                  <a:ext cx="144000" cy="144000"/>
                </a:xfrm>
                <a:prstGeom prst="line">
                  <a:avLst/>
                </a:prstGeom>
                <a:ln w="12700">
                  <a:headEnd/>
                  <a:tailE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79" name="Line 127"/>
                <p:cNvSpPr>
                  <a:spLocks noChangeAspect="1" noChangeShapeType="1"/>
                </p:cNvSpPr>
                <p:nvPr/>
              </p:nvSpPr>
              <p:spPr bwMode="auto">
                <a:xfrm rot="10800000" flipH="1">
                  <a:off x="3880098" y="4059951"/>
                  <a:ext cx="144000" cy="144000"/>
                </a:xfrm>
                <a:prstGeom prst="line">
                  <a:avLst/>
                </a:prstGeom>
                <a:ln w="12700">
                  <a:headEnd/>
                  <a:tailE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80" name="Line 127"/>
                <p:cNvSpPr>
                  <a:spLocks noChangeAspect="1" noChangeShapeType="1"/>
                </p:cNvSpPr>
                <p:nvPr/>
              </p:nvSpPr>
              <p:spPr bwMode="auto">
                <a:xfrm rot="16200000" flipH="1">
                  <a:off x="4024098" y="4062278"/>
                  <a:ext cx="144000" cy="144000"/>
                </a:xfrm>
                <a:prstGeom prst="line">
                  <a:avLst/>
                </a:prstGeom>
                <a:ln w="12700">
                  <a:headEnd/>
                  <a:tailE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fi-FI"/>
                </a:p>
              </p:txBody>
            </p:sp>
          </p:grpSp>
          <p:sp>
            <p:nvSpPr>
              <p:cNvPr id="176" name="Line 125"/>
              <p:cNvSpPr>
                <a:spLocks noChangeAspect="1" noChangeShapeType="1"/>
              </p:cNvSpPr>
              <p:nvPr/>
            </p:nvSpPr>
            <p:spPr bwMode="auto">
              <a:xfrm rot="900000" flipV="1">
                <a:off x="3854758" y="3819907"/>
                <a:ext cx="432000" cy="4320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  <p:sp>
          <p:nvSpPr>
            <p:cNvPr id="159" name="TextBox 158"/>
            <p:cNvSpPr txBox="1"/>
            <p:nvPr/>
          </p:nvSpPr>
          <p:spPr>
            <a:xfrm>
              <a:off x="3414243" y="3152878"/>
              <a:ext cx="591209" cy="5097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PB</a:t>
              </a:r>
              <a:endParaRPr lang="fi-FI" dirty="0"/>
            </a:p>
          </p:txBody>
        </p:sp>
        <p:sp>
          <p:nvSpPr>
            <p:cNvPr id="160" name="Line 126"/>
            <p:cNvSpPr>
              <a:spLocks noChangeShapeType="1"/>
            </p:cNvSpPr>
            <p:nvPr/>
          </p:nvSpPr>
          <p:spPr bwMode="auto">
            <a:xfrm flipV="1">
              <a:off x="3467530" y="1717716"/>
              <a:ext cx="7200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fi-FI"/>
            </a:p>
          </p:txBody>
        </p:sp>
        <p:sp>
          <p:nvSpPr>
            <p:cNvPr id="161" name="Line 126"/>
            <p:cNvSpPr>
              <a:spLocks noChangeShapeType="1"/>
            </p:cNvSpPr>
            <p:nvPr/>
          </p:nvSpPr>
          <p:spPr bwMode="auto">
            <a:xfrm flipV="1">
              <a:off x="2011610" y="3060741"/>
              <a:ext cx="7200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fi-FI"/>
            </a:p>
          </p:txBody>
        </p:sp>
        <p:cxnSp>
          <p:nvCxnSpPr>
            <p:cNvPr id="162" name="Straight Connector 161"/>
            <p:cNvCxnSpPr/>
            <p:nvPr/>
          </p:nvCxnSpPr>
          <p:spPr>
            <a:xfrm flipH="1" flipV="1">
              <a:off x="2004533" y="3055978"/>
              <a:ext cx="0" cy="594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3" name="Rectangle 162"/>
            <p:cNvSpPr/>
            <p:nvPr/>
          </p:nvSpPr>
          <p:spPr>
            <a:xfrm>
              <a:off x="1103201" y="3442854"/>
              <a:ext cx="720000" cy="4320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1970257" y="305255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b="1" smtClean="0"/>
                <a:t>A</a:t>
              </a:r>
              <a:endParaRPr lang="fi-FI" b="1"/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4184789" y="3040877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b="1" dirty="0" smtClean="0"/>
                <a:t>B</a:t>
              </a:r>
              <a:endParaRPr lang="fi-FI" b="1" dirty="0"/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2759326" y="3889405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b="1" smtClean="0"/>
                <a:t>P</a:t>
              </a:r>
              <a:endParaRPr lang="fi-FI" b="1"/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938902" y="3890701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b="1" smtClean="0"/>
                <a:t>T</a:t>
              </a:r>
              <a:endParaRPr lang="fi-FI" b="1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4933320" y="3886733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b="1" smtClean="0"/>
                <a:t>T</a:t>
              </a:r>
              <a:endParaRPr lang="fi-FI" b="1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2179105" y="3442854"/>
              <a:ext cx="720000" cy="432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3280887" y="3455554"/>
              <a:ext cx="720000" cy="432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4367579" y="3468254"/>
              <a:ext cx="720000" cy="4320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72" name="Down Arrow 171"/>
            <p:cNvSpPr/>
            <p:nvPr/>
          </p:nvSpPr>
          <p:spPr>
            <a:xfrm>
              <a:off x="2947426" y="521467"/>
              <a:ext cx="277062" cy="680671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2707761" y="646587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i="1" dirty="0" smtClean="0"/>
                <a:t>F</a:t>
              </a:r>
              <a:endParaRPr lang="fi-FI" i="1" dirty="0"/>
            </a:p>
          </p:txBody>
        </p:sp>
        <p:sp>
          <p:nvSpPr>
            <p:cNvPr id="174" name="Line 125"/>
            <p:cNvSpPr>
              <a:spLocks noChangeShapeType="1"/>
            </p:cNvSpPr>
            <p:nvPr/>
          </p:nvSpPr>
          <p:spPr bwMode="auto">
            <a:xfrm flipV="1">
              <a:off x="2706097" y="4840598"/>
              <a:ext cx="720000" cy="720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</p:grpSp>
      <p:sp>
        <p:nvSpPr>
          <p:cNvPr id="199" name="Rectangle 198"/>
          <p:cNvSpPr/>
          <p:nvPr/>
        </p:nvSpPr>
        <p:spPr>
          <a:xfrm>
            <a:off x="10150431" y="4523324"/>
            <a:ext cx="13141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200" dirty="0" smtClean="0">
                <a:solidFill>
                  <a:srgbClr val="FF0000"/>
                </a:solidFill>
              </a:rPr>
              <a:t>Pressure </a:t>
            </a:r>
            <a:r>
              <a:rPr lang="fi-FI" sz="1200" dirty="0">
                <a:solidFill>
                  <a:srgbClr val="FF0000"/>
                </a:solidFill>
              </a:rPr>
              <a:t>relief valve </a:t>
            </a:r>
            <a:r>
              <a:rPr lang="fi-FI" sz="1200" dirty="0" smtClean="0">
                <a:solidFill>
                  <a:srgbClr val="FF0000"/>
                </a:solidFill>
              </a:rPr>
              <a:t>(PRV) is </a:t>
            </a:r>
            <a:r>
              <a:rPr lang="fi-FI" sz="1200" dirty="0">
                <a:solidFill>
                  <a:srgbClr val="FF0000"/>
                </a:solidFill>
              </a:rPr>
              <a:t>closed</a:t>
            </a:r>
          </a:p>
        </p:txBody>
      </p:sp>
    </p:spTree>
    <p:extLst>
      <p:ext uri="{BB962C8B-B14F-4D97-AF65-F5344CB8AC3E}">
        <p14:creationId xmlns:p14="http://schemas.microsoft.com/office/powerpoint/2010/main" val="2773032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7</a:t>
            </a:r>
            <a:r>
              <a:rPr lang="fi-FI" dirty="0" smtClean="0"/>
              <a:t>. Input parameters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13</a:t>
            </a:fld>
            <a:endParaRPr lang="fi-FI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739520"/>
              </p:ext>
            </p:extLst>
          </p:nvPr>
        </p:nvGraphicFramePr>
        <p:xfrm>
          <a:off x="361950" y="3016250"/>
          <a:ext cx="114681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Worksheet" r:id="rId3" imgW="11468277" imgH="1173464" progId="Excel.Sheet.12">
                  <p:embed/>
                </p:oleObj>
              </mc:Choice>
              <mc:Fallback>
                <p:oleObj name="Worksheet" r:id="rId3" imgW="11468277" imgH="117346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1950" y="3016250"/>
                        <a:ext cx="11468100" cy="123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90550" y="1979890"/>
            <a:ext cx="3222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Input parameters for Groups A-J</a:t>
            </a:r>
            <a:endParaRPr lang="fi-F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977144" y="675025"/>
                <a:ext cx="3083408" cy="21236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i-FI" sz="2400" b="1" dirty="0" smtClean="0">
                    <a:latin typeface="Cambria Math" panose="02040503050406030204" pitchFamily="18" charset="0"/>
                  </a:rPr>
                  <a:t>*</a:t>
                </a:r>
              </a:p>
              <a:p>
                <a:r>
                  <a:rPr lang="fi-FI" dirty="0" smtClean="0">
                    <a:latin typeface="Cambria Math" panose="02040503050406030204" pitchFamily="18" charset="0"/>
                  </a:rPr>
                  <a:t>Calculate parameter </a:t>
                </a:r>
                <a:r>
                  <a:rPr lang="fi-FI" i="1" dirty="0" smtClean="0">
                    <a:latin typeface="Cambria Math" panose="02040503050406030204" pitchFamily="18" charset="0"/>
                  </a:rPr>
                  <a:t>K</a:t>
                </a:r>
                <a:r>
                  <a:rPr lang="fi-FI" baseline="-25000" dirty="0" smtClean="0">
                    <a:latin typeface="Cambria Math" panose="02040503050406030204" pitchFamily="18" charset="0"/>
                  </a:rPr>
                  <a:t>LEAK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i-FI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𝑞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i-FI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v</m:t>
                          </m:r>
                        </m:sub>
                      </m:sSub>
                      <m:r>
                        <a:rPr lang="fi-FI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fi-FI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i-FI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LEAK</m:t>
                          </m:r>
                        </m:sub>
                      </m:sSub>
                      <m:r>
                        <a:rPr lang="fi-FI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fi-FI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𝑝</m:t>
                      </m:r>
                    </m:oMath>
                  </m:oMathPara>
                </a14:m>
                <a:endParaRPr lang="fi-FI" dirty="0" smtClean="0"/>
              </a:p>
              <a:p>
                <a:r>
                  <a:rPr lang="fi-FI" dirty="0" smtClean="0"/>
                  <a:t>by using parameters</a:t>
                </a:r>
              </a:p>
              <a:p>
                <a:r>
                  <a:rPr lang="fi-FI" i="1" dirty="0" smtClean="0"/>
                  <a:t>q</a:t>
                </a:r>
                <a:r>
                  <a:rPr lang="fi-FI" baseline="-25000" dirty="0" smtClean="0"/>
                  <a:t>v</a:t>
                </a:r>
                <a:r>
                  <a:rPr lang="fi-FI" dirty="0" smtClean="0"/>
                  <a:t>= 0.45/60000 m</a:t>
                </a:r>
                <a:r>
                  <a:rPr lang="fi-FI" baseline="30000" dirty="0" smtClean="0"/>
                  <a:t>3</a:t>
                </a:r>
                <a:r>
                  <a:rPr lang="fi-FI" dirty="0" smtClean="0"/>
                  <a:t>/s</a:t>
                </a:r>
              </a:p>
              <a:p>
                <a:r>
                  <a:rPr lang="fi-FI" dirty="0" smtClean="0">
                    <a:sym typeface="Symbol" panose="05050102010706020507" pitchFamily="18" charset="2"/>
                  </a:rPr>
                  <a:t></a:t>
                </a:r>
                <a:r>
                  <a:rPr lang="fi-FI" i="1" dirty="0" smtClean="0">
                    <a:sym typeface="Symbol" panose="05050102010706020507" pitchFamily="18" charset="2"/>
                  </a:rPr>
                  <a:t>p</a:t>
                </a:r>
                <a:r>
                  <a:rPr lang="fi-FI" dirty="0" smtClean="0">
                    <a:sym typeface="Symbol" panose="05050102010706020507" pitchFamily="18" charset="2"/>
                  </a:rPr>
                  <a:t>= 5010</a:t>
                </a:r>
                <a:r>
                  <a:rPr lang="fi-FI" baseline="30000" dirty="0" smtClean="0">
                    <a:sym typeface="Symbol" panose="05050102010706020507" pitchFamily="18" charset="2"/>
                  </a:rPr>
                  <a:t>5 </a:t>
                </a:r>
                <a:r>
                  <a:rPr lang="fi-FI" dirty="0" smtClean="0">
                    <a:sym typeface="Symbol" panose="05050102010706020507" pitchFamily="18" charset="2"/>
                  </a:rPr>
                  <a:t>Pa</a:t>
                </a:r>
              </a:p>
              <a:p>
                <a:r>
                  <a:rPr lang="fi-FI" dirty="0">
                    <a:solidFill>
                      <a:schemeClr val="bg1">
                        <a:lumMod val="50000"/>
                      </a:schemeClr>
                    </a:solidFill>
                  </a:rPr>
                  <a:t>(</a:t>
                </a:r>
                <a:r>
                  <a:rPr lang="fi-FI" dirty="0" smtClean="0">
                    <a:solidFill>
                      <a:schemeClr val="bg1">
                        <a:lumMod val="50000"/>
                      </a:schemeClr>
                    </a:solidFill>
                  </a:rPr>
                  <a:t>0.45 l/min leakage @ 50 bar)</a:t>
                </a:r>
                <a:endParaRPr lang="fi-FI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7144" y="675025"/>
                <a:ext cx="3083408" cy="2123658"/>
              </a:xfrm>
              <a:prstGeom prst="rect">
                <a:avLst/>
              </a:prstGeom>
              <a:blipFill rotWithShape="0">
                <a:blip r:embed="rId5"/>
                <a:stretch>
                  <a:fillRect l="-3168" t="-2299" b="-3736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H="1">
            <a:off x="1981200" y="955239"/>
            <a:ext cx="4995944" cy="26515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6794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7</a:t>
            </a:r>
            <a:r>
              <a:rPr lang="fi-FI" dirty="0" smtClean="0"/>
              <a:t>. Results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14</a:t>
            </a:fld>
            <a:endParaRPr lang="fi-FI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056430"/>
              </p:ext>
            </p:extLst>
          </p:nvPr>
        </p:nvGraphicFramePr>
        <p:xfrm>
          <a:off x="2218690" y="1610519"/>
          <a:ext cx="5575300" cy="3348990"/>
        </p:xfrm>
        <a:graphic>
          <a:graphicData uri="http://schemas.openxmlformats.org/drawingml/2006/table">
            <a:tbl>
              <a:tblPr/>
              <a:tblGrid>
                <a:gridCol w="609600"/>
                <a:gridCol w="876300"/>
                <a:gridCol w="609600"/>
                <a:gridCol w="3479800"/>
              </a:tblGrid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Outputs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Definition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LEAK </a:t>
                      </a:r>
                      <a:endParaRPr lang="fi-FI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[m3/s/Pa]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leakage flow rate parameter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v,A </a:t>
                      </a:r>
                      <a:endParaRPr lang="fi-FI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[l/min]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flow rate through orifice PA [l/min], engineering units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v,B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i-FI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[l/min]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flow rate through orifice PB [l/min], engineering units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vAT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i-FI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[l/min]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flow rate through orifice AT [l/min], engineering units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vBT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i-FI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[l/min]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flow rate through orifice BT [l/min], engineering units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vP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i-FI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[l/min]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pump’s flow rate [l/min], engineering units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i-FI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[bar]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cylinder chamber A pressure [bar], engineering units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i-FI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[bar]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cylinder chamber B pressure [bar], engineering units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</a:t>
                      </a:r>
                      <a:endParaRPr lang="fi-FI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[W]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loss in orifice PA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PB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i-FI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[W]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loss in orifice PB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i-FI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[W]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loss in orifice AT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BT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i-FI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[W]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loss in orifice BT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i-FI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[W]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pump’s output power, hydraulic power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[N]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force needed to stop the cylinder movement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9867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fi-FI" dirty="0" smtClean="0"/>
              <a:t>8. </a:t>
            </a:r>
            <a:r>
              <a:rPr lang="fi-FI" dirty="0"/>
              <a:t>Hydraulic cylinder system </a:t>
            </a:r>
            <a:r>
              <a:rPr lang="fi-FI" dirty="0" smtClean="0"/>
              <a:t>– leak + movement</a:t>
            </a:r>
            <a:endParaRPr lang="fi-FI" dirty="0"/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49" name="Content Placeholder 2"/>
          <p:cNvSpPr>
            <a:spLocks noGrp="1"/>
          </p:cNvSpPr>
          <p:nvPr>
            <p:ph idx="1"/>
          </p:nvPr>
        </p:nvSpPr>
        <p:spPr>
          <a:xfrm>
            <a:off x="105177" y="1171575"/>
            <a:ext cx="8585196" cy="56864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sz="1800" dirty="0" smtClean="0"/>
              <a:t>Inputs</a:t>
            </a:r>
          </a:p>
          <a:p>
            <a:r>
              <a:rPr lang="fi-FI" sz="1800" dirty="0" smtClean="0"/>
              <a:t>The same as in exercise 7, except</a:t>
            </a:r>
          </a:p>
          <a:p>
            <a:r>
              <a:rPr lang="fi-FI" sz="1800" i="1" dirty="0" smtClean="0"/>
              <a:t>F= </a:t>
            </a:r>
            <a:r>
              <a:rPr lang="fi-FI" sz="1800" dirty="0" smtClean="0"/>
              <a:t>0 </a:t>
            </a:r>
            <a:r>
              <a:rPr lang="fi-FI" sz="1800" dirty="0"/>
              <a:t>	</a:t>
            </a:r>
            <a:r>
              <a:rPr lang="fi-FI" sz="1800" dirty="0" smtClean="0"/>
              <a:t>no external piston force [N]</a:t>
            </a:r>
            <a:endParaRPr lang="fi-FI" sz="1800" baseline="-25000" dirty="0"/>
          </a:p>
          <a:p>
            <a:pPr marL="0" indent="0">
              <a:buNone/>
            </a:pPr>
            <a:r>
              <a:rPr lang="fi-FI" sz="1800" dirty="0" smtClean="0"/>
              <a:t>Outputs</a:t>
            </a:r>
          </a:p>
          <a:p>
            <a:r>
              <a:rPr lang="fi-FI" sz="1800" i="1" dirty="0" smtClean="0"/>
              <a:t>q</a:t>
            </a:r>
            <a:r>
              <a:rPr lang="fi-FI" sz="1800" baseline="-25000" dirty="0" smtClean="0"/>
              <a:t>vPA</a:t>
            </a:r>
            <a:r>
              <a:rPr lang="fi-FI" sz="1800" dirty="0" smtClean="0"/>
              <a:t> </a:t>
            </a:r>
            <a:r>
              <a:rPr lang="fi-FI" sz="1800" dirty="0"/>
              <a:t>	flow rate </a:t>
            </a:r>
            <a:r>
              <a:rPr lang="fi-FI" sz="1800" dirty="0" smtClean="0"/>
              <a:t>through orifice PA [l/min], </a:t>
            </a:r>
            <a:r>
              <a:rPr lang="fi-FI" sz="1800" dirty="0"/>
              <a:t>engineering </a:t>
            </a:r>
            <a:r>
              <a:rPr lang="fi-FI" sz="1800" dirty="0" smtClean="0"/>
              <a:t>units</a:t>
            </a:r>
          </a:p>
          <a:p>
            <a:r>
              <a:rPr lang="fi-FI" sz="1800" i="1" dirty="0" smtClean="0"/>
              <a:t>q</a:t>
            </a:r>
            <a:r>
              <a:rPr lang="fi-FI" sz="1800" baseline="-25000" dirty="0" smtClean="0"/>
              <a:t>vPB</a:t>
            </a:r>
            <a:r>
              <a:rPr lang="fi-FI" sz="1800" dirty="0" smtClean="0"/>
              <a:t> </a:t>
            </a:r>
            <a:r>
              <a:rPr lang="fi-FI" sz="1800" dirty="0"/>
              <a:t>	flow rate through orifice </a:t>
            </a:r>
            <a:r>
              <a:rPr lang="fi-FI" sz="1800" dirty="0" smtClean="0"/>
              <a:t>PB </a:t>
            </a:r>
            <a:r>
              <a:rPr lang="fi-FI" sz="1800" dirty="0"/>
              <a:t>[l/min], engineering units</a:t>
            </a:r>
          </a:p>
          <a:p>
            <a:r>
              <a:rPr lang="fi-FI" sz="1800" i="1" dirty="0" smtClean="0"/>
              <a:t>q</a:t>
            </a:r>
            <a:r>
              <a:rPr lang="fi-FI" sz="1800" baseline="-25000" dirty="0" smtClean="0"/>
              <a:t>vAT</a:t>
            </a:r>
            <a:r>
              <a:rPr lang="fi-FI" sz="1800" dirty="0" smtClean="0"/>
              <a:t> </a:t>
            </a:r>
            <a:r>
              <a:rPr lang="fi-FI" sz="1800" dirty="0"/>
              <a:t>	flow rate through orifice </a:t>
            </a:r>
            <a:r>
              <a:rPr lang="fi-FI" sz="1800" dirty="0" smtClean="0"/>
              <a:t>AT </a:t>
            </a:r>
            <a:r>
              <a:rPr lang="fi-FI" sz="1800" dirty="0"/>
              <a:t>[l/min], engineering units</a:t>
            </a:r>
          </a:p>
          <a:p>
            <a:r>
              <a:rPr lang="fi-FI" sz="1800" i="1" dirty="0" smtClean="0"/>
              <a:t>q</a:t>
            </a:r>
            <a:r>
              <a:rPr lang="fi-FI" sz="1800" baseline="-25000" dirty="0" smtClean="0"/>
              <a:t>vBT</a:t>
            </a:r>
            <a:r>
              <a:rPr lang="fi-FI" sz="1800" dirty="0" smtClean="0"/>
              <a:t> </a:t>
            </a:r>
            <a:r>
              <a:rPr lang="fi-FI" sz="1800" dirty="0"/>
              <a:t>	flow rate through orifice BT [l/min], engineering </a:t>
            </a:r>
            <a:r>
              <a:rPr lang="fi-FI" sz="1800" dirty="0" smtClean="0"/>
              <a:t>units</a:t>
            </a:r>
          </a:p>
          <a:p>
            <a:r>
              <a:rPr lang="fi-FI" sz="1800" i="1" dirty="0"/>
              <a:t>q</a:t>
            </a:r>
            <a:r>
              <a:rPr lang="fi-FI" sz="1800" baseline="-25000" dirty="0"/>
              <a:t>vP</a:t>
            </a:r>
            <a:r>
              <a:rPr lang="fi-FI" sz="1800" dirty="0"/>
              <a:t> 	pump’s flow rate [l/min], engineering units</a:t>
            </a:r>
          </a:p>
          <a:p>
            <a:r>
              <a:rPr lang="fi-FI" sz="1800" i="1" dirty="0" smtClean="0"/>
              <a:t>p</a:t>
            </a:r>
            <a:r>
              <a:rPr lang="fi-FI" sz="1800" baseline="-25000" dirty="0" smtClean="0"/>
              <a:t>A</a:t>
            </a:r>
            <a:r>
              <a:rPr lang="fi-FI" sz="1800" dirty="0" smtClean="0"/>
              <a:t> </a:t>
            </a:r>
            <a:r>
              <a:rPr lang="fi-FI" sz="1800" dirty="0"/>
              <a:t>	</a:t>
            </a:r>
            <a:r>
              <a:rPr lang="fi-FI" sz="1800" dirty="0" smtClean="0"/>
              <a:t>cylinder chamber A pressure [bar], </a:t>
            </a:r>
            <a:r>
              <a:rPr lang="fi-FI" sz="1800" dirty="0"/>
              <a:t>engineering units</a:t>
            </a:r>
            <a:endParaRPr lang="fi-FI" sz="1800" dirty="0" smtClean="0"/>
          </a:p>
          <a:p>
            <a:r>
              <a:rPr lang="fi-FI" sz="1800" i="1" dirty="0" smtClean="0"/>
              <a:t>p</a:t>
            </a:r>
            <a:r>
              <a:rPr lang="fi-FI" sz="1800" baseline="-25000" dirty="0" smtClean="0"/>
              <a:t>B</a:t>
            </a:r>
            <a:r>
              <a:rPr lang="fi-FI" sz="1800" dirty="0" smtClean="0"/>
              <a:t> </a:t>
            </a:r>
            <a:r>
              <a:rPr lang="fi-FI" sz="1800" dirty="0"/>
              <a:t>	cylinder chamber </a:t>
            </a:r>
            <a:r>
              <a:rPr lang="fi-FI" sz="1800" dirty="0" smtClean="0"/>
              <a:t>B </a:t>
            </a:r>
            <a:r>
              <a:rPr lang="fi-FI" sz="1800" dirty="0"/>
              <a:t>pressure [bar], engineering units</a:t>
            </a:r>
          </a:p>
          <a:p>
            <a:r>
              <a:rPr lang="fi-FI" sz="1800" i="1" dirty="0" smtClean="0"/>
              <a:t>P</a:t>
            </a:r>
            <a:r>
              <a:rPr lang="fi-FI" sz="1800" baseline="-25000" dirty="0" smtClean="0"/>
              <a:t>PA</a:t>
            </a:r>
            <a:r>
              <a:rPr lang="fi-FI" sz="1800" dirty="0" smtClean="0"/>
              <a:t> </a:t>
            </a:r>
            <a:r>
              <a:rPr lang="fi-FI" sz="1800" dirty="0"/>
              <a:t>	</a:t>
            </a:r>
            <a:r>
              <a:rPr lang="fi-FI" sz="1800" dirty="0" smtClean="0"/>
              <a:t>power loss in orifice PA [W] </a:t>
            </a:r>
          </a:p>
          <a:p>
            <a:r>
              <a:rPr lang="fi-FI" sz="1800" i="1" dirty="0" smtClean="0"/>
              <a:t>P</a:t>
            </a:r>
            <a:r>
              <a:rPr lang="fi-FI" sz="1800" baseline="-25000" dirty="0" smtClean="0"/>
              <a:t>PB</a:t>
            </a:r>
            <a:r>
              <a:rPr lang="fi-FI" sz="1800" dirty="0" smtClean="0"/>
              <a:t> </a:t>
            </a:r>
            <a:r>
              <a:rPr lang="fi-FI" sz="1800" dirty="0"/>
              <a:t>	power loss in orifice </a:t>
            </a:r>
            <a:r>
              <a:rPr lang="fi-FI" sz="1800" dirty="0" smtClean="0"/>
              <a:t>PB </a:t>
            </a:r>
            <a:r>
              <a:rPr lang="fi-FI" sz="1800" dirty="0"/>
              <a:t>[W] </a:t>
            </a:r>
            <a:endParaRPr lang="fi-FI" sz="1800" dirty="0" smtClean="0"/>
          </a:p>
          <a:p>
            <a:r>
              <a:rPr lang="fi-FI" sz="1800" i="1" dirty="0" smtClean="0"/>
              <a:t>P</a:t>
            </a:r>
            <a:r>
              <a:rPr lang="fi-FI" sz="1800" baseline="-25000" dirty="0" smtClean="0"/>
              <a:t>AT</a:t>
            </a:r>
            <a:r>
              <a:rPr lang="fi-FI" sz="1800" dirty="0" smtClean="0"/>
              <a:t> </a:t>
            </a:r>
            <a:r>
              <a:rPr lang="fi-FI" sz="1800" dirty="0"/>
              <a:t>	power loss in orifice AT [W] </a:t>
            </a:r>
          </a:p>
          <a:p>
            <a:r>
              <a:rPr lang="fi-FI" sz="1800" i="1" dirty="0" smtClean="0"/>
              <a:t>P</a:t>
            </a:r>
            <a:r>
              <a:rPr lang="fi-FI" sz="1800" baseline="-25000" dirty="0" smtClean="0"/>
              <a:t>BT</a:t>
            </a:r>
            <a:r>
              <a:rPr lang="fi-FI" sz="1800" dirty="0" smtClean="0"/>
              <a:t> </a:t>
            </a:r>
            <a:r>
              <a:rPr lang="fi-FI" sz="1800" dirty="0"/>
              <a:t>	power loss in orifice </a:t>
            </a:r>
            <a:r>
              <a:rPr lang="fi-FI" sz="1800" dirty="0" smtClean="0"/>
              <a:t>BT </a:t>
            </a:r>
            <a:r>
              <a:rPr lang="fi-FI" sz="1800" dirty="0"/>
              <a:t>[W] </a:t>
            </a:r>
          </a:p>
          <a:p>
            <a:r>
              <a:rPr lang="fi-FI" sz="1800" i="1" dirty="0" smtClean="0"/>
              <a:t>P</a:t>
            </a:r>
            <a:r>
              <a:rPr lang="fi-FI" sz="1800" baseline="-25000" dirty="0" smtClean="0"/>
              <a:t>P</a:t>
            </a:r>
            <a:r>
              <a:rPr lang="fi-FI" sz="1800" dirty="0" smtClean="0"/>
              <a:t> </a:t>
            </a:r>
            <a:r>
              <a:rPr lang="fi-FI" sz="1800" dirty="0"/>
              <a:t>	</a:t>
            </a:r>
            <a:r>
              <a:rPr lang="fi-FI" sz="1800" dirty="0" smtClean="0"/>
              <a:t>pump’s output power, hydraulic power </a:t>
            </a:r>
            <a:r>
              <a:rPr lang="fi-FI" sz="1800" dirty="0"/>
              <a:t>[W] </a:t>
            </a:r>
            <a:endParaRPr lang="fi-FI" sz="1800" dirty="0" smtClean="0"/>
          </a:p>
          <a:p>
            <a:r>
              <a:rPr lang="fi-FI" sz="1800" i="1" dirty="0"/>
              <a:t>v</a:t>
            </a:r>
            <a:r>
              <a:rPr lang="fi-FI" sz="1800" i="1" dirty="0" smtClean="0"/>
              <a:t>	</a:t>
            </a:r>
            <a:r>
              <a:rPr lang="fi-FI" sz="1800" dirty="0" smtClean="0"/>
              <a:t>piston velocity [m/s]</a:t>
            </a:r>
          </a:p>
          <a:p>
            <a:endParaRPr lang="fi-FI" dirty="0"/>
          </a:p>
        </p:txBody>
      </p:sp>
      <p:sp>
        <p:nvSpPr>
          <p:cNvPr id="66" name="Slide Number Placeholder 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15</a:t>
            </a:fld>
            <a:endParaRPr lang="fi-FI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755747" y="1376366"/>
                <a:ext cx="3514674" cy="1657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i-FI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leakage flow in each of the control edges (throttles) is </a:t>
                </a:r>
                <a:r>
                  <a:rPr lang="fi-FI" b="1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laminar</a:t>
                </a:r>
                <a:r>
                  <a:rPr lang="fi-FI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the flow </a:t>
                </a:r>
                <a:r>
                  <a:rPr lang="fi-FI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rate </a:t>
                </a:r>
                <a:r>
                  <a:rPr lang="fi-FI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can be calculated with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i-FI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𝑞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i-FI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v</m:t>
                          </m:r>
                        </m:sub>
                      </m:sSub>
                      <m:r>
                        <a:rPr lang="fi-FI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fi-FI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i-FI" b="0" i="0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LEAK</m:t>
                          </m:r>
                        </m:sub>
                      </m:sSub>
                      <m:r>
                        <a:rPr lang="fi-FI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fi-FI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𝑝</m:t>
                      </m:r>
                    </m:oMath>
                  </m:oMathPara>
                </a14:m>
                <a:endParaRPr lang="fi-FI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5747" y="1376366"/>
                <a:ext cx="3514674" cy="1657377"/>
              </a:xfrm>
              <a:prstGeom prst="rect">
                <a:avLst/>
              </a:prstGeom>
              <a:blipFill rotWithShape="0">
                <a:blip r:embed="rId3"/>
                <a:stretch>
                  <a:fillRect t="-1838" r="-1213" b="-368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9" name="Group 98"/>
          <p:cNvGrpSpPr/>
          <p:nvPr/>
        </p:nvGrpSpPr>
        <p:grpSpPr>
          <a:xfrm>
            <a:off x="8053479" y="1694816"/>
            <a:ext cx="3600000" cy="4086074"/>
            <a:chOff x="616359" y="457356"/>
            <a:chExt cx="3600000" cy="4086074"/>
          </a:xfrm>
        </p:grpSpPr>
        <p:cxnSp>
          <p:nvCxnSpPr>
            <p:cNvPr id="100" name="Straight Connector 99"/>
            <p:cNvCxnSpPr/>
            <p:nvPr/>
          </p:nvCxnSpPr>
          <p:spPr>
            <a:xfrm>
              <a:off x="2390185" y="2806279"/>
              <a:ext cx="1" cy="67811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1" name="Rectangle 112"/>
            <p:cNvSpPr>
              <a:spLocks noChangeArrowheads="1"/>
            </p:cNvSpPr>
            <p:nvPr/>
          </p:nvSpPr>
          <p:spPr bwMode="auto">
            <a:xfrm>
              <a:off x="3433444" y="3256910"/>
              <a:ext cx="312832" cy="3128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i-FI" sz="1800">
                <a:latin typeface="Arial" charset="0"/>
              </a:endParaRPr>
            </a:p>
          </p:txBody>
        </p:sp>
        <p:sp>
          <p:nvSpPr>
            <p:cNvPr id="102" name="Line 113"/>
            <p:cNvSpPr>
              <a:spLocks noChangeShapeType="1"/>
            </p:cNvSpPr>
            <p:nvPr/>
          </p:nvSpPr>
          <p:spPr bwMode="auto">
            <a:xfrm>
              <a:off x="3433444" y="3329367"/>
              <a:ext cx="3128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3" name="Line 115"/>
            <p:cNvSpPr>
              <a:spLocks noChangeShapeType="1"/>
            </p:cNvSpPr>
            <p:nvPr/>
          </p:nvSpPr>
          <p:spPr bwMode="auto">
            <a:xfrm flipV="1">
              <a:off x="3328783" y="3205154"/>
              <a:ext cx="0" cy="2081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4" name="Line 116"/>
            <p:cNvSpPr>
              <a:spLocks noChangeShapeType="1"/>
            </p:cNvSpPr>
            <p:nvPr/>
          </p:nvSpPr>
          <p:spPr bwMode="auto">
            <a:xfrm>
              <a:off x="3328783" y="3205154"/>
              <a:ext cx="2610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5" name="Line 117"/>
            <p:cNvSpPr>
              <a:spLocks noChangeShapeType="1"/>
            </p:cNvSpPr>
            <p:nvPr/>
          </p:nvSpPr>
          <p:spPr bwMode="auto">
            <a:xfrm>
              <a:off x="3589860" y="3205154"/>
              <a:ext cx="0" cy="517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6" name="Line 119"/>
            <p:cNvSpPr>
              <a:spLocks noChangeShapeType="1"/>
            </p:cNvSpPr>
            <p:nvPr/>
          </p:nvSpPr>
          <p:spPr bwMode="auto">
            <a:xfrm flipH="1">
              <a:off x="3485199" y="3569742"/>
              <a:ext cx="209322" cy="529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7" name="Line 120"/>
            <p:cNvSpPr>
              <a:spLocks noChangeShapeType="1"/>
            </p:cNvSpPr>
            <p:nvPr/>
          </p:nvSpPr>
          <p:spPr bwMode="auto">
            <a:xfrm>
              <a:off x="3485199" y="3622648"/>
              <a:ext cx="209322" cy="517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99" name="Line 121"/>
            <p:cNvSpPr>
              <a:spLocks noChangeShapeType="1"/>
            </p:cNvSpPr>
            <p:nvPr/>
          </p:nvSpPr>
          <p:spPr bwMode="auto">
            <a:xfrm flipH="1">
              <a:off x="3485199" y="3674403"/>
              <a:ext cx="209322" cy="529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0" name="Line 122"/>
            <p:cNvSpPr>
              <a:spLocks noChangeShapeType="1"/>
            </p:cNvSpPr>
            <p:nvPr/>
          </p:nvSpPr>
          <p:spPr bwMode="auto">
            <a:xfrm>
              <a:off x="3485199" y="3726158"/>
              <a:ext cx="209322" cy="517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1" name="Line 123"/>
            <p:cNvSpPr>
              <a:spLocks noChangeShapeType="1"/>
            </p:cNvSpPr>
            <p:nvPr/>
          </p:nvSpPr>
          <p:spPr bwMode="auto">
            <a:xfrm flipH="1">
              <a:off x="3485199" y="3779064"/>
              <a:ext cx="209322" cy="529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2" name="Line 124"/>
            <p:cNvSpPr>
              <a:spLocks noChangeShapeType="1"/>
            </p:cNvSpPr>
            <p:nvPr/>
          </p:nvSpPr>
          <p:spPr bwMode="auto">
            <a:xfrm>
              <a:off x="3485199" y="3830819"/>
              <a:ext cx="104661" cy="287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3" name="Line 125"/>
            <p:cNvSpPr>
              <a:spLocks noChangeShapeType="1"/>
            </p:cNvSpPr>
            <p:nvPr/>
          </p:nvSpPr>
          <p:spPr bwMode="auto">
            <a:xfrm flipV="1">
              <a:off x="3380538" y="3674403"/>
              <a:ext cx="470399" cy="1046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4" name="Line 126"/>
            <p:cNvSpPr>
              <a:spLocks noChangeShapeType="1"/>
            </p:cNvSpPr>
            <p:nvPr/>
          </p:nvSpPr>
          <p:spPr bwMode="auto">
            <a:xfrm>
              <a:off x="3746276" y="3413326"/>
              <a:ext cx="218523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fi-FI"/>
            </a:p>
          </p:txBody>
        </p:sp>
        <p:sp>
          <p:nvSpPr>
            <p:cNvPr id="205" name="Line 127"/>
            <p:cNvSpPr>
              <a:spLocks noChangeShapeType="1"/>
            </p:cNvSpPr>
            <p:nvPr/>
          </p:nvSpPr>
          <p:spPr bwMode="auto">
            <a:xfrm flipH="1">
              <a:off x="3965507" y="2800434"/>
              <a:ext cx="0" cy="169569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fi-FI"/>
            </a:p>
          </p:txBody>
        </p:sp>
        <p:cxnSp>
          <p:nvCxnSpPr>
            <p:cNvPr id="206" name="Straight Connector 205"/>
            <p:cNvCxnSpPr/>
            <p:nvPr/>
          </p:nvCxnSpPr>
          <p:spPr>
            <a:xfrm>
              <a:off x="3746985" y="4543430"/>
              <a:ext cx="46937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 flipV="1">
              <a:off x="4216359" y="4386941"/>
              <a:ext cx="0" cy="15648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>
            <a:xfrm flipV="1">
              <a:off x="3746841" y="4386924"/>
              <a:ext cx="0" cy="15648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9" name="Line 126"/>
            <p:cNvSpPr>
              <a:spLocks noChangeShapeType="1"/>
            </p:cNvSpPr>
            <p:nvPr/>
          </p:nvSpPr>
          <p:spPr bwMode="auto">
            <a:xfrm flipV="1">
              <a:off x="2390186" y="3415202"/>
              <a:ext cx="1043258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fi-FI"/>
            </a:p>
          </p:txBody>
        </p:sp>
        <p:sp>
          <p:nvSpPr>
            <p:cNvPr id="210" name="Oval 8"/>
            <p:cNvSpPr>
              <a:spLocks noChangeArrowheads="1"/>
            </p:cNvSpPr>
            <p:nvPr/>
          </p:nvSpPr>
          <p:spPr bwMode="auto">
            <a:xfrm rot="156836">
              <a:off x="2182013" y="3708570"/>
              <a:ext cx="416343" cy="41749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endParaRPr lang="fi-FI" sz="1800">
                <a:latin typeface="Arial" charset="0"/>
              </a:endParaRPr>
            </a:p>
          </p:txBody>
        </p:sp>
        <p:sp>
          <p:nvSpPr>
            <p:cNvPr id="211" name="AutoShape 9"/>
            <p:cNvSpPr>
              <a:spLocks noChangeArrowheads="1"/>
            </p:cNvSpPr>
            <p:nvPr/>
          </p:nvSpPr>
          <p:spPr bwMode="auto">
            <a:xfrm>
              <a:off x="2337998" y="3708731"/>
              <a:ext cx="104372" cy="88559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fi-FI" sz="1800">
                <a:latin typeface="Arial" charset="0"/>
              </a:endParaRPr>
            </a:p>
          </p:txBody>
        </p:sp>
        <p:cxnSp>
          <p:nvCxnSpPr>
            <p:cNvPr id="212" name="Straight Connector 211"/>
            <p:cNvCxnSpPr/>
            <p:nvPr/>
          </p:nvCxnSpPr>
          <p:spPr>
            <a:xfrm>
              <a:off x="2148970" y="4543430"/>
              <a:ext cx="46937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flipV="1">
              <a:off x="2618344" y="4386941"/>
              <a:ext cx="0" cy="15648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flipV="1">
              <a:off x="2148826" y="4386924"/>
              <a:ext cx="0" cy="15648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5" name="Line 127"/>
            <p:cNvSpPr>
              <a:spLocks noChangeShapeType="1"/>
            </p:cNvSpPr>
            <p:nvPr/>
          </p:nvSpPr>
          <p:spPr bwMode="auto">
            <a:xfrm flipH="1">
              <a:off x="2390184" y="4126063"/>
              <a:ext cx="1" cy="36519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fi-FI"/>
            </a:p>
          </p:txBody>
        </p:sp>
        <p:sp>
          <p:nvSpPr>
            <p:cNvPr id="216" name="Rectangle 215"/>
            <p:cNvSpPr/>
            <p:nvPr/>
          </p:nvSpPr>
          <p:spPr>
            <a:xfrm rot="16200000">
              <a:off x="1863073" y="1613278"/>
              <a:ext cx="1097556" cy="5216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17" name="Straight Connector 216"/>
            <p:cNvCxnSpPr/>
            <p:nvPr/>
          </p:nvCxnSpPr>
          <p:spPr>
            <a:xfrm rot="16200000">
              <a:off x="2402110" y="1796933"/>
              <a:ext cx="0" cy="52162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>
              <a:off x="2411794" y="1901271"/>
              <a:ext cx="0" cy="52162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9" name="Rectangle 218"/>
            <p:cNvSpPr/>
            <p:nvPr/>
          </p:nvSpPr>
          <p:spPr>
            <a:xfrm rot="16200000">
              <a:off x="1890194" y="1483950"/>
              <a:ext cx="1043258" cy="10433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2492048" y="622443"/>
              <a:ext cx="5757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i="1" dirty="0" smtClean="0"/>
                <a:t>F= 0</a:t>
              </a:r>
              <a:endParaRPr lang="fi-FI" i="1" dirty="0"/>
            </a:p>
          </p:txBody>
        </p:sp>
        <p:sp>
          <p:nvSpPr>
            <p:cNvPr id="221" name="Line 126"/>
            <p:cNvSpPr>
              <a:spLocks noChangeShapeType="1"/>
            </p:cNvSpPr>
            <p:nvPr/>
          </p:nvSpPr>
          <p:spPr bwMode="auto">
            <a:xfrm flipV="1">
              <a:off x="835025" y="2800434"/>
              <a:ext cx="3129774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fi-FI"/>
            </a:p>
          </p:txBody>
        </p:sp>
        <p:sp>
          <p:nvSpPr>
            <p:cNvPr id="222" name="Oval 8"/>
            <p:cNvSpPr>
              <a:spLocks noChangeArrowheads="1"/>
            </p:cNvSpPr>
            <p:nvPr/>
          </p:nvSpPr>
          <p:spPr bwMode="auto">
            <a:xfrm rot="5400000">
              <a:off x="1615690" y="3708569"/>
              <a:ext cx="416343" cy="41749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r>
                <a:rPr lang="fi-FI" sz="1800" dirty="0" smtClean="0">
                  <a:latin typeface="Arial" charset="0"/>
                </a:rPr>
                <a:t>M</a:t>
              </a:r>
              <a:endParaRPr lang="fi-FI" sz="1800" dirty="0">
                <a:latin typeface="Arial" charset="0"/>
              </a:endParaRPr>
            </a:p>
          </p:txBody>
        </p:sp>
        <p:sp>
          <p:nvSpPr>
            <p:cNvPr id="223" name="Line 126"/>
            <p:cNvSpPr>
              <a:spLocks noChangeShapeType="1"/>
            </p:cNvSpPr>
            <p:nvPr/>
          </p:nvSpPr>
          <p:spPr bwMode="auto">
            <a:xfrm flipV="1">
              <a:off x="2023736" y="3868778"/>
              <a:ext cx="156489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fi-FI"/>
            </a:p>
          </p:txBody>
        </p:sp>
        <p:sp>
          <p:nvSpPr>
            <p:cNvPr id="224" name="Line 126"/>
            <p:cNvSpPr>
              <a:spLocks noChangeShapeType="1"/>
            </p:cNvSpPr>
            <p:nvPr/>
          </p:nvSpPr>
          <p:spPr bwMode="auto">
            <a:xfrm flipV="1">
              <a:off x="2031875" y="3969574"/>
              <a:ext cx="156489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fi-FI"/>
            </a:p>
          </p:txBody>
        </p:sp>
        <p:cxnSp>
          <p:nvCxnSpPr>
            <p:cNvPr id="225" name="Straight Connector 224"/>
            <p:cNvCxnSpPr/>
            <p:nvPr/>
          </p:nvCxnSpPr>
          <p:spPr>
            <a:xfrm flipH="1" flipV="1">
              <a:off x="3209816" y="1390821"/>
              <a:ext cx="0" cy="140839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6" name="Oval 8"/>
            <p:cNvSpPr>
              <a:spLocks noChangeAspect="1" noChangeArrowheads="1"/>
            </p:cNvSpPr>
            <p:nvPr/>
          </p:nvSpPr>
          <p:spPr bwMode="auto">
            <a:xfrm>
              <a:off x="2337828" y="3491833"/>
              <a:ext cx="104038" cy="10432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endParaRPr lang="fi-FI" sz="1800">
                <a:latin typeface="Arial" charset="0"/>
              </a:endParaRPr>
            </a:p>
          </p:txBody>
        </p:sp>
        <p:sp>
          <p:nvSpPr>
            <p:cNvPr id="227" name="Line 127"/>
            <p:cNvSpPr>
              <a:spLocks noChangeAspect="1" noChangeShapeType="1"/>
            </p:cNvSpPr>
            <p:nvPr/>
          </p:nvSpPr>
          <p:spPr bwMode="auto">
            <a:xfrm flipH="1">
              <a:off x="2389847" y="3515200"/>
              <a:ext cx="104326" cy="104326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fi-FI"/>
            </a:p>
          </p:txBody>
        </p:sp>
        <p:sp>
          <p:nvSpPr>
            <p:cNvPr id="228" name="Line 127"/>
            <p:cNvSpPr>
              <a:spLocks noChangeAspect="1" noChangeShapeType="1"/>
            </p:cNvSpPr>
            <p:nvPr/>
          </p:nvSpPr>
          <p:spPr bwMode="auto">
            <a:xfrm rot="5400000" flipH="1">
              <a:off x="2284912" y="3513726"/>
              <a:ext cx="104326" cy="104326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fi-FI"/>
            </a:p>
          </p:txBody>
        </p:sp>
        <p:cxnSp>
          <p:nvCxnSpPr>
            <p:cNvPr id="229" name="Straight Connector 228"/>
            <p:cNvCxnSpPr>
              <a:cxnSpLocks noChangeAspect="1"/>
            </p:cNvCxnSpPr>
            <p:nvPr/>
          </p:nvCxnSpPr>
          <p:spPr>
            <a:xfrm>
              <a:off x="2391107" y="3619013"/>
              <a:ext cx="1" cy="9128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30" name="Group 229"/>
            <p:cNvGrpSpPr/>
            <p:nvPr/>
          </p:nvGrpSpPr>
          <p:grpSpPr>
            <a:xfrm>
              <a:off x="3451111" y="2637398"/>
              <a:ext cx="312977" cy="312977"/>
              <a:chOff x="3854758" y="3819907"/>
              <a:chExt cx="432000" cy="432000"/>
            </a:xfrm>
          </p:grpSpPr>
          <p:grpSp>
            <p:nvGrpSpPr>
              <p:cNvPr id="275" name="Group 274"/>
              <p:cNvGrpSpPr/>
              <p:nvPr/>
            </p:nvGrpSpPr>
            <p:grpSpPr>
              <a:xfrm>
                <a:off x="3879258" y="3883063"/>
                <a:ext cx="288840" cy="323215"/>
                <a:chOff x="3879258" y="3883063"/>
                <a:chExt cx="288840" cy="323215"/>
              </a:xfrm>
            </p:grpSpPr>
            <p:sp>
              <p:nvSpPr>
                <p:cNvPr id="277" name="Line 127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024098" y="3885097"/>
                  <a:ext cx="144000" cy="14400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278" name="Line 127"/>
                <p:cNvSpPr>
                  <a:spLocks noChangeAspect="1" noChangeShapeType="1"/>
                </p:cNvSpPr>
                <p:nvPr/>
              </p:nvSpPr>
              <p:spPr bwMode="auto">
                <a:xfrm rot="5400000" flipH="1">
                  <a:off x="3879258" y="3883063"/>
                  <a:ext cx="144000" cy="14400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279" name="Line 127"/>
                <p:cNvSpPr>
                  <a:spLocks noChangeAspect="1" noChangeShapeType="1"/>
                </p:cNvSpPr>
                <p:nvPr/>
              </p:nvSpPr>
              <p:spPr bwMode="auto">
                <a:xfrm rot="10800000" flipH="1">
                  <a:off x="3880098" y="4059951"/>
                  <a:ext cx="144000" cy="14400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280" name="Line 127"/>
                <p:cNvSpPr>
                  <a:spLocks noChangeAspect="1" noChangeShapeType="1"/>
                </p:cNvSpPr>
                <p:nvPr/>
              </p:nvSpPr>
              <p:spPr bwMode="auto">
                <a:xfrm rot="16200000" flipH="1">
                  <a:off x="4024098" y="4062278"/>
                  <a:ext cx="144000" cy="14400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fi-FI"/>
                </a:p>
              </p:txBody>
            </p:sp>
          </p:grpSp>
          <p:sp>
            <p:nvSpPr>
              <p:cNvPr id="276" name="Line 125"/>
              <p:cNvSpPr>
                <a:spLocks noChangeAspect="1" noChangeShapeType="1"/>
              </p:cNvSpPr>
              <p:nvPr/>
            </p:nvSpPr>
            <p:spPr bwMode="auto">
              <a:xfrm rot="900000" flipV="1">
                <a:off x="3854758" y="3819907"/>
                <a:ext cx="432000" cy="432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  <p:grpSp>
          <p:nvGrpSpPr>
            <p:cNvPr id="231" name="Group 230"/>
            <p:cNvGrpSpPr/>
            <p:nvPr/>
          </p:nvGrpSpPr>
          <p:grpSpPr>
            <a:xfrm>
              <a:off x="1888619" y="2641727"/>
              <a:ext cx="312977" cy="312977"/>
              <a:chOff x="3854758" y="3819907"/>
              <a:chExt cx="432000" cy="432000"/>
            </a:xfrm>
          </p:grpSpPr>
          <p:grpSp>
            <p:nvGrpSpPr>
              <p:cNvPr id="269" name="Group 268"/>
              <p:cNvGrpSpPr/>
              <p:nvPr/>
            </p:nvGrpSpPr>
            <p:grpSpPr>
              <a:xfrm>
                <a:off x="3879258" y="3883063"/>
                <a:ext cx="288840" cy="323215"/>
                <a:chOff x="3879258" y="3883063"/>
                <a:chExt cx="288840" cy="323215"/>
              </a:xfrm>
            </p:grpSpPr>
            <p:sp>
              <p:nvSpPr>
                <p:cNvPr id="271" name="Line 127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024098" y="3885097"/>
                  <a:ext cx="144000" cy="144000"/>
                </a:xfrm>
                <a:prstGeom prst="line">
                  <a:avLst/>
                </a:prstGeom>
                <a:ln w="12700">
                  <a:headEnd/>
                  <a:tailE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272" name="Line 127"/>
                <p:cNvSpPr>
                  <a:spLocks noChangeAspect="1" noChangeShapeType="1"/>
                </p:cNvSpPr>
                <p:nvPr/>
              </p:nvSpPr>
              <p:spPr bwMode="auto">
                <a:xfrm rot="5400000" flipH="1">
                  <a:off x="3879258" y="3883063"/>
                  <a:ext cx="144000" cy="144000"/>
                </a:xfrm>
                <a:prstGeom prst="line">
                  <a:avLst/>
                </a:prstGeom>
                <a:ln w="12700">
                  <a:headEnd/>
                  <a:tailE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273" name="Line 127"/>
                <p:cNvSpPr>
                  <a:spLocks noChangeAspect="1" noChangeShapeType="1"/>
                </p:cNvSpPr>
                <p:nvPr/>
              </p:nvSpPr>
              <p:spPr bwMode="auto">
                <a:xfrm rot="10800000" flipH="1">
                  <a:off x="3880098" y="4059951"/>
                  <a:ext cx="144000" cy="144000"/>
                </a:xfrm>
                <a:prstGeom prst="line">
                  <a:avLst/>
                </a:prstGeom>
                <a:ln w="12700">
                  <a:headEnd/>
                  <a:tailE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274" name="Line 127"/>
                <p:cNvSpPr>
                  <a:spLocks noChangeAspect="1" noChangeShapeType="1"/>
                </p:cNvSpPr>
                <p:nvPr/>
              </p:nvSpPr>
              <p:spPr bwMode="auto">
                <a:xfrm rot="16200000" flipH="1">
                  <a:off x="4024098" y="4062278"/>
                  <a:ext cx="144000" cy="144000"/>
                </a:xfrm>
                <a:prstGeom prst="line">
                  <a:avLst/>
                </a:prstGeom>
                <a:ln w="12700">
                  <a:headEnd/>
                  <a:tailE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fi-FI"/>
                </a:p>
              </p:txBody>
            </p:sp>
          </p:grpSp>
          <p:sp>
            <p:nvSpPr>
              <p:cNvPr id="270" name="Line 125"/>
              <p:cNvSpPr>
                <a:spLocks noChangeAspect="1" noChangeShapeType="1"/>
              </p:cNvSpPr>
              <p:nvPr/>
            </p:nvSpPr>
            <p:spPr bwMode="auto">
              <a:xfrm rot="900000" flipV="1">
                <a:off x="3854758" y="3819907"/>
                <a:ext cx="432000" cy="4320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  <p:sp>
          <p:nvSpPr>
            <p:cNvPr id="232" name="TextBox 231"/>
            <p:cNvSpPr txBox="1"/>
            <p:nvPr/>
          </p:nvSpPr>
          <p:spPr>
            <a:xfrm>
              <a:off x="1867643" y="2427404"/>
              <a:ext cx="4193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PA</a:t>
              </a:r>
              <a:endParaRPr lang="fi-FI" dirty="0"/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3424418" y="2435143"/>
              <a:ext cx="301765" cy="267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BT</a:t>
              </a:r>
              <a:endParaRPr lang="fi-FI" dirty="0"/>
            </a:p>
          </p:txBody>
        </p:sp>
        <p:grpSp>
          <p:nvGrpSpPr>
            <p:cNvPr id="234" name="Group 233"/>
            <p:cNvGrpSpPr/>
            <p:nvPr/>
          </p:nvGrpSpPr>
          <p:grpSpPr>
            <a:xfrm>
              <a:off x="1090395" y="2640468"/>
              <a:ext cx="312977" cy="312977"/>
              <a:chOff x="3854758" y="3819907"/>
              <a:chExt cx="432000" cy="432000"/>
            </a:xfrm>
          </p:grpSpPr>
          <p:grpSp>
            <p:nvGrpSpPr>
              <p:cNvPr id="263" name="Group 262"/>
              <p:cNvGrpSpPr/>
              <p:nvPr/>
            </p:nvGrpSpPr>
            <p:grpSpPr>
              <a:xfrm>
                <a:off x="3879258" y="3883063"/>
                <a:ext cx="288840" cy="323215"/>
                <a:chOff x="3879258" y="3883063"/>
                <a:chExt cx="288840" cy="323215"/>
              </a:xfrm>
            </p:grpSpPr>
            <p:sp>
              <p:nvSpPr>
                <p:cNvPr id="265" name="Line 127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024098" y="3885097"/>
                  <a:ext cx="144000" cy="14400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266" name="Line 127"/>
                <p:cNvSpPr>
                  <a:spLocks noChangeAspect="1" noChangeShapeType="1"/>
                </p:cNvSpPr>
                <p:nvPr/>
              </p:nvSpPr>
              <p:spPr bwMode="auto">
                <a:xfrm rot="5400000" flipH="1">
                  <a:off x="3879258" y="3883063"/>
                  <a:ext cx="144000" cy="14400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267" name="Line 127"/>
                <p:cNvSpPr>
                  <a:spLocks noChangeAspect="1" noChangeShapeType="1"/>
                </p:cNvSpPr>
                <p:nvPr/>
              </p:nvSpPr>
              <p:spPr bwMode="auto">
                <a:xfrm rot="10800000" flipH="1">
                  <a:off x="3880098" y="4059951"/>
                  <a:ext cx="144000" cy="14400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268" name="Line 127"/>
                <p:cNvSpPr>
                  <a:spLocks noChangeAspect="1" noChangeShapeType="1"/>
                </p:cNvSpPr>
                <p:nvPr/>
              </p:nvSpPr>
              <p:spPr bwMode="auto">
                <a:xfrm rot="16200000" flipH="1">
                  <a:off x="4024098" y="4062278"/>
                  <a:ext cx="144000" cy="14400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fi-FI"/>
                </a:p>
              </p:txBody>
            </p:sp>
          </p:grpSp>
          <p:sp>
            <p:nvSpPr>
              <p:cNvPr id="264" name="Line 125"/>
              <p:cNvSpPr>
                <a:spLocks noChangeAspect="1" noChangeShapeType="1"/>
              </p:cNvSpPr>
              <p:nvPr/>
            </p:nvSpPr>
            <p:spPr bwMode="auto">
              <a:xfrm rot="900000" flipV="1">
                <a:off x="3854758" y="3819907"/>
                <a:ext cx="432000" cy="432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  <p:sp>
          <p:nvSpPr>
            <p:cNvPr id="235" name="TextBox 234"/>
            <p:cNvSpPr txBox="1"/>
            <p:nvPr/>
          </p:nvSpPr>
          <p:spPr>
            <a:xfrm>
              <a:off x="1078048" y="2425942"/>
              <a:ext cx="298421" cy="267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AT</a:t>
              </a:r>
              <a:endParaRPr lang="fi-FI" dirty="0"/>
            </a:p>
          </p:txBody>
        </p:sp>
        <p:sp>
          <p:nvSpPr>
            <p:cNvPr id="236" name="Line 127"/>
            <p:cNvSpPr>
              <a:spLocks noChangeShapeType="1"/>
            </p:cNvSpPr>
            <p:nvPr/>
          </p:nvSpPr>
          <p:spPr bwMode="auto">
            <a:xfrm flipH="1">
              <a:off x="835025" y="2800434"/>
              <a:ext cx="0" cy="169569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fi-FI"/>
            </a:p>
          </p:txBody>
        </p:sp>
        <p:cxnSp>
          <p:nvCxnSpPr>
            <p:cNvPr id="237" name="Straight Connector 236"/>
            <p:cNvCxnSpPr/>
            <p:nvPr/>
          </p:nvCxnSpPr>
          <p:spPr>
            <a:xfrm>
              <a:off x="616503" y="4543430"/>
              <a:ext cx="46937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flipV="1">
              <a:off x="1085877" y="4386941"/>
              <a:ext cx="0" cy="15648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flipV="1">
              <a:off x="616359" y="4386924"/>
              <a:ext cx="0" cy="15648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40" name="Group 239"/>
            <p:cNvGrpSpPr/>
            <p:nvPr/>
          </p:nvGrpSpPr>
          <p:grpSpPr>
            <a:xfrm>
              <a:off x="2685783" y="2640512"/>
              <a:ext cx="312977" cy="312977"/>
              <a:chOff x="3854758" y="3819907"/>
              <a:chExt cx="432000" cy="432000"/>
            </a:xfrm>
          </p:grpSpPr>
          <p:grpSp>
            <p:nvGrpSpPr>
              <p:cNvPr id="257" name="Group 256"/>
              <p:cNvGrpSpPr/>
              <p:nvPr/>
            </p:nvGrpSpPr>
            <p:grpSpPr>
              <a:xfrm>
                <a:off x="3879258" y="3883063"/>
                <a:ext cx="288840" cy="323215"/>
                <a:chOff x="3879258" y="3883063"/>
                <a:chExt cx="288840" cy="323215"/>
              </a:xfrm>
            </p:grpSpPr>
            <p:sp>
              <p:nvSpPr>
                <p:cNvPr id="259" name="Line 127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024098" y="3885097"/>
                  <a:ext cx="144000" cy="144000"/>
                </a:xfrm>
                <a:prstGeom prst="line">
                  <a:avLst/>
                </a:prstGeom>
                <a:ln w="12700">
                  <a:headEnd/>
                  <a:tailE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260" name="Line 127"/>
                <p:cNvSpPr>
                  <a:spLocks noChangeAspect="1" noChangeShapeType="1"/>
                </p:cNvSpPr>
                <p:nvPr/>
              </p:nvSpPr>
              <p:spPr bwMode="auto">
                <a:xfrm rot="5400000" flipH="1">
                  <a:off x="3879258" y="3883063"/>
                  <a:ext cx="144000" cy="144000"/>
                </a:xfrm>
                <a:prstGeom prst="line">
                  <a:avLst/>
                </a:prstGeom>
                <a:ln w="12700">
                  <a:headEnd/>
                  <a:tailE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261" name="Line 127"/>
                <p:cNvSpPr>
                  <a:spLocks noChangeAspect="1" noChangeShapeType="1"/>
                </p:cNvSpPr>
                <p:nvPr/>
              </p:nvSpPr>
              <p:spPr bwMode="auto">
                <a:xfrm rot="10800000" flipH="1">
                  <a:off x="3880098" y="4059951"/>
                  <a:ext cx="144000" cy="144000"/>
                </a:xfrm>
                <a:prstGeom prst="line">
                  <a:avLst/>
                </a:prstGeom>
                <a:ln w="12700">
                  <a:headEnd/>
                  <a:tailE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262" name="Line 127"/>
                <p:cNvSpPr>
                  <a:spLocks noChangeAspect="1" noChangeShapeType="1"/>
                </p:cNvSpPr>
                <p:nvPr/>
              </p:nvSpPr>
              <p:spPr bwMode="auto">
                <a:xfrm rot="16200000" flipH="1">
                  <a:off x="4024098" y="4062278"/>
                  <a:ext cx="144000" cy="144000"/>
                </a:xfrm>
                <a:prstGeom prst="line">
                  <a:avLst/>
                </a:prstGeom>
                <a:ln w="12700">
                  <a:headEnd/>
                  <a:tailE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fi-FI"/>
                </a:p>
              </p:txBody>
            </p:sp>
          </p:grpSp>
          <p:sp>
            <p:nvSpPr>
              <p:cNvPr id="258" name="Line 125"/>
              <p:cNvSpPr>
                <a:spLocks noChangeAspect="1" noChangeShapeType="1"/>
              </p:cNvSpPr>
              <p:nvPr/>
            </p:nvSpPr>
            <p:spPr bwMode="auto">
              <a:xfrm rot="900000" flipV="1">
                <a:off x="3854758" y="3819907"/>
                <a:ext cx="432000" cy="4320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  <p:sp>
          <p:nvSpPr>
            <p:cNvPr id="241" name="TextBox 240"/>
            <p:cNvSpPr txBox="1"/>
            <p:nvPr/>
          </p:nvSpPr>
          <p:spPr>
            <a:xfrm>
              <a:off x="2643383" y="2427884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PB</a:t>
              </a:r>
              <a:endParaRPr lang="fi-FI" dirty="0"/>
            </a:p>
          </p:txBody>
        </p:sp>
        <p:sp>
          <p:nvSpPr>
            <p:cNvPr id="242" name="Line 126"/>
            <p:cNvSpPr>
              <a:spLocks noChangeShapeType="1"/>
            </p:cNvSpPr>
            <p:nvPr/>
          </p:nvSpPr>
          <p:spPr bwMode="auto">
            <a:xfrm flipV="1">
              <a:off x="2681989" y="1388131"/>
              <a:ext cx="521629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fi-FI"/>
            </a:p>
          </p:txBody>
        </p:sp>
        <p:sp>
          <p:nvSpPr>
            <p:cNvPr id="243" name="Line 126"/>
            <p:cNvSpPr>
              <a:spLocks noChangeShapeType="1"/>
            </p:cNvSpPr>
            <p:nvPr/>
          </p:nvSpPr>
          <p:spPr bwMode="auto">
            <a:xfrm flipV="1">
              <a:off x="1627197" y="2361132"/>
              <a:ext cx="521629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fi-FI"/>
            </a:p>
          </p:txBody>
        </p:sp>
        <p:cxnSp>
          <p:nvCxnSpPr>
            <p:cNvPr id="244" name="Straight Connector 243"/>
            <p:cNvCxnSpPr/>
            <p:nvPr/>
          </p:nvCxnSpPr>
          <p:spPr>
            <a:xfrm flipH="1" flipV="1">
              <a:off x="1622070" y="2357681"/>
              <a:ext cx="0" cy="4303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5" name="Rectangle 244"/>
            <p:cNvSpPr/>
            <p:nvPr/>
          </p:nvSpPr>
          <p:spPr>
            <a:xfrm>
              <a:off x="969069" y="2637967"/>
              <a:ext cx="521629" cy="312977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46" name="TextBox 245"/>
            <p:cNvSpPr txBox="1"/>
            <p:nvPr/>
          </p:nvSpPr>
          <p:spPr>
            <a:xfrm>
              <a:off x="1597237" y="2355199"/>
              <a:ext cx="234826" cy="267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b="1" smtClean="0"/>
                <a:t>A</a:t>
              </a:r>
              <a:endParaRPr lang="fi-FI" b="1"/>
            </a:p>
          </p:txBody>
        </p:sp>
        <p:sp>
          <p:nvSpPr>
            <p:cNvPr id="247" name="TextBox 246"/>
            <p:cNvSpPr txBox="1"/>
            <p:nvPr/>
          </p:nvSpPr>
          <p:spPr>
            <a:xfrm>
              <a:off x="3201632" y="2346741"/>
              <a:ext cx="234826" cy="267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b="1" dirty="0" smtClean="0"/>
                <a:t>B</a:t>
              </a:r>
              <a:endParaRPr lang="fi-FI" b="1" dirty="0"/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2168906" y="2961487"/>
              <a:ext cx="223212" cy="267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b="1" smtClean="0"/>
                <a:t>P</a:t>
              </a:r>
              <a:endParaRPr lang="fi-FI" b="1"/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850036" y="2962425"/>
              <a:ext cx="223212" cy="267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b="1" smtClean="0"/>
                <a:t>T</a:t>
              </a:r>
              <a:endParaRPr lang="fi-FI" b="1"/>
            </a:p>
          </p:txBody>
        </p:sp>
        <p:sp>
          <p:nvSpPr>
            <p:cNvPr id="250" name="TextBox 249"/>
            <p:cNvSpPr txBox="1"/>
            <p:nvPr/>
          </p:nvSpPr>
          <p:spPr>
            <a:xfrm>
              <a:off x="3743931" y="2959551"/>
              <a:ext cx="223212" cy="267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b="1" smtClean="0"/>
                <a:t>T</a:t>
              </a:r>
              <a:endParaRPr lang="fi-FI" b="1"/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1748545" y="2637967"/>
              <a:ext cx="521629" cy="31297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2546769" y="2647168"/>
              <a:ext cx="521629" cy="31297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3334061" y="2656369"/>
              <a:ext cx="521629" cy="312977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54" name="TextBox 253"/>
            <p:cNvSpPr txBox="1"/>
            <p:nvPr/>
          </p:nvSpPr>
          <p:spPr>
            <a:xfrm>
              <a:off x="2131548" y="612115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i="1" dirty="0" smtClean="0"/>
                <a:t>v</a:t>
              </a:r>
              <a:endParaRPr lang="fi-FI" i="1" dirty="0"/>
            </a:p>
          </p:txBody>
        </p:sp>
        <p:sp>
          <p:nvSpPr>
            <p:cNvPr id="255" name="Line 125"/>
            <p:cNvSpPr>
              <a:spLocks noChangeShapeType="1"/>
            </p:cNvSpPr>
            <p:nvPr/>
          </p:nvSpPr>
          <p:spPr bwMode="auto">
            <a:xfrm flipV="1">
              <a:off x="2130342" y="3650611"/>
              <a:ext cx="521629" cy="5216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cxnSp>
          <p:nvCxnSpPr>
            <p:cNvPr id="256" name="Straight Arrow Connector 255"/>
            <p:cNvCxnSpPr>
              <a:stCxn id="219" idx="3"/>
            </p:cNvCxnSpPr>
            <p:nvPr/>
          </p:nvCxnSpPr>
          <p:spPr>
            <a:xfrm flipV="1">
              <a:off x="2411824" y="457356"/>
              <a:ext cx="0" cy="55713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038600" y="4911863"/>
            <a:ext cx="3953208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dirty="0" smtClean="0"/>
              <a:t>Hint!</a:t>
            </a:r>
          </a:p>
          <a:p>
            <a:r>
              <a:rPr lang="fi-FI" sz="1000" dirty="0" smtClean="0"/>
              <a:t>Use </a:t>
            </a:r>
          </a:p>
          <a:p>
            <a:pPr marL="171450" indent="-171450">
              <a:buFontTx/>
              <a:buChar char="-"/>
            </a:pPr>
            <a:r>
              <a:rPr lang="fi-FI" sz="1000" dirty="0" smtClean="0"/>
              <a:t>Force equation (cylinder) </a:t>
            </a:r>
          </a:p>
          <a:p>
            <a:pPr marL="171450" indent="-171450">
              <a:buFontTx/>
              <a:buChar char="-"/>
            </a:pPr>
            <a:r>
              <a:rPr lang="fi-FI" sz="1000" dirty="0" smtClean="0"/>
              <a:t>Continuity equations (cylinder chamber flows and piston velocity) </a:t>
            </a:r>
          </a:p>
          <a:p>
            <a:r>
              <a:rPr lang="fi-FI" sz="1000" dirty="0" smtClean="0"/>
              <a:t>Boundary conditions are pump and tank pressure: describe throttle flows as functions of pressure differences to solve for the piston velocity. </a:t>
            </a:r>
          </a:p>
          <a:p>
            <a:r>
              <a:rPr lang="fi-FI" sz="1000" dirty="0" smtClean="0"/>
              <a:t>Other solution methods also possible!</a:t>
            </a:r>
            <a:endParaRPr lang="fi-FI" sz="1000" dirty="0"/>
          </a:p>
        </p:txBody>
      </p:sp>
      <p:sp>
        <p:nvSpPr>
          <p:cNvPr id="281" name="Rectangle 280"/>
          <p:cNvSpPr/>
          <p:nvPr/>
        </p:nvSpPr>
        <p:spPr>
          <a:xfrm>
            <a:off x="10177752" y="5105176"/>
            <a:ext cx="13141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200" dirty="0" smtClean="0">
                <a:solidFill>
                  <a:srgbClr val="FF0000"/>
                </a:solidFill>
              </a:rPr>
              <a:t>Pressure </a:t>
            </a:r>
            <a:r>
              <a:rPr lang="fi-FI" sz="1200" dirty="0">
                <a:solidFill>
                  <a:srgbClr val="FF0000"/>
                </a:solidFill>
              </a:rPr>
              <a:t>relief valve </a:t>
            </a:r>
            <a:r>
              <a:rPr lang="fi-FI" sz="1200" dirty="0" smtClean="0">
                <a:solidFill>
                  <a:srgbClr val="FF0000"/>
                </a:solidFill>
              </a:rPr>
              <a:t>(PRV) is </a:t>
            </a:r>
            <a:r>
              <a:rPr lang="fi-FI" sz="1200" dirty="0">
                <a:solidFill>
                  <a:srgbClr val="FF0000"/>
                </a:solidFill>
              </a:rPr>
              <a:t>closed</a:t>
            </a:r>
          </a:p>
        </p:txBody>
      </p:sp>
    </p:spTree>
    <p:extLst>
      <p:ext uri="{BB962C8B-B14F-4D97-AF65-F5344CB8AC3E}">
        <p14:creationId xmlns:p14="http://schemas.microsoft.com/office/powerpoint/2010/main" val="2379240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8</a:t>
            </a:r>
            <a:r>
              <a:rPr lang="fi-FI" dirty="0" smtClean="0"/>
              <a:t>. Input parameters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16</a:t>
            </a:fld>
            <a:endParaRPr lang="fi-FI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361950" y="3016250"/>
          <a:ext cx="114681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Worksheet" r:id="rId3" imgW="11468277" imgH="1173464" progId="Excel.Sheet.12">
                  <p:embed/>
                </p:oleObj>
              </mc:Choice>
              <mc:Fallback>
                <p:oleObj name="Worksheet" r:id="rId3" imgW="11468277" imgH="117346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1950" y="3016250"/>
                        <a:ext cx="11468100" cy="123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90550" y="1979890"/>
            <a:ext cx="3222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Input parameters for Groups A-J</a:t>
            </a:r>
            <a:endParaRPr lang="fi-F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977144" y="675025"/>
                <a:ext cx="2966389" cy="21236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i-FI" sz="2400" b="1" dirty="0" smtClean="0">
                    <a:latin typeface="Cambria Math" panose="02040503050406030204" pitchFamily="18" charset="0"/>
                  </a:rPr>
                  <a:t>*</a:t>
                </a:r>
              </a:p>
              <a:p>
                <a:r>
                  <a:rPr lang="fi-FI" dirty="0" smtClean="0">
                    <a:latin typeface="Cambria Math" panose="02040503050406030204" pitchFamily="18" charset="0"/>
                  </a:rPr>
                  <a:t>Calculate parameter </a:t>
                </a:r>
                <a:r>
                  <a:rPr lang="fi-FI" i="1" dirty="0" smtClean="0">
                    <a:latin typeface="Cambria Math" panose="02040503050406030204" pitchFamily="18" charset="0"/>
                  </a:rPr>
                  <a:t>K</a:t>
                </a:r>
                <a:r>
                  <a:rPr lang="fi-FI" baseline="-25000" dirty="0" smtClean="0">
                    <a:latin typeface="Cambria Math" panose="02040503050406030204" pitchFamily="18" charset="0"/>
                  </a:rPr>
                  <a:t>LEAK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i-FI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𝑞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i-FI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v</m:t>
                          </m:r>
                        </m:sub>
                      </m:sSub>
                      <m:r>
                        <a:rPr lang="fi-FI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fi-FI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i-FI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LEAK</m:t>
                          </m:r>
                        </m:sub>
                      </m:sSub>
                      <m:r>
                        <a:rPr lang="fi-FI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fi-FI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𝑝</m:t>
                      </m:r>
                    </m:oMath>
                  </m:oMathPara>
                </a14:m>
                <a:endParaRPr lang="fi-FI" dirty="0" smtClean="0"/>
              </a:p>
              <a:p>
                <a:r>
                  <a:rPr lang="fi-FI" dirty="0" smtClean="0"/>
                  <a:t>by using parameters</a:t>
                </a:r>
              </a:p>
              <a:p>
                <a:r>
                  <a:rPr lang="fi-FI" i="1" dirty="0" smtClean="0"/>
                  <a:t>q</a:t>
                </a:r>
                <a:r>
                  <a:rPr lang="fi-FI" baseline="-25000" dirty="0" smtClean="0"/>
                  <a:t>v</a:t>
                </a:r>
                <a:r>
                  <a:rPr lang="fi-FI" dirty="0" smtClean="0"/>
                  <a:t>= 0.45/60000 m</a:t>
                </a:r>
                <a:r>
                  <a:rPr lang="fi-FI" baseline="30000" dirty="0" smtClean="0"/>
                  <a:t>3</a:t>
                </a:r>
                <a:r>
                  <a:rPr lang="fi-FI" dirty="0" smtClean="0"/>
                  <a:t>/s</a:t>
                </a:r>
              </a:p>
              <a:p>
                <a:r>
                  <a:rPr lang="fi-FI" dirty="0" smtClean="0">
                    <a:sym typeface="Symbol" panose="05050102010706020507" pitchFamily="18" charset="2"/>
                  </a:rPr>
                  <a:t></a:t>
                </a:r>
                <a:r>
                  <a:rPr lang="fi-FI" i="1" dirty="0" smtClean="0">
                    <a:sym typeface="Symbol" panose="05050102010706020507" pitchFamily="18" charset="2"/>
                  </a:rPr>
                  <a:t>p</a:t>
                </a:r>
                <a:r>
                  <a:rPr lang="fi-FI" dirty="0" smtClean="0">
                    <a:sym typeface="Symbol" panose="05050102010706020507" pitchFamily="18" charset="2"/>
                  </a:rPr>
                  <a:t>= 5010</a:t>
                </a:r>
                <a:r>
                  <a:rPr lang="fi-FI" baseline="30000" dirty="0" smtClean="0">
                    <a:sym typeface="Symbol" panose="05050102010706020507" pitchFamily="18" charset="2"/>
                  </a:rPr>
                  <a:t>5 </a:t>
                </a:r>
                <a:r>
                  <a:rPr lang="fi-FI" dirty="0" smtClean="0">
                    <a:sym typeface="Symbol" panose="05050102010706020507" pitchFamily="18" charset="2"/>
                  </a:rPr>
                  <a:t>Pa</a:t>
                </a:r>
              </a:p>
              <a:p>
                <a:r>
                  <a:rPr lang="fi-FI" dirty="0">
                    <a:solidFill>
                      <a:schemeClr val="bg1">
                        <a:lumMod val="50000"/>
                      </a:schemeClr>
                    </a:solidFill>
                  </a:rPr>
                  <a:t>(</a:t>
                </a:r>
                <a:r>
                  <a:rPr lang="fi-FI" dirty="0" smtClean="0">
                    <a:solidFill>
                      <a:schemeClr val="bg1">
                        <a:lumMod val="50000"/>
                      </a:schemeClr>
                    </a:solidFill>
                  </a:rPr>
                  <a:t>0.45 l/min leakage @ 35 bar)</a:t>
                </a:r>
                <a:endParaRPr lang="fi-FI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7144" y="675025"/>
                <a:ext cx="2966389" cy="2123658"/>
              </a:xfrm>
              <a:prstGeom prst="rect">
                <a:avLst/>
              </a:prstGeom>
              <a:blipFill rotWithShape="0">
                <a:blip r:embed="rId5"/>
                <a:stretch>
                  <a:fillRect l="-3292" t="-2299" r="-1029" b="-3736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H="1">
            <a:off x="1981200" y="955239"/>
            <a:ext cx="4995944" cy="26515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23607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8. Results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17</a:t>
            </a:fld>
            <a:endParaRPr lang="fi-FI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1157577"/>
              </p:ext>
            </p:extLst>
          </p:nvPr>
        </p:nvGraphicFramePr>
        <p:xfrm>
          <a:off x="2919540" y="2026412"/>
          <a:ext cx="5584825" cy="276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Worksheet" r:id="rId3" imgW="5585495" imgH="2766084" progId="Excel.Sheet.12">
                  <p:embed/>
                </p:oleObj>
              </mc:Choice>
              <mc:Fallback>
                <p:oleObj name="Worksheet" r:id="rId3" imgW="5585495" imgH="276608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19540" y="2026412"/>
                        <a:ext cx="5584825" cy="2765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062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1779" y="231093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5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Instructions</a:t>
            </a:r>
            <a:r>
              <a:rPr lang="fi-FI" dirty="0"/>
              <a:t>:</a:t>
            </a:r>
            <a:br>
              <a:rPr lang="fi-FI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25844"/>
            <a:ext cx="11041251" cy="4384406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Form the research group (maximum 4 people) via MyCourses.</a:t>
            </a:r>
          </a:p>
          <a:p>
            <a:pPr marL="514350" indent="-514350">
              <a:buAutoNum type="arabicPeriod"/>
            </a:pPr>
            <a:r>
              <a:rPr lang="fi-FI" dirty="0" smtClean="0"/>
              <a:t>This file contains instructions for completing calculation exercises. </a:t>
            </a:r>
          </a:p>
          <a:p>
            <a:pPr marL="971550" lvl="1" indent="-514350">
              <a:buAutoNum type="arabicPeriod"/>
            </a:pPr>
            <a:r>
              <a:rPr lang="fi-FI" dirty="0" smtClean="0"/>
              <a:t>Assignments explained</a:t>
            </a:r>
          </a:p>
          <a:p>
            <a:pPr marL="971550" lvl="1" indent="-514350">
              <a:buAutoNum type="arabicPeriod"/>
            </a:pPr>
            <a:r>
              <a:rPr lang="fi-FI" dirty="0" smtClean="0"/>
              <a:t>Input parameters to be used. Different for each group (A-J).</a:t>
            </a:r>
          </a:p>
          <a:p>
            <a:pPr marL="514350" indent="-514350">
              <a:buAutoNum type="arabicPeriod"/>
            </a:pPr>
            <a:r>
              <a:rPr lang="fi-FI" dirty="0" smtClean="0"/>
              <a:t>Prepare 2 files</a:t>
            </a:r>
          </a:p>
          <a:p>
            <a:pPr marL="971550" lvl="1" indent="-514350">
              <a:buAutoNum type="arabicPeriod"/>
            </a:pPr>
            <a:r>
              <a:rPr lang="fi-FI" dirty="0" smtClean="0"/>
              <a:t>This template with Results (use the existing tables in the document)</a:t>
            </a:r>
          </a:p>
          <a:p>
            <a:pPr marL="971550" lvl="1" indent="-514350">
              <a:buAutoNum type="arabicPeriod"/>
            </a:pPr>
            <a:r>
              <a:rPr lang="fi-FI" dirty="0" smtClean="0"/>
              <a:t>Calculation file (pdf) inluding </a:t>
            </a:r>
            <a:r>
              <a:rPr lang="fi-FI" dirty="0"/>
              <a:t>equations </a:t>
            </a:r>
            <a:r>
              <a:rPr lang="fi-FI" dirty="0" smtClean="0"/>
              <a:t>used. Electronic </a:t>
            </a:r>
            <a:r>
              <a:rPr lang="fi-FI" dirty="0"/>
              <a:t>formats (</a:t>
            </a:r>
            <a:r>
              <a:rPr lang="fi-FI" dirty="0" smtClean="0"/>
              <a:t>Mathcad, Matlab</a:t>
            </a:r>
            <a:r>
              <a:rPr lang="fi-FI" dirty="0"/>
              <a:t>, Excel</a:t>
            </a:r>
            <a:r>
              <a:rPr lang="fi-FI" dirty="0" smtClean="0"/>
              <a:t>, </a:t>
            </a:r>
            <a:r>
              <a:rPr lang="fi-FI" dirty="0"/>
              <a:t>etc</a:t>
            </a:r>
            <a:r>
              <a:rPr lang="fi-FI" dirty="0" smtClean="0"/>
              <a:t>.). Also clear hand-written (and scanned) documents possible!</a:t>
            </a:r>
          </a:p>
          <a:p>
            <a:pPr marL="514350" indent="-514350">
              <a:buAutoNum type="arabicPeriod"/>
            </a:pPr>
            <a:r>
              <a:rPr lang="fi-FI" dirty="0" smtClean="0"/>
              <a:t>Submit your a) numerical results (this file) and b) calculation file (pdf) to MyCourses calculation assignment mailbox before the deadline! </a:t>
            </a:r>
          </a:p>
          <a:p>
            <a:pPr lvl="1"/>
            <a:r>
              <a:rPr lang="fi-FI" dirty="0" smtClean="0"/>
              <a:t>Deadline </a:t>
            </a:r>
            <a:r>
              <a:rPr lang="fi-FI" b="1" dirty="0" smtClean="0"/>
              <a:t>28.2.2019</a:t>
            </a:r>
          </a:p>
        </p:txBody>
      </p:sp>
    </p:spTree>
    <p:extLst>
      <p:ext uri="{BB962C8B-B14F-4D97-AF65-F5344CB8AC3E}">
        <p14:creationId xmlns:p14="http://schemas.microsoft.com/office/powerpoint/2010/main" val="2521165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Group identification (fill in)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 smtClean="0"/>
              <a:t>Group code (A-J)</a:t>
            </a:r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r>
              <a:rPr lang="fi-FI" b="1" dirty="0" smtClean="0"/>
              <a:t>Group members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754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Updates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Page </a:t>
            </a:r>
            <a:r>
              <a:rPr lang="fi-FI" dirty="0" smtClean="0"/>
              <a:t>13, </a:t>
            </a:r>
            <a:r>
              <a:rPr lang="fi-FI" dirty="0" smtClean="0"/>
              <a:t>correction (10.2.2019)</a:t>
            </a:r>
          </a:p>
          <a:p>
            <a:pPr lvl="1"/>
            <a:r>
              <a:rPr lang="fi-FI" dirty="0" smtClean="0">
                <a:solidFill>
                  <a:schemeClr val="bg1">
                    <a:lumMod val="50000"/>
                  </a:schemeClr>
                </a:solidFill>
              </a:rPr>
              <a:t>0.45 </a:t>
            </a:r>
            <a:r>
              <a:rPr lang="fi-FI" dirty="0">
                <a:solidFill>
                  <a:schemeClr val="bg1">
                    <a:lumMod val="50000"/>
                  </a:schemeClr>
                </a:solidFill>
              </a:rPr>
              <a:t>l/min leakage @ </a:t>
            </a:r>
            <a:r>
              <a:rPr lang="fi-FI" dirty="0" smtClean="0">
                <a:solidFill>
                  <a:schemeClr val="bg1">
                    <a:lumMod val="50000"/>
                  </a:schemeClr>
                </a:solidFill>
              </a:rPr>
              <a:t>35 bar </a:t>
            </a:r>
            <a:r>
              <a:rPr lang="fi-FI" dirty="0" smtClean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 </a:t>
            </a:r>
            <a:r>
              <a:rPr lang="fi-FI" dirty="0" smtClean="0">
                <a:solidFill>
                  <a:schemeClr val="bg1">
                    <a:lumMod val="50000"/>
                  </a:schemeClr>
                </a:solidFill>
              </a:rPr>
              <a:t>0.45 </a:t>
            </a:r>
            <a:r>
              <a:rPr lang="fi-FI" dirty="0">
                <a:solidFill>
                  <a:schemeClr val="bg1">
                    <a:lumMod val="50000"/>
                  </a:schemeClr>
                </a:solidFill>
              </a:rPr>
              <a:t>l/min leakage @ 50 </a:t>
            </a:r>
            <a:r>
              <a:rPr lang="fi-FI" dirty="0" smtClean="0">
                <a:solidFill>
                  <a:schemeClr val="bg1">
                    <a:lumMod val="50000"/>
                  </a:schemeClr>
                </a:solidFill>
              </a:rPr>
              <a:t>bar</a:t>
            </a:r>
          </a:p>
          <a:p>
            <a:r>
              <a:rPr lang="fi-FI" dirty="0" smtClean="0"/>
              <a:t>Pages 8 and 11 (12.2.2019)</a:t>
            </a:r>
          </a:p>
          <a:p>
            <a:pPr lvl="1"/>
            <a:r>
              <a:rPr lang="fi-FI" dirty="0" smtClean="0"/>
              <a:t>New o</a:t>
            </a:r>
            <a:r>
              <a:rPr lang="fi-FI" dirty="0" smtClean="0"/>
              <a:t>utput tables for both loads (m</a:t>
            </a:r>
            <a:r>
              <a:rPr lang="fi-FI" baseline="-25000" dirty="0" smtClean="0"/>
              <a:t>1</a:t>
            </a:r>
            <a:r>
              <a:rPr lang="fi-FI" dirty="0" smtClean="0"/>
              <a:t> and m</a:t>
            </a:r>
            <a:r>
              <a:rPr lang="fi-FI" baseline="-25000" dirty="0" smtClean="0"/>
              <a:t>2</a:t>
            </a:r>
            <a:r>
              <a:rPr lang="fi-FI" dirty="0" smtClean="0"/>
              <a:t>)</a:t>
            </a:r>
            <a:endParaRPr lang="fi-FI" dirty="0"/>
          </a:p>
          <a:p>
            <a:pPr lvl="1"/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7006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Hydraulic cylinder system performance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5</a:t>
            </a:fld>
            <a:endParaRPr lang="fi-FI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760" y="1690688"/>
            <a:ext cx="3037840" cy="280797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90308" y="4685019"/>
            <a:ext cx="37589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Cylinder system with </a:t>
            </a:r>
            <a:r>
              <a:rPr lang="fi-FI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4/3 proportional </a:t>
            </a: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 valve</a:t>
            </a:r>
            <a:endParaRPr lang="fi-FI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565" y="1571292"/>
            <a:ext cx="2472921" cy="28080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5898776" y="4646828"/>
            <a:ext cx="5302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Cylinder system with equivalent circuit for 4/3 proportional control valve </a:t>
            </a:r>
            <a:endParaRPr lang="fi-FI" dirty="0"/>
          </a:p>
        </p:txBody>
      </p:sp>
      <p:sp>
        <p:nvSpPr>
          <p:cNvPr id="10" name="TextBox 105"/>
          <p:cNvSpPr txBox="1"/>
          <p:nvPr/>
        </p:nvSpPr>
        <p:spPr>
          <a:xfrm>
            <a:off x="9399905" y="3584445"/>
            <a:ext cx="1374140" cy="463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0"/>
              </a:spcAft>
            </a:pPr>
            <a:r>
              <a:rPr lang="fi-FI" sz="1200" i="1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fi-FI" sz="12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 0 V 	PA, BT open </a:t>
            </a:r>
            <a:endParaRPr lang="fi-FI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i-FI" sz="1200" i="1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fi-FI" sz="12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 0 V 	PB, AT open</a:t>
            </a:r>
            <a:endParaRPr lang="fi-FI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647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/>
              <a:t>5</a:t>
            </a:r>
            <a:r>
              <a:rPr lang="fi-FI" dirty="0" smtClean="0"/>
              <a:t>. </a:t>
            </a:r>
            <a:r>
              <a:rPr lang="fi-FI" dirty="0"/>
              <a:t>Hydraulic cylinder system </a:t>
            </a:r>
            <a:r>
              <a:rPr lang="fi-FI" dirty="0" smtClean="0"/>
              <a:t>- lifting</a:t>
            </a:r>
            <a:endParaRPr lang="fi-FI" dirty="0"/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Fluid Power Basics</a:t>
            </a:r>
            <a:endParaRPr lang="fi-FI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5177" y="1171575"/>
                <a:ext cx="8585196" cy="5686425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:r>
                  <a:rPr lang="fi-FI" dirty="0" smtClean="0"/>
                  <a:t>Inputs</a:t>
                </a:r>
              </a:p>
              <a:p>
                <a:r>
                  <a:rPr lang="fi-FI" i="1" dirty="0" smtClean="0"/>
                  <a:t>D	</a:t>
                </a:r>
                <a:r>
                  <a:rPr lang="fi-FI" dirty="0" smtClean="0"/>
                  <a:t>cylinder diameter [m]</a:t>
                </a:r>
              </a:p>
              <a:p>
                <a:r>
                  <a:rPr lang="fi-FI" i="1" dirty="0" smtClean="0"/>
                  <a:t>d	</a:t>
                </a:r>
                <a:r>
                  <a:rPr lang="fi-FI" dirty="0" smtClean="0"/>
                  <a:t>piston rod diameter [m]</a:t>
                </a:r>
              </a:p>
              <a:p>
                <a:r>
                  <a:rPr lang="fi-FI" i="1" dirty="0" smtClean="0"/>
                  <a:t>m</a:t>
                </a:r>
                <a:r>
                  <a:rPr lang="fi-FI" baseline="-25000" dirty="0" smtClean="0"/>
                  <a:t>1 </a:t>
                </a:r>
                <a:r>
                  <a:rPr lang="fi-FI" dirty="0" smtClean="0"/>
                  <a:t>&amp; </a:t>
                </a:r>
                <a:r>
                  <a:rPr lang="fi-FI" i="1" dirty="0" smtClean="0"/>
                  <a:t>m</a:t>
                </a:r>
                <a:r>
                  <a:rPr lang="fi-FI" baseline="-25000" dirty="0" smtClean="0"/>
                  <a:t>2 </a:t>
                </a:r>
                <a:r>
                  <a:rPr lang="fi-FI" dirty="0" smtClean="0"/>
                  <a:t> two load masses, two cases [kg]</a:t>
                </a:r>
              </a:p>
              <a:p>
                <a:r>
                  <a:rPr lang="fi-FI" i="1" dirty="0" smtClean="0"/>
                  <a:t>U</a:t>
                </a:r>
                <a:r>
                  <a:rPr lang="fi-FI" dirty="0" smtClean="0"/>
                  <a:t>	valve command [V]</a:t>
                </a:r>
              </a:p>
              <a:p>
                <a:r>
                  <a:rPr lang="fi-FI" i="1" dirty="0" smtClean="0"/>
                  <a:t>p</a:t>
                </a:r>
                <a:r>
                  <a:rPr lang="fi-FI" baseline="-25000" dirty="0" smtClean="0"/>
                  <a:t>P	</a:t>
                </a:r>
                <a:r>
                  <a:rPr lang="fi-FI" dirty="0" smtClean="0"/>
                  <a:t>pump pressure [bar], pressure compensated pump</a:t>
                </a:r>
              </a:p>
              <a:p>
                <a:r>
                  <a:rPr lang="fi-FI" i="1" dirty="0"/>
                  <a:t>K</a:t>
                </a:r>
                <a:r>
                  <a:rPr lang="fi-FI" baseline="-25000" dirty="0"/>
                  <a:t>valve</a:t>
                </a:r>
                <a:r>
                  <a:rPr lang="fi-FI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i-FI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i="1">
                            <a:latin typeface="Cambria Math" panose="02040503050406030204" pitchFamily="18" charset="0"/>
                          </a:rPr>
                          <m:t>40</m:t>
                        </m:r>
                      </m:num>
                      <m:den>
                        <m:r>
                          <a:rPr lang="fi-FI" i="1">
                            <a:latin typeface="Cambria Math" panose="02040503050406030204" pitchFamily="18" charset="0"/>
                          </a:rPr>
                          <m:t>60000</m:t>
                        </m:r>
                      </m:den>
                    </m:f>
                    <m:f>
                      <m:fPr>
                        <m:ctrlPr>
                          <a:rPr lang="fi-FI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fi-FI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fi-FI" i="1">
                                <a:latin typeface="Cambria Math" panose="02040503050406030204" pitchFamily="18" charset="0"/>
                              </a:rPr>
                              <m:t>3.5∙</m:t>
                            </m:r>
                            <m:sSup>
                              <m:sSupPr>
                                <m:ctrlPr>
                                  <a:rPr lang="fi-FI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fi-FI" i="1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fi-FI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fi-FI" i="1">
                        <a:latin typeface="Cambria Math" panose="02040503050406030204" pitchFamily="18" charset="0"/>
                      </a:rPr>
                      <m:t>  [</m:t>
                    </m:r>
                    <m:f>
                      <m:fPr>
                        <m:ctrlPr>
                          <a:rPr lang="fi-FI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i-FI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fi-FI">
                                <a:latin typeface="Cambria Math" panose="02040503050406030204" pitchFamily="18" charset="0"/>
                              </a:rPr>
                              <m:t>m</m:t>
                            </m:r>
                          </m:e>
                          <m:sup>
                            <m:r>
                              <a:rPr lang="fi-FI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fi-FI" i="1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  <m:f>
                      <m:fPr>
                        <m:ctrlPr>
                          <a:rPr lang="fi-FI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fi-FI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sty m:val="p"/>
                              </m:rPr>
                              <a:rPr lang="fi-FI">
                                <a:latin typeface="Cambria Math" panose="02040503050406030204" pitchFamily="18" charset="0"/>
                              </a:rPr>
                              <m:t>Pa</m:t>
                            </m:r>
                          </m:e>
                        </m:rad>
                      </m:den>
                    </m:f>
                    <m:r>
                      <a:rPr lang="fi-FI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fi-FI" dirty="0"/>
                  <a:t>	valve capacity, full opening (40 l/min @ 35 bar) </a:t>
                </a:r>
                <a:endParaRPr lang="fi-FI" dirty="0" smtClean="0"/>
              </a:p>
              <a:p>
                <a:r>
                  <a:rPr lang="fi-FI" i="1" dirty="0"/>
                  <a:t>q</a:t>
                </a:r>
                <a:r>
                  <a:rPr lang="fi-FI" baseline="-25000" dirty="0"/>
                  <a:t>vpump</a:t>
                </a:r>
                <a:r>
                  <a:rPr lang="fi-FI" i="1" dirty="0"/>
                  <a:t>	</a:t>
                </a:r>
                <a:r>
                  <a:rPr lang="fi-FI" dirty="0" smtClean="0"/>
                  <a:t>pump’s </a:t>
                </a:r>
                <a:r>
                  <a:rPr lang="fi-FI" dirty="0"/>
                  <a:t>flow </a:t>
                </a:r>
                <a:r>
                  <a:rPr lang="fi-FI" dirty="0" smtClean="0"/>
                  <a:t>rate is adapted for the motion, pressure relief valve is closed!</a:t>
                </a:r>
                <a:endParaRPr lang="fi-FI" dirty="0"/>
              </a:p>
              <a:p>
                <a:pPr marL="0" indent="0">
                  <a:buNone/>
                </a:pPr>
                <a:r>
                  <a:rPr lang="fi-FI" dirty="0" smtClean="0"/>
                  <a:t>Outputs</a:t>
                </a:r>
              </a:p>
              <a:p>
                <a:r>
                  <a:rPr lang="fi-FI" i="1" dirty="0" smtClean="0"/>
                  <a:t>A</a:t>
                </a:r>
                <a:r>
                  <a:rPr lang="fi-FI" baseline="-25000" dirty="0" smtClean="0"/>
                  <a:t>A 	</a:t>
                </a:r>
                <a:r>
                  <a:rPr lang="fi-FI" dirty="0" smtClean="0"/>
                  <a:t>effective piston area A (piston side) [m</a:t>
                </a:r>
                <a:r>
                  <a:rPr lang="fi-FI" baseline="30000" dirty="0" smtClean="0"/>
                  <a:t>2</a:t>
                </a:r>
                <a:r>
                  <a:rPr lang="fi-FI" dirty="0" smtClean="0"/>
                  <a:t>]</a:t>
                </a:r>
              </a:p>
              <a:p>
                <a:r>
                  <a:rPr lang="fi-FI" i="1" dirty="0" smtClean="0"/>
                  <a:t>A</a:t>
                </a:r>
                <a:r>
                  <a:rPr lang="fi-FI" baseline="-25000" dirty="0" smtClean="0"/>
                  <a:t>B 	</a:t>
                </a:r>
                <a:r>
                  <a:rPr lang="fi-FI" dirty="0" smtClean="0"/>
                  <a:t>effective </a:t>
                </a:r>
                <a:r>
                  <a:rPr lang="fi-FI" dirty="0"/>
                  <a:t>piston area B </a:t>
                </a:r>
                <a:r>
                  <a:rPr lang="fi-FI" dirty="0" smtClean="0"/>
                  <a:t>(rod </a:t>
                </a:r>
                <a:r>
                  <a:rPr lang="fi-FI" dirty="0"/>
                  <a:t>side</a:t>
                </a:r>
                <a:r>
                  <a:rPr lang="fi-FI" dirty="0" smtClean="0"/>
                  <a:t>) [m</a:t>
                </a:r>
                <a:r>
                  <a:rPr lang="fi-FI" baseline="30000" dirty="0" smtClean="0"/>
                  <a:t>2</a:t>
                </a:r>
                <a:r>
                  <a:rPr lang="fi-FI" dirty="0" smtClean="0"/>
                  <a:t>]</a:t>
                </a:r>
              </a:p>
              <a:p>
                <a:r>
                  <a:rPr lang="fi-FI" i="1" dirty="0"/>
                  <a:t>v</a:t>
                </a:r>
                <a:r>
                  <a:rPr lang="fi-FI" dirty="0"/>
                  <a:t> 	piston velocity [m/s]</a:t>
                </a:r>
                <a:endParaRPr lang="fi-FI" baseline="-25000" dirty="0"/>
              </a:p>
              <a:p>
                <a:r>
                  <a:rPr lang="fi-FI" i="1" dirty="0" smtClean="0"/>
                  <a:t>q</a:t>
                </a:r>
                <a:r>
                  <a:rPr lang="fi-FI" baseline="-25000" dirty="0" smtClean="0"/>
                  <a:t>vA</a:t>
                </a:r>
                <a:r>
                  <a:rPr lang="fi-FI" dirty="0" smtClean="0"/>
                  <a:t> 	flow rate to cylinder chamber A [l/min], engineering units</a:t>
                </a:r>
              </a:p>
              <a:p>
                <a:r>
                  <a:rPr lang="fi-FI" i="1" dirty="0" smtClean="0"/>
                  <a:t>q</a:t>
                </a:r>
                <a:r>
                  <a:rPr lang="fi-FI" baseline="-25000" dirty="0" smtClean="0"/>
                  <a:t>vB</a:t>
                </a:r>
                <a:r>
                  <a:rPr lang="fi-FI" dirty="0" smtClean="0"/>
                  <a:t> </a:t>
                </a:r>
                <a:r>
                  <a:rPr lang="fi-FI" dirty="0"/>
                  <a:t>	flow rate </a:t>
                </a:r>
                <a:r>
                  <a:rPr lang="fi-FI" dirty="0" smtClean="0"/>
                  <a:t>from cylinder chamber B [l/min], </a:t>
                </a:r>
                <a:r>
                  <a:rPr lang="fi-FI" dirty="0"/>
                  <a:t>engineering units</a:t>
                </a:r>
              </a:p>
              <a:p>
                <a:r>
                  <a:rPr lang="fi-FI" i="1" dirty="0" smtClean="0"/>
                  <a:t>p</a:t>
                </a:r>
                <a:r>
                  <a:rPr lang="fi-FI" baseline="-25000" dirty="0" smtClean="0"/>
                  <a:t>A</a:t>
                </a:r>
                <a:r>
                  <a:rPr lang="fi-FI" dirty="0" smtClean="0"/>
                  <a:t> </a:t>
                </a:r>
                <a:r>
                  <a:rPr lang="fi-FI" dirty="0"/>
                  <a:t>	</a:t>
                </a:r>
                <a:r>
                  <a:rPr lang="fi-FI" dirty="0" smtClean="0"/>
                  <a:t>cylinder chamber A pressure [bar], </a:t>
                </a:r>
                <a:r>
                  <a:rPr lang="fi-FI" dirty="0"/>
                  <a:t>engineering units</a:t>
                </a:r>
                <a:endParaRPr lang="fi-FI" dirty="0" smtClean="0"/>
              </a:p>
              <a:p>
                <a:r>
                  <a:rPr lang="fi-FI" i="1" dirty="0" smtClean="0"/>
                  <a:t>p</a:t>
                </a:r>
                <a:r>
                  <a:rPr lang="fi-FI" baseline="-25000" dirty="0" smtClean="0"/>
                  <a:t>B</a:t>
                </a:r>
                <a:r>
                  <a:rPr lang="fi-FI" dirty="0" smtClean="0"/>
                  <a:t> </a:t>
                </a:r>
                <a:r>
                  <a:rPr lang="fi-FI" dirty="0"/>
                  <a:t>	cylinder chamber </a:t>
                </a:r>
                <a:r>
                  <a:rPr lang="fi-FI" dirty="0" smtClean="0"/>
                  <a:t>B </a:t>
                </a:r>
                <a:r>
                  <a:rPr lang="fi-FI" dirty="0"/>
                  <a:t>pressure [bar], engineering units</a:t>
                </a:r>
              </a:p>
              <a:p>
                <a:r>
                  <a:rPr lang="fi-FI" i="1" dirty="0" smtClean="0"/>
                  <a:t>P</a:t>
                </a:r>
                <a:r>
                  <a:rPr lang="fi-FI" baseline="-25000" dirty="0" smtClean="0"/>
                  <a:t>PA</a:t>
                </a:r>
                <a:r>
                  <a:rPr lang="fi-FI" dirty="0" smtClean="0"/>
                  <a:t> </a:t>
                </a:r>
                <a:r>
                  <a:rPr lang="fi-FI" dirty="0"/>
                  <a:t>	</a:t>
                </a:r>
                <a:r>
                  <a:rPr lang="fi-FI" dirty="0" smtClean="0"/>
                  <a:t>power loss in orifice PA [W] </a:t>
                </a:r>
              </a:p>
              <a:p>
                <a:r>
                  <a:rPr lang="fi-FI" i="1" dirty="0" smtClean="0"/>
                  <a:t>P</a:t>
                </a:r>
                <a:r>
                  <a:rPr lang="fi-FI" baseline="-25000" dirty="0" smtClean="0"/>
                  <a:t>BT</a:t>
                </a:r>
                <a:r>
                  <a:rPr lang="fi-FI" dirty="0" smtClean="0"/>
                  <a:t> </a:t>
                </a:r>
                <a:r>
                  <a:rPr lang="fi-FI" dirty="0"/>
                  <a:t>	power loss in orifice </a:t>
                </a:r>
                <a:r>
                  <a:rPr lang="fi-FI" dirty="0" smtClean="0"/>
                  <a:t>BT </a:t>
                </a:r>
                <a:r>
                  <a:rPr lang="fi-FI" dirty="0"/>
                  <a:t>[W] </a:t>
                </a:r>
                <a:endParaRPr lang="fi-FI" dirty="0" smtClean="0"/>
              </a:p>
              <a:p>
                <a:r>
                  <a:rPr lang="fi-FI" i="1" dirty="0" smtClean="0"/>
                  <a:t>P</a:t>
                </a:r>
                <a:r>
                  <a:rPr lang="fi-FI" baseline="-25000" dirty="0" smtClean="0"/>
                  <a:t>LIFT</a:t>
                </a:r>
                <a:r>
                  <a:rPr lang="fi-FI" dirty="0" smtClean="0"/>
                  <a:t> </a:t>
                </a:r>
                <a:r>
                  <a:rPr lang="fi-FI" dirty="0"/>
                  <a:t>	power </a:t>
                </a:r>
                <a:r>
                  <a:rPr lang="fi-FI" dirty="0" smtClean="0"/>
                  <a:t>needed for lifting (</a:t>
                </a:r>
                <a:r>
                  <a:rPr lang="fi-FI" i="1" dirty="0" smtClean="0"/>
                  <a:t>Fv</a:t>
                </a:r>
                <a:r>
                  <a:rPr lang="fi-FI" dirty="0" smtClean="0"/>
                  <a:t>) [W</a:t>
                </a:r>
                <a:r>
                  <a:rPr lang="fi-FI" dirty="0"/>
                  <a:t>] </a:t>
                </a:r>
                <a:endParaRPr lang="fi-FI" dirty="0" smtClean="0"/>
              </a:p>
              <a:p>
                <a:r>
                  <a:rPr lang="fi-FI" i="1" dirty="0" smtClean="0"/>
                  <a:t>P</a:t>
                </a:r>
                <a:r>
                  <a:rPr lang="fi-FI" baseline="-25000" dirty="0" smtClean="0"/>
                  <a:t>P</a:t>
                </a:r>
                <a:r>
                  <a:rPr lang="fi-FI" dirty="0" smtClean="0"/>
                  <a:t> </a:t>
                </a:r>
                <a:r>
                  <a:rPr lang="fi-FI" dirty="0"/>
                  <a:t>	</a:t>
                </a:r>
                <a:r>
                  <a:rPr lang="fi-FI" dirty="0" smtClean="0"/>
                  <a:t>pump’s output power, hydraulic power </a:t>
                </a:r>
                <a:r>
                  <a:rPr lang="fi-FI" dirty="0"/>
                  <a:t>[W] </a:t>
                </a:r>
                <a:endParaRPr lang="fi-FI" dirty="0" smtClean="0"/>
              </a:p>
              <a:p>
                <a:endParaRPr lang="fi-FI" dirty="0"/>
              </a:p>
            </p:txBody>
          </p:sp>
        </mc:Choice>
        <mc:Fallback xmlns="">
          <p:sp>
            <p:nvSpPr>
              <p:cNvPr id="4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5177" y="1171575"/>
                <a:ext cx="8585196" cy="5686425"/>
              </a:xfrm>
              <a:blipFill rotWithShape="0">
                <a:blip r:embed="rId3"/>
                <a:stretch>
                  <a:fillRect l="-71" t="-965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Slide Number Placeholder 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6</a:t>
            </a:fld>
            <a:endParaRPr lang="fi-FI"/>
          </a:p>
        </p:txBody>
      </p:sp>
      <p:sp>
        <p:nvSpPr>
          <p:cNvPr id="2" name="Rectangle 1"/>
          <p:cNvSpPr/>
          <p:nvPr/>
        </p:nvSpPr>
        <p:spPr>
          <a:xfrm>
            <a:off x="6641257" y="5375710"/>
            <a:ext cx="550221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lifting consider control edges</a:t>
            </a:r>
          </a:p>
          <a:p>
            <a:pPr marL="285750" indent="-285750">
              <a:buFontTx/>
              <a:buChar char="-"/>
            </a:pPr>
            <a:r>
              <a:rPr lang="fi-FI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PA and BT partially open, defined by valve voltage </a:t>
            </a:r>
            <a:r>
              <a:rPr lang="fi-FI" i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fi-FI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fi-FI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PB and AT closed (no leakage)</a:t>
            </a:r>
            <a:endParaRPr lang="fi-FI" dirty="0"/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552" y="2514851"/>
            <a:ext cx="2472921" cy="2808000"/>
          </a:xfrm>
          <a:prstGeom prst="rect">
            <a:avLst/>
          </a:prstGeom>
          <a:noFill/>
        </p:spPr>
      </p:pic>
      <p:sp>
        <p:nvSpPr>
          <p:cNvPr id="60" name="TextBox 105"/>
          <p:cNvSpPr txBox="1"/>
          <p:nvPr/>
        </p:nvSpPr>
        <p:spPr>
          <a:xfrm>
            <a:off x="10224551" y="4548483"/>
            <a:ext cx="190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0"/>
              </a:spcAft>
            </a:pPr>
            <a:r>
              <a:rPr lang="fi-FI" sz="1200" b="1" i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fi-FI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 0 V 	PA, BT open </a:t>
            </a:r>
            <a:endParaRPr lang="fi-FI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i-FI" sz="1200" i="1" kern="12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fi-FI" sz="1200" kern="12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 0 V 	PB, AT open</a:t>
            </a:r>
            <a:endParaRPr lang="fi-FI" sz="1200" dirty="0">
              <a:solidFill>
                <a:schemeClr val="bg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8704778" y="3900967"/>
            <a:ext cx="432000" cy="43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1" name="Oval 60"/>
          <p:cNvSpPr/>
          <p:nvPr/>
        </p:nvSpPr>
        <p:spPr>
          <a:xfrm>
            <a:off x="9782391" y="3900967"/>
            <a:ext cx="432000" cy="43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361602" y="1384430"/>
                <a:ext cx="3514674" cy="16282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i-FI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flow rate in each of the control edges (throttles) can be calculated with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i-FI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𝑞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i-FI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v</m:t>
                          </m:r>
                        </m:sub>
                      </m:sSub>
                      <m:r>
                        <a:rPr lang="fi-FI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fi-FI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i-FI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valve</m:t>
                          </m:r>
                        </m:sub>
                      </m:sSub>
                      <m:f>
                        <m:fPr>
                          <m:ctrlPr>
                            <a:rPr lang="fi-FI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fi-FI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i-FI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𝑈</m:t>
                              </m:r>
                            </m:e>
                          </m:d>
                        </m:num>
                        <m:den>
                          <m:r>
                            <a:rPr lang="fi-FI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fi-FI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fi-FI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∆</m:t>
                          </m:r>
                          <m:r>
                            <a:rPr lang="fi-FI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e>
                      </m:rad>
                    </m:oMath>
                  </m:oMathPara>
                </a14:m>
                <a:endParaRPr lang="fi-FI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1602" y="1384430"/>
                <a:ext cx="3514674" cy="1628266"/>
              </a:xfrm>
              <a:prstGeom prst="rect">
                <a:avLst/>
              </a:prstGeom>
              <a:blipFill rotWithShape="0">
                <a:blip r:embed="rId5"/>
                <a:stretch>
                  <a:fillRect t="-1498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Rectangle 63"/>
          <p:cNvSpPr/>
          <p:nvPr/>
        </p:nvSpPr>
        <p:spPr>
          <a:xfrm>
            <a:off x="10419473" y="3787562"/>
            <a:ext cx="13141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200" dirty="0" smtClean="0">
                <a:solidFill>
                  <a:srgbClr val="FF0000"/>
                </a:solidFill>
              </a:rPr>
              <a:t>Pressure </a:t>
            </a:r>
            <a:r>
              <a:rPr lang="fi-FI" sz="1200" dirty="0">
                <a:solidFill>
                  <a:srgbClr val="FF0000"/>
                </a:solidFill>
              </a:rPr>
              <a:t>relief valve </a:t>
            </a:r>
            <a:r>
              <a:rPr lang="fi-FI" sz="1200" dirty="0" smtClean="0">
                <a:solidFill>
                  <a:srgbClr val="FF0000"/>
                </a:solidFill>
              </a:rPr>
              <a:t>(PRV) is </a:t>
            </a:r>
            <a:r>
              <a:rPr lang="fi-FI" sz="1200" dirty="0">
                <a:solidFill>
                  <a:srgbClr val="FF0000"/>
                </a:solidFill>
              </a:rPr>
              <a:t>closed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183012" y="340578"/>
            <a:ext cx="2885876" cy="18158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dirty="0" smtClean="0"/>
              <a:t>Hint!</a:t>
            </a:r>
          </a:p>
          <a:p>
            <a:r>
              <a:rPr lang="fi-FI" sz="1000" dirty="0" smtClean="0"/>
              <a:t>Use </a:t>
            </a:r>
          </a:p>
          <a:p>
            <a:pPr marL="171450" indent="-171450">
              <a:buFontTx/>
              <a:buChar char="-"/>
            </a:pPr>
            <a:r>
              <a:rPr lang="fi-FI" sz="1000" dirty="0" smtClean="0"/>
              <a:t>Force equation (cylinder) </a:t>
            </a:r>
          </a:p>
          <a:p>
            <a:pPr marL="171450" indent="-171450">
              <a:buFontTx/>
              <a:buChar char="-"/>
            </a:pPr>
            <a:r>
              <a:rPr lang="fi-FI" sz="1000" dirty="0" smtClean="0"/>
              <a:t>Continuity equations (cylinder chamber flows and piston velocity) </a:t>
            </a:r>
            <a:endParaRPr lang="fi-FI" sz="1000" dirty="0" smtClean="0"/>
          </a:p>
          <a:p>
            <a:pPr marL="171450" indent="-171450">
              <a:buFontTx/>
              <a:buChar char="-"/>
            </a:pPr>
            <a:r>
              <a:rPr lang="fi-FI" sz="1000" dirty="0" smtClean="0"/>
              <a:t>Turbulent throttle equation(s)</a:t>
            </a:r>
            <a:endParaRPr lang="fi-FI" sz="1000" dirty="0" smtClean="0"/>
          </a:p>
          <a:p>
            <a:r>
              <a:rPr lang="fi-FI" sz="1000" dirty="0" smtClean="0"/>
              <a:t>Boundary conditions are pump and tank pressure: describe throttle flows as functions of </a:t>
            </a:r>
            <a:r>
              <a:rPr lang="fi-FI" sz="1000" dirty="0" smtClean="0"/>
              <a:t>pressures (pressure differences) </a:t>
            </a:r>
            <a:r>
              <a:rPr lang="fi-FI" sz="1000" dirty="0" smtClean="0"/>
              <a:t>to solve for the piston velocity. </a:t>
            </a:r>
          </a:p>
          <a:p>
            <a:r>
              <a:rPr lang="fi-FI" sz="1000" dirty="0" smtClean="0"/>
              <a:t>Other solution methods also possible!</a:t>
            </a:r>
            <a:endParaRPr lang="fi-FI" sz="1000" dirty="0"/>
          </a:p>
        </p:txBody>
      </p:sp>
    </p:spTree>
    <p:extLst>
      <p:ext uri="{BB962C8B-B14F-4D97-AF65-F5344CB8AC3E}">
        <p14:creationId xmlns:p14="http://schemas.microsoft.com/office/powerpoint/2010/main" val="577694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5</a:t>
            </a:r>
            <a:r>
              <a:rPr lang="fi-FI" dirty="0" smtClean="0"/>
              <a:t>. Input parameters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7</a:t>
            </a:fld>
            <a:endParaRPr lang="fi-FI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9770365"/>
              </p:ext>
            </p:extLst>
          </p:nvPr>
        </p:nvGraphicFramePr>
        <p:xfrm>
          <a:off x="590550" y="2638425"/>
          <a:ext cx="11468100" cy="136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5" name="Worksheet" r:id="rId3" imgW="11468277" imgH="1364067" progId="Excel.Sheet.12">
                  <p:embed/>
                </p:oleObj>
              </mc:Choice>
              <mc:Fallback>
                <p:oleObj name="Worksheet" r:id="rId3" imgW="11468277" imgH="136406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0550" y="2638425"/>
                        <a:ext cx="11468100" cy="1363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90550" y="1979890"/>
            <a:ext cx="3222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Input parameters for Groups A-J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51091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5</a:t>
            </a:r>
            <a:r>
              <a:rPr lang="fi-FI" dirty="0" smtClean="0"/>
              <a:t>. Results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8</a:t>
            </a:fld>
            <a:endParaRPr lang="fi-FI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086755"/>
              </p:ext>
            </p:extLst>
          </p:nvPr>
        </p:nvGraphicFramePr>
        <p:xfrm>
          <a:off x="2268071" y="1398494"/>
          <a:ext cx="7019364" cy="4957855"/>
        </p:xfrm>
        <a:graphic>
          <a:graphicData uri="http://schemas.openxmlformats.org/drawingml/2006/table">
            <a:tbl>
              <a:tblPr/>
              <a:tblGrid>
                <a:gridCol w="650443"/>
                <a:gridCol w="650443"/>
                <a:gridCol w="650443"/>
                <a:gridCol w="5068035"/>
              </a:tblGrid>
              <a:tr h="178661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Outputs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Definition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00994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fi-FI" sz="9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</a:t>
                      </a:r>
                      <a:endParaRPr lang="fi-FI" sz="9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</a:t>
                      </a:r>
                      <a:r>
                        <a:rPr lang="fi-FI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]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effective piston area A (piston side)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994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fi-FI" sz="9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</a:t>
                      </a:r>
                      <a:endParaRPr lang="fi-FI" sz="9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</a:t>
                      </a:r>
                      <a:r>
                        <a:rPr lang="fi-FI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]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effective piston area B (rod side)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LOAD 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3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  <a:r>
                        <a:rPr lang="fi-FI" sz="900" b="0" i="1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fi-FI" sz="9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[m/s]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piston velocity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3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  <a:r>
                        <a:rPr lang="fi-FI" sz="9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v,A.1 </a:t>
                      </a:r>
                      <a:endParaRPr lang="fi-FI" sz="9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[l/min]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flow rate to cylinder chamber A, engineering units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  <a:r>
                        <a:rPr lang="fi-FI" sz="9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v,B.1</a:t>
                      </a: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i-FI" sz="9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[l/min]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flow rate from cylinder chamber B, engineering units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9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A.1</a:t>
                      </a: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i-FI" sz="9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[bar]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cylinder chamber A pressure, engineering units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9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B.1</a:t>
                      </a: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i-FI" sz="9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[bar]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cylinder chamber B pressure, engineering units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9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PA.1</a:t>
                      </a: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i-FI" sz="9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[W] 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loss in orifice PA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9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BT.1</a:t>
                      </a: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i-FI" sz="9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[W]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loss in orifice BT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9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LIFT.1</a:t>
                      </a: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i-FI" sz="9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[W]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needed for lifting (</a:t>
                      </a:r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Fv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9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PUMP.1</a:t>
                      </a: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i-FI" sz="9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[W]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pump’s output power, hydraulic power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LOAD 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3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  <a:r>
                        <a:rPr lang="fi-FI" sz="900" b="0" i="1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fi-FI" sz="9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[m/s]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piston velocity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3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  <a:r>
                        <a:rPr lang="fi-FI" sz="9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v,A.2 </a:t>
                      </a:r>
                      <a:endParaRPr lang="fi-FI" sz="9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[l/min]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flow rate to cylinder chamber A, engineering units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  <a:r>
                        <a:rPr lang="fi-FI" sz="9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v,B.2</a:t>
                      </a: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i-FI" sz="9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[l/min]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flow rate from cylinder chamber B, engineering units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9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A.2</a:t>
                      </a: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i-FI" sz="9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[bar]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cylinder chamber A pressure, engineering units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9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B.2</a:t>
                      </a: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i-FI" sz="9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[bar]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cylinder chamber B pressure, engineering units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9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PA.2</a:t>
                      </a: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i-FI" sz="9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[W] 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loss in orifice PA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9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BT.2</a:t>
                      </a: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i-FI" sz="9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[W]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loss in orifice BT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9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LIFT.2</a:t>
                      </a: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i-FI" sz="9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[W]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needed for lifting (</a:t>
                      </a:r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Fv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9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PUMP.2</a:t>
                      </a: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i-FI" sz="9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[W]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pump’s output power, hydraulic power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VALVE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34" marR="6534" marT="65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34" marR="6534" marT="65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7323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  <a:r>
                        <a:rPr lang="fi-FI" sz="9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VALVE</a:t>
                      </a: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i-FI" sz="9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[m^3/𝑠  1/√Pa]</a:t>
                      </a:r>
                    </a:p>
                  </a:txBody>
                  <a:tcPr marL="6534" marR="6534" marT="6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valve capacity parameter for each control edge, full opening 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9988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smtClean="0"/>
              <a:t>6. </a:t>
            </a:r>
            <a:r>
              <a:rPr lang="fi-FI" dirty="0"/>
              <a:t>Hydraulic cylinder system </a:t>
            </a:r>
            <a:r>
              <a:rPr lang="fi-FI" dirty="0" smtClean="0"/>
              <a:t>- lowering</a:t>
            </a:r>
            <a:endParaRPr lang="fi-FI" dirty="0"/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49" name="Content Placeholder 2"/>
          <p:cNvSpPr>
            <a:spLocks noGrp="1"/>
          </p:cNvSpPr>
          <p:nvPr>
            <p:ph idx="1"/>
          </p:nvPr>
        </p:nvSpPr>
        <p:spPr>
          <a:xfrm>
            <a:off x="105177" y="1592921"/>
            <a:ext cx="8585196" cy="4915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1800" dirty="0" smtClean="0"/>
              <a:t>Inputs</a:t>
            </a:r>
          </a:p>
          <a:p>
            <a:r>
              <a:rPr lang="fi-FI" sz="1800" dirty="0" smtClean="0"/>
              <a:t>The same as in exercise 5, except</a:t>
            </a:r>
          </a:p>
          <a:p>
            <a:r>
              <a:rPr lang="fi-FI" sz="1800" i="1" dirty="0"/>
              <a:t>U</a:t>
            </a:r>
            <a:r>
              <a:rPr lang="fi-FI" sz="1800" dirty="0"/>
              <a:t>	valve command [V]</a:t>
            </a:r>
          </a:p>
          <a:p>
            <a:pPr marL="0" indent="0">
              <a:buNone/>
            </a:pPr>
            <a:r>
              <a:rPr lang="fi-FI" sz="1800" dirty="0" smtClean="0"/>
              <a:t>Outputs</a:t>
            </a:r>
          </a:p>
          <a:p>
            <a:r>
              <a:rPr lang="fi-FI" sz="1800" i="1" dirty="0" smtClean="0"/>
              <a:t>v</a:t>
            </a:r>
            <a:r>
              <a:rPr lang="fi-FI" sz="1800" dirty="0" smtClean="0"/>
              <a:t> </a:t>
            </a:r>
            <a:r>
              <a:rPr lang="fi-FI" sz="1800" dirty="0"/>
              <a:t>	piston velocity [m/s]</a:t>
            </a:r>
            <a:endParaRPr lang="fi-FI" sz="1800" baseline="-25000" dirty="0"/>
          </a:p>
          <a:p>
            <a:r>
              <a:rPr lang="fi-FI" sz="1800" i="1" dirty="0" smtClean="0"/>
              <a:t>q</a:t>
            </a:r>
            <a:r>
              <a:rPr lang="fi-FI" sz="1800" baseline="-25000" dirty="0" smtClean="0"/>
              <a:t>vA</a:t>
            </a:r>
            <a:r>
              <a:rPr lang="fi-FI" sz="1800" dirty="0" smtClean="0"/>
              <a:t> </a:t>
            </a:r>
            <a:r>
              <a:rPr lang="fi-FI" sz="1800" dirty="0"/>
              <a:t>	flow rate </a:t>
            </a:r>
            <a:r>
              <a:rPr lang="fi-FI" sz="1800" dirty="0" smtClean="0"/>
              <a:t>from cylinder chamber A [l/min], </a:t>
            </a:r>
            <a:r>
              <a:rPr lang="fi-FI" sz="1800" dirty="0"/>
              <a:t>engineering </a:t>
            </a:r>
            <a:r>
              <a:rPr lang="fi-FI" sz="1800" dirty="0" smtClean="0"/>
              <a:t>units</a:t>
            </a:r>
          </a:p>
          <a:p>
            <a:r>
              <a:rPr lang="fi-FI" sz="1800" i="1" dirty="0"/>
              <a:t>q</a:t>
            </a:r>
            <a:r>
              <a:rPr lang="fi-FI" sz="1800" baseline="-25000" dirty="0"/>
              <a:t>vB</a:t>
            </a:r>
            <a:r>
              <a:rPr lang="fi-FI" sz="1800" dirty="0"/>
              <a:t> 	flow rate to cylinder chamber </a:t>
            </a:r>
            <a:r>
              <a:rPr lang="fi-FI" sz="1800" dirty="0" smtClean="0"/>
              <a:t>B </a:t>
            </a:r>
            <a:r>
              <a:rPr lang="fi-FI" sz="1800" dirty="0"/>
              <a:t>[l/min], engineering units</a:t>
            </a:r>
          </a:p>
          <a:p>
            <a:r>
              <a:rPr lang="fi-FI" sz="1800" i="1" dirty="0" smtClean="0"/>
              <a:t>p</a:t>
            </a:r>
            <a:r>
              <a:rPr lang="fi-FI" sz="1800" baseline="-25000" dirty="0" smtClean="0"/>
              <a:t>A</a:t>
            </a:r>
            <a:r>
              <a:rPr lang="fi-FI" sz="1800" dirty="0" smtClean="0"/>
              <a:t> </a:t>
            </a:r>
            <a:r>
              <a:rPr lang="fi-FI" sz="1800" dirty="0"/>
              <a:t>	</a:t>
            </a:r>
            <a:r>
              <a:rPr lang="fi-FI" sz="1800" dirty="0" smtClean="0"/>
              <a:t>cylinder chamber A pressure [bar], </a:t>
            </a:r>
            <a:r>
              <a:rPr lang="fi-FI" sz="1800" dirty="0"/>
              <a:t>engineering units</a:t>
            </a:r>
            <a:endParaRPr lang="fi-FI" sz="1800" dirty="0" smtClean="0"/>
          </a:p>
          <a:p>
            <a:r>
              <a:rPr lang="fi-FI" sz="1800" i="1" dirty="0" smtClean="0"/>
              <a:t>p</a:t>
            </a:r>
            <a:r>
              <a:rPr lang="fi-FI" sz="1800" baseline="-25000" dirty="0" smtClean="0"/>
              <a:t>B</a:t>
            </a:r>
            <a:r>
              <a:rPr lang="fi-FI" sz="1800" dirty="0" smtClean="0"/>
              <a:t> </a:t>
            </a:r>
            <a:r>
              <a:rPr lang="fi-FI" sz="1800" dirty="0"/>
              <a:t>	cylinder chamber </a:t>
            </a:r>
            <a:r>
              <a:rPr lang="fi-FI" sz="1800" dirty="0" smtClean="0"/>
              <a:t>B </a:t>
            </a:r>
            <a:r>
              <a:rPr lang="fi-FI" sz="1800" dirty="0"/>
              <a:t>pressure [bar], engineering units</a:t>
            </a:r>
          </a:p>
          <a:p>
            <a:r>
              <a:rPr lang="fi-FI" sz="1800" i="1" dirty="0" smtClean="0"/>
              <a:t>P</a:t>
            </a:r>
            <a:r>
              <a:rPr lang="fi-FI" sz="1800" baseline="-25000" dirty="0" smtClean="0"/>
              <a:t>AT</a:t>
            </a:r>
            <a:r>
              <a:rPr lang="fi-FI" sz="1800" dirty="0" smtClean="0"/>
              <a:t> </a:t>
            </a:r>
            <a:r>
              <a:rPr lang="fi-FI" sz="1800" dirty="0"/>
              <a:t>	</a:t>
            </a:r>
            <a:r>
              <a:rPr lang="fi-FI" sz="1800" dirty="0" smtClean="0"/>
              <a:t>power loss in orifice AT [W] </a:t>
            </a:r>
          </a:p>
          <a:p>
            <a:r>
              <a:rPr lang="fi-FI" sz="1800" i="1" dirty="0" smtClean="0"/>
              <a:t>P</a:t>
            </a:r>
            <a:r>
              <a:rPr lang="fi-FI" sz="1800" baseline="-25000" dirty="0" smtClean="0"/>
              <a:t>PB</a:t>
            </a:r>
            <a:r>
              <a:rPr lang="fi-FI" sz="1800" dirty="0" smtClean="0"/>
              <a:t> </a:t>
            </a:r>
            <a:r>
              <a:rPr lang="fi-FI" sz="1800" dirty="0"/>
              <a:t>	power loss in orifice </a:t>
            </a:r>
            <a:r>
              <a:rPr lang="fi-FI" sz="1800" dirty="0" smtClean="0"/>
              <a:t>PB </a:t>
            </a:r>
            <a:r>
              <a:rPr lang="fi-FI" sz="1800" dirty="0"/>
              <a:t>[W] </a:t>
            </a:r>
            <a:endParaRPr lang="fi-FI" sz="1800" dirty="0" smtClean="0"/>
          </a:p>
          <a:p>
            <a:r>
              <a:rPr lang="fi-FI" sz="1800" i="1" dirty="0" smtClean="0"/>
              <a:t>P</a:t>
            </a:r>
            <a:r>
              <a:rPr lang="fi-FI" sz="1800" baseline="-25000" dirty="0" smtClean="0"/>
              <a:t>LOWER</a:t>
            </a:r>
            <a:r>
              <a:rPr lang="fi-FI" sz="1800" dirty="0" smtClean="0"/>
              <a:t> </a:t>
            </a:r>
            <a:r>
              <a:rPr lang="fi-FI" sz="1800" dirty="0"/>
              <a:t>	power </a:t>
            </a:r>
            <a:r>
              <a:rPr lang="fi-FI" sz="1800" dirty="0" smtClean="0"/>
              <a:t>from lowering (</a:t>
            </a:r>
            <a:r>
              <a:rPr lang="fi-FI" sz="1800" dirty="0" smtClean="0">
                <a:sym typeface="Symbol" panose="05050102010706020507" pitchFamily="18" charset="2"/>
              </a:rPr>
              <a:t></a:t>
            </a:r>
            <a:r>
              <a:rPr lang="fi-FI" sz="1800" i="1" dirty="0" smtClean="0"/>
              <a:t>Fv</a:t>
            </a:r>
            <a:r>
              <a:rPr lang="fi-FI" sz="1800" dirty="0">
                <a:sym typeface="Symbol" panose="05050102010706020507" pitchFamily="18" charset="2"/>
              </a:rPr>
              <a:t> </a:t>
            </a:r>
            <a:r>
              <a:rPr lang="fi-FI" sz="1800" dirty="0" smtClean="0"/>
              <a:t>) [W</a:t>
            </a:r>
            <a:r>
              <a:rPr lang="fi-FI" sz="1800" dirty="0"/>
              <a:t>] </a:t>
            </a:r>
            <a:endParaRPr lang="fi-FI" sz="1800" dirty="0" smtClean="0"/>
          </a:p>
          <a:p>
            <a:r>
              <a:rPr lang="fi-FI" sz="1800" i="1" dirty="0" smtClean="0"/>
              <a:t>P</a:t>
            </a:r>
            <a:r>
              <a:rPr lang="fi-FI" sz="1800" baseline="-25000" dirty="0" smtClean="0"/>
              <a:t>P</a:t>
            </a:r>
            <a:r>
              <a:rPr lang="fi-FI" sz="1800" dirty="0" smtClean="0"/>
              <a:t> </a:t>
            </a:r>
            <a:r>
              <a:rPr lang="fi-FI" sz="1800" dirty="0"/>
              <a:t>	</a:t>
            </a:r>
            <a:r>
              <a:rPr lang="fi-FI" sz="1800" dirty="0" smtClean="0"/>
              <a:t>pump’s output power, hydraulic power </a:t>
            </a:r>
            <a:r>
              <a:rPr lang="fi-FI" sz="1800" dirty="0"/>
              <a:t>[W] </a:t>
            </a:r>
            <a:endParaRPr lang="fi-FI" sz="1800" dirty="0" smtClean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66" name="Slide Number Placeholder 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9</a:t>
            </a:fld>
            <a:endParaRPr lang="fi-FI"/>
          </a:p>
        </p:txBody>
      </p:sp>
      <p:sp>
        <p:nvSpPr>
          <p:cNvPr id="2" name="Rectangle 1"/>
          <p:cNvSpPr/>
          <p:nvPr/>
        </p:nvSpPr>
        <p:spPr>
          <a:xfrm>
            <a:off x="6641257" y="5375710"/>
            <a:ext cx="538936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lifting consider control edges</a:t>
            </a:r>
          </a:p>
          <a:p>
            <a:pPr marL="285750" indent="-285750">
              <a:buFontTx/>
              <a:buChar char="-"/>
            </a:pPr>
            <a:r>
              <a:rPr lang="fi-FI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PB and AT partially open, defined by valve voltage </a:t>
            </a:r>
            <a:r>
              <a:rPr lang="fi-FI" i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fi-FI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fi-FI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PA and BT closed (no leakage)</a:t>
            </a:r>
            <a:endParaRPr lang="fi-FI" dirty="0"/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552" y="2514851"/>
            <a:ext cx="2472921" cy="2808000"/>
          </a:xfrm>
          <a:prstGeom prst="rect">
            <a:avLst/>
          </a:prstGeom>
          <a:noFill/>
        </p:spPr>
      </p:pic>
      <p:sp>
        <p:nvSpPr>
          <p:cNvPr id="60" name="TextBox 105"/>
          <p:cNvSpPr txBox="1"/>
          <p:nvPr/>
        </p:nvSpPr>
        <p:spPr>
          <a:xfrm>
            <a:off x="10224551" y="4548483"/>
            <a:ext cx="190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0"/>
              </a:spcAft>
            </a:pPr>
            <a:r>
              <a:rPr lang="fi-FI" sz="1200" b="1" i="1" kern="12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fi-FI" sz="1200" b="1" kern="12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 0 V 	PA, BT open </a:t>
            </a:r>
            <a:endParaRPr lang="fi-FI" sz="1200" b="1" dirty="0">
              <a:solidFill>
                <a:schemeClr val="bg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i-FI" sz="1200" i="1" kern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fi-FI" sz="1200" kern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 0 V 	PB, AT open</a:t>
            </a:r>
            <a:endParaRPr lang="fi-FI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8178431" y="3900967"/>
            <a:ext cx="432000" cy="43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1" name="Oval 60"/>
          <p:cNvSpPr/>
          <p:nvPr/>
        </p:nvSpPr>
        <p:spPr>
          <a:xfrm>
            <a:off x="9237756" y="3900967"/>
            <a:ext cx="432000" cy="43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361602" y="1384430"/>
                <a:ext cx="3514674" cy="16282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i-FI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flow rate in each of the control edges (throttles) can be calculated with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i-FI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𝑞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i-FI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v</m:t>
                          </m:r>
                        </m:sub>
                      </m:sSub>
                      <m:r>
                        <a:rPr lang="fi-FI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fi-FI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i-FI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valve</m:t>
                          </m:r>
                        </m:sub>
                      </m:sSub>
                      <m:f>
                        <m:fPr>
                          <m:ctrlPr>
                            <a:rPr lang="fi-FI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fi-FI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i-FI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𝑈</m:t>
                              </m:r>
                            </m:e>
                          </m:d>
                        </m:num>
                        <m:den>
                          <m:r>
                            <a:rPr lang="fi-FI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fi-FI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fi-FI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∆</m:t>
                          </m:r>
                          <m:r>
                            <a:rPr lang="fi-FI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e>
                      </m:rad>
                    </m:oMath>
                  </m:oMathPara>
                </a14:m>
                <a:endParaRPr lang="fi-FI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1602" y="1384430"/>
                <a:ext cx="3514674" cy="1628266"/>
              </a:xfrm>
              <a:prstGeom prst="rect">
                <a:avLst/>
              </a:prstGeom>
              <a:blipFill rotWithShape="0">
                <a:blip r:embed="rId4"/>
                <a:stretch>
                  <a:fillRect t="-1498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10419473" y="3787562"/>
            <a:ext cx="13141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200" dirty="0" smtClean="0">
                <a:solidFill>
                  <a:srgbClr val="FF0000"/>
                </a:solidFill>
              </a:rPr>
              <a:t>Pressure </a:t>
            </a:r>
            <a:r>
              <a:rPr lang="fi-FI" sz="1200" dirty="0">
                <a:solidFill>
                  <a:srgbClr val="FF0000"/>
                </a:solidFill>
              </a:rPr>
              <a:t>relief valve </a:t>
            </a:r>
            <a:r>
              <a:rPr lang="fi-FI" sz="1200" dirty="0" smtClean="0">
                <a:solidFill>
                  <a:srgbClr val="FF0000"/>
                </a:solidFill>
              </a:rPr>
              <a:t>(PRV) is </a:t>
            </a:r>
            <a:r>
              <a:rPr lang="fi-FI" sz="1200" dirty="0">
                <a:solidFill>
                  <a:srgbClr val="FF0000"/>
                </a:solidFill>
              </a:rPr>
              <a:t>closed</a:t>
            </a:r>
          </a:p>
        </p:txBody>
      </p:sp>
    </p:spTree>
    <p:extLst>
      <p:ext uri="{BB962C8B-B14F-4D97-AF65-F5344CB8AC3E}">
        <p14:creationId xmlns:p14="http://schemas.microsoft.com/office/powerpoint/2010/main" val="988296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59992</TotalTime>
  <Words>1312</Words>
  <Application>Microsoft Office PowerPoint</Application>
  <PresentationFormat>Widescreen</PresentationFormat>
  <Paragraphs>464</Paragraphs>
  <Slides>17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Worksheet</vt:lpstr>
      <vt:lpstr>PowerPoint Presentation</vt:lpstr>
      <vt:lpstr>Instructions: </vt:lpstr>
      <vt:lpstr>Group identification (fill in)</vt:lpstr>
      <vt:lpstr>Updates</vt:lpstr>
      <vt:lpstr>Hydraulic cylinder system performance</vt:lpstr>
      <vt:lpstr>5. Hydraulic cylinder system - lifting</vt:lpstr>
      <vt:lpstr>5. Input parameters</vt:lpstr>
      <vt:lpstr>5. Results</vt:lpstr>
      <vt:lpstr>6. Hydraulic cylinder system - lowering</vt:lpstr>
      <vt:lpstr>6. Input parameters</vt:lpstr>
      <vt:lpstr>6. Results</vt:lpstr>
      <vt:lpstr>7. Hydraulic cylinder system - leakage</vt:lpstr>
      <vt:lpstr>7. Input parameters</vt:lpstr>
      <vt:lpstr>7. Results</vt:lpstr>
      <vt:lpstr>8. Hydraulic cylinder system – leak + movement</vt:lpstr>
      <vt:lpstr>8. Input parameters</vt:lpstr>
      <vt:lpstr>8. Results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Jyrki Kajaste</dc:creator>
  <cp:lastModifiedBy>Jyrki Kajaste</cp:lastModifiedBy>
  <cp:revision>247</cp:revision>
  <dcterms:created xsi:type="dcterms:W3CDTF">2017-11-21T07:42:31Z</dcterms:created>
  <dcterms:modified xsi:type="dcterms:W3CDTF">2019-02-12T13:20:12Z</dcterms:modified>
</cp:coreProperties>
</file>