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80" r:id="rId4"/>
    <p:sldId id="297" r:id="rId5"/>
    <p:sldId id="298" r:id="rId6"/>
    <p:sldId id="308" r:id="rId7"/>
    <p:sldId id="309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8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94" autoAdjust="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128E5-DA93-41AB-97FF-881E38356B22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5BDA0-16F6-4BC1-BE68-A7BE87DA23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27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02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7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19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B5C1-F115-4CFE-897A-EB8E8FAA8B87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2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450B-C0DD-40BA-B801-55E679464289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C19A-2D70-49BC-B754-DA9C2E0113AA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5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C9-3781-4B94-993C-3E0814943F8A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2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9A4-7694-43A2-94EF-FBA19F91EB88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3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F9B4-82F5-4365-B6D8-6903B22E93D8}" type="datetime1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1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DE22-FC7E-4D7D-A43B-278FAC1A61BE}" type="datetime1">
              <a:rPr lang="fi-FI" smtClean="0"/>
              <a:t>20.3.2019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4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0030-4497-466C-B2D5-04E1475EA861}" type="datetime1">
              <a:rPr lang="fi-FI" smtClean="0"/>
              <a:t>20.3.2019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7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6D3A-A732-4A45-AC21-DAA9313A205C}" type="datetime1">
              <a:rPr lang="fi-FI" smtClean="0"/>
              <a:t>20.3.2019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A23C-1255-424B-B66D-FCCF869E4DAB}" type="datetime1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66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AE19-E703-492E-861B-D9F74DC06BFA}" type="datetime1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71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2C04-C45A-4CDD-A446-256B4DC6599B}" type="datetime1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2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34" y="1153243"/>
            <a:ext cx="1113939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5400" dirty="0" smtClean="0"/>
              <a:t>Fluid Power Basics  - Assignments 2019</a:t>
            </a:r>
          </a:p>
          <a:p>
            <a:endParaRPr lang="fi-FI" sz="4400" dirty="0" smtClean="0"/>
          </a:p>
          <a:p>
            <a:r>
              <a:rPr lang="fi-FI" sz="4400" dirty="0" smtClean="0"/>
              <a:t>Assignment 3</a:t>
            </a:r>
          </a:p>
          <a:p>
            <a:r>
              <a:rPr lang="fi-FI" sz="4400" dirty="0" smtClean="0"/>
              <a:t>Exercises 9-10</a:t>
            </a:r>
            <a:endParaRPr lang="fi-FI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9888855" y="5549900"/>
            <a:ext cx="1563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Version official</a:t>
            </a:r>
          </a:p>
          <a:p>
            <a:r>
              <a:rPr lang="fi-FI" dirty="0" smtClean="0"/>
              <a:t>1.0</a:t>
            </a:r>
            <a:endParaRPr lang="fi-FI" dirty="0"/>
          </a:p>
        </p:txBody>
      </p:sp>
      <p:sp>
        <p:nvSpPr>
          <p:cNvPr id="3" name="TextBox 2"/>
          <p:cNvSpPr txBox="1"/>
          <p:nvPr/>
        </p:nvSpPr>
        <p:spPr>
          <a:xfrm>
            <a:off x="8143875" y="3189972"/>
            <a:ext cx="21749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Calculation exercises 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Exercises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Input prameters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Tables for results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84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latin typeface="+mn-lt"/>
              </a:rPr>
              <a:t>Directional Proportional Control Valve operated system</a:t>
            </a:r>
            <a:br>
              <a:rPr lang="fi-FI" sz="3200" dirty="0">
                <a:latin typeface="+mn-lt"/>
              </a:rPr>
            </a:br>
            <a:endParaRPr lang="fi-FI" sz="3200" dirty="0">
              <a:latin typeface="+mn-lt"/>
            </a:endParaRPr>
          </a:p>
        </p:txBody>
      </p:sp>
      <p:sp>
        <p:nvSpPr>
          <p:cNvPr id="109" name="Oval 8"/>
          <p:cNvSpPr>
            <a:spLocks noChangeArrowheads="1"/>
          </p:cNvSpPr>
          <p:nvPr/>
        </p:nvSpPr>
        <p:spPr bwMode="auto">
          <a:xfrm>
            <a:off x="8046735" y="3898755"/>
            <a:ext cx="731517" cy="733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12" name="AutoShape 9"/>
          <p:cNvSpPr>
            <a:spLocks noChangeArrowheads="1"/>
          </p:cNvSpPr>
          <p:nvPr/>
        </p:nvSpPr>
        <p:spPr bwMode="auto">
          <a:xfrm>
            <a:off x="8324514" y="3898916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grpSp>
        <p:nvGrpSpPr>
          <p:cNvPr id="114" name="Group 113"/>
          <p:cNvGrpSpPr>
            <a:grpSpLocks noChangeAspect="1"/>
          </p:cNvGrpSpPr>
          <p:nvPr/>
        </p:nvGrpSpPr>
        <p:grpSpPr>
          <a:xfrm rot="5400000">
            <a:off x="8911584" y="4100763"/>
            <a:ext cx="318222" cy="360000"/>
            <a:chOff x="8367728" y="4496824"/>
            <a:chExt cx="159597" cy="180550"/>
          </a:xfrm>
        </p:grpSpPr>
        <p:sp>
          <p:nvSpPr>
            <p:cNvPr id="115" name="Arc 114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6" name="Arc 115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17" name="Group 116"/>
          <p:cNvGrpSpPr>
            <a:grpSpLocks noChangeAspect="1"/>
          </p:cNvGrpSpPr>
          <p:nvPr/>
        </p:nvGrpSpPr>
        <p:grpSpPr>
          <a:xfrm rot="5400000">
            <a:off x="9402696" y="3877685"/>
            <a:ext cx="318222" cy="360000"/>
            <a:chOff x="8367728" y="4496824"/>
            <a:chExt cx="159597" cy="180550"/>
          </a:xfrm>
        </p:grpSpPr>
        <p:sp>
          <p:nvSpPr>
            <p:cNvPr id="118" name="Arc 117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9" name="Arc 118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20" name="Group 119"/>
          <p:cNvGrpSpPr>
            <a:grpSpLocks noChangeAspect="1"/>
          </p:cNvGrpSpPr>
          <p:nvPr/>
        </p:nvGrpSpPr>
        <p:grpSpPr>
          <a:xfrm rot="5400000">
            <a:off x="9402696" y="4352527"/>
            <a:ext cx="318222" cy="360000"/>
            <a:chOff x="8367728" y="4496824"/>
            <a:chExt cx="159597" cy="180550"/>
          </a:xfrm>
        </p:grpSpPr>
        <p:sp>
          <p:nvSpPr>
            <p:cNvPr id="121" name="Arc 120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2" name="Arc 121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cxnSp>
        <p:nvCxnSpPr>
          <p:cNvPr id="123" name="Straight Connector 122"/>
          <p:cNvCxnSpPr/>
          <p:nvPr/>
        </p:nvCxnSpPr>
        <p:spPr>
          <a:xfrm rot="5400000" flipH="1">
            <a:off x="8997790" y="3108094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 flipH="1">
            <a:off x="8973614" y="4254558"/>
            <a:ext cx="0" cy="11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0800000" flipH="1">
            <a:off x="9568553" y="3684509"/>
            <a:ext cx="0" cy="117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>
            <a:off x="9072356" y="3692367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8"/>
          <p:cNvSpPr>
            <a:spLocks noChangeAspect="1" noChangeArrowheads="1"/>
          </p:cNvSpPr>
          <p:nvPr/>
        </p:nvSpPr>
        <p:spPr bwMode="auto">
          <a:xfrm>
            <a:off x="9529458" y="4249538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10107852" y="3745673"/>
            <a:ext cx="0" cy="108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 flipH="1" flipV="1">
            <a:off x="7935056" y="5131177"/>
            <a:ext cx="9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 flipH="1">
            <a:off x="7929443" y="3399462"/>
            <a:ext cx="9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8"/>
          <p:cNvSpPr>
            <a:spLocks noChangeAspect="1" noChangeArrowheads="1"/>
          </p:cNvSpPr>
          <p:nvPr/>
        </p:nvSpPr>
        <p:spPr bwMode="auto">
          <a:xfrm>
            <a:off x="9038566" y="480841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63" name="Oval 8"/>
          <p:cNvSpPr>
            <a:spLocks noChangeAspect="1" noChangeArrowheads="1"/>
          </p:cNvSpPr>
          <p:nvPr/>
        </p:nvSpPr>
        <p:spPr bwMode="auto">
          <a:xfrm>
            <a:off x="9044075" y="364271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823912" y="4197825"/>
            <a:ext cx="229126" cy="13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6" name="Oval 8"/>
          <p:cNvSpPr>
            <a:spLocks noChangeArrowheads="1"/>
          </p:cNvSpPr>
          <p:nvPr/>
        </p:nvSpPr>
        <p:spPr bwMode="auto">
          <a:xfrm rot="5400000">
            <a:off x="7091950" y="3902637"/>
            <a:ext cx="731517" cy="733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8572517" y="373915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vp.AB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9751692" y="4367472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vp.BT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 rot="10800000" flipH="1" flipV="1">
            <a:off x="9250695" y="3921204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rot="10800000" flipH="1" flipV="1">
            <a:off x="9741807" y="3790254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H="1" flipV="1">
            <a:off x="9741807" y="4311751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 flipV="1">
            <a:off x="8328092" y="3586354"/>
            <a:ext cx="0" cy="288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 flipV="1">
            <a:off x="8328092" y="4607348"/>
            <a:ext cx="0" cy="288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8"/>
          <p:cNvSpPr>
            <a:spLocks noChangeAspect="1" noChangeArrowheads="1"/>
          </p:cNvSpPr>
          <p:nvPr/>
        </p:nvSpPr>
        <p:spPr bwMode="auto">
          <a:xfrm>
            <a:off x="8390866" y="480841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75" name="Oval 8"/>
          <p:cNvSpPr>
            <a:spLocks noChangeAspect="1" noChangeArrowheads="1"/>
          </p:cNvSpPr>
          <p:nvPr/>
        </p:nvSpPr>
        <p:spPr bwMode="auto">
          <a:xfrm>
            <a:off x="8396375" y="364271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859163" y="453919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vp.0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8422663" y="486788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</a:t>
            </a:r>
            <a:r>
              <a:rPr lang="fi-FI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859675" y="360889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vp.0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 rot="5400000">
            <a:off x="7672494" y="2601581"/>
            <a:ext cx="2007070" cy="334753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0" name="TextBox 189"/>
          <p:cNvSpPr txBox="1"/>
          <p:nvPr/>
        </p:nvSpPr>
        <p:spPr>
          <a:xfrm>
            <a:off x="9755487" y="3874837"/>
            <a:ext cx="570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vp.AT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0444304" y="386726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5" name="Straight Arrow Connector 194"/>
          <p:cNvCxnSpPr/>
          <p:nvPr/>
        </p:nvCxnSpPr>
        <p:spPr>
          <a:xfrm flipH="1" flipV="1">
            <a:off x="8352231" y="2763984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806049" y="2886823"/>
            <a:ext cx="502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v.cyl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 flipV="1">
            <a:off x="8323125" y="5738864"/>
            <a:ext cx="2520000" cy="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10842279" y="5582392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8322981" y="5582375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3" name="Line 127"/>
          <p:cNvSpPr>
            <a:spLocks noChangeShapeType="1"/>
          </p:cNvSpPr>
          <p:nvPr/>
        </p:nvSpPr>
        <p:spPr bwMode="auto">
          <a:xfrm>
            <a:off x="10661695" y="4280136"/>
            <a:ext cx="0" cy="1336191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04" name="Oval 203"/>
          <p:cNvSpPr/>
          <p:nvPr/>
        </p:nvSpPr>
        <p:spPr>
          <a:xfrm>
            <a:off x="7933977" y="489534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</a:t>
            </a:r>
            <a:endParaRPr lang="fi-FI" dirty="0"/>
          </a:p>
        </p:txBody>
      </p:sp>
      <p:cxnSp>
        <p:nvCxnSpPr>
          <p:cNvPr id="205" name="Straight Arrow Connector 204"/>
          <p:cNvCxnSpPr/>
          <p:nvPr/>
        </p:nvCxnSpPr>
        <p:spPr>
          <a:xfrm flipV="1">
            <a:off x="2609719" y="5365075"/>
            <a:ext cx="4231008" cy="827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5601897" y="5531955"/>
            <a:ext cx="2027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i-FI" dirty="0" smtClean="0"/>
              <a:t>Ideal pump</a:t>
            </a:r>
          </a:p>
          <a:p>
            <a:pPr marL="342900" indent="-342900">
              <a:buAutoNum type="arabicPeriod"/>
            </a:pPr>
            <a:r>
              <a:rPr lang="fi-FI" dirty="0" smtClean="0"/>
              <a:t>Leakage models</a:t>
            </a:r>
          </a:p>
          <a:p>
            <a:pPr marL="800100" lvl="1" indent="-342900">
              <a:buAutoNum type="arabicPeriod"/>
            </a:pPr>
            <a:r>
              <a:rPr lang="fi-FI" dirty="0" smtClean="0"/>
              <a:t>Internal</a:t>
            </a:r>
          </a:p>
          <a:p>
            <a:pPr marL="800100" lvl="1" indent="-342900">
              <a:buAutoNum type="arabicPeriod"/>
            </a:pPr>
            <a:r>
              <a:rPr lang="fi-FI" dirty="0"/>
              <a:t>E</a:t>
            </a:r>
            <a:r>
              <a:rPr lang="fi-FI" dirty="0" smtClean="0"/>
              <a:t>xternal</a:t>
            </a:r>
          </a:p>
        </p:txBody>
      </p:sp>
      <p:sp>
        <p:nvSpPr>
          <p:cNvPr id="210" name="Oval 209"/>
          <p:cNvSpPr/>
          <p:nvPr/>
        </p:nvSpPr>
        <p:spPr>
          <a:xfrm>
            <a:off x="9751544" y="3368893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/>
              <p:cNvSpPr txBox="1"/>
              <p:nvPr/>
            </p:nvSpPr>
            <p:spPr>
              <a:xfrm>
                <a:off x="4452345" y="1252320"/>
                <a:ext cx="3514674" cy="1628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i-FI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flow rate in each of the control edges (throttles) can be calculated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sub>
                      </m:sSub>
                      <m:r>
                        <a:rPr lang="fi-FI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valve</m:t>
                          </m:r>
                        </m:sub>
                      </m:sSub>
                      <m:f>
                        <m:fPr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fi-FI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𝑈</m:t>
                              </m:r>
                            </m:e>
                          </m:d>
                        </m:num>
                        <m:den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fi-FI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fi-FI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fi-FI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fi-FI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rad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212" name="TextBox 2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345" y="1252320"/>
                <a:ext cx="3514674" cy="1628266"/>
              </a:xfrm>
              <a:prstGeom prst="rect">
                <a:avLst/>
              </a:prstGeom>
              <a:blipFill rotWithShape="0">
                <a:blip r:embed="rId2"/>
                <a:stretch>
                  <a:fillRect t="-149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3" name="TextBox 212"/>
          <p:cNvSpPr txBox="1"/>
          <p:nvPr/>
        </p:nvSpPr>
        <p:spPr>
          <a:xfrm>
            <a:off x="4162009" y="3377931"/>
            <a:ext cx="1768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Orifices </a:t>
            </a:r>
          </a:p>
          <a:p>
            <a:r>
              <a:rPr lang="fi-FI" dirty="0" smtClean="0"/>
              <a:t>PA and BT open</a:t>
            </a:r>
          </a:p>
          <a:p>
            <a:r>
              <a:rPr lang="fi-FI" dirty="0" smtClean="0"/>
              <a:t>AT and PB closed</a:t>
            </a:r>
            <a:endParaRPr lang="fi-FI" dirty="0"/>
          </a:p>
        </p:txBody>
      </p:sp>
      <p:sp>
        <p:nvSpPr>
          <p:cNvPr id="214" name="TextBox 213"/>
          <p:cNvSpPr txBox="1"/>
          <p:nvPr/>
        </p:nvSpPr>
        <p:spPr>
          <a:xfrm>
            <a:off x="4016213" y="5242244"/>
            <a:ext cx="120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PRV closed</a:t>
            </a:r>
            <a:endParaRPr lang="fi-FI" dirty="0"/>
          </a:p>
        </p:txBody>
      </p:sp>
      <p:cxnSp>
        <p:nvCxnSpPr>
          <p:cNvPr id="146" name="Straight Connector 145"/>
          <p:cNvCxnSpPr/>
          <p:nvPr/>
        </p:nvCxnSpPr>
        <p:spPr>
          <a:xfrm>
            <a:off x="2273242" y="4995133"/>
            <a:ext cx="1" cy="678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ectangle 112"/>
          <p:cNvSpPr>
            <a:spLocks noChangeArrowheads="1"/>
          </p:cNvSpPr>
          <p:nvPr/>
        </p:nvSpPr>
        <p:spPr bwMode="auto">
          <a:xfrm>
            <a:off x="3316501" y="5445764"/>
            <a:ext cx="312832" cy="3128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48" name="Line 113"/>
          <p:cNvSpPr>
            <a:spLocks noChangeShapeType="1"/>
          </p:cNvSpPr>
          <p:nvPr/>
        </p:nvSpPr>
        <p:spPr bwMode="auto">
          <a:xfrm>
            <a:off x="3316501" y="5518221"/>
            <a:ext cx="3128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49" name="Line 115"/>
          <p:cNvSpPr>
            <a:spLocks noChangeShapeType="1"/>
          </p:cNvSpPr>
          <p:nvPr/>
        </p:nvSpPr>
        <p:spPr bwMode="auto">
          <a:xfrm flipV="1">
            <a:off x="3211840" y="5394008"/>
            <a:ext cx="0" cy="2081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0" name="Line 116"/>
          <p:cNvSpPr>
            <a:spLocks noChangeShapeType="1"/>
          </p:cNvSpPr>
          <p:nvPr/>
        </p:nvSpPr>
        <p:spPr bwMode="auto">
          <a:xfrm>
            <a:off x="3211840" y="5394008"/>
            <a:ext cx="26107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1" name="Line 117"/>
          <p:cNvSpPr>
            <a:spLocks noChangeShapeType="1"/>
          </p:cNvSpPr>
          <p:nvPr/>
        </p:nvSpPr>
        <p:spPr bwMode="auto">
          <a:xfrm>
            <a:off x="3472917" y="5394008"/>
            <a:ext cx="0" cy="5175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2" name="Line 119"/>
          <p:cNvSpPr>
            <a:spLocks noChangeShapeType="1"/>
          </p:cNvSpPr>
          <p:nvPr/>
        </p:nvSpPr>
        <p:spPr bwMode="auto">
          <a:xfrm flipH="1">
            <a:off x="3368256" y="5758596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3" name="Line 120"/>
          <p:cNvSpPr>
            <a:spLocks noChangeShapeType="1"/>
          </p:cNvSpPr>
          <p:nvPr/>
        </p:nvSpPr>
        <p:spPr bwMode="auto">
          <a:xfrm>
            <a:off x="3368256" y="5811502"/>
            <a:ext cx="209322" cy="517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4" name="Line 121"/>
          <p:cNvSpPr>
            <a:spLocks noChangeShapeType="1"/>
          </p:cNvSpPr>
          <p:nvPr/>
        </p:nvSpPr>
        <p:spPr bwMode="auto">
          <a:xfrm flipH="1">
            <a:off x="3368256" y="5863257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5" name="Line 122"/>
          <p:cNvSpPr>
            <a:spLocks noChangeShapeType="1"/>
          </p:cNvSpPr>
          <p:nvPr/>
        </p:nvSpPr>
        <p:spPr bwMode="auto">
          <a:xfrm>
            <a:off x="3368256" y="5915012"/>
            <a:ext cx="209322" cy="517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6" name="Line 123"/>
          <p:cNvSpPr>
            <a:spLocks noChangeShapeType="1"/>
          </p:cNvSpPr>
          <p:nvPr/>
        </p:nvSpPr>
        <p:spPr bwMode="auto">
          <a:xfrm flipH="1">
            <a:off x="3368256" y="5967918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7" name="Line 124"/>
          <p:cNvSpPr>
            <a:spLocks noChangeShapeType="1"/>
          </p:cNvSpPr>
          <p:nvPr/>
        </p:nvSpPr>
        <p:spPr bwMode="auto">
          <a:xfrm>
            <a:off x="3368256" y="6019673"/>
            <a:ext cx="104661" cy="28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8" name="Line 125"/>
          <p:cNvSpPr>
            <a:spLocks noChangeShapeType="1"/>
          </p:cNvSpPr>
          <p:nvPr/>
        </p:nvSpPr>
        <p:spPr bwMode="auto">
          <a:xfrm flipV="1">
            <a:off x="3263595" y="5863257"/>
            <a:ext cx="470399" cy="1046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9" name="Line 126"/>
          <p:cNvSpPr>
            <a:spLocks noChangeShapeType="1"/>
          </p:cNvSpPr>
          <p:nvPr/>
        </p:nvSpPr>
        <p:spPr bwMode="auto">
          <a:xfrm>
            <a:off x="3629333" y="5602180"/>
            <a:ext cx="218523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64" name="Line 127"/>
          <p:cNvSpPr>
            <a:spLocks noChangeShapeType="1"/>
          </p:cNvSpPr>
          <p:nvPr/>
        </p:nvSpPr>
        <p:spPr bwMode="auto">
          <a:xfrm flipH="1">
            <a:off x="3848564" y="4989288"/>
            <a:ext cx="0" cy="169569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3630042" y="6732284"/>
            <a:ext cx="469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4099416" y="6575795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3629898" y="6575778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Line 126"/>
          <p:cNvSpPr>
            <a:spLocks noChangeShapeType="1"/>
          </p:cNvSpPr>
          <p:nvPr/>
        </p:nvSpPr>
        <p:spPr bwMode="auto">
          <a:xfrm flipV="1">
            <a:off x="2273243" y="5604056"/>
            <a:ext cx="104325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84" name="Oval 8"/>
          <p:cNvSpPr>
            <a:spLocks noChangeArrowheads="1"/>
          </p:cNvSpPr>
          <p:nvPr/>
        </p:nvSpPr>
        <p:spPr bwMode="auto">
          <a:xfrm>
            <a:off x="2065070" y="5897424"/>
            <a:ext cx="416343" cy="417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85" name="AutoShape 9"/>
          <p:cNvSpPr>
            <a:spLocks noChangeArrowheads="1"/>
          </p:cNvSpPr>
          <p:nvPr/>
        </p:nvSpPr>
        <p:spPr bwMode="auto">
          <a:xfrm>
            <a:off x="2221055" y="5897585"/>
            <a:ext cx="104372" cy="88559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flipV="1">
            <a:off x="2032027" y="6732267"/>
            <a:ext cx="850374" cy="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2882401" y="6575795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2031883" y="6575778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Line 127"/>
          <p:cNvSpPr>
            <a:spLocks noChangeShapeType="1"/>
          </p:cNvSpPr>
          <p:nvPr/>
        </p:nvSpPr>
        <p:spPr bwMode="auto">
          <a:xfrm flipH="1">
            <a:off x="2273241" y="6314917"/>
            <a:ext cx="1" cy="36519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92" name="Rectangle 191"/>
          <p:cNvSpPr/>
          <p:nvPr/>
        </p:nvSpPr>
        <p:spPr>
          <a:xfrm rot="16200000">
            <a:off x="1746130" y="2963932"/>
            <a:ext cx="1097556" cy="5216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93" name="Straight Connector 192"/>
          <p:cNvCxnSpPr/>
          <p:nvPr/>
        </p:nvCxnSpPr>
        <p:spPr>
          <a:xfrm rot="16200000">
            <a:off x="2285167" y="3147587"/>
            <a:ext cx="0" cy="5216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>
            <a:off x="2294851" y="3251925"/>
            <a:ext cx="0" cy="5216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 rot="16200000">
            <a:off x="1773251" y="2834604"/>
            <a:ext cx="1043258" cy="104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8" name="Line 126"/>
          <p:cNvSpPr>
            <a:spLocks noChangeShapeType="1"/>
          </p:cNvSpPr>
          <p:nvPr/>
        </p:nvSpPr>
        <p:spPr bwMode="auto">
          <a:xfrm flipV="1">
            <a:off x="718082" y="4989288"/>
            <a:ext cx="3129774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99" name="Oval 8"/>
          <p:cNvSpPr>
            <a:spLocks noChangeArrowheads="1"/>
          </p:cNvSpPr>
          <p:nvPr/>
        </p:nvSpPr>
        <p:spPr bwMode="auto">
          <a:xfrm rot="5400000">
            <a:off x="1498747" y="5897423"/>
            <a:ext cx="416343" cy="417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fi-FI" sz="1800" dirty="0" smtClean="0">
                <a:latin typeface="Arial" charset="0"/>
              </a:rPr>
              <a:t>M</a:t>
            </a:r>
            <a:endParaRPr lang="fi-FI" sz="1800" dirty="0">
              <a:latin typeface="Arial" charset="0"/>
            </a:endParaRPr>
          </a:p>
        </p:txBody>
      </p:sp>
      <p:sp>
        <p:nvSpPr>
          <p:cNvPr id="206" name="Line 126"/>
          <p:cNvSpPr>
            <a:spLocks noChangeShapeType="1"/>
          </p:cNvSpPr>
          <p:nvPr/>
        </p:nvSpPr>
        <p:spPr bwMode="auto">
          <a:xfrm flipV="1">
            <a:off x="1906793" y="6057632"/>
            <a:ext cx="1564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07" name="Line 126"/>
          <p:cNvSpPr>
            <a:spLocks noChangeShapeType="1"/>
          </p:cNvSpPr>
          <p:nvPr/>
        </p:nvSpPr>
        <p:spPr bwMode="auto">
          <a:xfrm flipV="1">
            <a:off x="1914932" y="6158428"/>
            <a:ext cx="1564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209" name="Straight Connector 208"/>
          <p:cNvCxnSpPr/>
          <p:nvPr/>
        </p:nvCxnSpPr>
        <p:spPr>
          <a:xfrm flipH="1" flipV="1">
            <a:off x="3086675" y="2738785"/>
            <a:ext cx="0" cy="223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" name="Oval 8"/>
          <p:cNvSpPr>
            <a:spLocks noChangeAspect="1" noChangeArrowheads="1"/>
          </p:cNvSpPr>
          <p:nvPr/>
        </p:nvSpPr>
        <p:spPr bwMode="auto">
          <a:xfrm>
            <a:off x="2220885" y="5680687"/>
            <a:ext cx="104038" cy="104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15" name="Line 127"/>
          <p:cNvSpPr>
            <a:spLocks noChangeAspect="1" noChangeShapeType="1"/>
          </p:cNvSpPr>
          <p:nvPr/>
        </p:nvSpPr>
        <p:spPr bwMode="auto">
          <a:xfrm flipH="1">
            <a:off x="2272904" y="5704054"/>
            <a:ext cx="104326" cy="10432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16" name="Line 127"/>
          <p:cNvSpPr>
            <a:spLocks noChangeAspect="1" noChangeShapeType="1"/>
          </p:cNvSpPr>
          <p:nvPr/>
        </p:nvSpPr>
        <p:spPr bwMode="auto">
          <a:xfrm rot="5400000" flipH="1">
            <a:off x="2167969" y="5702580"/>
            <a:ext cx="104326" cy="10432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217" name="Straight Connector 216"/>
          <p:cNvCxnSpPr>
            <a:cxnSpLocks noChangeAspect="1"/>
          </p:cNvCxnSpPr>
          <p:nvPr/>
        </p:nvCxnSpPr>
        <p:spPr>
          <a:xfrm>
            <a:off x="2274164" y="5807867"/>
            <a:ext cx="1" cy="91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3334168" y="4826252"/>
            <a:ext cx="312977" cy="312977"/>
            <a:chOff x="3854758" y="3819907"/>
            <a:chExt cx="432000" cy="432000"/>
          </a:xfrm>
        </p:grpSpPr>
        <p:grpSp>
          <p:nvGrpSpPr>
            <p:cNvPr id="219" name="Group 218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221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22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23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24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20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771676" y="4830581"/>
            <a:ext cx="312977" cy="312977"/>
            <a:chOff x="3854758" y="3819907"/>
            <a:chExt cx="432000" cy="432000"/>
          </a:xfrm>
        </p:grpSpPr>
        <p:grpSp>
          <p:nvGrpSpPr>
            <p:cNvPr id="226" name="Group 225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228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29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30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31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27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1674500" y="4547678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PA</a:t>
            </a:r>
            <a:endParaRPr lang="fi-FI" dirty="0"/>
          </a:p>
        </p:txBody>
      </p:sp>
      <p:sp>
        <p:nvSpPr>
          <p:cNvPr id="233" name="TextBox 232"/>
          <p:cNvSpPr txBox="1"/>
          <p:nvPr/>
        </p:nvSpPr>
        <p:spPr>
          <a:xfrm>
            <a:off x="3257715" y="4555417"/>
            <a:ext cx="4165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BT</a:t>
            </a:r>
            <a:endParaRPr lang="fi-FI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973452" y="4829322"/>
            <a:ext cx="312977" cy="312977"/>
            <a:chOff x="3854758" y="3819907"/>
            <a:chExt cx="432000" cy="432000"/>
          </a:xfrm>
        </p:grpSpPr>
        <p:grpSp>
          <p:nvGrpSpPr>
            <p:cNvPr id="235" name="Group 234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237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38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39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40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36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904362" y="4546216"/>
            <a:ext cx="411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AT</a:t>
            </a:r>
            <a:endParaRPr lang="fi-FI" dirty="0"/>
          </a:p>
        </p:txBody>
      </p:sp>
      <p:sp>
        <p:nvSpPr>
          <p:cNvPr id="242" name="Line 127"/>
          <p:cNvSpPr>
            <a:spLocks noChangeShapeType="1"/>
          </p:cNvSpPr>
          <p:nvPr/>
        </p:nvSpPr>
        <p:spPr bwMode="auto">
          <a:xfrm flipH="1">
            <a:off x="718082" y="4989288"/>
            <a:ext cx="0" cy="169569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499560" y="6732284"/>
            <a:ext cx="469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968934" y="6575795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499416" y="6575778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6" name="Group 245"/>
          <p:cNvGrpSpPr/>
          <p:nvPr/>
        </p:nvGrpSpPr>
        <p:grpSpPr>
          <a:xfrm>
            <a:off x="2568840" y="4829366"/>
            <a:ext cx="312977" cy="312977"/>
            <a:chOff x="3854758" y="3819907"/>
            <a:chExt cx="432000" cy="432000"/>
          </a:xfrm>
        </p:grpSpPr>
        <p:grpSp>
          <p:nvGrpSpPr>
            <p:cNvPr id="247" name="Group 246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249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50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51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252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48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53" name="TextBox 252"/>
          <p:cNvSpPr txBox="1"/>
          <p:nvPr/>
        </p:nvSpPr>
        <p:spPr>
          <a:xfrm>
            <a:off x="2480720" y="454815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PB</a:t>
            </a:r>
            <a:endParaRPr lang="fi-FI" dirty="0"/>
          </a:p>
        </p:txBody>
      </p:sp>
      <p:sp>
        <p:nvSpPr>
          <p:cNvPr id="254" name="Line 126"/>
          <p:cNvSpPr>
            <a:spLocks noChangeShapeType="1"/>
          </p:cNvSpPr>
          <p:nvPr/>
        </p:nvSpPr>
        <p:spPr bwMode="auto">
          <a:xfrm flipV="1">
            <a:off x="2565046" y="2738785"/>
            <a:ext cx="52162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55" name="Line 126"/>
          <p:cNvSpPr>
            <a:spLocks noChangeShapeType="1"/>
          </p:cNvSpPr>
          <p:nvPr/>
        </p:nvSpPr>
        <p:spPr bwMode="auto">
          <a:xfrm flipV="1">
            <a:off x="1510254" y="3711786"/>
            <a:ext cx="52162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1505127" y="3712780"/>
            <a:ext cx="0" cy="126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Rectangle 256"/>
          <p:cNvSpPr/>
          <p:nvPr/>
        </p:nvSpPr>
        <p:spPr>
          <a:xfrm>
            <a:off x="852126" y="4826821"/>
            <a:ext cx="521629" cy="3129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8" name="TextBox 257"/>
          <p:cNvSpPr txBox="1"/>
          <p:nvPr/>
        </p:nvSpPr>
        <p:spPr>
          <a:xfrm>
            <a:off x="1707949" y="3378951"/>
            <a:ext cx="234826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A</a:t>
            </a:r>
            <a:endParaRPr lang="fi-FI" b="1" dirty="0"/>
          </a:p>
        </p:txBody>
      </p:sp>
      <p:sp>
        <p:nvSpPr>
          <p:cNvPr id="259" name="TextBox 258"/>
          <p:cNvSpPr txBox="1"/>
          <p:nvPr/>
        </p:nvSpPr>
        <p:spPr>
          <a:xfrm>
            <a:off x="2520731" y="2667461"/>
            <a:ext cx="234826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B</a:t>
            </a:r>
            <a:endParaRPr lang="fi-FI" b="1" dirty="0"/>
          </a:p>
        </p:txBody>
      </p:sp>
      <p:sp>
        <p:nvSpPr>
          <p:cNvPr id="260" name="TextBox 259"/>
          <p:cNvSpPr txBox="1"/>
          <p:nvPr/>
        </p:nvSpPr>
        <p:spPr>
          <a:xfrm>
            <a:off x="2051963" y="5150341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P</a:t>
            </a:r>
            <a:endParaRPr lang="fi-FI" b="1"/>
          </a:p>
        </p:txBody>
      </p:sp>
      <p:sp>
        <p:nvSpPr>
          <p:cNvPr id="261" name="TextBox 260"/>
          <p:cNvSpPr txBox="1"/>
          <p:nvPr/>
        </p:nvSpPr>
        <p:spPr>
          <a:xfrm>
            <a:off x="733093" y="5151279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T</a:t>
            </a:r>
            <a:endParaRPr lang="fi-FI" b="1"/>
          </a:p>
        </p:txBody>
      </p:sp>
      <p:sp>
        <p:nvSpPr>
          <p:cNvPr id="262" name="TextBox 261"/>
          <p:cNvSpPr txBox="1"/>
          <p:nvPr/>
        </p:nvSpPr>
        <p:spPr>
          <a:xfrm>
            <a:off x="3626988" y="5148405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T</a:t>
            </a:r>
            <a:endParaRPr lang="fi-FI" b="1"/>
          </a:p>
        </p:txBody>
      </p:sp>
      <p:sp>
        <p:nvSpPr>
          <p:cNvPr id="263" name="Rectangle 262"/>
          <p:cNvSpPr/>
          <p:nvPr/>
        </p:nvSpPr>
        <p:spPr>
          <a:xfrm>
            <a:off x="1631602" y="4826821"/>
            <a:ext cx="521629" cy="3129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4" name="Rectangle 263"/>
          <p:cNvSpPr/>
          <p:nvPr/>
        </p:nvSpPr>
        <p:spPr>
          <a:xfrm>
            <a:off x="2429826" y="4836022"/>
            <a:ext cx="521629" cy="312977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5" name="Rectangle 264"/>
          <p:cNvSpPr/>
          <p:nvPr/>
        </p:nvSpPr>
        <p:spPr>
          <a:xfrm>
            <a:off x="3217118" y="4845223"/>
            <a:ext cx="521629" cy="3129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66" name="Straight Arrow Connector 265"/>
          <p:cNvCxnSpPr/>
          <p:nvPr/>
        </p:nvCxnSpPr>
        <p:spPr>
          <a:xfrm flipH="1" flipV="1">
            <a:off x="1864573" y="1700034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1864573" y="1879692"/>
            <a:ext cx="242943" cy="30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2073054" y="981373"/>
            <a:ext cx="47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fi-FI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" name="Left Arrow 268"/>
          <p:cNvSpPr/>
          <p:nvPr/>
        </p:nvSpPr>
        <p:spPr>
          <a:xfrm rot="-5400000">
            <a:off x="1977946" y="1847855"/>
            <a:ext cx="622994" cy="3516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0" name="Line 127"/>
          <p:cNvSpPr>
            <a:spLocks noChangeShapeType="1"/>
          </p:cNvSpPr>
          <p:nvPr/>
        </p:nvSpPr>
        <p:spPr bwMode="auto">
          <a:xfrm>
            <a:off x="2439491" y="6235284"/>
            <a:ext cx="216000" cy="21600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71" name="Line 127"/>
          <p:cNvSpPr>
            <a:spLocks noChangeShapeType="1"/>
          </p:cNvSpPr>
          <p:nvPr/>
        </p:nvSpPr>
        <p:spPr bwMode="auto">
          <a:xfrm flipH="1">
            <a:off x="2647663" y="6441016"/>
            <a:ext cx="441" cy="236328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72" name="Rectangle 271"/>
          <p:cNvSpPr/>
          <p:nvPr/>
        </p:nvSpPr>
        <p:spPr>
          <a:xfrm rot="16200000">
            <a:off x="1767903" y="3985096"/>
            <a:ext cx="1043258" cy="104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2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3D3D38B-DEE9-4EA9-AC1B-2C18196F6B39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629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For both systems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No cylinder friction</a:t>
            </a:r>
          </a:p>
          <a:p>
            <a:r>
              <a:rPr lang="fi-FI" dirty="0"/>
              <a:t>No </a:t>
            </a:r>
            <a:r>
              <a:rPr lang="fi-FI" dirty="0" smtClean="0"/>
              <a:t>leakage in cylinder seals</a:t>
            </a:r>
            <a:endParaRPr lang="fi-FI" dirty="0"/>
          </a:p>
          <a:p>
            <a:r>
              <a:rPr lang="fi-FI" dirty="0" smtClean="0"/>
              <a:t>No pump friction (</a:t>
            </a:r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 smtClean="0">
                <a:sym typeface="Symbol" panose="05050102010706020507" pitchFamily="18" charset="2"/>
              </a:rPr>
              <a:t>hm</a:t>
            </a:r>
            <a:r>
              <a:rPr lang="fi-FI" dirty="0" smtClean="0">
                <a:sym typeface="Symbol" panose="05050102010706020507" pitchFamily="18" charset="2"/>
              </a:rPr>
              <a:t>= 1)</a:t>
            </a:r>
          </a:p>
          <a:p>
            <a:r>
              <a:rPr lang="fi-FI" dirty="0" smtClean="0">
                <a:sym typeface="Symbol" panose="05050102010706020507" pitchFamily="18" charset="2"/>
              </a:rPr>
              <a:t>Pump’s flow rate to/from the system is ”ideal pump flow rate” minus ”leakages in pump”</a:t>
            </a:r>
          </a:p>
          <a:p>
            <a:r>
              <a:rPr lang="fi-FI" dirty="0" smtClean="0">
                <a:sym typeface="Symbol" panose="05050102010706020507" pitchFamily="18" charset="2"/>
              </a:rPr>
              <a:t>Volumetric efficiency defined by laminar leakage orifices </a:t>
            </a:r>
          </a:p>
          <a:p>
            <a:pPr lvl="1"/>
            <a:r>
              <a:rPr lang="fi-FI" dirty="0" smtClean="0">
                <a:sym typeface="Symbol" panose="05050102010706020507" pitchFamily="18" charset="2"/>
              </a:rPr>
              <a:t>not by </a:t>
            </a:r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 smtClean="0">
                <a:sym typeface="Symbol" panose="05050102010706020507" pitchFamily="18" charset="2"/>
              </a:rPr>
              <a:t>v</a:t>
            </a:r>
            <a:r>
              <a:rPr lang="fi-FI" dirty="0">
                <a:sym typeface="Symbol" panose="05050102010706020507" pitchFamily="18" charset="2"/>
              </a:rPr>
              <a:t> </a:t>
            </a:r>
            <a:r>
              <a:rPr lang="fi-FI" dirty="0" smtClean="0">
                <a:sym typeface="Symbol" panose="05050102010706020507" pitchFamily="18" charset="2"/>
              </a:rPr>
              <a:t>this time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B66D6E-E54B-44FC-B2BA-FEC8CDF55989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594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Parameters – DDH system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349475" y="1631170"/>
            <a:ext cx="615960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/>
              <a:t>Inputs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V</a:t>
            </a:r>
            <a:r>
              <a:rPr lang="fi-FI" sz="1600" baseline="-25000" dirty="0" smtClean="0">
                <a:sym typeface="Symbol" panose="05050102010706020507" pitchFamily="18" charset="2"/>
              </a:rPr>
              <a:t>p</a:t>
            </a:r>
            <a:r>
              <a:rPr lang="fi-FI" sz="1600" baseline="-25000" dirty="0">
                <a:sym typeface="Symbol" panose="05050102010706020507" pitchFamily="18" charset="2"/>
              </a:rPr>
              <a:t>	</a:t>
            </a:r>
            <a:r>
              <a:rPr lang="fi-FI" sz="1600" dirty="0" smtClean="0">
                <a:sym typeface="Symbol" panose="05050102010706020507" pitchFamily="18" charset="2"/>
              </a:rPr>
              <a:t>pump’s </a:t>
            </a:r>
            <a:r>
              <a:rPr lang="fi-FI" sz="1600" dirty="0">
                <a:sym typeface="Symbol" panose="05050102010706020507" pitchFamily="18" charset="2"/>
              </a:rPr>
              <a:t>swept volume [m</a:t>
            </a:r>
            <a:r>
              <a:rPr lang="fi-FI" sz="1600" baseline="30000" dirty="0">
                <a:sym typeface="Symbol" panose="05050102010706020507" pitchFamily="18" charset="2"/>
              </a:rPr>
              <a:t>3</a:t>
            </a:r>
            <a:r>
              <a:rPr lang="fi-FI" sz="1600" dirty="0">
                <a:sym typeface="Symbol" panose="05050102010706020507" pitchFamily="18" charset="2"/>
              </a:rPr>
              <a:t>/r]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F	</a:t>
            </a:r>
            <a:r>
              <a:rPr lang="fi-FI" sz="1600" dirty="0" smtClean="0">
                <a:sym typeface="Symbol" panose="05050102010706020507" pitchFamily="18" charset="2"/>
              </a:rPr>
              <a:t>load force [N]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v	</a:t>
            </a:r>
            <a:r>
              <a:rPr lang="fi-FI" sz="1600" dirty="0" smtClean="0">
                <a:sym typeface="Symbol" panose="05050102010706020507" pitchFamily="18" charset="2"/>
              </a:rPr>
              <a:t>piston velocity [m/s]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D</a:t>
            </a:r>
            <a:r>
              <a:rPr lang="fi-FI" sz="1600" dirty="0" smtClean="0">
                <a:sym typeface="Symbol" panose="05050102010706020507" pitchFamily="18" charset="2"/>
              </a:rPr>
              <a:t>	piston diameter [m]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d</a:t>
            </a:r>
            <a:r>
              <a:rPr lang="fi-FI" sz="1600" dirty="0">
                <a:sym typeface="Symbol" panose="05050102010706020507" pitchFamily="18" charset="2"/>
              </a:rPr>
              <a:t>	</a:t>
            </a:r>
            <a:r>
              <a:rPr lang="fi-FI" sz="1600" dirty="0" smtClean="0">
                <a:sym typeface="Symbol" panose="05050102010706020507" pitchFamily="18" charset="2"/>
              </a:rPr>
              <a:t>piston rod diameter </a:t>
            </a:r>
            <a:r>
              <a:rPr lang="fi-FI" sz="1600" dirty="0">
                <a:sym typeface="Symbol" panose="05050102010706020507" pitchFamily="18" charset="2"/>
              </a:rPr>
              <a:t>[m]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R</a:t>
            </a:r>
            <a:r>
              <a:rPr lang="fi-FI" sz="1600" dirty="0" smtClean="0">
                <a:sym typeface="Symbol" panose="05050102010706020507" pitchFamily="18" charset="2"/>
              </a:rPr>
              <a:t>	laminar resistance of leakage throttles [Pa/(m</a:t>
            </a:r>
            <a:r>
              <a:rPr lang="fi-FI" sz="1600" baseline="30000" dirty="0" smtClean="0">
                <a:sym typeface="Symbol" panose="05050102010706020507" pitchFamily="18" charset="2"/>
              </a:rPr>
              <a:t>3</a:t>
            </a:r>
            <a:r>
              <a:rPr lang="fi-FI" sz="1600" dirty="0" smtClean="0">
                <a:sym typeface="Symbol" panose="05050102010706020507" pitchFamily="18" charset="2"/>
              </a:rPr>
              <a:t>/s)]</a:t>
            </a:r>
          </a:p>
          <a:p>
            <a:r>
              <a:rPr lang="fi-FI" sz="1600" dirty="0">
                <a:sym typeface="Symbol" panose="05050102010706020507" pitchFamily="18" charset="2"/>
              </a:rPr>
              <a:t> </a:t>
            </a:r>
            <a:r>
              <a:rPr lang="fi-FI" sz="1600" i="1" dirty="0" smtClean="0">
                <a:sym typeface="Symbol" panose="05050102010706020507" pitchFamily="18" charset="2"/>
              </a:rPr>
              <a:t>p</a:t>
            </a:r>
            <a:r>
              <a:rPr lang="fi-FI" sz="1600" baseline="-25000" dirty="0" smtClean="0">
                <a:sym typeface="Symbol" panose="05050102010706020507" pitchFamily="18" charset="2"/>
              </a:rPr>
              <a:t>crack</a:t>
            </a:r>
            <a:r>
              <a:rPr lang="fi-FI" sz="1600" dirty="0" smtClean="0">
                <a:sym typeface="Symbol" panose="05050102010706020507" pitchFamily="18" charset="2"/>
              </a:rPr>
              <a:t>	cracking (open) pressure difference of check valve [Pa]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K	</a:t>
            </a:r>
            <a:r>
              <a:rPr lang="fi-FI" sz="1600" dirty="0" smtClean="0">
                <a:sym typeface="Symbol" panose="05050102010706020507" pitchFamily="18" charset="2"/>
              </a:rPr>
              <a:t>laminar </a:t>
            </a:r>
            <a:r>
              <a:rPr lang="fi-FI" sz="1600" dirty="0">
                <a:sym typeface="Symbol" panose="05050102010706020507" pitchFamily="18" charset="2"/>
              </a:rPr>
              <a:t>resistance of </a:t>
            </a:r>
            <a:r>
              <a:rPr lang="fi-FI" sz="1600" dirty="0" smtClean="0">
                <a:sym typeface="Symbol" panose="05050102010706020507" pitchFamily="18" charset="2"/>
              </a:rPr>
              <a:t>check valves [Pa</a:t>
            </a:r>
            <a:r>
              <a:rPr lang="fi-FI" sz="1600" dirty="0">
                <a:sym typeface="Symbol" panose="05050102010706020507" pitchFamily="18" charset="2"/>
              </a:rPr>
              <a:t>/(m</a:t>
            </a:r>
            <a:r>
              <a:rPr lang="fi-FI" sz="1600" baseline="30000" dirty="0">
                <a:sym typeface="Symbol" panose="05050102010706020507" pitchFamily="18" charset="2"/>
              </a:rPr>
              <a:t>3</a:t>
            </a:r>
            <a:r>
              <a:rPr lang="fi-FI" sz="1600" dirty="0">
                <a:sym typeface="Symbol" panose="05050102010706020507" pitchFamily="18" charset="2"/>
              </a:rPr>
              <a:t>/s</a:t>
            </a:r>
            <a:r>
              <a:rPr lang="fi-FI" sz="1600" dirty="0" smtClean="0">
                <a:sym typeface="Symbol" panose="05050102010706020507" pitchFamily="18" charset="2"/>
              </a:rPr>
              <a:t>)]</a:t>
            </a:r>
          </a:p>
          <a:p>
            <a:r>
              <a:rPr lang="fi-FI" sz="1600" i="1" dirty="0" smtClean="0">
                <a:sym typeface="Symbol" panose="05050102010706020507" pitchFamily="18" charset="2"/>
              </a:rPr>
              <a:t>p</a:t>
            </a:r>
            <a:r>
              <a:rPr lang="fi-FI" sz="1600" baseline="-25000" dirty="0" smtClean="0">
                <a:sym typeface="Symbol" panose="05050102010706020507" pitchFamily="18" charset="2"/>
              </a:rPr>
              <a:t>ACCU</a:t>
            </a:r>
            <a:r>
              <a:rPr lang="fi-FI" sz="1600" dirty="0" smtClean="0">
                <a:sym typeface="Symbol" panose="05050102010706020507" pitchFamily="18" charset="2"/>
              </a:rPr>
              <a:t>	accumulator’s pressure [gauge pressure -  Pa]</a:t>
            </a:r>
            <a:endParaRPr lang="fi-FI" sz="1600" dirty="0">
              <a:sym typeface="Symbol" panose="05050102010706020507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55632" y="1631170"/>
            <a:ext cx="59782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/>
              <a:t>Outputs</a:t>
            </a:r>
          </a:p>
          <a:p>
            <a:r>
              <a:rPr lang="fi-FI" sz="1600" i="1" dirty="0" smtClean="0"/>
              <a:t>A</a:t>
            </a:r>
            <a:r>
              <a:rPr lang="fi-FI" sz="1600" baseline="-25000" dirty="0"/>
              <a:t>	</a:t>
            </a:r>
            <a:r>
              <a:rPr lang="fi-FI" sz="1600" baseline="-25000" dirty="0" smtClean="0"/>
              <a:t>	</a:t>
            </a:r>
            <a:r>
              <a:rPr lang="fi-FI" sz="1600" dirty="0" smtClean="0"/>
              <a:t>cylinder pistons’ effective area [m</a:t>
            </a:r>
            <a:r>
              <a:rPr lang="fi-FI" sz="1600" baseline="30000" dirty="0" smtClean="0"/>
              <a:t>2</a:t>
            </a:r>
            <a:r>
              <a:rPr lang="fi-FI" sz="1600" dirty="0" smtClean="0"/>
              <a:t>]</a:t>
            </a:r>
            <a:endParaRPr lang="fi-FI" sz="1600" baseline="-25000" dirty="0"/>
          </a:p>
          <a:p>
            <a:r>
              <a:rPr lang="fi-FI" sz="1600" dirty="0" smtClean="0">
                <a:sym typeface="Symbol" panose="05050102010706020507" pitchFamily="18" charset="2"/>
              </a:rPr>
              <a:t></a:t>
            </a:r>
            <a:r>
              <a:rPr lang="fi-FI" sz="1600" i="1" dirty="0" smtClean="0">
                <a:sym typeface="Symbol" panose="05050102010706020507" pitchFamily="18" charset="2"/>
              </a:rPr>
              <a:t>p		</a:t>
            </a:r>
            <a:r>
              <a:rPr lang="fi-FI" sz="1600" dirty="0" smtClean="0">
                <a:sym typeface="Symbol" panose="05050102010706020507" pitchFamily="18" charset="2"/>
              </a:rPr>
              <a:t>pressure difference (</a:t>
            </a:r>
            <a:r>
              <a:rPr lang="fi-FI" sz="1600" i="1" dirty="0" smtClean="0">
                <a:sym typeface="Symbol" panose="05050102010706020507" pitchFamily="18" charset="2"/>
              </a:rPr>
              <a:t>p</a:t>
            </a:r>
            <a:r>
              <a:rPr lang="fi-FI" sz="1600" baseline="-25000" dirty="0" smtClean="0">
                <a:sym typeface="Symbol" panose="05050102010706020507" pitchFamily="18" charset="2"/>
              </a:rPr>
              <a:t>A</a:t>
            </a:r>
            <a:r>
              <a:rPr lang="fi-FI" sz="1600" dirty="0" smtClean="0">
                <a:sym typeface="Symbol" panose="05050102010706020507" pitchFamily="18" charset="2"/>
              </a:rPr>
              <a:t>-</a:t>
            </a:r>
            <a:r>
              <a:rPr lang="fi-FI" sz="1600" i="1" dirty="0" smtClean="0">
                <a:sym typeface="Symbol" panose="05050102010706020507" pitchFamily="18" charset="2"/>
              </a:rPr>
              <a:t>p</a:t>
            </a:r>
            <a:r>
              <a:rPr lang="fi-FI" sz="1600" baseline="-25000" dirty="0" smtClean="0">
                <a:sym typeface="Symbol" panose="05050102010706020507" pitchFamily="18" charset="2"/>
              </a:rPr>
              <a:t>B</a:t>
            </a:r>
            <a:r>
              <a:rPr lang="fi-FI" sz="1600" dirty="0" smtClean="0">
                <a:sym typeface="Symbol" panose="05050102010706020507" pitchFamily="18" charset="2"/>
              </a:rPr>
              <a:t>) </a:t>
            </a:r>
            <a:r>
              <a:rPr lang="fi-FI" sz="1600" dirty="0"/>
              <a:t>[bar]</a:t>
            </a:r>
            <a:endParaRPr lang="fi-FI" sz="1600" dirty="0" smtClean="0">
              <a:sym typeface="Symbol" panose="05050102010706020507" pitchFamily="18" charset="2"/>
            </a:endParaRP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A</a:t>
            </a:r>
            <a:r>
              <a:rPr lang="fi-FI" sz="1600" dirty="0" smtClean="0"/>
              <a:t>		cylinder chamber A pressure [bar]</a:t>
            </a: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B</a:t>
            </a:r>
            <a:r>
              <a:rPr lang="fi-FI" sz="1600" dirty="0"/>
              <a:t>		cylinder chamber </a:t>
            </a:r>
            <a:r>
              <a:rPr lang="fi-FI" sz="1600" dirty="0" smtClean="0"/>
              <a:t>B </a:t>
            </a:r>
            <a:r>
              <a:rPr lang="fi-FI" sz="1600" dirty="0"/>
              <a:t>pressure [bar</a:t>
            </a:r>
            <a:r>
              <a:rPr lang="fi-FI" sz="1600" dirty="0" smtClean="0"/>
              <a:t>]</a:t>
            </a:r>
          </a:p>
          <a:p>
            <a:r>
              <a:rPr lang="fi-FI" sz="1600" i="1" dirty="0" smtClean="0"/>
              <a:t>q</a:t>
            </a:r>
            <a:r>
              <a:rPr lang="fi-FI" sz="1600" baseline="-25000" dirty="0" smtClean="0"/>
              <a:t>v.cyl		</a:t>
            </a:r>
            <a:r>
              <a:rPr lang="fi-FI" sz="1600" dirty="0" smtClean="0"/>
              <a:t>cylinder flow rate (A and B chambers) </a:t>
            </a:r>
            <a:r>
              <a:rPr lang="fi-FI" sz="1600" dirty="0">
                <a:cs typeface="Times New Roman" panose="02020603050405020304" pitchFamily="18" charset="0"/>
              </a:rPr>
              <a:t>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dirty="0" smtClean="0"/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vp.AB		</a:t>
            </a:r>
            <a:r>
              <a:rPr lang="fi-FI" sz="1600" dirty="0" smtClean="0">
                <a:cs typeface="Times New Roman" panose="02020603050405020304" pitchFamily="18" charset="0"/>
              </a:rPr>
              <a:t>flow through internal leak throttle AB [m</a:t>
            </a:r>
            <a:r>
              <a:rPr lang="fi-FI" sz="1600" baseline="30000" dirty="0" smtClean="0">
                <a:cs typeface="Times New Roman" panose="02020603050405020304" pitchFamily="18" charset="0"/>
              </a:rPr>
              <a:t>3</a:t>
            </a:r>
            <a:r>
              <a:rPr lang="fi-FI" sz="1600" dirty="0" smtClean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vp.AT		</a:t>
            </a:r>
            <a:r>
              <a:rPr lang="fi-FI" sz="1600" dirty="0" smtClean="0">
                <a:cs typeface="Times New Roman" panose="02020603050405020304" pitchFamily="18" charset="0"/>
              </a:rPr>
              <a:t>flow </a:t>
            </a:r>
            <a:r>
              <a:rPr lang="fi-FI" sz="1600" dirty="0">
                <a:cs typeface="Times New Roman" panose="02020603050405020304" pitchFamily="18" charset="0"/>
              </a:rPr>
              <a:t>through </a:t>
            </a:r>
            <a:r>
              <a:rPr lang="fi-FI" sz="1600" dirty="0" smtClean="0">
                <a:cs typeface="Times New Roman" panose="02020603050405020304" pitchFamily="18" charset="0"/>
              </a:rPr>
              <a:t>external leak </a:t>
            </a:r>
            <a:r>
              <a:rPr lang="fi-FI" sz="1600" dirty="0">
                <a:cs typeface="Times New Roman" panose="02020603050405020304" pitchFamily="18" charset="0"/>
              </a:rPr>
              <a:t>throttle </a:t>
            </a:r>
            <a:r>
              <a:rPr lang="fi-FI" sz="1600" dirty="0" smtClean="0">
                <a:cs typeface="Times New Roman" panose="02020603050405020304" pitchFamily="18" charset="0"/>
              </a:rPr>
              <a:t>AT </a:t>
            </a:r>
            <a:r>
              <a:rPr lang="fi-FI" sz="1600" dirty="0">
                <a:cs typeface="Times New Roman" panose="02020603050405020304" pitchFamily="18" charset="0"/>
              </a:rPr>
              <a:t>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 smtClean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vp.BT		</a:t>
            </a:r>
            <a:r>
              <a:rPr lang="fi-FI" sz="1600" dirty="0">
                <a:cs typeface="Times New Roman" panose="02020603050405020304" pitchFamily="18" charset="0"/>
              </a:rPr>
              <a:t>flow through external leak throttle </a:t>
            </a:r>
            <a:r>
              <a:rPr lang="fi-FI" sz="1600" dirty="0" smtClean="0">
                <a:cs typeface="Times New Roman" panose="02020603050405020304" pitchFamily="18" charset="0"/>
              </a:rPr>
              <a:t>BT </a:t>
            </a:r>
            <a:r>
              <a:rPr lang="fi-FI" sz="1600" dirty="0">
                <a:cs typeface="Times New Roman" panose="02020603050405020304" pitchFamily="18" charset="0"/>
              </a:rPr>
              <a:t>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v.cvA		</a:t>
            </a:r>
            <a:r>
              <a:rPr lang="fi-FI" sz="1600" dirty="0">
                <a:cs typeface="Times New Roman" panose="02020603050405020304" pitchFamily="18" charset="0"/>
              </a:rPr>
              <a:t>flow through </a:t>
            </a:r>
            <a:r>
              <a:rPr lang="fi-FI" sz="1600" dirty="0" smtClean="0">
                <a:cs typeface="Times New Roman" panose="02020603050405020304" pitchFamily="18" charset="0"/>
              </a:rPr>
              <a:t>check valve ACCU </a:t>
            </a:r>
            <a:r>
              <a:rPr lang="fi-FI" sz="16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fi-FI" sz="1600" dirty="0" smtClean="0">
                <a:cs typeface="Times New Roman" panose="02020603050405020304" pitchFamily="18" charset="0"/>
              </a:rPr>
              <a:t>A </a:t>
            </a:r>
            <a:r>
              <a:rPr lang="fi-FI" sz="1600" dirty="0">
                <a:cs typeface="Times New Roman" panose="02020603050405020304" pitchFamily="18" charset="0"/>
              </a:rPr>
              <a:t>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v.cvB		</a:t>
            </a:r>
            <a:r>
              <a:rPr lang="fi-FI" sz="1600" dirty="0">
                <a:cs typeface="Times New Roman" panose="02020603050405020304" pitchFamily="18" charset="0"/>
              </a:rPr>
              <a:t>flow through check valve ACCU </a:t>
            </a:r>
            <a:r>
              <a:rPr lang="fi-FI" sz="1600" dirty="0"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fi-FI" sz="1600" dirty="0" smtClean="0">
                <a:cs typeface="Times New Roman" panose="02020603050405020304" pitchFamily="18" charset="0"/>
              </a:rPr>
              <a:t>B </a:t>
            </a:r>
            <a:r>
              <a:rPr lang="fi-FI" sz="1600" dirty="0">
                <a:cs typeface="Times New Roman" panose="02020603050405020304" pitchFamily="18" charset="0"/>
              </a:rPr>
              <a:t>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vp.0		</a:t>
            </a:r>
            <a:r>
              <a:rPr lang="fi-FI" sz="1600" dirty="0" smtClean="0">
                <a:cs typeface="Times New Roman" panose="02020603050405020304" pitchFamily="18" charset="0"/>
              </a:rPr>
              <a:t>”ideal pump” flow rate [</a:t>
            </a:r>
            <a:r>
              <a:rPr lang="fi-FI" sz="1600" dirty="0">
                <a:cs typeface="Times New Roman" panose="02020603050405020304" pitchFamily="18" charset="0"/>
              </a:rPr>
              <a:t>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/>
              <a:t>n</a:t>
            </a:r>
            <a:r>
              <a:rPr lang="fi-FI" sz="1600" baseline="-25000" dirty="0" smtClean="0"/>
              <a:t>pump</a:t>
            </a:r>
            <a:r>
              <a:rPr lang="fi-FI" sz="1600" baseline="-25000" dirty="0"/>
              <a:t>		</a:t>
            </a:r>
            <a:r>
              <a:rPr lang="fi-FI" sz="1600" dirty="0" smtClean="0"/>
              <a:t>pump’s rotational speed </a:t>
            </a:r>
            <a:r>
              <a:rPr lang="fi-FI" sz="1600" dirty="0"/>
              <a:t>[r/s</a:t>
            </a:r>
            <a:r>
              <a:rPr lang="fi-FI" sz="1600" dirty="0" smtClean="0"/>
              <a:t>]</a:t>
            </a:r>
          </a:p>
          <a:p>
            <a:r>
              <a:rPr lang="fi-FI" sz="1600" i="1" dirty="0"/>
              <a:t>T</a:t>
            </a:r>
            <a:r>
              <a:rPr lang="fi-FI" sz="1600" baseline="-25000" dirty="0"/>
              <a:t>pump		</a:t>
            </a:r>
            <a:r>
              <a:rPr lang="fi-FI" sz="1600" dirty="0" smtClean="0"/>
              <a:t>pump shaft torque [Nm</a:t>
            </a:r>
            <a:r>
              <a:rPr lang="fi-FI" sz="1600" dirty="0"/>
              <a:t>]</a:t>
            </a: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out		</a:t>
            </a:r>
            <a:r>
              <a:rPr lang="fi-FI" sz="1600" dirty="0" smtClean="0"/>
              <a:t>cylinder’s mechanical power (Fv) [kW]</a:t>
            </a: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in		</a:t>
            </a:r>
            <a:r>
              <a:rPr lang="fi-FI" sz="1600" dirty="0" smtClean="0"/>
              <a:t>pump’s mechanical power (shaft </a:t>
            </a:r>
            <a:r>
              <a:rPr lang="fi-FI" sz="1600" dirty="0"/>
              <a:t>power) [kW]</a:t>
            </a:r>
          </a:p>
          <a:p>
            <a:endParaRPr lang="fi-FI" sz="1600" i="1" dirty="0" smtClean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1551582" y="5342208"/>
            <a:ext cx="285074" cy="216000"/>
            <a:chOff x="7515754" y="3541817"/>
            <a:chExt cx="285074" cy="21600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5400000">
              <a:off x="7477567" y="3580004"/>
              <a:ext cx="216000" cy="139626"/>
              <a:chOff x="7276783" y="4802508"/>
              <a:chExt cx="432000" cy="279251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7276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492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7384059" y="4802508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656828" y="3599055"/>
              <a:ext cx="144000" cy="104400"/>
              <a:chOff x="7945282" y="3429230"/>
              <a:chExt cx="289830" cy="209323"/>
            </a:xfrm>
          </p:grpSpPr>
          <p:sp>
            <p:nvSpPr>
              <p:cNvPr id="9" name="Line 119"/>
              <p:cNvSpPr>
                <a:spLocks noChangeShapeType="1"/>
              </p:cNvSpPr>
              <p:nvPr/>
            </p:nvSpPr>
            <p:spPr bwMode="auto">
              <a:xfrm rot="5400000" flipH="1">
                <a:off x="8103999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" name="Line 120"/>
              <p:cNvSpPr>
                <a:spLocks noChangeShapeType="1"/>
              </p:cNvSpPr>
              <p:nvPr/>
            </p:nvSpPr>
            <p:spPr bwMode="auto">
              <a:xfrm rot="5400000">
                <a:off x="805166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1" name="Line 121"/>
              <p:cNvSpPr>
                <a:spLocks noChangeShapeType="1"/>
              </p:cNvSpPr>
              <p:nvPr/>
            </p:nvSpPr>
            <p:spPr bwMode="auto">
              <a:xfrm rot="5400000" flipH="1">
                <a:off x="7999338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Line 122"/>
              <p:cNvSpPr>
                <a:spLocks noChangeShapeType="1"/>
              </p:cNvSpPr>
              <p:nvPr/>
            </p:nvSpPr>
            <p:spPr bwMode="auto">
              <a:xfrm rot="5400000">
                <a:off x="794815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7894677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" name="Line 124"/>
              <p:cNvSpPr>
                <a:spLocks noChangeShapeType="1"/>
              </p:cNvSpPr>
              <p:nvPr/>
            </p:nvSpPr>
            <p:spPr bwMode="auto">
              <a:xfrm rot="5400000">
                <a:off x="7907328" y="3467184"/>
                <a:ext cx="104661" cy="2875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cxnSp>
        <p:nvCxnSpPr>
          <p:cNvPr id="18" name="Straight Arrow Connector 17"/>
          <p:cNvCxnSpPr/>
          <p:nvPr/>
        </p:nvCxnSpPr>
        <p:spPr>
          <a:xfrm rot="-5400000" flipH="1" flipV="1">
            <a:off x="1680253" y="5041028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13020" y="4871624"/>
            <a:ext cx="468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v.cv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8724" y="5211542"/>
            <a:ext cx="197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>
                <a:sym typeface="Symbol" panose="05050102010706020507" pitchFamily="18" charset="2"/>
              </a:rPr>
              <a:t>p</a:t>
            </a:r>
            <a:r>
              <a:rPr lang="fi-FI" baseline="-25000" dirty="0" smtClean="0">
                <a:sym typeface="Symbol" panose="05050102010706020507" pitchFamily="18" charset="2"/>
              </a:rPr>
              <a:t>cv</a:t>
            </a:r>
            <a:r>
              <a:rPr lang="fi-FI" dirty="0" smtClean="0">
                <a:sym typeface="Symbol" panose="05050102010706020507" pitchFamily="18" charset="2"/>
              </a:rPr>
              <a:t>=</a:t>
            </a:r>
            <a:r>
              <a:rPr lang="fi-FI" i="1" dirty="0" smtClean="0">
                <a:sym typeface="Symbol" panose="05050102010706020507" pitchFamily="18" charset="2"/>
              </a:rPr>
              <a:t>p</a:t>
            </a:r>
            <a:r>
              <a:rPr lang="fi-FI" baseline="-25000" dirty="0" smtClean="0">
                <a:sym typeface="Symbol" panose="05050102010706020507" pitchFamily="18" charset="2"/>
              </a:rPr>
              <a:t>crack</a:t>
            </a:r>
            <a:r>
              <a:rPr lang="fi-FI" dirty="0" smtClean="0">
                <a:sym typeface="Symbol" panose="05050102010706020507" pitchFamily="18" charset="2"/>
              </a:rPr>
              <a:t>+ </a:t>
            </a:r>
            <a:r>
              <a:rPr lang="fi-FI" i="1" dirty="0" smtClean="0">
                <a:sym typeface="Symbol" panose="05050102010706020507" pitchFamily="18" charset="2"/>
              </a:rPr>
              <a:t>K</a:t>
            </a:r>
            <a:r>
              <a:rPr lang="fi-FI" dirty="0" smtClean="0">
                <a:sym typeface="Symbol" panose="05050102010706020507" pitchFamily="18" charset="2"/>
              </a:rPr>
              <a:t></a:t>
            </a:r>
            <a:r>
              <a:rPr lang="fi-FI" i="1" dirty="0" smtClean="0">
                <a:sym typeface="Symbol" panose="05050102010706020507" pitchFamily="18" charset="2"/>
              </a:rPr>
              <a:t>q</a:t>
            </a:r>
            <a:r>
              <a:rPr lang="fi-FI" baseline="-25000" dirty="0" smtClean="0">
                <a:sym typeface="Symbol" panose="05050102010706020507" pitchFamily="18" charset="2"/>
              </a:rPr>
              <a:t>v.cv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1122744" y="4711713"/>
            <a:ext cx="314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Check valve pressure difference</a:t>
            </a:r>
            <a:endParaRPr lang="fi-FI" dirty="0"/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518434" y="6132567"/>
            <a:ext cx="318222" cy="360000"/>
            <a:chOff x="8367728" y="4496824"/>
            <a:chExt cx="159597" cy="180550"/>
          </a:xfrm>
        </p:grpSpPr>
        <p:sp>
          <p:nvSpPr>
            <p:cNvPr id="23" name="Arc 22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Arc 23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07218" y="577915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-5400000" flipH="1" flipV="1">
            <a:off x="1672769" y="5916567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73243" y="6038010"/>
            <a:ext cx="140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>
                <a:sym typeface="Symbol" panose="05050102010706020507" pitchFamily="18" charset="2"/>
              </a:rPr>
              <a:t>p</a:t>
            </a:r>
            <a:r>
              <a:rPr lang="fi-FI" baseline="-25000" dirty="0" smtClean="0">
                <a:sym typeface="Symbol" panose="05050102010706020507" pitchFamily="18" charset="2"/>
              </a:rPr>
              <a:t>throttle</a:t>
            </a:r>
            <a:r>
              <a:rPr lang="fi-FI" dirty="0" smtClean="0">
                <a:sym typeface="Symbol" panose="05050102010706020507" pitchFamily="18" charset="2"/>
              </a:rPr>
              <a:t>=</a:t>
            </a:r>
            <a:r>
              <a:rPr lang="fi-FI" i="1" dirty="0" smtClean="0">
                <a:sym typeface="Symbol" panose="05050102010706020507" pitchFamily="18" charset="2"/>
              </a:rPr>
              <a:t>R</a:t>
            </a:r>
            <a:r>
              <a:rPr lang="fi-FI" dirty="0" smtClean="0">
                <a:sym typeface="Symbol" panose="05050102010706020507" pitchFamily="18" charset="2"/>
              </a:rPr>
              <a:t></a:t>
            </a:r>
            <a:r>
              <a:rPr lang="fi-FI" i="1" dirty="0" smtClean="0">
                <a:sym typeface="Symbol" panose="05050102010706020507" pitchFamily="18" charset="2"/>
              </a:rPr>
              <a:t>q</a:t>
            </a:r>
            <a:r>
              <a:rPr lang="fi-FI" baseline="-25000" dirty="0" smtClean="0">
                <a:sym typeface="Symbol" panose="05050102010706020507" pitchFamily="18" charset="2"/>
              </a:rPr>
              <a:t>v</a:t>
            </a:r>
            <a:endParaRPr lang="fi-FI" dirty="0"/>
          </a:p>
        </p:txBody>
      </p:sp>
      <p:sp>
        <p:nvSpPr>
          <p:cNvPr id="28" name="TextBox 27"/>
          <p:cNvSpPr txBox="1"/>
          <p:nvPr/>
        </p:nvSpPr>
        <p:spPr>
          <a:xfrm>
            <a:off x="1122744" y="5573568"/>
            <a:ext cx="345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Leakage orifice pressure difference</a:t>
            </a:r>
            <a:endParaRPr lang="fi-FI" dirty="0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D07F00A-CA29-4BF7-99A5-691D6F7F8DAB}" type="slidenum">
              <a:rPr lang="fi-FI" smtClean="0"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0848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5177" y="1171575"/>
                <a:ext cx="5325239" cy="265397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i-FI" sz="2100" b="1" dirty="0" smtClean="0"/>
                  <a:t>Inputs</a:t>
                </a:r>
              </a:p>
              <a:p>
                <a:pPr marL="0" indent="0">
                  <a:buNone/>
                </a:pPr>
                <a:r>
                  <a:rPr lang="fi-FI" sz="1700" i="1" dirty="0" smtClean="0"/>
                  <a:t>U</a:t>
                </a:r>
                <a:r>
                  <a:rPr lang="fi-FI" sz="1700" dirty="0" smtClean="0"/>
                  <a:t>	valve command [V]</a:t>
                </a:r>
              </a:p>
              <a:p>
                <a:pPr marL="0" indent="0">
                  <a:buNone/>
                </a:pPr>
                <a:r>
                  <a:rPr lang="fi-FI" sz="1700" i="1" dirty="0" smtClean="0"/>
                  <a:t>K</a:t>
                </a:r>
                <a:r>
                  <a:rPr lang="fi-FI" sz="1700" baseline="-25000" dirty="0" smtClean="0"/>
                  <a:t>valve</a:t>
                </a:r>
                <a:r>
                  <a:rPr lang="fi-FI" sz="17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1700" i="1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fi-FI" sz="1700" i="1">
                            <a:latin typeface="Cambria Math" panose="02040503050406030204" pitchFamily="18" charset="0"/>
                          </a:rPr>
                          <m:t>60000</m:t>
                        </m:r>
                      </m:den>
                    </m:f>
                    <m:f>
                      <m:fPr>
                        <m:ctrlPr>
                          <a:rPr lang="fi-FI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17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sz="17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i-FI" sz="1700" i="1">
                                <a:latin typeface="Cambria Math" panose="02040503050406030204" pitchFamily="18" charset="0"/>
                              </a:rPr>
                              <m:t>3.5∙</m:t>
                            </m:r>
                            <m:sSup>
                              <m:sSupPr>
                                <m:ctrlPr>
                                  <a:rPr lang="fi-FI" sz="17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i-FI" sz="17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i-FI" sz="17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fi-FI" sz="1700" i="1">
                        <a:latin typeface="Cambria Math" panose="02040503050406030204" pitchFamily="18" charset="0"/>
                      </a:rPr>
                      <m:t>  [</m:t>
                    </m:r>
                    <m:f>
                      <m:fPr>
                        <m:ctrlPr>
                          <a:rPr lang="fi-FI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sz="17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i-FI" sz="170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fi-FI" sz="17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sz="1700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f>
                      <m:fPr>
                        <m:ctrlPr>
                          <a:rPr lang="fi-FI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17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sz="17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i-FI" sz="1700">
                                <a:latin typeface="Cambria Math" panose="02040503050406030204" pitchFamily="18" charset="0"/>
                              </a:rPr>
                              <m:t>Pa</m:t>
                            </m:r>
                          </m:e>
                        </m:rad>
                      </m:den>
                    </m:f>
                    <m:r>
                      <a:rPr lang="fi-FI" sz="17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i-FI" sz="1700" dirty="0"/>
                  <a:t>	</a:t>
                </a:r>
                <a:endParaRPr lang="fi-FI" sz="1700" dirty="0" smtClean="0"/>
              </a:p>
              <a:p>
                <a:pPr marL="0" indent="0">
                  <a:buNone/>
                </a:pPr>
                <a:r>
                  <a:rPr lang="fi-FI" sz="1700" dirty="0"/>
                  <a:t>	</a:t>
                </a:r>
                <a:r>
                  <a:rPr lang="fi-FI" sz="1700" dirty="0" smtClean="0"/>
                  <a:t>valve’s orifices’ </a:t>
                </a:r>
                <a:r>
                  <a:rPr lang="fi-FI" sz="1700" dirty="0"/>
                  <a:t>capacity, </a:t>
                </a:r>
                <a:endParaRPr lang="fi-FI" sz="1700" dirty="0" smtClean="0"/>
              </a:p>
              <a:p>
                <a:pPr marL="0" indent="0">
                  <a:buNone/>
                </a:pPr>
                <a:r>
                  <a:rPr lang="fi-FI" sz="1700" dirty="0"/>
                  <a:t>	</a:t>
                </a:r>
                <a:r>
                  <a:rPr lang="fi-FI" sz="1700" dirty="0" smtClean="0"/>
                  <a:t>full </a:t>
                </a:r>
                <a:r>
                  <a:rPr lang="fi-FI" sz="1700" dirty="0"/>
                  <a:t>opening </a:t>
                </a:r>
                <a:r>
                  <a:rPr lang="fi-FI" sz="1700" dirty="0" smtClean="0"/>
                  <a:t>10 V </a:t>
                </a:r>
                <a:r>
                  <a:rPr lang="fi-FI" sz="1700" dirty="0" smtClean="0">
                    <a:sym typeface="Symbol" panose="05050102010706020507" pitchFamily="18" charset="2"/>
                  </a:rPr>
                  <a:t> </a:t>
                </a:r>
                <a:r>
                  <a:rPr lang="fi-FI" sz="1700" dirty="0" smtClean="0"/>
                  <a:t>40 </a:t>
                </a:r>
                <a:r>
                  <a:rPr lang="fi-FI" sz="1700" dirty="0"/>
                  <a:t>l/min @ </a:t>
                </a:r>
                <a:r>
                  <a:rPr lang="fi-FI" sz="1700" dirty="0" smtClean="0">
                    <a:sym typeface="Symbol" panose="05050102010706020507" pitchFamily="18" charset="2"/>
                  </a:rPr>
                  <a:t></a:t>
                </a:r>
                <a:r>
                  <a:rPr lang="fi-FI" sz="1700" i="1" dirty="0" smtClean="0">
                    <a:sym typeface="Symbol" panose="05050102010706020507" pitchFamily="18" charset="2"/>
                  </a:rPr>
                  <a:t>p</a:t>
                </a:r>
                <a:r>
                  <a:rPr lang="fi-FI" sz="1700" dirty="0" smtClean="0">
                    <a:sym typeface="Symbol" panose="05050102010706020507" pitchFamily="18" charset="2"/>
                  </a:rPr>
                  <a:t>= </a:t>
                </a:r>
                <a:r>
                  <a:rPr lang="fi-FI" sz="1700" dirty="0" smtClean="0"/>
                  <a:t>35 </a:t>
                </a:r>
                <a:r>
                  <a:rPr lang="fi-FI" sz="1700" dirty="0"/>
                  <a:t>bar</a:t>
                </a:r>
                <a:r>
                  <a:rPr lang="fi-FI" sz="1700" dirty="0" smtClean="0"/>
                  <a:t>)</a:t>
                </a:r>
              </a:p>
              <a:p>
                <a:pPr marL="0" indent="0">
                  <a:buNone/>
                </a:pPr>
                <a:r>
                  <a:rPr lang="fi-FI" sz="1700" i="1" dirty="0"/>
                  <a:t>q</a:t>
                </a:r>
                <a:r>
                  <a:rPr lang="fi-FI" sz="1700" baseline="-25000" dirty="0"/>
                  <a:t>vpump</a:t>
                </a:r>
                <a:r>
                  <a:rPr lang="fi-FI" sz="1700" i="1" dirty="0"/>
                  <a:t>	</a:t>
                </a:r>
                <a:r>
                  <a:rPr lang="fi-FI" sz="1700" dirty="0" smtClean="0"/>
                  <a:t>pump’s </a:t>
                </a:r>
                <a:r>
                  <a:rPr lang="fi-FI" sz="1700" dirty="0"/>
                  <a:t>flow </a:t>
                </a:r>
                <a:r>
                  <a:rPr lang="fi-FI" sz="1700" dirty="0" smtClean="0"/>
                  <a:t>rate is adapted for the motion, </a:t>
                </a:r>
              </a:p>
              <a:p>
                <a:pPr marL="0" indent="0">
                  <a:buNone/>
                </a:pPr>
                <a:r>
                  <a:rPr lang="fi-FI" sz="1700" dirty="0"/>
                  <a:t>	</a:t>
                </a:r>
                <a:r>
                  <a:rPr lang="fi-FI" sz="1700" dirty="0" smtClean="0"/>
                  <a:t>pressure relief valve is closed!</a:t>
                </a:r>
                <a:endParaRPr lang="fi-FI" sz="1700" dirty="0"/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177" y="1171575"/>
                <a:ext cx="5325239" cy="2653976"/>
              </a:xfrm>
              <a:blipFill rotWithShape="0">
                <a:blip r:embed="rId2"/>
                <a:stretch>
                  <a:fillRect l="-1373" t="-344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33221" cy="1325563"/>
          </a:xfrm>
        </p:spPr>
        <p:txBody>
          <a:bodyPr/>
          <a:lstStyle/>
          <a:p>
            <a:r>
              <a:rPr lang="fi-FI" dirty="0" smtClean="0"/>
              <a:t>Parameters – proportional control valve system</a:t>
            </a:r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6002124" y="1259633"/>
            <a:ext cx="5782737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Outputs</a:t>
            </a:r>
          </a:p>
          <a:p>
            <a:endParaRPr lang="fi-FI" sz="1600" i="1" dirty="0" smtClean="0"/>
          </a:p>
          <a:p>
            <a:r>
              <a:rPr lang="fi-FI" sz="1600" i="1" dirty="0"/>
              <a:t>p</a:t>
            </a:r>
            <a:r>
              <a:rPr lang="fi-FI" sz="1600" baseline="-25000" dirty="0"/>
              <a:t>A</a:t>
            </a:r>
            <a:r>
              <a:rPr lang="fi-FI" sz="1600" dirty="0"/>
              <a:t>		cylinder chamber A pressure [bar]</a:t>
            </a:r>
          </a:p>
          <a:p>
            <a:r>
              <a:rPr lang="fi-FI" sz="1600" i="1" dirty="0"/>
              <a:t>p</a:t>
            </a:r>
            <a:r>
              <a:rPr lang="fi-FI" sz="1600" baseline="-25000" dirty="0"/>
              <a:t>B</a:t>
            </a:r>
            <a:r>
              <a:rPr lang="fi-FI" sz="1600" dirty="0"/>
              <a:t>		cylinder chamber B pressure [bar]</a:t>
            </a: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vp.AB</a:t>
            </a:r>
            <a:r>
              <a:rPr lang="fi-FI" sz="1600" baseline="-25000" dirty="0">
                <a:cs typeface="Times New Roman" panose="02020603050405020304" pitchFamily="18" charset="0"/>
              </a:rPr>
              <a:t>		</a:t>
            </a:r>
            <a:r>
              <a:rPr lang="fi-FI" sz="1600" dirty="0">
                <a:cs typeface="Times New Roman" panose="02020603050405020304" pitchFamily="18" charset="0"/>
              </a:rPr>
              <a:t>flow through internal leak throttle AB 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>
                <a:cs typeface="Times New Roman" panose="02020603050405020304" pitchFamily="18" charset="0"/>
              </a:rPr>
              <a:t>q</a:t>
            </a:r>
            <a:r>
              <a:rPr lang="fi-FI" sz="1600" baseline="-25000" dirty="0">
                <a:cs typeface="Times New Roman" panose="02020603050405020304" pitchFamily="18" charset="0"/>
              </a:rPr>
              <a:t>vp.AT		</a:t>
            </a:r>
            <a:r>
              <a:rPr lang="fi-FI" sz="1600" dirty="0">
                <a:cs typeface="Times New Roman" panose="02020603050405020304" pitchFamily="18" charset="0"/>
              </a:rPr>
              <a:t>flow through external leak throttle AT 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>
                <a:cs typeface="Times New Roman" panose="02020603050405020304" pitchFamily="18" charset="0"/>
              </a:rPr>
              <a:t>q</a:t>
            </a:r>
            <a:r>
              <a:rPr lang="fi-FI" sz="1600" baseline="-25000" dirty="0">
                <a:cs typeface="Times New Roman" panose="02020603050405020304" pitchFamily="18" charset="0"/>
              </a:rPr>
              <a:t>vp.BT		</a:t>
            </a:r>
            <a:r>
              <a:rPr lang="fi-FI" sz="1600" dirty="0">
                <a:cs typeface="Times New Roman" panose="02020603050405020304" pitchFamily="18" charset="0"/>
              </a:rPr>
              <a:t>flow through external leak throttle BT 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 smtClean="0">
                <a:cs typeface="Times New Roman" panose="02020603050405020304" pitchFamily="18" charset="0"/>
              </a:rPr>
              <a:t>q</a:t>
            </a:r>
            <a:r>
              <a:rPr lang="fi-FI" sz="1600" baseline="-25000" dirty="0" smtClean="0">
                <a:cs typeface="Times New Roman" panose="02020603050405020304" pitchFamily="18" charset="0"/>
              </a:rPr>
              <a:t>vp.0</a:t>
            </a:r>
            <a:r>
              <a:rPr lang="fi-FI" sz="1600" baseline="-25000" dirty="0">
                <a:cs typeface="Times New Roman" panose="02020603050405020304" pitchFamily="18" charset="0"/>
              </a:rPr>
              <a:t>		</a:t>
            </a:r>
            <a:r>
              <a:rPr lang="fi-FI" sz="1600" dirty="0">
                <a:cs typeface="Times New Roman" panose="02020603050405020304" pitchFamily="18" charset="0"/>
              </a:rPr>
              <a:t>”ideal pump” flow rate [m</a:t>
            </a:r>
            <a:r>
              <a:rPr lang="fi-FI" sz="1600" baseline="30000" dirty="0">
                <a:cs typeface="Times New Roman" panose="02020603050405020304" pitchFamily="18" charset="0"/>
              </a:rPr>
              <a:t>3</a:t>
            </a:r>
            <a:r>
              <a:rPr lang="fi-FI" sz="1600" dirty="0">
                <a:cs typeface="Times New Roman" panose="02020603050405020304" pitchFamily="18" charset="0"/>
              </a:rPr>
              <a:t>/s]</a:t>
            </a:r>
            <a:endParaRPr lang="fi-FI" sz="1600" baseline="-25000" dirty="0">
              <a:cs typeface="Times New Roman" panose="02020603050405020304" pitchFamily="18" charset="0"/>
            </a:endParaRPr>
          </a:p>
          <a:p>
            <a:r>
              <a:rPr lang="fi-FI" sz="1600" i="1" dirty="0"/>
              <a:t>n</a:t>
            </a:r>
            <a:r>
              <a:rPr lang="fi-FI" sz="1600" baseline="-25000" dirty="0"/>
              <a:t>pump		</a:t>
            </a:r>
            <a:r>
              <a:rPr lang="fi-FI" sz="1600" dirty="0" smtClean="0"/>
              <a:t>pump’s rotational speed </a:t>
            </a:r>
            <a:r>
              <a:rPr lang="fi-FI" sz="1600" dirty="0"/>
              <a:t>[r/s]</a:t>
            </a:r>
          </a:p>
          <a:p>
            <a:r>
              <a:rPr lang="fi-FI" sz="1600" i="1" dirty="0"/>
              <a:t>T</a:t>
            </a:r>
            <a:r>
              <a:rPr lang="fi-FI" sz="1600" baseline="-25000" dirty="0"/>
              <a:t>pump		</a:t>
            </a:r>
            <a:r>
              <a:rPr lang="fi-FI" sz="1600" dirty="0"/>
              <a:t>pump shaft torque [Nm</a:t>
            </a:r>
            <a:r>
              <a:rPr lang="fi-FI" sz="1600" dirty="0" smtClean="0"/>
              <a:t>]</a:t>
            </a:r>
          </a:p>
          <a:p>
            <a:r>
              <a:rPr lang="fi-FI" sz="1600" dirty="0" smtClean="0"/>
              <a:t>Power in and out</a:t>
            </a:r>
            <a:endParaRPr lang="fi-FI" sz="1600" dirty="0"/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in</a:t>
            </a:r>
            <a:r>
              <a:rPr lang="fi-FI" sz="1600" baseline="-25000" dirty="0"/>
              <a:t>		</a:t>
            </a:r>
            <a:r>
              <a:rPr lang="fi-FI" sz="1600" dirty="0"/>
              <a:t>pumps mechanical power (shaft power) [kW</a:t>
            </a:r>
            <a:r>
              <a:rPr lang="fi-FI" sz="1600" dirty="0" smtClean="0"/>
              <a:t>]</a:t>
            </a:r>
          </a:p>
          <a:p>
            <a:r>
              <a:rPr lang="fi-FI" sz="1600" i="1" dirty="0"/>
              <a:t>P</a:t>
            </a:r>
            <a:r>
              <a:rPr lang="fi-FI" sz="1600" baseline="-25000" dirty="0"/>
              <a:t>out		</a:t>
            </a:r>
            <a:r>
              <a:rPr lang="fi-FI" sz="1600" dirty="0"/>
              <a:t>cylinder’s mechanical power (Fv) [kW]</a:t>
            </a:r>
          </a:p>
          <a:p>
            <a:r>
              <a:rPr lang="fi-FI" sz="1600" dirty="0" smtClean="0"/>
              <a:t>Proportional valve</a:t>
            </a: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PA</a:t>
            </a:r>
            <a:r>
              <a:rPr lang="fi-FI" sz="1600" dirty="0" smtClean="0"/>
              <a:t> </a:t>
            </a:r>
            <a:r>
              <a:rPr lang="fi-FI" sz="1600" dirty="0"/>
              <a:t>	</a:t>
            </a:r>
            <a:r>
              <a:rPr lang="fi-FI" sz="1600" dirty="0" smtClean="0"/>
              <a:t>	power </a:t>
            </a:r>
            <a:r>
              <a:rPr lang="fi-FI" sz="1600" dirty="0"/>
              <a:t>loss in orifice PA </a:t>
            </a:r>
            <a:r>
              <a:rPr lang="fi-FI" sz="1600" dirty="0" smtClean="0"/>
              <a:t>[kW</a:t>
            </a:r>
            <a:r>
              <a:rPr lang="fi-FI" sz="1600" dirty="0"/>
              <a:t>] </a:t>
            </a:r>
          </a:p>
          <a:p>
            <a:r>
              <a:rPr lang="fi-FI" sz="1600" i="1" dirty="0"/>
              <a:t>P</a:t>
            </a:r>
            <a:r>
              <a:rPr lang="fi-FI" sz="1600" baseline="-25000" dirty="0"/>
              <a:t>BT</a:t>
            </a:r>
            <a:r>
              <a:rPr lang="fi-FI" sz="1600" dirty="0"/>
              <a:t> 	</a:t>
            </a:r>
            <a:r>
              <a:rPr lang="fi-FI" sz="1600" dirty="0" smtClean="0"/>
              <a:t>	power </a:t>
            </a:r>
            <a:r>
              <a:rPr lang="fi-FI" sz="1600" dirty="0"/>
              <a:t>loss in orifice BT </a:t>
            </a:r>
            <a:r>
              <a:rPr lang="fi-FI" sz="1600" dirty="0" smtClean="0"/>
              <a:t>[kW</a:t>
            </a:r>
            <a:r>
              <a:rPr lang="fi-FI" sz="1600" dirty="0"/>
              <a:t>] </a:t>
            </a:r>
            <a:endParaRPr lang="fi-FI" sz="1600" dirty="0" smtClean="0"/>
          </a:p>
          <a:p>
            <a:r>
              <a:rPr lang="fi-FI" sz="1600" dirty="0" smtClean="0"/>
              <a:t>Pump leakage</a:t>
            </a:r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ori</a:t>
            </a:r>
            <a:r>
              <a:rPr lang="fi-FI" sz="1600" i="1" baseline="-25000" dirty="0" smtClean="0"/>
              <a:t>.</a:t>
            </a:r>
            <a:r>
              <a:rPr lang="fi-FI" sz="1600" baseline="-25000" dirty="0" smtClean="0"/>
              <a:t>AB</a:t>
            </a:r>
            <a:r>
              <a:rPr lang="fi-FI" sz="1600" dirty="0" smtClean="0"/>
              <a:t> </a:t>
            </a:r>
            <a:r>
              <a:rPr lang="fi-FI" sz="1600" dirty="0"/>
              <a:t>		power loss in </a:t>
            </a:r>
            <a:r>
              <a:rPr lang="fi-FI" sz="1600" dirty="0" smtClean="0"/>
              <a:t>pump’s orifice AB </a:t>
            </a:r>
            <a:r>
              <a:rPr lang="fi-FI" sz="1600" dirty="0"/>
              <a:t>[kW] </a:t>
            </a:r>
            <a:endParaRPr lang="fi-FI" sz="1600" dirty="0" smtClean="0"/>
          </a:p>
          <a:p>
            <a:r>
              <a:rPr lang="fi-FI" sz="1600" i="1" dirty="0" smtClean="0"/>
              <a:t>P</a:t>
            </a:r>
            <a:r>
              <a:rPr lang="fi-FI" sz="1600" baseline="-25000" dirty="0" smtClean="0"/>
              <a:t>ori</a:t>
            </a:r>
            <a:r>
              <a:rPr lang="fi-FI" sz="1600" i="1" baseline="-25000" dirty="0" smtClean="0"/>
              <a:t>.</a:t>
            </a:r>
            <a:r>
              <a:rPr lang="fi-FI" sz="1600" baseline="-25000" dirty="0" smtClean="0"/>
              <a:t>AT</a:t>
            </a:r>
            <a:r>
              <a:rPr lang="fi-FI" sz="1600" dirty="0" smtClean="0"/>
              <a:t> </a:t>
            </a:r>
            <a:r>
              <a:rPr lang="fi-FI" sz="1600" dirty="0"/>
              <a:t>		power loss in pump’s </a:t>
            </a:r>
            <a:r>
              <a:rPr lang="fi-FI" sz="1600" dirty="0" smtClean="0"/>
              <a:t>orifice AT </a:t>
            </a:r>
            <a:r>
              <a:rPr lang="fi-FI" sz="1600" dirty="0"/>
              <a:t>[kW] </a:t>
            </a:r>
          </a:p>
          <a:p>
            <a:r>
              <a:rPr lang="fi-FI" sz="1600" i="1" dirty="0"/>
              <a:t>P</a:t>
            </a:r>
            <a:r>
              <a:rPr lang="fi-FI" sz="1600" baseline="-25000" dirty="0"/>
              <a:t>ori</a:t>
            </a:r>
            <a:r>
              <a:rPr lang="fi-FI" sz="1600" i="1" baseline="-25000" dirty="0"/>
              <a:t>.</a:t>
            </a:r>
            <a:r>
              <a:rPr lang="fi-FI" sz="1600" baseline="-25000" dirty="0"/>
              <a:t>BT</a:t>
            </a:r>
            <a:r>
              <a:rPr lang="fi-FI" sz="1600" dirty="0"/>
              <a:t> 		power loss in pump’s </a:t>
            </a:r>
            <a:r>
              <a:rPr lang="fi-FI" sz="1600" dirty="0" smtClean="0"/>
              <a:t>orifice </a:t>
            </a:r>
            <a:r>
              <a:rPr lang="fi-FI" sz="1600" dirty="0"/>
              <a:t>BT [kW] </a:t>
            </a:r>
          </a:p>
          <a:p>
            <a:endParaRPr lang="fi-FI" sz="1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F2453F8-0AB2-4E51-8606-7051011A47A4}" type="slidenum">
              <a:rPr lang="fi-FI" smtClean="0"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749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System parameters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562558" y="1690688"/>
            <a:ext cx="353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A-F,H,J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75908" y="1064021"/>
                <a:ext cx="6096000" cy="10914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i-FI" i="1" dirty="0"/>
                  <a:t>K</a:t>
                </a:r>
                <a:r>
                  <a:rPr lang="fi-FI" baseline="-25000" dirty="0"/>
                  <a:t>valve</a:t>
                </a:r>
                <a:r>
                  <a:rPr lang="fi-FI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60000</m:t>
                        </m:r>
                      </m:den>
                    </m:f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3.5∙</m:t>
                            </m:r>
                            <m:sSup>
                              <m:sSup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  [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i-FI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i-FI">
                                <a:latin typeface="Cambria Math" panose="02040503050406030204" pitchFamily="18" charset="0"/>
                              </a:rPr>
                              <m:t>Pa</m:t>
                            </m:r>
                          </m:e>
                        </m:rad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i-FI" dirty="0"/>
                  <a:t>	</a:t>
                </a:r>
              </a:p>
              <a:p>
                <a:r>
                  <a:rPr lang="fi-FI" dirty="0"/>
                  <a:t>	valve’s orifices’ capacity, </a:t>
                </a:r>
              </a:p>
              <a:p>
                <a:r>
                  <a:rPr lang="fi-FI" dirty="0"/>
                  <a:t>	full opening 10 V </a:t>
                </a:r>
                <a:r>
                  <a:rPr lang="fi-FI" dirty="0">
                    <a:sym typeface="Symbol" panose="05050102010706020507" pitchFamily="18" charset="2"/>
                  </a:rPr>
                  <a:t> </a:t>
                </a:r>
                <a:r>
                  <a:rPr lang="fi-FI" dirty="0"/>
                  <a:t>40 l/min @ </a:t>
                </a:r>
                <a:r>
                  <a:rPr lang="fi-FI" dirty="0">
                    <a:sym typeface="Symbol" panose="05050102010706020507" pitchFamily="18" charset="2"/>
                  </a:rPr>
                  <a:t></a:t>
                </a:r>
                <a:r>
                  <a:rPr lang="fi-FI" i="1" dirty="0">
                    <a:sym typeface="Symbol" panose="05050102010706020507" pitchFamily="18" charset="2"/>
                  </a:rPr>
                  <a:t>p</a:t>
                </a:r>
                <a:r>
                  <a:rPr lang="fi-FI" dirty="0">
                    <a:sym typeface="Symbol" panose="05050102010706020507" pitchFamily="18" charset="2"/>
                  </a:rPr>
                  <a:t>= </a:t>
                </a:r>
                <a:r>
                  <a:rPr lang="fi-FI" dirty="0"/>
                  <a:t>35 bar)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908" y="1064021"/>
                <a:ext cx="6096000" cy="1091453"/>
              </a:xfrm>
              <a:prstGeom prst="rect">
                <a:avLst/>
              </a:prstGeom>
              <a:blipFill rotWithShape="0">
                <a:blip r:embed="rId3"/>
                <a:stretch>
                  <a:fillRect l="-800" b="-83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E8BCFD-B39C-44D3-92BF-5FCA7C931559}" type="slidenum">
              <a:rPr lang="fi-FI" smtClean="0"/>
              <a:t>14</a:t>
            </a:fld>
            <a:endParaRPr lang="fi-FI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469476"/>
              </p:ext>
            </p:extLst>
          </p:nvPr>
        </p:nvGraphicFramePr>
        <p:xfrm>
          <a:off x="562558" y="2155474"/>
          <a:ext cx="108839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Worksheet" r:id="rId4" imgW="13052954" imgH="4899810" progId="Excel.Sheet.12">
                  <p:embed/>
                </p:oleObj>
              </mc:Choice>
              <mc:Fallback>
                <p:oleObj name="Worksheet" r:id="rId4" imgW="13052954" imgH="4899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2558" y="2155474"/>
                        <a:ext cx="108839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998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DDH system outputs</a:t>
            </a:r>
            <a:endParaRPr lang="fi-FI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64775"/>
              </p:ext>
            </p:extLst>
          </p:nvPr>
        </p:nvGraphicFramePr>
        <p:xfrm>
          <a:off x="5167948" y="1503045"/>
          <a:ext cx="6446837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Worksheet" r:id="rId3" imgW="6446733" imgH="4907485" progId="Excel.Sheet.12">
                  <p:embed/>
                </p:oleObj>
              </mc:Choice>
              <mc:Fallback>
                <p:oleObj name="Worksheet" r:id="rId3" imgW="6446733" imgH="4907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7948" y="1503045"/>
                        <a:ext cx="6446837" cy="490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14B11DC-575A-4A97-BBC3-0DF4C4E1E70C}" type="slidenum">
              <a:rPr lang="fi-FI" smtClean="0"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0511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Proportional valve system outputs</a:t>
            </a:r>
            <a:endParaRPr lang="fi-FI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14C70D7-C272-40B6-B3C6-8C0C8AD12594}" type="slidenum">
              <a:rPr lang="fi-FI" smtClean="0"/>
              <a:t>16</a:t>
            </a:fld>
            <a:endParaRPr lang="fi-FI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093077"/>
              </p:ext>
            </p:extLst>
          </p:nvPr>
        </p:nvGraphicFramePr>
        <p:xfrm>
          <a:off x="3820160" y="1399858"/>
          <a:ext cx="5891213" cy="480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Worksheet" r:id="rId3" imgW="5890437" imgH="4808133" progId="Excel.Sheet.12">
                  <p:embed/>
                </p:oleObj>
              </mc:Choice>
              <mc:Fallback>
                <p:oleObj name="Worksheet" r:id="rId3" imgW="5890437" imgH="48081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0160" y="1399858"/>
                        <a:ext cx="5891213" cy="480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013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Updates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mtClean="0"/>
              <a:t>Input parameter table on page 14 corrected, parameter </a:t>
            </a:r>
            <a:r>
              <a:rPr lang="fi-FI" i="1" smtClean="0"/>
              <a:t>R</a:t>
            </a:r>
            <a:r>
              <a:rPr lang="fi-FI" smtClean="0"/>
              <a:t> is common for proportional valve operated and DDH systems (20.3.)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700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779" y="23109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5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Instructions</a:t>
            </a:r>
            <a:r>
              <a:rPr lang="fi-FI" dirty="0"/>
              <a:t>:</a:t>
            </a:r>
            <a:br>
              <a:rPr lang="fi-FI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25844"/>
            <a:ext cx="11041251" cy="438440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Form the research group (maximum 4 people) via MyCourses.</a:t>
            </a:r>
          </a:p>
          <a:p>
            <a:pPr marL="514350" indent="-514350">
              <a:buAutoNum type="arabicPeriod"/>
            </a:pPr>
            <a:r>
              <a:rPr lang="fi-FI" dirty="0" smtClean="0"/>
              <a:t>This file contains instructions for completing calculation exercises. 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Assignments explained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Input parameters to be used. Different for each group (A-J).</a:t>
            </a:r>
          </a:p>
          <a:p>
            <a:pPr marL="514350" indent="-514350">
              <a:buAutoNum type="arabicPeriod"/>
            </a:pPr>
            <a:r>
              <a:rPr lang="fi-FI" dirty="0" smtClean="0"/>
              <a:t>Prepare 2 files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This template with Results (use the existing tables in the document)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Calculation file (pdf) inluding </a:t>
            </a:r>
            <a:r>
              <a:rPr lang="fi-FI" dirty="0"/>
              <a:t>equations </a:t>
            </a:r>
            <a:r>
              <a:rPr lang="fi-FI" dirty="0" smtClean="0"/>
              <a:t>used. Electronic </a:t>
            </a:r>
            <a:r>
              <a:rPr lang="fi-FI" dirty="0"/>
              <a:t>formats (</a:t>
            </a:r>
            <a:r>
              <a:rPr lang="fi-FI" dirty="0" smtClean="0"/>
              <a:t>Mathcad, Matlab</a:t>
            </a:r>
            <a:r>
              <a:rPr lang="fi-FI" dirty="0"/>
              <a:t>, Excel</a:t>
            </a:r>
            <a:r>
              <a:rPr lang="fi-FI" dirty="0" smtClean="0"/>
              <a:t>, </a:t>
            </a:r>
            <a:r>
              <a:rPr lang="fi-FI" dirty="0"/>
              <a:t>etc</a:t>
            </a:r>
            <a:r>
              <a:rPr lang="fi-FI" dirty="0" smtClean="0"/>
              <a:t>.). Also clear hand-written (and scanned) documents possible!</a:t>
            </a:r>
          </a:p>
          <a:p>
            <a:pPr marL="514350" indent="-514350">
              <a:buAutoNum type="arabicPeriod"/>
            </a:pPr>
            <a:r>
              <a:rPr lang="fi-FI" dirty="0" smtClean="0"/>
              <a:t>Submit your a) numerical results (this file) and b) calculation file (pdf) to MyCourses calculation assignment mailbox before the deadline! </a:t>
            </a:r>
          </a:p>
          <a:p>
            <a:pPr lvl="1"/>
            <a:r>
              <a:rPr lang="fi-FI" dirty="0" smtClean="0"/>
              <a:t>Deadline </a:t>
            </a:r>
            <a:r>
              <a:rPr lang="fi-FI" b="1" dirty="0" smtClean="0">
                <a:solidFill>
                  <a:srgbClr val="FF0000"/>
                </a:solidFill>
              </a:rPr>
              <a:t>24.3.2019</a:t>
            </a:r>
          </a:p>
        </p:txBody>
      </p:sp>
    </p:spTree>
    <p:extLst>
      <p:ext uri="{BB962C8B-B14F-4D97-AF65-F5344CB8AC3E}">
        <p14:creationId xmlns:p14="http://schemas.microsoft.com/office/powerpoint/2010/main" val="25211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Group identification (fill in)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Group code (A-J)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Group members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5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61" y="365125"/>
            <a:ext cx="11650814" cy="1325563"/>
          </a:xfrm>
        </p:spPr>
        <p:txBody>
          <a:bodyPr/>
          <a:lstStyle/>
          <a:p>
            <a:r>
              <a:rPr lang="fi-FI" dirty="0"/>
              <a:t>9</a:t>
            </a:r>
            <a:r>
              <a:rPr lang="fi-FI" dirty="0" smtClean="0"/>
              <a:t>. Hydrostatic transmission – pump - pipe </a:t>
            </a:r>
            <a:r>
              <a:rPr lang="fi-FI" dirty="0"/>
              <a:t>- motor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6271875" y="1899971"/>
            <a:ext cx="1357159" cy="576262"/>
            <a:chOff x="7540777" y="3511427"/>
            <a:chExt cx="1357159" cy="576262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 rot="156836">
              <a:off x="8323261" y="3511427"/>
              <a:ext cx="574675" cy="5762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8538566" y="3511649"/>
              <a:ext cx="144064" cy="12223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 rot="5400000">
              <a:off x="7541570" y="3511426"/>
              <a:ext cx="574675" cy="5762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fi-FI" sz="1800" dirty="0" smtClean="0">
                  <a:latin typeface="Arial" charset="0"/>
                </a:rPr>
                <a:t>M</a:t>
              </a:r>
              <a:endParaRPr lang="fi-FI" sz="1800" dirty="0">
                <a:latin typeface="Arial" charset="0"/>
              </a:endParaRPr>
            </a:p>
          </p:txBody>
        </p:sp>
        <p:sp>
          <p:nvSpPr>
            <p:cNvPr id="12" name="Line 126"/>
            <p:cNvSpPr>
              <a:spLocks noChangeShapeType="1"/>
            </p:cNvSpPr>
            <p:nvPr/>
          </p:nvSpPr>
          <p:spPr bwMode="auto">
            <a:xfrm flipV="1">
              <a:off x="8104792" y="3732560"/>
              <a:ext cx="216000" cy="0"/>
            </a:xfrm>
            <a:prstGeom prst="line">
              <a:avLst/>
            </a:prstGeom>
            <a:ln w="127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  <p:sp>
          <p:nvSpPr>
            <p:cNvPr id="13" name="Line 126"/>
            <p:cNvSpPr>
              <a:spLocks noChangeShapeType="1"/>
            </p:cNvSpPr>
            <p:nvPr/>
          </p:nvSpPr>
          <p:spPr bwMode="auto">
            <a:xfrm flipV="1">
              <a:off x="8116027" y="3871689"/>
              <a:ext cx="216000" cy="0"/>
            </a:xfrm>
            <a:prstGeom prst="line">
              <a:avLst/>
            </a:prstGeom>
            <a:ln w="127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i-FI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7238364" y="2569818"/>
            <a:ext cx="2141684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rrowheads="1"/>
          </p:cNvSpPr>
          <p:nvPr/>
        </p:nvSpPr>
        <p:spPr bwMode="auto">
          <a:xfrm rot="5400000">
            <a:off x="9391236" y="228198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 rot="5400000">
            <a:off x="9393970" y="2515090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1" name="Line 126"/>
          <p:cNvSpPr>
            <a:spLocks noChangeShapeType="1"/>
          </p:cNvSpPr>
          <p:nvPr/>
        </p:nvSpPr>
        <p:spPr bwMode="auto">
          <a:xfrm rot="5400000" flipV="1">
            <a:off x="9655860" y="2954216"/>
            <a:ext cx="216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2" name="Line 126"/>
          <p:cNvSpPr>
            <a:spLocks noChangeShapeType="1"/>
          </p:cNvSpPr>
          <p:nvPr/>
        </p:nvSpPr>
        <p:spPr bwMode="auto">
          <a:xfrm rot="5400000" flipV="1">
            <a:off x="9516731" y="2965451"/>
            <a:ext cx="216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3" name="Rounded Rectangle 22"/>
          <p:cNvSpPr/>
          <p:nvPr/>
        </p:nvSpPr>
        <p:spPr>
          <a:xfrm>
            <a:off x="9229142" y="3073923"/>
            <a:ext cx="947630" cy="297987"/>
          </a:xfrm>
          <a:prstGeom prst="roundRect">
            <a:avLst/>
          </a:prstGeom>
          <a:pattFill prst="zigZ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977099" y="2575914"/>
            <a:ext cx="720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932335" y="2569818"/>
            <a:ext cx="720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V="1">
            <a:off x="5574837" y="2923722"/>
            <a:ext cx="720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V="1">
            <a:off x="10337099" y="2939343"/>
            <a:ext cx="720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V="1">
            <a:off x="5500336" y="3222290"/>
            <a:ext cx="288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V="1">
            <a:off x="6076336" y="3222290"/>
            <a:ext cx="288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644335" y="3366290"/>
            <a:ext cx="576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V="1">
            <a:off x="10255217" y="3229104"/>
            <a:ext cx="288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V="1">
            <a:off x="10831217" y="3229104"/>
            <a:ext cx="288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399216" y="3373104"/>
            <a:ext cx="576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445078" y="3486978"/>
            <a:ext cx="68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T</a:t>
            </a:r>
            <a:r>
              <a:rPr lang="fi-FI" baseline="-25000" dirty="0" smtClean="0"/>
              <a:t>motor</a:t>
            </a:r>
            <a:endParaRPr lang="fi-FI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5593105" y="344885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 smtClean="0"/>
              <a:t>p</a:t>
            </a:r>
            <a:r>
              <a:rPr lang="fi-FI" baseline="-25000" dirty="0" smtClean="0"/>
              <a:t>T</a:t>
            </a:r>
            <a:r>
              <a:rPr lang="fi-FI" i="1" baseline="-25000" dirty="0" smtClean="0"/>
              <a:t> </a:t>
            </a:r>
            <a:r>
              <a:rPr lang="fi-FI" dirty="0" smtClean="0"/>
              <a:t>= 0</a:t>
            </a:r>
            <a:endParaRPr lang="fi-FI" dirty="0"/>
          </a:p>
        </p:txBody>
      </p:sp>
      <p:sp>
        <p:nvSpPr>
          <p:cNvPr id="36" name="Rectangle 35"/>
          <p:cNvSpPr/>
          <p:nvPr/>
        </p:nvSpPr>
        <p:spPr>
          <a:xfrm>
            <a:off x="10337099" y="3490025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 smtClean="0"/>
              <a:t>p</a:t>
            </a:r>
            <a:r>
              <a:rPr lang="fi-FI" baseline="-25000" dirty="0" smtClean="0"/>
              <a:t>T</a:t>
            </a:r>
            <a:r>
              <a:rPr lang="fi-FI" i="1" baseline="-25000" dirty="0" smtClean="0"/>
              <a:t> </a:t>
            </a:r>
            <a:r>
              <a:rPr lang="fi-FI" dirty="0" smtClean="0"/>
              <a:t>= 0</a:t>
            </a:r>
            <a:endParaRPr lang="fi-FI" dirty="0"/>
          </a:p>
        </p:txBody>
      </p:sp>
      <p:sp>
        <p:nvSpPr>
          <p:cNvPr id="37" name="Rectangle 36"/>
          <p:cNvSpPr/>
          <p:nvPr/>
        </p:nvSpPr>
        <p:spPr>
          <a:xfrm>
            <a:off x="6686005" y="2853554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 smtClean="0"/>
              <a:t>n</a:t>
            </a:r>
            <a:r>
              <a:rPr lang="fi-FI" baseline="-25000" dirty="0" smtClean="0"/>
              <a:t>pump</a:t>
            </a:r>
            <a:endParaRPr lang="fi-FI" dirty="0"/>
          </a:p>
        </p:txBody>
      </p:sp>
      <p:sp>
        <p:nvSpPr>
          <p:cNvPr id="38" name="Rectangle 37"/>
          <p:cNvSpPr/>
          <p:nvPr/>
        </p:nvSpPr>
        <p:spPr>
          <a:xfrm>
            <a:off x="7320409" y="2632326"/>
            <a:ext cx="82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smtClean="0">
                <a:sym typeface="Symbol" panose="05050102010706020507" pitchFamily="18" charset="2"/>
              </a:rPr>
              <a:t>V</a:t>
            </a:r>
            <a:r>
              <a:rPr lang="fi-FI" baseline="-25000" dirty="0">
                <a:sym typeface="Symbol" panose="05050102010706020507" pitchFamily="18" charset="2"/>
              </a:rPr>
              <a:t>r</a:t>
            </a:r>
            <a:r>
              <a:rPr lang="fi-FI" baseline="-25000" dirty="0" smtClean="0">
                <a:sym typeface="Symbol" panose="05050102010706020507" pitchFamily="18" charset="2"/>
              </a:rPr>
              <a:t>,p</a:t>
            </a:r>
          </a:p>
          <a:p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>
                <a:sym typeface="Symbol" panose="05050102010706020507" pitchFamily="18" charset="2"/>
              </a:rPr>
              <a:t>vol,p </a:t>
            </a:r>
            <a:endParaRPr lang="fi-FI" dirty="0" smtClean="0">
              <a:sym typeface="Symbol" panose="05050102010706020507" pitchFamily="18" charset="2"/>
            </a:endParaRPr>
          </a:p>
          <a:p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>
                <a:sym typeface="Symbol" panose="05050102010706020507" pitchFamily="18" charset="2"/>
              </a:rPr>
              <a:t>hm,p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789680" y="1733964"/>
            <a:ext cx="82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smtClean="0">
                <a:sym typeface="Symbol" panose="05050102010706020507" pitchFamily="18" charset="2"/>
              </a:rPr>
              <a:t>V</a:t>
            </a:r>
            <a:r>
              <a:rPr lang="fi-FI" baseline="-25000" dirty="0" smtClean="0">
                <a:sym typeface="Symbol" panose="05050102010706020507" pitchFamily="18" charset="2"/>
              </a:rPr>
              <a:t>r,m</a:t>
            </a:r>
          </a:p>
          <a:p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 smtClean="0">
                <a:sym typeface="Symbol" panose="05050102010706020507" pitchFamily="18" charset="2"/>
              </a:rPr>
              <a:t>vol,m</a:t>
            </a:r>
            <a:endParaRPr lang="fi-FI" dirty="0" smtClean="0">
              <a:sym typeface="Symbol" panose="05050102010706020507" pitchFamily="18" charset="2"/>
            </a:endParaRPr>
          </a:p>
          <a:p>
            <a:r>
              <a:rPr lang="fi-FI" i="1" dirty="0" smtClean="0">
                <a:sym typeface="Symbol" panose="05050102010706020507" pitchFamily="18" charset="2"/>
              </a:rPr>
              <a:t></a:t>
            </a:r>
            <a:r>
              <a:rPr lang="fi-FI" baseline="-25000" dirty="0" smtClean="0">
                <a:sym typeface="Symbol" panose="05050102010706020507" pitchFamily="18" charset="2"/>
              </a:rPr>
              <a:t>hm,m</a:t>
            </a:r>
            <a:endParaRPr lang="fi-FI" baseline="-25000" dirty="0">
              <a:sym typeface="Symbol" panose="05050102010706020507" pitchFamily="18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09731" y="200710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T</a:t>
            </a:r>
            <a:r>
              <a:rPr lang="fi-FI" baseline="-25000" dirty="0" smtClean="0"/>
              <a:t>pump</a:t>
            </a:r>
            <a:endParaRPr lang="fi-FI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5644334" y="4055617"/>
            <a:ext cx="65476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 smtClean="0"/>
              <a:t>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Motor pressure and flow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Pipe flow (laminar or </a:t>
            </a:r>
            <a:r>
              <a:rPr lang="fi-FI" sz="1400" dirty="0"/>
              <a:t>turbulent) Case 1 and Case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Pipe pressure losses, Case 1 and Case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Pump pressure and torque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Motor (OUTPUT)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Pump (INPUT) power</a:t>
            </a:r>
            <a:endParaRPr lang="fi-FI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9260" y="5924550"/>
            <a:ext cx="40945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Pipe friction information on the next slide</a:t>
            </a:r>
            <a:endParaRPr lang="fi-FI" dirty="0">
              <a:solidFill>
                <a:srgbClr val="FF0000"/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17819"/>
              </p:ext>
            </p:extLst>
          </p:nvPr>
        </p:nvGraphicFramePr>
        <p:xfrm>
          <a:off x="368806" y="1690688"/>
          <a:ext cx="5045705" cy="3436620"/>
        </p:xfrm>
        <a:graphic>
          <a:graphicData uri="http://schemas.openxmlformats.org/drawingml/2006/table">
            <a:tbl>
              <a:tblPr/>
              <a:tblGrid>
                <a:gridCol w="720815"/>
                <a:gridCol w="720815"/>
                <a:gridCol w="720815"/>
                <a:gridCol w="720815"/>
                <a:gridCol w="720815"/>
                <a:gridCol w="720815"/>
                <a:gridCol w="720815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rotational speed of motor [r/s] 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r,m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motor’s swept volume [m</a:t>
                      </a:r>
                      <a:r>
                        <a:rPr lang="fi-FI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/r]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h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vol,m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volumetric efficiency of motor [-]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h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hm,m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hydromechanical efficiency of motor [-]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h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vol,p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volumetric efficiency of pump [-]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h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hm,p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hydromechanical efficiency of pump [-]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r,p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pump’s swept volume [m</a:t>
                      </a:r>
                      <a:r>
                        <a:rPr lang="fi-FI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/r]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motor's torque [Nm]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pipe length [m]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pipe's internal diameter [m]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n"/>
                      </a:pPr>
                      <a:r>
                        <a:rPr lang="fi-FI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1</a:t>
                      </a:r>
                      <a:endParaRPr lang="fi-FI" sz="1400" b="0" i="1" u="none" strike="noStrike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kinematic viscosity of hydralic fluid, case 1 [cSt]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3622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n"/>
                      </a:pPr>
                      <a:r>
                        <a:rPr lang="fi-FI" sz="14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2</a:t>
                      </a:r>
                      <a:endParaRPr lang="fi-FI" sz="1400" b="0" i="1" u="none" strike="noStrike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kinematic viscosity of hydralic fluid, case 2 [cSt]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None/>
                      </a:pPr>
                      <a:r>
                        <a:rPr lang="fi-FI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sym typeface="Symbol" panose="05050102010706020507" pitchFamily="18" charset="2"/>
                        </a:rPr>
                        <a:t></a:t>
                      </a:r>
                      <a:endParaRPr lang="fi-FI" sz="1400" b="0" i="1" u="none" strike="noStrike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density of hydraulic fluid [kg/m</a:t>
                      </a:r>
                      <a:r>
                        <a:rPr lang="en-US" sz="14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fi-FI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fi-FI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pipe's internal surface roughness [m]</a:t>
                      </a:r>
                    </a:p>
                  </a:txBody>
                  <a:tcPr marL="18288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684406" y="1410798"/>
            <a:ext cx="2958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Two cases:</a:t>
            </a:r>
          </a:p>
          <a:p>
            <a:r>
              <a:rPr lang="fi-FI" dirty="0" smtClean="0"/>
              <a:t>Two different fluid viscosities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00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Pipe </a:t>
            </a:r>
            <a:r>
              <a:rPr lang="fi-FI" dirty="0" smtClean="0"/>
              <a:t>– pressure losses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94" y="1432401"/>
            <a:ext cx="10515600" cy="5369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Input</a:t>
            </a:r>
          </a:p>
          <a:p>
            <a:pPr marL="0" indent="0">
              <a:buNone/>
            </a:pPr>
            <a:r>
              <a:rPr lang="fi-FI" sz="1400" i="1" dirty="0" smtClean="0"/>
              <a:t>L</a:t>
            </a:r>
            <a:r>
              <a:rPr lang="fi-FI" sz="1400" dirty="0" smtClean="0"/>
              <a:t>		pipe length</a:t>
            </a:r>
          </a:p>
          <a:p>
            <a:pPr marL="0" indent="0">
              <a:buNone/>
            </a:pPr>
            <a:r>
              <a:rPr lang="fi-FI" sz="1400" i="1" dirty="0" smtClean="0"/>
              <a:t>D</a:t>
            </a:r>
            <a:r>
              <a:rPr lang="fi-FI" sz="1400" dirty="0" smtClean="0"/>
              <a:t>		pipe inner diameter</a:t>
            </a:r>
          </a:p>
          <a:p>
            <a:pPr marL="0" indent="0">
              <a:buNone/>
            </a:pPr>
            <a:r>
              <a:rPr lang="fi-FI" sz="1400" i="1" dirty="0" smtClean="0">
                <a:sym typeface="Symbol" panose="05050102010706020507" pitchFamily="18" charset="2"/>
              </a:rPr>
              <a:t>		</a:t>
            </a:r>
            <a:r>
              <a:rPr lang="fi-FI" sz="1400" dirty="0" smtClean="0">
                <a:sym typeface="Symbol" panose="05050102010706020507" pitchFamily="18" charset="2"/>
              </a:rPr>
              <a:t>fluid density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i="1" dirty="0" smtClean="0"/>
              <a:t>R</a:t>
            </a:r>
            <a:r>
              <a:rPr lang="fi-FI" sz="1400" i="1" baseline="-25000" dirty="0" smtClean="0"/>
              <a:t>z</a:t>
            </a:r>
            <a:r>
              <a:rPr lang="fi-FI" sz="1400" dirty="0" smtClean="0"/>
              <a:t>		pipe surface roughness</a:t>
            </a:r>
          </a:p>
          <a:p>
            <a:pPr marL="0" indent="0">
              <a:buNone/>
            </a:pPr>
            <a:r>
              <a:rPr lang="fi-FI" sz="1400" dirty="0" smtClean="0"/>
              <a:t>Case 1 and </a:t>
            </a:r>
            <a:r>
              <a:rPr lang="fi-FI" sz="1400" dirty="0"/>
              <a:t>Case</a:t>
            </a:r>
            <a:r>
              <a:rPr lang="fi-FI" sz="1400" baseline="-25000" dirty="0"/>
              <a:t> </a:t>
            </a:r>
            <a:r>
              <a:rPr lang="fi-FI" sz="1400" dirty="0" smtClean="0"/>
              <a:t>2, two cases</a:t>
            </a:r>
          </a:p>
          <a:p>
            <a:pPr marL="0" indent="0">
              <a:buNone/>
            </a:pPr>
            <a:r>
              <a:rPr lang="fi-FI" sz="1400" i="1" dirty="0" smtClean="0">
                <a:sym typeface="Symbol" panose="05050102010706020507" pitchFamily="18" charset="2"/>
              </a:rPr>
              <a:t></a:t>
            </a:r>
            <a:r>
              <a:rPr lang="fi-FI" sz="1400" baseline="-25000" dirty="0" smtClean="0">
                <a:sym typeface="Symbol" panose="05050102010706020507" pitchFamily="18" charset="2"/>
              </a:rPr>
              <a:t>1</a:t>
            </a:r>
            <a:r>
              <a:rPr lang="fi-FI" sz="1400" dirty="0">
                <a:sym typeface="Symbol" panose="05050102010706020507" pitchFamily="18" charset="2"/>
              </a:rPr>
              <a:t>		fluid kinematic </a:t>
            </a:r>
            <a:r>
              <a:rPr lang="fi-FI" sz="1400" dirty="0" smtClean="0">
                <a:sym typeface="Symbol" panose="05050102010706020507" pitchFamily="18" charset="2"/>
              </a:rPr>
              <a:t>viscosity, Case 1</a:t>
            </a:r>
          </a:p>
          <a:p>
            <a:pPr marL="0" indent="0">
              <a:buNone/>
            </a:pPr>
            <a:r>
              <a:rPr lang="fi-FI" sz="1400" i="1" dirty="0" smtClean="0">
                <a:sym typeface="Symbol" panose="05050102010706020507" pitchFamily="18" charset="2"/>
              </a:rPr>
              <a:t></a:t>
            </a:r>
            <a:r>
              <a:rPr lang="fi-FI" sz="1400" baseline="-25000" dirty="0" smtClean="0">
                <a:sym typeface="Symbol" panose="05050102010706020507" pitchFamily="18" charset="2"/>
              </a:rPr>
              <a:t>2</a:t>
            </a:r>
            <a:r>
              <a:rPr lang="fi-FI" sz="1400" dirty="0">
                <a:sym typeface="Symbol" panose="05050102010706020507" pitchFamily="18" charset="2"/>
              </a:rPr>
              <a:t>		fluid kinematic </a:t>
            </a:r>
            <a:r>
              <a:rPr lang="fi-FI" sz="1400" dirty="0" smtClean="0">
                <a:sym typeface="Symbol" panose="05050102010706020507" pitchFamily="18" charset="2"/>
              </a:rPr>
              <a:t>viscosity, Case 2</a:t>
            </a:r>
            <a:endParaRPr lang="fi-FI" sz="1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i-FI" sz="1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fi-FI" baseline="-25000" dirty="0"/>
          </a:p>
          <a:p>
            <a:endParaRPr lang="fi-FI" baseline="-25000" dirty="0" smtClean="0"/>
          </a:p>
          <a:p>
            <a:pPr lvl="1"/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baseline="-25000" dirty="0" smtClean="0"/>
          </a:p>
          <a:p>
            <a:endParaRPr lang="fi-FI" baseline="-25000" dirty="0"/>
          </a:p>
          <a:p>
            <a:endParaRPr lang="fi-FI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97633" y="5299364"/>
                <a:ext cx="5048369" cy="770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turb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6.4</m:t>
                          </m:r>
                        </m:num>
                        <m:den>
                          <m:sSup>
                            <m:s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i-FI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𝑙𝑛</m:t>
                                  </m:r>
                                  <m:d>
                                    <m:dPr>
                                      <m:ctrlP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𝑅𝑒</m:t>
                                      </m:r>
                                    </m:e>
                                  </m:d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𝑙𝑛</m:t>
                                  </m:r>
                                  <m:d>
                                    <m:dPr>
                                      <m:ctrlP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1+0.01</m:t>
                                      </m:r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𝑅𝑒</m:t>
                                      </m:r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fi-FI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  <m:d>
                                        <m:dPr>
                                          <m:ctrlPr>
                                            <a:rPr lang="fi-FI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i-FI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1+10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fi-FI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fi-FI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𝜀</m:t>
                                              </m:r>
                                            </m:e>
                                          </m:rad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33" y="5299364"/>
                <a:ext cx="5048369" cy="7705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72156" y="3261164"/>
            <a:ext cx="6899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Use Reynolds number (</a:t>
            </a:r>
            <a:r>
              <a:rPr lang="fi-FI" b="1" i="1" dirty="0" smtClean="0"/>
              <a:t>Re</a:t>
            </a:r>
            <a:r>
              <a:rPr lang="fi-FI" b="1" dirty="0" smtClean="0"/>
              <a:t>) for friction factor</a:t>
            </a:r>
          </a:p>
          <a:p>
            <a:endParaRPr lang="fi-FI" b="1" dirty="0" smtClean="0"/>
          </a:p>
          <a:p>
            <a:r>
              <a:rPr lang="fi-FI" b="1" dirty="0" smtClean="0"/>
              <a:t>Laminar friction factor</a:t>
            </a:r>
          </a:p>
          <a:p>
            <a:r>
              <a:rPr lang="fi-FI" dirty="0" smtClean="0">
                <a:sym typeface="Symbol" panose="05050102010706020507" pitchFamily="18" charset="2"/>
              </a:rPr>
              <a:t></a:t>
            </a:r>
            <a:r>
              <a:rPr lang="fi-FI" baseline="-25000" dirty="0" smtClean="0">
                <a:sym typeface="Symbol" panose="05050102010706020507" pitchFamily="18" charset="2"/>
              </a:rPr>
              <a:t>lam</a:t>
            </a:r>
            <a:r>
              <a:rPr lang="fi-FI" dirty="0" smtClean="0">
                <a:sym typeface="Symbol" panose="05050102010706020507" pitchFamily="18" charset="2"/>
              </a:rPr>
              <a:t>= 64/</a:t>
            </a:r>
            <a:r>
              <a:rPr lang="fi-FI" i="1" dirty="0" smtClean="0">
                <a:sym typeface="Symbol" panose="05050102010706020507" pitchFamily="18" charset="2"/>
              </a:rPr>
              <a:t>Re</a:t>
            </a:r>
            <a:endParaRPr lang="fi-FI" i="1" dirty="0"/>
          </a:p>
          <a:p>
            <a:endParaRPr lang="fi-FI" dirty="0"/>
          </a:p>
          <a:p>
            <a:r>
              <a:rPr lang="fi-FI" dirty="0" smtClean="0"/>
              <a:t>Use Approximation below for </a:t>
            </a:r>
            <a:r>
              <a:rPr lang="fi-FI" b="1" dirty="0" smtClean="0"/>
              <a:t>turbulent friction factor </a:t>
            </a:r>
            <a:r>
              <a:rPr lang="fi-FI" dirty="0" smtClean="0"/>
              <a:t>check your value by using </a:t>
            </a:r>
            <a:r>
              <a:rPr lang="fi-FI" b="1" dirty="0"/>
              <a:t>Moody chart </a:t>
            </a:r>
            <a:r>
              <a:rPr lang="fi-FI" dirty="0" smtClean="0"/>
              <a:t>(in the literature)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6355661" y="6193007"/>
            <a:ext cx="4998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Avci, A &amp; Karagoz, I.</a:t>
            </a:r>
            <a:r>
              <a:rPr lang="en-US" sz="1000" dirty="0" smtClean="0"/>
              <a:t> A </a:t>
            </a:r>
            <a:r>
              <a:rPr lang="en-US" sz="1000" dirty="0"/>
              <a:t>Novel Explicit Equation </a:t>
            </a:r>
            <a:r>
              <a:rPr lang="en-US" sz="1000" dirty="0" smtClean="0"/>
              <a:t>for Friction </a:t>
            </a:r>
            <a:r>
              <a:rPr lang="en-US" sz="1000" dirty="0"/>
              <a:t>Factor in Smooth </a:t>
            </a:r>
            <a:r>
              <a:rPr lang="en-US" sz="1000" dirty="0" smtClean="0"/>
              <a:t>and Rough </a:t>
            </a:r>
            <a:r>
              <a:rPr lang="en-US" sz="1000" dirty="0"/>
              <a:t>Pipes</a:t>
            </a:r>
            <a:endParaRPr lang="fi-FI" sz="1000" dirty="0"/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7570125" y="1208130"/>
            <a:ext cx="4320000" cy="8640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7569150" y="1269000"/>
            <a:ext cx="4320000" cy="72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TextBox 14"/>
          <p:cNvSpPr txBox="1"/>
          <p:nvPr/>
        </p:nvSpPr>
        <p:spPr>
          <a:xfrm>
            <a:off x="7077662" y="149749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D</a:t>
            </a:r>
            <a:endParaRPr lang="fi-FI" dirty="0"/>
          </a:p>
        </p:txBody>
      </p:sp>
      <p:sp>
        <p:nvSpPr>
          <p:cNvPr id="18" name="TextBox 17"/>
          <p:cNvSpPr txBox="1"/>
          <p:nvPr/>
        </p:nvSpPr>
        <p:spPr>
          <a:xfrm>
            <a:off x="11806206" y="197791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2</a:t>
            </a:r>
            <a:endParaRPr lang="fi-FI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9451285" y="2042956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smtClean="0">
                <a:sym typeface="Symbol" panose="05050102010706020507" pitchFamily="18" charset="2"/>
              </a:rPr>
              <a:t></a:t>
            </a:r>
            <a:r>
              <a:rPr lang="fi-FI" sz="2000" i="1" dirty="0" smtClean="0">
                <a:sym typeface="Symbol" panose="05050102010706020507" pitchFamily="18" charset="2"/>
              </a:rPr>
              <a:t>p</a:t>
            </a:r>
            <a:r>
              <a:rPr lang="fi-FI" sz="2000" dirty="0" smtClean="0"/>
              <a:t> </a:t>
            </a:r>
            <a:endParaRPr lang="fi-FI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9216422" y="1626813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49858" y="1247735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 smtClean="0"/>
              <a:t>q</a:t>
            </a:r>
            <a:r>
              <a:rPr lang="fi-FI" baseline="-25000" dirty="0" smtClean="0"/>
              <a:t>v</a:t>
            </a:r>
            <a:endParaRPr lang="fi-FI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569150" y="1120655"/>
            <a:ext cx="4320000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77047" y="649483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i="1" dirty="0" smtClean="0">
                <a:sym typeface="Symbol" panose="05050102010706020507" pitchFamily="18" charset="2"/>
              </a:rPr>
              <a:t>L</a:t>
            </a:r>
            <a:endParaRPr lang="fi-FI" sz="20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201944" y="1977142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1</a:t>
            </a:r>
            <a:endParaRPr lang="fi-FI" sz="2400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052670" y="1629000"/>
            <a:ext cx="720000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57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019372"/>
              </p:ext>
            </p:extLst>
          </p:nvPr>
        </p:nvGraphicFramePr>
        <p:xfrm>
          <a:off x="1074738" y="2612000"/>
          <a:ext cx="1004252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Worksheet" r:id="rId3" imgW="10043089" imgH="3444066" progId="Excel.Sheet.12">
                  <p:embed/>
                </p:oleObj>
              </mc:Choice>
              <mc:Fallback>
                <p:oleObj name="Worksheet" r:id="rId3" imgW="10043089" imgH="34440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4738" y="2612000"/>
                        <a:ext cx="10042525" cy="344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2558" y="1690688"/>
            <a:ext cx="353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A-F,H,J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111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Output values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800933"/>
              </p:ext>
            </p:extLst>
          </p:nvPr>
        </p:nvGraphicFramePr>
        <p:xfrm>
          <a:off x="5292408" y="366713"/>
          <a:ext cx="5508625" cy="598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Worksheet" r:id="rId3" imgW="5509366" imgH="5989273" progId="Excel.Sheet.12">
                  <p:embed/>
                </p:oleObj>
              </mc:Choice>
              <mc:Fallback>
                <p:oleObj name="Worksheet" r:id="rId3" imgW="5509366" imgH="59892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408" y="366713"/>
                        <a:ext cx="5508625" cy="598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49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817145" y="4081542"/>
            <a:ext cx="1" cy="678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112"/>
          <p:cNvSpPr>
            <a:spLocks noChangeArrowheads="1"/>
          </p:cNvSpPr>
          <p:nvPr/>
        </p:nvSpPr>
        <p:spPr bwMode="auto">
          <a:xfrm>
            <a:off x="10860404" y="4532173"/>
            <a:ext cx="312832" cy="3128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7" name="Line 113"/>
          <p:cNvSpPr>
            <a:spLocks noChangeShapeType="1"/>
          </p:cNvSpPr>
          <p:nvPr/>
        </p:nvSpPr>
        <p:spPr bwMode="auto">
          <a:xfrm>
            <a:off x="10860404" y="4604630"/>
            <a:ext cx="3128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V="1">
            <a:off x="10755743" y="4480417"/>
            <a:ext cx="0" cy="2081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9" name="Line 116"/>
          <p:cNvSpPr>
            <a:spLocks noChangeShapeType="1"/>
          </p:cNvSpPr>
          <p:nvPr/>
        </p:nvSpPr>
        <p:spPr bwMode="auto">
          <a:xfrm>
            <a:off x="10755743" y="4480417"/>
            <a:ext cx="26107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" name="Line 117"/>
          <p:cNvSpPr>
            <a:spLocks noChangeShapeType="1"/>
          </p:cNvSpPr>
          <p:nvPr/>
        </p:nvSpPr>
        <p:spPr bwMode="auto">
          <a:xfrm>
            <a:off x="11016820" y="4480417"/>
            <a:ext cx="0" cy="5175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" name="Line 119"/>
          <p:cNvSpPr>
            <a:spLocks noChangeShapeType="1"/>
          </p:cNvSpPr>
          <p:nvPr/>
        </p:nvSpPr>
        <p:spPr bwMode="auto">
          <a:xfrm flipH="1">
            <a:off x="10912159" y="4845005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2" name="Line 120"/>
          <p:cNvSpPr>
            <a:spLocks noChangeShapeType="1"/>
          </p:cNvSpPr>
          <p:nvPr/>
        </p:nvSpPr>
        <p:spPr bwMode="auto">
          <a:xfrm>
            <a:off x="10912159" y="4897911"/>
            <a:ext cx="209322" cy="517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" name="Line 121"/>
          <p:cNvSpPr>
            <a:spLocks noChangeShapeType="1"/>
          </p:cNvSpPr>
          <p:nvPr/>
        </p:nvSpPr>
        <p:spPr bwMode="auto">
          <a:xfrm flipH="1">
            <a:off x="10912159" y="4949666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4" name="Line 122"/>
          <p:cNvSpPr>
            <a:spLocks noChangeShapeType="1"/>
          </p:cNvSpPr>
          <p:nvPr/>
        </p:nvSpPr>
        <p:spPr bwMode="auto">
          <a:xfrm>
            <a:off x="10912159" y="5001421"/>
            <a:ext cx="209322" cy="517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" name="Line 123"/>
          <p:cNvSpPr>
            <a:spLocks noChangeShapeType="1"/>
          </p:cNvSpPr>
          <p:nvPr/>
        </p:nvSpPr>
        <p:spPr bwMode="auto">
          <a:xfrm flipH="1">
            <a:off x="10912159" y="5054327"/>
            <a:ext cx="209322" cy="5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6" name="Line 124"/>
          <p:cNvSpPr>
            <a:spLocks noChangeShapeType="1"/>
          </p:cNvSpPr>
          <p:nvPr/>
        </p:nvSpPr>
        <p:spPr bwMode="auto">
          <a:xfrm>
            <a:off x="10912159" y="5106082"/>
            <a:ext cx="104661" cy="28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7" name="Line 125"/>
          <p:cNvSpPr>
            <a:spLocks noChangeShapeType="1"/>
          </p:cNvSpPr>
          <p:nvPr/>
        </p:nvSpPr>
        <p:spPr bwMode="auto">
          <a:xfrm flipV="1">
            <a:off x="10807498" y="4949666"/>
            <a:ext cx="470399" cy="1046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" name="Line 126"/>
          <p:cNvSpPr>
            <a:spLocks noChangeShapeType="1"/>
          </p:cNvSpPr>
          <p:nvPr/>
        </p:nvSpPr>
        <p:spPr bwMode="auto">
          <a:xfrm>
            <a:off x="11173236" y="4688589"/>
            <a:ext cx="218523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9" name="Line 127"/>
          <p:cNvSpPr>
            <a:spLocks noChangeShapeType="1"/>
          </p:cNvSpPr>
          <p:nvPr/>
        </p:nvSpPr>
        <p:spPr bwMode="auto">
          <a:xfrm flipH="1">
            <a:off x="11392467" y="4075697"/>
            <a:ext cx="0" cy="169569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73945" y="5818693"/>
            <a:ext cx="469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1643319" y="5662204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173801" y="5662187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Line 126"/>
          <p:cNvSpPr>
            <a:spLocks noChangeShapeType="1"/>
          </p:cNvSpPr>
          <p:nvPr/>
        </p:nvSpPr>
        <p:spPr bwMode="auto">
          <a:xfrm flipV="1">
            <a:off x="9817146" y="4690465"/>
            <a:ext cx="104325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9608973" y="4983833"/>
            <a:ext cx="416343" cy="417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9764958" y="4983994"/>
            <a:ext cx="104372" cy="88559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9575930" y="5818676"/>
            <a:ext cx="850374" cy="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0426304" y="5662204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575786" y="5662187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Line 127"/>
          <p:cNvSpPr>
            <a:spLocks noChangeShapeType="1"/>
          </p:cNvSpPr>
          <p:nvPr/>
        </p:nvSpPr>
        <p:spPr bwMode="auto">
          <a:xfrm flipH="1">
            <a:off x="9817144" y="5401326"/>
            <a:ext cx="1" cy="36519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0" name="Rectangle 29"/>
          <p:cNvSpPr/>
          <p:nvPr/>
        </p:nvSpPr>
        <p:spPr>
          <a:xfrm rot="16200000">
            <a:off x="9290033" y="2050341"/>
            <a:ext cx="1097556" cy="5216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 rot="16200000">
            <a:off x="9829070" y="2233996"/>
            <a:ext cx="0" cy="5216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>
            <a:off x="9838754" y="2338334"/>
            <a:ext cx="0" cy="5216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rot="16200000">
            <a:off x="9317154" y="1921013"/>
            <a:ext cx="1043258" cy="104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Line 126"/>
          <p:cNvSpPr>
            <a:spLocks noChangeShapeType="1"/>
          </p:cNvSpPr>
          <p:nvPr/>
        </p:nvSpPr>
        <p:spPr bwMode="auto">
          <a:xfrm flipV="1">
            <a:off x="8261985" y="4075697"/>
            <a:ext cx="3129774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 rot="5400000">
            <a:off x="9042650" y="4983832"/>
            <a:ext cx="416343" cy="417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fi-FI" sz="1800" dirty="0" smtClean="0">
                <a:latin typeface="Arial" charset="0"/>
              </a:rPr>
              <a:t>M</a:t>
            </a:r>
            <a:endParaRPr lang="fi-FI" sz="1800" dirty="0">
              <a:latin typeface="Arial" charset="0"/>
            </a:endParaRPr>
          </a:p>
        </p:txBody>
      </p:sp>
      <p:sp>
        <p:nvSpPr>
          <p:cNvPr id="37" name="Line 126"/>
          <p:cNvSpPr>
            <a:spLocks noChangeShapeType="1"/>
          </p:cNvSpPr>
          <p:nvPr/>
        </p:nvSpPr>
        <p:spPr bwMode="auto">
          <a:xfrm flipV="1">
            <a:off x="9450696" y="5144041"/>
            <a:ext cx="1564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8" name="Line 126"/>
          <p:cNvSpPr>
            <a:spLocks noChangeShapeType="1"/>
          </p:cNvSpPr>
          <p:nvPr/>
        </p:nvSpPr>
        <p:spPr bwMode="auto">
          <a:xfrm flipV="1">
            <a:off x="9458835" y="5244837"/>
            <a:ext cx="1564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0630578" y="1825194"/>
            <a:ext cx="0" cy="223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8"/>
          <p:cNvSpPr>
            <a:spLocks noChangeAspect="1" noChangeArrowheads="1"/>
          </p:cNvSpPr>
          <p:nvPr/>
        </p:nvSpPr>
        <p:spPr bwMode="auto">
          <a:xfrm>
            <a:off x="9764788" y="4767096"/>
            <a:ext cx="104038" cy="10432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1" name="Line 127"/>
          <p:cNvSpPr>
            <a:spLocks noChangeAspect="1" noChangeShapeType="1"/>
          </p:cNvSpPr>
          <p:nvPr/>
        </p:nvSpPr>
        <p:spPr bwMode="auto">
          <a:xfrm flipH="1">
            <a:off x="9816807" y="4790463"/>
            <a:ext cx="104326" cy="10432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Line 127"/>
          <p:cNvSpPr>
            <a:spLocks noChangeAspect="1" noChangeShapeType="1"/>
          </p:cNvSpPr>
          <p:nvPr/>
        </p:nvSpPr>
        <p:spPr bwMode="auto">
          <a:xfrm rot="5400000" flipH="1">
            <a:off x="9711872" y="4788989"/>
            <a:ext cx="104326" cy="10432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43" name="Straight Connector 42"/>
          <p:cNvCxnSpPr>
            <a:cxnSpLocks noChangeAspect="1"/>
          </p:cNvCxnSpPr>
          <p:nvPr/>
        </p:nvCxnSpPr>
        <p:spPr>
          <a:xfrm>
            <a:off x="9818067" y="4894276"/>
            <a:ext cx="1" cy="91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0878071" y="3912661"/>
            <a:ext cx="312977" cy="312977"/>
            <a:chOff x="3854758" y="3819907"/>
            <a:chExt cx="432000" cy="432000"/>
          </a:xfrm>
        </p:grpSpPr>
        <p:grpSp>
          <p:nvGrpSpPr>
            <p:cNvPr id="89" name="Group 88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91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92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93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94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90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315579" y="3916990"/>
            <a:ext cx="312977" cy="312977"/>
            <a:chOff x="3854758" y="3819907"/>
            <a:chExt cx="432000" cy="432000"/>
          </a:xfrm>
        </p:grpSpPr>
        <p:grpSp>
          <p:nvGrpSpPr>
            <p:cNvPr id="83" name="Group 82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85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6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7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8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 w="127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84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9218403" y="3634087"/>
            <a:ext cx="41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PA</a:t>
            </a:r>
            <a:endParaRPr lang="fi-FI" dirty="0"/>
          </a:p>
        </p:txBody>
      </p:sp>
      <p:sp>
        <p:nvSpPr>
          <p:cNvPr id="47" name="TextBox 46"/>
          <p:cNvSpPr txBox="1"/>
          <p:nvPr/>
        </p:nvSpPr>
        <p:spPr>
          <a:xfrm>
            <a:off x="10801618" y="3641826"/>
            <a:ext cx="4165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BT</a:t>
            </a:r>
            <a:endParaRPr lang="fi-FI" dirty="0"/>
          </a:p>
        </p:txBody>
      </p:sp>
      <p:grpSp>
        <p:nvGrpSpPr>
          <p:cNvPr id="48" name="Group 47"/>
          <p:cNvGrpSpPr/>
          <p:nvPr/>
        </p:nvGrpSpPr>
        <p:grpSpPr>
          <a:xfrm>
            <a:off x="8517355" y="3915731"/>
            <a:ext cx="312977" cy="312977"/>
            <a:chOff x="3854758" y="3819907"/>
            <a:chExt cx="432000" cy="432000"/>
          </a:xfrm>
        </p:grpSpPr>
        <p:grpSp>
          <p:nvGrpSpPr>
            <p:cNvPr id="77" name="Group 76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79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0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1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82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78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448265" y="3632625"/>
            <a:ext cx="411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AT</a:t>
            </a:r>
            <a:endParaRPr lang="fi-FI" dirty="0"/>
          </a:p>
        </p:txBody>
      </p:sp>
      <p:sp>
        <p:nvSpPr>
          <p:cNvPr id="50" name="Line 127"/>
          <p:cNvSpPr>
            <a:spLocks noChangeShapeType="1"/>
          </p:cNvSpPr>
          <p:nvPr/>
        </p:nvSpPr>
        <p:spPr bwMode="auto">
          <a:xfrm flipH="1">
            <a:off x="8261985" y="4075697"/>
            <a:ext cx="0" cy="169569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1" name="Straight Connector 50"/>
          <p:cNvCxnSpPr/>
          <p:nvPr/>
        </p:nvCxnSpPr>
        <p:spPr>
          <a:xfrm>
            <a:off x="8043463" y="5818693"/>
            <a:ext cx="469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8512837" y="5662204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043319" y="5662187"/>
            <a:ext cx="0" cy="156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10112743" y="3915775"/>
            <a:ext cx="312977" cy="312977"/>
            <a:chOff x="3854758" y="3819907"/>
            <a:chExt cx="432000" cy="432000"/>
          </a:xfrm>
        </p:grpSpPr>
        <p:grpSp>
          <p:nvGrpSpPr>
            <p:cNvPr id="71" name="Group 70"/>
            <p:cNvGrpSpPr/>
            <p:nvPr/>
          </p:nvGrpSpPr>
          <p:grpSpPr>
            <a:xfrm>
              <a:off x="3879258" y="3883063"/>
              <a:ext cx="288840" cy="323215"/>
              <a:chOff x="3879258" y="3883063"/>
              <a:chExt cx="288840" cy="323215"/>
            </a:xfrm>
          </p:grpSpPr>
          <p:sp>
            <p:nvSpPr>
              <p:cNvPr id="73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4024098" y="3885097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74" name="Line 12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79258" y="3883063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75" name="Line 127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3880098" y="4059951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  <p:sp>
            <p:nvSpPr>
              <p:cNvPr id="76" name="Line 127"/>
              <p:cNvSpPr>
                <a:spLocks noChangeAspect="1" noChangeShapeType="1"/>
              </p:cNvSpPr>
              <p:nvPr/>
            </p:nvSpPr>
            <p:spPr bwMode="auto">
              <a:xfrm rot="16200000" flipH="1">
                <a:off x="4024098" y="4062278"/>
                <a:ext cx="144000" cy="14400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72" name="Line 125"/>
            <p:cNvSpPr>
              <a:spLocks noChangeAspect="1" noChangeShapeType="1"/>
            </p:cNvSpPr>
            <p:nvPr/>
          </p:nvSpPr>
          <p:spPr bwMode="auto">
            <a:xfrm rot="900000" flipV="1">
              <a:off x="3854758" y="3819907"/>
              <a:ext cx="432000" cy="43200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024623" y="363456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PB</a:t>
            </a:r>
            <a:endParaRPr lang="fi-FI" dirty="0"/>
          </a:p>
        </p:txBody>
      </p:sp>
      <p:sp>
        <p:nvSpPr>
          <p:cNvPr id="56" name="Line 126"/>
          <p:cNvSpPr>
            <a:spLocks noChangeShapeType="1"/>
          </p:cNvSpPr>
          <p:nvPr/>
        </p:nvSpPr>
        <p:spPr bwMode="auto">
          <a:xfrm flipV="1">
            <a:off x="10108949" y="1825194"/>
            <a:ext cx="52162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57" name="Line 126"/>
          <p:cNvSpPr>
            <a:spLocks noChangeShapeType="1"/>
          </p:cNvSpPr>
          <p:nvPr/>
        </p:nvSpPr>
        <p:spPr bwMode="auto">
          <a:xfrm flipV="1">
            <a:off x="9054157" y="2798195"/>
            <a:ext cx="52162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9049030" y="2799189"/>
            <a:ext cx="0" cy="126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8396029" y="3913230"/>
            <a:ext cx="521629" cy="3129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TextBox 59"/>
          <p:cNvSpPr txBox="1"/>
          <p:nvPr/>
        </p:nvSpPr>
        <p:spPr>
          <a:xfrm>
            <a:off x="9251852" y="2465360"/>
            <a:ext cx="234826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A</a:t>
            </a:r>
            <a:endParaRPr lang="fi-FI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064634" y="1753870"/>
            <a:ext cx="234826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B</a:t>
            </a:r>
            <a:endParaRPr lang="fi-FI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9595866" y="4236750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P</a:t>
            </a:r>
            <a:endParaRPr lang="fi-FI" b="1"/>
          </a:p>
        </p:txBody>
      </p:sp>
      <p:sp>
        <p:nvSpPr>
          <p:cNvPr id="63" name="TextBox 62"/>
          <p:cNvSpPr txBox="1"/>
          <p:nvPr/>
        </p:nvSpPr>
        <p:spPr>
          <a:xfrm>
            <a:off x="8276996" y="4237688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T</a:t>
            </a:r>
            <a:endParaRPr lang="fi-FI" b="1"/>
          </a:p>
        </p:txBody>
      </p:sp>
      <p:sp>
        <p:nvSpPr>
          <p:cNvPr id="64" name="TextBox 63"/>
          <p:cNvSpPr txBox="1"/>
          <p:nvPr/>
        </p:nvSpPr>
        <p:spPr>
          <a:xfrm>
            <a:off x="11170891" y="4234814"/>
            <a:ext cx="223212" cy="267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smtClean="0"/>
              <a:t>T</a:t>
            </a:r>
            <a:endParaRPr lang="fi-FI" b="1"/>
          </a:p>
        </p:txBody>
      </p:sp>
      <p:sp>
        <p:nvSpPr>
          <p:cNvPr id="65" name="Rectangle 64"/>
          <p:cNvSpPr/>
          <p:nvPr/>
        </p:nvSpPr>
        <p:spPr>
          <a:xfrm>
            <a:off x="9175505" y="3913230"/>
            <a:ext cx="521629" cy="3129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Rectangle 65"/>
          <p:cNvSpPr/>
          <p:nvPr/>
        </p:nvSpPr>
        <p:spPr>
          <a:xfrm>
            <a:off x="9973729" y="3922431"/>
            <a:ext cx="521629" cy="312977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Rectangle 66"/>
          <p:cNvSpPr/>
          <p:nvPr/>
        </p:nvSpPr>
        <p:spPr>
          <a:xfrm>
            <a:off x="10761021" y="3931632"/>
            <a:ext cx="521629" cy="3129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379261" y="365125"/>
            <a:ext cx="11650814" cy="1325563"/>
          </a:xfrm>
        </p:spPr>
        <p:txBody>
          <a:bodyPr/>
          <a:lstStyle/>
          <a:p>
            <a:r>
              <a:rPr lang="fi-FI" dirty="0" smtClean="0"/>
              <a:t>10. Systems’ Performance Comparison</a:t>
            </a:r>
            <a:endParaRPr lang="fi-FI" dirty="0"/>
          </a:p>
        </p:txBody>
      </p:sp>
      <p:cxnSp>
        <p:nvCxnSpPr>
          <p:cNvPr id="96" name="Straight Arrow Connector 95"/>
          <p:cNvCxnSpPr/>
          <p:nvPr/>
        </p:nvCxnSpPr>
        <p:spPr>
          <a:xfrm flipH="1" flipV="1">
            <a:off x="9408476" y="786443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408476" y="966101"/>
            <a:ext cx="242943" cy="30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616957" y="67782"/>
            <a:ext cx="47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fi-FI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757600" y="3188430"/>
            <a:ext cx="47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fi-FI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1482914" y="2841474"/>
            <a:ext cx="4200527" cy="2928128"/>
            <a:chOff x="558513" y="1746728"/>
            <a:chExt cx="6486435" cy="4521603"/>
          </a:xfrm>
        </p:grpSpPr>
        <p:sp>
          <p:nvSpPr>
            <p:cNvPr id="99" name="Rectangle 98"/>
            <p:cNvSpPr/>
            <p:nvPr/>
          </p:nvSpPr>
          <p:spPr>
            <a:xfrm>
              <a:off x="2626961" y="2290348"/>
              <a:ext cx="2304000" cy="115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3433323" y="2268833"/>
              <a:ext cx="0" cy="115200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202898" y="2290220"/>
              <a:ext cx="0" cy="115200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 rot="5400000">
              <a:off x="2742112" y="2751007"/>
              <a:ext cx="1152000" cy="2304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3674785" y="5183649"/>
              <a:ext cx="229126" cy="1374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5" name="Oval 8"/>
            <p:cNvSpPr>
              <a:spLocks noChangeArrowheads="1"/>
            </p:cNvSpPr>
            <p:nvPr/>
          </p:nvSpPr>
          <p:spPr bwMode="auto">
            <a:xfrm rot="16200000">
              <a:off x="3426433" y="4421132"/>
              <a:ext cx="731517" cy="7335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06" name="AutoShape 9"/>
            <p:cNvSpPr>
              <a:spLocks noChangeArrowheads="1"/>
            </p:cNvSpPr>
            <p:nvPr/>
          </p:nvSpPr>
          <p:spPr bwMode="auto">
            <a:xfrm rot="16200000">
              <a:off x="3977333" y="4704386"/>
              <a:ext cx="183382" cy="15559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07" name="AutoShape 9"/>
            <p:cNvSpPr>
              <a:spLocks noChangeArrowheads="1"/>
            </p:cNvSpPr>
            <p:nvPr/>
          </p:nvSpPr>
          <p:spPr bwMode="auto">
            <a:xfrm rot="5400000">
              <a:off x="3840427" y="4702812"/>
              <a:ext cx="183382" cy="15559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>
              <a:off x="2780780" y="4787902"/>
              <a:ext cx="6336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4160018" y="4784383"/>
              <a:ext cx="6336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4795553" y="3457569"/>
              <a:ext cx="0" cy="1332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2784837" y="3449406"/>
              <a:ext cx="0" cy="1332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8"/>
            <p:cNvSpPr>
              <a:spLocks noChangeArrowheads="1"/>
            </p:cNvSpPr>
            <p:nvPr/>
          </p:nvSpPr>
          <p:spPr bwMode="auto">
            <a:xfrm rot="5400000">
              <a:off x="3426432" y="5366385"/>
              <a:ext cx="731517" cy="7335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fi-FI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fi-FI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10800000" flipH="1" flipV="1">
              <a:off x="4911570" y="3913347"/>
              <a:ext cx="0" cy="691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rot="5400000" flipH="1" flipV="1">
              <a:off x="3353327" y="1779695"/>
              <a:ext cx="0" cy="691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48" idx="6"/>
              <a:endCxn id="105" idx="6"/>
            </p:cNvCxnSpPr>
            <p:nvPr/>
          </p:nvCxnSpPr>
          <p:spPr>
            <a:xfrm flipH="1">
              <a:off x="3792192" y="4116460"/>
              <a:ext cx="5685" cy="3056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3433366" y="2290505"/>
              <a:ext cx="1512000" cy="11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433323" y="2751069"/>
              <a:ext cx="2649600" cy="2304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8" name="Rounded Rectangle 117"/>
            <p:cNvSpPr>
              <a:spLocks noChangeAspect="1"/>
            </p:cNvSpPr>
            <p:nvPr/>
          </p:nvSpPr>
          <p:spPr>
            <a:xfrm rot="5400000">
              <a:off x="4082313" y="3835322"/>
              <a:ext cx="330636" cy="648000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8513" y="2751069"/>
              <a:ext cx="2649600" cy="2304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0" name="Group 119"/>
            <p:cNvGrpSpPr/>
            <p:nvPr/>
          </p:nvGrpSpPr>
          <p:grpSpPr>
            <a:xfrm rot="10800000">
              <a:off x="3144312" y="3649149"/>
              <a:ext cx="285074" cy="216000"/>
              <a:chOff x="7515754" y="3541817"/>
              <a:chExt cx="285074" cy="216000"/>
            </a:xfrm>
          </p:grpSpPr>
          <p:grpSp>
            <p:nvGrpSpPr>
              <p:cNvPr id="121" name="Group 120"/>
              <p:cNvGrpSpPr>
                <a:grpSpLocks noChangeAspect="1"/>
              </p:cNvGrpSpPr>
              <p:nvPr/>
            </p:nvGrpSpPr>
            <p:grpSpPr>
              <a:xfrm rot="5400000">
                <a:off x="7477567" y="3580004"/>
                <a:ext cx="216000" cy="139626"/>
                <a:chOff x="7276783" y="4802508"/>
                <a:chExt cx="432000" cy="279251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7276783" y="4865759"/>
                  <a:ext cx="216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>
                  <a:off x="7492783" y="4865759"/>
                  <a:ext cx="216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Oval 130"/>
                <p:cNvSpPr/>
                <p:nvPr/>
              </p:nvSpPr>
              <p:spPr>
                <a:xfrm>
                  <a:off x="7384059" y="4802508"/>
                  <a:ext cx="216000" cy="2160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7656828" y="3599055"/>
                <a:ext cx="144000" cy="104400"/>
                <a:chOff x="7945282" y="3429230"/>
                <a:chExt cx="289830" cy="209323"/>
              </a:xfrm>
            </p:grpSpPr>
            <p:sp>
              <p:nvSpPr>
                <p:cNvPr id="123" name="Line 11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103999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24" name="Line 120"/>
                <p:cNvSpPr>
                  <a:spLocks noChangeShapeType="1"/>
                </p:cNvSpPr>
                <p:nvPr/>
              </p:nvSpPr>
              <p:spPr bwMode="auto">
                <a:xfrm rot="5400000">
                  <a:off x="8051668" y="3508014"/>
                  <a:ext cx="209322" cy="5175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25" name="Line 1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999338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26" name="Line 122"/>
                <p:cNvSpPr>
                  <a:spLocks noChangeShapeType="1"/>
                </p:cNvSpPr>
                <p:nvPr/>
              </p:nvSpPr>
              <p:spPr bwMode="auto">
                <a:xfrm rot="5400000">
                  <a:off x="7948158" y="3508014"/>
                  <a:ext cx="209322" cy="5175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27" name="Line 12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894677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28" name="Line 124"/>
                <p:cNvSpPr>
                  <a:spLocks noChangeShapeType="1"/>
                </p:cNvSpPr>
                <p:nvPr/>
              </p:nvSpPr>
              <p:spPr bwMode="auto">
                <a:xfrm rot="5400000">
                  <a:off x="7907328" y="3467184"/>
                  <a:ext cx="104661" cy="28753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  <p:grpSp>
          <p:nvGrpSpPr>
            <p:cNvPr id="132" name="Group 131"/>
            <p:cNvGrpSpPr/>
            <p:nvPr/>
          </p:nvGrpSpPr>
          <p:grpSpPr>
            <a:xfrm>
              <a:off x="4143253" y="3652029"/>
              <a:ext cx="285074" cy="216000"/>
              <a:chOff x="7515754" y="3541817"/>
              <a:chExt cx="285074" cy="216000"/>
            </a:xfrm>
          </p:grpSpPr>
          <p:grpSp>
            <p:nvGrpSpPr>
              <p:cNvPr id="133" name="Group 132"/>
              <p:cNvGrpSpPr>
                <a:grpSpLocks noChangeAspect="1"/>
              </p:cNvGrpSpPr>
              <p:nvPr/>
            </p:nvGrpSpPr>
            <p:grpSpPr>
              <a:xfrm rot="5400000">
                <a:off x="7477567" y="3580004"/>
                <a:ext cx="216000" cy="139626"/>
                <a:chOff x="7276783" y="4802508"/>
                <a:chExt cx="432000" cy="279251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7276783" y="4865759"/>
                  <a:ext cx="216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5400000">
                  <a:off x="7492783" y="4865759"/>
                  <a:ext cx="216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Oval 142"/>
                <p:cNvSpPr/>
                <p:nvPr/>
              </p:nvSpPr>
              <p:spPr>
                <a:xfrm>
                  <a:off x="7384059" y="4802508"/>
                  <a:ext cx="216000" cy="2160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7656828" y="3599055"/>
                <a:ext cx="144000" cy="104400"/>
                <a:chOff x="7945282" y="3429230"/>
                <a:chExt cx="289830" cy="209323"/>
              </a:xfrm>
            </p:grpSpPr>
            <p:sp>
              <p:nvSpPr>
                <p:cNvPr id="135" name="Line 11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103999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36" name="Line 120"/>
                <p:cNvSpPr>
                  <a:spLocks noChangeShapeType="1"/>
                </p:cNvSpPr>
                <p:nvPr/>
              </p:nvSpPr>
              <p:spPr bwMode="auto">
                <a:xfrm rot="5400000">
                  <a:off x="8051668" y="3508014"/>
                  <a:ext cx="209322" cy="5175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37" name="Line 1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999338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38" name="Line 122"/>
                <p:cNvSpPr>
                  <a:spLocks noChangeShapeType="1"/>
                </p:cNvSpPr>
                <p:nvPr/>
              </p:nvSpPr>
              <p:spPr bwMode="auto">
                <a:xfrm rot="5400000">
                  <a:off x="7948158" y="3508014"/>
                  <a:ext cx="209322" cy="5175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39" name="Line 12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7894677" y="3507439"/>
                  <a:ext cx="209322" cy="5290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40" name="Line 124"/>
                <p:cNvSpPr>
                  <a:spLocks noChangeShapeType="1"/>
                </p:cNvSpPr>
                <p:nvPr/>
              </p:nvSpPr>
              <p:spPr bwMode="auto">
                <a:xfrm rot="5400000">
                  <a:off x="7907328" y="3467184"/>
                  <a:ext cx="104661" cy="28753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  <p:cxnSp>
          <p:nvCxnSpPr>
            <p:cNvPr id="144" name="Straight Connector 143"/>
            <p:cNvCxnSpPr/>
            <p:nvPr/>
          </p:nvCxnSpPr>
          <p:spPr>
            <a:xfrm flipH="1">
              <a:off x="2784837" y="3755993"/>
              <a:ext cx="504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4287907" y="3760391"/>
              <a:ext cx="504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421719" y="3752945"/>
              <a:ext cx="720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3805398" y="3739523"/>
              <a:ext cx="51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Oval 8"/>
            <p:cNvSpPr>
              <a:spLocks noChangeAspect="1" noChangeArrowheads="1"/>
            </p:cNvSpPr>
            <p:nvPr/>
          </p:nvSpPr>
          <p:spPr bwMode="auto">
            <a:xfrm rot="16200000">
              <a:off x="3761976" y="4116361"/>
              <a:ext cx="71802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>
            <a:xfrm flipH="1">
              <a:off x="3820847" y="4152360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8"/>
            <p:cNvSpPr>
              <a:spLocks noChangeAspect="1" noChangeArrowheads="1"/>
            </p:cNvSpPr>
            <p:nvPr/>
          </p:nvSpPr>
          <p:spPr bwMode="auto">
            <a:xfrm rot="16200000">
              <a:off x="3764967" y="3714972"/>
              <a:ext cx="71802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55" name="Left Arrow 154"/>
            <p:cNvSpPr/>
            <p:nvPr/>
          </p:nvSpPr>
          <p:spPr>
            <a:xfrm>
              <a:off x="6082923" y="2592396"/>
              <a:ext cx="962025" cy="54297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6" name="Straight Arrow Connector 155"/>
            <p:cNvCxnSpPr/>
            <p:nvPr/>
          </p:nvCxnSpPr>
          <p:spPr>
            <a:xfrm flipH="1" flipV="1">
              <a:off x="2626961" y="3930901"/>
              <a:ext cx="0" cy="691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AutoShape 9"/>
            <p:cNvSpPr>
              <a:spLocks noChangeArrowheads="1"/>
            </p:cNvSpPr>
            <p:nvPr/>
          </p:nvSpPr>
          <p:spPr bwMode="auto">
            <a:xfrm rot="16200000">
              <a:off x="3564092" y="4706390"/>
              <a:ext cx="183382" cy="15559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58" name="AutoShape 9"/>
            <p:cNvSpPr>
              <a:spLocks noChangeArrowheads="1"/>
            </p:cNvSpPr>
            <p:nvPr/>
          </p:nvSpPr>
          <p:spPr bwMode="auto">
            <a:xfrm rot="5400000">
              <a:off x="3421471" y="4704816"/>
              <a:ext cx="183382" cy="15559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i-FI" sz="1800">
                <a:latin typeface="Arial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135820" y="319877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083260" y="319640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fi-FI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487198" y="3565739"/>
              <a:ext cx="2596062" cy="270259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185704" y="1746728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fi-FI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3415958" y="3963751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i-FI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3" name="Left Arrow 172"/>
          <p:cNvSpPr/>
          <p:nvPr/>
        </p:nvSpPr>
        <p:spPr>
          <a:xfrm rot="-5400000">
            <a:off x="9521849" y="934264"/>
            <a:ext cx="622994" cy="3516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xtBox 2"/>
          <p:cNvSpPr txBox="1"/>
          <p:nvPr/>
        </p:nvSpPr>
        <p:spPr>
          <a:xfrm>
            <a:off x="1718676" y="6363069"/>
            <a:ext cx="364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Direct Drive Hydraulics (DDH) system</a:t>
            </a:r>
            <a:endParaRPr lang="fi-FI" dirty="0"/>
          </a:p>
        </p:txBody>
      </p:sp>
      <p:sp>
        <p:nvSpPr>
          <p:cNvPr id="174" name="TextBox 173"/>
          <p:cNvSpPr txBox="1"/>
          <p:nvPr/>
        </p:nvSpPr>
        <p:spPr>
          <a:xfrm>
            <a:off x="6641075" y="6363069"/>
            <a:ext cx="542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Directional Proportional Control Valve operated system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311348" y="1309915"/>
            <a:ext cx="8136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Focus:</a:t>
            </a:r>
          </a:p>
          <a:p>
            <a:r>
              <a:rPr lang="fi-FI" dirty="0" smtClean="0"/>
              <a:t>Pump leakages defined by separate laminar leakage orifices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internal leakage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external leakage (case drain) </a:t>
            </a:r>
          </a:p>
          <a:p>
            <a:r>
              <a:rPr lang="fi-FI" dirty="0" smtClean="0"/>
              <a:t>Main question:</a:t>
            </a:r>
          </a:p>
          <a:p>
            <a:r>
              <a:rPr lang="fi-FI" dirty="0" smtClean="0"/>
              <a:t>Power consumption of systems</a:t>
            </a:r>
            <a:endParaRPr lang="fi-FI" dirty="0"/>
          </a:p>
        </p:txBody>
      </p:sp>
      <p:sp>
        <p:nvSpPr>
          <p:cNvPr id="176" name="Line 127"/>
          <p:cNvSpPr>
            <a:spLocks noChangeShapeType="1"/>
          </p:cNvSpPr>
          <p:nvPr/>
        </p:nvSpPr>
        <p:spPr bwMode="auto">
          <a:xfrm>
            <a:off x="9983394" y="5321693"/>
            <a:ext cx="216000" cy="21600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77" name="Line 127"/>
          <p:cNvSpPr>
            <a:spLocks noChangeShapeType="1"/>
          </p:cNvSpPr>
          <p:nvPr/>
        </p:nvSpPr>
        <p:spPr bwMode="auto">
          <a:xfrm flipH="1">
            <a:off x="10191566" y="5527425"/>
            <a:ext cx="441" cy="236328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60" name="Rectangle 159"/>
          <p:cNvSpPr/>
          <p:nvPr/>
        </p:nvSpPr>
        <p:spPr>
          <a:xfrm rot="16200000">
            <a:off x="9311806" y="3071505"/>
            <a:ext cx="1043258" cy="104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812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21209" y="720331"/>
            <a:ext cx="230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27571" y="698816"/>
            <a:ext cx="0" cy="1152000"/>
          </a:xfrm>
          <a:prstGeom prst="lin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97146" y="720203"/>
            <a:ext cx="0" cy="1152000"/>
          </a:xfrm>
          <a:prstGeom prst="lin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5400000">
            <a:off x="3836360" y="1180990"/>
            <a:ext cx="1152000" cy="230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Box 17"/>
          <p:cNvSpPr txBox="1"/>
          <p:nvPr/>
        </p:nvSpPr>
        <p:spPr>
          <a:xfrm>
            <a:off x="8285556" y="920872"/>
            <a:ext cx="47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fi-FI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4769033" y="3613632"/>
            <a:ext cx="229126" cy="13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 rot="16200000">
            <a:off x="4520681" y="2851115"/>
            <a:ext cx="731517" cy="733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 rot="16200000">
            <a:off x="5071581" y="3134369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 rot="5400000">
            <a:off x="4934675" y="3132795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875028" y="3217885"/>
            <a:ext cx="6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54266" y="3214366"/>
            <a:ext cx="6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89801" y="1887552"/>
            <a:ext cx="0" cy="1332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879085" y="1879389"/>
            <a:ext cx="0" cy="1332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8"/>
          <p:cNvSpPr>
            <a:spLocks noChangeArrowheads="1"/>
          </p:cNvSpPr>
          <p:nvPr/>
        </p:nvSpPr>
        <p:spPr bwMode="auto">
          <a:xfrm rot="5400000">
            <a:off x="4520680" y="3796368"/>
            <a:ext cx="731517" cy="733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0800000" flipH="1" flipV="1">
            <a:off x="6005818" y="2343330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447575" y="209678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16" idx="6"/>
            <a:endCxn id="21" idx="6"/>
          </p:cNvCxnSpPr>
          <p:nvPr/>
        </p:nvCxnSpPr>
        <p:spPr>
          <a:xfrm flipH="1">
            <a:off x="4886440" y="2546443"/>
            <a:ext cx="5685" cy="3056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27614" y="720488"/>
            <a:ext cx="1512000" cy="11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Rectangle 34"/>
          <p:cNvSpPr/>
          <p:nvPr/>
        </p:nvSpPr>
        <p:spPr>
          <a:xfrm>
            <a:off x="4527571" y="1181052"/>
            <a:ext cx="2649600" cy="230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Rounded Rectangle 35"/>
          <p:cNvSpPr>
            <a:spLocks noChangeAspect="1"/>
          </p:cNvSpPr>
          <p:nvPr/>
        </p:nvSpPr>
        <p:spPr>
          <a:xfrm rot="5400000">
            <a:off x="5176561" y="2265305"/>
            <a:ext cx="330636" cy="6480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Rectangle 36"/>
          <p:cNvSpPr/>
          <p:nvPr/>
        </p:nvSpPr>
        <p:spPr>
          <a:xfrm>
            <a:off x="1652761" y="1181052"/>
            <a:ext cx="2649600" cy="230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87" name="Group 86"/>
          <p:cNvGrpSpPr/>
          <p:nvPr/>
        </p:nvGrpSpPr>
        <p:grpSpPr>
          <a:xfrm rot="10800000">
            <a:off x="4238560" y="2079132"/>
            <a:ext cx="285074" cy="216000"/>
            <a:chOff x="7515754" y="3541817"/>
            <a:chExt cx="285074" cy="216000"/>
          </a:xfrm>
        </p:grpSpPr>
        <p:grpSp>
          <p:nvGrpSpPr>
            <p:cNvPr id="88" name="Group 87"/>
            <p:cNvGrpSpPr>
              <a:grpSpLocks noChangeAspect="1"/>
            </p:cNvGrpSpPr>
            <p:nvPr/>
          </p:nvGrpSpPr>
          <p:grpSpPr>
            <a:xfrm rot="5400000">
              <a:off x="7477567" y="3580004"/>
              <a:ext cx="216000" cy="139626"/>
              <a:chOff x="7276783" y="4802508"/>
              <a:chExt cx="432000" cy="27925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276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7492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/>
              <p:cNvSpPr/>
              <p:nvPr/>
            </p:nvSpPr>
            <p:spPr>
              <a:xfrm>
                <a:off x="7384059" y="4802508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7656828" y="3599055"/>
              <a:ext cx="144000" cy="104400"/>
              <a:chOff x="7945282" y="3429230"/>
              <a:chExt cx="289830" cy="209323"/>
            </a:xfrm>
          </p:grpSpPr>
          <p:sp>
            <p:nvSpPr>
              <p:cNvPr id="90" name="Line 119"/>
              <p:cNvSpPr>
                <a:spLocks noChangeShapeType="1"/>
              </p:cNvSpPr>
              <p:nvPr/>
            </p:nvSpPr>
            <p:spPr bwMode="auto">
              <a:xfrm rot="5400000" flipH="1">
                <a:off x="8103999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1" name="Line 120"/>
              <p:cNvSpPr>
                <a:spLocks noChangeShapeType="1"/>
              </p:cNvSpPr>
              <p:nvPr/>
            </p:nvSpPr>
            <p:spPr bwMode="auto">
              <a:xfrm rot="5400000">
                <a:off x="805166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2" name="Line 121"/>
              <p:cNvSpPr>
                <a:spLocks noChangeShapeType="1"/>
              </p:cNvSpPr>
              <p:nvPr/>
            </p:nvSpPr>
            <p:spPr bwMode="auto">
              <a:xfrm rot="5400000" flipH="1">
                <a:off x="7999338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3" name="Line 122"/>
              <p:cNvSpPr>
                <a:spLocks noChangeShapeType="1"/>
              </p:cNvSpPr>
              <p:nvPr/>
            </p:nvSpPr>
            <p:spPr bwMode="auto">
              <a:xfrm rot="5400000">
                <a:off x="794815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4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7894677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5" name="Line 124"/>
              <p:cNvSpPr>
                <a:spLocks noChangeShapeType="1"/>
              </p:cNvSpPr>
              <p:nvPr/>
            </p:nvSpPr>
            <p:spPr bwMode="auto">
              <a:xfrm rot="5400000">
                <a:off x="7907328" y="3467184"/>
                <a:ext cx="104661" cy="2875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5237501" y="2082012"/>
            <a:ext cx="285074" cy="216000"/>
            <a:chOff x="7515754" y="3541817"/>
            <a:chExt cx="285074" cy="216000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 rot="5400000">
              <a:off x="7477567" y="3580004"/>
              <a:ext cx="216000" cy="139626"/>
              <a:chOff x="7276783" y="4802508"/>
              <a:chExt cx="432000" cy="279251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7276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7492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Oval 109"/>
              <p:cNvSpPr/>
              <p:nvPr/>
            </p:nvSpPr>
            <p:spPr>
              <a:xfrm>
                <a:off x="7384059" y="4802508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7656828" y="3599055"/>
              <a:ext cx="144000" cy="104400"/>
              <a:chOff x="7945282" y="3429230"/>
              <a:chExt cx="289830" cy="209323"/>
            </a:xfrm>
          </p:grpSpPr>
          <p:sp>
            <p:nvSpPr>
              <p:cNvPr id="102" name="Line 119"/>
              <p:cNvSpPr>
                <a:spLocks noChangeShapeType="1"/>
              </p:cNvSpPr>
              <p:nvPr/>
            </p:nvSpPr>
            <p:spPr bwMode="auto">
              <a:xfrm rot="5400000" flipH="1">
                <a:off x="8103999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" name="Line 120"/>
              <p:cNvSpPr>
                <a:spLocks noChangeShapeType="1"/>
              </p:cNvSpPr>
              <p:nvPr/>
            </p:nvSpPr>
            <p:spPr bwMode="auto">
              <a:xfrm rot="5400000">
                <a:off x="805166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" name="Line 121"/>
              <p:cNvSpPr>
                <a:spLocks noChangeShapeType="1"/>
              </p:cNvSpPr>
              <p:nvPr/>
            </p:nvSpPr>
            <p:spPr bwMode="auto">
              <a:xfrm rot="5400000" flipH="1">
                <a:off x="7999338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" name="Line 122"/>
              <p:cNvSpPr>
                <a:spLocks noChangeShapeType="1"/>
              </p:cNvSpPr>
              <p:nvPr/>
            </p:nvSpPr>
            <p:spPr bwMode="auto">
              <a:xfrm rot="5400000">
                <a:off x="794815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7894677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7" name="Line 124"/>
              <p:cNvSpPr>
                <a:spLocks noChangeShapeType="1"/>
              </p:cNvSpPr>
              <p:nvPr/>
            </p:nvSpPr>
            <p:spPr bwMode="auto">
              <a:xfrm rot="5400000">
                <a:off x="7907328" y="3467184"/>
                <a:ext cx="104661" cy="2875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cxnSp>
        <p:nvCxnSpPr>
          <p:cNvPr id="111" name="Straight Connector 110"/>
          <p:cNvCxnSpPr/>
          <p:nvPr/>
        </p:nvCxnSpPr>
        <p:spPr>
          <a:xfrm flipH="1">
            <a:off x="3879085" y="2185976"/>
            <a:ext cx="50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5382155" y="2190374"/>
            <a:ext cx="50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4515967" y="2182928"/>
            <a:ext cx="7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4899646" y="2169506"/>
            <a:ext cx="51" cy="43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8"/>
          <p:cNvSpPr>
            <a:spLocks noChangeAspect="1" noChangeArrowheads="1"/>
          </p:cNvSpPr>
          <p:nvPr/>
        </p:nvSpPr>
        <p:spPr bwMode="auto">
          <a:xfrm rot="16200000">
            <a:off x="4856224" y="2546344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4915095" y="2582343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8"/>
          <p:cNvSpPr>
            <a:spLocks noChangeAspect="1" noChangeArrowheads="1"/>
          </p:cNvSpPr>
          <p:nvPr/>
        </p:nvSpPr>
        <p:spPr bwMode="auto">
          <a:xfrm rot="16200000">
            <a:off x="4859215" y="2144955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5467674" y="2731197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77" name="Oval 276"/>
          <p:cNvSpPr/>
          <p:nvPr/>
        </p:nvSpPr>
        <p:spPr>
          <a:xfrm>
            <a:off x="6070419" y="553889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278" name="Oval 277"/>
          <p:cNvSpPr/>
          <p:nvPr/>
        </p:nvSpPr>
        <p:spPr>
          <a:xfrm>
            <a:off x="4175703" y="2703288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2</a:t>
            </a:r>
          </a:p>
        </p:txBody>
      </p:sp>
      <p:sp>
        <p:nvSpPr>
          <p:cNvPr id="279" name="Oval 278"/>
          <p:cNvSpPr/>
          <p:nvPr/>
        </p:nvSpPr>
        <p:spPr>
          <a:xfrm>
            <a:off x="5295438" y="4209877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81" name="Left Arrow 280"/>
          <p:cNvSpPr/>
          <p:nvPr/>
        </p:nvSpPr>
        <p:spPr>
          <a:xfrm>
            <a:off x="7177171" y="1022379"/>
            <a:ext cx="962025" cy="5429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82" name="Straight Arrow Connector 281"/>
          <p:cNvCxnSpPr/>
          <p:nvPr/>
        </p:nvCxnSpPr>
        <p:spPr>
          <a:xfrm flipH="1" flipV="1">
            <a:off x="3721209" y="2360884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utoShape 9"/>
          <p:cNvSpPr>
            <a:spLocks noChangeArrowheads="1"/>
          </p:cNvSpPr>
          <p:nvPr/>
        </p:nvSpPr>
        <p:spPr bwMode="auto">
          <a:xfrm rot="16200000">
            <a:off x="4658340" y="3136373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84" name="AutoShape 9"/>
          <p:cNvSpPr>
            <a:spLocks noChangeArrowheads="1"/>
          </p:cNvSpPr>
          <p:nvPr/>
        </p:nvSpPr>
        <p:spPr bwMode="auto">
          <a:xfrm rot="5400000">
            <a:off x="4515719" y="3134799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89" name="Oval 8"/>
          <p:cNvSpPr>
            <a:spLocks noChangeArrowheads="1"/>
          </p:cNvSpPr>
          <p:nvPr/>
        </p:nvSpPr>
        <p:spPr bwMode="auto">
          <a:xfrm rot="16200000">
            <a:off x="8784739" y="4863087"/>
            <a:ext cx="731517" cy="733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90" name="AutoShape 9"/>
          <p:cNvSpPr>
            <a:spLocks noChangeArrowheads="1"/>
          </p:cNvSpPr>
          <p:nvPr/>
        </p:nvSpPr>
        <p:spPr bwMode="auto">
          <a:xfrm rot="16200000">
            <a:off x="9335639" y="5146341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91" name="AutoShape 9"/>
          <p:cNvSpPr>
            <a:spLocks noChangeArrowheads="1"/>
          </p:cNvSpPr>
          <p:nvPr/>
        </p:nvSpPr>
        <p:spPr bwMode="auto">
          <a:xfrm rot="5400000">
            <a:off x="9198733" y="5144767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92" name="AutoShape 9"/>
          <p:cNvSpPr>
            <a:spLocks noChangeArrowheads="1"/>
          </p:cNvSpPr>
          <p:nvPr/>
        </p:nvSpPr>
        <p:spPr bwMode="auto">
          <a:xfrm rot="16200000">
            <a:off x="8922398" y="5148345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93" name="AutoShape 9"/>
          <p:cNvSpPr>
            <a:spLocks noChangeArrowheads="1"/>
          </p:cNvSpPr>
          <p:nvPr/>
        </p:nvSpPr>
        <p:spPr bwMode="auto">
          <a:xfrm rot="5400000">
            <a:off x="8779777" y="5146771"/>
            <a:ext cx="183382" cy="15559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grpSp>
        <p:nvGrpSpPr>
          <p:cNvPr id="296" name="Group 295"/>
          <p:cNvGrpSpPr>
            <a:grpSpLocks noChangeAspect="1"/>
          </p:cNvGrpSpPr>
          <p:nvPr/>
        </p:nvGrpSpPr>
        <p:grpSpPr>
          <a:xfrm>
            <a:off x="9006626" y="4391654"/>
            <a:ext cx="318222" cy="360000"/>
            <a:chOff x="8367728" y="4496824"/>
            <a:chExt cx="159597" cy="180550"/>
          </a:xfrm>
        </p:grpSpPr>
        <p:sp>
          <p:nvSpPr>
            <p:cNvPr id="294" name="Arc 293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95" name="Arc 294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97" name="Group 296"/>
          <p:cNvGrpSpPr>
            <a:grpSpLocks noChangeAspect="1"/>
          </p:cNvGrpSpPr>
          <p:nvPr/>
        </p:nvGrpSpPr>
        <p:grpSpPr>
          <a:xfrm>
            <a:off x="8783548" y="3900542"/>
            <a:ext cx="318222" cy="360000"/>
            <a:chOff x="8367728" y="4496824"/>
            <a:chExt cx="159597" cy="180550"/>
          </a:xfrm>
        </p:grpSpPr>
        <p:sp>
          <p:nvSpPr>
            <p:cNvPr id="298" name="Arc 297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99" name="Arc 298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00" name="Group 299"/>
          <p:cNvGrpSpPr>
            <a:grpSpLocks noChangeAspect="1"/>
          </p:cNvGrpSpPr>
          <p:nvPr/>
        </p:nvGrpSpPr>
        <p:grpSpPr>
          <a:xfrm>
            <a:off x="9258390" y="3900542"/>
            <a:ext cx="318222" cy="360000"/>
            <a:chOff x="8367728" y="4496824"/>
            <a:chExt cx="159597" cy="180550"/>
          </a:xfrm>
        </p:grpSpPr>
        <p:sp>
          <p:nvSpPr>
            <p:cNvPr id="301" name="Arc 300"/>
            <p:cNvSpPr>
              <a:spLocks noChangeAspect="1"/>
            </p:cNvSpPr>
            <p:nvPr/>
          </p:nvSpPr>
          <p:spPr>
            <a:xfrm>
              <a:off x="8372518" y="460537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02" name="Arc 301"/>
            <p:cNvSpPr>
              <a:spLocks noChangeAspect="1"/>
            </p:cNvSpPr>
            <p:nvPr/>
          </p:nvSpPr>
          <p:spPr>
            <a:xfrm rot="10800000">
              <a:off x="8367728" y="4496824"/>
              <a:ext cx="154807" cy="72000"/>
            </a:xfrm>
            <a:prstGeom prst="arc">
              <a:avLst>
                <a:gd name="adj1" fmla="val 10885619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cxnSp>
        <p:nvCxnSpPr>
          <p:cNvPr id="303" name="Straight Connector 302"/>
          <p:cNvCxnSpPr/>
          <p:nvPr/>
        </p:nvCxnSpPr>
        <p:spPr>
          <a:xfrm flipH="1">
            <a:off x="8569068" y="4068559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flipH="1">
            <a:off x="9733532" y="4074735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5400000" flipH="1">
            <a:off x="9140623" y="3497796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rot="5400000" flipH="1">
            <a:off x="9153341" y="3993993"/>
            <a:ext cx="0" cy="11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8"/>
          <p:cNvSpPr>
            <a:spLocks noChangeAspect="1" noChangeArrowheads="1"/>
          </p:cNvSpPr>
          <p:nvPr/>
        </p:nvSpPr>
        <p:spPr bwMode="auto">
          <a:xfrm rot="16200000">
            <a:off x="9134611" y="404099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308" name="Straight Connector 307"/>
          <p:cNvCxnSpPr/>
          <p:nvPr/>
        </p:nvCxnSpPr>
        <p:spPr>
          <a:xfrm>
            <a:off x="9170648" y="3497417"/>
            <a:ext cx="0" cy="5820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Rounded Rectangle 308"/>
          <p:cNvSpPr>
            <a:spLocks noChangeAspect="1"/>
          </p:cNvSpPr>
          <p:nvPr/>
        </p:nvSpPr>
        <p:spPr>
          <a:xfrm rot="5400000">
            <a:off x="9577003" y="3170559"/>
            <a:ext cx="330636" cy="6480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1" name="Oval 8"/>
          <p:cNvSpPr>
            <a:spLocks noChangeAspect="1" noChangeArrowheads="1"/>
          </p:cNvSpPr>
          <p:nvPr/>
        </p:nvSpPr>
        <p:spPr bwMode="auto">
          <a:xfrm rot="16200000">
            <a:off x="9134611" y="3462470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grpSp>
        <p:nvGrpSpPr>
          <p:cNvPr id="312" name="Group 311"/>
          <p:cNvGrpSpPr/>
          <p:nvPr/>
        </p:nvGrpSpPr>
        <p:grpSpPr>
          <a:xfrm rot="10800000">
            <a:off x="8516262" y="2962408"/>
            <a:ext cx="285074" cy="216000"/>
            <a:chOff x="7515754" y="3541817"/>
            <a:chExt cx="285074" cy="216000"/>
          </a:xfrm>
        </p:grpSpPr>
        <p:grpSp>
          <p:nvGrpSpPr>
            <p:cNvPr id="313" name="Group 312"/>
            <p:cNvGrpSpPr>
              <a:grpSpLocks noChangeAspect="1"/>
            </p:cNvGrpSpPr>
            <p:nvPr/>
          </p:nvGrpSpPr>
          <p:grpSpPr>
            <a:xfrm rot="5400000">
              <a:off x="7477567" y="3580004"/>
              <a:ext cx="216000" cy="139626"/>
              <a:chOff x="7276783" y="4802508"/>
              <a:chExt cx="432000" cy="279251"/>
            </a:xfrm>
          </p:grpSpPr>
          <p:cxnSp>
            <p:nvCxnSpPr>
              <p:cNvPr id="321" name="Straight Connector 320"/>
              <p:cNvCxnSpPr/>
              <p:nvPr/>
            </p:nvCxnSpPr>
            <p:spPr>
              <a:xfrm>
                <a:off x="7276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5400000">
                <a:off x="7492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3" name="Oval 322"/>
              <p:cNvSpPr/>
              <p:nvPr/>
            </p:nvSpPr>
            <p:spPr>
              <a:xfrm>
                <a:off x="7384059" y="4802508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7656828" y="3599055"/>
              <a:ext cx="144000" cy="104400"/>
              <a:chOff x="7945282" y="3429230"/>
              <a:chExt cx="289830" cy="209323"/>
            </a:xfrm>
          </p:grpSpPr>
          <p:sp>
            <p:nvSpPr>
              <p:cNvPr id="315" name="Line 119"/>
              <p:cNvSpPr>
                <a:spLocks noChangeShapeType="1"/>
              </p:cNvSpPr>
              <p:nvPr/>
            </p:nvSpPr>
            <p:spPr bwMode="auto">
              <a:xfrm rot="5400000" flipH="1">
                <a:off x="8103999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16" name="Line 120"/>
              <p:cNvSpPr>
                <a:spLocks noChangeShapeType="1"/>
              </p:cNvSpPr>
              <p:nvPr/>
            </p:nvSpPr>
            <p:spPr bwMode="auto">
              <a:xfrm rot="5400000">
                <a:off x="805166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17" name="Line 121"/>
              <p:cNvSpPr>
                <a:spLocks noChangeShapeType="1"/>
              </p:cNvSpPr>
              <p:nvPr/>
            </p:nvSpPr>
            <p:spPr bwMode="auto">
              <a:xfrm rot="5400000" flipH="1">
                <a:off x="7999338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18" name="Line 122"/>
              <p:cNvSpPr>
                <a:spLocks noChangeShapeType="1"/>
              </p:cNvSpPr>
              <p:nvPr/>
            </p:nvSpPr>
            <p:spPr bwMode="auto">
              <a:xfrm rot="5400000">
                <a:off x="794815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19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7894677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0" name="Line 124"/>
              <p:cNvSpPr>
                <a:spLocks noChangeShapeType="1"/>
              </p:cNvSpPr>
              <p:nvPr/>
            </p:nvSpPr>
            <p:spPr bwMode="auto">
              <a:xfrm rot="5400000">
                <a:off x="7907328" y="3467184"/>
                <a:ext cx="104661" cy="2875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324" name="Group 323"/>
          <p:cNvGrpSpPr/>
          <p:nvPr/>
        </p:nvGrpSpPr>
        <p:grpSpPr>
          <a:xfrm>
            <a:off x="9515203" y="2965288"/>
            <a:ext cx="285074" cy="216000"/>
            <a:chOff x="7515754" y="3541817"/>
            <a:chExt cx="285074" cy="216000"/>
          </a:xfrm>
        </p:grpSpPr>
        <p:grpSp>
          <p:nvGrpSpPr>
            <p:cNvPr id="325" name="Group 324"/>
            <p:cNvGrpSpPr>
              <a:grpSpLocks noChangeAspect="1"/>
            </p:cNvGrpSpPr>
            <p:nvPr/>
          </p:nvGrpSpPr>
          <p:grpSpPr>
            <a:xfrm rot="5400000">
              <a:off x="7477567" y="3580004"/>
              <a:ext cx="216000" cy="139626"/>
              <a:chOff x="7276783" y="4802508"/>
              <a:chExt cx="432000" cy="279251"/>
            </a:xfrm>
          </p:grpSpPr>
          <p:cxnSp>
            <p:nvCxnSpPr>
              <p:cNvPr id="333" name="Straight Connector 332"/>
              <p:cNvCxnSpPr/>
              <p:nvPr/>
            </p:nvCxnSpPr>
            <p:spPr>
              <a:xfrm>
                <a:off x="7276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5400000">
                <a:off x="7492783" y="4865759"/>
                <a:ext cx="216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5" name="Oval 334"/>
              <p:cNvSpPr/>
              <p:nvPr/>
            </p:nvSpPr>
            <p:spPr>
              <a:xfrm>
                <a:off x="7384059" y="4802508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7656828" y="3599055"/>
              <a:ext cx="144000" cy="104400"/>
              <a:chOff x="7945282" y="3429230"/>
              <a:chExt cx="289830" cy="209323"/>
            </a:xfrm>
          </p:grpSpPr>
          <p:sp>
            <p:nvSpPr>
              <p:cNvPr id="327" name="Line 119"/>
              <p:cNvSpPr>
                <a:spLocks noChangeShapeType="1"/>
              </p:cNvSpPr>
              <p:nvPr/>
            </p:nvSpPr>
            <p:spPr bwMode="auto">
              <a:xfrm rot="5400000" flipH="1">
                <a:off x="8103999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8" name="Line 120"/>
              <p:cNvSpPr>
                <a:spLocks noChangeShapeType="1"/>
              </p:cNvSpPr>
              <p:nvPr/>
            </p:nvSpPr>
            <p:spPr bwMode="auto">
              <a:xfrm rot="5400000">
                <a:off x="805166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9" name="Line 121"/>
              <p:cNvSpPr>
                <a:spLocks noChangeShapeType="1"/>
              </p:cNvSpPr>
              <p:nvPr/>
            </p:nvSpPr>
            <p:spPr bwMode="auto">
              <a:xfrm rot="5400000" flipH="1">
                <a:off x="7999338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30" name="Line 122"/>
              <p:cNvSpPr>
                <a:spLocks noChangeShapeType="1"/>
              </p:cNvSpPr>
              <p:nvPr/>
            </p:nvSpPr>
            <p:spPr bwMode="auto">
              <a:xfrm rot="5400000">
                <a:off x="7948158" y="3508014"/>
                <a:ext cx="209322" cy="5175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31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7894677" y="3507439"/>
                <a:ext cx="209322" cy="5290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32" name="Line 124"/>
              <p:cNvSpPr>
                <a:spLocks noChangeShapeType="1"/>
              </p:cNvSpPr>
              <p:nvPr/>
            </p:nvSpPr>
            <p:spPr bwMode="auto">
              <a:xfrm rot="5400000">
                <a:off x="7907328" y="3467184"/>
                <a:ext cx="104661" cy="2875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cxnSp>
        <p:nvCxnSpPr>
          <p:cNvPr id="336" name="Straight Connector 335"/>
          <p:cNvCxnSpPr/>
          <p:nvPr/>
        </p:nvCxnSpPr>
        <p:spPr>
          <a:xfrm flipH="1">
            <a:off x="7794837" y="3069252"/>
            <a:ext cx="86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H="1">
            <a:off x="9659857" y="3073650"/>
            <a:ext cx="86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H="1" flipV="1">
            <a:off x="8793669" y="3066204"/>
            <a:ext cx="7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 flipV="1">
            <a:off x="9177348" y="3052782"/>
            <a:ext cx="51" cy="43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Oval 8"/>
          <p:cNvSpPr>
            <a:spLocks noChangeAspect="1" noChangeArrowheads="1"/>
          </p:cNvSpPr>
          <p:nvPr/>
        </p:nvSpPr>
        <p:spPr bwMode="auto">
          <a:xfrm rot="16200000">
            <a:off x="9146248" y="3028231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341" name="Straight Connector 340"/>
          <p:cNvCxnSpPr/>
          <p:nvPr/>
        </p:nvCxnSpPr>
        <p:spPr>
          <a:xfrm flipH="1" flipV="1">
            <a:off x="9526551" y="5217693"/>
            <a:ext cx="9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H="1">
            <a:off x="7794836" y="5223306"/>
            <a:ext cx="97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Oval 8"/>
          <p:cNvSpPr>
            <a:spLocks noChangeAspect="1" noChangeArrowheads="1"/>
          </p:cNvSpPr>
          <p:nvPr/>
        </p:nvSpPr>
        <p:spPr bwMode="auto">
          <a:xfrm rot="16200000">
            <a:off x="9693483" y="4531882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344" name="Oval 8"/>
          <p:cNvSpPr>
            <a:spLocks noChangeAspect="1" noChangeArrowheads="1"/>
          </p:cNvSpPr>
          <p:nvPr/>
        </p:nvSpPr>
        <p:spPr bwMode="auto">
          <a:xfrm rot="16200000">
            <a:off x="8527783" y="4526373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345" name="Straight Connector 344"/>
          <p:cNvCxnSpPr/>
          <p:nvPr/>
        </p:nvCxnSpPr>
        <p:spPr>
          <a:xfrm flipH="1" flipV="1">
            <a:off x="9178171" y="3497417"/>
            <a:ext cx="25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>
            <a:off x="3230068" y="16287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6177508" y="16263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581446" y="1995722"/>
            <a:ext cx="2596062" cy="270259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9" name="Rectangle 348"/>
          <p:cNvSpPr/>
          <p:nvPr/>
        </p:nvSpPr>
        <p:spPr>
          <a:xfrm rot="16200000">
            <a:off x="9036974" y="5635136"/>
            <a:ext cx="229126" cy="13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0" name="Oval 8"/>
          <p:cNvSpPr>
            <a:spLocks noChangeArrowheads="1"/>
          </p:cNvSpPr>
          <p:nvPr/>
        </p:nvSpPr>
        <p:spPr bwMode="auto">
          <a:xfrm rot="5400000">
            <a:off x="8788621" y="5817872"/>
            <a:ext cx="731517" cy="733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8869166" y="456930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vp.AB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9117634" y="3592847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vp.BT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5" name="Straight Arrow Connector 354"/>
          <p:cNvCxnSpPr/>
          <p:nvPr/>
        </p:nvCxnSpPr>
        <p:spPr>
          <a:xfrm rot="5400000" flipH="1" flipV="1">
            <a:off x="9151778" y="4046054"/>
            <a:ext cx="0" cy="691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/>
          <p:nvPr/>
        </p:nvCxnSpPr>
        <p:spPr>
          <a:xfrm rot="5400000" flipH="1" flipV="1">
            <a:off x="8891228" y="3684542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rot="-5400000" flipH="1" flipV="1">
            <a:off x="9412725" y="3684542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 rot="-5400000" flipH="1" flipV="1">
            <a:off x="8615328" y="5170257"/>
            <a:ext cx="0" cy="288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 rot="-5400000" flipH="1" flipV="1">
            <a:off x="9636322" y="5170257"/>
            <a:ext cx="0" cy="288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Oval 8"/>
          <p:cNvSpPr>
            <a:spLocks noChangeAspect="1" noChangeArrowheads="1"/>
          </p:cNvSpPr>
          <p:nvPr/>
        </p:nvSpPr>
        <p:spPr bwMode="auto">
          <a:xfrm rot="16200000">
            <a:off x="9693483" y="5179582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361" name="Oval 8"/>
          <p:cNvSpPr>
            <a:spLocks noChangeAspect="1" noChangeArrowheads="1"/>
          </p:cNvSpPr>
          <p:nvPr/>
        </p:nvSpPr>
        <p:spPr bwMode="auto">
          <a:xfrm rot="16200000">
            <a:off x="8527783" y="5174073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9399271" y="531922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vp.0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3" name="Straight Arrow Connector 362"/>
          <p:cNvCxnSpPr/>
          <p:nvPr/>
        </p:nvCxnSpPr>
        <p:spPr>
          <a:xfrm rot="5400000" flipH="1" flipV="1">
            <a:off x="9637227" y="2636124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Arrow Connector 363"/>
          <p:cNvCxnSpPr/>
          <p:nvPr/>
        </p:nvCxnSpPr>
        <p:spPr>
          <a:xfrm rot="-5400000" flipH="1" flipV="1">
            <a:off x="8644933" y="2661228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8377700" y="2491824"/>
            <a:ext cx="555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v.cvA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9315045" y="2491114"/>
            <a:ext cx="548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v.cvB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9589447" y="355897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8468976" y="531871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vp.0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4279952" y="251031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6653032" y="5637305"/>
            <a:ext cx="154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”Ideal pump” flow rate </a:t>
            </a:r>
            <a:r>
              <a:rPr lang="fi-FI" i="1" dirty="0" smtClean="0"/>
              <a:t>q</a:t>
            </a:r>
            <a:r>
              <a:rPr lang="fi-FI" baseline="-25000" dirty="0" smtClean="0"/>
              <a:t>vp.0</a:t>
            </a:r>
            <a:endParaRPr lang="fi-FI" baseline="-25000" dirty="0"/>
          </a:p>
        </p:txBody>
      </p:sp>
      <p:cxnSp>
        <p:nvCxnSpPr>
          <p:cNvPr id="372" name="Straight Arrow Connector 371"/>
          <p:cNvCxnSpPr/>
          <p:nvPr/>
        </p:nvCxnSpPr>
        <p:spPr>
          <a:xfrm>
            <a:off x="6165957" y="3423696"/>
            <a:ext cx="1552575" cy="729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8156787" y="2546443"/>
            <a:ext cx="2007070" cy="409364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77" name="Straight Connector 376"/>
          <p:cNvCxnSpPr/>
          <p:nvPr/>
        </p:nvCxnSpPr>
        <p:spPr>
          <a:xfrm flipH="1">
            <a:off x="10505751" y="2702281"/>
            <a:ext cx="0" cy="25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flipH="1">
            <a:off x="7791126" y="2698640"/>
            <a:ext cx="0" cy="25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Oval 8"/>
          <p:cNvSpPr>
            <a:spLocks noChangeAspect="1" noChangeArrowheads="1"/>
          </p:cNvSpPr>
          <p:nvPr/>
        </p:nvSpPr>
        <p:spPr bwMode="auto">
          <a:xfrm rot="16200000">
            <a:off x="7750575" y="3032763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380" name="Oval 8"/>
          <p:cNvSpPr>
            <a:spLocks noChangeAspect="1" noChangeArrowheads="1"/>
          </p:cNvSpPr>
          <p:nvPr/>
        </p:nvSpPr>
        <p:spPr bwMode="auto">
          <a:xfrm rot="16200000">
            <a:off x="10469479" y="3030789"/>
            <a:ext cx="71802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7737456" y="5164823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vp.A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10205870" y="5204197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qvp.B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628429" y="3592483"/>
            <a:ext cx="570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vp.AT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10206" y="239373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804492" y="329255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04072" y="233317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0149924" y="233080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763" y="3610803"/>
            <a:ext cx="57794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Hydraulic (symmetric) cylinder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Hydraulic pump-motor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Electric motor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Pressure accumulator (as tank)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Check valves (spring loaded), 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v.cvA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v.cvB</a:t>
            </a:r>
            <a:endParaRPr lang="fi-FI" dirty="0" smtClean="0"/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Pump motor’s internal and external leakage pathts</a:t>
            </a:r>
            <a:endParaRPr lang="fi-FI" i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i="1" dirty="0" smtClean="0"/>
              <a:t>q</a:t>
            </a:r>
            <a:r>
              <a:rPr lang="fi-FI" baseline="-25000" dirty="0" smtClean="0"/>
              <a:t>vp.AB</a:t>
            </a:r>
            <a:r>
              <a:rPr lang="fi-FI" dirty="0" smtClean="0"/>
              <a:t>		internal (throttle)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i="1" dirty="0" smtClean="0"/>
              <a:t>q</a:t>
            </a:r>
            <a:r>
              <a:rPr lang="fi-FI" baseline="-25000" dirty="0" smtClean="0"/>
              <a:t>vp.AT</a:t>
            </a:r>
            <a:r>
              <a:rPr lang="fi-FI" dirty="0" smtClean="0"/>
              <a:t> and </a:t>
            </a:r>
            <a:r>
              <a:rPr lang="fi-FI" i="1" dirty="0" smtClean="0"/>
              <a:t>q</a:t>
            </a:r>
            <a:r>
              <a:rPr lang="fi-FI" baseline="-25000" dirty="0" smtClean="0"/>
              <a:t>vp.BT 	</a:t>
            </a:r>
            <a:r>
              <a:rPr lang="fi-FI" dirty="0" smtClean="0"/>
              <a:t>external (throttles, case drain)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  <p:sp>
        <p:nvSpPr>
          <p:cNvPr id="160" name="Oval 159"/>
          <p:cNvSpPr/>
          <p:nvPr/>
        </p:nvSpPr>
        <p:spPr>
          <a:xfrm>
            <a:off x="3926800" y="221179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161" name="Oval 160"/>
          <p:cNvSpPr/>
          <p:nvPr/>
        </p:nvSpPr>
        <p:spPr>
          <a:xfrm>
            <a:off x="8172816" y="382876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cxnSp>
        <p:nvCxnSpPr>
          <p:cNvPr id="162" name="Straight Arrow Connector 161"/>
          <p:cNvCxnSpPr/>
          <p:nvPr/>
        </p:nvCxnSpPr>
        <p:spPr>
          <a:xfrm flipH="1" flipV="1">
            <a:off x="7618229" y="2638408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10800000" flipH="1" flipV="1">
            <a:off x="10766000" y="2636124"/>
            <a:ext cx="0" cy="432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7058826" y="2704388"/>
            <a:ext cx="502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v.cyl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0811094" y="2723339"/>
            <a:ext cx="502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i-FI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v.cyl</a:t>
            </a:r>
            <a:endParaRPr lang="fi-FI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821" y="397042"/>
            <a:ext cx="2197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/>
              <a:t>DDH system</a:t>
            </a:r>
            <a:endParaRPr lang="fi-FI" sz="3200" dirty="0"/>
          </a:p>
        </p:txBody>
      </p:sp>
      <p:sp>
        <p:nvSpPr>
          <p:cNvPr id="1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i-FI" dirty="0" smtClean="0"/>
              <a:t>Fluid Power Basics</a:t>
            </a:r>
            <a:endParaRPr lang="fi-FI" dirty="0"/>
          </a:p>
        </p:txBody>
      </p:sp>
      <p:sp>
        <p:nvSpPr>
          <p:cNvPr id="16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1889641-E858-4A24-BB83-9B7D65C6A1AE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4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74049</TotalTime>
  <Words>802</Words>
  <Application>Microsoft Office PowerPoint</Application>
  <PresentationFormat>Widescreen</PresentationFormat>
  <Paragraphs>319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Worksheet</vt:lpstr>
      <vt:lpstr>Microsoft Excel Worksheet</vt:lpstr>
      <vt:lpstr>PowerPoint Presentation</vt:lpstr>
      <vt:lpstr>Instructions: </vt:lpstr>
      <vt:lpstr>Group identification (fill in)</vt:lpstr>
      <vt:lpstr>9. Hydrostatic transmission – pump - pipe - motor</vt:lpstr>
      <vt:lpstr>Pipe – pressure losses</vt:lpstr>
      <vt:lpstr>Input parameters</vt:lpstr>
      <vt:lpstr>Output values</vt:lpstr>
      <vt:lpstr>10. Systems’ Performance Comparison</vt:lpstr>
      <vt:lpstr>PowerPoint Presentation</vt:lpstr>
      <vt:lpstr>Directional Proportional Control Valve operated system </vt:lpstr>
      <vt:lpstr>For both systems</vt:lpstr>
      <vt:lpstr>Parameters – DDH system</vt:lpstr>
      <vt:lpstr>Parameters – proportional control valve system</vt:lpstr>
      <vt:lpstr>System parameters</vt:lpstr>
      <vt:lpstr>DDH system outputs</vt:lpstr>
      <vt:lpstr>Proportional valve system outputs</vt:lpstr>
      <vt:lpstr>Updates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Jyrki Kajaste</dc:creator>
  <cp:lastModifiedBy>Jyrki Kajaste</cp:lastModifiedBy>
  <cp:revision>259</cp:revision>
  <dcterms:created xsi:type="dcterms:W3CDTF">2017-11-21T07:42:31Z</dcterms:created>
  <dcterms:modified xsi:type="dcterms:W3CDTF">2019-03-20T08:53:52Z</dcterms:modified>
</cp:coreProperties>
</file>