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256" r:id="rId2"/>
    <p:sldId id="401" r:id="rId3"/>
    <p:sldId id="359" r:id="rId4"/>
    <p:sldId id="274" r:id="rId5"/>
    <p:sldId id="402" r:id="rId6"/>
    <p:sldId id="413" r:id="rId7"/>
    <p:sldId id="404" r:id="rId8"/>
    <p:sldId id="406" r:id="rId9"/>
    <p:sldId id="405" r:id="rId10"/>
    <p:sldId id="407" r:id="rId11"/>
    <p:sldId id="403" r:id="rId12"/>
    <p:sldId id="408" r:id="rId13"/>
    <p:sldId id="412" r:id="rId14"/>
    <p:sldId id="414" r:id="rId15"/>
    <p:sldId id="410" r:id="rId16"/>
    <p:sldId id="416" r:id="rId17"/>
    <p:sldId id="415" r:id="rId18"/>
    <p:sldId id="411" r:id="rId19"/>
    <p:sldId id="418" r:id="rId20"/>
    <p:sldId id="417" r:id="rId21"/>
    <p:sldId id="419" r:id="rId22"/>
    <p:sldId id="421" r:id="rId23"/>
    <p:sldId id="420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905" autoAdjust="0"/>
  </p:normalViewPr>
  <p:slideViewPr>
    <p:cSldViewPr snapToGrid="0" snapToObjects="1">
      <p:cViewPr varScale="1">
        <p:scale>
          <a:sx n="93" d="100"/>
          <a:sy n="93" d="100"/>
        </p:scale>
        <p:origin x="212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2A2A4B-63FD-4647-9F99-FAC24F1C3E15}" type="datetimeFigureOut">
              <a:rPr lang="en-US" smtClean="0"/>
              <a:pPr/>
              <a:t>1/21/2019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96B1BB-4E72-EC46-A9B0-86387CC98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560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 smtClean="0"/>
              <a:t>Blackout the screen: Review: </a:t>
            </a:r>
            <a:r>
              <a:rPr kumimoji="1" lang="en-US" altLang="zh-CN" dirty="0" err="1" smtClean="0"/>
              <a:t>Ricardian</a:t>
            </a:r>
            <a:r>
              <a:rPr kumimoji="1" lang="en-US" altLang="zh-CN" dirty="0" smtClean="0"/>
              <a:t>:</a:t>
            </a:r>
            <a:r>
              <a:rPr kumimoji="1" lang="en-US" altLang="zh-CN" baseline="0" dirty="0" smtClean="0"/>
              <a:t> CA; H-0: factor abundance, what are the crucial common assumptions?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6B1BB-4E72-EC46-A9B0-86387CC98DB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8301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monoplistic</a:t>
            </a:r>
            <a:r>
              <a:rPr lang="en-US" dirty="0" smtClean="0"/>
              <a:t> competition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6B1BB-4E72-EC46-A9B0-86387CC98DBA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0183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6B1BB-4E72-EC46-A9B0-86387CC98DBA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1937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 smtClean="0"/>
              <a:t>Alpha measures love of variety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6B1BB-4E72-EC46-A9B0-86387CC98DBA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1937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6B1BB-4E72-EC46-A9B0-86387CC98DBA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193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Rural Finance Presentation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395ABA0-C45E-3543-B53C-DE2C101BDA3F}" type="slidenum">
              <a:rPr lang="fr-FR"/>
              <a:pPr>
                <a:defRPr/>
              </a:pPr>
              <a:t>2</a:t>
            </a:fld>
            <a:endParaRPr lang="fr-FR"/>
          </a:p>
        </p:txBody>
      </p:sp>
      <p:sp>
        <p:nvSpPr>
          <p:cNvPr id="71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1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Rural Finance Presentation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395ABA0-C45E-3543-B53C-DE2C101BDA3F}" type="slidenum">
              <a:rPr lang="fr-FR"/>
              <a:pPr>
                <a:defRPr/>
              </a:pPr>
              <a:t>3</a:t>
            </a:fld>
            <a:endParaRPr lang="fr-FR"/>
          </a:p>
        </p:txBody>
      </p:sp>
      <p:sp>
        <p:nvSpPr>
          <p:cNvPr id="71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1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6B1BB-4E72-EC46-A9B0-86387CC98DB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85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 smtClean="0"/>
              <a:t>Delta </a:t>
            </a:r>
            <a:r>
              <a:rPr kumimoji="1" lang="en-US" altLang="zh-CN" dirty="0" err="1" smtClean="0"/>
              <a:t>Qf</a:t>
            </a:r>
            <a:r>
              <a:rPr kumimoji="1" lang="en-US" altLang="zh-CN" baseline="0" dirty="0" smtClean="0"/>
              <a:t> * </a:t>
            </a:r>
            <a:r>
              <a:rPr kumimoji="1" lang="en-US" altLang="zh-CN" baseline="0" dirty="0" err="1" smtClean="0"/>
              <a:t>MCf</a:t>
            </a:r>
            <a:r>
              <a:rPr kumimoji="1" lang="en-US" altLang="zh-CN" baseline="0" dirty="0" smtClean="0"/>
              <a:t>=delta </a:t>
            </a:r>
            <a:r>
              <a:rPr kumimoji="1" lang="en-US" altLang="zh-CN" baseline="0" dirty="0" err="1" smtClean="0"/>
              <a:t>Qm</a:t>
            </a:r>
            <a:r>
              <a:rPr kumimoji="1" lang="en-US" altLang="zh-CN" baseline="0" dirty="0" smtClean="0"/>
              <a:t> * </a:t>
            </a:r>
            <a:r>
              <a:rPr kumimoji="1" lang="en-US" altLang="zh-CN" baseline="0" dirty="0" err="1" smtClean="0"/>
              <a:t>MCm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6B1BB-4E72-EC46-A9B0-86387CC98DB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4018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zh-CN" dirty="0" err="1" smtClean="0">
                <a:solidFill>
                  <a:srgbClr val="0000FF"/>
                </a:solidFill>
              </a:rPr>
              <a:t>p</a:t>
            </a:r>
            <a:r>
              <a:rPr lang="en-GB" altLang="zh-CN" baseline="-25000" dirty="0" err="1" smtClean="0">
                <a:solidFill>
                  <a:srgbClr val="0000FF"/>
                </a:solidFill>
              </a:rPr>
              <a:t>M</a:t>
            </a:r>
            <a:r>
              <a:rPr lang="en-GB" altLang="zh-CN" dirty="0" smtClean="0">
                <a:solidFill>
                  <a:srgbClr val="0000FF"/>
                </a:solidFill>
                <a:sym typeface="Symbol" charset="0"/>
              </a:rPr>
              <a:t>(1-1/) </a:t>
            </a:r>
            <a:r>
              <a:rPr lang="en-GB" altLang="zh-CN" dirty="0" smtClean="0">
                <a:solidFill>
                  <a:srgbClr val="0000FF"/>
                </a:solidFill>
              </a:rPr>
              <a:t>=MC</a:t>
            </a:r>
            <a:r>
              <a:rPr lang="en-GB" altLang="zh-CN" baseline="-25000" dirty="0" smtClean="0">
                <a:solidFill>
                  <a:srgbClr val="0000FF"/>
                </a:solidFill>
              </a:rPr>
              <a:t>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6B1BB-4E72-EC46-A9B0-86387CC98DB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4669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 smtClean="0"/>
              <a:t>Difference=(a-c)/6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96B1BB-4E72-EC46-A9B0-86387CC98DB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9693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zh-CN" alt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zh-CN" alt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8A2FB-C4A8-864A-BEAE-CB9B3FA8CA9D}" type="datetimeFigureOut">
              <a:rPr lang="en-US" smtClean="0"/>
              <a:pPr/>
              <a:t>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8A2FB-C4A8-864A-BEAE-CB9B3FA8CA9D}" type="datetimeFigureOut">
              <a:rPr lang="en-US" smtClean="0"/>
              <a:pPr/>
              <a:t>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BEC01-EDAA-CC41-BD10-4EAB689AAE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8A2FB-C4A8-864A-BEAE-CB9B3FA8CA9D}" type="datetimeFigureOut">
              <a:rPr lang="en-US" smtClean="0"/>
              <a:pPr/>
              <a:t>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BEC01-EDAA-CC41-BD10-4EAB689AAE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8A2FB-C4A8-864A-BEAE-CB9B3FA8CA9D}" type="datetimeFigureOut">
              <a:rPr lang="en-US" smtClean="0"/>
              <a:pPr/>
              <a:t>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BEC01-EDAA-CC41-BD10-4EAB689AAE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8A2FB-C4A8-864A-BEAE-CB9B3FA8CA9D}" type="datetimeFigureOut">
              <a:rPr lang="en-US" smtClean="0"/>
              <a:pPr/>
              <a:t>1/21/2019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BEC01-EDAA-CC41-BD10-4EAB689AAE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8A2FB-C4A8-864A-BEAE-CB9B3FA8CA9D}" type="datetimeFigureOut">
              <a:rPr lang="en-US" smtClean="0"/>
              <a:pPr/>
              <a:t>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BEC01-EDAA-CC41-BD10-4EAB689AAE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8A2FB-C4A8-864A-BEAE-CB9B3FA8CA9D}" type="datetimeFigureOut">
              <a:rPr lang="en-US" smtClean="0"/>
              <a:pPr/>
              <a:t>1/21/2019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BEC01-EDAA-CC41-BD10-4EAB689AAE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8A2FB-C4A8-864A-BEAE-CB9B3FA8CA9D}" type="datetimeFigureOut">
              <a:rPr lang="en-US" smtClean="0"/>
              <a:pPr/>
              <a:t>1/21/2019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BEC01-EDAA-CC41-BD10-4EAB689AAE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8A2FB-C4A8-864A-BEAE-CB9B3FA8CA9D}" type="datetimeFigureOut">
              <a:rPr lang="en-US" smtClean="0"/>
              <a:pPr/>
              <a:t>1/21/2019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BEC01-EDAA-CC41-BD10-4EAB689AAE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8A2FB-C4A8-864A-BEAE-CB9B3FA8CA9D}" type="datetimeFigureOut">
              <a:rPr lang="en-US" smtClean="0"/>
              <a:pPr/>
              <a:t>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8A2FB-C4A8-864A-BEAE-CB9B3FA8CA9D}" type="datetimeFigureOut">
              <a:rPr lang="en-US" smtClean="0"/>
              <a:pPr/>
              <a:t>1/21/2019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BEC01-EDAA-CC41-BD10-4EAB689AAE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0C8A2FB-C4A8-864A-BEAE-CB9B3FA8CA9D}" type="datetimeFigureOut">
              <a:rPr lang="en-US" smtClean="0"/>
              <a:pPr/>
              <a:t>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A5BEC01-EDAA-CC41-BD10-4EAB689AAE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3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Svetlana </a:t>
            </a:r>
            <a:r>
              <a:rPr lang="en-US" dirty="0" err="1" smtClean="0"/>
              <a:t>ledyaeva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2939172"/>
            <a:ext cx="6629400" cy="1219201"/>
          </a:xfrm>
        </p:spPr>
        <p:txBody>
          <a:bodyPr/>
          <a:lstStyle/>
          <a:p>
            <a:r>
              <a:rPr lang="en-US" altLang="zh-CN" sz="3200" b="1" dirty="0" smtClean="0"/>
              <a:t>Imperfect </a:t>
            </a:r>
            <a:r>
              <a:rPr lang="en-US" altLang="zh-CN" sz="3200" b="1" dirty="0"/>
              <a:t>competition</a:t>
            </a:r>
            <a:r>
              <a:rPr lang="en-US" altLang="zh-CN" sz="3200" dirty="0"/>
              <a:t> 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73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Monopoly </a:t>
            </a:r>
            <a:r>
              <a:rPr lang="en-US" altLang="zh-CN" dirty="0"/>
              <a:t>Autarky</a:t>
            </a:r>
            <a:r>
              <a:rPr lang="en-US" altLang="zh-CN" dirty="0" smtClean="0"/>
              <a:t> equilibrium</a:t>
            </a:r>
            <a:endParaRPr lang="en-US" altLang="zh-CN" dirty="0"/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5418668" y="1634051"/>
            <a:ext cx="3725332" cy="4616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>
              <a:lnSpc>
                <a:spcPct val="125000"/>
              </a:lnSpc>
              <a:buFontTx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altLang="zh-CN" sz="2000" dirty="0">
                <a:solidFill>
                  <a:srgbClr val="000000"/>
                </a:solidFill>
              </a:rPr>
              <a:t>The autarky equilibrium with a </a:t>
            </a:r>
            <a:r>
              <a:rPr lang="en-US" altLang="zh-CN" sz="2000" dirty="0">
                <a:solidFill>
                  <a:srgbClr val="0000FF"/>
                </a:solidFill>
              </a:rPr>
              <a:t>monopoly is not optimal</a:t>
            </a:r>
            <a:r>
              <a:rPr lang="en-US" altLang="zh-CN" sz="2000" dirty="0">
                <a:solidFill>
                  <a:srgbClr val="000000"/>
                </a:solidFill>
              </a:rPr>
              <a:t>; the equilibrium is </a:t>
            </a:r>
            <a:r>
              <a:rPr lang="en-US" altLang="zh-CN" sz="2000" dirty="0">
                <a:solidFill>
                  <a:srgbClr val="0000FF"/>
                </a:solidFill>
              </a:rPr>
              <a:t>distorted</a:t>
            </a:r>
          </a:p>
          <a:p>
            <a:pPr>
              <a:lnSpc>
                <a:spcPct val="125000"/>
              </a:lnSpc>
              <a:buFontTx/>
              <a:buChar char="•"/>
            </a:pPr>
            <a:r>
              <a:rPr lang="en-US" altLang="zh-CN" sz="2000" dirty="0">
                <a:solidFill>
                  <a:srgbClr val="000000"/>
                </a:solidFill>
              </a:rPr>
              <a:t> a </a:t>
            </a:r>
            <a:r>
              <a:rPr lang="en-US" altLang="zh-CN" sz="2000" dirty="0">
                <a:solidFill>
                  <a:srgbClr val="0000FF"/>
                </a:solidFill>
              </a:rPr>
              <a:t>higher welfare</a:t>
            </a:r>
            <a:r>
              <a:rPr lang="en-US" altLang="zh-CN" sz="2000" dirty="0">
                <a:solidFill>
                  <a:srgbClr val="000000"/>
                </a:solidFill>
              </a:rPr>
              <a:t> level can be reached </a:t>
            </a:r>
            <a:r>
              <a:rPr lang="en-US" altLang="zh-CN" sz="2000" dirty="0">
                <a:solidFill>
                  <a:srgbClr val="0000FF"/>
                </a:solidFill>
              </a:rPr>
              <a:t>at point </a:t>
            </a:r>
            <a:r>
              <a:rPr lang="en-US" altLang="zh-CN" sz="2000" b="1" dirty="0">
                <a:solidFill>
                  <a:srgbClr val="0000FF"/>
                </a:solidFill>
              </a:rPr>
              <a:t>pc</a:t>
            </a:r>
            <a:r>
              <a:rPr lang="en-US" altLang="zh-CN" sz="2000" dirty="0">
                <a:solidFill>
                  <a:srgbClr val="000000"/>
                </a:solidFill>
              </a:rPr>
              <a:t>          </a:t>
            </a:r>
            <a:r>
              <a:rPr lang="en-US" altLang="zh-CN" sz="1600" dirty="0">
                <a:solidFill>
                  <a:srgbClr val="000000"/>
                </a:solidFill>
              </a:rPr>
              <a:t>(where </a:t>
            </a:r>
            <a:r>
              <a:rPr lang="en-US" altLang="zh-CN" sz="1600" b="1" dirty="0">
                <a:solidFill>
                  <a:srgbClr val="000000"/>
                </a:solidFill>
              </a:rPr>
              <a:t>MRS = MRT = price ratio</a:t>
            </a:r>
            <a:r>
              <a:rPr lang="en-US" altLang="zh-CN" sz="1600" dirty="0">
                <a:solidFill>
                  <a:srgbClr val="000000"/>
                </a:solidFill>
              </a:rPr>
              <a:t>)</a:t>
            </a:r>
            <a:endParaRPr lang="en-US" altLang="zh-CN" sz="1600" baseline="-25000" dirty="0">
              <a:solidFill>
                <a:srgbClr val="FF0000"/>
              </a:solidFill>
              <a:sym typeface="Symbol" charset="0"/>
            </a:endParaRPr>
          </a:p>
          <a:p>
            <a:pPr>
              <a:lnSpc>
                <a:spcPct val="130000"/>
              </a:lnSpc>
              <a:buFontTx/>
              <a:buChar char="•"/>
            </a:pPr>
            <a:r>
              <a:rPr lang="en-US" altLang="zh-CN" sz="2000" dirty="0">
                <a:solidFill>
                  <a:srgbClr val="000000"/>
                </a:solidFill>
              </a:rPr>
              <a:t>The </a:t>
            </a:r>
            <a:r>
              <a:rPr lang="en-US" altLang="zh-CN" sz="2000" dirty="0">
                <a:solidFill>
                  <a:srgbClr val="0000FF"/>
                </a:solidFill>
              </a:rPr>
              <a:t>extent of the distortion</a:t>
            </a:r>
            <a:r>
              <a:rPr lang="en-US" altLang="zh-CN" sz="2000" dirty="0">
                <a:solidFill>
                  <a:srgbClr val="000000"/>
                </a:solidFill>
              </a:rPr>
              <a:t> </a:t>
            </a:r>
            <a:r>
              <a:rPr lang="en-US" altLang="zh-CN" sz="2000" dirty="0">
                <a:solidFill>
                  <a:srgbClr val="0000FF"/>
                </a:solidFill>
              </a:rPr>
              <a:t>depends</a:t>
            </a:r>
            <a:r>
              <a:rPr lang="en-US" altLang="zh-CN" sz="2000" dirty="0">
                <a:solidFill>
                  <a:srgbClr val="000000"/>
                </a:solidFill>
              </a:rPr>
              <a:t> on the ratio         </a:t>
            </a:r>
            <a:endParaRPr lang="en-US" altLang="zh-CN" sz="2000" dirty="0" smtClean="0">
              <a:solidFill>
                <a:srgbClr val="000000"/>
              </a:solidFill>
            </a:endParaRPr>
          </a:p>
          <a:p>
            <a:pPr>
              <a:lnSpc>
                <a:spcPct val="130000"/>
              </a:lnSpc>
            </a:pPr>
            <a:r>
              <a:rPr lang="en-US" altLang="zh-CN" sz="2000" b="1" dirty="0" smtClean="0">
                <a:solidFill>
                  <a:srgbClr val="000000"/>
                </a:solidFill>
              </a:rPr>
              <a:t>MRT </a:t>
            </a:r>
            <a:r>
              <a:rPr lang="en-US" altLang="zh-CN" sz="2000" b="1" dirty="0">
                <a:solidFill>
                  <a:srgbClr val="000000"/>
                </a:solidFill>
              </a:rPr>
              <a:t>/ MRS = (1-1/</a:t>
            </a:r>
            <a:r>
              <a:rPr lang="en-US" altLang="zh-CN" sz="2000" b="1" dirty="0">
                <a:solidFill>
                  <a:srgbClr val="000000"/>
                </a:solidFill>
                <a:sym typeface="Symbol" charset="0"/>
              </a:rPr>
              <a:t>)</a:t>
            </a:r>
            <a:r>
              <a:rPr lang="en-US" altLang="zh-CN" sz="2000" dirty="0">
                <a:solidFill>
                  <a:srgbClr val="000000"/>
                </a:solidFill>
                <a:sym typeface="Symbol" charset="0"/>
              </a:rPr>
              <a:t> and thus </a:t>
            </a:r>
            <a:r>
              <a:rPr lang="en-US" altLang="zh-CN" sz="2000" dirty="0">
                <a:solidFill>
                  <a:srgbClr val="0000FF"/>
                </a:solidFill>
                <a:sym typeface="Symbol" charset="0"/>
              </a:rPr>
              <a:t>on the mark-up</a:t>
            </a:r>
            <a:r>
              <a:rPr lang="en-US" altLang="zh-CN" sz="2000" dirty="0">
                <a:solidFill>
                  <a:srgbClr val="000000"/>
                </a:solidFill>
                <a:sym typeface="Symbol" charset="0"/>
              </a:rPr>
              <a:t> of price over marginal cost in the monopoly </a:t>
            </a:r>
            <a:r>
              <a:rPr lang="en-US" altLang="zh-CN" sz="2000" dirty="0" smtClean="0">
                <a:solidFill>
                  <a:srgbClr val="000000"/>
                </a:solidFill>
                <a:sym typeface="Symbol" charset="0"/>
              </a:rPr>
              <a:t>sector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0" name="Line 4"/>
          <p:cNvSpPr>
            <a:spLocks noChangeShapeType="1"/>
          </p:cNvSpPr>
          <p:nvPr/>
        </p:nvSpPr>
        <p:spPr bwMode="auto">
          <a:xfrm>
            <a:off x="558807" y="1794933"/>
            <a:ext cx="0" cy="471592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" name="Line 5"/>
          <p:cNvSpPr>
            <a:spLocks noChangeShapeType="1"/>
          </p:cNvSpPr>
          <p:nvPr/>
        </p:nvSpPr>
        <p:spPr bwMode="auto">
          <a:xfrm>
            <a:off x="558807" y="6510857"/>
            <a:ext cx="441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 rot="16200000">
            <a:off x="-142074" y="2136501"/>
            <a:ext cx="704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/>
              <a:t>Food</a:t>
            </a:r>
          </a:p>
        </p:txBody>
      </p:sp>
      <p:sp>
        <p:nvSpPr>
          <p:cNvPr id="23" name="Arc 8"/>
          <p:cNvSpPr>
            <a:spLocks/>
          </p:cNvSpPr>
          <p:nvPr/>
        </p:nvSpPr>
        <p:spPr bwMode="auto">
          <a:xfrm>
            <a:off x="558807" y="3005657"/>
            <a:ext cx="3657600" cy="3505200"/>
          </a:xfrm>
          <a:custGeom>
            <a:avLst/>
            <a:gdLst>
              <a:gd name="T0" fmla="*/ 0 w 21600"/>
              <a:gd name="T1" fmla="*/ 0 h 21600"/>
              <a:gd name="T2" fmla="*/ 619353600 w 21600"/>
              <a:gd name="T3" fmla="*/ 568816067 h 21600"/>
              <a:gd name="T4" fmla="*/ 0 w 21600"/>
              <a:gd name="T5" fmla="*/ 568816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solidFill>
            <a:srgbClr val="CCFFFF">
              <a:alpha val="50195"/>
            </a:srgbClr>
          </a:solidFill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3683007" y="6053657"/>
            <a:ext cx="50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</a:rPr>
              <a:t>ppf</a:t>
            </a:r>
          </a:p>
        </p:txBody>
      </p:sp>
      <p:grpSp>
        <p:nvGrpSpPr>
          <p:cNvPr id="25" name="Group 10"/>
          <p:cNvGrpSpPr>
            <a:grpSpLocks/>
          </p:cNvGrpSpPr>
          <p:nvPr/>
        </p:nvGrpSpPr>
        <p:grpSpPr bwMode="auto">
          <a:xfrm>
            <a:off x="471495" y="1557857"/>
            <a:ext cx="5726112" cy="4343400"/>
            <a:chOff x="521" y="672"/>
            <a:chExt cx="3607" cy="2736"/>
          </a:xfrm>
        </p:grpSpPr>
        <p:sp>
          <p:nvSpPr>
            <p:cNvPr id="26" name="Arc 11"/>
            <p:cNvSpPr>
              <a:spLocks/>
            </p:cNvSpPr>
            <p:nvPr/>
          </p:nvSpPr>
          <p:spPr bwMode="auto">
            <a:xfrm rot="10800000">
              <a:off x="864" y="672"/>
              <a:ext cx="3264" cy="2736"/>
            </a:xfrm>
            <a:custGeom>
              <a:avLst/>
              <a:gdLst>
                <a:gd name="T0" fmla="*/ 120 w 21409"/>
                <a:gd name="T1" fmla="*/ 0 h 20969"/>
                <a:gd name="T2" fmla="*/ 498 w 21409"/>
                <a:gd name="T3" fmla="*/ 308 h 20969"/>
                <a:gd name="T4" fmla="*/ 0 w 21409"/>
                <a:gd name="T5" fmla="*/ 357 h 2096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409" h="20969" fill="none" extrusionOk="0">
                  <a:moveTo>
                    <a:pt x="5182" y="-1"/>
                  </a:moveTo>
                  <a:cubicBezTo>
                    <a:pt x="13795" y="2128"/>
                    <a:pt x="20231" y="9307"/>
                    <a:pt x="21408" y="18102"/>
                  </a:cubicBezTo>
                </a:path>
                <a:path w="21409" h="20969" stroke="0" extrusionOk="0">
                  <a:moveTo>
                    <a:pt x="5182" y="-1"/>
                  </a:moveTo>
                  <a:cubicBezTo>
                    <a:pt x="13795" y="2128"/>
                    <a:pt x="20231" y="9307"/>
                    <a:pt x="21408" y="18102"/>
                  </a:cubicBezTo>
                  <a:lnTo>
                    <a:pt x="0" y="20969"/>
                  </a:lnTo>
                  <a:lnTo>
                    <a:pt x="5182" y="-1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" name="Line 12"/>
            <p:cNvSpPr>
              <a:spLocks noChangeShapeType="1"/>
            </p:cNvSpPr>
            <p:nvPr/>
          </p:nvSpPr>
          <p:spPr bwMode="auto">
            <a:xfrm>
              <a:off x="775" y="1049"/>
              <a:ext cx="768" cy="1824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" name="Text Box 13"/>
            <p:cNvSpPr txBox="1">
              <a:spLocks noChangeArrowheads="1"/>
            </p:cNvSpPr>
            <p:nvPr/>
          </p:nvSpPr>
          <p:spPr bwMode="auto">
            <a:xfrm>
              <a:off x="2880" y="3099"/>
              <a:ext cx="53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0000"/>
                  </a:solidFill>
                </a:rPr>
                <a:t>U</a:t>
              </a:r>
              <a:r>
                <a:rPr lang="en-US" baseline="-25000">
                  <a:solidFill>
                    <a:srgbClr val="FF0000"/>
                  </a:solidFill>
                </a:rPr>
                <a:t>au,mon</a:t>
              </a:r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30" name="Text Box 14"/>
            <p:cNvSpPr txBox="1">
              <a:spLocks noChangeArrowheads="1"/>
            </p:cNvSpPr>
            <p:nvPr/>
          </p:nvSpPr>
          <p:spPr bwMode="auto">
            <a:xfrm>
              <a:off x="521" y="2859"/>
              <a:ext cx="1392" cy="1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>
                <a:lnSpc>
                  <a:spcPct val="70000"/>
                </a:lnSpc>
              </a:pPr>
              <a:r>
                <a:rPr lang="en-US" sz="1600">
                  <a:solidFill>
                    <a:srgbClr val="FF0000"/>
                  </a:solidFill>
                </a:rPr>
                <a:t>slope = MRS = p</a:t>
              </a:r>
              <a:r>
                <a:rPr lang="en-US" sz="1600" baseline="-25000">
                  <a:solidFill>
                    <a:srgbClr val="FF0000"/>
                  </a:solidFill>
                </a:rPr>
                <a:t>M</a:t>
              </a:r>
              <a:r>
                <a:rPr lang="en-US" sz="1600">
                  <a:solidFill>
                    <a:srgbClr val="FF0000"/>
                  </a:solidFill>
                </a:rPr>
                <a:t>/p</a:t>
              </a:r>
              <a:r>
                <a:rPr lang="en-US" sz="1600" baseline="-25000">
                  <a:solidFill>
                    <a:srgbClr val="FF0000"/>
                  </a:solidFill>
                </a:rPr>
                <a:t>F</a:t>
              </a:r>
              <a:endParaRPr lang="en-US" sz="1600">
                <a:solidFill>
                  <a:srgbClr val="FF0000"/>
                </a:solidFill>
              </a:endParaRPr>
            </a:p>
          </p:txBody>
        </p:sp>
      </p:grpSp>
      <p:grpSp>
        <p:nvGrpSpPr>
          <p:cNvPr id="31" name="Group 15"/>
          <p:cNvGrpSpPr>
            <a:grpSpLocks/>
          </p:cNvGrpSpPr>
          <p:nvPr/>
        </p:nvGrpSpPr>
        <p:grpSpPr bwMode="auto">
          <a:xfrm>
            <a:off x="558807" y="2907232"/>
            <a:ext cx="4060825" cy="511175"/>
            <a:chOff x="576" y="1522"/>
            <a:chExt cx="2558" cy="322"/>
          </a:xfrm>
        </p:grpSpPr>
        <p:sp>
          <p:nvSpPr>
            <p:cNvPr id="32" name="Line 16"/>
            <p:cNvSpPr>
              <a:spLocks noChangeShapeType="1"/>
            </p:cNvSpPr>
            <p:nvPr/>
          </p:nvSpPr>
          <p:spPr bwMode="auto">
            <a:xfrm>
              <a:off x="576" y="1522"/>
              <a:ext cx="1584" cy="322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" name="Text Box 17"/>
            <p:cNvSpPr txBox="1">
              <a:spLocks noChangeArrowheads="1"/>
            </p:cNvSpPr>
            <p:nvPr/>
          </p:nvSpPr>
          <p:spPr bwMode="auto">
            <a:xfrm>
              <a:off x="1790" y="1632"/>
              <a:ext cx="1344" cy="1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>
                <a:lnSpc>
                  <a:spcPct val="70000"/>
                </a:lnSpc>
              </a:pPr>
              <a:r>
                <a:rPr lang="en-US" sz="1600">
                  <a:solidFill>
                    <a:srgbClr val="0000FF"/>
                  </a:solidFill>
                </a:rPr>
                <a:t>slope = MRT &lt; p</a:t>
              </a:r>
              <a:r>
                <a:rPr lang="en-US" sz="1600" baseline="-25000">
                  <a:solidFill>
                    <a:srgbClr val="0000FF"/>
                  </a:solidFill>
                </a:rPr>
                <a:t>M</a:t>
              </a:r>
              <a:r>
                <a:rPr lang="en-US" sz="1600">
                  <a:solidFill>
                    <a:srgbClr val="0000FF"/>
                  </a:solidFill>
                </a:rPr>
                <a:t>/p</a:t>
              </a:r>
              <a:r>
                <a:rPr lang="en-US" sz="1600" baseline="-25000">
                  <a:solidFill>
                    <a:srgbClr val="0000FF"/>
                  </a:solidFill>
                </a:rPr>
                <a:t>F</a:t>
              </a:r>
              <a:endParaRPr lang="en-US" sz="1600">
                <a:solidFill>
                  <a:srgbClr val="0000FF"/>
                </a:solidFill>
              </a:endParaRPr>
            </a:p>
          </p:txBody>
        </p:sp>
      </p:grpSp>
      <p:sp>
        <p:nvSpPr>
          <p:cNvPr id="34" name="Oval 18"/>
          <p:cNvSpPr>
            <a:spLocks noChangeArrowheads="1"/>
          </p:cNvSpPr>
          <p:nvPr/>
        </p:nvSpPr>
        <p:spPr bwMode="auto">
          <a:xfrm>
            <a:off x="1189045" y="2983432"/>
            <a:ext cx="152400" cy="152400"/>
          </a:xfrm>
          <a:prstGeom prst="ellipse">
            <a:avLst/>
          </a:prstGeom>
          <a:solidFill>
            <a:srgbClr val="FFFFCC"/>
          </a:solidFill>
          <a:ln w="28575">
            <a:solidFill>
              <a:srgbClr val="996633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" name="Text Box 19"/>
          <p:cNvSpPr txBox="1">
            <a:spLocks noChangeArrowheads="1"/>
          </p:cNvSpPr>
          <p:nvPr/>
        </p:nvSpPr>
        <p:spPr bwMode="auto">
          <a:xfrm>
            <a:off x="1200157" y="2700857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>
                <a:solidFill>
                  <a:srgbClr val="996633"/>
                </a:solidFill>
              </a:rPr>
              <a:t>mon</a:t>
            </a:r>
          </a:p>
        </p:txBody>
      </p:sp>
      <p:grpSp>
        <p:nvGrpSpPr>
          <p:cNvPr id="36" name="Group 28"/>
          <p:cNvGrpSpPr>
            <a:grpSpLocks/>
          </p:cNvGrpSpPr>
          <p:nvPr/>
        </p:nvGrpSpPr>
        <p:grpSpPr bwMode="auto">
          <a:xfrm>
            <a:off x="2159007" y="1634057"/>
            <a:ext cx="3733800" cy="3352800"/>
            <a:chOff x="1584" y="720"/>
            <a:chExt cx="2352" cy="2112"/>
          </a:xfrm>
        </p:grpSpPr>
        <p:sp>
          <p:nvSpPr>
            <p:cNvPr id="37" name="Arc 23"/>
            <p:cNvSpPr>
              <a:spLocks/>
            </p:cNvSpPr>
            <p:nvPr/>
          </p:nvSpPr>
          <p:spPr bwMode="auto">
            <a:xfrm rot="10800000">
              <a:off x="1584" y="720"/>
              <a:ext cx="2352" cy="2112"/>
            </a:xfrm>
            <a:custGeom>
              <a:avLst/>
              <a:gdLst>
                <a:gd name="T0" fmla="*/ 63 w 21409"/>
                <a:gd name="T1" fmla="*/ 0 h 20969"/>
                <a:gd name="T2" fmla="*/ 258 w 21409"/>
                <a:gd name="T3" fmla="*/ 184 h 20969"/>
                <a:gd name="T4" fmla="*/ 0 w 21409"/>
                <a:gd name="T5" fmla="*/ 213 h 2096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409" h="20969" fill="none" extrusionOk="0">
                  <a:moveTo>
                    <a:pt x="5182" y="-1"/>
                  </a:moveTo>
                  <a:cubicBezTo>
                    <a:pt x="13795" y="2128"/>
                    <a:pt x="20231" y="9307"/>
                    <a:pt x="21408" y="18102"/>
                  </a:cubicBezTo>
                </a:path>
                <a:path w="21409" h="20969" stroke="0" extrusionOk="0">
                  <a:moveTo>
                    <a:pt x="5182" y="-1"/>
                  </a:moveTo>
                  <a:cubicBezTo>
                    <a:pt x="13795" y="2128"/>
                    <a:pt x="20231" y="9307"/>
                    <a:pt x="21408" y="18102"/>
                  </a:cubicBezTo>
                  <a:lnTo>
                    <a:pt x="0" y="20969"/>
                  </a:lnTo>
                  <a:lnTo>
                    <a:pt x="5182" y="-1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" name="Oval 24"/>
            <p:cNvSpPr>
              <a:spLocks noChangeArrowheads="1"/>
            </p:cNvSpPr>
            <p:nvPr/>
          </p:nvSpPr>
          <p:spPr bwMode="auto">
            <a:xfrm>
              <a:off x="2160" y="2208"/>
              <a:ext cx="96" cy="96"/>
            </a:xfrm>
            <a:prstGeom prst="ellipse">
              <a:avLst/>
            </a:prstGeom>
            <a:solidFill>
              <a:srgbClr val="FFFFCC"/>
            </a:solidFill>
            <a:ln w="28575">
              <a:solidFill>
                <a:srgbClr val="008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9" name="Text Box 25"/>
            <p:cNvSpPr txBox="1">
              <a:spLocks noChangeArrowheads="1"/>
            </p:cNvSpPr>
            <p:nvPr/>
          </p:nvSpPr>
          <p:spPr bwMode="auto">
            <a:xfrm>
              <a:off x="1584" y="960"/>
              <a:ext cx="45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0000"/>
                  </a:solidFill>
                </a:rPr>
                <a:t>U</a:t>
              </a:r>
              <a:r>
                <a:rPr lang="en-US" baseline="-25000">
                  <a:solidFill>
                    <a:srgbClr val="FF0000"/>
                  </a:solidFill>
                </a:rPr>
                <a:t>au,pc</a:t>
              </a:r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40" name="Text Box 26"/>
            <p:cNvSpPr txBox="1">
              <a:spLocks noChangeArrowheads="1"/>
            </p:cNvSpPr>
            <p:nvPr/>
          </p:nvSpPr>
          <p:spPr bwMode="auto">
            <a:xfrm>
              <a:off x="2256" y="2064"/>
              <a:ext cx="2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8000"/>
                  </a:solidFill>
                </a:rPr>
                <a:t>pc</a:t>
              </a:r>
            </a:p>
          </p:txBody>
        </p:sp>
      </p:grpSp>
      <p:sp>
        <p:nvSpPr>
          <p:cNvPr id="57" name="Text Box 6"/>
          <p:cNvSpPr txBox="1">
            <a:spLocks noChangeArrowheads="1"/>
          </p:cNvSpPr>
          <p:nvPr/>
        </p:nvSpPr>
        <p:spPr bwMode="auto">
          <a:xfrm>
            <a:off x="3503090" y="6434660"/>
            <a:ext cx="156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dirty="0"/>
              <a:t>Manufactures</a:t>
            </a:r>
          </a:p>
        </p:txBody>
      </p:sp>
    </p:spTree>
    <p:extLst>
      <p:ext uri="{BB962C8B-B14F-4D97-AF65-F5344CB8AC3E}">
        <p14:creationId xmlns:p14="http://schemas.microsoft.com/office/powerpoint/2010/main" val="678175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Duopoly Autarky equilibrium</a:t>
            </a:r>
            <a:endParaRPr lang="en-US" altLang="zh-C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36067"/>
          </a:xfrm>
        </p:spPr>
        <p:txBody>
          <a:bodyPr>
            <a:normAutofit fontScale="92500" lnSpcReduction="20000"/>
          </a:bodyPr>
          <a:lstStyle/>
          <a:p>
            <a:r>
              <a:rPr lang="en-GB" altLang="zh-CN" sz="2000" dirty="0"/>
              <a:t>We established that a </a:t>
            </a:r>
            <a:r>
              <a:rPr lang="en-GB" altLang="zh-CN" sz="2000" dirty="0">
                <a:solidFill>
                  <a:srgbClr val="0000FF"/>
                </a:solidFill>
              </a:rPr>
              <a:t>monopolist</a:t>
            </a:r>
            <a:r>
              <a:rPr lang="en-GB" altLang="zh-CN" sz="2000" dirty="0"/>
              <a:t> charges a </a:t>
            </a:r>
            <a:r>
              <a:rPr lang="en-GB" altLang="zh-CN" sz="2000" dirty="0">
                <a:solidFill>
                  <a:srgbClr val="0000FF"/>
                </a:solidFill>
              </a:rPr>
              <a:t>mark-up</a:t>
            </a:r>
            <a:r>
              <a:rPr lang="en-GB" altLang="zh-CN" sz="2000" dirty="0"/>
              <a:t> of price over marginal cost </a:t>
            </a:r>
            <a:r>
              <a:rPr lang="en-GB" altLang="zh-CN" sz="2000" dirty="0" smtClean="0"/>
              <a:t>(</a:t>
            </a:r>
            <a:r>
              <a:rPr lang="en-GB" altLang="zh-CN" sz="2000" dirty="0"/>
              <a:t>using </a:t>
            </a:r>
            <a:r>
              <a:rPr lang="en-GB" altLang="zh-CN" sz="2000" b="1" dirty="0"/>
              <a:t>MR = MC</a:t>
            </a:r>
            <a:r>
              <a:rPr lang="en-GB" altLang="zh-CN" sz="2000" dirty="0" smtClean="0"/>
              <a:t>)</a:t>
            </a:r>
          </a:p>
          <a:p>
            <a:endParaRPr lang="en-GB" altLang="zh-CN" sz="2000" dirty="0"/>
          </a:p>
          <a:p>
            <a:r>
              <a:rPr lang="en-GB" altLang="zh-CN" sz="2000" dirty="0"/>
              <a:t>This mark-up leads to operating profits and a </a:t>
            </a:r>
            <a:r>
              <a:rPr lang="en-GB" altLang="zh-CN" sz="2000" dirty="0">
                <a:solidFill>
                  <a:srgbClr val="0000FF"/>
                </a:solidFill>
              </a:rPr>
              <a:t>sub-optimal outcome</a:t>
            </a:r>
            <a:r>
              <a:rPr lang="en-GB" altLang="zh-CN" sz="2000" dirty="0"/>
              <a:t> for the </a:t>
            </a:r>
            <a:r>
              <a:rPr lang="en-GB" altLang="zh-CN" sz="2000" dirty="0" smtClean="0"/>
              <a:t>economy (</a:t>
            </a:r>
            <a:r>
              <a:rPr lang="en-GB" altLang="zh-CN" sz="2000" dirty="0"/>
              <a:t>too low production in monopoly sector</a:t>
            </a:r>
            <a:r>
              <a:rPr lang="en-GB" altLang="zh-CN" sz="2000" dirty="0" smtClean="0"/>
              <a:t>)</a:t>
            </a:r>
          </a:p>
          <a:p>
            <a:endParaRPr lang="en-GB" altLang="zh-CN" sz="2000" dirty="0"/>
          </a:p>
          <a:p>
            <a:r>
              <a:rPr lang="en-GB" altLang="zh-CN" sz="2000" dirty="0"/>
              <a:t>There can also be </a:t>
            </a:r>
            <a:r>
              <a:rPr lang="en-GB" altLang="zh-CN" sz="2000" dirty="0">
                <a:solidFill>
                  <a:srgbClr val="0000FF"/>
                </a:solidFill>
              </a:rPr>
              <a:t>a few firms</a:t>
            </a:r>
            <a:r>
              <a:rPr lang="en-GB" altLang="zh-CN" sz="2000" dirty="0"/>
              <a:t> active in a certain sector; this is called an </a:t>
            </a:r>
            <a:r>
              <a:rPr lang="en-GB" altLang="zh-CN" sz="2000" dirty="0">
                <a:solidFill>
                  <a:srgbClr val="0000FF"/>
                </a:solidFill>
              </a:rPr>
              <a:t>oligopoly</a:t>
            </a:r>
            <a:r>
              <a:rPr lang="en-GB" altLang="zh-CN" sz="2000" dirty="0"/>
              <a:t> – each firm realizes its actions influence the market-clearing price </a:t>
            </a:r>
            <a:r>
              <a:rPr lang="en-GB" altLang="zh-CN" sz="2000" dirty="0" smtClean="0"/>
              <a:t>level</a:t>
            </a:r>
          </a:p>
          <a:p>
            <a:endParaRPr lang="en-GB" altLang="zh-CN" sz="2000" dirty="0"/>
          </a:p>
          <a:p>
            <a:r>
              <a:rPr lang="en-GB" altLang="zh-CN" sz="2000" dirty="0"/>
              <a:t>We now </a:t>
            </a:r>
            <a:r>
              <a:rPr lang="en-GB" altLang="zh-CN" sz="2000" dirty="0" smtClean="0"/>
              <a:t>analyse </a:t>
            </a:r>
            <a:r>
              <a:rPr lang="en-GB" altLang="zh-CN" sz="2000" dirty="0"/>
              <a:t>firm behaviour in a </a:t>
            </a:r>
            <a:r>
              <a:rPr lang="en-GB" altLang="zh-CN" sz="2000" dirty="0" err="1">
                <a:solidFill>
                  <a:srgbClr val="0000FF"/>
                </a:solidFill>
              </a:rPr>
              <a:t>Cournot</a:t>
            </a:r>
            <a:r>
              <a:rPr lang="en-GB" altLang="zh-CN" sz="2000" dirty="0">
                <a:solidFill>
                  <a:srgbClr val="0000FF"/>
                </a:solidFill>
              </a:rPr>
              <a:t>-setting</a:t>
            </a:r>
            <a:r>
              <a:rPr lang="en-GB" altLang="zh-CN" sz="2000" dirty="0"/>
              <a:t>: firms produce homogenous goods and choose their optimal output level, </a:t>
            </a:r>
            <a:r>
              <a:rPr lang="en-GB" altLang="zh-CN" sz="2000" dirty="0">
                <a:solidFill>
                  <a:srgbClr val="0000FF"/>
                </a:solidFill>
              </a:rPr>
              <a:t>taking the output level of the other firms as given</a:t>
            </a:r>
            <a:r>
              <a:rPr lang="en-GB" altLang="zh-CN" sz="2000" dirty="0"/>
              <a:t>. </a:t>
            </a:r>
            <a:endParaRPr lang="en-GB" altLang="zh-CN" sz="2000" dirty="0" smtClean="0"/>
          </a:p>
          <a:p>
            <a:endParaRPr lang="en-GB" altLang="zh-CN" sz="2000" dirty="0"/>
          </a:p>
          <a:p>
            <a:r>
              <a:rPr lang="en-GB" altLang="zh-CN" sz="2000" dirty="0"/>
              <a:t>Profit maximization always involves </a:t>
            </a:r>
            <a:r>
              <a:rPr lang="en-GB" altLang="zh-CN" sz="2000" b="1" dirty="0"/>
              <a:t>MR = MC</a:t>
            </a:r>
            <a:r>
              <a:rPr lang="en-GB" altLang="zh-CN" sz="2000" dirty="0"/>
              <a:t>; we </a:t>
            </a:r>
            <a:r>
              <a:rPr lang="en-GB" altLang="zh-CN" sz="2000" dirty="0" smtClean="0"/>
              <a:t>focus </a:t>
            </a:r>
            <a:r>
              <a:rPr lang="en-GB" altLang="zh-CN" sz="2000" dirty="0"/>
              <a:t>on a </a:t>
            </a:r>
            <a:r>
              <a:rPr lang="en-GB" altLang="zh-CN" sz="2000" dirty="0">
                <a:solidFill>
                  <a:srgbClr val="0000FF"/>
                </a:solidFill>
              </a:rPr>
              <a:t>duopoly</a:t>
            </a:r>
            <a:r>
              <a:rPr lang="en-GB" altLang="zh-CN" sz="2000" dirty="0"/>
              <a:t> (two firms)</a:t>
            </a:r>
            <a:endParaRPr lang="en-GB" altLang="zh-CN" sz="2000" dirty="0">
              <a:sym typeface="Symbo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909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Duopoly Autarky equilibrium</a:t>
            </a:r>
            <a:endParaRPr lang="en-US" altLang="zh-C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36067"/>
          </a:xfrm>
        </p:spPr>
        <p:txBody>
          <a:bodyPr>
            <a:normAutofit lnSpcReduction="10000"/>
          </a:bodyPr>
          <a:lstStyle/>
          <a:p>
            <a:r>
              <a:rPr lang="en-GB" altLang="zh-CN" dirty="0" smtClean="0"/>
              <a:t>2 firms: </a:t>
            </a:r>
            <a:r>
              <a:rPr lang="en-GB" altLang="zh-CN" b="1" dirty="0" smtClean="0"/>
              <a:t>A</a:t>
            </a:r>
            <a:r>
              <a:rPr lang="en-GB" altLang="zh-CN" dirty="0" smtClean="0"/>
              <a:t> &amp; </a:t>
            </a:r>
            <a:r>
              <a:rPr lang="en-GB" altLang="zh-CN" b="1" dirty="0" smtClean="0"/>
              <a:t>B</a:t>
            </a:r>
          </a:p>
          <a:p>
            <a:pPr marL="114300" indent="0">
              <a:buNone/>
            </a:pPr>
            <a:endParaRPr lang="en-GB" altLang="zh-CN" b="1" dirty="0">
              <a:sym typeface="Symbol" charset="0"/>
            </a:endParaRPr>
          </a:p>
          <a:p>
            <a:r>
              <a:rPr lang="en-GB" altLang="zh-CN" dirty="0" smtClean="0">
                <a:sym typeface="Symbol" charset="0"/>
              </a:rPr>
              <a:t>Let </a:t>
            </a:r>
            <a:r>
              <a:rPr lang="en-GB" altLang="zh-CN" b="1" dirty="0" smtClean="0">
                <a:sym typeface="Symbol" charset="0"/>
              </a:rPr>
              <a:t>p</a:t>
            </a:r>
            <a:r>
              <a:rPr lang="en-GB" altLang="zh-CN" dirty="0" smtClean="0">
                <a:sym typeface="Symbol" charset="0"/>
              </a:rPr>
              <a:t> be market price and </a:t>
            </a:r>
            <a:r>
              <a:rPr lang="en-GB" altLang="zh-CN" b="1" dirty="0" smtClean="0">
                <a:sym typeface="Symbol" charset="0"/>
              </a:rPr>
              <a:t>q=</a:t>
            </a:r>
            <a:r>
              <a:rPr lang="en-GB" altLang="zh-CN" b="1" dirty="0" err="1" smtClean="0">
                <a:sym typeface="Symbol" charset="0"/>
              </a:rPr>
              <a:t>q</a:t>
            </a:r>
            <a:r>
              <a:rPr lang="en-GB" altLang="zh-CN" b="1" baseline="-25000" dirty="0" err="1" smtClean="0">
                <a:sym typeface="Symbol" charset="0"/>
              </a:rPr>
              <a:t>A</a:t>
            </a:r>
            <a:r>
              <a:rPr lang="en-GB" altLang="zh-CN" b="1" dirty="0" err="1" smtClean="0">
                <a:sym typeface="Symbol" charset="0"/>
              </a:rPr>
              <a:t>+q</a:t>
            </a:r>
            <a:r>
              <a:rPr lang="en-GB" altLang="zh-CN" b="1" baseline="-25000" dirty="0" err="1" smtClean="0">
                <a:sym typeface="Symbol" charset="0"/>
              </a:rPr>
              <a:t>B</a:t>
            </a:r>
            <a:r>
              <a:rPr lang="en-GB" altLang="zh-CN" dirty="0" smtClean="0">
                <a:sym typeface="Symbol" charset="0"/>
              </a:rPr>
              <a:t> be total output; market demand is </a:t>
            </a:r>
            <a:r>
              <a:rPr lang="en-GB" altLang="zh-CN" b="1" dirty="0" smtClean="0">
                <a:sym typeface="Symbol" charset="0"/>
              </a:rPr>
              <a:t>p=a-</a:t>
            </a:r>
            <a:r>
              <a:rPr lang="en-GB" altLang="zh-CN" b="1" dirty="0" err="1" smtClean="0">
                <a:sym typeface="Symbol" charset="0"/>
              </a:rPr>
              <a:t>bq</a:t>
            </a:r>
            <a:r>
              <a:rPr lang="en-GB" altLang="zh-CN" dirty="0" smtClean="0">
                <a:sym typeface="Symbol" charset="0"/>
              </a:rPr>
              <a:t>; </a:t>
            </a:r>
            <a:r>
              <a:rPr lang="en-GB" altLang="zh-CN" b="1" dirty="0" smtClean="0">
                <a:sym typeface="Symbol" charset="0"/>
              </a:rPr>
              <a:t>total cost=c*q</a:t>
            </a:r>
          </a:p>
          <a:p>
            <a:endParaRPr lang="en-GB" altLang="zh-CN" b="1" dirty="0" smtClean="0">
              <a:sym typeface="Symbol" charset="0"/>
            </a:endParaRPr>
          </a:p>
          <a:p>
            <a:r>
              <a:rPr lang="en-GB" altLang="zh-CN" dirty="0" smtClean="0">
                <a:sym typeface="Symbol" charset="0"/>
              </a:rPr>
              <a:t>Firm </a:t>
            </a:r>
            <a:r>
              <a:rPr lang="en-GB" altLang="zh-CN" b="1" dirty="0" smtClean="0">
                <a:sym typeface="Symbol" charset="0"/>
              </a:rPr>
              <a:t>A</a:t>
            </a:r>
            <a:r>
              <a:rPr lang="en-GB" altLang="zh-CN" dirty="0" smtClean="0">
                <a:sym typeface="Symbol" charset="0"/>
              </a:rPr>
              <a:t> chooses </a:t>
            </a:r>
            <a:r>
              <a:rPr lang="en-GB" altLang="zh-CN" b="1" dirty="0" err="1">
                <a:sym typeface="Symbol" charset="0"/>
              </a:rPr>
              <a:t>q</a:t>
            </a:r>
            <a:r>
              <a:rPr lang="en-GB" altLang="zh-CN" b="1" baseline="-25000" dirty="0" err="1">
                <a:sym typeface="Symbol" charset="0"/>
              </a:rPr>
              <a:t>A</a:t>
            </a:r>
            <a:r>
              <a:rPr lang="en-GB" altLang="zh-CN" b="1" dirty="0" smtClean="0">
                <a:sym typeface="Symbol" charset="0"/>
              </a:rPr>
              <a:t> </a:t>
            </a:r>
            <a:r>
              <a:rPr lang="en-GB" altLang="zh-CN" dirty="0" smtClean="0">
                <a:sym typeface="Symbol" charset="0"/>
              </a:rPr>
              <a:t>to max its profit:</a:t>
            </a:r>
          </a:p>
          <a:p>
            <a:pPr marL="114300" indent="0" algn="ctr">
              <a:buNone/>
            </a:pPr>
            <a:r>
              <a:rPr lang="en-GB" altLang="zh-CN" b="1" dirty="0" smtClean="0">
                <a:sym typeface="Symbol" charset="0"/>
              </a:rPr>
              <a:t>π</a:t>
            </a:r>
            <a:r>
              <a:rPr lang="en-GB" altLang="zh-CN" b="1" baseline="-25000" dirty="0" smtClean="0">
                <a:sym typeface="Symbol" charset="0"/>
              </a:rPr>
              <a:t>A</a:t>
            </a:r>
            <a:r>
              <a:rPr lang="en-GB" altLang="zh-CN" b="1" dirty="0" smtClean="0">
                <a:sym typeface="Symbol" charset="0"/>
              </a:rPr>
              <a:t>=(p-c)</a:t>
            </a:r>
            <a:r>
              <a:rPr lang="en-GB" altLang="zh-CN" b="1" dirty="0" err="1" smtClean="0">
                <a:sym typeface="Symbol" charset="0"/>
              </a:rPr>
              <a:t>q</a:t>
            </a:r>
            <a:r>
              <a:rPr lang="en-GB" altLang="zh-CN" b="1" baseline="-25000" dirty="0" err="1" smtClean="0">
                <a:sym typeface="Symbol" charset="0"/>
              </a:rPr>
              <a:t>A</a:t>
            </a:r>
            <a:r>
              <a:rPr lang="en-GB" altLang="zh-CN" b="1" dirty="0" smtClean="0">
                <a:sym typeface="Symbol" charset="0"/>
              </a:rPr>
              <a:t>=[(a-c)-b(</a:t>
            </a:r>
            <a:r>
              <a:rPr lang="en-GB" altLang="zh-CN" b="1" dirty="0" err="1" smtClean="0">
                <a:sym typeface="Symbol" charset="0"/>
              </a:rPr>
              <a:t>q</a:t>
            </a:r>
            <a:r>
              <a:rPr lang="en-GB" altLang="zh-CN" b="1" baseline="-25000" dirty="0" err="1" smtClean="0">
                <a:sym typeface="Symbol" charset="0"/>
              </a:rPr>
              <a:t>A</a:t>
            </a:r>
            <a:r>
              <a:rPr lang="en-GB" altLang="zh-CN" b="1" dirty="0" err="1" smtClean="0">
                <a:sym typeface="Symbol" charset="0"/>
              </a:rPr>
              <a:t>+q</a:t>
            </a:r>
            <a:r>
              <a:rPr lang="en-GB" altLang="zh-CN" b="1" baseline="-25000" dirty="0" err="1" smtClean="0">
                <a:sym typeface="Symbol" charset="0"/>
              </a:rPr>
              <a:t>B</a:t>
            </a:r>
            <a:r>
              <a:rPr lang="en-GB" altLang="zh-CN" b="1" dirty="0" smtClean="0">
                <a:sym typeface="Symbol" charset="0"/>
              </a:rPr>
              <a:t>)]</a:t>
            </a:r>
            <a:r>
              <a:rPr lang="en-GB" altLang="zh-CN" b="1" dirty="0" err="1" smtClean="0">
                <a:sym typeface="Symbol" charset="0"/>
              </a:rPr>
              <a:t>q</a:t>
            </a:r>
            <a:r>
              <a:rPr lang="en-GB" altLang="zh-CN" b="1" baseline="-25000" dirty="0" err="1" smtClean="0">
                <a:sym typeface="Symbol" charset="0"/>
              </a:rPr>
              <a:t>A</a:t>
            </a:r>
            <a:endParaRPr lang="en-GB" altLang="zh-CN" b="1" baseline="-25000" dirty="0" smtClean="0">
              <a:sym typeface="Symbol" charset="0"/>
            </a:endParaRPr>
          </a:p>
          <a:p>
            <a:pPr marL="114300" indent="0" algn="ctr">
              <a:buNone/>
            </a:pPr>
            <a:endParaRPr lang="en-GB" altLang="zh-CN" b="1" baseline="-25000" dirty="0">
              <a:sym typeface="Symbol" charset="0"/>
            </a:endParaRPr>
          </a:p>
          <a:p>
            <a:r>
              <a:rPr lang="en-GB" altLang="zh-CN" dirty="0" smtClean="0">
                <a:sym typeface="Symbol" charset="0"/>
              </a:rPr>
              <a:t>Solution: </a:t>
            </a:r>
            <a:r>
              <a:rPr lang="en-GB" altLang="zh-CN" b="1" dirty="0" err="1" smtClean="0">
                <a:sym typeface="Symbol" charset="0"/>
              </a:rPr>
              <a:t>q</a:t>
            </a:r>
            <a:r>
              <a:rPr lang="en-GB" altLang="zh-CN" b="1" baseline="-25000" dirty="0" err="1" smtClean="0">
                <a:sym typeface="Symbol" charset="0"/>
              </a:rPr>
              <a:t>A</a:t>
            </a:r>
            <a:r>
              <a:rPr lang="en-GB" altLang="zh-CN" b="1" dirty="0" smtClean="0">
                <a:sym typeface="Symbol" charset="0"/>
              </a:rPr>
              <a:t>*=(a-c)/2b-1/2*</a:t>
            </a:r>
            <a:r>
              <a:rPr lang="en-GB" altLang="zh-CN" b="1" dirty="0" err="1" smtClean="0">
                <a:sym typeface="Symbol" charset="0"/>
              </a:rPr>
              <a:t>q</a:t>
            </a:r>
            <a:r>
              <a:rPr lang="en-GB" altLang="zh-CN" b="1" baseline="-25000" dirty="0" err="1" smtClean="0">
                <a:sym typeface="Symbol" charset="0"/>
              </a:rPr>
              <a:t>B</a:t>
            </a:r>
            <a:r>
              <a:rPr lang="en-GB" altLang="zh-CN" baseline="-25000" dirty="0" smtClean="0">
                <a:sym typeface="Symbol" charset="0"/>
              </a:rPr>
              <a:t>, </a:t>
            </a:r>
            <a:r>
              <a:rPr lang="en-GB" altLang="zh-CN" dirty="0" smtClean="0">
                <a:sym typeface="Symbol" charset="0"/>
              </a:rPr>
              <a:t>(</a:t>
            </a:r>
            <a:r>
              <a:rPr lang="en-GB" altLang="zh-CN" b="1" dirty="0" smtClean="0">
                <a:sym typeface="Symbol" charset="0"/>
              </a:rPr>
              <a:t>A</a:t>
            </a:r>
            <a:r>
              <a:rPr lang="en-GB" altLang="zh-CN" dirty="0" smtClean="0">
                <a:sym typeface="Symbol" charset="0"/>
              </a:rPr>
              <a:t>’s reaction curve)</a:t>
            </a:r>
          </a:p>
          <a:p>
            <a:endParaRPr lang="en-GB" altLang="zh-CN" dirty="0" smtClean="0">
              <a:sym typeface="Symbol" charset="0"/>
            </a:endParaRPr>
          </a:p>
          <a:p>
            <a:r>
              <a:rPr lang="en-GB" altLang="zh-CN" dirty="0" smtClean="0">
                <a:sym typeface="Symbol" charset="0"/>
              </a:rPr>
              <a:t>Similarly, for firm </a:t>
            </a:r>
            <a:r>
              <a:rPr lang="en-GB" altLang="zh-CN" b="1" dirty="0" smtClean="0">
                <a:sym typeface="Symbol" charset="0"/>
              </a:rPr>
              <a:t>B</a:t>
            </a:r>
            <a:r>
              <a:rPr lang="en-GB" altLang="zh-CN" dirty="0" smtClean="0">
                <a:sym typeface="Symbol" charset="0"/>
              </a:rPr>
              <a:t>: </a:t>
            </a:r>
            <a:r>
              <a:rPr lang="en-GB" altLang="zh-CN" b="1" dirty="0" err="1" smtClean="0">
                <a:sym typeface="Symbol" charset="0"/>
              </a:rPr>
              <a:t>q</a:t>
            </a:r>
            <a:r>
              <a:rPr lang="en-GB" altLang="zh-CN" b="1" baseline="-25000" dirty="0" err="1">
                <a:sym typeface="Symbol" charset="0"/>
              </a:rPr>
              <a:t>B</a:t>
            </a:r>
            <a:r>
              <a:rPr lang="en-GB" altLang="zh-CN" b="1" dirty="0" smtClean="0">
                <a:sym typeface="Symbol" charset="0"/>
              </a:rPr>
              <a:t>*</a:t>
            </a:r>
            <a:r>
              <a:rPr lang="en-GB" altLang="zh-CN" b="1" dirty="0">
                <a:sym typeface="Symbol" charset="0"/>
              </a:rPr>
              <a:t>=(a-c)/2b-1/2*</a:t>
            </a:r>
            <a:r>
              <a:rPr lang="en-GB" altLang="zh-CN" b="1" dirty="0" err="1" smtClean="0">
                <a:sym typeface="Symbol" charset="0"/>
              </a:rPr>
              <a:t>q</a:t>
            </a:r>
            <a:r>
              <a:rPr lang="en-GB" altLang="zh-CN" b="1" baseline="-25000" dirty="0" err="1" smtClean="0">
                <a:sym typeface="Symbol" charset="0"/>
              </a:rPr>
              <a:t>A</a:t>
            </a:r>
            <a:r>
              <a:rPr lang="en-GB" altLang="zh-CN" b="1" dirty="0" smtClean="0">
                <a:sym typeface="Symbol" charset="0"/>
              </a:rPr>
              <a:t> </a:t>
            </a:r>
            <a:r>
              <a:rPr lang="en-GB" altLang="zh-CN" dirty="0" smtClean="0">
                <a:sym typeface="Symbol" charset="0"/>
              </a:rPr>
              <a:t>(</a:t>
            </a:r>
            <a:r>
              <a:rPr lang="en-GB" altLang="zh-CN" b="1" dirty="0" smtClean="0">
                <a:sym typeface="Symbol" charset="0"/>
              </a:rPr>
              <a:t>B</a:t>
            </a:r>
            <a:r>
              <a:rPr lang="en-GB" altLang="zh-CN" dirty="0" smtClean="0">
                <a:sym typeface="Symbol" charset="0"/>
              </a:rPr>
              <a:t>’s reaction curve)</a:t>
            </a:r>
          </a:p>
        </p:txBody>
      </p:sp>
    </p:spTree>
    <p:extLst>
      <p:ext uri="{BB962C8B-B14F-4D97-AF65-F5344CB8AC3E}">
        <p14:creationId xmlns:p14="http://schemas.microsoft.com/office/powerpoint/2010/main" val="1898382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duopoly</a:t>
            </a:r>
            <a:r>
              <a:rPr lang="en-US" altLang="zh-CN" dirty="0" smtClean="0"/>
              <a:t> </a:t>
            </a:r>
            <a:r>
              <a:rPr lang="en-US" altLang="zh-CN" dirty="0"/>
              <a:t>Autarky</a:t>
            </a:r>
            <a:r>
              <a:rPr lang="en-US" altLang="zh-CN" dirty="0" smtClean="0"/>
              <a:t> equilibrium</a:t>
            </a:r>
            <a:endParaRPr lang="en-US" altLang="zh-CN" dirty="0"/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5317070" y="1634051"/>
            <a:ext cx="3725332" cy="3834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>
              <a:lnSpc>
                <a:spcPct val="125000"/>
              </a:lnSpc>
              <a:buFontTx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 At equilibrium: </a:t>
            </a:r>
            <a:br>
              <a:rPr lang="en-US" sz="2000" dirty="0" smtClean="0">
                <a:solidFill>
                  <a:schemeClr val="tx2"/>
                </a:solidFill>
              </a:rPr>
            </a:br>
            <a:r>
              <a:rPr lang="en-US" sz="2000" b="1" dirty="0" err="1" smtClean="0">
                <a:solidFill>
                  <a:schemeClr val="tx2"/>
                </a:solidFill>
              </a:rPr>
              <a:t>q</a:t>
            </a:r>
            <a:r>
              <a:rPr lang="en-US" sz="2000" b="1" baseline="-25000" dirty="0" err="1" smtClean="0">
                <a:solidFill>
                  <a:schemeClr val="tx2"/>
                </a:solidFill>
              </a:rPr>
              <a:t>A</a:t>
            </a:r>
            <a:r>
              <a:rPr lang="en-US" sz="2000" b="1" dirty="0" smtClean="0">
                <a:solidFill>
                  <a:schemeClr val="tx2"/>
                </a:solidFill>
              </a:rPr>
              <a:t>=</a:t>
            </a:r>
            <a:r>
              <a:rPr lang="en-US" sz="2000" b="1" dirty="0" err="1" smtClean="0">
                <a:solidFill>
                  <a:schemeClr val="tx2"/>
                </a:solidFill>
              </a:rPr>
              <a:t>q</a:t>
            </a:r>
            <a:r>
              <a:rPr lang="en-US" sz="2000" b="1" baseline="-25000" dirty="0" err="1" smtClean="0">
                <a:solidFill>
                  <a:schemeClr val="tx2"/>
                </a:solidFill>
              </a:rPr>
              <a:t>B</a:t>
            </a:r>
            <a:r>
              <a:rPr lang="en-US" sz="2000" b="1" dirty="0" smtClean="0">
                <a:solidFill>
                  <a:schemeClr val="tx2"/>
                </a:solidFill>
              </a:rPr>
              <a:t>=(a-c)/3b</a:t>
            </a:r>
            <a:br>
              <a:rPr lang="en-US" sz="2000" b="1" dirty="0" smtClean="0">
                <a:solidFill>
                  <a:schemeClr val="tx2"/>
                </a:solidFill>
              </a:rPr>
            </a:br>
            <a:r>
              <a:rPr lang="en-US" sz="2000" b="1" dirty="0" err="1" smtClean="0">
                <a:solidFill>
                  <a:schemeClr val="tx2"/>
                </a:solidFill>
              </a:rPr>
              <a:t>p</a:t>
            </a:r>
            <a:r>
              <a:rPr lang="en-US" sz="2000" b="1" baseline="-25000" dirty="0" err="1" smtClean="0">
                <a:solidFill>
                  <a:schemeClr val="tx2"/>
                </a:solidFill>
              </a:rPr>
              <a:t>duo</a:t>
            </a:r>
            <a:r>
              <a:rPr lang="en-US" sz="2000" b="1" dirty="0" smtClean="0">
                <a:solidFill>
                  <a:schemeClr val="tx2"/>
                </a:solidFill>
              </a:rPr>
              <a:t>=(a+2c)/3</a:t>
            </a:r>
          </a:p>
          <a:p>
            <a:pPr>
              <a:lnSpc>
                <a:spcPct val="125000"/>
              </a:lnSpc>
              <a:buFontTx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 Recall </a:t>
            </a:r>
            <a:r>
              <a:rPr lang="en-US" altLang="zh-CN" sz="2000" b="1" dirty="0" err="1" smtClean="0">
                <a:solidFill>
                  <a:srgbClr val="000000"/>
                </a:solidFill>
              </a:rPr>
              <a:t>p</a:t>
            </a:r>
            <a:r>
              <a:rPr lang="en-US" altLang="zh-CN" sz="2000" b="1" baseline="-25000" dirty="0" err="1" smtClean="0">
                <a:solidFill>
                  <a:srgbClr val="000000"/>
                </a:solidFill>
              </a:rPr>
              <a:t>mon</a:t>
            </a:r>
            <a:r>
              <a:rPr lang="en-US" altLang="zh-CN" sz="2000" b="1" dirty="0" smtClean="0">
                <a:solidFill>
                  <a:srgbClr val="000000"/>
                </a:solidFill>
              </a:rPr>
              <a:t>=</a:t>
            </a:r>
            <a:r>
              <a:rPr lang="en-US" altLang="zh-CN" sz="2000" b="1" dirty="0">
                <a:solidFill>
                  <a:srgbClr val="000000"/>
                </a:solidFill>
              </a:rPr>
              <a:t>(</a:t>
            </a:r>
            <a:r>
              <a:rPr lang="en-US" altLang="zh-CN" sz="2000" b="1" dirty="0" err="1">
                <a:solidFill>
                  <a:srgbClr val="000000"/>
                </a:solidFill>
              </a:rPr>
              <a:t>a+c</a:t>
            </a:r>
            <a:r>
              <a:rPr lang="en-US" altLang="zh-CN" sz="2000" b="1" dirty="0">
                <a:solidFill>
                  <a:srgbClr val="000000"/>
                </a:solidFill>
              </a:rPr>
              <a:t>)/</a:t>
            </a:r>
            <a:r>
              <a:rPr lang="en-US" altLang="zh-CN" sz="2000" b="1" dirty="0" smtClean="0">
                <a:solidFill>
                  <a:srgbClr val="000000"/>
                </a:solidFill>
              </a:rPr>
              <a:t>2</a:t>
            </a:r>
          </a:p>
          <a:p>
            <a:pPr>
              <a:lnSpc>
                <a:spcPct val="125000"/>
              </a:lnSpc>
              <a:buFontTx/>
              <a:buChar char="•"/>
            </a:pPr>
            <a:r>
              <a:rPr lang="en-US" altLang="zh-CN" sz="2000" b="1" dirty="0" err="1" smtClean="0">
                <a:solidFill>
                  <a:srgbClr val="000000"/>
                </a:solidFill>
              </a:rPr>
              <a:t>P</a:t>
            </a:r>
            <a:r>
              <a:rPr lang="en-US" altLang="zh-CN" sz="2000" b="1" baseline="-25000" dirty="0" err="1" smtClean="0">
                <a:solidFill>
                  <a:srgbClr val="000000"/>
                </a:solidFill>
              </a:rPr>
              <a:t>mon</a:t>
            </a:r>
            <a:r>
              <a:rPr lang="en-US" altLang="zh-CN" sz="2000" b="1" dirty="0">
                <a:solidFill>
                  <a:srgbClr val="000000"/>
                </a:solidFill>
              </a:rPr>
              <a:t>&gt;</a:t>
            </a:r>
            <a:r>
              <a:rPr lang="en-US" altLang="zh-CN" sz="2000" b="1" dirty="0" smtClean="0">
                <a:solidFill>
                  <a:srgbClr val="000000"/>
                </a:solidFill>
              </a:rPr>
              <a:t> </a:t>
            </a:r>
            <a:r>
              <a:rPr lang="en-US" altLang="zh-CN" sz="2000" b="1" dirty="0" err="1" smtClean="0">
                <a:solidFill>
                  <a:schemeClr val="tx2"/>
                </a:solidFill>
              </a:rPr>
              <a:t>p</a:t>
            </a:r>
            <a:r>
              <a:rPr lang="en-US" altLang="zh-CN" sz="2000" b="1" baseline="-25000" dirty="0" err="1" smtClean="0">
                <a:solidFill>
                  <a:schemeClr val="tx2"/>
                </a:solidFill>
              </a:rPr>
              <a:t>duo</a:t>
            </a:r>
            <a:r>
              <a:rPr lang="en-US" altLang="zh-CN" sz="2000" b="1" dirty="0">
                <a:solidFill>
                  <a:schemeClr val="tx2"/>
                </a:solidFill>
              </a:rPr>
              <a:t> </a:t>
            </a:r>
            <a:r>
              <a:rPr lang="en-US" altLang="zh-CN" sz="2000" b="1" dirty="0" smtClean="0">
                <a:solidFill>
                  <a:schemeClr val="tx2"/>
                </a:solidFill>
              </a:rPr>
              <a:t> </a:t>
            </a:r>
            <a:r>
              <a:rPr lang="en-US" altLang="zh-CN" sz="2000" dirty="0" smtClean="0">
                <a:solidFill>
                  <a:schemeClr val="tx2"/>
                </a:solidFill>
              </a:rPr>
              <a:t>(because </a:t>
            </a:r>
            <a:r>
              <a:rPr lang="en-US" altLang="zh-CN" sz="2000" b="1" dirty="0" smtClean="0">
                <a:solidFill>
                  <a:srgbClr val="000000"/>
                </a:solidFill>
              </a:rPr>
              <a:t>a &gt; c</a:t>
            </a:r>
            <a:r>
              <a:rPr lang="en-US" altLang="zh-CN" sz="2000" dirty="0" smtClean="0">
                <a:solidFill>
                  <a:srgbClr val="000000"/>
                </a:solidFill>
              </a:rPr>
              <a:t>)</a:t>
            </a:r>
          </a:p>
          <a:p>
            <a:pPr>
              <a:lnSpc>
                <a:spcPct val="125000"/>
              </a:lnSpc>
              <a:buFontTx/>
              <a:buChar char="•"/>
            </a:pPr>
            <a:endParaRPr lang="en-US" altLang="zh-CN" sz="2000" dirty="0" smtClean="0">
              <a:solidFill>
                <a:srgbClr val="000000"/>
              </a:solidFill>
            </a:endParaRPr>
          </a:p>
          <a:p>
            <a:pPr>
              <a:lnSpc>
                <a:spcPct val="125000"/>
              </a:lnSpc>
              <a:buFontTx/>
              <a:buChar char="•"/>
            </a:pPr>
            <a:r>
              <a:rPr lang="en-US" altLang="zh-CN" sz="2000" dirty="0">
                <a:solidFill>
                  <a:srgbClr val="000000"/>
                </a:solidFill>
              </a:rPr>
              <a:t>note that the </a:t>
            </a:r>
            <a:r>
              <a:rPr lang="en-US" altLang="zh-CN" sz="2000" dirty="0">
                <a:solidFill>
                  <a:srgbClr val="0000FF"/>
                </a:solidFill>
              </a:rPr>
              <a:t>duopoly</a:t>
            </a:r>
            <a:r>
              <a:rPr lang="en-US" altLang="zh-CN" sz="2000" dirty="0">
                <a:solidFill>
                  <a:srgbClr val="000000"/>
                </a:solidFill>
              </a:rPr>
              <a:t> equilibrium results in </a:t>
            </a:r>
            <a:r>
              <a:rPr lang="en-US" altLang="zh-CN" sz="2000" dirty="0">
                <a:solidFill>
                  <a:srgbClr val="0000FF"/>
                </a:solidFill>
              </a:rPr>
              <a:t>higher output, lower prices</a:t>
            </a:r>
            <a:r>
              <a:rPr lang="en-US" altLang="zh-CN" sz="2000" dirty="0">
                <a:solidFill>
                  <a:srgbClr val="000000"/>
                </a:solidFill>
              </a:rPr>
              <a:t> and </a:t>
            </a:r>
            <a:r>
              <a:rPr lang="en-US" altLang="zh-CN" sz="2000" dirty="0">
                <a:solidFill>
                  <a:srgbClr val="0000FF"/>
                </a:solidFill>
              </a:rPr>
              <a:t>lower mark-</a:t>
            </a:r>
            <a:r>
              <a:rPr lang="en-US" altLang="zh-CN" sz="2000" dirty="0" smtClean="0">
                <a:solidFill>
                  <a:srgbClr val="0000FF"/>
                </a:solidFill>
              </a:rPr>
              <a:t>up</a:t>
            </a:r>
            <a:endParaRPr lang="en-US" altLang="zh-CN" sz="2000" baseline="-25000" dirty="0">
              <a:solidFill>
                <a:srgbClr val="0000FF"/>
              </a:solidFill>
            </a:endParaRPr>
          </a:p>
        </p:txBody>
      </p:sp>
      <p:sp>
        <p:nvSpPr>
          <p:cNvPr id="41" name="Line 4"/>
          <p:cNvSpPr>
            <a:spLocks noChangeShapeType="1"/>
          </p:cNvSpPr>
          <p:nvPr/>
        </p:nvSpPr>
        <p:spPr bwMode="auto">
          <a:xfrm>
            <a:off x="829735" y="1634050"/>
            <a:ext cx="0" cy="47582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" name="Line 5"/>
          <p:cNvSpPr>
            <a:spLocks noChangeShapeType="1"/>
          </p:cNvSpPr>
          <p:nvPr/>
        </p:nvSpPr>
        <p:spPr bwMode="auto">
          <a:xfrm>
            <a:off x="829735" y="6392326"/>
            <a:ext cx="44196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" name="Line 12"/>
          <p:cNvSpPr>
            <a:spLocks noChangeShapeType="1"/>
          </p:cNvSpPr>
          <p:nvPr/>
        </p:nvSpPr>
        <p:spPr bwMode="auto">
          <a:xfrm>
            <a:off x="829735" y="2277526"/>
            <a:ext cx="2171700" cy="412115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" name="Oval 16"/>
          <p:cNvSpPr>
            <a:spLocks noChangeArrowheads="1"/>
          </p:cNvSpPr>
          <p:nvPr/>
        </p:nvSpPr>
        <p:spPr bwMode="auto">
          <a:xfrm>
            <a:off x="2918885" y="6322476"/>
            <a:ext cx="152400" cy="152400"/>
          </a:xfrm>
          <a:prstGeom prst="ellipse">
            <a:avLst/>
          </a:prstGeom>
          <a:solidFill>
            <a:srgbClr val="FFFFCC"/>
          </a:solidFill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5" name="Text Box 17"/>
          <p:cNvSpPr txBox="1">
            <a:spLocks noChangeArrowheads="1"/>
          </p:cNvSpPr>
          <p:nvPr/>
        </p:nvSpPr>
        <p:spPr bwMode="auto">
          <a:xfrm>
            <a:off x="3922185" y="6409265"/>
            <a:ext cx="1479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00FF"/>
                </a:solidFill>
              </a:rPr>
              <a:t>output firm A</a:t>
            </a:r>
          </a:p>
        </p:txBody>
      </p:sp>
      <p:sp>
        <p:nvSpPr>
          <p:cNvPr id="46" name="Text Box 18"/>
          <p:cNvSpPr txBox="1">
            <a:spLocks noChangeArrowheads="1"/>
          </p:cNvSpPr>
          <p:nvPr/>
        </p:nvSpPr>
        <p:spPr bwMode="auto">
          <a:xfrm rot="16200000">
            <a:off x="-488683" y="2681544"/>
            <a:ext cx="1479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output firm B</a:t>
            </a:r>
          </a:p>
        </p:txBody>
      </p:sp>
      <p:sp>
        <p:nvSpPr>
          <p:cNvPr id="47" name="Oval 22"/>
          <p:cNvSpPr>
            <a:spLocks noChangeArrowheads="1"/>
          </p:cNvSpPr>
          <p:nvPr/>
        </p:nvSpPr>
        <p:spPr bwMode="auto">
          <a:xfrm>
            <a:off x="753535" y="2188626"/>
            <a:ext cx="152400" cy="152400"/>
          </a:xfrm>
          <a:prstGeom prst="ellipse">
            <a:avLst/>
          </a:prstGeom>
          <a:solidFill>
            <a:srgbClr val="FFFFCC"/>
          </a:solidFill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8" name="Line 24"/>
          <p:cNvSpPr>
            <a:spLocks noChangeShapeType="1"/>
          </p:cNvSpPr>
          <p:nvPr/>
        </p:nvSpPr>
        <p:spPr bwMode="auto">
          <a:xfrm>
            <a:off x="820210" y="4344451"/>
            <a:ext cx="4324350" cy="20478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9" name="Oval 25"/>
          <p:cNvSpPr>
            <a:spLocks noChangeArrowheads="1"/>
          </p:cNvSpPr>
          <p:nvPr/>
        </p:nvSpPr>
        <p:spPr bwMode="auto">
          <a:xfrm>
            <a:off x="5052485" y="6312951"/>
            <a:ext cx="152400" cy="152400"/>
          </a:xfrm>
          <a:prstGeom prst="ellipse">
            <a:avLst/>
          </a:prstGeom>
          <a:solidFill>
            <a:srgbClr val="FFFFCC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0" name="Oval 26"/>
          <p:cNvSpPr>
            <a:spLocks noChangeArrowheads="1"/>
          </p:cNvSpPr>
          <p:nvPr/>
        </p:nvSpPr>
        <p:spPr bwMode="auto">
          <a:xfrm>
            <a:off x="737660" y="4265076"/>
            <a:ext cx="152400" cy="152400"/>
          </a:xfrm>
          <a:prstGeom prst="ellipse">
            <a:avLst/>
          </a:prstGeom>
          <a:solidFill>
            <a:srgbClr val="FFFFCC"/>
          </a:solidFill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" name="Text Box 30"/>
          <p:cNvSpPr txBox="1">
            <a:spLocks noChangeArrowheads="1"/>
          </p:cNvSpPr>
          <p:nvPr/>
        </p:nvSpPr>
        <p:spPr bwMode="auto">
          <a:xfrm>
            <a:off x="982135" y="2429926"/>
            <a:ext cx="20494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0000FF"/>
                </a:solidFill>
              </a:rPr>
              <a:t>firm A reaction curve</a:t>
            </a:r>
          </a:p>
        </p:txBody>
      </p:sp>
      <p:sp>
        <p:nvSpPr>
          <p:cNvPr id="52" name="Text Box 31"/>
          <p:cNvSpPr txBox="1">
            <a:spLocks noChangeArrowheads="1"/>
          </p:cNvSpPr>
          <p:nvPr/>
        </p:nvSpPr>
        <p:spPr bwMode="auto">
          <a:xfrm>
            <a:off x="3953935" y="5096926"/>
            <a:ext cx="12192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algn="l" eaLnBrk="1" hangingPunct="1"/>
            <a:r>
              <a:rPr lang="en-US" sz="1600">
                <a:solidFill>
                  <a:srgbClr val="FF0000"/>
                </a:solidFill>
              </a:rPr>
              <a:t>firm B reaction curve</a:t>
            </a:r>
          </a:p>
        </p:txBody>
      </p:sp>
      <p:grpSp>
        <p:nvGrpSpPr>
          <p:cNvPr id="53" name="Group 38"/>
          <p:cNvGrpSpPr>
            <a:grpSpLocks/>
          </p:cNvGrpSpPr>
          <p:nvPr/>
        </p:nvGrpSpPr>
        <p:grpSpPr bwMode="auto">
          <a:xfrm>
            <a:off x="143935" y="4639726"/>
            <a:ext cx="3054350" cy="2119313"/>
            <a:chOff x="144" y="2688"/>
            <a:chExt cx="1924" cy="1335"/>
          </a:xfrm>
        </p:grpSpPr>
        <p:sp>
          <p:nvSpPr>
            <p:cNvPr id="54" name="Line 35"/>
            <p:cNvSpPr>
              <a:spLocks noChangeShapeType="1"/>
            </p:cNvSpPr>
            <p:nvPr/>
          </p:nvSpPr>
          <p:spPr bwMode="auto">
            <a:xfrm>
              <a:off x="1488" y="2928"/>
              <a:ext cx="0" cy="864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5" name="Line 36"/>
            <p:cNvSpPr>
              <a:spLocks noChangeShapeType="1"/>
            </p:cNvSpPr>
            <p:nvPr/>
          </p:nvSpPr>
          <p:spPr bwMode="auto">
            <a:xfrm rot="-5400000">
              <a:off x="1032" y="2472"/>
              <a:ext cx="0" cy="912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6" name="Oval 14"/>
            <p:cNvSpPr>
              <a:spLocks noChangeArrowheads="1"/>
            </p:cNvSpPr>
            <p:nvPr/>
          </p:nvSpPr>
          <p:spPr bwMode="auto">
            <a:xfrm>
              <a:off x="1440" y="2880"/>
              <a:ext cx="96" cy="96"/>
            </a:xfrm>
            <a:prstGeom prst="ellipse">
              <a:avLst/>
            </a:prstGeom>
            <a:solidFill>
              <a:srgbClr val="CCFFCC"/>
            </a:solidFill>
            <a:ln w="28575">
              <a:solidFill>
                <a:srgbClr val="0066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8" name="Text Box 32"/>
            <p:cNvSpPr txBox="1">
              <a:spLocks noChangeArrowheads="1"/>
            </p:cNvSpPr>
            <p:nvPr/>
          </p:nvSpPr>
          <p:spPr bwMode="auto">
            <a:xfrm>
              <a:off x="1440" y="2688"/>
              <a:ext cx="6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8000"/>
                  </a:solidFill>
                </a:rPr>
                <a:t>Cournot</a:t>
              </a:r>
            </a:p>
          </p:txBody>
        </p:sp>
        <p:sp>
          <p:nvSpPr>
            <p:cNvPr id="59" name="Text Box 33"/>
            <p:cNvSpPr txBox="1">
              <a:spLocks noChangeArrowheads="1"/>
            </p:cNvSpPr>
            <p:nvPr/>
          </p:nvSpPr>
          <p:spPr bwMode="auto">
            <a:xfrm>
              <a:off x="1248" y="3792"/>
              <a:ext cx="44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q</a:t>
              </a:r>
              <a:r>
                <a:rPr lang="en-US" baseline="-25000">
                  <a:solidFill>
                    <a:srgbClr val="0000FF"/>
                  </a:solidFill>
                </a:rPr>
                <a:t>duo,A</a:t>
              </a:r>
              <a:endParaRPr lang="en-US">
                <a:solidFill>
                  <a:srgbClr val="0000FF"/>
                </a:solidFill>
              </a:endParaRPr>
            </a:p>
          </p:txBody>
        </p:sp>
        <p:sp>
          <p:nvSpPr>
            <p:cNvPr id="60" name="Text Box 34"/>
            <p:cNvSpPr txBox="1">
              <a:spLocks noChangeArrowheads="1"/>
            </p:cNvSpPr>
            <p:nvPr/>
          </p:nvSpPr>
          <p:spPr bwMode="auto">
            <a:xfrm>
              <a:off x="144" y="2784"/>
              <a:ext cx="44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0000"/>
                  </a:solidFill>
                </a:rPr>
                <a:t>q</a:t>
              </a:r>
              <a:r>
                <a:rPr lang="en-US" baseline="-25000">
                  <a:solidFill>
                    <a:srgbClr val="FF0000"/>
                  </a:solidFill>
                </a:rPr>
                <a:t>duo,B</a:t>
              </a:r>
              <a:endParaRPr lang="en-US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53699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oligopoly </a:t>
            </a:r>
            <a:r>
              <a:rPr lang="en-US" altLang="zh-CN" dirty="0"/>
              <a:t>Autarky equilibrium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5105400"/>
          </a:xfrm>
        </p:spPr>
        <p:txBody>
          <a:bodyPr>
            <a:normAutofit fontScale="92500" lnSpcReduction="20000"/>
          </a:bodyPr>
          <a:lstStyle/>
          <a:p>
            <a:pPr marL="114300" indent="0">
              <a:lnSpc>
                <a:spcPct val="130000"/>
              </a:lnSpc>
              <a:buNone/>
            </a:pPr>
            <a:r>
              <a:rPr lang="en-GB" altLang="zh-CN" dirty="0" smtClean="0">
                <a:solidFill>
                  <a:srgbClr val="000000"/>
                </a:solidFill>
                <a:sym typeface="Symbol" charset="0"/>
              </a:rPr>
              <a:t>General solution for more firms (see textbook for details)</a:t>
            </a:r>
          </a:p>
          <a:p>
            <a:r>
              <a:rPr lang="en-GB" altLang="zh-CN" dirty="0"/>
              <a:t>A firm active in an oligopoly market realizes its actions affect the market clearing price</a:t>
            </a:r>
          </a:p>
          <a:p>
            <a:r>
              <a:rPr lang="en-GB" altLang="zh-CN" dirty="0"/>
              <a:t>firm </a:t>
            </a:r>
            <a:r>
              <a:rPr lang="en-GB" altLang="zh-CN" dirty="0">
                <a:solidFill>
                  <a:srgbClr val="0000FF"/>
                </a:solidFill>
              </a:rPr>
              <a:t>output </a:t>
            </a:r>
            <a:r>
              <a:rPr lang="en-GB" altLang="zh-CN" dirty="0">
                <a:solidFill>
                  <a:srgbClr val="0000FF"/>
                </a:solidFill>
                <a:cs typeface="Arial" charset="0"/>
              </a:rPr>
              <a:t>↑</a:t>
            </a:r>
            <a:r>
              <a:rPr lang="en-GB" altLang="zh-CN" dirty="0">
                <a:cs typeface="Arial" charset="0"/>
              </a:rPr>
              <a:t> 	implies 	</a:t>
            </a:r>
            <a:r>
              <a:rPr lang="en-GB" altLang="zh-CN" dirty="0">
                <a:solidFill>
                  <a:srgbClr val="0000FF"/>
                </a:solidFill>
                <a:cs typeface="Arial" charset="0"/>
              </a:rPr>
              <a:t>market price ↓</a:t>
            </a:r>
          </a:p>
          <a:p>
            <a:r>
              <a:rPr lang="en-GB" altLang="zh-CN" dirty="0">
                <a:cs typeface="Arial" charset="0"/>
              </a:rPr>
              <a:t>The firm only takes into consideration the effect of the price decrease for its </a:t>
            </a:r>
            <a:r>
              <a:rPr lang="en-GB" altLang="zh-CN" dirty="0">
                <a:solidFill>
                  <a:srgbClr val="0000FF"/>
                </a:solidFill>
                <a:cs typeface="Arial" charset="0"/>
              </a:rPr>
              <a:t>own </a:t>
            </a:r>
            <a:r>
              <a:rPr lang="en-GB" altLang="zh-CN" dirty="0" smtClean="0">
                <a:solidFill>
                  <a:srgbClr val="0000FF"/>
                </a:solidFill>
                <a:cs typeface="Arial" charset="0"/>
              </a:rPr>
              <a:t>output</a:t>
            </a:r>
            <a:r>
              <a:rPr lang="en-GB" altLang="zh-CN" dirty="0" smtClean="0">
                <a:cs typeface="Arial" charset="0"/>
              </a:rPr>
              <a:t> </a:t>
            </a:r>
            <a:r>
              <a:rPr lang="en-GB" altLang="zh-CN" dirty="0">
                <a:cs typeface="Arial" charset="0"/>
              </a:rPr>
              <a:t>(and not the effect on the other firms)</a:t>
            </a:r>
            <a:endParaRPr lang="en-GB" altLang="zh-CN" dirty="0">
              <a:cs typeface="Arial" charset="0"/>
              <a:sym typeface="Symbol" charset="0"/>
            </a:endParaRPr>
          </a:p>
          <a:p>
            <a:pPr>
              <a:lnSpc>
                <a:spcPct val="130000"/>
              </a:lnSpc>
              <a:buFontTx/>
              <a:buChar char="•"/>
            </a:pPr>
            <a:r>
              <a:rPr lang="en-GB" altLang="zh-CN" dirty="0">
                <a:cs typeface="Arial" charset="0"/>
              </a:rPr>
              <a:t>Profit maximization (</a:t>
            </a:r>
            <a:r>
              <a:rPr lang="en-GB" altLang="zh-CN" b="1" dirty="0">
                <a:cs typeface="Arial" charset="0"/>
              </a:rPr>
              <a:t>MR = MC</a:t>
            </a:r>
            <a:r>
              <a:rPr lang="en-GB" altLang="zh-CN" dirty="0">
                <a:cs typeface="Arial" charset="0"/>
              </a:rPr>
              <a:t>) for firm </a:t>
            </a:r>
            <a:r>
              <a:rPr lang="en-GB" altLang="zh-CN" b="1" dirty="0">
                <a:cs typeface="Arial" charset="0"/>
              </a:rPr>
              <a:t>A</a:t>
            </a:r>
            <a:r>
              <a:rPr lang="en-GB" altLang="zh-CN" dirty="0">
                <a:cs typeface="Arial" charset="0"/>
              </a:rPr>
              <a:t> implies: </a:t>
            </a:r>
            <a:endParaRPr lang="en-GB" altLang="zh-CN" dirty="0" smtClean="0">
              <a:cs typeface="Arial" charset="0"/>
            </a:endParaRPr>
          </a:p>
          <a:p>
            <a:pPr>
              <a:lnSpc>
                <a:spcPct val="130000"/>
              </a:lnSpc>
              <a:buFontTx/>
              <a:buChar char="•"/>
            </a:pPr>
            <a:endParaRPr lang="en-GB" altLang="zh-CN" dirty="0">
              <a:latin typeface="Arial" charset="0"/>
              <a:cs typeface="Arial" charset="0"/>
              <a:sym typeface="Symbol" charset="0"/>
            </a:endParaRPr>
          </a:p>
          <a:p>
            <a:pPr>
              <a:lnSpc>
                <a:spcPct val="130000"/>
              </a:lnSpc>
              <a:buFontTx/>
              <a:buChar char="•"/>
            </a:pPr>
            <a:endParaRPr lang="en-GB" altLang="zh-CN" dirty="0" smtClean="0">
              <a:latin typeface="Arial" charset="0"/>
              <a:cs typeface="Arial" charset="0"/>
              <a:sym typeface="Symbol" charset="0"/>
            </a:endParaRPr>
          </a:p>
          <a:p>
            <a:pPr>
              <a:lnSpc>
                <a:spcPct val="130000"/>
              </a:lnSpc>
              <a:buFontTx/>
              <a:buChar char="•"/>
            </a:pPr>
            <a:endParaRPr lang="en-GB" altLang="zh-CN" dirty="0">
              <a:latin typeface="Arial" charset="0"/>
              <a:cs typeface="Arial" charset="0"/>
              <a:sym typeface="Symbol" charset="0"/>
            </a:endParaRPr>
          </a:p>
          <a:p>
            <a:pPr>
              <a:buFontTx/>
              <a:buChar char="•"/>
            </a:pPr>
            <a:endParaRPr lang="en-US" altLang="zh-CN" dirty="0" smtClean="0">
              <a:solidFill>
                <a:srgbClr val="0000FF"/>
              </a:solidFill>
            </a:endParaRPr>
          </a:p>
          <a:p>
            <a:pPr>
              <a:buFontTx/>
              <a:buChar char="•"/>
            </a:pPr>
            <a:r>
              <a:rPr lang="en-US" altLang="zh-CN" dirty="0" smtClean="0">
                <a:solidFill>
                  <a:srgbClr val="0000FF"/>
                </a:solidFill>
              </a:rPr>
              <a:t>More </a:t>
            </a:r>
            <a:r>
              <a:rPr lang="en-US" altLang="zh-CN" dirty="0">
                <a:solidFill>
                  <a:srgbClr val="0000FF"/>
                </a:solidFill>
              </a:rPr>
              <a:t>oligopoly firms</a:t>
            </a:r>
            <a:r>
              <a:rPr lang="en-US" altLang="zh-CN" dirty="0"/>
              <a:t> in the market implies lower market share per firm, and thus </a:t>
            </a:r>
            <a:r>
              <a:rPr lang="en-US" altLang="zh-CN" dirty="0">
                <a:solidFill>
                  <a:srgbClr val="0000FF"/>
                </a:solidFill>
              </a:rPr>
              <a:t>lower mark-up</a:t>
            </a:r>
          </a:p>
          <a:p>
            <a:pPr>
              <a:lnSpc>
                <a:spcPct val="130000"/>
              </a:lnSpc>
              <a:buFontTx/>
              <a:buChar char="•"/>
            </a:pPr>
            <a:endParaRPr lang="en-US" altLang="zh-CN" sz="1600" dirty="0"/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1477433" y="4394202"/>
            <a:ext cx="6207125" cy="1506538"/>
            <a:chOff x="376" y="2132"/>
            <a:chExt cx="3910" cy="949"/>
          </a:xfrm>
        </p:grpSpPr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3415006"/>
                </p:ext>
              </p:extLst>
            </p:nvPr>
          </p:nvGraphicFramePr>
          <p:xfrm>
            <a:off x="376" y="2132"/>
            <a:ext cx="2352" cy="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34" name="Equation" r:id="rId3" imgW="1536700" imgH="457200" progId="Equation.3">
                    <p:embed/>
                  </p:oleObj>
                </mc:Choice>
                <mc:Fallback>
                  <p:oleObj name="Equation" r:id="rId3" imgW="1536700" imgH="457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6" y="2132"/>
                          <a:ext cx="2352" cy="700"/>
                        </a:xfrm>
                        <a:prstGeom prst="rect">
                          <a:avLst/>
                        </a:prstGeom>
                        <a:solidFill>
                          <a:srgbClr val="CCFFFF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=""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AutoShape 6"/>
            <p:cNvSpPr>
              <a:spLocks/>
            </p:cNvSpPr>
            <p:nvPr/>
          </p:nvSpPr>
          <p:spPr bwMode="auto">
            <a:xfrm rot="5400000">
              <a:off x="1536" y="2688"/>
              <a:ext cx="192" cy="288"/>
            </a:xfrm>
            <a:prstGeom prst="rightBrace">
              <a:avLst>
                <a:gd name="adj1" fmla="val 12500"/>
                <a:gd name="adj2" fmla="val 50000"/>
              </a:avLst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2736" y="2832"/>
              <a:ext cx="1550" cy="249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/>
                <a:t>market share of firm A</a:t>
              </a:r>
            </a:p>
          </p:txBody>
        </p:sp>
        <p:cxnSp>
          <p:nvCxnSpPr>
            <p:cNvPr id="8" name="AutoShape 8"/>
            <p:cNvCxnSpPr>
              <a:cxnSpLocks noChangeShapeType="1"/>
              <a:stCxn id="6" idx="1"/>
              <a:endCxn id="7" idx="1"/>
            </p:cNvCxnSpPr>
            <p:nvPr/>
          </p:nvCxnSpPr>
          <p:spPr bwMode="auto">
            <a:xfrm rot="16200000" flipH="1">
              <a:off x="2170" y="2399"/>
              <a:ext cx="20" cy="1095"/>
            </a:xfrm>
            <a:prstGeom prst="bentConnector2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4170911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Pro-competitive gains from trade</a:t>
            </a:r>
            <a:endParaRPr lang="en-US" altLang="zh-C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36067"/>
          </a:xfrm>
        </p:spPr>
        <p:txBody>
          <a:bodyPr>
            <a:normAutofit/>
          </a:bodyPr>
          <a:lstStyle/>
          <a:p>
            <a:r>
              <a:rPr lang="en-GB" altLang="zh-CN" dirty="0"/>
              <a:t>A country with a </a:t>
            </a:r>
            <a:r>
              <a:rPr lang="en-GB" altLang="zh-CN" dirty="0">
                <a:solidFill>
                  <a:srgbClr val="0000FF"/>
                </a:solidFill>
              </a:rPr>
              <a:t>monopoly – sector</a:t>
            </a:r>
            <a:r>
              <a:rPr lang="en-GB" altLang="zh-CN" dirty="0"/>
              <a:t> does </a:t>
            </a:r>
            <a:r>
              <a:rPr lang="en-GB" altLang="zh-CN" dirty="0">
                <a:solidFill>
                  <a:srgbClr val="0000FF"/>
                </a:solidFill>
              </a:rPr>
              <a:t>not</a:t>
            </a:r>
            <a:r>
              <a:rPr lang="en-GB" altLang="zh-CN" dirty="0"/>
              <a:t> produce at the </a:t>
            </a:r>
            <a:r>
              <a:rPr lang="en-GB" altLang="zh-CN" dirty="0">
                <a:solidFill>
                  <a:srgbClr val="0000FF"/>
                </a:solidFill>
              </a:rPr>
              <a:t>social optimum</a:t>
            </a:r>
          </a:p>
          <a:p>
            <a:r>
              <a:rPr lang="en-GB" altLang="zh-CN" dirty="0" smtClean="0"/>
              <a:t>This </a:t>
            </a:r>
            <a:r>
              <a:rPr lang="en-GB" altLang="zh-CN" dirty="0">
                <a:solidFill>
                  <a:srgbClr val="0000FF"/>
                </a:solidFill>
              </a:rPr>
              <a:t>distortion</a:t>
            </a:r>
            <a:r>
              <a:rPr lang="en-GB" altLang="zh-CN" dirty="0"/>
              <a:t> can be reduced by allowing for free trade</a:t>
            </a:r>
          </a:p>
          <a:p>
            <a:r>
              <a:rPr lang="en-GB" altLang="zh-CN" dirty="0">
                <a:solidFill>
                  <a:srgbClr val="0000FF"/>
                </a:solidFill>
              </a:rPr>
              <a:t>Free </a:t>
            </a:r>
            <a:r>
              <a:rPr lang="en-GB" altLang="zh-CN" dirty="0" smtClean="0">
                <a:solidFill>
                  <a:srgbClr val="0000FF"/>
                </a:solidFill>
              </a:rPr>
              <a:t>trade </a:t>
            </a:r>
            <a:r>
              <a:rPr lang="en-GB" altLang="zh-CN" dirty="0" smtClean="0">
                <a:solidFill>
                  <a:srgbClr val="564B3C"/>
                </a:solidFill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GB" altLang="zh-CN" dirty="0" smtClean="0">
                <a:solidFill>
                  <a:srgbClr val="0000FF"/>
                </a:solidFill>
              </a:rPr>
              <a:t> </a:t>
            </a:r>
            <a:r>
              <a:rPr lang="en-GB" altLang="zh-CN" dirty="0" smtClean="0"/>
              <a:t>more firms </a:t>
            </a:r>
            <a:r>
              <a:rPr lang="en-GB" altLang="zh-CN" dirty="0">
                <a:solidFill>
                  <a:srgbClr val="564B3C"/>
                </a:solidFill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GB" altLang="zh-CN" dirty="0" smtClean="0"/>
              <a:t> more competition </a:t>
            </a:r>
            <a:r>
              <a:rPr lang="en-GB" altLang="zh-CN" dirty="0" smtClean="0">
                <a:solidFill>
                  <a:srgbClr val="564B3C"/>
                </a:solidFill>
                <a:latin typeface="Wingdings"/>
                <a:ea typeface="Wingdings"/>
                <a:cs typeface="Wingdings"/>
                <a:sym typeface="Wingdings"/>
              </a:rPr>
              <a:t> </a:t>
            </a:r>
            <a:r>
              <a:rPr lang="en-GB" altLang="zh-CN" dirty="0" smtClean="0"/>
              <a:t>lower </a:t>
            </a:r>
            <a:r>
              <a:rPr lang="en-GB" altLang="zh-CN" dirty="0"/>
              <a:t>market shares </a:t>
            </a:r>
            <a:r>
              <a:rPr lang="en-GB" altLang="zh-CN" dirty="0">
                <a:solidFill>
                  <a:srgbClr val="564B3C"/>
                </a:solidFill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GB" altLang="zh-CN" dirty="0" smtClean="0"/>
              <a:t>  lower </a:t>
            </a:r>
            <a:r>
              <a:rPr lang="en-GB" altLang="zh-CN" dirty="0"/>
              <a:t>mark-</a:t>
            </a:r>
            <a:r>
              <a:rPr lang="en-GB" altLang="zh-CN" dirty="0" smtClean="0"/>
              <a:t>up </a:t>
            </a:r>
            <a:r>
              <a:rPr lang="en-GB" altLang="zh-CN" dirty="0" smtClean="0">
                <a:solidFill>
                  <a:srgbClr val="564B3C"/>
                </a:solidFill>
                <a:latin typeface="Wingdings"/>
                <a:ea typeface="Wingdings"/>
                <a:cs typeface="Wingdings"/>
                <a:sym typeface="Wingdings"/>
              </a:rPr>
              <a:t> </a:t>
            </a:r>
            <a:r>
              <a:rPr lang="en-GB" altLang="zh-CN" dirty="0" smtClean="0">
                <a:solidFill>
                  <a:srgbClr val="0000FF"/>
                </a:solidFill>
              </a:rPr>
              <a:t>lower </a:t>
            </a:r>
            <a:r>
              <a:rPr lang="en-GB" altLang="zh-CN" dirty="0">
                <a:solidFill>
                  <a:srgbClr val="0000FF"/>
                </a:solidFill>
              </a:rPr>
              <a:t>distortion</a:t>
            </a:r>
          </a:p>
          <a:p>
            <a:r>
              <a:rPr lang="en-GB" altLang="zh-CN" dirty="0"/>
              <a:t>These are the </a:t>
            </a:r>
            <a:r>
              <a:rPr lang="en-GB" altLang="zh-CN" dirty="0">
                <a:solidFill>
                  <a:srgbClr val="0000FF"/>
                </a:solidFill>
              </a:rPr>
              <a:t>pro-competitive</a:t>
            </a:r>
            <a:r>
              <a:rPr lang="en-GB" altLang="zh-CN" dirty="0"/>
              <a:t> gains from </a:t>
            </a:r>
            <a:r>
              <a:rPr lang="en-GB" altLang="zh-CN" dirty="0" smtClean="0"/>
              <a:t>trade</a:t>
            </a:r>
          </a:p>
          <a:p>
            <a:r>
              <a:rPr lang="en-GB" altLang="zh-CN" dirty="0"/>
              <a:t>T</a:t>
            </a:r>
            <a:r>
              <a:rPr lang="en-GB" altLang="zh-CN" dirty="0" smtClean="0"/>
              <a:t>hey </a:t>
            </a:r>
            <a:r>
              <a:rPr lang="en-GB" altLang="zh-CN" dirty="0"/>
              <a:t>are operative in addition to the earlier </a:t>
            </a:r>
            <a:r>
              <a:rPr lang="en-GB" altLang="zh-CN" dirty="0" smtClean="0"/>
              <a:t>analysed </a:t>
            </a:r>
            <a:r>
              <a:rPr lang="en-GB" altLang="zh-CN" dirty="0"/>
              <a:t>gains from </a:t>
            </a:r>
            <a:r>
              <a:rPr lang="en-GB" altLang="zh-CN" dirty="0">
                <a:solidFill>
                  <a:srgbClr val="0000FF"/>
                </a:solidFill>
              </a:rPr>
              <a:t>technology differences</a:t>
            </a:r>
            <a:r>
              <a:rPr lang="en-GB" altLang="zh-CN" dirty="0"/>
              <a:t> and differences in </a:t>
            </a:r>
            <a:r>
              <a:rPr lang="en-GB" altLang="zh-CN" dirty="0">
                <a:solidFill>
                  <a:srgbClr val="0000FF"/>
                </a:solidFill>
              </a:rPr>
              <a:t>factor </a:t>
            </a:r>
            <a:r>
              <a:rPr lang="en-GB" altLang="zh-CN" dirty="0" smtClean="0">
                <a:solidFill>
                  <a:srgbClr val="0000FF"/>
                </a:solidFill>
              </a:rPr>
              <a:t>abundance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89838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193" y="618071"/>
            <a:ext cx="7750175" cy="580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grpSp>
        <p:nvGrpSpPr>
          <p:cNvPr id="46" name="Group 13"/>
          <p:cNvGrpSpPr>
            <a:grpSpLocks/>
          </p:cNvGrpSpPr>
          <p:nvPr/>
        </p:nvGrpSpPr>
        <p:grpSpPr bwMode="auto">
          <a:xfrm>
            <a:off x="1536693" y="967321"/>
            <a:ext cx="1741488" cy="1089025"/>
            <a:chOff x="744" y="748"/>
            <a:chExt cx="1097" cy="686"/>
          </a:xfrm>
        </p:grpSpPr>
        <p:sp>
          <p:nvSpPr>
            <p:cNvPr id="50" name="Arc 7"/>
            <p:cNvSpPr>
              <a:spLocks/>
            </p:cNvSpPr>
            <p:nvPr/>
          </p:nvSpPr>
          <p:spPr bwMode="auto">
            <a:xfrm rot="-5400000">
              <a:off x="1533" y="1127"/>
              <a:ext cx="279" cy="336"/>
            </a:xfrm>
            <a:custGeom>
              <a:avLst/>
              <a:gdLst>
                <a:gd name="T0" fmla="*/ 0 w 20918"/>
                <a:gd name="T1" fmla="*/ 0 h 21600"/>
                <a:gd name="T2" fmla="*/ 4 w 20918"/>
                <a:gd name="T3" fmla="*/ 4 h 21600"/>
                <a:gd name="T4" fmla="*/ 0 w 20918"/>
                <a:gd name="T5" fmla="*/ 5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918" h="21600" fill="none" extrusionOk="0">
                  <a:moveTo>
                    <a:pt x="-1" y="0"/>
                  </a:moveTo>
                  <a:cubicBezTo>
                    <a:pt x="9854" y="0"/>
                    <a:pt x="18460" y="6670"/>
                    <a:pt x="20917" y="16214"/>
                  </a:cubicBezTo>
                </a:path>
                <a:path w="20918" h="21600" stroke="0" extrusionOk="0">
                  <a:moveTo>
                    <a:pt x="-1" y="0"/>
                  </a:moveTo>
                  <a:cubicBezTo>
                    <a:pt x="9854" y="0"/>
                    <a:pt x="18460" y="6670"/>
                    <a:pt x="20917" y="16214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 cmpd="dbl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1" name="Line 9"/>
            <p:cNvSpPr>
              <a:spLocks noChangeShapeType="1"/>
            </p:cNvSpPr>
            <p:nvPr/>
          </p:nvSpPr>
          <p:spPr bwMode="auto">
            <a:xfrm flipH="1" flipV="1">
              <a:off x="1400" y="1024"/>
              <a:ext cx="192" cy="19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2" name="Text Box 11"/>
            <p:cNvSpPr txBox="1">
              <a:spLocks noChangeArrowheads="1"/>
            </p:cNvSpPr>
            <p:nvPr/>
          </p:nvSpPr>
          <p:spPr bwMode="auto">
            <a:xfrm>
              <a:off x="744" y="748"/>
              <a:ext cx="912" cy="3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>
                <a:lnSpc>
                  <a:spcPct val="70000"/>
                </a:lnSpc>
              </a:pPr>
              <a:r>
                <a:rPr lang="en-US" sz="1600">
                  <a:solidFill>
                    <a:srgbClr val="FF0000"/>
                  </a:solidFill>
                </a:rPr>
                <a:t>monopoly autarky wedge</a:t>
              </a:r>
            </a:p>
          </p:txBody>
        </p:sp>
      </p:grpSp>
      <p:grpSp>
        <p:nvGrpSpPr>
          <p:cNvPr id="53" name="Group 14"/>
          <p:cNvGrpSpPr>
            <a:grpSpLocks/>
          </p:cNvGrpSpPr>
          <p:nvPr/>
        </p:nvGrpSpPr>
        <p:grpSpPr bwMode="auto">
          <a:xfrm>
            <a:off x="3575043" y="1856321"/>
            <a:ext cx="1587500" cy="606425"/>
            <a:chOff x="2028" y="1308"/>
            <a:chExt cx="1000" cy="382"/>
          </a:xfrm>
        </p:grpSpPr>
        <p:sp>
          <p:nvSpPr>
            <p:cNvPr id="54" name="Arc 8"/>
            <p:cNvSpPr>
              <a:spLocks/>
            </p:cNvSpPr>
            <p:nvPr/>
          </p:nvSpPr>
          <p:spPr bwMode="auto">
            <a:xfrm rot="-5400000">
              <a:off x="2008" y="1440"/>
              <a:ext cx="183" cy="144"/>
            </a:xfrm>
            <a:custGeom>
              <a:avLst/>
              <a:gdLst>
                <a:gd name="T0" fmla="*/ 0 w 20918"/>
                <a:gd name="T1" fmla="*/ 0 h 21600"/>
                <a:gd name="T2" fmla="*/ 2 w 20918"/>
                <a:gd name="T3" fmla="*/ 1 h 21600"/>
                <a:gd name="T4" fmla="*/ 0 w 20918"/>
                <a:gd name="T5" fmla="*/ 1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918" h="21600" fill="none" extrusionOk="0">
                  <a:moveTo>
                    <a:pt x="-1" y="0"/>
                  </a:moveTo>
                  <a:cubicBezTo>
                    <a:pt x="9854" y="0"/>
                    <a:pt x="18460" y="6670"/>
                    <a:pt x="20917" y="16214"/>
                  </a:cubicBezTo>
                </a:path>
                <a:path w="20918" h="21600" stroke="0" extrusionOk="0">
                  <a:moveTo>
                    <a:pt x="-1" y="0"/>
                  </a:moveTo>
                  <a:cubicBezTo>
                    <a:pt x="9854" y="0"/>
                    <a:pt x="18460" y="6670"/>
                    <a:pt x="20917" y="16214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 cmpd="dbl">
              <a:solidFill>
                <a:srgbClr val="0000FF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5" name="Line 10"/>
            <p:cNvSpPr>
              <a:spLocks noChangeShapeType="1"/>
            </p:cNvSpPr>
            <p:nvPr/>
          </p:nvSpPr>
          <p:spPr bwMode="auto">
            <a:xfrm flipV="1">
              <a:off x="2052" y="1516"/>
              <a:ext cx="336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6" name="Text Box 12"/>
            <p:cNvSpPr txBox="1">
              <a:spLocks noChangeArrowheads="1"/>
            </p:cNvSpPr>
            <p:nvPr/>
          </p:nvSpPr>
          <p:spPr bwMode="auto">
            <a:xfrm>
              <a:off x="2356" y="1308"/>
              <a:ext cx="672" cy="3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algn="l" eaLnBrk="1" hangingPunct="1">
                <a:lnSpc>
                  <a:spcPct val="70000"/>
                </a:lnSpc>
              </a:pPr>
              <a:r>
                <a:rPr lang="en-US" sz="1600">
                  <a:solidFill>
                    <a:srgbClr val="0000FF"/>
                  </a:solidFill>
                </a:rPr>
                <a:t>free trade oligopoly  wedge</a:t>
              </a:r>
            </a:p>
          </p:txBody>
        </p:sp>
      </p:grpSp>
      <p:grpSp>
        <p:nvGrpSpPr>
          <p:cNvPr id="57" name="Group 18"/>
          <p:cNvGrpSpPr>
            <a:grpSpLocks/>
          </p:cNvGrpSpPr>
          <p:nvPr/>
        </p:nvGrpSpPr>
        <p:grpSpPr bwMode="auto">
          <a:xfrm>
            <a:off x="1955793" y="3399371"/>
            <a:ext cx="2787650" cy="590550"/>
            <a:chOff x="1008" y="2280"/>
            <a:chExt cx="1756" cy="372"/>
          </a:xfrm>
        </p:grpSpPr>
        <p:sp>
          <p:nvSpPr>
            <p:cNvPr id="58" name="AutoShape 15"/>
            <p:cNvSpPr>
              <a:spLocks noChangeArrowheads="1"/>
            </p:cNvSpPr>
            <p:nvPr/>
          </p:nvSpPr>
          <p:spPr bwMode="auto">
            <a:xfrm rot="19345885" flipV="1">
              <a:off x="2532" y="2280"/>
              <a:ext cx="232" cy="192"/>
            </a:xfrm>
            <a:prstGeom prst="rightArrow">
              <a:avLst>
                <a:gd name="adj1" fmla="val 50000"/>
                <a:gd name="adj2" fmla="val 30208"/>
              </a:avLst>
            </a:prstGeom>
            <a:solidFill>
              <a:srgbClr val="FF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9" name="Line 16"/>
            <p:cNvSpPr>
              <a:spLocks noChangeShapeType="1"/>
            </p:cNvSpPr>
            <p:nvPr/>
          </p:nvSpPr>
          <p:spPr bwMode="auto">
            <a:xfrm flipH="1">
              <a:off x="2160" y="2448"/>
              <a:ext cx="384" cy="0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0" name="Text Box 17"/>
            <p:cNvSpPr txBox="1">
              <a:spLocks noChangeArrowheads="1"/>
            </p:cNvSpPr>
            <p:nvPr/>
          </p:nvSpPr>
          <p:spPr bwMode="auto">
            <a:xfrm>
              <a:off x="1008" y="2352"/>
              <a:ext cx="1296" cy="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>
                <a:lnSpc>
                  <a:spcPct val="70000"/>
                </a:lnSpc>
              </a:pPr>
              <a:r>
                <a:rPr lang="en-US">
                  <a:solidFill>
                    <a:srgbClr val="008000"/>
                  </a:solidFill>
                </a:rPr>
                <a:t>pro-competitive gains from trade</a:t>
              </a:r>
            </a:p>
          </p:txBody>
        </p:sp>
      </p:grpSp>
      <p:sp>
        <p:nvSpPr>
          <p:cNvPr id="61" name="Text Box 19"/>
          <p:cNvSpPr txBox="1">
            <a:spLocks noChangeArrowheads="1"/>
          </p:cNvSpPr>
          <p:nvPr/>
        </p:nvSpPr>
        <p:spPr bwMode="auto">
          <a:xfrm>
            <a:off x="1269993" y="6028271"/>
            <a:ext cx="1212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/>
              <a:t>Figure 9.6</a:t>
            </a:r>
          </a:p>
        </p:txBody>
      </p:sp>
      <p:sp>
        <p:nvSpPr>
          <p:cNvPr id="62" name="Text Box 20"/>
          <p:cNvSpPr txBox="1">
            <a:spLocks noChangeArrowheads="1"/>
          </p:cNvSpPr>
          <p:nvPr/>
        </p:nvSpPr>
        <p:spPr bwMode="auto">
          <a:xfrm>
            <a:off x="2979731" y="6052084"/>
            <a:ext cx="308289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sz="1600" dirty="0"/>
              <a:t>see book for </a:t>
            </a:r>
            <a:r>
              <a:rPr lang="en-US" sz="1600" dirty="0" smtClean="0"/>
              <a:t>details (p.186-187)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73867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summary</a:t>
            </a:r>
            <a:endParaRPr lang="en-US" altLang="zh-CN" dirty="0"/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36067"/>
          </a:xfrm>
        </p:spPr>
        <p:txBody>
          <a:bodyPr>
            <a:normAutofit/>
          </a:bodyPr>
          <a:lstStyle/>
          <a:p>
            <a:r>
              <a:rPr lang="en-US" altLang="zh-CN" dirty="0"/>
              <a:t>Imperfect competition implies a </a:t>
            </a:r>
            <a:r>
              <a:rPr lang="en-US" altLang="zh-CN" dirty="0">
                <a:solidFill>
                  <a:srgbClr val="0000FF"/>
                </a:solidFill>
              </a:rPr>
              <a:t>mark-up</a:t>
            </a:r>
            <a:r>
              <a:rPr lang="en-US" altLang="zh-CN" dirty="0"/>
              <a:t> of price over marginal costs</a:t>
            </a:r>
          </a:p>
          <a:p>
            <a:r>
              <a:rPr lang="en-US" altLang="zh-CN" dirty="0"/>
              <a:t>The size of the mark-up depends on the </a:t>
            </a:r>
            <a:r>
              <a:rPr lang="en-US" altLang="zh-CN" dirty="0">
                <a:solidFill>
                  <a:srgbClr val="0000FF"/>
                </a:solidFill>
              </a:rPr>
              <a:t>price elasticity</a:t>
            </a:r>
            <a:r>
              <a:rPr lang="en-US" altLang="zh-CN" dirty="0"/>
              <a:t> of demand and the </a:t>
            </a:r>
            <a:r>
              <a:rPr lang="en-US" altLang="zh-CN" dirty="0">
                <a:solidFill>
                  <a:srgbClr val="0000FF"/>
                </a:solidFill>
              </a:rPr>
              <a:t>degree of competition</a:t>
            </a:r>
          </a:p>
          <a:p>
            <a:r>
              <a:rPr lang="en-US" altLang="zh-CN" dirty="0">
                <a:solidFill>
                  <a:srgbClr val="0000FF"/>
                </a:solidFill>
              </a:rPr>
              <a:t>Imperfect competition</a:t>
            </a:r>
            <a:r>
              <a:rPr lang="en-US" altLang="zh-CN" dirty="0"/>
              <a:t> leads to a </a:t>
            </a:r>
            <a:r>
              <a:rPr lang="en-US" altLang="zh-CN" dirty="0">
                <a:solidFill>
                  <a:srgbClr val="0000FF"/>
                </a:solidFill>
              </a:rPr>
              <a:t>sub-optimal </a:t>
            </a:r>
            <a:r>
              <a:rPr lang="en-US" altLang="zh-CN" dirty="0"/>
              <a:t>outcome in general equilibrium (</a:t>
            </a:r>
            <a:r>
              <a:rPr lang="en-US" altLang="zh-CN" dirty="0">
                <a:solidFill>
                  <a:srgbClr val="0000FF"/>
                </a:solidFill>
              </a:rPr>
              <a:t>deviation</a:t>
            </a:r>
            <a:r>
              <a:rPr lang="en-US" altLang="zh-CN" dirty="0"/>
              <a:t> between </a:t>
            </a:r>
            <a:r>
              <a:rPr lang="en-US" altLang="zh-CN" dirty="0">
                <a:solidFill>
                  <a:srgbClr val="0000FF"/>
                </a:solidFill>
              </a:rPr>
              <a:t>MRS and MRT</a:t>
            </a:r>
            <a:r>
              <a:rPr lang="en-US" altLang="zh-CN" dirty="0"/>
              <a:t>)</a:t>
            </a:r>
          </a:p>
          <a:p>
            <a:r>
              <a:rPr lang="en-US" altLang="zh-CN" dirty="0"/>
              <a:t>International </a:t>
            </a:r>
            <a:r>
              <a:rPr lang="en-US" altLang="zh-CN" dirty="0">
                <a:solidFill>
                  <a:srgbClr val="0000FF"/>
                </a:solidFill>
              </a:rPr>
              <a:t>trade increases</a:t>
            </a:r>
            <a:r>
              <a:rPr lang="en-US" altLang="zh-CN" dirty="0"/>
              <a:t> market </a:t>
            </a:r>
            <a:r>
              <a:rPr lang="en-US" altLang="zh-CN" dirty="0">
                <a:solidFill>
                  <a:srgbClr val="0000FF"/>
                </a:solidFill>
              </a:rPr>
              <a:t>competition</a:t>
            </a:r>
            <a:r>
              <a:rPr lang="en-US" altLang="zh-CN" dirty="0"/>
              <a:t> and reduces the distortionary effect of imperfect competition (these are the </a:t>
            </a:r>
            <a:r>
              <a:rPr lang="en-US" altLang="zh-CN" dirty="0">
                <a:solidFill>
                  <a:srgbClr val="0000FF"/>
                </a:solidFill>
              </a:rPr>
              <a:t>pro-competitive gains from trade</a:t>
            </a:r>
            <a:r>
              <a:rPr lang="en-US" altLang="zh-CN" dirty="0"/>
              <a:t>)</a:t>
            </a:r>
            <a:endParaRPr lang="en-GB" altLang="zh-CN" sz="1800" dirty="0">
              <a:sym typeface="Symbo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14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Intra-industry trade</a:t>
            </a:r>
            <a:endParaRPr lang="en-US" altLang="zh-CN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Till now, we have discussed several reasons for inter-industry trade</a:t>
            </a:r>
          </a:p>
          <a:p>
            <a:endParaRPr kumimoji="1" lang="en-US" altLang="zh-CN" dirty="0"/>
          </a:p>
          <a:p>
            <a:r>
              <a:rPr lang="en-US" altLang="zh-CN" dirty="0"/>
              <a:t>Largest share of trade between the developed countries </a:t>
            </a:r>
            <a:r>
              <a:rPr lang="en-US" altLang="zh-CN" dirty="0" smtClean="0"/>
              <a:t>is intra</a:t>
            </a:r>
            <a:r>
              <a:rPr lang="en-US" altLang="zh-CN" dirty="0"/>
              <a:t>-industry trade</a:t>
            </a:r>
            <a:endParaRPr kumimoji="1" lang="en-US" altLang="zh-CN" dirty="0" smtClean="0"/>
          </a:p>
          <a:p>
            <a:endParaRPr kumimoji="1"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89838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Screen Shot 2016-01-17 at 10.27.13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30" y="995679"/>
            <a:ext cx="8839200" cy="5716016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440267" y="406403"/>
            <a:ext cx="80210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000" dirty="0" smtClean="0"/>
              <a:t>Finland, export and imports of some product categories in 2013</a:t>
            </a:r>
            <a:endParaRPr kumimoji="1"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545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CEEF18-9229-4F40-B70C-2B2F2F6C3E98}" type="slidenum">
              <a:rPr lang="fr-FR"/>
              <a:pPr>
                <a:defRPr/>
              </a:pPr>
              <a:t>2</a:t>
            </a:fld>
            <a:r>
              <a:rPr lang="fr-FR"/>
              <a:t>/16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>
            <a:normAutofit/>
          </a:bodyPr>
          <a:lstStyle/>
          <a:p>
            <a:r>
              <a:rPr lang="en-US" dirty="0" smtClean="0"/>
              <a:t>Perfect competition?</a:t>
            </a:r>
            <a:endParaRPr lang="en-US" dirty="0"/>
          </a:p>
        </p:txBody>
      </p:sp>
      <p:pic>
        <p:nvPicPr>
          <p:cNvPr id="8" name="图片 7" descr="Finland-Operator-Retail-Market-Share-Q4-201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00" y="1674273"/>
            <a:ext cx="6697840" cy="3653367"/>
          </a:xfrm>
          <a:prstGeom prst="rect">
            <a:avLst/>
          </a:prstGeom>
        </p:spPr>
      </p:pic>
      <p:pic>
        <p:nvPicPr>
          <p:cNvPr id="9" name="图片 8" descr="kesko_groceries_2014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9641" y="3335868"/>
            <a:ext cx="4445000" cy="340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28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Intra-industry trade</a:t>
            </a:r>
            <a:endParaRPr lang="en-US" altLang="zh-CN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kumimoji="1" lang="en-US" altLang="zh-CN" dirty="0" smtClean="0"/>
              <a:t>How do we explain intra-industry trade?</a:t>
            </a:r>
          </a:p>
          <a:p>
            <a:endParaRPr kumimoji="1" lang="en-US" altLang="zh-CN" dirty="0" smtClean="0"/>
          </a:p>
          <a:p>
            <a:r>
              <a:rPr lang="en-GB" altLang="zh-CN" dirty="0"/>
              <a:t>To explain intra industry trade flows, </a:t>
            </a:r>
            <a:r>
              <a:rPr lang="en-GB" altLang="zh-CN" dirty="0">
                <a:solidFill>
                  <a:srgbClr val="0000FF"/>
                </a:solidFill>
              </a:rPr>
              <a:t>Paul Krugman</a:t>
            </a:r>
            <a:r>
              <a:rPr lang="en-GB" altLang="zh-CN" dirty="0"/>
              <a:t> realized that the exported goods are usually </a:t>
            </a:r>
            <a:r>
              <a:rPr lang="en-GB" altLang="zh-CN" dirty="0">
                <a:solidFill>
                  <a:srgbClr val="0000FF"/>
                </a:solidFill>
              </a:rPr>
              <a:t>similar, but not identical</a:t>
            </a:r>
            <a:r>
              <a:rPr lang="en-GB" altLang="zh-CN" dirty="0"/>
              <a:t> </a:t>
            </a:r>
            <a:r>
              <a:rPr lang="en-GB" altLang="zh-CN" dirty="0" smtClean="0"/>
              <a:t>to </a:t>
            </a:r>
            <a:r>
              <a:rPr lang="en-GB" altLang="zh-CN" dirty="0"/>
              <a:t>the imported </a:t>
            </a:r>
            <a:r>
              <a:rPr lang="en-GB" altLang="zh-CN" dirty="0" smtClean="0"/>
              <a:t>goods</a:t>
            </a:r>
          </a:p>
          <a:p>
            <a:endParaRPr lang="en-GB" altLang="zh-CN" dirty="0"/>
          </a:p>
          <a:p>
            <a:r>
              <a:rPr lang="en-GB" altLang="zh-CN" dirty="0"/>
              <a:t>Example: S. Korea </a:t>
            </a:r>
            <a:r>
              <a:rPr lang="en-GB" altLang="zh-CN" dirty="0">
                <a:solidFill>
                  <a:srgbClr val="0000FF"/>
                </a:solidFill>
              </a:rPr>
              <a:t>exports LG</a:t>
            </a:r>
            <a:r>
              <a:rPr lang="en-GB" altLang="zh-CN" dirty="0"/>
              <a:t> mobile phones and </a:t>
            </a:r>
            <a:r>
              <a:rPr lang="en-GB" altLang="zh-CN" dirty="0">
                <a:solidFill>
                  <a:srgbClr val="0000FF"/>
                </a:solidFill>
              </a:rPr>
              <a:t>imports Nokia</a:t>
            </a:r>
            <a:r>
              <a:rPr lang="en-GB" altLang="zh-CN" dirty="0"/>
              <a:t> mobile phones; these goods are produced with </a:t>
            </a:r>
            <a:r>
              <a:rPr lang="en-GB" altLang="zh-CN" dirty="0">
                <a:solidFill>
                  <a:srgbClr val="0000FF"/>
                </a:solidFill>
              </a:rPr>
              <a:t>similar technology and factor intensity</a:t>
            </a:r>
            <a:r>
              <a:rPr lang="en-GB" altLang="zh-CN" dirty="0"/>
              <a:t>, but are </a:t>
            </a:r>
            <a:r>
              <a:rPr lang="en-GB" altLang="zh-CN" dirty="0">
                <a:solidFill>
                  <a:srgbClr val="0000FF"/>
                </a:solidFill>
              </a:rPr>
              <a:t>not the </a:t>
            </a:r>
            <a:r>
              <a:rPr lang="en-GB" altLang="zh-CN" dirty="0" smtClean="0">
                <a:solidFill>
                  <a:srgbClr val="0000FF"/>
                </a:solidFill>
              </a:rPr>
              <a:t>same</a:t>
            </a:r>
          </a:p>
          <a:p>
            <a:endParaRPr lang="en-GB" altLang="zh-CN" dirty="0">
              <a:solidFill>
                <a:srgbClr val="0000FF"/>
              </a:solidFill>
            </a:endParaRPr>
          </a:p>
          <a:p>
            <a:r>
              <a:rPr lang="en-GB" altLang="zh-CN" dirty="0"/>
              <a:t>Arguing that consumers like to demand </a:t>
            </a:r>
            <a:r>
              <a:rPr lang="en-GB" altLang="zh-CN" dirty="0">
                <a:solidFill>
                  <a:srgbClr val="0000FF"/>
                </a:solidFill>
              </a:rPr>
              <a:t>different varieties</a:t>
            </a:r>
            <a:r>
              <a:rPr lang="en-GB" altLang="zh-CN" dirty="0"/>
              <a:t>, </a:t>
            </a:r>
            <a:r>
              <a:rPr lang="en-GB" altLang="zh-CN" dirty="0" err="1"/>
              <a:t>Krugman</a:t>
            </a:r>
            <a:r>
              <a:rPr lang="en-GB" altLang="zh-CN" dirty="0"/>
              <a:t> builds on the </a:t>
            </a:r>
            <a:r>
              <a:rPr lang="en-GB" altLang="zh-CN" dirty="0">
                <a:solidFill>
                  <a:srgbClr val="0000FF"/>
                </a:solidFill>
              </a:rPr>
              <a:t>Dixit-</a:t>
            </a:r>
            <a:r>
              <a:rPr lang="en-GB" altLang="zh-CN" dirty="0" err="1">
                <a:solidFill>
                  <a:srgbClr val="0000FF"/>
                </a:solidFill>
              </a:rPr>
              <a:t>Stiglitz</a:t>
            </a:r>
            <a:r>
              <a:rPr lang="en-GB" altLang="zh-CN" dirty="0"/>
              <a:t> (DS) </a:t>
            </a:r>
            <a:r>
              <a:rPr lang="en-GB" altLang="zh-CN" dirty="0">
                <a:solidFill>
                  <a:srgbClr val="0000FF"/>
                </a:solidFill>
              </a:rPr>
              <a:t>monopolistic competition</a:t>
            </a:r>
            <a:r>
              <a:rPr lang="en-GB" altLang="zh-CN" dirty="0"/>
              <a:t> model to explain intra industry </a:t>
            </a:r>
            <a:r>
              <a:rPr lang="en-GB" altLang="zh-CN" dirty="0" smtClean="0"/>
              <a:t>trade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633855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Dixit-</a:t>
            </a:r>
            <a:r>
              <a:rPr lang="en-US" altLang="zh-CN" dirty="0" err="1" smtClean="0"/>
              <a:t>stiglitz</a:t>
            </a:r>
            <a:r>
              <a:rPr lang="en-US" altLang="zh-CN" dirty="0" smtClean="0"/>
              <a:t> demand</a:t>
            </a:r>
            <a:endParaRPr lang="en-US" altLang="zh-CN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457200" y="1684868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GB" altLang="zh-CN" dirty="0">
                <a:solidFill>
                  <a:srgbClr val="0000FF"/>
                </a:solidFill>
              </a:rPr>
              <a:t>DS demand</a:t>
            </a:r>
            <a:r>
              <a:rPr lang="en-GB" altLang="zh-CN" dirty="0"/>
              <a:t> is based on </a:t>
            </a:r>
            <a:r>
              <a:rPr lang="en-GB" altLang="zh-CN" dirty="0" smtClean="0"/>
              <a:t>the following utility function:</a:t>
            </a:r>
            <a:br>
              <a:rPr lang="en-GB" altLang="zh-CN" dirty="0" smtClean="0"/>
            </a:br>
            <a:r>
              <a:rPr lang="en-GB" altLang="zh-CN" dirty="0" smtClean="0"/>
              <a:t/>
            </a:r>
            <a:br>
              <a:rPr lang="en-GB" altLang="zh-CN" dirty="0" smtClean="0"/>
            </a:br>
            <a:r>
              <a:rPr lang="en-GB" altLang="zh-CN" dirty="0" smtClean="0"/>
              <a:t/>
            </a:r>
            <a:br>
              <a:rPr lang="en-GB" altLang="zh-CN" dirty="0" smtClean="0"/>
            </a:br>
            <a:r>
              <a:rPr lang="en-GB" altLang="zh-CN" dirty="0" smtClean="0"/>
              <a:t/>
            </a:r>
            <a:br>
              <a:rPr lang="en-GB" altLang="zh-CN" dirty="0" smtClean="0"/>
            </a:br>
            <a:r>
              <a:rPr lang="en-GB" altLang="zh-CN" dirty="0" smtClean="0"/>
              <a:t/>
            </a:r>
            <a:br>
              <a:rPr lang="en-GB" altLang="zh-CN" dirty="0" smtClean="0"/>
            </a:br>
            <a:r>
              <a:rPr lang="en-GB" altLang="zh-CN" dirty="0" smtClean="0"/>
              <a:t>where </a:t>
            </a:r>
            <a:r>
              <a:rPr lang="en-GB" altLang="zh-CN" b="1" i="1" dirty="0" smtClean="0">
                <a:solidFill>
                  <a:srgbClr val="0000FF"/>
                </a:solidFill>
              </a:rPr>
              <a:t>U</a:t>
            </a:r>
            <a:r>
              <a:rPr lang="en-GB" altLang="zh-CN" b="1" dirty="0" smtClean="0"/>
              <a:t> </a:t>
            </a:r>
            <a:r>
              <a:rPr lang="en-GB" altLang="zh-CN" b="1" dirty="0"/>
              <a:t>= utility</a:t>
            </a:r>
            <a:r>
              <a:rPr lang="en-GB" altLang="zh-CN" dirty="0"/>
              <a:t>, </a:t>
            </a:r>
            <a:r>
              <a:rPr lang="en-GB" altLang="zh-CN" b="1" i="1" dirty="0" err="1">
                <a:solidFill>
                  <a:srgbClr val="0000FF"/>
                </a:solidFill>
              </a:rPr>
              <a:t>i</a:t>
            </a:r>
            <a:r>
              <a:rPr lang="en-GB" altLang="zh-CN" b="1" dirty="0">
                <a:solidFill>
                  <a:srgbClr val="0000FF"/>
                </a:solidFill>
              </a:rPr>
              <a:t> </a:t>
            </a:r>
            <a:r>
              <a:rPr lang="en-GB" altLang="zh-CN" dirty="0"/>
              <a:t>= variety index, </a:t>
            </a:r>
            <a:r>
              <a:rPr lang="en-GB" altLang="zh-CN" b="1" i="1" dirty="0">
                <a:solidFill>
                  <a:srgbClr val="0000FF"/>
                </a:solidFill>
              </a:rPr>
              <a:t>c</a:t>
            </a:r>
            <a:r>
              <a:rPr lang="en-GB" altLang="zh-CN" b="1" i="1" baseline="-25000" dirty="0">
                <a:solidFill>
                  <a:srgbClr val="0000FF"/>
                </a:solidFill>
              </a:rPr>
              <a:t>i</a:t>
            </a:r>
            <a:r>
              <a:rPr lang="en-GB" altLang="zh-CN" dirty="0">
                <a:solidFill>
                  <a:srgbClr val="0000FF"/>
                </a:solidFill>
              </a:rPr>
              <a:t> </a:t>
            </a:r>
            <a:r>
              <a:rPr lang="en-GB" altLang="zh-CN" dirty="0"/>
              <a:t>= consumption of variety </a:t>
            </a:r>
            <a:r>
              <a:rPr lang="en-GB" altLang="zh-CN" b="1" dirty="0" err="1"/>
              <a:t>i</a:t>
            </a:r>
            <a:r>
              <a:rPr lang="en-GB" altLang="zh-CN" dirty="0"/>
              <a:t>, </a:t>
            </a:r>
            <a:r>
              <a:rPr lang="en-GB" altLang="zh-CN" b="1" i="1" dirty="0">
                <a:solidFill>
                  <a:srgbClr val="0000FF"/>
                </a:solidFill>
              </a:rPr>
              <a:t>N</a:t>
            </a:r>
            <a:r>
              <a:rPr lang="en-GB" altLang="zh-CN" i="1" dirty="0">
                <a:solidFill>
                  <a:srgbClr val="0000FF"/>
                </a:solidFill>
              </a:rPr>
              <a:t> </a:t>
            </a:r>
            <a:r>
              <a:rPr lang="en-GB" altLang="zh-CN" dirty="0"/>
              <a:t>= number of varieties, </a:t>
            </a:r>
            <a:r>
              <a:rPr lang="en-GB" altLang="zh-CN" b="1" i="1" dirty="0">
                <a:solidFill>
                  <a:srgbClr val="0000FF"/>
                </a:solidFill>
                <a:sym typeface="Symbol" charset="0"/>
              </a:rPr>
              <a:t></a:t>
            </a:r>
            <a:r>
              <a:rPr lang="en-GB" altLang="zh-CN" dirty="0">
                <a:sym typeface="Symbol" charset="0"/>
              </a:rPr>
              <a:t> = </a:t>
            </a:r>
            <a:r>
              <a:rPr lang="en-GB" altLang="zh-CN" dirty="0" smtClean="0">
                <a:sym typeface="Symbol" charset="0"/>
              </a:rPr>
              <a:t>parameter</a:t>
            </a:r>
          </a:p>
          <a:p>
            <a:r>
              <a:rPr lang="en-GB" altLang="zh-CN" b="1" dirty="0" smtClean="0">
                <a:solidFill>
                  <a:srgbClr val="564B3C"/>
                </a:solidFill>
                <a:sym typeface="Symbol" charset="0"/>
              </a:rPr>
              <a:t></a:t>
            </a:r>
            <a:r>
              <a:rPr lang="en-GB" altLang="zh-CN" dirty="0" smtClean="0">
                <a:solidFill>
                  <a:srgbClr val="564B3C"/>
                </a:solidFill>
                <a:sym typeface="Symbol" charset="0"/>
              </a:rPr>
              <a:t> measures love of variety; if </a:t>
            </a:r>
            <a:r>
              <a:rPr lang="en-GB" altLang="zh-CN" b="1" dirty="0" smtClean="0">
                <a:solidFill>
                  <a:srgbClr val="564B3C"/>
                </a:solidFill>
                <a:sym typeface="Symbol" charset="0"/>
              </a:rPr>
              <a:t>=1</a:t>
            </a:r>
            <a:r>
              <a:rPr lang="en-GB" altLang="zh-CN" dirty="0" smtClean="0">
                <a:solidFill>
                  <a:srgbClr val="564B3C"/>
                </a:solidFill>
                <a:sym typeface="Symbol" charset="0"/>
              </a:rPr>
              <a:t>, variety does not matter, goods are perfect </a:t>
            </a:r>
            <a:r>
              <a:rPr lang="en-GB" altLang="zh-CN" dirty="0" smtClean="0">
                <a:solidFill>
                  <a:srgbClr val="564B3C"/>
                </a:solidFill>
                <a:sym typeface="Symbol" charset="0"/>
              </a:rPr>
              <a:t>substitutes; if </a:t>
            </a:r>
            <a:r>
              <a:rPr lang="en-GB" altLang="zh-CN" b="1" dirty="0">
                <a:solidFill>
                  <a:srgbClr val="564B3C"/>
                </a:solidFill>
                <a:sym typeface="Symbol" charset="0"/>
              </a:rPr>
              <a:t></a:t>
            </a:r>
            <a:r>
              <a:rPr lang="en-GB" altLang="zh-CN" b="1" dirty="0" smtClean="0">
                <a:solidFill>
                  <a:srgbClr val="564B3C"/>
                </a:solidFill>
                <a:sym typeface="Symbol" charset="0"/>
              </a:rPr>
              <a:t>=0, </a:t>
            </a:r>
            <a:r>
              <a:rPr lang="en-GB" altLang="zh-CN" dirty="0" smtClean="0">
                <a:solidFill>
                  <a:srgbClr val="564B3C"/>
                </a:solidFill>
                <a:sym typeface="Symbol" charset="0"/>
              </a:rPr>
              <a:t>varieties are complements for each other. </a:t>
            </a:r>
            <a:endParaRPr lang="en-GB" altLang="zh-CN" dirty="0" smtClean="0">
              <a:solidFill>
                <a:srgbClr val="564B3C"/>
              </a:solidFill>
              <a:sym typeface="Symbol" charset="0"/>
            </a:endParaRPr>
          </a:p>
          <a:p>
            <a:endParaRPr lang="en-GB" altLang="zh-CN" dirty="0" smtClean="0">
              <a:solidFill>
                <a:srgbClr val="564B3C"/>
              </a:solidFill>
              <a:sym typeface="Symbol" charset="0"/>
            </a:endParaRPr>
          </a:p>
          <a:p>
            <a:r>
              <a:rPr lang="en-GB" altLang="zh-CN" dirty="0" smtClean="0"/>
              <a:t>One interesting feature: </a:t>
            </a:r>
            <a:r>
              <a:rPr lang="en-US" altLang="zh-CN" dirty="0"/>
              <a:t>consumers always want </a:t>
            </a:r>
            <a:r>
              <a:rPr lang="en-US" altLang="zh-CN" dirty="0" smtClean="0"/>
              <a:t>more varieties </a:t>
            </a:r>
            <a:r>
              <a:rPr lang="en-US" altLang="zh-CN" dirty="0"/>
              <a:t>even if they have to reduce the consumption of </a:t>
            </a:r>
            <a:r>
              <a:rPr lang="en-US" altLang="zh-CN" dirty="0" smtClean="0"/>
              <a:t>existing varieties</a:t>
            </a:r>
            <a:r>
              <a:rPr lang="en-US" altLang="zh-CN" dirty="0"/>
              <a:t>.</a:t>
            </a:r>
            <a:endParaRPr lang="en-GB" altLang="zh-CN" dirty="0"/>
          </a:p>
        </p:txBody>
      </p:sp>
      <p:graphicFrame>
        <p:nvGraphicFramePr>
          <p:cNvPr id="5" name="Object 1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8159270"/>
              </p:ext>
            </p:extLst>
          </p:nvPr>
        </p:nvGraphicFramePr>
        <p:xfrm>
          <a:off x="2781300" y="2159001"/>
          <a:ext cx="4191000" cy="138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9" name="Equation" r:id="rId4" imgW="1651000" imgH="546100" progId="Equation.3">
                  <p:embed/>
                </p:oleObj>
              </mc:Choice>
              <mc:Fallback>
                <p:oleObj name="Equation" r:id="rId4" imgW="1651000" imgH="5461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1300" y="2159001"/>
                        <a:ext cx="4191000" cy="138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tx2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2530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Dixit-</a:t>
            </a:r>
            <a:r>
              <a:rPr lang="en-US" altLang="zh-CN" dirty="0" err="1" smtClean="0"/>
              <a:t>stiglitz</a:t>
            </a:r>
            <a:r>
              <a:rPr lang="en-US" altLang="zh-CN" dirty="0" smtClean="0"/>
              <a:t> demand</a:t>
            </a:r>
            <a:endParaRPr lang="en-US" altLang="zh-CN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457200" y="1684868"/>
            <a:ext cx="8229600" cy="5105400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solidFill>
                  <a:srgbClr val="564B3C"/>
                </a:solidFill>
              </a:rPr>
              <a:t>To see this, </a:t>
            </a:r>
            <a:r>
              <a:rPr lang="en-US" altLang="zh-CN" dirty="0">
                <a:solidFill>
                  <a:srgbClr val="564B3C"/>
                </a:solidFill>
              </a:rPr>
              <a:t>assume that the consumer consumes all the varieties </a:t>
            </a:r>
            <a:r>
              <a:rPr lang="en-US" altLang="zh-CN" dirty="0" smtClean="0">
                <a:solidFill>
                  <a:srgbClr val="564B3C"/>
                </a:solidFill>
              </a:rPr>
              <a:t>in equal </a:t>
            </a:r>
            <a:r>
              <a:rPr lang="en-US" altLang="zh-CN" dirty="0">
                <a:solidFill>
                  <a:srgbClr val="564B3C"/>
                </a:solidFill>
              </a:rPr>
              <a:t>amounts, </a:t>
            </a:r>
            <a:r>
              <a:rPr lang="en-US" altLang="zh-CN" b="1" dirty="0">
                <a:solidFill>
                  <a:srgbClr val="564B3C"/>
                </a:solidFill>
              </a:rPr>
              <a:t>ci = </a:t>
            </a:r>
            <a:r>
              <a:rPr lang="en-US" altLang="zh-CN" b="1" dirty="0" smtClean="0">
                <a:solidFill>
                  <a:srgbClr val="564B3C"/>
                </a:solidFill>
              </a:rPr>
              <a:t>c</a:t>
            </a:r>
            <a:r>
              <a:rPr lang="en-US" altLang="zh-CN" dirty="0" smtClean="0">
                <a:solidFill>
                  <a:srgbClr val="564B3C"/>
                </a:solidFill>
              </a:rPr>
              <a:t>, and </a:t>
            </a:r>
            <a:r>
              <a:rPr lang="en-US" altLang="zh-CN" b="1" dirty="0" smtClean="0">
                <a:solidFill>
                  <a:srgbClr val="564B3C"/>
                </a:solidFill>
              </a:rPr>
              <a:t>p</a:t>
            </a:r>
            <a:r>
              <a:rPr lang="en-US" altLang="zh-CN" dirty="0" smtClean="0">
                <a:solidFill>
                  <a:srgbClr val="564B3C"/>
                </a:solidFill>
              </a:rPr>
              <a:t> is the same for all varieties. </a:t>
            </a:r>
            <a:r>
              <a:rPr lang="en-US" altLang="zh-CN" dirty="0">
                <a:solidFill>
                  <a:srgbClr val="564B3C"/>
                </a:solidFill>
              </a:rPr>
              <a:t>Then </a:t>
            </a:r>
            <a:r>
              <a:rPr lang="en-US" altLang="zh-CN" dirty="0" smtClean="0">
                <a:solidFill>
                  <a:srgbClr val="564B3C"/>
                </a:solidFill>
              </a:rPr>
              <a:t>given </a:t>
            </a:r>
            <a:r>
              <a:rPr lang="en-US" altLang="zh-CN" dirty="0">
                <a:solidFill>
                  <a:srgbClr val="564B3C"/>
                </a:solidFill>
              </a:rPr>
              <a:t>the budget </a:t>
            </a:r>
            <a:r>
              <a:rPr lang="en-US" altLang="zh-CN" dirty="0" smtClean="0">
                <a:solidFill>
                  <a:srgbClr val="564B3C"/>
                </a:solidFill>
              </a:rPr>
              <a:t>constraint:</a:t>
            </a:r>
          </a:p>
          <a:p>
            <a:pPr marL="114300" indent="0" algn="ctr">
              <a:buNone/>
            </a:pPr>
            <a:r>
              <a:rPr lang="en-US" altLang="zh-CN" b="1" dirty="0" err="1">
                <a:solidFill>
                  <a:srgbClr val="564B3C"/>
                </a:solidFill>
              </a:rPr>
              <a:t>N</a:t>
            </a:r>
            <a:r>
              <a:rPr lang="en-US" altLang="zh-CN" b="1" dirty="0" err="1" smtClean="0">
                <a:solidFill>
                  <a:srgbClr val="564B3C"/>
                </a:solidFill>
              </a:rPr>
              <a:t>×p×c</a:t>
            </a:r>
            <a:r>
              <a:rPr lang="en-US" altLang="zh-CN" b="1" dirty="0" smtClean="0">
                <a:solidFill>
                  <a:srgbClr val="564B3C"/>
                </a:solidFill>
              </a:rPr>
              <a:t>=I </a:t>
            </a:r>
            <a:r>
              <a:rPr lang="en-US" altLang="zh-CN" dirty="0">
                <a:solidFill>
                  <a:srgbClr val="564B3C"/>
                </a:solidFill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altLang="zh-CN" dirty="0" smtClean="0">
                <a:solidFill>
                  <a:srgbClr val="564B3C"/>
                </a:solidFill>
              </a:rPr>
              <a:t> </a:t>
            </a:r>
            <a:r>
              <a:rPr lang="en-US" altLang="zh-CN" b="1" dirty="0" smtClean="0">
                <a:solidFill>
                  <a:srgbClr val="564B3C"/>
                </a:solidFill>
              </a:rPr>
              <a:t>c=I</a:t>
            </a:r>
            <a:r>
              <a:rPr lang="en-US" altLang="zh-CN" b="1" dirty="0" smtClean="0">
                <a:solidFill>
                  <a:srgbClr val="564B3C"/>
                </a:solidFill>
              </a:rPr>
              <a:t>/(</a:t>
            </a:r>
            <a:r>
              <a:rPr lang="en-US" altLang="zh-CN" b="1" dirty="0" err="1">
                <a:solidFill>
                  <a:srgbClr val="564B3C"/>
                </a:solidFill>
              </a:rPr>
              <a:t>N</a:t>
            </a:r>
            <a:r>
              <a:rPr lang="en-US" altLang="zh-CN" b="1" dirty="0" err="1" smtClean="0">
                <a:solidFill>
                  <a:srgbClr val="564B3C"/>
                </a:solidFill>
              </a:rPr>
              <a:t>×p</a:t>
            </a:r>
            <a:r>
              <a:rPr lang="en-US" altLang="zh-CN" b="1" dirty="0" smtClean="0">
                <a:solidFill>
                  <a:srgbClr val="564B3C"/>
                </a:solidFill>
              </a:rPr>
              <a:t>)</a:t>
            </a:r>
          </a:p>
          <a:p>
            <a:pPr marL="114300" indent="0" algn="ctr">
              <a:buNone/>
            </a:pPr>
            <a:endParaRPr lang="en-US" altLang="zh-CN" dirty="0">
              <a:solidFill>
                <a:srgbClr val="564B3C"/>
              </a:solidFill>
            </a:endParaRPr>
          </a:p>
          <a:p>
            <a:r>
              <a:rPr lang="en-US" altLang="zh-CN" dirty="0" smtClean="0">
                <a:solidFill>
                  <a:srgbClr val="564B3C"/>
                </a:solidFill>
              </a:rPr>
              <a:t>This gives: </a:t>
            </a:r>
            <a:r>
              <a:rPr lang="en-US" altLang="zh-CN" b="1" dirty="0" smtClean="0">
                <a:solidFill>
                  <a:srgbClr val="564B3C"/>
                </a:solidFill>
              </a:rPr>
              <a:t>U = </a:t>
            </a:r>
            <a:r>
              <a:rPr lang="en-US" altLang="zh-CN" b="1" dirty="0" smtClean="0">
                <a:solidFill>
                  <a:srgbClr val="564B3C"/>
                </a:solidFill>
              </a:rPr>
              <a:t>(</a:t>
            </a:r>
            <a:r>
              <a:rPr lang="en-US" altLang="zh-CN" b="1" dirty="0" err="1">
                <a:solidFill>
                  <a:srgbClr val="564B3C"/>
                </a:solidFill>
              </a:rPr>
              <a:t>N</a:t>
            </a:r>
            <a:r>
              <a:rPr lang="en-US" altLang="zh-CN" b="1" dirty="0" err="1" smtClean="0">
                <a:solidFill>
                  <a:srgbClr val="564B3C"/>
                </a:solidFill>
              </a:rPr>
              <a:t>c</a:t>
            </a:r>
            <a:r>
              <a:rPr lang="en-GB" altLang="zh-CN" b="1" baseline="30000" dirty="0">
                <a:solidFill>
                  <a:srgbClr val="564B3C"/>
                </a:solidFill>
                <a:sym typeface="Symbol" charset="0"/>
              </a:rPr>
              <a:t></a:t>
            </a:r>
            <a:r>
              <a:rPr lang="en-US" altLang="zh-CN" b="1" dirty="0" smtClean="0">
                <a:solidFill>
                  <a:srgbClr val="564B3C"/>
                </a:solidFill>
              </a:rPr>
              <a:t>)</a:t>
            </a:r>
            <a:r>
              <a:rPr lang="en-US" altLang="zh-CN" b="1" baseline="30000" dirty="0" smtClean="0">
                <a:solidFill>
                  <a:srgbClr val="564B3C"/>
                </a:solidFill>
              </a:rPr>
              <a:t>(1/</a:t>
            </a:r>
            <a:r>
              <a:rPr lang="en-GB" altLang="zh-CN" b="1" baseline="30000" dirty="0" smtClean="0">
                <a:solidFill>
                  <a:srgbClr val="564B3C"/>
                </a:solidFill>
                <a:sym typeface="Symbol" charset="0"/>
              </a:rPr>
              <a:t>) </a:t>
            </a:r>
            <a:r>
              <a:rPr lang="en-US" altLang="zh-CN" b="1" dirty="0" smtClean="0">
                <a:solidFill>
                  <a:srgbClr val="564B3C"/>
                </a:solidFill>
              </a:rPr>
              <a:t>= </a:t>
            </a:r>
            <a:r>
              <a:rPr lang="en-US" altLang="zh-CN" b="1" dirty="0" smtClean="0">
                <a:solidFill>
                  <a:srgbClr val="564B3C"/>
                </a:solidFill>
              </a:rPr>
              <a:t>N</a:t>
            </a:r>
            <a:r>
              <a:rPr lang="en-US" altLang="zh-CN" b="1" baseline="30000" dirty="0" smtClean="0">
                <a:solidFill>
                  <a:srgbClr val="564B3C"/>
                </a:solidFill>
              </a:rPr>
              <a:t>(1</a:t>
            </a:r>
            <a:r>
              <a:rPr lang="en-US" altLang="zh-CN" b="1" baseline="30000" dirty="0" smtClean="0">
                <a:solidFill>
                  <a:srgbClr val="564B3C"/>
                </a:solidFill>
              </a:rPr>
              <a:t>/</a:t>
            </a:r>
            <a:r>
              <a:rPr lang="en-GB" altLang="zh-CN" b="1" baseline="30000" dirty="0">
                <a:solidFill>
                  <a:srgbClr val="564B3C"/>
                </a:solidFill>
                <a:sym typeface="Symbol" charset="0"/>
              </a:rPr>
              <a:t></a:t>
            </a:r>
            <a:r>
              <a:rPr lang="en-US" altLang="zh-CN" b="1" baseline="30000" dirty="0" smtClean="0">
                <a:solidFill>
                  <a:srgbClr val="564B3C"/>
                </a:solidFill>
              </a:rPr>
              <a:t>)</a:t>
            </a:r>
            <a:r>
              <a:rPr lang="en-US" altLang="zh-CN" b="1" dirty="0" smtClean="0">
                <a:solidFill>
                  <a:srgbClr val="564B3C"/>
                </a:solidFill>
              </a:rPr>
              <a:t>c = </a:t>
            </a:r>
            <a:r>
              <a:rPr lang="en-US" altLang="zh-CN" b="1" dirty="0" smtClean="0">
                <a:solidFill>
                  <a:srgbClr val="564B3C"/>
                </a:solidFill>
              </a:rPr>
              <a:t>N</a:t>
            </a:r>
            <a:r>
              <a:rPr lang="en-US" altLang="zh-CN" b="1" baseline="30000" dirty="0" smtClean="0">
                <a:solidFill>
                  <a:srgbClr val="564B3C"/>
                </a:solidFill>
              </a:rPr>
              <a:t>(1</a:t>
            </a:r>
            <a:r>
              <a:rPr lang="en-US" altLang="zh-CN" b="1" baseline="30000" dirty="0">
                <a:solidFill>
                  <a:srgbClr val="564B3C"/>
                </a:solidFill>
              </a:rPr>
              <a:t>/</a:t>
            </a:r>
            <a:r>
              <a:rPr lang="en-GB" altLang="zh-CN" b="1" baseline="30000" dirty="0">
                <a:solidFill>
                  <a:srgbClr val="564B3C"/>
                </a:solidFill>
                <a:sym typeface="Symbol" charset="0"/>
              </a:rPr>
              <a:t>-1</a:t>
            </a:r>
            <a:r>
              <a:rPr lang="en-US" altLang="zh-CN" b="1" baseline="30000" dirty="0" smtClean="0">
                <a:solidFill>
                  <a:srgbClr val="564B3C"/>
                </a:solidFill>
              </a:rPr>
              <a:t>)*)</a:t>
            </a:r>
            <a:r>
              <a:rPr lang="en-US" altLang="zh-CN" b="1" dirty="0" smtClean="0">
                <a:solidFill>
                  <a:srgbClr val="564B3C"/>
                </a:solidFill>
              </a:rPr>
              <a:t>(</a:t>
            </a:r>
            <a:r>
              <a:rPr lang="en-US" altLang="zh-CN" b="1" dirty="0" err="1">
                <a:solidFill>
                  <a:srgbClr val="564B3C"/>
                </a:solidFill>
              </a:rPr>
              <a:t>N</a:t>
            </a:r>
            <a:r>
              <a:rPr lang="en-US" altLang="zh-CN" b="1" dirty="0" err="1" smtClean="0">
                <a:solidFill>
                  <a:srgbClr val="564B3C"/>
                </a:solidFill>
              </a:rPr>
              <a:t>c</a:t>
            </a:r>
            <a:r>
              <a:rPr lang="en-US" altLang="zh-CN" b="1" dirty="0" smtClean="0">
                <a:solidFill>
                  <a:srgbClr val="564B3C"/>
                </a:solidFill>
              </a:rPr>
              <a:t>)</a:t>
            </a:r>
            <a:endParaRPr lang="en-US" altLang="zh-CN" b="1" dirty="0">
              <a:solidFill>
                <a:srgbClr val="564B3C"/>
              </a:solidFill>
            </a:endParaRPr>
          </a:p>
          <a:p>
            <a:pPr marL="114300" indent="0">
              <a:buNone/>
            </a:pPr>
            <a:r>
              <a:rPr lang="en-US" altLang="zh-CN" b="1" dirty="0" smtClean="0">
                <a:solidFill>
                  <a:srgbClr val="564B3C"/>
                </a:solidFill>
              </a:rPr>
              <a:t>=n</a:t>
            </a:r>
            <a:r>
              <a:rPr lang="en-US" altLang="zh-CN" b="1" baseline="30000" dirty="0" smtClean="0">
                <a:solidFill>
                  <a:srgbClr val="564B3C"/>
                </a:solidFill>
              </a:rPr>
              <a:t>(1</a:t>
            </a:r>
            <a:r>
              <a:rPr lang="en-US" altLang="zh-CN" b="1" baseline="30000" dirty="0" smtClean="0">
                <a:solidFill>
                  <a:srgbClr val="564B3C"/>
                </a:solidFill>
              </a:rPr>
              <a:t>/</a:t>
            </a:r>
            <a:r>
              <a:rPr lang="en-GB" altLang="zh-CN" b="1" baseline="30000" dirty="0" smtClean="0">
                <a:solidFill>
                  <a:srgbClr val="564B3C"/>
                </a:solidFill>
                <a:sym typeface="Symbol" charset="0"/>
              </a:rPr>
              <a:t>-1</a:t>
            </a:r>
            <a:r>
              <a:rPr lang="en-US" altLang="zh-CN" b="1" baseline="30000" dirty="0" smtClean="0">
                <a:solidFill>
                  <a:srgbClr val="564B3C"/>
                </a:solidFill>
              </a:rPr>
              <a:t>)</a:t>
            </a:r>
            <a:r>
              <a:rPr lang="en-US" altLang="zh-CN" b="1" dirty="0" smtClean="0">
                <a:solidFill>
                  <a:srgbClr val="564B3C"/>
                </a:solidFill>
              </a:rPr>
              <a:t>(I/p</a:t>
            </a:r>
            <a:r>
              <a:rPr lang="en-US" altLang="zh-CN" b="1" dirty="0" smtClean="0">
                <a:solidFill>
                  <a:srgbClr val="564B3C"/>
                </a:solidFill>
              </a:rPr>
              <a:t>)</a:t>
            </a:r>
          </a:p>
          <a:p>
            <a:endParaRPr lang="en-US" altLang="zh-CN" dirty="0" smtClean="0">
              <a:solidFill>
                <a:srgbClr val="564B3C"/>
              </a:solidFill>
            </a:endParaRPr>
          </a:p>
          <a:p>
            <a:r>
              <a:rPr lang="en-US" altLang="zh-CN" dirty="0" smtClean="0">
                <a:solidFill>
                  <a:srgbClr val="564B3C"/>
                </a:solidFill>
              </a:rPr>
              <a:t>Since </a:t>
            </a:r>
            <a:r>
              <a:rPr lang="en-US" altLang="zh-CN" b="1" dirty="0" smtClean="0">
                <a:solidFill>
                  <a:srgbClr val="564B3C"/>
                </a:solidFill>
              </a:rPr>
              <a:t>1/</a:t>
            </a:r>
            <a:r>
              <a:rPr lang="en-GB" altLang="zh-CN" b="1" dirty="0" smtClean="0">
                <a:solidFill>
                  <a:srgbClr val="564B3C"/>
                </a:solidFill>
                <a:sym typeface="Symbol" charset="0"/>
              </a:rPr>
              <a:t> &gt; 1</a:t>
            </a:r>
            <a:r>
              <a:rPr lang="en-GB" altLang="zh-CN" dirty="0" smtClean="0">
                <a:solidFill>
                  <a:srgbClr val="564B3C"/>
                </a:solidFill>
                <a:sym typeface="Symbol" charset="0"/>
              </a:rPr>
              <a:t>, utility increases with the number of varieties (given total income)</a:t>
            </a:r>
            <a:endParaRPr lang="en-GB" altLang="zh-CN" dirty="0">
              <a:solidFill>
                <a:srgbClr val="564B3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35029" y="4685016"/>
            <a:ext cx="1068513" cy="5034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 smtClean="0"/>
              <a:t>Love of </a:t>
            </a:r>
            <a:r>
              <a:rPr lang="fi-FI" sz="1400" dirty="0" err="1" smtClean="0"/>
              <a:t>variety</a:t>
            </a:r>
            <a:endParaRPr lang="fi-FI" sz="1400" dirty="0"/>
          </a:p>
        </p:txBody>
      </p:sp>
      <p:sp>
        <p:nvSpPr>
          <p:cNvPr id="6" name="Rectangle 5"/>
          <p:cNvSpPr/>
          <p:nvPr/>
        </p:nvSpPr>
        <p:spPr>
          <a:xfrm>
            <a:off x="7006975" y="4685016"/>
            <a:ext cx="1387012" cy="801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 smtClean="0"/>
              <a:t>Claim</a:t>
            </a:r>
            <a:r>
              <a:rPr lang="fi-FI" dirty="0" smtClean="0"/>
              <a:t> on </a:t>
            </a:r>
            <a:r>
              <a:rPr lang="fi-FI" dirty="0" err="1" smtClean="0"/>
              <a:t>resources</a:t>
            </a:r>
            <a:endParaRPr lang="fi-FI" dirty="0"/>
          </a:p>
        </p:txBody>
      </p:sp>
      <p:cxnSp>
        <p:nvCxnSpPr>
          <p:cNvPr id="8" name="Straight Arrow Connector 7"/>
          <p:cNvCxnSpPr>
            <a:stCxn id="5" idx="0"/>
          </p:cNvCxnSpPr>
          <p:nvPr/>
        </p:nvCxnSpPr>
        <p:spPr>
          <a:xfrm flipV="1">
            <a:off x="5969286" y="4397339"/>
            <a:ext cx="236305" cy="2876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7243281" y="4510355"/>
            <a:ext cx="256854" cy="1746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705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Dixit-</a:t>
            </a:r>
            <a:r>
              <a:rPr lang="en-US" altLang="zh-CN" dirty="0" err="1" smtClean="0"/>
              <a:t>stiglitz</a:t>
            </a:r>
            <a:r>
              <a:rPr lang="en-US" altLang="zh-CN" dirty="0" smtClean="0"/>
              <a:t> demand</a:t>
            </a:r>
            <a:endParaRPr lang="en-US" altLang="zh-CN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5105400"/>
          </a:xfrm>
        </p:spPr>
        <p:txBody>
          <a:bodyPr>
            <a:normAutofit/>
          </a:bodyPr>
          <a:lstStyle/>
          <a:p>
            <a:r>
              <a:rPr lang="en-GB" altLang="zh-CN" dirty="0" smtClean="0">
                <a:solidFill>
                  <a:srgbClr val="564B3C"/>
                </a:solidFill>
              </a:rPr>
              <a:t>Consumers maximize their utility:</a:t>
            </a:r>
            <a:r>
              <a:rPr lang="en-GB" altLang="zh-CN" dirty="0" smtClean="0"/>
              <a:t/>
            </a:r>
            <a:br>
              <a:rPr lang="en-GB" altLang="zh-CN" dirty="0" smtClean="0"/>
            </a:br>
            <a:r>
              <a:rPr lang="en-GB" altLang="zh-CN" dirty="0" smtClean="0"/>
              <a:t/>
            </a:r>
            <a:br>
              <a:rPr lang="en-GB" altLang="zh-CN" dirty="0" smtClean="0"/>
            </a:br>
            <a:r>
              <a:rPr lang="en-GB" altLang="zh-CN" dirty="0" smtClean="0"/>
              <a:t/>
            </a:r>
            <a:br>
              <a:rPr lang="en-GB" altLang="zh-CN" dirty="0" smtClean="0"/>
            </a:br>
            <a:r>
              <a:rPr lang="en-GB" altLang="zh-CN" dirty="0" smtClean="0"/>
              <a:t/>
            </a:r>
            <a:br>
              <a:rPr lang="en-GB" altLang="zh-CN" dirty="0" smtClean="0"/>
            </a:br>
            <a:r>
              <a:rPr lang="en-GB" altLang="zh-CN" dirty="0" smtClean="0"/>
              <a:t/>
            </a:r>
            <a:br>
              <a:rPr lang="en-GB" altLang="zh-CN" dirty="0" smtClean="0"/>
            </a:br>
            <a:r>
              <a:rPr lang="en-GB" altLang="zh-CN" dirty="0" smtClean="0">
                <a:solidFill>
                  <a:srgbClr val="564B3C"/>
                </a:solidFill>
                <a:sym typeface="Symbol" charset="0"/>
              </a:rPr>
              <a:t>Subject to the budget constraint:</a:t>
            </a:r>
          </a:p>
          <a:p>
            <a:pPr marL="114300" indent="0">
              <a:buNone/>
            </a:pPr>
            <a:endParaRPr lang="en-GB" altLang="zh-CN" dirty="0" smtClean="0">
              <a:solidFill>
                <a:srgbClr val="564B3C"/>
              </a:solidFill>
              <a:sym typeface="Symbol" charset="0"/>
            </a:endParaRPr>
          </a:p>
          <a:p>
            <a:r>
              <a:rPr lang="en-GB" altLang="zh-CN" dirty="0" smtClean="0">
                <a:solidFill>
                  <a:srgbClr val="564B3C"/>
                </a:solidFill>
                <a:sym typeface="Symbol" charset="0"/>
              </a:rPr>
              <a:t>Solution: </a:t>
            </a:r>
            <a:br>
              <a:rPr lang="en-GB" altLang="zh-CN" dirty="0" smtClean="0">
                <a:solidFill>
                  <a:srgbClr val="564B3C"/>
                </a:solidFill>
                <a:sym typeface="Symbol" charset="0"/>
              </a:rPr>
            </a:br>
            <a:r>
              <a:rPr lang="en-GB" altLang="zh-CN" b="1" dirty="0" err="1" smtClean="0">
                <a:solidFill>
                  <a:srgbClr val="564B3C"/>
                </a:solidFill>
                <a:sym typeface="Symbol" charset="0"/>
              </a:rPr>
              <a:t>ε</a:t>
            </a:r>
            <a:r>
              <a:rPr lang="en-GB" altLang="zh-CN" dirty="0" smtClean="0">
                <a:solidFill>
                  <a:srgbClr val="564B3C"/>
                </a:solidFill>
                <a:sym typeface="Symbol" charset="0"/>
              </a:rPr>
              <a:t> is elasticity of demand</a:t>
            </a:r>
          </a:p>
          <a:p>
            <a:r>
              <a:rPr lang="en-GB" altLang="zh-CN" dirty="0" smtClean="0">
                <a:solidFill>
                  <a:srgbClr val="564B3C"/>
                </a:solidFill>
                <a:sym typeface="Symbol" charset="0"/>
              </a:rPr>
              <a:t>Demand of a good variety depends on: income, price of </a:t>
            </a:r>
            <a:r>
              <a:rPr lang="en-GB" altLang="zh-CN" b="1" dirty="0" smtClean="0">
                <a:solidFill>
                  <a:srgbClr val="564B3C"/>
                </a:solidFill>
                <a:sym typeface="Symbol" charset="0"/>
              </a:rPr>
              <a:t>j</a:t>
            </a:r>
            <a:r>
              <a:rPr lang="en-GB" altLang="zh-CN" dirty="0" smtClean="0">
                <a:solidFill>
                  <a:srgbClr val="564B3C"/>
                </a:solidFill>
                <a:sym typeface="Symbol" charset="0"/>
              </a:rPr>
              <a:t>, </a:t>
            </a:r>
            <a:r>
              <a:rPr lang="en-GB" altLang="zh-CN" b="1" dirty="0" err="1" smtClean="0">
                <a:solidFill>
                  <a:srgbClr val="564B3C"/>
                </a:solidFill>
                <a:sym typeface="Symbol" charset="0"/>
              </a:rPr>
              <a:t>ε</a:t>
            </a:r>
            <a:r>
              <a:rPr lang="en-GB" altLang="zh-CN" dirty="0" smtClean="0">
                <a:solidFill>
                  <a:srgbClr val="564B3C"/>
                </a:solidFill>
                <a:sym typeface="Symbol" charset="0"/>
              </a:rPr>
              <a:t> &amp; </a:t>
            </a:r>
            <a:r>
              <a:rPr lang="en-GB" altLang="zh-CN" b="1" dirty="0" smtClean="0">
                <a:solidFill>
                  <a:srgbClr val="564B3C"/>
                </a:solidFill>
                <a:sym typeface="Symbol" charset="0"/>
              </a:rPr>
              <a:t>general price index P</a:t>
            </a:r>
          </a:p>
          <a:p>
            <a:r>
              <a:rPr lang="en-GB" altLang="zh-CN" dirty="0" smtClean="0">
                <a:solidFill>
                  <a:srgbClr val="564B3C"/>
                </a:solidFill>
                <a:sym typeface="Symbol" charset="0"/>
              </a:rPr>
              <a:t>Utility </a:t>
            </a:r>
            <a:r>
              <a:rPr lang="en-GB" altLang="zh-CN" b="1" dirty="0" smtClean="0">
                <a:solidFill>
                  <a:srgbClr val="564B3C"/>
                </a:solidFill>
                <a:sym typeface="Symbol" charset="0"/>
              </a:rPr>
              <a:t>U=I/P</a:t>
            </a:r>
          </a:p>
          <a:p>
            <a:endParaRPr lang="en-GB" altLang="zh-CN" dirty="0">
              <a:solidFill>
                <a:srgbClr val="564B3C"/>
              </a:solidFill>
              <a:sym typeface="Symbol" charset="0"/>
            </a:endParaRPr>
          </a:p>
          <a:p>
            <a:endParaRPr lang="en-GB" altLang="zh-CN" dirty="0"/>
          </a:p>
        </p:txBody>
      </p:sp>
      <p:graphicFrame>
        <p:nvGraphicFramePr>
          <p:cNvPr id="5" name="Object 1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4348130"/>
              </p:ext>
            </p:extLst>
          </p:nvPr>
        </p:nvGraphicFramePr>
        <p:xfrm>
          <a:off x="2781300" y="2159001"/>
          <a:ext cx="4191000" cy="138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18" name="Equation" r:id="rId4" imgW="1651000" imgH="546100" progId="Equation.3">
                  <p:embed/>
                </p:oleObj>
              </mc:Choice>
              <mc:Fallback>
                <p:oleObj name="Equation" r:id="rId4" imgW="1651000" imgH="5461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1300" y="2159001"/>
                        <a:ext cx="4191000" cy="138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tx2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6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2248137"/>
              </p:ext>
            </p:extLst>
          </p:nvPr>
        </p:nvGraphicFramePr>
        <p:xfrm>
          <a:off x="5803878" y="3426356"/>
          <a:ext cx="19050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19" name="Equation" r:id="rId6" imgW="748975" imgH="431613" progId="Equation.3">
                  <p:embed/>
                </p:oleObj>
              </mc:Choice>
              <mc:Fallback>
                <p:oleObj name="Equation" r:id="rId6" imgW="748975" imgH="431613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3878" y="3426356"/>
                        <a:ext cx="19050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CC99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图片 2" descr="Screen Shot 2016-01-17 at 11.22.49 PM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918" y="4366157"/>
            <a:ext cx="2095500" cy="571500"/>
          </a:xfrm>
          <a:prstGeom prst="rect">
            <a:avLst/>
          </a:prstGeom>
        </p:spPr>
      </p:pic>
      <p:pic>
        <p:nvPicPr>
          <p:cNvPr id="7" name="图片 6" descr="Screen Shot 2016-01-17 at 11.22.58 PM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0826" y="4404792"/>
            <a:ext cx="2781300" cy="660400"/>
          </a:xfrm>
          <a:prstGeom prst="rect">
            <a:avLst/>
          </a:prstGeom>
        </p:spPr>
      </p:pic>
      <p:sp>
        <p:nvSpPr>
          <p:cNvPr id="10" name="Double Bracket 9"/>
          <p:cNvSpPr/>
          <p:nvPr/>
        </p:nvSpPr>
        <p:spPr>
          <a:xfrm>
            <a:off x="3565133" y="4416956"/>
            <a:ext cx="750013" cy="532865"/>
          </a:xfrm>
          <a:prstGeom prst="bracketPair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Rectangle 10"/>
          <p:cNvSpPr/>
          <p:nvPr/>
        </p:nvSpPr>
        <p:spPr>
          <a:xfrm>
            <a:off x="3267182" y="6102849"/>
            <a:ext cx="2291137" cy="5856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zh-CN" b="1" dirty="0" smtClean="0">
                <a:solidFill>
                  <a:srgbClr val="564B3C"/>
                </a:solidFill>
                <a:sym typeface="Symbol" charset="0"/>
              </a:rPr>
              <a:t>ε=1(1-a)&gt;1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85086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CEEF18-9229-4F40-B70C-2B2F2F6C3E98}" type="slidenum">
              <a:rPr lang="fr-FR"/>
              <a:pPr>
                <a:defRPr/>
              </a:pPr>
              <a:t>3</a:t>
            </a:fld>
            <a:r>
              <a:rPr lang="fr-FR"/>
              <a:t>/16</a:t>
            </a:r>
          </a:p>
        </p:txBody>
      </p:sp>
      <p:sp>
        <p:nvSpPr>
          <p:cNvPr id="71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822175"/>
            <a:ext cx="8991600" cy="4899300"/>
          </a:xfrm>
          <a:extLst>
            <a:ext uri="{91240B29-F687-4f45-9708-019B960494DF}">
              <a14:hiddenLine xmlns=""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r>
              <a:rPr lang="en-US" sz="2000" dirty="0"/>
              <a:t>We have </a:t>
            </a:r>
            <a:r>
              <a:rPr lang="en-GB" altLang="zh-CN" sz="2000" dirty="0" smtClean="0"/>
              <a:t>analysed </a:t>
            </a:r>
            <a:r>
              <a:rPr lang="en-GB" altLang="zh-CN" sz="2000" dirty="0">
                <a:solidFill>
                  <a:srgbClr val="0000FF"/>
                </a:solidFill>
              </a:rPr>
              <a:t>perfect competition</a:t>
            </a:r>
            <a:r>
              <a:rPr lang="en-GB" altLang="zh-CN" sz="2000" dirty="0"/>
              <a:t>, in which agents optimize </a:t>
            </a:r>
            <a:r>
              <a:rPr lang="en-GB" altLang="zh-CN" sz="2000" dirty="0">
                <a:solidFill>
                  <a:srgbClr val="0000FF"/>
                </a:solidFill>
              </a:rPr>
              <a:t>taking prices</a:t>
            </a:r>
            <a:r>
              <a:rPr lang="en-GB" altLang="zh-CN" sz="2000" dirty="0"/>
              <a:t> in the market </a:t>
            </a:r>
            <a:r>
              <a:rPr lang="en-GB" altLang="zh-CN" sz="2000" dirty="0">
                <a:solidFill>
                  <a:srgbClr val="0000FF"/>
                </a:solidFill>
              </a:rPr>
              <a:t>as </a:t>
            </a:r>
            <a:r>
              <a:rPr lang="en-GB" altLang="zh-CN" sz="2000" dirty="0" smtClean="0">
                <a:solidFill>
                  <a:srgbClr val="0000FF"/>
                </a:solidFill>
              </a:rPr>
              <a:t>given</a:t>
            </a:r>
          </a:p>
          <a:p>
            <a:endParaRPr lang="en-GB" altLang="zh-CN" sz="2000" dirty="0">
              <a:solidFill>
                <a:srgbClr val="0000FF"/>
              </a:solidFill>
            </a:endParaRPr>
          </a:p>
          <a:p>
            <a:r>
              <a:rPr lang="en-GB" altLang="zh-CN" sz="2000" dirty="0"/>
              <a:t>Many firms are </a:t>
            </a:r>
            <a:r>
              <a:rPr lang="en-GB" altLang="zh-CN" sz="2000" dirty="0">
                <a:solidFill>
                  <a:srgbClr val="0000FF"/>
                </a:solidFill>
              </a:rPr>
              <a:t>large</a:t>
            </a:r>
            <a:r>
              <a:rPr lang="en-GB" altLang="zh-CN" sz="2000" dirty="0"/>
              <a:t> in their market; they realize that </a:t>
            </a:r>
            <a:r>
              <a:rPr lang="en-GB" altLang="zh-CN" sz="2000" dirty="0">
                <a:solidFill>
                  <a:srgbClr val="0000FF"/>
                </a:solidFill>
              </a:rPr>
              <a:t>their</a:t>
            </a:r>
            <a:r>
              <a:rPr lang="en-GB" altLang="zh-CN" sz="2000" dirty="0"/>
              <a:t> production </a:t>
            </a:r>
            <a:r>
              <a:rPr lang="en-GB" altLang="zh-CN" sz="2000" dirty="0">
                <a:solidFill>
                  <a:srgbClr val="0000FF"/>
                </a:solidFill>
              </a:rPr>
              <a:t>decisions</a:t>
            </a:r>
            <a:r>
              <a:rPr lang="en-GB" altLang="zh-CN" sz="2000" dirty="0"/>
              <a:t> will </a:t>
            </a:r>
            <a:r>
              <a:rPr lang="en-GB" altLang="zh-CN" sz="2000" dirty="0">
                <a:solidFill>
                  <a:srgbClr val="0000FF"/>
                </a:solidFill>
              </a:rPr>
              <a:t>influence the market </a:t>
            </a:r>
            <a:r>
              <a:rPr lang="en-GB" altLang="zh-CN" sz="2000" dirty="0" smtClean="0">
                <a:solidFill>
                  <a:srgbClr val="0000FF"/>
                </a:solidFill>
              </a:rPr>
              <a:t>price</a:t>
            </a:r>
          </a:p>
          <a:p>
            <a:endParaRPr lang="en-GB" altLang="zh-CN" sz="2000" dirty="0">
              <a:solidFill>
                <a:srgbClr val="0000FF"/>
              </a:solidFill>
            </a:endParaRPr>
          </a:p>
          <a:p>
            <a:r>
              <a:rPr lang="en-GB" altLang="zh-CN" sz="2000" dirty="0"/>
              <a:t>Firms will take this effect into consideration when maximizing profits; this brings us into the realm of </a:t>
            </a:r>
            <a:r>
              <a:rPr lang="en-GB" altLang="zh-CN" sz="2000" dirty="0">
                <a:solidFill>
                  <a:srgbClr val="0000FF"/>
                </a:solidFill>
              </a:rPr>
              <a:t>imperfect </a:t>
            </a:r>
            <a:r>
              <a:rPr lang="en-GB" altLang="zh-CN" sz="2000" dirty="0" smtClean="0">
                <a:solidFill>
                  <a:srgbClr val="0000FF"/>
                </a:solidFill>
              </a:rPr>
              <a:t>competition</a:t>
            </a:r>
          </a:p>
          <a:p>
            <a:endParaRPr lang="en-GB" altLang="zh-CN" sz="2000" dirty="0">
              <a:solidFill>
                <a:srgbClr val="0000FF"/>
              </a:solidFill>
            </a:endParaRPr>
          </a:p>
          <a:p>
            <a:r>
              <a:rPr lang="en-GB" altLang="zh-CN" sz="2000" b="1" dirty="0" smtClean="0"/>
              <a:t>Another way to gain from trade</a:t>
            </a:r>
            <a:r>
              <a:rPr lang="en-GB" altLang="zh-CN" sz="2000" dirty="0" smtClean="0"/>
              <a:t>: international </a:t>
            </a:r>
            <a:r>
              <a:rPr lang="en-GB" altLang="zh-CN" sz="2000" dirty="0"/>
              <a:t>trade can reduce the distortions of imperfect competition by increasing </a:t>
            </a:r>
            <a:r>
              <a:rPr lang="en-GB" altLang="zh-CN" sz="2000" dirty="0" smtClean="0"/>
              <a:t>competition  </a:t>
            </a:r>
            <a:r>
              <a:rPr lang="en-GB" altLang="zh-CN" sz="2000" dirty="0"/>
              <a:t>(</a:t>
            </a:r>
            <a:r>
              <a:rPr lang="en-GB" altLang="zh-CN" sz="2000" dirty="0">
                <a:solidFill>
                  <a:srgbClr val="0000FF"/>
                </a:solidFill>
              </a:rPr>
              <a:t>pro-competitive gains from trade</a:t>
            </a:r>
            <a:r>
              <a:rPr lang="en-GB" altLang="zh-CN" sz="2000" dirty="0"/>
              <a:t>)</a:t>
            </a:r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>
            <a:normAutofit/>
          </a:bodyPr>
          <a:lstStyle/>
          <a:p>
            <a:r>
              <a:rPr lang="en-US" dirty="0" smtClean="0"/>
              <a:t>Perfect competition?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671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Monopoly equilibrium in Autarky</a:t>
            </a:r>
          </a:p>
          <a:p>
            <a:r>
              <a:rPr lang="en-US" dirty="0" smtClean="0"/>
              <a:t>Oligopoly (duopoly) equilibrium in Autarky</a:t>
            </a:r>
          </a:p>
          <a:p>
            <a:r>
              <a:rPr lang="en-US" dirty="0" smtClean="0"/>
              <a:t>Trade equilibrium and pro-competitive gains from trade</a:t>
            </a:r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 for next lecture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/>
              <a:t>Intra-industry trade</a:t>
            </a:r>
          </a:p>
          <a:p>
            <a:r>
              <a:rPr lang="en-US" dirty="0" smtClean="0"/>
              <a:t>Dixit-</a:t>
            </a:r>
            <a:r>
              <a:rPr lang="en-US" dirty="0" err="1" smtClean="0"/>
              <a:t>Stiglitz</a:t>
            </a:r>
            <a:r>
              <a:rPr lang="en-US" dirty="0" smtClean="0"/>
              <a:t> demand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568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Monopoly </a:t>
            </a:r>
            <a:r>
              <a:rPr lang="en-US" altLang="zh-CN" dirty="0"/>
              <a:t>Autarky</a:t>
            </a:r>
            <a:r>
              <a:rPr lang="en-US" altLang="zh-CN" dirty="0" smtClean="0"/>
              <a:t> equilibrium</a:t>
            </a:r>
            <a:endParaRPr lang="en-US" altLang="zh-CN" dirty="0"/>
          </a:p>
        </p:txBody>
      </p:sp>
      <p:grpSp>
        <p:nvGrpSpPr>
          <p:cNvPr id="5" name="Group 73"/>
          <p:cNvGrpSpPr>
            <a:grpSpLocks/>
          </p:cNvGrpSpPr>
          <p:nvPr/>
        </p:nvGrpSpPr>
        <p:grpSpPr bwMode="auto">
          <a:xfrm>
            <a:off x="914400" y="1786460"/>
            <a:ext cx="2520950" cy="4572000"/>
            <a:chOff x="576" y="912"/>
            <a:chExt cx="1588" cy="2880"/>
          </a:xfrm>
        </p:grpSpPr>
        <p:sp>
          <p:nvSpPr>
            <p:cNvPr id="6" name="Line 65"/>
            <p:cNvSpPr>
              <a:spLocks noChangeShapeType="1"/>
            </p:cNvSpPr>
            <p:nvPr/>
          </p:nvSpPr>
          <p:spPr bwMode="auto">
            <a:xfrm>
              <a:off x="576" y="912"/>
              <a:ext cx="1320" cy="288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" name="Text Box 66"/>
            <p:cNvSpPr txBox="1">
              <a:spLocks noChangeArrowheads="1"/>
            </p:cNvSpPr>
            <p:nvPr/>
          </p:nvSpPr>
          <p:spPr bwMode="auto">
            <a:xfrm>
              <a:off x="1824" y="3504"/>
              <a:ext cx="3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0000"/>
                  </a:solidFill>
                </a:rPr>
                <a:t>MR</a:t>
              </a:r>
            </a:p>
          </p:txBody>
        </p:sp>
      </p:grpSp>
      <p:sp>
        <p:nvSpPr>
          <p:cNvPr id="8" name="Rectangle 67"/>
          <p:cNvSpPr>
            <a:spLocks noChangeArrowheads="1"/>
          </p:cNvSpPr>
          <p:nvPr/>
        </p:nvSpPr>
        <p:spPr bwMode="auto">
          <a:xfrm>
            <a:off x="914400" y="3386660"/>
            <a:ext cx="1524000" cy="1752600"/>
          </a:xfrm>
          <a:prstGeom prst="rect">
            <a:avLst/>
          </a:prstGeom>
          <a:solidFill>
            <a:srgbClr val="FFFFCC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en-US"/>
          </a:p>
          <a:p>
            <a:pPr algn="l"/>
            <a:endParaRPr lang="en-US"/>
          </a:p>
          <a:p>
            <a:pPr algn="l"/>
            <a:r>
              <a:rPr lang="en-US"/>
              <a:t>operating </a:t>
            </a:r>
          </a:p>
          <a:p>
            <a:pPr algn="l"/>
            <a:r>
              <a:rPr lang="en-US"/>
              <a:t>profits</a:t>
            </a:r>
          </a:p>
        </p:txBody>
      </p:sp>
      <p:grpSp>
        <p:nvGrpSpPr>
          <p:cNvPr id="9" name="Group 74"/>
          <p:cNvGrpSpPr>
            <a:grpSpLocks/>
          </p:cNvGrpSpPr>
          <p:nvPr/>
        </p:nvGrpSpPr>
        <p:grpSpPr bwMode="auto">
          <a:xfrm>
            <a:off x="914400" y="4834460"/>
            <a:ext cx="3892550" cy="366713"/>
            <a:chOff x="576" y="2832"/>
            <a:chExt cx="2452" cy="231"/>
          </a:xfrm>
        </p:grpSpPr>
        <p:sp>
          <p:nvSpPr>
            <p:cNvPr id="10" name="Line 50"/>
            <p:cNvSpPr>
              <a:spLocks noChangeShapeType="1"/>
            </p:cNvSpPr>
            <p:nvPr/>
          </p:nvSpPr>
          <p:spPr bwMode="auto">
            <a:xfrm>
              <a:off x="576" y="3024"/>
              <a:ext cx="2400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" name="Text Box 57"/>
            <p:cNvSpPr txBox="1">
              <a:spLocks noChangeArrowheads="1"/>
            </p:cNvSpPr>
            <p:nvPr/>
          </p:nvSpPr>
          <p:spPr bwMode="auto">
            <a:xfrm>
              <a:off x="2688" y="2832"/>
              <a:ext cx="3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FF"/>
                  </a:solidFill>
                </a:rPr>
                <a:t>MC</a:t>
              </a:r>
            </a:p>
          </p:txBody>
        </p:sp>
      </p:grp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914400" y="1591723"/>
            <a:ext cx="0" cy="47667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" name="Line 7"/>
          <p:cNvSpPr>
            <a:spLocks noChangeShapeType="1"/>
          </p:cNvSpPr>
          <p:nvPr/>
        </p:nvSpPr>
        <p:spPr bwMode="auto">
          <a:xfrm>
            <a:off x="914400" y="6358460"/>
            <a:ext cx="441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95250" y="1591723"/>
            <a:ext cx="704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dirty="0"/>
              <a:t>Price</a:t>
            </a: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3733800" y="6434660"/>
            <a:ext cx="1035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/>
              <a:t>Quantity</a:t>
            </a:r>
          </a:p>
        </p:txBody>
      </p:sp>
      <p:sp>
        <p:nvSpPr>
          <p:cNvPr id="16" name="Line 43"/>
          <p:cNvSpPr>
            <a:spLocks noChangeShapeType="1"/>
          </p:cNvSpPr>
          <p:nvPr/>
        </p:nvSpPr>
        <p:spPr bwMode="auto">
          <a:xfrm>
            <a:off x="914400" y="1786460"/>
            <a:ext cx="4191000" cy="457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" name="Text Box 48"/>
          <p:cNvSpPr txBox="1">
            <a:spLocks noChangeArrowheads="1"/>
          </p:cNvSpPr>
          <p:nvPr/>
        </p:nvSpPr>
        <p:spPr bwMode="auto">
          <a:xfrm>
            <a:off x="1447800" y="2167460"/>
            <a:ext cx="1009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demand</a:t>
            </a:r>
          </a:p>
        </p:txBody>
      </p:sp>
      <p:grpSp>
        <p:nvGrpSpPr>
          <p:cNvPr id="18" name="Group 78"/>
          <p:cNvGrpSpPr>
            <a:grpSpLocks/>
          </p:cNvGrpSpPr>
          <p:nvPr/>
        </p:nvGrpSpPr>
        <p:grpSpPr bwMode="auto">
          <a:xfrm>
            <a:off x="228600" y="3462860"/>
            <a:ext cx="762000" cy="1600200"/>
            <a:chOff x="144" y="1968"/>
            <a:chExt cx="480" cy="1008"/>
          </a:xfrm>
        </p:grpSpPr>
        <p:sp>
          <p:nvSpPr>
            <p:cNvPr id="19" name="AutoShape 70"/>
            <p:cNvSpPr>
              <a:spLocks noChangeArrowheads="1"/>
            </p:cNvSpPr>
            <p:nvPr/>
          </p:nvSpPr>
          <p:spPr bwMode="auto">
            <a:xfrm>
              <a:off x="144" y="1968"/>
              <a:ext cx="96" cy="1008"/>
            </a:xfrm>
            <a:prstGeom prst="upDownArrow">
              <a:avLst>
                <a:gd name="adj1" fmla="val 50000"/>
                <a:gd name="adj2" fmla="val 210000"/>
              </a:avLst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" name="Text Box 71"/>
            <p:cNvSpPr txBox="1">
              <a:spLocks noChangeArrowheads="1"/>
            </p:cNvSpPr>
            <p:nvPr/>
          </p:nvSpPr>
          <p:spPr bwMode="auto">
            <a:xfrm>
              <a:off x="192" y="2352"/>
              <a:ext cx="432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algn="l" eaLnBrk="1" hangingPunct="1"/>
              <a:r>
                <a:rPr lang="en-US" sz="1600">
                  <a:solidFill>
                    <a:srgbClr val="0000FF"/>
                  </a:solidFill>
                </a:rPr>
                <a:t>mark-up</a:t>
              </a:r>
            </a:p>
          </p:txBody>
        </p:sp>
      </p:grpSp>
      <p:grpSp>
        <p:nvGrpSpPr>
          <p:cNvPr id="21" name="Group 77"/>
          <p:cNvGrpSpPr>
            <a:grpSpLocks/>
          </p:cNvGrpSpPr>
          <p:nvPr/>
        </p:nvGrpSpPr>
        <p:grpSpPr bwMode="auto">
          <a:xfrm>
            <a:off x="304800" y="3158060"/>
            <a:ext cx="2371725" cy="3567113"/>
            <a:chOff x="192" y="1776"/>
            <a:chExt cx="1494" cy="2247"/>
          </a:xfrm>
        </p:grpSpPr>
        <p:sp>
          <p:nvSpPr>
            <p:cNvPr id="22" name="Line 44"/>
            <p:cNvSpPr>
              <a:spLocks noChangeShapeType="1"/>
            </p:cNvSpPr>
            <p:nvPr/>
          </p:nvSpPr>
          <p:spPr bwMode="auto">
            <a:xfrm>
              <a:off x="1536" y="1920"/>
              <a:ext cx="0" cy="1872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" name="Line 45"/>
            <p:cNvSpPr>
              <a:spLocks noChangeShapeType="1"/>
            </p:cNvSpPr>
            <p:nvPr/>
          </p:nvSpPr>
          <p:spPr bwMode="auto">
            <a:xfrm rot="-5400000">
              <a:off x="1056" y="1440"/>
              <a:ext cx="0" cy="96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" name="Text Box 46"/>
            <p:cNvSpPr txBox="1">
              <a:spLocks noChangeArrowheads="1"/>
            </p:cNvSpPr>
            <p:nvPr/>
          </p:nvSpPr>
          <p:spPr bwMode="auto">
            <a:xfrm>
              <a:off x="1304" y="3792"/>
              <a:ext cx="38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/>
                <a:t>q</a:t>
              </a:r>
              <a:r>
                <a:rPr lang="en-US" baseline="-25000"/>
                <a:t>mon</a:t>
              </a:r>
              <a:endParaRPr lang="en-US"/>
            </a:p>
          </p:txBody>
        </p:sp>
        <p:sp>
          <p:nvSpPr>
            <p:cNvPr id="25" name="Text Box 47"/>
            <p:cNvSpPr txBox="1">
              <a:spLocks noChangeArrowheads="1"/>
            </p:cNvSpPr>
            <p:nvPr/>
          </p:nvSpPr>
          <p:spPr bwMode="auto">
            <a:xfrm>
              <a:off x="192" y="1776"/>
              <a:ext cx="38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/>
                <a:t>p</a:t>
              </a:r>
              <a:r>
                <a:rPr lang="en-US" baseline="-25000"/>
                <a:t>mon</a:t>
              </a:r>
              <a:endParaRPr lang="en-US"/>
            </a:p>
          </p:txBody>
        </p:sp>
        <p:sp>
          <p:nvSpPr>
            <p:cNvPr id="26" name="Oval 53"/>
            <p:cNvSpPr>
              <a:spLocks noChangeArrowheads="1"/>
            </p:cNvSpPr>
            <p:nvPr/>
          </p:nvSpPr>
          <p:spPr bwMode="auto">
            <a:xfrm>
              <a:off x="1482" y="1890"/>
              <a:ext cx="96" cy="96"/>
            </a:xfrm>
            <a:prstGeom prst="ellipse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7" name="Oval 10"/>
            <p:cNvSpPr>
              <a:spLocks noChangeArrowheads="1"/>
            </p:cNvSpPr>
            <p:nvPr/>
          </p:nvSpPr>
          <p:spPr bwMode="auto">
            <a:xfrm>
              <a:off x="1488" y="2976"/>
              <a:ext cx="96" cy="96"/>
            </a:xfrm>
            <a:prstGeom prst="ellipse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8" name="Text Box 72"/>
            <p:cNvSpPr txBox="1">
              <a:spLocks noChangeArrowheads="1"/>
            </p:cNvSpPr>
            <p:nvPr/>
          </p:nvSpPr>
          <p:spPr bwMode="auto">
            <a:xfrm>
              <a:off x="1344" y="3024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6600"/>
                  </a:solidFill>
                </a:rPr>
                <a:t>C</a:t>
              </a:r>
            </a:p>
          </p:txBody>
        </p:sp>
      </p:grp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5418668" y="1634051"/>
            <a:ext cx="3429000" cy="318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l">
              <a:lnSpc>
                <a:spcPct val="130000"/>
              </a:lnSpc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FF"/>
                </a:solidFill>
              </a:rPr>
              <a:t>M</a:t>
            </a:r>
            <a:r>
              <a:rPr lang="en-US" sz="2000" dirty="0" smtClean="0">
                <a:solidFill>
                  <a:srgbClr val="0000FF"/>
                </a:solidFill>
              </a:rPr>
              <a:t>onopolist</a:t>
            </a:r>
            <a:r>
              <a:rPr lang="en-US" sz="2000" dirty="0" smtClean="0">
                <a:solidFill>
                  <a:srgbClr val="000000"/>
                </a:solidFill>
              </a:rPr>
              <a:t> faces market demand</a:t>
            </a:r>
            <a:endParaRPr lang="en-US" sz="2000" dirty="0">
              <a:solidFill>
                <a:srgbClr val="000000"/>
              </a:solidFill>
            </a:endParaRPr>
          </a:p>
          <a:p>
            <a:pPr algn="l">
              <a:lnSpc>
                <a:spcPct val="130000"/>
              </a:lnSpc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 M</a:t>
            </a:r>
            <a:r>
              <a:rPr lang="en-US" sz="2000" dirty="0" smtClean="0">
                <a:solidFill>
                  <a:srgbClr val="000000"/>
                </a:solidFill>
              </a:rPr>
              <a:t>arginal </a:t>
            </a:r>
            <a:r>
              <a:rPr lang="en-US" sz="2000" dirty="0">
                <a:solidFill>
                  <a:srgbClr val="000000"/>
                </a:solidFill>
              </a:rPr>
              <a:t>revenue (</a:t>
            </a:r>
            <a:r>
              <a:rPr lang="en-US" sz="2000" b="1" dirty="0">
                <a:solidFill>
                  <a:srgbClr val="000000"/>
                </a:solidFill>
              </a:rPr>
              <a:t>MR</a:t>
            </a:r>
            <a:r>
              <a:rPr lang="en-US" sz="2000" dirty="0">
                <a:solidFill>
                  <a:srgbClr val="000000"/>
                </a:solidFill>
              </a:rPr>
              <a:t>) </a:t>
            </a:r>
            <a:r>
              <a:rPr lang="en-US" sz="2000" dirty="0" smtClean="0">
                <a:solidFill>
                  <a:srgbClr val="000000"/>
                </a:solidFill>
              </a:rPr>
              <a:t>has </a:t>
            </a:r>
            <a:r>
              <a:rPr lang="en-US" sz="2000" dirty="0">
                <a:solidFill>
                  <a:srgbClr val="000000"/>
                </a:solidFill>
              </a:rPr>
              <a:t>the same intercept with a slope twice as </a:t>
            </a:r>
            <a:r>
              <a:rPr lang="en-US" sz="2000" dirty="0" smtClean="0">
                <a:solidFill>
                  <a:srgbClr val="000000"/>
                </a:solidFill>
              </a:rPr>
              <a:t>steep</a:t>
            </a:r>
          </a:p>
          <a:p>
            <a:pPr algn="l">
              <a:lnSpc>
                <a:spcPct val="130000"/>
              </a:lnSpc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smtClean="0">
                <a:solidFill>
                  <a:srgbClr val="000000"/>
                </a:solidFill>
              </a:rPr>
              <a:t>Assume constant </a:t>
            </a:r>
            <a:r>
              <a:rPr lang="en-US" sz="2000" b="1" dirty="0" smtClean="0">
                <a:solidFill>
                  <a:srgbClr val="000000"/>
                </a:solidFill>
              </a:rPr>
              <a:t>MC</a:t>
            </a:r>
          </a:p>
          <a:p>
            <a:pPr algn="l">
              <a:lnSpc>
                <a:spcPct val="130000"/>
              </a:lnSpc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smtClean="0">
                <a:solidFill>
                  <a:srgbClr val="000000"/>
                </a:solidFill>
              </a:rPr>
              <a:t>Max profit: </a:t>
            </a:r>
            <a:r>
              <a:rPr lang="en-US" sz="2000" b="1" dirty="0" smtClean="0">
                <a:solidFill>
                  <a:srgbClr val="000000"/>
                </a:solidFill>
              </a:rPr>
              <a:t>MR=MC</a:t>
            </a:r>
          </a:p>
          <a:p>
            <a:pPr algn="l">
              <a:lnSpc>
                <a:spcPct val="130000"/>
              </a:lnSpc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smtClean="0">
                <a:solidFill>
                  <a:srgbClr val="000000"/>
                </a:solidFill>
              </a:rPr>
              <a:t>Positive profit!</a:t>
            </a:r>
          </a:p>
        </p:txBody>
      </p:sp>
    </p:spTree>
    <p:extLst>
      <p:ext uri="{BB962C8B-B14F-4D97-AF65-F5344CB8AC3E}">
        <p14:creationId xmlns:p14="http://schemas.microsoft.com/office/powerpoint/2010/main" val="342322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Monopoly Autarky equilibrium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30000"/>
              </a:lnSpc>
              <a:buFontTx/>
              <a:buChar char="•"/>
            </a:pPr>
            <a:r>
              <a:rPr lang="en-US" altLang="zh-CN" dirty="0" smtClean="0">
                <a:solidFill>
                  <a:srgbClr val="000000"/>
                </a:solidFill>
              </a:rPr>
              <a:t>Assume constant </a:t>
            </a:r>
            <a:r>
              <a:rPr lang="en-US" altLang="zh-CN" b="1" dirty="0" smtClean="0">
                <a:solidFill>
                  <a:srgbClr val="000000"/>
                </a:solidFill>
              </a:rPr>
              <a:t>MC=c</a:t>
            </a:r>
            <a:r>
              <a:rPr lang="en-US" altLang="zh-CN" dirty="0" smtClean="0">
                <a:solidFill>
                  <a:srgbClr val="000000"/>
                </a:solidFill>
              </a:rPr>
              <a:t> &amp; demand: </a:t>
            </a:r>
            <a:r>
              <a:rPr lang="en-US" altLang="zh-CN" b="1" dirty="0" smtClean="0">
                <a:solidFill>
                  <a:srgbClr val="000000"/>
                </a:solidFill>
              </a:rPr>
              <a:t>p=a-b</a:t>
            </a:r>
            <a:r>
              <a:rPr lang="fi-FI" altLang="zh-CN" b="1" dirty="0" smtClean="0">
                <a:solidFill>
                  <a:srgbClr val="000000"/>
                </a:solidFill>
              </a:rPr>
              <a:t>*</a:t>
            </a:r>
            <a:r>
              <a:rPr lang="en-US" altLang="zh-CN" b="1" dirty="0" smtClean="0">
                <a:solidFill>
                  <a:srgbClr val="000000"/>
                </a:solidFill>
              </a:rPr>
              <a:t>q</a:t>
            </a:r>
            <a:r>
              <a:rPr lang="en-US" altLang="zh-CN" dirty="0" smtClean="0">
                <a:solidFill>
                  <a:srgbClr val="000000"/>
                </a:solidFill>
              </a:rPr>
              <a:t> </a:t>
            </a:r>
            <a:endParaRPr lang="en-US" altLang="zh-CN" dirty="0" smtClean="0">
              <a:solidFill>
                <a:srgbClr val="000000"/>
              </a:solidFill>
            </a:endParaRPr>
          </a:p>
          <a:p>
            <a:pPr>
              <a:lnSpc>
                <a:spcPct val="130000"/>
              </a:lnSpc>
              <a:buFontTx/>
              <a:buChar char="•"/>
            </a:pPr>
            <a:r>
              <a:rPr lang="en-US" altLang="zh-CN" dirty="0" smtClean="0">
                <a:solidFill>
                  <a:srgbClr val="000000"/>
                </a:solidFill>
              </a:rPr>
              <a:t>Monopolist choose </a:t>
            </a:r>
            <a:r>
              <a:rPr lang="en-US" altLang="zh-CN" b="1" dirty="0" smtClean="0">
                <a:solidFill>
                  <a:srgbClr val="000000"/>
                </a:solidFill>
              </a:rPr>
              <a:t>q</a:t>
            </a:r>
            <a:r>
              <a:rPr lang="en-US" altLang="zh-CN" dirty="0" smtClean="0">
                <a:solidFill>
                  <a:srgbClr val="000000"/>
                </a:solidFill>
              </a:rPr>
              <a:t> to max profit: </a:t>
            </a:r>
            <a:r>
              <a:rPr lang="en-US" altLang="zh-CN" b="1" dirty="0" smtClean="0">
                <a:solidFill>
                  <a:srgbClr val="000000"/>
                </a:solidFill>
              </a:rPr>
              <a:t>MC=MR</a:t>
            </a:r>
          </a:p>
          <a:p>
            <a:pPr>
              <a:lnSpc>
                <a:spcPct val="130000"/>
              </a:lnSpc>
              <a:buFontTx/>
              <a:buChar char="•"/>
            </a:pPr>
            <a:r>
              <a:rPr lang="en-US" altLang="zh-CN" b="1" dirty="0" smtClean="0">
                <a:solidFill>
                  <a:srgbClr val="000000"/>
                </a:solidFill>
              </a:rPr>
              <a:t>R= p*q = (</a:t>
            </a:r>
            <a:r>
              <a:rPr lang="en-US" altLang="zh-CN" b="1" dirty="0" smtClean="0">
                <a:solidFill>
                  <a:srgbClr val="000000"/>
                </a:solidFill>
              </a:rPr>
              <a:t>a-b*q)q </a:t>
            </a:r>
            <a:r>
              <a:rPr lang="en-US" altLang="zh-CN" b="1" dirty="0" smtClean="0">
                <a:solidFill>
                  <a:srgbClr val="000000"/>
                </a:solidFill>
              </a:rPr>
              <a:t>= aq-bq</a:t>
            </a:r>
            <a:r>
              <a:rPr lang="en-US" altLang="zh-CN" b="1" baseline="30000" dirty="0" smtClean="0">
                <a:solidFill>
                  <a:srgbClr val="000000"/>
                </a:solidFill>
              </a:rPr>
              <a:t>2 </a:t>
            </a:r>
            <a:r>
              <a:rPr lang="en-US" altLang="zh-CN" dirty="0" smtClean="0">
                <a:solidFill>
                  <a:srgbClr val="000000"/>
                </a:solidFill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altLang="zh-CN" dirty="0" smtClean="0">
                <a:solidFill>
                  <a:srgbClr val="000000"/>
                </a:solidFill>
              </a:rPr>
              <a:t> </a:t>
            </a:r>
            <a:r>
              <a:rPr lang="en-US" altLang="zh-CN" b="1" dirty="0" smtClean="0">
                <a:solidFill>
                  <a:srgbClr val="000000"/>
                </a:solidFill>
              </a:rPr>
              <a:t>MR = </a:t>
            </a:r>
            <a:r>
              <a:rPr lang="en-US" altLang="zh-CN" b="1" dirty="0" smtClean="0">
                <a:solidFill>
                  <a:srgbClr val="000000"/>
                </a:solidFill>
              </a:rPr>
              <a:t>R`= a-2bq </a:t>
            </a:r>
            <a:r>
              <a:rPr lang="en-US" altLang="zh-CN" b="1" dirty="0" smtClean="0">
                <a:solidFill>
                  <a:srgbClr val="000000"/>
                </a:solidFill>
              </a:rPr>
              <a:t>= MC = c</a:t>
            </a:r>
          </a:p>
          <a:p>
            <a:pPr>
              <a:lnSpc>
                <a:spcPct val="130000"/>
              </a:lnSpc>
              <a:buFontTx/>
              <a:buChar char="•"/>
            </a:pPr>
            <a:r>
              <a:rPr lang="en-US" altLang="zh-CN" dirty="0" smtClean="0">
                <a:solidFill>
                  <a:srgbClr val="000000"/>
                </a:solidFill>
              </a:rPr>
              <a:t>Solution: </a:t>
            </a:r>
            <a:r>
              <a:rPr lang="en-US" altLang="zh-CN" b="1" dirty="0" smtClean="0">
                <a:solidFill>
                  <a:srgbClr val="000000"/>
                </a:solidFill>
              </a:rPr>
              <a:t>q*= (a-</a:t>
            </a:r>
            <a:r>
              <a:rPr lang="en-US" altLang="zh-CN" b="1" dirty="0">
                <a:solidFill>
                  <a:srgbClr val="000000"/>
                </a:solidFill>
              </a:rPr>
              <a:t>c</a:t>
            </a:r>
            <a:r>
              <a:rPr lang="en-US" altLang="zh-CN" b="1" dirty="0" smtClean="0">
                <a:solidFill>
                  <a:srgbClr val="000000"/>
                </a:solidFill>
              </a:rPr>
              <a:t>)/2b, p*=(</a:t>
            </a:r>
            <a:r>
              <a:rPr lang="en-US" altLang="zh-CN" b="1" dirty="0" err="1" smtClean="0">
                <a:solidFill>
                  <a:srgbClr val="000000"/>
                </a:solidFill>
              </a:rPr>
              <a:t>a+c</a:t>
            </a:r>
            <a:r>
              <a:rPr lang="en-US" altLang="zh-CN" b="1" dirty="0" smtClean="0">
                <a:solidFill>
                  <a:srgbClr val="000000"/>
                </a:solidFill>
              </a:rPr>
              <a:t>)/2</a:t>
            </a:r>
          </a:p>
          <a:p>
            <a:pPr>
              <a:lnSpc>
                <a:spcPct val="130000"/>
              </a:lnSpc>
              <a:buFontTx/>
              <a:buChar char="•"/>
            </a:pPr>
            <a:r>
              <a:rPr lang="en-GB" altLang="zh-CN" dirty="0" smtClean="0">
                <a:solidFill>
                  <a:srgbClr val="000000"/>
                </a:solidFill>
                <a:sym typeface="Symbol" charset="0"/>
              </a:rPr>
              <a:t>General solution: </a:t>
            </a:r>
            <a:r>
              <a:rPr lang="en-GB" altLang="zh-CN" dirty="0" smtClean="0">
                <a:solidFill>
                  <a:srgbClr val="0000FF"/>
                </a:solidFill>
                <a:sym typeface="Symbol" charset="0"/>
              </a:rPr>
              <a:t>price</a:t>
            </a:r>
            <a:r>
              <a:rPr lang="en-GB" altLang="zh-CN" dirty="0">
                <a:solidFill>
                  <a:srgbClr val="0000FF"/>
                </a:solidFill>
                <a:sym typeface="Symbol" charset="0"/>
              </a:rPr>
              <a:t>(1-1/) = MC </a:t>
            </a:r>
            <a:r>
              <a:rPr lang="en-GB" altLang="zh-CN" dirty="0" smtClean="0">
                <a:solidFill>
                  <a:srgbClr val="0000FF"/>
                </a:solidFill>
                <a:sym typeface="Symbol" charset="0"/>
              </a:rPr>
              <a:t>,</a:t>
            </a:r>
            <a:br>
              <a:rPr lang="en-GB" altLang="zh-CN" dirty="0" smtClean="0">
                <a:solidFill>
                  <a:srgbClr val="0000FF"/>
                </a:solidFill>
                <a:sym typeface="Symbol" charset="0"/>
              </a:rPr>
            </a:br>
            <a:r>
              <a:rPr lang="en-GB" altLang="zh-CN" dirty="0" smtClean="0">
                <a:sym typeface="Symbol" charset="0"/>
              </a:rPr>
              <a:t> where </a:t>
            </a:r>
            <a:r>
              <a:rPr lang="en-GB" altLang="zh-CN" b="1" dirty="0" smtClean="0">
                <a:sym typeface="Symbol" charset="0"/>
              </a:rPr>
              <a:t></a:t>
            </a:r>
            <a:r>
              <a:rPr lang="en-GB" altLang="zh-CN" dirty="0" smtClean="0">
                <a:sym typeface="Symbol" charset="0"/>
              </a:rPr>
              <a:t>  is </a:t>
            </a:r>
            <a:r>
              <a:rPr lang="en-US" altLang="zh-CN" dirty="0"/>
              <a:t>price elasticity of </a:t>
            </a:r>
            <a:r>
              <a:rPr lang="en-US" altLang="zh-CN" dirty="0" smtClean="0"/>
              <a:t>demand</a:t>
            </a:r>
            <a:r>
              <a:rPr lang="en-GB" altLang="zh-CN" dirty="0">
                <a:sym typeface="Symbol" charset="0"/>
              </a:rPr>
              <a:t> </a:t>
            </a:r>
            <a:r>
              <a:rPr lang="en-GB" altLang="zh-CN" dirty="0" smtClean="0">
                <a:sym typeface="Symbol" charset="0"/>
              </a:rPr>
              <a:t>(see textbook for </a:t>
            </a:r>
            <a:r>
              <a:rPr lang="en-GB" altLang="zh-CN" dirty="0" smtClean="0">
                <a:sym typeface="Symbol" charset="0"/>
              </a:rPr>
              <a:t>details, p.180-181)</a:t>
            </a:r>
            <a:endParaRPr lang="en-GB" altLang="zh-CN" dirty="0" smtClean="0">
              <a:sym typeface="Symbol" charset="0"/>
            </a:endParaRPr>
          </a:p>
          <a:p>
            <a:pPr>
              <a:lnSpc>
                <a:spcPct val="130000"/>
              </a:lnSpc>
              <a:buFontTx/>
              <a:buChar char="•"/>
            </a:pPr>
            <a:r>
              <a:rPr lang="en-GB" altLang="zh-CN" dirty="0" smtClean="0">
                <a:sym typeface="Symbol" charset="0"/>
              </a:rPr>
              <a:t>Mark-up depends on </a:t>
            </a:r>
            <a:r>
              <a:rPr lang="en-GB" altLang="zh-CN" b="1" dirty="0">
                <a:sym typeface="Symbol" charset="0"/>
              </a:rPr>
              <a:t></a:t>
            </a:r>
            <a:endParaRPr lang="en-GB" altLang="zh-CN" b="1" dirty="0" smtClean="0">
              <a:sym typeface="Symbol" charset="0"/>
            </a:endParaRPr>
          </a:p>
          <a:p>
            <a:pPr>
              <a:lnSpc>
                <a:spcPct val="130000"/>
              </a:lnSpc>
              <a:buFontTx/>
              <a:buChar char="•"/>
            </a:pPr>
            <a:endParaRPr lang="en-US" altLang="zh-CN" sz="1600" dirty="0"/>
          </a:p>
        </p:txBody>
      </p:sp>
      <p:sp>
        <p:nvSpPr>
          <p:cNvPr id="4" name="Rectangle 3"/>
          <p:cNvSpPr/>
          <p:nvPr/>
        </p:nvSpPr>
        <p:spPr>
          <a:xfrm>
            <a:off x="3935002" y="4726112"/>
            <a:ext cx="3708971" cy="5034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zh-CN" b="1" dirty="0" smtClean="0">
                <a:sym typeface="Symbol" charset="0"/>
              </a:rPr>
              <a:t>=-(</a:t>
            </a:r>
            <a:r>
              <a:rPr lang="en-GB" altLang="zh-CN" b="1" dirty="0" err="1" smtClean="0">
                <a:sym typeface="Symbol" charset="0"/>
              </a:rPr>
              <a:t>dq</a:t>
            </a:r>
            <a:r>
              <a:rPr lang="en-GB" altLang="zh-CN" b="1" dirty="0" smtClean="0">
                <a:sym typeface="Symbol" charset="0"/>
              </a:rPr>
              <a:t>/</a:t>
            </a:r>
            <a:r>
              <a:rPr lang="en-GB" altLang="zh-CN" b="1" dirty="0" err="1" smtClean="0">
                <a:sym typeface="Symbol" charset="0"/>
              </a:rPr>
              <a:t>dp</a:t>
            </a:r>
            <a:r>
              <a:rPr lang="en-GB" altLang="zh-CN" b="1" dirty="0" smtClean="0">
                <a:sym typeface="Symbol" charset="0"/>
              </a:rPr>
              <a:t>)(p/q)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41268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Recall: perfect competition </a:t>
            </a:r>
            <a:r>
              <a:rPr lang="en-US" altLang="zh-CN" dirty="0" err="1" smtClean="0"/>
              <a:t>eqm</a:t>
            </a:r>
            <a:endParaRPr lang="en-US" altLang="zh-CN" dirty="0"/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5418667" y="1634051"/>
            <a:ext cx="3589865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>
              <a:lnSpc>
                <a:spcPct val="130000"/>
              </a:lnSpc>
              <a:buFontTx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altLang="zh-CN" sz="2000" dirty="0">
                <a:solidFill>
                  <a:srgbClr val="000000"/>
                </a:solidFill>
              </a:rPr>
              <a:t>Recall that under </a:t>
            </a:r>
            <a:r>
              <a:rPr lang="en-US" altLang="zh-CN" sz="2000" dirty="0">
                <a:solidFill>
                  <a:srgbClr val="0000FF"/>
                </a:solidFill>
              </a:rPr>
              <a:t>perfect competition in all sectors</a:t>
            </a:r>
            <a:r>
              <a:rPr lang="en-US" altLang="zh-CN" sz="2000" dirty="0">
                <a:solidFill>
                  <a:srgbClr val="000000"/>
                </a:solidFill>
              </a:rPr>
              <a:t> in a country producing two goods (Food and Manufactures) in autarky:</a:t>
            </a:r>
            <a:endParaRPr lang="en-US" altLang="zh-CN" sz="2000" dirty="0"/>
          </a:p>
          <a:p>
            <a:pPr>
              <a:lnSpc>
                <a:spcPct val="130000"/>
              </a:lnSpc>
              <a:buFontTx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en-US" altLang="zh-CN" sz="2000" dirty="0"/>
              <a:t>domestic production = domestic consumption</a:t>
            </a:r>
          </a:p>
          <a:p>
            <a:pPr>
              <a:lnSpc>
                <a:spcPct val="130000"/>
              </a:lnSpc>
              <a:buFontTx/>
              <a:buChar char="•"/>
            </a:pPr>
            <a:r>
              <a:rPr lang="en-US" altLang="zh-CN" sz="2000" b="1" dirty="0" smtClean="0"/>
              <a:t>MRT = MC</a:t>
            </a:r>
            <a:r>
              <a:rPr lang="en-US" altLang="zh-CN" sz="2000" b="1" baseline="-25000" dirty="0" smtClean="0"/>
              <a:t>M</a:t>
            </a:r>
            <a:r>
              <a:rPr lang="en-US" altLang="zh-CN" sz="2000" b="1" dirty="0" smtClean="0"/>
              <a:t>/MC</a:t>
            </a:r>
            <a:r>
              <a:rPr lang="en-US" altLang="zh-CN" sz="2000" b="1" baseline="-25000" dirty="0" smtClean="0"/>
              <a:t>F</a:t>
            </a:r>
            <a:r>
              <a:rPr lang="en-US" altLang="zh-CN" sz="2000" b="1" dirty="0" smtClean="0"/>
              <a:t>= </a:t>
            </a:r>
            <a:r>
              <a:rPr lang="en-US" altLang="zh-CN" sz="2000" b="1" dirty="0" err="1"/>
              <a:t>p</a:t>
            </a:r>
            <a:r>
              <a:rPr lang="en-US" altLang="zh-CN" sz="2000" b="1" baseline="-25000" dirty="0" err="1"/>
              <a:t>M</a:t>
            </a:r>
            <a:r>
              <a:rPr lang="en-US" altLang="zh-CN" sz="2000" b="1" dirty="0"/>
              <a:t>/</a:t>
            </a:r>
            <a:r>
              <a:rPr lang="en-US" altLang="zh-CN" sz="2000" b="1" dirty="0" smtClean="0"/>
              <a:t>p</a:t>
            </a:r>
            <a:r>
              <a:rPr lang="en-US" altLang="zh-CN" sz="2000" b="1" baseline="-25000" dirty="0" smtClean="0"/>
              <a:t>F </a:t>
            </a:r>
            <a:r>
              <a:rPr lang="en-US" altLang="zh-CN" sz="2000" b="1" dirty="0" smtClean="0"/>
              <a:t>= MRS </a:t>
            </a:r>
            <a:endParaRPr lang="en-US" altLang="zh-CN" sz="2000" b="1" dirty="0"/>
          </a:p>
          <a:p>
            <a:pPr>
              <a:lnSpc>
                <a:spcPct val="130000"/>
              </a:lnSpc>
              <a:buFontTx/>
              <a:buChar char="•"/>
            </a:pPr>
            <a:r>
              <a:rPr lang="en-US" altLang="zh-CN" sz="2000" dirty="0"/>
              <a:t> The economy achieves the </a:t>
            </a:r>
            <a:r>
              <a:rPr lang="en-US" altLang="zh-CN" sz="2000" dirty="0">
                <a:solidFill>
                  <a:srgbClr val="0000FF"/>
                </a:solidFill>
              </a:rPr>
              <a:t>optimal equilibrium</a:t>
            </a:r>
            <a:r>
              <a:rPr lang="en-US" altLang="zh-CN" sz="2000" dirty="0"/>
              <a:t>           </a:t>
            </a:r>
            <a:r>
              <a:rPr lang="en-US" altLang="zh-CN" sz="1600" dirty="0"/>
              <a:t>(given no trade)</a:t>
            </a:r>
            <a:endParaRPr lang="en-US" altLang="zh-CN" sz="1600" baseline="-25000" dirty="0">
              <a:solidFill>
                <a:srgbClr val="0000FF"/>
              </a:solidFill>
              <a:sym typeface="Symbol" charset="0"/>
            </a:endParaRPr>
          </a:p>
        </p:txBody>
      </p:sp>
      <p:sp>
        <p:nvSpPr>
          <p:cNvPr id="30" name="Line 2"/>
          <p:cNvSpPr>
            <a:spLocks noChangeShapeType="1"/>
          </p:cNvSpPr>
          <p:nvPr/>
        </p:nvSpPr>
        <p:spPr bwMode="auto">
          <a:xfrm>
            <a:off x="1405472" y="2209791"/>
            <a:ext cx="3276600" cy="320040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" name="Line 5"/>
          <p:cNvSpPr>
            <a:spLocks noChangeShapeType="1"/>
          </p:cNvSpPr>
          <p:nvPr/>
        </p:nvSpPr>
        <p:spPr bwMode="auto">
          <a:xfrm>
            <a:off x="643472" y="1752591"/>
            <a:ext cx="0" cy="472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2" name="Line 6"/>
          <p:cNvSpPr>
            <a:spLocks noChangeShapeType="1"/>
          </p:cNvSpPr>
          <p:nvPr/>
        </p:nvSpPr>
        <p:spPr bwMode="auto">
          <a:xfrm>
            <a:off x="643472" y="6476991"/>
            <a:ext cx="441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3570822" y="6417727"/>
            <a:ext cx="156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 dirty="0"/>
              <a:t>Manufactures</a:t>
            </a:r>
          </a:p>
        </p:txBody>
      </p:sp>
      <p:sp>
        <p:nvSpPr>
          <p:cNvPr id="34" name="Text Box 8"/>
          <p:cNvSpPr txBox="1">
            <a:spLocks noChangeArrowheads="1"/>
          </p:cNvSpPr>
          <p:nvPr/>
        </p:nvSpPr>
        <p:spPr bwMode="auto">
          <a:xfrm rot="16200000">
            <a:off x="-57409" y="2102635"/>
            <a:ext cx="704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/>
              <a:t>Food</a:t>
            </a:r>
          </a:p>
        </p:txBody>
      </p:sp>
      <p:sp>
        <p:nvSpPr>
          <p:cNvPr id="35" name="Arc 9"/>
          <p:cNvSpPr>
            <a:spLocks/>
          </p:cNvSpPr>
          <p:nvPr/>
        </p:nvSpPr>
        <p:spPr bwMode="auto">
          <a:xfrm>
            <a:off x="643472" y="2971791"/>
            <a:ext cx="3657600" cy="3505200"/>
          </a:xfrm>
          <a:custGeom>
            <a:avLst/>
            <a:gdLst>
              <a:gd name="T0" fmla="*/ 0 w 21600"/>
              <a:gd name="T1" fmla="*/ 0 h 21600"/>
              <a:gd name="T2" fmla="*/ 619353600 w 21600"/>
              <a:gd name="T3" fmla="*/ 568816067 h 21600"/>
              <a:gd name="T4" fmla="*/ 0 w 21600"/>
              <a:gd name="T5" fmla="*/ 568816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solidFill>
            <a:srgbClr val="CCFFFF">
              <a:alpha val="50195"/>
            </a:srgbClr>
          </a:solidFill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" name="Oval 12"/>
          <p:cNvSpPr>
            <a:spLocks noChangeArrowheads="1"/>
          </p:cNvSpPr>
          <p:nvPr/>
        </p:nvSpPr>
        <p:spPr bwMode="auto">
          <a:xfrm>
            <a:off x="3158072" y="3962391"/>
            <a:ext cx="152400" cy="152400"/>
          </a:xfrm>
          <a:prstGeom prst="ellipse">
            <a:avLst/>
          </a:prstGeom>
          <a:solidFill>
            <a:srgbClr val="FFFFCC"/>
          </a:solidFill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7" name="Text Box 14"/>
          <p:cNvSpPr txBox="1">
            <a:spLocks noChangeArrowheads="1"/>
          </p:cNvSpPr>
          <p:nvPr/>
        </p:nvSpPr>
        <p:spPr bwMode="auto">
          <a:xfrm>
            <a:off x="3767672" y="5867391"/>
            <a:ext cx="50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</a:rPr>
              <a:t>ppf</a:t>
            </a:r>
          </a:p>
        </p:txBody>
      </p:sp>
      <p:sp>
        <p:nvSpPr>
          <p:cNvPr id="38" name="Text Box 15"/>
          <p:cNvSpPr txBox="1">
            <a:spLocks noChangeArrowheads="1"/>
          </p:cNvSpPr>
          <p:nvPr/>
        </p:nvSpPr>
        <p:spPr bwMode="auto">
          <a:xfrm>
            <a:off x="2243672" y="1981191"/>
            <a:ext cx="720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U</a:t>
            </a:r>
            <a:r>
              <a:rPr lang="en-US" baseline="-25000">
                <a:solidFill>
                  <a:srgbClr val="FF0000"/>
                </a:solidFill>
              </a:rPr>
              <a:t>au,pc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39" name="Text Box 16"/>
          <p:cNvSpPr txBox="1">
            <a:spLocks noChangeArrowheads="1"/>
          </p:cNvSpPr>
          <p:nvPr/>
        </p:nvSpPr>
        <p:spPr bwMode="auto">
          <a:xfrm>
            <a:off x="872072" y="1752591"/>
            <a:ext cx="992188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>
              <a:lnSpc>
                <a:spcPct val="70000"/>
              </a:lnSpc>
            </a:pPr>
            <a:r>
              <a:rPr lang="en-US" sz="1600">
                <a:solidFill>
                  <a:srgbClr val="008000"/>
                </a:solidFill>
              </a:rPr>
              <a:t>slope = p</a:t>
            </a:r>
            <a:r>
              <a:rPr lang="en-US" sz="1600" baseline="-25000">
                <a:solidFill>
                  <a:srgbClr val="008000"/>
                </a:solidFill>
              </a:rPr>
              <a:t>M</a:t>
            </a:r>
            <a:r>
              <a:rPr lang="en-US" sz="1600">
                <a:solidFill>
                  <a:srgbClr val="008000"/>
                </a:solidFill>
              </a:rPr>
              <a:t>/p</a:t>
            </a:r>
            <a:r>
              <a:rPr lang="en-US" sz="1600" baseline="-25000">
                <a:solidFill>
                  <a:srgbClr val="008000"/>
                </a:solidFill>
              </a:rPr>
              <a:t>F</a:t>
            </a:r>
            <a:endParaRPr lang="en-US" sz="1600">
              <a:solidFill>
                <a:srgbClr val="008000"/>
              </a:solidFill>
            </a:endParaRPr>
          </a:p>
        </p:txBody>
      </p:sp>
      <p:sp>
        <p:nvSpPr>
          <p:cNvPr id="40" name="Text Box 17"/>
          <p:cNvSpPr txBox="1">
            <a:spLocks noChangeArrowheads="1"/>
          </p:cNvSpPr>
          <p:nvPr/>
        </p:nvSpPr>
        <p:spPr bwMode="auto">
          <a:xfrm>
            <a:off x="3158072" y="3657591"/>
            <a:ext cx="992188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>
              <a:lnSpc>
                <a:spcPct val="70000"/>
              </a:lnSpc>
            </a:pPr>
            <a:r>
              <a:rPr lang="en-US" sz="1600">
                <a:solidFill>
                  <a:srgbClr val="FF0000"/>
                </a:solidFill>
              </a:rPr>
              <a:t>MRS = p</a:t>
            </a:r>
            <a:r>
              <a:rPr lang="en-US" sz="1600" baseline="-25000">
                <a:solidFill>
                  <a:srgbClr val="FF0000"/>
                </a:solidFill>
              </a:rPr>
              <a:t>M</a:t>
            </a:r>
            <a:r>
              <a:rPr lang="en-US" sz="1600">
                <a:solidFill>
                  <a:srgbClr val="FF0000"/>
                </a:solidFill>
              </a:rPr>
              <a:t>/p</a:t>
            </a:r>
            <a:r>
              <a:rPr lang="en-US" sz="1600" baseline="-25000">
                <a:solidFill>
                  <a:srgbClr val="FF0000"/>
                </a:solidFill>
              </a:rPr>
              <a:t>F</a:t>
            </a:r>
            <a:endParaRPr lang="en-US" sz="1600">
              <a:solidFill>
                <a:srgbClr val="FF0000"/>
              </a:solidFill>
            </a:endParaRPr>
          </a:p>
        </p:txBody>
      </p:sp>
      <p:sp>
        <p:nvSpPr>
          <p:cNvPr id="41" name="Text Box 18"/>
          <p:cNvSpPr txBox="1">
            <a:spLocks noChangeArrowheads="1"/>
          </p:cNvSpPr>
          <p:nvPr/>
        </p:nvSpPr>
        <p:spPr bwMode="auto">
          <a:xfrm>
            <a:off x="2472272" y="4071929"/>
            <a:ext cx="992188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>
              <a:lnSpc>
                <a:spcPct val="70000"/>
              </a:lnSpc>
            </a:pPr>
            <a:r>
              <a:rPr lang="en-US" sz="1600">
                <a:solidFill>
                  <a:srgbClr val="0000FF"/>
                </a:solidFill>
              </a:rPr>
              <a:t>MRT = p</a:t>
            </a:r>
            <a:r>
              <a:rPr lang="en-US" sz="1600" baseline="-25000">
                <a:solidFill>
                  <a:srgbClr val="0000FF"/>
                </a:solidFill>
              </a:rPr>
              <a:t>M</a:t>
            </a:r>
            <a:r>
              <a:rPr lang="en-US" sz="1600">
                <a:solidFill>
                  <a:srgbClr val="0000FF"/>
                </a:solidFill>
              </a:rPr>
              <a:t>/p</a:t>
            </a:r>
            <a:r>
              <a:rPr lang="en-US" sz="1600" baseline="-25000">
                <a:solidFill>
                  <a:srgbClr val="0000FF"/>
                </a:solidFill>
              </a:rPr>
              <a:t>F</a:t>
            </a:r>
            <a:endParaRPr lang="en-US" sz="1600">
              <a:solidFill>
                <a:srgbClr val="0000FF"/>
              </a:solidFill>
            </a:endParaRPr>
          </a:p>
        </p:txBody>
      </p:sp>
      <p:sp>
        <p:nvSpPr>
          <p:cNvPr id="42" name="Arc 10"/>
          <p:cNvSpPr>
            <a:spLocks/>
          </p:cNvSpPr>
          <p:nvPr/>
        </p:nvSpPr>
        <p:spPr bwMode="auto">
          <a:xfrm rot="10800000">
            <a:off x="2277538" y="1634057"/>
            <a:ext cx="3733800" cy="3352800"/>
          </a:xfrm>
          <a:custGeom>
            <a:avLst/>
            <a:gdLst>
              <a:gd name="T0" fmla="*/ 157618367 w 21409"/>
              <a:gd name="T1" fmla="*/ 0 h 20969"/>
              <a:gd name="T2" fmla="*/ 651186998 w 21409"/>
              <a:gd name="T3" fmla="*/ 462792569 h 20969"/>
              <a:gd name="T4" fmla="*/ 0 w 21409"/>
              <a:gd name="T5" fmla="*/ 536089839 h 2096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409" h="20969" fill="none" extrusionOk="0">
                <a:moveTo>
                  <a:pt x="5182" y="-1"/>
                </a:moveTo>
                <a:cubicBezTo>
                  <a:pt x="13795" y="2128"/>
                  <a:pt x="20231" y="9307"/>
                  <a:pt x="21408" y="18102"/>
                </a:cubicBezTo>
              </a:path>
              <a:path w="21409" h="20969" stroke="0" extrusionOk="0">
                <a:moveTo>
                  <a:pt x="5182" y="-1"/>
                </a:moveTo>
                <a:cubicBezTo>
                  <a:pt x="13795" y="2128"/>
                  <a:pt x="20231" y="9307"/>
                  <a:pt x="21408" y="18102"/>
                </a:cubicBezTo>
                <a:lnTo>
                  <a:pt x="0" y="20969"/>
                </a:lnTo>
                <a:lnTo>
                  <a:pt x="5182" y="-1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7645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Monopoly Autarky </a:t>
            </a:r>
            <a:r>
              <a:rPr lang="en-US" altLang="zh-CN" dirty="0" smtClean="0"/>
              <a:t>equilibrium</a:t>
            </a:r>
            <a:endParaRPr lang="en-US" altLang="zh-C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069" y="1752600"/>
            <a:ext cx="8906931" cy="4373563"/>
          </a:xfrm>
        </p:spPr>
        <p:txBody>
          <a:bodyPr>
            <a:normAutofit/>
          </a:bodyPr>
          <a:lstStyle/>
          <a:p>
            <a:r>
              <a:rPr lang="en-GB" altLang="zh-CN" dirty="0">
                <a:latin typeface="Arial" charset="0"/>
              </a:rPr>
              <a:t>C</a:t>
            </a:r>
            <a:r>
              <a:rPr lang="en-GB" altLang="zh-CN" dirty="0"/>
              <a:t>onsider a country producing two types of good in autarky: Food and Manufactures</a:t>
            </a:r>
          </a:p>
          <a:p>
            <a:r>
              <a:rPr lang="en-GB" altLang="zh-CN" dirty="0" smtClean="0"/>
              <a:t>Perfect competition in food sector:</a:t>
            </a:r>
            <a:r>
              <a:rPr lang="en-GB" altLang="zh-CN" dirty="0"/>
              <a:t>	</a:t>
            </a:r>
            <a:r>
              <a:rPr lang="en-GB" altLang="zh-CN" dirty="0">
                <a:solidFill>
                  <a:srgbClr val="0000FF"/>
                </a:solidFill>
              </a:rPr>
              <a:t>p</a:t>
            </a:r>
            <a:r>
              <a:rPr lang="en-GB" altLang="zh-CN" baseline="-25000" dirty="0">
                <a:solidFill>
                  <a:srgbClr val="0000FF"/>
                </a:solidFill>
              </a:rPr>
              <a:t>F</a:t>
            </a:r>
            <a:r>
              <a:rPr lang="en-GB" altLang="zh-CN" dirty="0">
                <a:solidFill>
                  <a:srgbClr val="0000FF"/>
                </a:solidFill>
              </a:rPr>
              <a:t> = MC</a:t>
            </a:r>
            <a:r>
              <a:rPr lang="en-GB" altLang="zh-CN" baseline="-25000" dirty="0">
                <a:solidFill>
                  <a:srgbClr val="0000FF"/>
                </a:solidFill>
              </a:rPr>
              <a:t>F</a:t>
            </a:r>
          </a:p>
          <a:p>
            <a:r>
              <a:rPr lang="en-GB" altLang="zh-CN" dirty="0" smtClean="0">
                <a:solidFill>
                  <a:srgbClr val="0000FF"/>
                </a:solidFill>
              </a:rPr>
              <a:t>Monopoly</a:t>
            </a:r>
            <a:r>
              <a:rPr lang="en-GB" altLang="zh-CN" dirty="0" smtClean="0"/>
              <a:t> </a:t>
            </a:r>
            <a:r>
              <a:rPr lang="en-GB" altLang="zh-CN" dirty="0"/>
              <a:t>in the </a:t>
            </a:r>
            <a:r>
              <a:rPr lang="en-GB" altLang="zh-CN" dirty="0">
                <a:solidFill>
                  <a:srgbClr val="0000FF"/>
                </a:solidFill>
              </a:rPr>
              <a:t>manufacturing</a:t>
            </a:r>
            <a:r>
              <a:rPr lang="en-GB" altLang="zh-CN" dirty="0"/>
              <a:t> </a:t>
            </a:r>
            <a:r>
              <a:rPr lang="en-GB" altLang="zh-CN" dirty="0" smtClean="0"/>
              <a:t>sector: </a:t>
            </a:r>
            <a:r>
              <a:rPr lang="en-GB" altLang="zh-CN" dirty="0" err="1" smtClean="0">
                <a:solidFill>
                  <a:srgbClr val="0000FF"/>
                </a:solidFill>
              </a:rPr>
              <a:t>p</a:t>
            </a:r>
            <a:r>
              <a:rPr lang="en-GB" altLang="zh-CN" baseline="-25000" dirty="0" err="1" smtClean="0">
                <a:solidFill>
                  <a:srgbClr val="0000FF"/>
                </a:solidFill>
              </a:rPr>
              <a:t>M</a:t>
            </a:r>
            <a:r>
              <a:rPr lang="en-GB" altLang="zh-CN" dirty="0">
                <a:solidFill>
                  <a:srgbClr val="0000FF"/>
                </a:solidFill>
                <a:sym typeface="Symbol" charset="0"/>
              </a:rPr>
              <a:t>(1-1/) </a:t>
            </a:r>
            <a:r>
              <a:rPr lang="en-GB" altLang="zh-CN" dirty="0" smtClean="0">
                <a:solidFill>
                  <a:srgbClr val="0000FF"/>
                </a:solidFill>
              </a:rPr>
              <a:t>=MC</a:t>
            </a:r>
            <a:r>
              <a:rPr lang="en-GB" altLang="zh-CN" baseline="-25000" dirty="0" smtClean="0">
                <a:solidFill>
                  <a:srgbClr val="0000FF"/>
                </a:solidFill>
              </a:rPr>
              <a:t>M</a:t>
            </a:r>
            <a:endParaRPr lang="en-GB" altLang="zh-CN" baseline="-25000" dirty="0"/>
          </a:p>
          <a:p>
            <a:r>
              <a:rPr lang="en-GB" altLang="zh-CN" dirty="0"/>
              <a:t>At the </a:t>
            </a:r>
            <a:r>
              <a:rPr lang="en-GB" altLang="zh-CN" dirty="0">
                <a:solidFill>
                  <a:srgbClr val="0000FF"/>
                </a:solidFill>
              </a:rPr>
              <a:t>autarky equilibrium</a:t>
            </a:r>
            <a:r>
              <a:rPr lang="en-GB" altLang="zh-CN" dirty="0"/>
              <a:t> we know:</a:t>
            </a:r>
          </a:p>
          <a:p>
            <a:pPr lvl="1"/>
            <a:r>
              <a:rPr lang="en-GB" altLang="zh-CN" dirty="0">
                <a:solidFill>
                  <a:srgbClr val="0000FF"/>
                </a:solidFill>
              </a:rPr>
              <a:t>domestic demand = domestic supply</a:t>
            </a:r>
          </a:p>
          <a:p>
            <a:pPr lvl="1"/>
            <a:r>
              <a:rPr lang="en-GB" altLang="zh-CN" dirty="0"/>
              <a:t>Utility maximization gives:	</a:t>
            </a:r>
            <a:r>
              <a:rPr lang="en-GB" altLang="zh-CN" dirty="0" smtClean="0">
                <a:solidFill>
                  <a:srgbClr val="0000FF"/>
                </a:solidFill>
              </a:rPr>
              <a:t>MRS </a:t>
            </a:r>
            <a:r>
              <a:rPr lang="en-GB" altLang="zh-CN" dirty="0">
                <a:solidFill>
                  <a:srgbClr val="0000FF"/>
                </a:solidFill>
              </a:rPr>
              <a:t>= </a:t>
            </a:r>
            <a:r>
              <a:rPr lang="en-GB" altLang="zh-CN" dirty="0" err="1">
                <a:solidFill>
                  <a:srgbClr val="0000FF"/>
                </a:solidFill>
              </a:rPr>
              <a:t>p</a:t>
            </a:r>
            <a:r>
              <a:rPr lang="en-GB" altLang="zh-CN" baseline="-25000" dirty="0" err="1">
                <a:solidFill>
                  <a:srgbClr val="0000FF"/>
                </a:solidFill>
              </a:rPr>
              <a:t>M</a:t>
            </a:r>
            <a:r>
              <a:rPr lang="en-GB" altLang="zh-CN" dirty="0">
                <a:solidFill>
                  <a:srgbClr val="0000FF"/>
                </a:solidFill>
              </a:rPr>
              <a:t>/p</a:t>
            </a:r>
            <a:r>
              <a:rPr lang="en-GB" altLang="zh-CN" baseline="-25000" dirty="0">
                <a:solidFill>
                  <a:srgbClr val="0000FF"/>
                </a:solidFill>
              </a:rPr>
              <a:t>F</a:t>
            </a:r>
            <a:endParaRPr lang="en-GB" altLang="zh-CN" dirty="0">
              <a:solidFill>
                <a:srgbClr val="0000FF"/>
              </a:solidFill>
            </a:endParaRPr>
          </a:p>
          <a:p>
            <a:pPr lvl="1"/>
            <a:r>
              <a:rPr lang="en-GB" altLang="zh-CN" dirty="0"/>
              <a:t>Profit maximization gives:	 </a:t>
            </a:r>
            <a:r>
              <a:rPr lang="en-GB" altLang="zh-CN" dirty="0" smtClean="0">
                <a:solidFill>
                  <a:srgbClr val="0000FF"/>
                </a:solidFill>
              </a:rPr>
              <a:t>p</a:t>
            </a:r>
            <a:r>
              <a:rPr lang="en-GB" altLang="zh-CN" baseline="-25000" dirty="0" smtClean="0">
                <a:solidFill>
                  <a:srgbClr val="0000FF"/>
                </a:solidFill>
              </a:rPr>
              <a:t>F</a:t>
            </a:r>
            <a:r>
              <a:rPr lang="en-GB" altLang="zh-CN" dirty="0" smtClean="0">
                <a:solidFill>
                  <a:srgbClr val="0000FF"/>
                </a:solidFill>
              </a:rPr>
              <a:t> </a:t>
            </a:r>
            <a:r>
              <a:rPr lang="en-GB" altLang="zh-CN" dirty="0">
                <a:solidFill>
                  <a:srgbClr val="0000FF"/>
                </a:solidFill>
              </a:rPr>
              <a:t>= MC</a:t>
            </a:r>
            <a:r>
              <a:rPr lang="en-GB" altLang="zh-CN" baseline="-25000" dirty="0">
                <a:solidFill>
                  <a:srgbClr val="0000FF"/>
                </a:solidFill>
              </a:rPr>
              <a:t>F</a:t>
            </a:r>
            <a:r>
              <a:rPr lang="en-GB" altLang="zh-CN" dirty="0"/>
              <a:t> &amp; </a:t>
            </a:r>
            <a:r>
              <a:rPr lang="en-GB" altLang="zh-CN" dirty="0" err="1">
                <a:solidFill>
                  <a:srgbClr val="0000FF"/>
                </a:solidFill>
              </a:rPr>
              <a:t>p</a:t>
            </a:r>
            <a:r>
              <a:rPr lang="en-GB" altLang="zh-CN" baseline="-25000" dirty="0" err="1">
                <a:solidFill>
                  <a:srgbClr val="0000FF"/>
                </a:solidFill>
              </a:rPr>
              <a:t>M</a:t>
            </a:r>
            <a:r>
              <a:rPr lang="en-GB" altLang="zh-CN" dirty="0">
                <a:solidFill>
                  <a:srgbClr val="0000FF"/>
                </a:solidFill>
                <a:sym typeface="Symbol" charset="0"/>
              </a:rPr>
              <a:t>(1-1/) </a:t>
            </a:r>
            <a:r>
              <a:rPr lang="en-GB" altLang="zh-CN" dirty="0">
                <a:solidFill>
                  <a:srgbClr val="0000FF"/>
                </a:solidFill>
              </a:rPr>
              <a:t>= MC</a:t>
            </a:r>
            <a:r>
              <a:rPr lang="en-GB" altLang="zh-CN" baseline="-25000" dirty="0">
                <a:solidFill>
                  <a:srgbClr val="0000FF"/>
                </a:solidFill>
              </a:rPr>
              <a:t>M</a:t>
            </a:r>
            <a:endParaRPr lang="en-GB" altLang="zh-CN" dirty="0"/>
          </a:p>
          <a:p>
            <a:r>
              <a:rPr lang="en-GB" altLang="zh-CN" dirty="0"/>
              <a:t>Combining this info gives </a:t>
            </a:r>
            <a:r>
              <a:rPr lang="en-GB" altLang="zh-CN" dirty="0">
                <a:solidFill>
                  <a:srgbClr val="0000FF"/>
                </a:solidFill>
              </a:rPr>
              <a:t>a wedge</a:t>
            </a:r>
            <a:r>
              <a:rPr lang="en-GB" altLang="zh-CN" dirty="0"/>
              <a:t> </a:t>
            </a:r>
            <a:r>
              <a:rPr lang="en-GB" altLang="zh-CN" dirty="0">
                <a:solidFill>
                  <a:srgbClr val="0000FF"/>
                </a:solidFill>
              </a:rPr>
              <a:t>between MRT and MRS</a:t>
            </a:r>
            <a:r>
              <a:rPr lang="en-GB" altLang="zh-CN" dirty="0"/>
              <a:t>:</a:t>
            </a:r>
          </a:p>
          <a:p>
            <a:endParaRPr lang="en-GB" altLang="zh-CN" dirty="0">
              <a:latin typeface="Arial" charset="0"/>
            </a:endParaRPr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4672022"/>
              </p:ext>
            </p:extLst>
          </p:nvPr>
        </p:nvGraphicFramePr>
        <p:xfrm>
          <a:off x="2463765" y="5740392"/>
          <a:ext cx="53340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4" name="Equation" r:id="rId3" imgW="2628900" imgH="431800" progId="Equation.3">
                  <p:embed/>
                </p:oleObj>
              </mc:Choice>
              <mc:Fallback>
                <p:oleObj name="Equation" r:id="rId3" imgW="26289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3765" y="5740392"/>
                        <a:ext cx="5334000" cy="8763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3489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Monopoly </a:t>
            </a:r>
            <a:r>
              <a:rPr lang="en-US" altLang="zh-CN" dirty="0"/>
              <a:t>Autarky</a:t>
            </a:r>
            <a:r>
              <a:rPr lang="en-US" altLang="zh-CN" dirty="0" smtClean="0"/>
              <a:t> equilibrium</a:t>
            </a:r>
            <a:endParaRPr lang="en-US" altLang="zh-CN" dirty="0"/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5418668" y="1634051"/>
            <a:ext cx="3725332" cy="5070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>
              <a:lnSpc>
                <a:spcPct val="130000"/>
              </a:lnSpc>
              <a:buFontTx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smtClean="0">
                <a:solidFill>
                  <a:schemeClr val="tx2"/>
                </a:solidFill>
              </a:rPr>
              <a:t>Autarky equilibrium: a point like </a:t>
            </a:r>
            <a:r>
              <a:rPr lang="en-US" altLang="zh-CN" sz="2000" b="1" dirty="0" err="1">
                <a:solidFill>
                  <a:srgbClr val="996633"/>
                </a:solidFill>
              </a:rPr>
              <a:t>mon</a:t>
            </a:r>
            <a:endParaRPr lang="en-US" sz="2000" b="1" dirty="0" smtClean="0">
              <a:solidFill>
                <a:schemeClr val="tx2"/>
              </a:solidFill>
            </a:endParaRPr>
          </a:p>
          <a:p>
            <a:pPr algn="l">
              <a:lnSpc>
                <a:spcPct val="130000"/>
              </a:lnSpc>
              <a:buFontTx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 </a:t>
            </a:r>
            <a:r>
              <a:rPr lang="en-US" sz="2000" dirty="0" smtClean="0">
                <a:solidFill>
                  <a:schemeClr val="tx2"/>
                </a:solidFill>
              </a:rPr>
              <a:t>consumption = production</a:t>
            </a:r>
          </a:p>
          <a:p>
            <a:pPr>
              <a:lnSpc>
                <a:spcPct val="130000"/>
              </a:lnSpc>
              <a:buFontTx/>
              <a:buChar char="•"/>
            </a:pPr>
            <a:r>
              <a:rPr lang="en-US" altLang="zh-CN" sz="2000" dirty="0" smtClean="0">
                <a:solidFill>
                  <a:srgbClr val="000000"/>
                </a:solidFill>
              </a:rPr>
              <a:t> consumption </a:t>
            </a:r>
            <a:r>
              <a:rPr lang="en-US" altLang="zh-CN" sz="2000" dirty="0">
                <a:solidFill>
                  <a:srgbClr val="000000"/>
                </a:solidFill>
              </a:rPr>
              <a:t>at </a:t>
            </a:r>
            <a:r>
              <a:rPr lang="en-US" altLang="zh-CN" sz="2000" b="1" dirty="0" err="1">
                <a:solidFill>
                  <a:srgbClr val="996633"/>
                </a:solidFill>
              </a:rPr>
              <a:t>mon</a:t>
            </a:r>
            <a:r>
              <a:rPr lang="en-US" altLang="zh-CN" sz="2000" dirty="0">
                <a:solidFill>
                  <a:srgbClr val="000000"/>
                </a:solidFill>
              </a:rPr>
              <a:t> gives price ratio (equal to </a:t>
            </a:r>
            <a:r>
              <a:rPr lang="en-US" altLang="zh-CN" sz="2000" b="1" dirty="0">
                <a:solidFill>
                  <a:srgbClr val="000000"/>
                </a:solidFill>
              </a:rPr>
              <a:t>MRS</a:t>
            </a:r>
            <a:r>
              <a:rPr lang="en-US" altLang="zh-CN" sz="2000" dirty="0">
                <a:solidFill>
                  <a:srgbClr val="000000"/>
                </a:solidFill>
              </a:rPr>
              <a:t>)</a:t>
            </a:r>
            <a:endParaRPr lang="en-US" altLang="zh-CN" sz="2000" baseline="-25000" dirty="0">
              <a:solidFill>
                <a:srgbClr val="FF0000"/>
              </a:solidFill>
              <a:sym typeface="Symbol" charset="0"/>
            </a:endParaRPr>
          </a:p>
          <a:p>
            <a:pPr>
              <a:lnSpc>
                <a:spcPct val="130000"/>
              </a:lnSpc>
              <a:buFontTx/>
              <a:buChar char="•"/>
            </a:pPr>
            <a:r>
              <a:rPr lang="en-US" altLang="zh-CN" sz="2000" b="1" dirty="0">
                <a:solidFill>
                  <a:srgbClr val="000000"/>
                </a:solidFill>
              </a:rPr>
              <a:t>MRT</a:t>
            </a:r>
            <a:r>
              <a:rPr lang="en-US" altLang="zh-CN" sz="2000" dirty="0">
                <a:solidFill>
                  <a:srgbClr val="000000"/>
                </a:solidFill>
              </a:rPr>
              <a:t> at </a:t>
            </a:r>
            <a:r>
              <a:rPr lang="en-US" altLang="zh-CN" sz="2000" b="1" dirty="0" err="1">
                <a:solidFill>
                  <a:srgbClr val="996633"/>
                </a:solidFill>
              </a:rPr>
              <a:t>mon</a:t>
            </a:r>
            <a:r>
              <a:rPr lang="en-US" altLang="zh-CN" sz="2000" dirty="0">
                <a:solidFill>
                  <a:srgbClr val="000000"/>
                </a:solidFill>
              </a:rPr>
              <a:t> </a:t>
            </a:r>
            <a:r>
              <a:rPr lang="en-US" altLang="zh-CN" sz="2000" dirty="0">
                <a:solidFill>
                  <a:srgbClr val="0000FF"/>
                </a:solidFill>
              </a:rPr>
              <a:t>lower</a:t>
            </a:r>
            <a:r>
              <a:rPr lang="en-US" altLang="zh-CN" sz="2000" dirty="0">
                <a:solidFill>
                  <a:srgbClr val="000000"/>
                </a:solidFill>
              </a:rPr>
              <a:t> than price ratio because of mark-up pricing in monopoly sector   (so </a:t>
            </a:r>
            <a:r>
              <a:rPr lang="en-US" altLang="zh-CN" sz="2000" dirty="0">
                <a:solidFill>
                  <a:srgbClr val="0000FF"/>
                </a:solidFill>
              </a:rPr>
              <a:t>MRT &lt; MRS = price ratio</a:t>
            </a:r>
            <a:r>
              <a:rPr lang="en-US" altLang="zh-CN" sz="2000" dirty="0">
                <a:solidFill>
                  <a:srgbClr val="000000"/>
                </a:solidFill>
              </a:rPr>
              <a:t>)</a:t>
            </a:r>
            <a:endParaRPr lang="en-US" altLang="zh-CN" sz="2000" baseline="-25000" dirty="0">
              <a:solidFill>
                <a:srgbClr val="FF0000"/>
              </a:solidFill>
              <a:sym typeface="Symbol" charset="0"/>
            </a:endParaRPr>
          </a:p>
          <a:p>
            <a:pPr>
              <a:lnSpc>
                <a:spcPct val="130000"/>
              </a:lnSpc>
              <a:buFontTx/>
              <a:buChar char="•"/>
            </a:pPr>
            <a:r>
              <a:rPr lang="en-US" altLang="zh-CN" sz="2000" dirty="0">
                <a:solidFill>
                  <a:srgbClr val="000000"/>
                </a:solidFill>
              </a:rPr>
              <a:t>To be consistent we need: </a:t>
            </a:r>
            <a:r>
              <a:rPr lang="en-US" altLang="zh-CN" sz="2000" dirty="0">
                <a:solidFill>
                  <a:srgbClr val="0000FF"/>
                </a:solidFill>
              </a:rPr>
              <a:t>MRT / MRS = (1-1/</a:t>
            </a:r>
            <a:r>
              <a:rPr lang="en-US" altLang="zh-CN" sz="2000" dirty="0">
                <a:solidFill>
                  <a:srgbClr val="0000FF"/>
                </a:solidFill>
                <a:sym typeface="Symbol" charset="0"/>
              </a:rPr>
              <a:t>)</a:t>
            </a:r>
            <a:endParaRPr lang="en-US" altLang="zh-CN" sz="2000" baseline="-25000" dirty="0">
              <a:solidFill>
                <a:srgbClr val="0000FF"/>
              </a:solidFill>
              <a:sym typeface="Symbol" charset="0"/>
            </a:endParaRPr>
          </a:p>
          <a:p>
            <a:pPr algn="l">
              <a:lnSpc>
                <a:spcPct val="130000"/>
              </a:lnSpc>
              <a:buFontTx/>
              <a:buChar char="•"/>
            </a:pPr>
            <a:endParaRPr lang="en-US" sz="2000" dirty="0" smtClean="0">
              <a:solidFill>
                <a:schemeClr val="tx2"/>
              </a:solidFill>
            </a:endParaRPr>
          </a:p>
          <a:p>
            <a:pPr algn="l">
              <a:lnSpc>
                <a:spcPct val="130000"/>
              </a:lnSpc>
              <a:buFontTx/>
              <a:buChar char="•"/>
            </a:pP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41" name="Line 31"/>
          <p:cNvSpPr>
            <a:spLocks noChangeShapeType="1"/>
          </p:cNvSpPr>
          <p:nvPr/>
        </p:nvSpPr>
        <p:spPr bwMode="auto">
          <a:xfrm>
            <a:off x="558807" y="1781168"/>
            <a:ext cx="0" cy="4543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2" name="Line 32"/>
          <p:cNvSpPr>
            <a:spLocks noChangeShapeType="1"/>
          </p:cNvSpPr>
          <p:nvPr/>
        </p:nvSpPr>
        <p:spPr bwMode="auto">
          <a:xfrm>
            <a:off x="558807" y="6324594"/>
            <a:ext cx="441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" name="Text Box 48"/>
          <p:cNvSpPr txBox="1">
            <a:spLocks noChangeArrowheads="1"/>
          </p:cNvSpPr>
          <p:nvPr/>
        </p:nvSpPr>
        <p:spPr bwMode="auto">
          <a:xfrm>
            <a:off x="3486157" y="6400794"/>
            <a:ext cx="156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/>
              <a:t>Manufactures</a:t>
            </a:r>
          </a:p>
        </p:txBody>
      </p:sp>
      <p:sp>
        <p:nvSpPr>
          <p:cNvPr id="44" name="Text Box 49"/>
          <p:cNvSpPr txBox="1">
            <a:spLocks noChangeArrowheads="1"/>
          </p:cNvSpPr>
          <p:nvPr/>
        </p:nvSpPr>
        <p:spPr bwMode="auto">
          <a:xfrm rot="16200000">
            <a:off x="-142074" y="1950238"/>
            <a:ext cx="704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/>
              <a:t>Food</a:t>
            </a:r>
          </a:p>
        </p:txBody>
      </p:sp>
      <p:sp>
        <p:nvSpPr>
          <p:cNvPr id="45" name="Arc 76"/>
          <p:cNvSpPr>
            <a:spLocks/>
          </p:cNvSpPr>
          <p:nvPr/>
        </p:nvSpPr>
        <p:spPr bwMode="auto">
          <a:xfrm>
            <a:off x="558807" y="2819394"/>
            <a:ext cx="3657600" cy="3505200"/>
          </a:xfrm>
          <a:custGeom>
            <a:avLst/>
            <a:gdLst>
              <a:gd name="T0" fmla="*/ 0 w 21600"/>
              <a:gd name="T1" fmla="*/ 0 h 21600"/>
              <a:gd name="T2" fmla="*/ 619353600 w 21600"/>
              <a:gd name="T3" fmla="*/ 568816067 h 21600"/>
              <a:gd name="T4" fmla="*/ 0 w 21600"/>
              <a:gd name="T5" fmla="*/ 568816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solidFill>
            <a:srgbClr val="CCFFFF">
              <a:alpha val="50195"/>
            </a:srgbClr>
          </a:solidFill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6" name="Text Box 83"/>
          <p:cNvSpPr txBox="1">
            <a:spLocks noChangeArrowheads="1"/>
          </p:cNvSpPr>
          <p:nvPr/>
        </p:nvSpPr>
        <p:spPr bwMode="auto">
          <a:xfrm>
            <a:off x="3683007" y="5867394"/>
            <a:ext cx="50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</a:rPr>
              <a:t>ppf</a:t>
            </a:r>
          </a:p>
        </p:txBody>
      </p:sp>
      <p:grpSp>
        <p:nvGrpSpPr>
          <p:cNvPr id="47" name="Group 92"/>
          <p:cNvGrpSpPr>
            <a:grpSpLocks/>
          </p:cNvGrpSpPr>
          <p:nvPr/>
        </p:nvGrpSpPr>
        <p:grpSpPr bwMode="auto">
          <a:xfrm>
            <a:off x="471495" y="1371594"/>
            <a:ext cx="5726112" cy="4343400"/>
            <a:chOff x="521" y="672"/>
            <a:chExt cx="3607" cy="2736"/>
          </a:xfrm>
        </p:grpSpPr>
        <p:sp>
          <p:nvSpPr>
            <p:cNvPr id="48" name="Arc 78"/>
            <p:cNvSpPr>
              <a:spLocks/>
            </p:cNvSpPr>
            <p:nvPr/>
          </p:nvSpPr>
          <p:spPr bwMode="auto">
            <a:xfrm rot="10800000">
              <a:off x="864" y="672"/>
              <a:ext cx="3264" cy="2736"/>
            </a:xfrm>
            <a:custGeom>
              <a:avLst/>
              <a:gdLst>
                <a:gd name="T0" fmla="*/ 120 w 21409"/>
                <a:gd name="T1" fmla="*/ 0 h 20969"/>
                <a:gd name="T2" fmla="*/ 498 w 21409"/>
                <a:gd name="T3" fmla="*/ 308 h 20969"/>
                <a:gd name="T4" fmla="*/ 0 w 21409"/>
                <a:gd name="T5" fmla="*/ 357 h 2096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409" h="20969" fill="none" extrusionOk="0">
                  <a:moveTo>
                    <a:pt x="5182" y="-1"/>
                  </a:moveTo>
                  <a:cubicBezTo>
                    <a:pt x="13795" y="2128"/>
                    <a:pt x="20231" y="9307"/>
                    <a:pt x="21408" y="18102"/>
                  </a:cubicBezTo>
                </a:path>
                <a:path w="21409" h="20969" stroke="0" extrusionOk="0">
                  <a:moveTo>
                    <a:pt x="5182" y="-1"/>
                  </a:moveTo>
                  <a:cubicBezTo>
                    <a:pt x="13795" y="2128"/>
                    <a:pt x="20231" y="9307"/>
                    <a:pt x="21408" y="18102"/>
                  </a:cubicBezTo>
                  <a:lnTo>
                    <a:pt x="0" y="20969"/>
                  </a:lnTo>
                  <a:lnTo>
                    <a:pt x="5182" y="-1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9" name="Line 82"/>
            <p:cNvSpPr>
              <a:spLocks noChangeShapeType="1"/>
            </p:cNvSpPr>
            <p:nvPr/>
          </p:nvSpPr>
          <p:spPr bwMode="auto">
            <a:xfrm>
              <a:off x="775" y="1049"/>
              <a:ext cx="768" cy="1824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0" name="Text Box 84"/>
            <p:cNvSpPr txBox="1">
              <a:spLocks noChangeArrowheads="1"/>
            </p:cNvSpPr>
            <p:nvPr/>
          </p:nvSpPr>
          <p:spPr bwMode="auto">
            <a:xfrm>
              <a:off x="2880" y="3099"/>
              <a:ext cx="53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0000"/>
                  </a:solidFill>
                </a:rPr>
                <a:t>U</a:t>
              </a:r>
              <a:r>
                <a:rPr lang="en-US" baseline="-25000">
                  <a:solidFill>
                    <a:srgbClr val="FF0000"/>
                  </a:solidFill>
                </a:rPr>
                <a:t>au,mon</a:t>
              </a:r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51" name="Text Box 85"/>
            <p:cNvSpPr txBox="1">
              <a:spLocks noChangeArrowheads="1"/>
            </p:cNvSpPr>
            <p:nvPr/>
          </p:nvSpPr>
          <p:spPr bwMode="auto">
            <a:xfrm>
              <a:off x="521" y="2859"/>
              <a:ext cx="1392" cy="1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>
                <a:lnSpc>
                  <a:spcPct val="70000"/>
                </a:lnSpc>
              </a:pPr>
              <a:r>
                <a:rPr lang="en-US" sz="1600">
                  <a:solidFill>
                    <a:srgbClr val="FF0000"/>
                  </a:solidFill>
                </a:rPr>
                <a:t>-slope = MRS = p</a:t>
              </a:r>
              <a:r>
                <a:rPr lang="en-US" sz="1600" baseline="-25000">
                  <a:solidFill>
                    <a:srgbClr val="FF0000"/>
                  </a:solidFill>
                </a:rPr>
                <a:t>M</a:t>
              </a:r>
              <a:r>
                <a:rPr lang="en-US" sz="1600">
                  <a:solidFill>
                    <a:srgbClr val="FF0000"/>
                  </a:solidFill>
                </a:rPr>
                <a:t>/p</a:t>
              </a:r>
              <a:r>
                <a:rPr lang="en-US" sz="1600" baseline="-25000">
                  <a:solidFill>
                    <a:srgbClr val="FF0000"/>
                  </a:solidFill>
                </a:rPr>
                <a:t>F</a:t>
              </a:r>
              <a:endParaRPr lang="en-US" sz="1600">
                <a:solidFill>
                  <a:srgbClr val="FF0000"/>
                </a:solidFill>
              </a:endParaRPr>
            </a:p>
          </p:txBody>
        </p:sp>
      </p:grpSp>
      <p:grpSp>
        <p:nvGrpSpPr>
          <p:cNvPr id="52" name="Group 94"/>
          <p:cNvGrpSpPr>
            <a:grpSpLocks/>
          </p:cNvGrpSpPr>
          <p:nvPr/>
        </p:nvGrpSpPr>
        <p:grpSpPr bwMode="auto">
          <a:xfrm>
            <a:off x="558807" y="2720969"/>
            <a:ext cx="4060825" cy="511175"/>
            <a:chOff x="576" y="1522"/>
            <a:chExt cx="2558" cy="322"/>
          </a:xfrm>
        </p:grpSpPr>
        <p:sp>
          <p:nvSpPr>
            <p:cNvPr id="53" name="Line 81"/>
            <p:cNvSpPr>
              <a:spLocks noChangeShapeType="1"/>
            </p:cNvSpPr>
            <p:nvPr/>
          </p:nvSpPr>
          <p:spPr bwMode="auto">
            <a:xfrm>
              <a:off x="576" y="1522"/>
              <a:ext cx="1584" cy="322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4" name="Text Box 87"/>
            <p:cNvSpPr txBox="1">
              <a:spLocks noChangeArrowheads="1"/>
            </p:cNvSpPr>
            <p:nvPr/>
          </p:nvSpPr>
          <p:spPr bwMode="auto">
            <a:xfrm>
              <a:off x="1790" y="1632"/>
              <a:ext cx="1344" cy="1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charset="0"/>
                </a:defRPr>
              </a:lvl9pPr>
            </a:lstStyle>
            <a:p>
              <a:pPr eaLnBrk="1" hangingPunct="1">
                <a:lnSpc>
                  <a:spcPct val="70000"/>
                </a:lnSpc>
              </a:pPr>
              <a:r>
                <a:rPr lang="en-US" sz="1600">
                  <a:solidFill>
                    <a:srgbClr val="0000FF"/>
                  </a:solidFill>
                </a:rPr>
                <a:t>-slope = MRT &lt; p</a:t>
              </a:r>
              <a:r>
                <a:rPr lang="en-US" sz="1600" baseline="-25000">
                  <a:solidFill>
                    <a:srgbClr val="0000FF"/>
                  </a:solidFill>
                </a:rPr>
                <a:t>M</a:t>
              </a:r>
              <a:r>
                <a:rPr lang="en-US" sz="1600">
                  <a:solidFill>
                    <a:srgbClr val="0000FF"/>
                  </a:solidFill>
                </a:rPr>
                <a:t>/p</a:t>
              </a:r>
              <a:r>
                <a:rPr lang="en-US" sz="1600" baseline="-25000">
                  <a:solidFill>
                    <a:srgbClr val="0000FF"/>
                  </a:solidFill>
                </a:rPr>
                <a:t>F</a:t>
              </a:r>
              <a:endParaRPr lang="en-US" sz="1600">
                <a:solidFill>
                  <a:srgbClr val="0000FF"/>
                </a:solidFill>
              </a:endParaRPr>
            </a:p>
          </p:txBody>
        </p:sp>
      </p:grpSp>
      <p:sp>
        <p:nvSpPr>
          <p:cNvPr id="55" name="Oval 88"/>
          <p:cNvSpPr>
            <a:spLocks noChangeArrowheads="1"/>
          </p:cNvSpPr>
          <p:nvPr/>
        </p:nvSpPr>
        <p:spPr bwMode="auto">
          <a:xfrm>
            <a:off x="1189045" y="2797169"/>
            <a:ext cx="152400" cy="152400"/>
          </a:xfrm>
          <a:prstGeom prst="ellipse">
            <a:avLst/>
          </a:prstGeom>
          <a:solidFill>
            <a:srgbClr val="FFFFCC"/>
          </a:solidFill>
          <a:ln w="28575">
            <a:solidFill>
              <a:srgbClr val="996633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6" name="Text Box 89"/>
          <p:cNvSpPr txBox="1">
            <a:spLocks noChangeArrowheads="1"/>
          </p:cNvSpPr>
          <p:nvPr/>
        </p:nvSpPr>
        <p:spPr bwMode="auto">
          <a:xfrm>
            <a:off x="1200157" y="2514594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eaLnBrk="1" hangingPunct="1"/>
            <a:r>
              <a:rPr lang="en-US">
                <a:solidFill>
                  <a:srgbClr val="996633"/>
                </a:solidFill>
              </a:rPr>
              <a:t>mon</a:t>
            </a:r>
          </a:p>
        </p:txBody>
      </p:sp>
    </p:spTree>
    <p:extLst>
      <p:ext uri="{BB962C8B-B14F-4D97-AF65-F5344CB8AC3E}">
        <p14:creationId xmlns:p14="http://schemas.microsoft.com/office/powerpoint/2010/main" val="3195931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11701</TotalTime>
  <Words>1231</Words>
  <Application>Microsoft Office PowerPoint</Application>
  <PresentationFormat>On-screen Show (4:3)</PresentationFormat>
  <Paragraphs>212</Paragraphs>
  <Slides>23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4" baseType="lpstr">
      <vt:lpstr>微软雅黑</vt:lpstr>
      <vt:lpstr>ＭＳ Ｐゴシック</vt:lpstr>
      <vt:lpstr>宋体</vt:lpstr>
      <vt:lpstr>Arial</vt:lpstr>
      <vt:lpstr>Book Antiqua</vt:lpstr>
      <vt:lpstr>Calibri</vt:lpstr>
      <vt:lpstr>Century Gothic</vt:lpstr>
      <vt:lpstr>Symbol</vt:lpstr>
      <vt:lpstr>Wingdings</vt:lpstr>
      <vt:lpstr>Apothecary</vt:lpstr>
      <vt:lpstr>Equation</vt:lpstr>
      <vt:lpstr>Imperfect competition  </vt:lpstr>
      <vt:lpstr>Perfect competition?</vt:lpstr>
      <vt:lpstr>Perfect competition?</vt:lpstr>
      <vt:lpstr>Outline</vt:lpstr>
      <vt:lpstr>Monopoly Autarky equilibrium</vt:lpstr>
      <vt:lpstr>Monopoly Autarky equilibrium</vt:lpstr>
      <vt:lpstr>Recall: perfect competition eqm</vt:lpstr>
      <vt:lpstr>Monopoly Autarky equilibrium</vt:lpstr>
      <vt:lpstr>Monopoly Autarky equilibrium</vt:lpstr>
      <vt:lpstr>Monopoly Autarky equilibrium</vt:lpstr>
      <vt:lpstr>Duopoly Autarky equilibrium</vt:lpstr>
      <vt:lpstr>Duopoly Autarky equilibrium</vt:lpstr>
      <vt:lpstr>duopoly Autarky equilibrium</vt:lpstr>
      <vt:lpstr>oligopoly Autarky equilibrium</vt:lpstr>
      <vt:lpstr>Pro-competitive gains from trade</vt:lpstr>
      <vt:lpstr>PowerPoint Presentation</vt:lpstr>
      <vt:lpstr>summary</vt:lpstr>
      <vt:lpstr>Intra-industry trade</vt:lpstr>
      <vt:lpstr>PowerPoint Presentation</vt:lpstr>
      <vt:lpstr>Intra-industry trade</vt:lpstr>
      <vt:lpstr>Dixit-stiglitz demand</vt:lpstr>
      <vt:lpstr>Dixit-stiglitz demand</vt:lpstr>
      <vt:lpstr>Dixit-stiglitz demand</vt:lpstr>
    </vt:vector>
  </TitlesOfParts>
  <Company>Aalto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Microfinance </dc:title>
  <dc:creator>Yao</dc:creator>
  <cp:lastModifiedBy>Ledyaeva Svetlana</cp:lastModifiedBy>
  <cp:revision>255</cp:revision>
  <dcterms:created xsi:type="dcterms:W3CDTF">2014-02-23T08:11:33Z</dcterms:created>
  <dcterms:modified xsi:type="dcterms:W3CDTF">2019-01-21T16:09:54Z</dcterms:modified>
</cp:coreProperties>
</file>