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6"/>
  </p:notesMasterIdLst>
  <p:handoutMasterIdLst>
    <p:handoutMasterId r:id="rId147"/>
  </p:handoutMasterIdLst>
  <p:sldIdLst>
    <p:sldId id="416" r:id="rId2"/>
    <p:sldId id="427" r:id="rId3"/>
    <p:sldId id="976" r:id="rId4"/>
    <p:sldId id="778" r:id="rId5"/>
    <p:sldId id="829" r:id="rId6"/>
    <p:sldId id="830" r:id="rId7"/>
    <p:sldId id="828" r:id="rId8"/>
    <p:sldId id="827" r:id="rId9"/>
    <p:sldId id="831" r:id="rId10"/>
    <p:sldId id="833" r:id="rId11"/>
    <p:sldId id="835" r:id="rId12"/>
    <p:sldId id="840" r:id="rId13"/>
    <p:sldId id="841" r:id="rId14"/>
    <p:sldId id="842" r:id="rId15"/>
    <p:sldId id="843" r:id="rId16"/>
    <p:sldId id="844" r:id="rId17"/>
    <p:sldId id="845" r:id="rId18"/>
    <p:sldId id="846" r:id="rId19"/>
    <p:sldId id="847" r:id="rId20"/>
    <p:sldId id="848" r:id="rId21"/>
    <p:sldId id="837" r:id="rId22"/>
    <p:sldId id="849" r:id="rId23"/>
    <p:sldId id="853" r:id="rId24"/>
    <p:sldId id="854" r:id="rId25"/>
    <p:sldId id="855" r:id="rId26"/>
    <p:sldId id="856" r:id="rId27"/>
    <p:sldId id="850" r:id="rId28"/>
    <p:sldId id="857" r:id="rId29"/>
    <p:sldId id="858" r:id="rId30"/>
    <p:sldId id="859" r:id="rId31"/>
    <p:sldId id="860" r:id="rId32"/>
    <p:sldId id="851" r:id="rId33"/>
    <p:sldId id="852" r:id="rId34"/>
    <p:sldId id="834" r:id="rId35"/>
    <p:sldId id="832" r:id="rId36"/>
    <p:sldId id="992" r:id="rId37"/>
    <p:sldId id="865" r:id="rId38"/>
    <p:sldId id="866" r:id="rId39"/>
    <p:sldId id="867" r:id="rId40"/>
    <p:sldId id="861" r:id="rId41"/>
    <p:sldId id="868" r:id="rId42"/>
    <p:sldId id="869" r:id="rId43"/>
    <p:sldId id="870" r:id="rId44"/>
    <p:sldId id="862" r:id="rId45"/>
    <p:sldId id="871" r:id="rId46"/>
    <p:sldId id="872" r:id="rId47"/>
    <p:sldId id="863" r:id="rId48"/>
    <p:sldId id="873" r:id="rId49"/>
    <p:sldId id="874" r:id="rId50"/>
    <p:sldId id="875" r:id="rId51"/>
    <p:sldId id="876" r:id="rId52"/>
    <p:sldId id="864" r:id="rId53"/>
    <p:sldId id="882" r:id="rId54"/>
    <p:sldId id="877" r:id="rId55"/>
    <p:sldId id="878" r:id="rId56"/>
    <p:sldId id="879" r:id="rId57"/>
    <p:sldId id="880" r:id="rId58"/>
    <p:sldId id="881" r:id="rId59"/>
    <p:sldId id="883" r:id="rId60"/>
    <p:sldId id="884" r:id="rId61"/>
    <p:sldId id="885" r:id="rId62"/>
    <p:sldId id="886" r:id="rId63"/>
    <p:sldId id="887" r:id="rId64"/>
    <p:sldId id="888" r:id="rId65"/>
    <p:sldId id="889" r:id="rId66"/>
    <p:sldId id="890" r:id="rId67"/>
    <p:sldId id="891" r:id="rId68"/>
    <p:sldId id="892" r:id="rId69"/>
    <p:sldId id="893" r:id="rId70"/>
    <p:sldId id="894" r:id="rId71"/>
    <p:sldId id="895" r:id="rId72"/>
    <p:sldId id="896" r:id="rId73"/>
    <p:sldId id="897" r:id="rId74"/>
    <p:sldId id="898" r:id="rId75"/>
    <p:sldId id="899" r:id="rId76"/>
    <p:sldId id="900" r:id="rId77"/>
    <p:sldId id="901" r:id="rId78"/>
    <p:sldId id="902" r:id="rId79"/>
    <p:sldId id="903" r:id="rId80"/>
    <p:sldId id="906" r:id="rId81"/>
    <p:sldId id="907" r:id="rId82"/>
    <p:sldId id="923" r:id="rId83"/>
    <p:sldId id="908" r:id="rId84"/>
    <p:sldId id="925" r:id="rId85"/>
    <p:sldId id="926" r:id="rId86"/>
    <p:sldId id="927" r:id="rId87"/>
    <p:sldId id="928" r:id="rId88"/>
    <p:sldId id="929" r:id="rId89"/>
    <p:sldId id="924" r:id="rId90"/>
    <p:sldId id="909" r:id="rId91"/>
    <p:sldId id="910" r:id="rId92"/>
    <p:sldId id="911" r:id="rId93"/>
    <p:sldId id="912" r:id="rId94"/>
    <p:sldId id="913" r:id="rId95"/>
    <p:sldId id="914" r:id="rId96"/>
    <p:sldId id="915" r:id="rId97"/>
    <p:sldId id="916" r:id="rId98"/>
    <p:sldId id="917" r:id="rId99"/>
    <p:sldId id="918" r:id="rId100"/>
    <p:sldId id="921" r:id="rId101"/>
    <p:sldId id="922" r:id="rId102"/>
    <p:sldId id="930" r:id="rId103"/>
    <p:sldId id="931" r:id="rId104"/>
    <p:sldId id="932" r:id="rId105"/>
    <p:sldId id="933" r:id="rId106"/>
    <p:sldId id="934" r:id="rId107"/>
    <p:sldId id="935" r:id="rId108"/>
    <p:sldId id="919" r:id="rId109"/>
    <p:sldId id="936" r:id="rId110"/>
    <p:sldId id="937" r:id="rId111"/>
    <p:sldId id="940" r:id="rId112"/>
    <p:sldId id="938" r:id="rId113"/>
    <p:sldId id="939" r:id="rId114"/>
    <p:sldId id="941" r:id="rId115"/>
    <p:sldId id="942" r:id="rId116"/>
    <p:sldId id="943" r:id="rId117"/>
    <p:sldId id="944" r:id="rId118"/>
    <p:sldId id="945" r:id="rId119"/>
    <p:sldId id="920" r:id="rId120"/>
    <p:sldId id="946" r:id="rId121"/>
    <p:sldId id="962" r:id="rId122"/>
    <p:sldId id="968" r:id="rId123"/>
    <p:sldId id="967" r:id="rId124"/>
    <p:sldId id="966" r:id="rId125"/>
    <p:sldId id="982" r:id="rId126"/>
    <p:sldId id="965" r:id="rId127"/>
    <p:sldId id="983" r:id="rId128"/>
    <p:sldId id="964" r:id="rId129"/>
    <p:sldId id="984" r:id="rId130"/>
    <p:sldId id="963" r:id="rId131"/>
    <p:sldId id="969" r:id="rId132"/>
    <p:sldId id="961" r:id="rId133"/>
    <p:sldId id="985" r:id="rId134"/>
    <p:sldId id="990" r:id="rId135"/>
    <p:sldId id="986" r:id="rId136"/>
    <p:sldId id="987" r:id="rId137"/>
    <p:sldId id="988" r:id="rId138"/>
    <p:sldId id="989" r:id="rId139"/>
    <p:sldId id="952" r:id="rId140"/>
    <p:sldId id="951" r:id="rId141"/>
    <p:sldId id="970" r:id="rId142"/>
    <p:sldId id="948" r:id="rId143"/>
    <p:sldId id="953" r:id="rId144"/>
    <p:sldId id="657" r:id="rId145"/>
  </p:sldIdLst>
  <p:sldSz cx="9144000" cy="6858000" type="screen4x3"/>
  <p:notesSz cx="9996488" cy="6864350"/>
  <p:defaultTextStyle>
    <a:defPPr>
      <a:defRPr lang="en-US"/>
    </a:defPPr>
    <a:lvl1pPr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2">
          <p15:clr>
            <a:srgbClr val="A4A3A4"/>
          </p15:clr>
        </p15:guide>
        <p15:guide id="2" pos="314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252525"/>
    <a:srgbClr val="232323"/>
    <a:srgbClr val="292929"/>
    <a:srgbClr val="111111"/>
    <a:srgbClr val="1C1C1C"/>
    <a:srgbClr val="333333"/>
    <a:srgbClr val="CCECFF"/>
    <a:srgbClr val="FFFF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499"/>
    </p:cViewPr>
  </p:sorterViewPr>
  <p:notesViewPr>
    <p:cSldViewPr>
      <p:cViewPr varScale="1">
        <p:scale>
          <a:sx n="58" d="100"/>
          <a:sy n="58" d="100"/>
        </p:scale>
        <p:origin x="-1770" y="-78"/>
      </p:cViewPr>
      <p:guideLst>
        <p:guide orient="horz" pos="2162"/>
        <p:guide pos="3149"/>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4330597" cy="343455"/>
          </a:xfrm>
          <a:prstGeom prst="rect">
            <a:avLst/>
          </a:prstGeom>
          <a:noFill/>
          <a:ln w="9525">
            <a:noFill/>
            <a:miter lim="800000"/>
            <a:headEnd/>
            <a:tailEnd/>
          </a:ln>
          <a:effectLst/>
        </p:spPr>
        <p:txBody>
          <a:bodyPr vert="horz" wrap="square" lIns="92360" tIns="46181" rIns="92360" bIns="46181" numCol="1" anchor="t" anchorCtr="0" compatLnSpc="1">
            <a:prstTxWarp prst="textNoShape">
              <a:avLst/>
            </a:prstTxWarp>
          </a:bodyPr>
          <a:lstStyle>
            <a:lvl1pPr defTabSz="923107">
              <a:defRPr sz="1200" smtClean="0">
                <a:effectLst>
                  <a:outerShdw blurRad="38100" dist="38100" dir="2700000" algn="tl">
                    <a:srgbClr val="C0C0C0"/>
                  </a:outerShdw>
                </a:effectLst>
              </a:defRPr>
            </a:lvl1pPr>
          </a:lstStyle>
          <a:p>
            <a:pPr>
              <a:defRPr/>
            </a:pPr>
            <a:endParaRPr lang="en-US"/>
          </a:p>
        </p:txBody>
      </p:sp>
      <p:sp>
        <p:nvSpPr>
          <p:cNvPr id="26627" name="Rectangle 3"/>
          <p:cNvSpPr>
            <a:spLocks noGrp="1" noChangeArrowheads="1"/>
          </p:cNvSpPr>
          <p:nvPr>
            <p:ph type="dt" sz="quarter" idx="1"/>
          </p:nvPr>
        </p:nvSpPr>
        <p:spPr bwMode="auto">
          <a:xfrm>
            <a:off x="5665892" y="0"/>
            <a:ext cx="4330597" cy="343455"/>
          </a:xfrm>
          <a:prstGeom prst="rect">
            <a:avLst/>
          </a:prstGeom>
          <a:noFill/>
          <a:ln w="9525">
            <a:noFill/>
            <a:miter lim="800000"/>
            <a:headEnd/>
            <a:tailEnd/>
          </a:ln>
          <a:effectLst/>
        </p:spPr>
        <p:txBody>
          <a:bodyPr vert="horz" wrap="square" lIns="92360" tIns="46181" rIns="92360" bIns="46181" numCol="1" anchor="t" anchorCtr="0" compatLnSpc="1">
            <a:prstTxWarp prst="textNoShape">
              <a:avLst/>
            </a:prstTxWarp>
          </a:bodyPr>
          <a:lstStyle>
            <a:lvl1pPr algn="r" defTabSz="923107">
              <a:defRPr sz="1200" smtClean="0">
                <a:effectLst>
                  <a:outerShdw blurRad="38100" dist="38100" dir="2700000" algn="tl">
                    <a:srgbClr val="C0C0C0"/>
                  </a:outerShdw>
                </a:effectLst>
              </a:defRPr>
            </a:lvl1pPr>
          </a:lstStyle>
          <a:p>
            <a:pPr>
              <a:defRPr/>
            </a:pPr>
            <a:endParaRPr lang="en-US"/>
          </a:p>
        </p:txBody>
      </p:sp>
      <p:sp>
        <p:nvSpPr>
          <p:cNvPr id="26628" name="Rectangle 4"/>
          <p:cNvSpPr>
            <a:spLocks noGrp="1" noChangeArrowheads="1"/>
          </p:cNvSpPr>
          <p:nvPr>
            <p:ph type="ftr" sz="quarter" idx="2"/>
          </p:nvPr>
        </p:nvSpPr>
        <p:spPr bwMode="auto">
          <a:xfrm>
            <a:off x="0" y="6519313"/>
            <a:ext cx="4330597" cy="345038"/>
          </a:xfrm>
          <a:prstGeom prst="rect">
            <a:avLst/>
          </a:prstGeom>
          <a:noFill/>
          <a:ln w="9525">
            <a:noFill/>
            <a:miter lim="800000"/>
            <a:headEnd/>
            <a:tailEnd/>
          </a:ln>
          <a:effectLst/>
        </p:spPr>
        <p:txBody>
          <a:bodyPr vert="horz" wrap="square" lIns="92360" tIns="46181" rIns="92360" bIns="46181" numCol="1" anchor="b" anchorCtr="0" compatLnSpc="1">
            <a:prstTxWarp prst="textNoShape">
              <a:avLst/>
            </a:prstTxWarp>
          </a:bodyPr>
          <a:lstStyle>
            <a:lvl1pPr defTabSz="923107">
              <a:defRPr sz="1200" smtClean="0">
                <a:effectLst>
                  <a:outerShdw blurRad="38100" dist="38100" dir="2700000" algn="tl">
                    <a:srgbClr val="C0C0C0"/>
                  </a:outerShdw>
                </a:effectLst>
              </a:defRPr>
            </a:lvl1pPr>
          </a:lstStyle>
          <a:p>
            <a:pPr>
              <a:defRPr/>
            </a:pPr>
            <a:endParaRPr lang="en-US"/>
          </a:p>
        </p:txBody>
      </p:sp>
      <p:sp>
        <p:nvSpPr>
          <p:cNvPr id="26629" name="Rectangle 5"/>
          <p:cNvSpPr>
            <a:spLocks noGrp="1" noChangeArrowheads="1"/>
          </p:cNvSpPr>
          <p:nvPr>
            <p:ph type="sldNum" sz="quarter" idx="3"/>
          </p:nvPr>
        </p:nvSpPr>
        <p:spPr bwMode="auto">
          <a:xfrm>
            <a:off x="5665892" y="6519313"/>
            <a:ext cx="4330597" cy="345038"/>
          </a:xfrm>
          <a:prstGeom prst="rect">
            <a:avLst/>
          </a:prstGeom>
          <a:noFill/>
          <a:ln w="9525">
            <a:noFill/>
            <a:miter lim="800000"/>
            <a:headEnd/>
            <a:tailEnd/>
          </a:ln>
          <a:effectLst/>
        </p:spPr>
        <p:txBody>
          <a:bodyPr vert="horz" wrap="square" lIns="92360" tIns="46181" rIns="92360" bIns="46181" numCol="1" anchor="b" anchorCtr="0" compatLnSpc="1">
            <a:prstTxWarp prst="textNoShape">
              <a:avLst/>
            </a:prstTxWarp>
          </a:bodyPr>
          <a:lstStyle>
            <a:lvl1pPr algn="r" defTabSz="923107">
              <a:defRPr sz="1200" smtClean="0">
                <a:effectLst>
                  <a:outerShdw blurRad="38100" dist="38100" dir="2700000" algn="tl">
                    <a:srgbClr val="C0C0C0"/>
                  </a:outerShdw>
                </a:effectLst>
              </a:defRPr>
            </a:lvl1pPr>
          </a:lstStyle>
          <a:p>
            <a:pPr>
              <a:defRPr/>
            </a:pPr>
            <a:fld id="{77C228B4-C613-4C8E-9723-E8BC6BA3FCC1}" type="slidenum">
              <a:rPr lang="en-US"/>
              <a:pPr>
                <a:defRPr/>
              </a:pPr>
              <a:t>‹#›</a:t>
            </a:fld>
            <a:endParaRPr lang="en-US"/>
          </a:p>
        </p:txBody>
      </p:sp>
    </p:spTree>
    <p:extLst>
      <p:ext uri="{BB962C8B-B14F-4D97-AF65-F5344CB8AC3E}">
        <p14:creationId xmlns:p14="http://schemas.microsoft.com/office/powerpoint/2010/main" val="2806513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330597" cy="343455"/>
          </a:xfrm>
          <a:prstGeom prst="rect">
            <a:avLst/>
          </a:prstGeom>
          <a:noFill/>
          <a:ln w="9525">
            <a:noFill/>
            <a:miter lim="800000"/>
            <a:headEnd/>
            <a:tailEnd/>
          </a:ln>
          <a:effectLst/>
        </p:spPr>
        <p:txBody>
          <a:bodyPr vert="horz" wrap="square" lIns="92360" tIns="46181" rIns="92360" bIns="46181" numCol="1" anchor="t" anchorCtr="0" compatLnSpc="1">
            <a:prstTxWarp prst="textNoShape">
              <a:avLst/>
            </a:prstTxWarp>
          </a:bodyPr>
          <a:lstStyle>
            <a:lvl1pPr defTabSz="923107">
              <a:defRPr sz="1200" smtClean="0">
                <a:effectLst/>
              </a:defRPr>
            </a:lvl1pPr>
          </a:lstStyle>
          <a:p>
            <a:pPr>
              <a:defRPr/>
            </a:pPr>
            <a:endParaRPr lang="en-US"/>
          </a:p>
        </p:txBody>
      </p:sp>
      <p:sp>
        <p:nvSpPr>
          <p:cNvPr id="5123" name="Rectangle 3"/>
          <p:cNvSpPr>
            <a:spLocks noGrp="1" noChangeArrowheads="1"/>
          </p:cNvSpPr>
          <p:nvPr>
            <p:ph type="dt" idx="1"/>
          </p:nvPr>
        </p:nvSpPr>
        <p:spPr bwMode="auto">
          <a:xfrm>
            <a:off x="5665892" y="0"/>
            <a:ext cx="4330597" cy="343455"/>
          </a:xfrm>
          <a:prstGeom prst="rect">
            <a:avLst/>
          </a:prstGeom>
          <a:noFill/>
          <a:ln w="9525">
            <a:noFill/>
            <a:miter lim="800000"/>
            <a:headEnd/>
            <a:tailEnd/>
          </a:ln>
          <a:effectLst/>
        </p:spPr>
        <p:txBody>
          <a:bodyPr vert="horz" wrap="square" lIns="92360" tIns="46181" rIns="92360" bIns="46181" numCol="1" anchor="t" anchorCtr="0" compatLnSpc="1">
            <a:prstTxWarp prst="textNoShape">
              <a:avLst/>
            </a:prstTxWarp>
          </a:bodyPr>
          <a:lstStyle>
            <a:lvl1pPr algn="r" defTabSz="923107">
              <a:defRPr sz="1200" smtClean="0">
                <a:effectLst/>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3284538" y="514350"/>
            <a:ext cx="3432175" cy="25733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332127" y="3260447"/>
            <a:ext cx="7332235" cy="3089511"/>
          </a:xfrm>
          <a:prstGeom prst="rect">
            <a:avLst/>
          </a:prstGeom>
          <a:noFill/>
          <a:ln w="9525">
            <a:noFill/>
            <a:miter lim="800000"/>
            <a:headEnd/>
            <a:tailEnd/>
          </a:ln>
          <a:effectLst/>
        </p:spPr>
        <p:txBody>
          <a:bodyPr vert="horz" wrap="square" lIns="92360" tIns="46181" rIns="92360" bIns="461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6519313"/>
            <a:ext cx="4330597" cy="345038"/>
          </a:xfrm>
          <a:prstGeom prst="rect">
            <a:avLst/>
          </a:prstGeom>
          <a:noFill/>
          <a:ln w="9525">
            <a:noFill/>
            <a:miter lim="800000"/>
            <a:headEnd/>
            <a:tailEnd/>
          </a:ln>
          <a:effectLst/>
        </p:spPr>
        <p:txBody>
          <a:bodyPr vert="horz" wrap="square" lIns="92360" tIns="46181" rIns="92360" bIns="46181" numCol="1" anchor="b" anchorCtr="0" compatLnSpc="1">
            <a:prstTxWarp prst="textNoShape">
              <a:avLst/>
            </a:prstTxWarp>
          </a:bodyPr>
          <a:lstStyle>
            <a:lvl1pPr defTabSz="923107">
              <a:defRPr sz="1200" smtClean="0">
                <a:effectLst/>
              </a:defRPr>
            </a:lvl1pPr>
          </a:lstStyle>
          <a:p>
            <a:pPr>
              <a:defRPr/>
            </a:pPr>
            <a:endParaRPr lang="en-US"/>
          </a:p>
        </p:txBody>
      </p:sp>
      <p:sp>
        <p:nvSpPr>
          <p:cNvPr id="5127" name="Rectangle 7"/>
          <p:cNvSpPr>
            <a:spLocks noGrp="1" noChangeArrowheads="1"/>
          </p:cNvSpPr>
          <p:nvPr>
            <p:ph type="sldNum" sz="quarter" idx="5"/>
          </p:nvPr>
        </p:nvSpPr>
        <p:spPr bwMode="auto">
          <a:xfrm>
            <a:off x="5665892" y="6519313"/>
            <a:ext cx="4330597" cy="345038"/>
          </a:xfrm>
          <a:prstGeom prst="rect">
            <a:avLst/>
          </a:prstGeom>
          <a:noFill/>
          <a:ln w="9525">
            <a:noFill/>
            <a:miter lim="800000"/>
            <a:headEnd/>
            <a:tailEnd/>
          </a:ln>
          <a:effectLst/>
        </p:spPr>
        <p:txBody>
          <a:bodyPr vert="horz" wrap="square" lIns="92360" tIns="46181" rIns="92360" bIns="46181" numCol="1" anchor="b" anchorCtr="0" compatLnSpc="1">
            <a:prstTxWarp prst="textNoShape">
              <a:avLst/>
            </a:prstTxWarp>
          </a:bodyPr>
          <a:lstStyle>
            <a:lvl1pPr algn="r" defTabSz="923107">
              <a:defRPr sz="1200" smtClean="0">
                <a:effectLst/>
              </a:defRPr>
            </a:lvl1pPr>
          </a:lstStyle>
          <a:p>
            <a:pPr>
              <a:defRPr/>
            </a:pPr>
            <a:fld id="{28D201F5-082A-4255-88F2-C251040E3A79}" type="slidenum">
              <a:rPr lang="en-US"/>
              <a:pPr>
                <a:defRPr/>
              </a:pPr>
              <a:t>‹#›</a:t>
            </a:fld>
            <a:endParaRPr lang="en-US"/>
          </a:p>
        </p:txBody>
      </p:sp>
    </p:spTree>
    <p:extLst>
      <p:ext uri="{BB962C8B-B14F-4D97-AF65-F5344CB8AC3E}">
        <p14:creationId xmlns:p14="http://schemas.microsoft.com/office/powerpoint/2010/main" val="33664556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2043771-D062-4CF9-85EB-F0847A2A074F}" type="slidenum">
              <a:rPr lang="en-US"/>
              <a:pPr/>
              <a:t>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275735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95685464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109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23291114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110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73663728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111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59932043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112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08434367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113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91074506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114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55891062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115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68942663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116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9509528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117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44972264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118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41626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90429962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119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90276608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120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93718214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121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32657985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122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50998746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123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1840995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124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90560245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125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63562441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126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49315017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127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87951092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128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932085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14644062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129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73365076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130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32515556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131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52089809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132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95823129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133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8069315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134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59812097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135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47542149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136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15228905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137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61989700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138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887994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67227136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139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37733449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140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74555851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141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1891339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142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93008839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143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47532148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2043771-D062-4CF9-85EB-F0847A2A074F}" type="slidenum">
              <a:rPr lang="en-US"/>
              <a:pPr/>
              <a:t>144</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276980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873623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384562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918880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584773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079228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221573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892986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859091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421260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083741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105293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172869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344890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415954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793054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29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572583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773485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390261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584280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4147817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387570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703932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154549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323848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2479213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39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1613010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40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788813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41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74397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4079596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42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6587606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43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524111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44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5139980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45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0367950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46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8347996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47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5319178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48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2464089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49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460584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50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0254377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51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476920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900237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52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2743894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53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695228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54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9445435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55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768254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56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7230497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57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6894481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58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6617405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59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42232193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60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7727640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61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154953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4027590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62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6457094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63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5596262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64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2859902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65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0879624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66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5958261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67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7643692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68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0185281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69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1969109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70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5291947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71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86103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5196966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72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5808391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73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5303451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74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8190154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75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2597604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76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5344184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77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2733468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78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8214190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79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1476661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80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760797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81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537772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4206970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82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5365367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83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0952117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84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4955035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85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7089097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86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9897005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87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6588138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88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52875788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89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16192456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90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7187789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91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637158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05817831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92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6135686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93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9322822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94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7787122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95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305760189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96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415083631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97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29732522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98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17591379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99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252416267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100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118674964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90351B-1C5A-4008-A6D4-1717732D3C43}" type="slidenum">
              <a:rPr lang="en-US"/>
              <a:pPr/>
              <a:t>108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97907" y="3260447"/>
            <a:ext cx="8000675" cy="3089511"/>
          </a:xfrm>
          <a:noFill/>
          <a:ln/>
        </p:spPr>
        <p:txBody>
          <a:bodyPr/>
          <a:lstStyle/>
          <a:p>
            <a:pPr eaLnBrk="1" hangingPunct="1"/>
            <a:endParaRPr lang="fi-FI" smtClean="0"/>
          </a:p>
        </p:txBody>
      </p:sp>
    </p:spTree>
    <p:extLst>
      <p:ext uri="{BB962C8B-B14F-4D97-AF65-F5344CB8AC3E}">
        <p14:creationId xmlns:p14="http://schemas.microsoft.com/office/powerpoint/2010/main" val="94796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3A7DB0-F3F8-45FE-9620-EF16CEA507D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568BF0-EDC0-4A4F-8EB5-F10FD6BF95C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04AF9E-62CE-4082-95CA-9FC809D587A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1A58DD-7002-455F-8EE7-EF8D6024A09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F8C27C-5698-477A-8894-3C0525C8C26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B96FEB-21A3-421B-A05F-B804F350FFF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B6F480-5CBE-4D98-B5F7-557B839AB9B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8B9EE5-039F-4EB7-B104-29C57E8F713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1D018D-BBF8-4459-BB7F-F09C2B0ED84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509CF8-E4E1-4578-9A79-C3EB1F3E620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C86282-4375-482C-AB66-683F77C57DF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DC582E-DE9F-414E-9185-D0475C5751D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F81E363F-60A1-4499-9FF1-3473EDA87A4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0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0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2.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5.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1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7.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1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8.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1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9.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3" Type="http://schemas.openxmlformats.org/officeDocument/2006/relationships/hyperlink" Target="http://etikkradet.no/en/" TargetMode="External"/><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4.jpeg"/><Relationship Id="rId7" Type="http://schemas.openxmlformats.org/officeDocument/2006/relationships/image" Target="../media/image36.png"/><Relationship Id="rId2" Type="http://schemas.openxmlformats.org/officeDocument/2006/relationships/notesSlide" Target="../notesSlides/notesSlide135.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35.jpe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12.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12.jpeg"/><Relationship Id="rId4" Type="http://schemas.openxmlformats.org/officeDocument/2006/relationships/image" Target="../media/image8.jpeg"/><Relationship Id="rId9" Type="http://schemas.openxmlformats.org/officeDocument/2006/relationships/image" Target="../media/image10.jpeg"/></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12.jpeg"/><Relationship Id="rId10" Type="http://schemas.openxmlformats.org/officeDocument/2006/relationships/image" Target="../media/image10.jpeg"/><Relationship Id="rId4" Type="http://schemas.openxmlformats.org/officeDocument/2006/relationships/image" Target="../media/image8.jpe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hyperlink" Target="mailto:matti.hayry@aalto.fi"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youtube.com/watch?v=lHiGgtP6v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9.jpeg"/><Relationship Id="rId11" Type="http://schemas.openxmlformats.org/officeDocument/2006/relationships/image" Target="../media/image10.jpeg"/><Relationship Id="rId5" Type="http://schemas.openxmlformats.org/officeDocument/2006/relationships/image" Target="../media/image12.jpeg"/><Relationship Id="rId10" Type="http://schemas.openxmlformats.org/officeDocument/2006/relationships/image" Target="../media/image15.emf"/><Relationship Id="rId4" Type="http://schemas.openxmlformats.org/officeDocument/2006/relationships/image" Target="../media/image8.jpeg"/><Relationship Id="rId9"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MjV9De4x5e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6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0.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6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6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2.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6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3.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6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4.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6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5.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6.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6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7.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8.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7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9.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7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0.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7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1.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7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2.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7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3.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7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4.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7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5.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7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6.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7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7.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8.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8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9.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1.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8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2.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8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3.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8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4.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8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5.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8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6.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8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7.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9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8.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9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9.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9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0.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9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1.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9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2.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9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3.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9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4.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9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5.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9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6.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9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7.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1512888"/>
            <a:ext cx="9144000" cy="3716337"/>
          </a:xfrm>
        </p:spPr>
        <p:txBody>
          <a:bodyPr/>
          <a:lstStyle/>
          <a:p>
            <a:r>
              <a:rPr lang="fi-FI" sz="2800" b="1" smtClean="0">
                <a:solidFill>
                  <a:srgbClr val="99CCFF"/>
                </a:solidFill>
                <a:latin typeface="Arial" charset="0"/>
              </a:rPr>
              <a:t> </a:t>
            </a:r>
          </a:p>
        </p:txBody>
      </p:sp>
      <p:sp>
        <p:nvSpPr>
          <p:cNvPr id="2051" name="Rectangle 3"/>
          <p:cNvSpPr>
            <a:spLocks noGrp="1" noChangeArrowheads="1"/>
          </p:cNvSpPr>
          <p:nvPr>
            <p:ph type="body" sz="half" idx="1"/>
          </p:nvPr>
        </p:nvSpPr>
        <p:spPr>
          <a:xfrm flipH="1">
            <a:off x="179388" y="4221163"/>
            <a:ext cx="8964612" cy="2808287"/>
          </a:xfrm>
        </p:spPr>
        <p:txBody>
          <a:bodyPr/>
          <a:lstStyle/>
          <a:p>
            <a:pPr algn="ctr">
              <a:buFontTx/>
              <a:buNone/>
            </a:pPr>
            <a:r>
              <a:rPr lang="en-GB" sz="1400" b="1" smtClean="0">
                <a:latin typeface="Arial" charset="0"/>
              </a:rPr>
              <a:t> </a:t>
            </a:r>
          </a:p>
        </p:txBody>
      </p:sp>
      <p:sp>
        <p:nvSpPr>
          <p:cNvPr id="2052"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800" dirty="0" smtClean="0"/>
              <a:t> </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899592" y="1484784"/>
            <a:ext cx="7560840" cy="4608512"/>
          </a:xfrm>
          <a:ln>
            <a:noFill/>
          </a:ln>
        </p:spPr>
        <p:txBody>
          <a:bodyPr/>
          <a:lstStyle/>
          <a:p>
            <a:pPr>
              <a:spcBef>
                <a:spcPts val="0"/>
              </a:spcBef>
              <a:spcAft>
                <a:spcPts val="1200"/>
              </a:spcAft>
            </a:pPr>
            <a:r>
              <a:rPr lang="en-GB" sz="2400" b="1" dirty="0" smtClean="0">
                <a:latin typeface="Arial" charset="0"/>
              </a:rPr>
              <a:t>The coal ash spill affected c. 70 miles of Dan River downstream Eden.</a:t>
            </a:r>
          </a:p>
          <a:p>
            <a:pPr>
              <a:spcBef>
                <a:spcPts val="0"/>
              </a:spcBef>
              <a:spcAft>
                <a:spcPts val="1200"/>
              </a:spcAft>
            </a:pPr>
            <a:r>
              <a:rPr lang="en-GB" sz="2400" b="1" dirty="0" smtClean="0">
                <a:latin typeface="Arial" charset="0"/>
              </a:rPr>
              <a:t>The coal ash settled mostly on the river bottom sediments.</a:t>
            </a:r>
          </a:p>
          <a:p>
            <a:pPr>
              <a:spcBef>
                <a:spcPts val="0"/>
              </a:spcBef>
              <a:spcAft>
                <a:spcPts val="1200"/>
              </a:spcAft>
            </a:pPr>
            <a:r>
              <a:rPr lang="en-GB" sz="2400" b="1" dirty="0" smtClean="0">
                <a:latin typeface="Arial" charset="0"/>
              </a:rPr>
              <a:t>Some of it has been removed, but not all of it can or ever will be.</a:t>
            </a:r>
          </a:p>
          <a:p>
            <a:pPr>
              <a:spcBef>
                <a:spcPts val="0"/>
              </a:spcBef>
              <a:spcAft>
                <a:spcPts val="1200"/>
              </a:spcAft>
            </a:pPr>
            <a:r>
              <a:rPr lang="en-GB" sz="2400" b="1" dirty="0" smtClean="0">
                <a:latin typeface="Arial" charset="0"/>
              </a:rPr>
              <a:t>The US Environmental Protection Agency (EPA) reports that there are no serious health hazards.</a:t>
            </a:r>
          </a:p>
          <a:p>
            <a:pPr>
              <a:spcBef>
                <a:spcPts val="0"/>
              </a:spcBef>
              <a:spcAft>
                <a:spcPts val="1200"/>
              </a:spcAft>
            </a:pPr>
            <a:r>
              <a:rPr lang="en-GB" sz="2400" b="1" dirty="0" smtClean="0">
                <a:latin typeface="Arial" charset="0"/>
              </a:rPr>
              <a:t>The financial damage to society has been estimated at &gt; $ 300 million</a:t>
            </a: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https://www.epa.gov/dukeenergy-coalash/frequently-asked-questions-faqs-about-duke-energy-coal-ash-spill-eden-nc</a:t>
            </a:r>
            <a:endParaRPr lang="en-GB" sz="700" b="1" kern="0" dirty="0" smtClean="0">
              <a:effectLst/>
              <a:latin typeface="Arial" charset="0"/>
            </a:endParaRPr>
          </a:p>
        </p:txBody>
      </p:sp>
      <p:sp>
        <p:nvSpPr>
          <p:cNvPr id="7" name="Rectangle 2"/>
          <p:cNvSpPr>
            <a:spLocks noGrp="1" noChangeArrowheads="1"/>
          </p:cNvSpPr>
          <p:nvPr>
            <p:ph type="title"/>
          </p:nvPr>
        </p:nvSpPr>
        <p:spPr>
          <a:xfrm>
            <a:off x="28842" y="44624"/>
            <a:ext cx="9144000" cy="1152128"/>
          </a:xfrm>
        </p:spPr>
        <p:txBody>
          <a:bodyPr/>
          <a:lstStyle/>
          <a:p>
            <a:pPr algn="l"/>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rgbClr val="FFFF99"/>
                </a:solidFill>
                <a:latin typeface="Arial" charset="0"/>
              </a:rPr>
              <a:t>                 </a:t>
            </a:r>
            <a:r>
              <a:rPr lang="en-GB" sz="3200" b="1" dirty="0" smtClean="0">
                <a:solidFill>
                  <a:schemeClr val="bg2">
                    <a:lumMod val="20000"/>
                    <a:lumOff val="80000"/>
                  </a:schemeClr>
                </a:solidFill>
                <a:latin typeface="Arial" charset="0"/>
              </a:rPr>
              <a:t>The Dan River Incident</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8" name="Picture 2" descr="Image result for dan river coal ash sp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2" y="8760"/>
            <a:ext cx="1967839" cy="12600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9" name="Picture 4" descr="Image result for dan river coal ash sp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8760"/>
            <a:ext cx="2198474" cy="123114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5164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971600" y="2204864"/>
            <a:ext cx="7272808" cy="1728192"/>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chemeClr val="tx1"/>
                </a:solidFill>
                <a:latin typeface="Arial" charset="0"/>
              </a:rPr>
              <a:t>What do we know so far?</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Tree>
    <p:extLst>
      <p:ext uri="{BB962C8B-B14F-4D97-AF65-F5344CB8AC3E}">
        <p14:creationId xmlns:p14="http://schemas.microsoft.com/office/powerpoint/2010/main" val="670553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224" y="-2952"/>
            <a:ext cx="3112616" cy="2063800"/>
          </a:xfrm>
          <a:prstGeom prst="rect">
            <a:avLst/>
          </a:prstGeom>
          <a:effectLst>
            <a:softEdge rad="25400"/>
          </a:effectLst>
        </p:spPr>
      </p:pic>
      <p:sp>
        <p:nvSpPr>
          <p:cNvPr id="4" name="Rectangle 2"/>
          <p:cNvSpPr txBox="1">
            <a:spLocks noChangeArrowheads="1"/>
          </p:cNvSpPr>
          <p:nvPr/>
        </p:nvSpPr>
        <p:spPr>
          <a:xfrm>
            <a:off x="3203848" y="692696"/>
            <a:ext cx="5796136" cy="93610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400" b="1" kern="0" dirty="0" smtClean="0">
                <a:solidFill>
                  <a:schemeClr val="tx1"/>
                </a:solidFill>
                <a:effectLst/>
                <a:latin typeface="Arial" charset="0"/>
              </a:rPr>
              <a:t>A lot of toxic coal ash was spilled into Dan River in North Carolina in 2014</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Tree>
    <p:extLst>
      <p:ext uri="{BB962C8B-B14F-4D97-AF65-F5344CB8AC3E}">
        <p14:creationId xmlns:p14="http://schemas.microsoft.com/office/powerpoint/2010/main" val="229572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224" y="-2952"/>
            <a:ext cx="3112616" cy="2063800"/>
          </a:xfrm>
          <a:prstGeom prst="rect">
            <a:avLst/>
          </a:prstGeom>
          <a:effectLst>
            <a:softEdge rad="25400"/>
          </a:effectLst>
        </p:spPr>
      </p:pic>
      <p:sp>
        <p:nvSpPr>
          <p:cNvPr id="4" name="Rectangle 2"/>
          <p:cNvSpPr txBox="1">
            <a:spLocks noChangeArrowheads="1"/>
          </p:cNvSpPr>
          <p:nvPr/>
        </p:nvSpPr>
        <p:spPr>
          <a:xfrm>
            <a:off x="3203848" y="692696"/>
            <a:ext cx="5796136" cy="93610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400" b="1" kern="0" dirty="0" smtClean="0">
                <a:solidFill>
                  <a:schemeClr val="tx1"/>
                </a:solidFill>
                <a:effectLst/>
                <a:latin typeface="Arial" charset="0"/>
              </a:rPr>
              <a:t>A lot of toxic coal ash was spilled into Dan River in North Carolina in 2014</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pic>
        <p:nvPicPr>
          <p:cNvPr id="5" name="Picture 4"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548470"/>
            <a:ext cx="2835968" cy="1816634"/>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8920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224" y="-2952"/>
            <a:ext cx="3112616" cy="2063800"/>
          </a:xfrm>
          <a:prstGeom prst="rect">
            <a:avLst/>
          </a:prstGeom>
          <a:effectLst>
            <a:softEdge rad="25400"/>
          </a:effectLst>
        </p:spPr>
      </p:pic>
      <p:sp>
        <p:nvSpPr>
          <p:cNvPr id="4" name="Rectangle 2"/>
          <p:cNvSpPr txBox="1">
            <a:spLocks noChangeArrowheads="1"/>
          </p:cNvSpPr>
          <p:nvPr/>
        </p:nvSpPr>
        <p:spPr>
          <a:xfrm>
            <a:off x="3203848" y="692696"/>
            <a:ext cx="5796136" cy="93610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400" b="1" kern="0" dirty="0" smtClean="0">
                <a:solidFill>
                  <a:schemeClr val="tx1"/>
                </a:solidFill>
                <a:effectLst/>
                <a:latin typeface="Arial" charset="0"/>
              </a:rPr>
              <a:t>A lot of toxic coal ash was spilled into Dan River in North Carolina in 2014</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pic>
        <p:nvPicPr>
          <p:cNvPr id="5" name="Picture 4"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548470"/>
            <a:ext cx="2835968" cy="1816634"/>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35496" y="2636912"/>
            <a:ext cx="3140696" cy="151216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GB" sz="2400" b="1" kern="0" dirty="0" smtClean="0">
                <a:solidFill>
                  <a:schemeClr val="tx1"/>
                </a:solidFill>
                <a:effectLst/>
                <a:latin typeface="Arial" charset="0"/>
              </a:rPr>
              <a:t>The culprits had to pay $ 102 million + for the estimated $ 300 </a:t>
            </a:r>
            <a:r>
              <a:rPr lang="en-GB" sz="2400" b="1" kern="0" dirty="0">
                <a:solidFill>
                  <a:schemeClr val="tx1"/>
                </a:solidFill>
                <a:effectLst/>
                <a:latin typeface="Arial" charset="0"/>
              </a:rPr>
              <a:t>million </a:t>
            </a:r>
            <a:r>
              <a:rPr lang="en-GB" sz="2400" b="1" kern="0" dirty="0" smtClean="0">
                <a:solidFill>
                  <a:schemeClr val="tx1"/>
                </a:solidFill>
                <a:effectLst/>
                <a:latin typeface="Arial" charset="0"/>
              </a:rPr>
              <a:t>damage</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Tree>
    <p:extLst>
      <p:ext uri="{BB962C8B-B14F-4D97-AF65-F5344CB8AC3E}">
        <p14:creationId xmlns:p14="http://schemas.microsoft.com/office/powerpoint/2010/main" val="193796114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224" y="-2952"/>
            <a:ext cx="3112616" cy="2063800"/>
          </a:xfrm>
          <a:prstGeom prst="rect">
            <a:avLst/>
          </a:prstGeom>
          <a:effectLst>
            <a:softEdge rad="25400"/>
          </a:effectLst>
        </p:spPr>
      </p:pic>
      <p:sp>
        <p:nvSpPr>
          <p:cNvPr id="4" name="Rectangle 2"/>
          <p:cNvSpPr txBox="1">
            <a:spLocks noChangeArrowheads="1"/>
          </p:cNvSpPr>
          <p:nvPr/>
        </p:nvSpPr>
        <p:spPr>
          <a:xfrm>
            <a:off x="3203848" y="692696"/>
            <a:ext cx="5796136" cy="93610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400" b="1" kern="0" dirty="0" smtClean="0">
                <a:solidFill>
                  <a:schemeClr val="tx1"/>
                </a:solidFill>
                <a:effectLst/>
                <a:latin typeface="Arial" charset="0"/>
              </a:rPr>
              <a:t>A lot of toxic coal ash was spilled into Dan River in North Carolina in 2014</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pic>
        <p:nvPicPr>
          <p:cNvPr id="5" name="Picture 4"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548470"/>
            <a:ext cx="2835968" cy="1816634"/>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6035836" y="4797153"/>
            <a:ext cx="3108164" cy="2060848"/>
          </a:xfrm>
          <a:prstGeom prst="rect">
            <a:avLst/>
          </a:prstGeom>
          <a:effectLst>
            <a:softEdge rad="25400"/>
          </a:effectLst>
        </p:spPr>
      </p:pic>
      <p:sp>
        <p:nvSpPr>
          <p:cNvPr id="9" name="Rectangle 2"/>
          <p:cNvSpPr txBox="1">
            <a:spLocks noChangeArrowheads="1"/>
          </p:cNvSpPr>
          <p:nvPr/>
        </p:nvSpPr>
        <p:spPr>
          <a:xfrm>
            <a:off x="35496" y="2636912"/>
            <a:ext cx="3140696" cy="151216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GB" sz="2400" b="1" kern="0" dirty="0" smtClean="0">
                <a:solidFill>
                  <a:schemeClr val="tx1"/>
                </a:solidFill>
                <a:effectLst/>
                <a:latin typeface="Arial" charset="0"/>
              </a:rPr>
              <a:t>The culprits had to pay $ 102 million + for the estimated $ 300 </a:t>
            </a:r>
            <a:r>
              <a:rPr lang="en-GB" sz="2400" b="1" kern="0" dirty="0">
                <a:solidFill>
                  <a:schemeClr val="tx1"/>
                </a:solidFill>
                <a:effectLst/>
                <a:latin typeface="Arial" charset="0"/>
              </a:rPr>
              <a:t>million </a:t>
            </a:r>
            <a:r>
              <a:rPr lang="en-GB" sz="2400" b="1" kern="0" dirty="0" smtClean="0">
                <a:solidFill>
                  <a:schemeClr val="tx1"/>
                </a:solidFill>
                <a:effectLst/>
                <a:latin typeface="Arial" charset="0"/>
              </a:rPr>
              <a:t>damage</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10" name="Rectangle 2"/>
          <p:cNvSpPr txBox="1">
            <a:spLocks noChangeArrowheads="1"/>
          </p:cNvSpPr>
          <p:nvPr/>
        </p:nvSpPr>
        <p:spPr>
          <a:xfrm>
            <a:off x="6012160" y="2636912"/>
            <a:ext cx="3140696" cy="151216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GB" sz="2400" b="1" kern="0" dirty="0" smtClean="0">
                <a:solidFill>
                  <a:schemeClr val="tx1"/>
                </a:solidFill>
                <a:effectLst/>
                <a:latin typeface="Arial" charset="0"/>
              </a:rPr>
              <a:t>By divesting &gt; $ 300 million, Norwegians told that they do not approve their deed</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11" name="Rectangle 2"/>
          <p:cNvSpPr txBox="1">
            <a:spLocks noChangeArrowheads="1"/>
          </p:cNvSpPr>
          <p:nvPr/>
        </p:nvSpPr>
        <p:spPr>
          <a:xfrm>
            <a:off x="251520" y="4869160"/>
            <a:ext cx="5544616" cy="180019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Tree>
    <p:extLst>
      <p:ext uri="{BB962C8B-B14F-4D97-AF65-F5344CB8AC3E}">
        <p14:creationId xmlns:p14="http://schemas.microsoft.com/office/powerpoint/2010/main" val="377043924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224" y="-2952"/>
            <a:ext cx="3112616" cy="2063800"/>
          </a:xfrm>
          <a:prstGeom prst="rect">
            <a:avLst/>
          </a:prstGeom>
          <a:effectLst>
            <a:softEdge rad="25400"/>
          </a:effectLst>
        </p:spPr>
      </p:pic>
      <p:sp>
        <p:nvSpPr>
          <p:cNvPr id="4" name="Rectangle 2"/>
          <p:cNvSpPr txBox="1">
            <a:spLocks noChangeArrowheads="1"/>
          </p:cNvSpPr>
          <p:nvPr/>
        </p:nvSpPr>
        <p:spPr>
          <a:xfrm>
            <a:off x="3203848" y="692696"/>
            <a:ext cx="5796136" cy="93610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400" b="1" kern="0" dirty="0" smtClean="0">
                <a:solidFill>
                  <a:schemeClr val="tx1"/>
                </a:solidFill>
                <a:effectLst/>
                <a:latin typeface="Arial" charset="0"/>
              </a:rPr>
              <a:t>A lot of toxic coal ash was spilled into Dan River in North Carolina in 2014</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pic>
        <p:nvPicPr>
          <p:cNvPr id="5" name="Picture 4"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548470"/>
            <a:ext cx="2835968" cy="1816634"/>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6035836" y="4797153"/>
            <a:ext cx="3108164" cy="2060848"/>
          </a:xfrm>
          <a:prstGeom prst="rect">
            <a:avLst/>
          </a:prstGeom>
          <a:effectLst>
            <a:softEdge rad="25400"/>
          </a:effectLst>
        </p:spPr>
      </p:pic>
      <p:sp>
        <p:nvSpPr>
          <p:cNvPr id="9" name="Rectangle 2"/>
          <p:cNvSpPr txBox="1">
            <a:spLocks noChangeArrowheads="1"/>
          </p:cNvSpPr>
          <p:nvPr/>
        </p:nvSpPr>
        <p:spPr>
          <a:xfrm>
            <a:off x="35496" y="2636912"/>
            <a:ext cx="3140696" cy="151216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GB" sz="2400" b="1" kern="0" dirty="0" smtClean="0">
                <a:solidFill>
                  <a:schemeClr val="tx1"/>
                </a:solidFill>
                <a:effectLst/>
                <a:latin typeface="Arial" charset="0"/>
              </a:rPr>
              <a:t>The culprits had to pay $ 102 million + for the estimated $ 300 </a:t>
            </a:r>
            <a:r>
              <a:rPr lang="en-GB" sz="2400" b="1" kern="0" dirty="0">
                <a:solidFill>
                  <a:schemeClr val="tx1"/>
                </a:solidFill>
                <a:effectLst/>
                <a:latin typeface="Arial" charset="0"/>
              </a:rPr>
              <a:t>million </a:t>
            </a:r>
            <a:r>
              <a:rPr lang="en-GB" sz="2400" b="1" kern="0" dirty="0" smtClean="0">
                <a:solidFill>
                  <a:schemeClr val="tx1"/>
                </a:solidFill>
                <a:effectLst/>
                <a:latin typeface="Arial" charset="0"/>
              </a:rPr>
              <a:t>damage</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10" name="Rectangle 2"/>
          <p:cNvSpPr txBox="1">
            <a:spLocks noChangeArrowheads="1"/>
          </p:cNvSpPr>
          <p:nvPr/>
        </p:nvSpPr>
        <p:spPr>
          <a:xfrm>
            <a:off x="6012160" y="2636912"/>
            <a:ext cx="3140696" cy="151216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GB" sz="2400" b="1" kern="0" dirty="0" smtClean="0">
                <a:solidFill>
                  <a:schemeClr val="tx1"/>
                </a:solidFill>
                <a:effectLst/>
                <a:latin typeface="Arial" charset="0"/>
              </a:rPr>
              <a:t>By divesting &gt; $ 300 million, Norwegians told that they do not approve their deed</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11" name="Rectangle 2"/>
          <p:cNvSpPr txBox="1">
            <a:spLocks noChangeArrowheads="1"/>
          </p:cNvSpPr>
          <p:nvPr/>
        </p:nvSpPr>
        <p:spPr>
          <a:xfrm>
            <a:off x="251520" y="4869160"/>
            <a:ext cx="5544616" cy="180019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spcAft>
                <a:spcPts val="1200"/>
              </a:spcAft>
            </a:pPr>
            <a:r>
              <a:rPr lang="en-GB" sz="2400" b="1" kern="0" dirty="0" smtClean="0">
                <a:solidFill>
                  <a:schemeClr val="tx1"/>
                </a:solidFill>
                <a:effectLst/>
                <a:latin typeface="Arial" charset="0"/>
              </a:rPr>
              <a:t>Lesson?</a:t>
            </a:r>
          </a:p>
          <a:p>
            <a:pPr algn="l"/>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Tree>
    <p:extLst>
      <p:ext uri="{BB962C8B-B14F-4D97-AF65-F5344CB8AC3E}">
        <p14:creationId xmlns:p14="http://schemas.microsoft.com/office/powerpoint/2010/main" val="14599637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224" y="-2952"/>
            <a:ext cx="3112616" cy="2063800"/>
          </a:xfrm>
          <a:prstGeom prst="rect">
            <a:avLst/>
          </a:prstGeom>
          <a:effectLst>
            <a:softEdge rad="25400"/>
          </a:effectLst>
        </p:spPr>
      </p:pic>
      <p:sp>
        <p:nvSpPr>
          <p:cNvPr id="4" name="Rectangle 2"/>
          <p:cNvSpPr txBox="1">
            <a:spLocks noChangeArrowheads="1"/>
          </p:cNvSpPr>
          <p:nvPr/>
        </p:nvSpPr>
        <p:spPr>
          <a:xfrm>
            <a:off x="3203848" y="692696"/>
            <a:ext cx="5796136" cy="93610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400" b="1" kern="0" dirty="0" smtClean="0">
                <a:solidFill>
                  <a:schemeClr val="tx1"/>
                </a:solidFill>
                <a:effectLst/>
                <a:latin typeface="Arial" charset="0"/>
              </a:rPr>
              <a:t>A lot of toxic coal ash was spilled into Dan River in North Carolina in 2014</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pic>
        <p:nvPicPr>
          <p:cNvPr id="5" name="Picture 4"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548470"/>
            <a:ext cx="2835968" cy="1816634"/>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6035836" y="4797153"/>
            <a:ext cx="3108164" cy="2060848"/>
          </a:xfrm>
          <a:prstGeom prst="rect">
            <a:avLst/>
          </a:prstGeom>
          <a:effectLst>
            <a:softEdge rad="25400"/>
          </a:effectLst>
        </p:spPr>
      </p:pic>
      <p:sp>
        <p:nvSpPr>
          <p:cNvPr id="9" name="Rectangle 2"/>
          <p:cNvSpPr txBox="1">
            <a:spLocks noChangeArrowheads="1"/>
          </p:cNvSpPr>
          <p:nvPr/>
        </p:nvSpPr>
        <p:spPr>
          <a:xfrm>
            <a:off x="35496" y="2636912"/>
            <a:ext cx="3140696" cy="151216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GB" sz="2400" b="1" kern="0" dirty="0" smtClean="0">
                <a:solidFill>
                  <a:schemeClr val="tx1"/>
                </a:solidFill>
                <a:effectLst/>
                <a:latin typeface="Arial" charset="0"/>
              </a:rPr>
              <a:t>The culprits had to pay $ 102 million + for the estimated $ 300 </a:t>
            </a:r>
            <a:r>
              <a:rPr lang="en-GB" sz="2400" b="1" kern="0" dirty="0">
                <a:solidFill>
                  <a:schemeClr val="tx1"/>
                </a:solidFill>
                <a:effectLst/>
                <a:latin typeface="Arial" charset="0"/>
              </a:rPr>
              <a:t>million </a:t>
            </a:r>
            <a:r>
              <a:rPr lang="en-GB" sz="2400" b="1" kern="0" dirty="0" smtClean="0">
                <a:solidFill>
                  <a:schemeClr val="tx1"/>
                </a:solidFill>
                <a:effectLst/>
                <a:latin typeface="Arial" charset="0"/>
              </a:rPr>
              <a:t>damage</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10" name="Rectangle 2"/>
          <p:cNvSpPr txBox="1">
            <a:spLocks noChangeArrowheads="1"/>
          </p:cNvSpPr>
          <p:nvPr/>
        </p:nvSpPr>
        <p:spPr>
          <a:xfrm>
            <a:off x="6012160" y="2636912"/>
            <a:ext cx="3140696" cy="151216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GB" sz="2400" b="1" kern="0" dirty="0" smtClean="0">
                <a:solidFill>
                  <a:schemeClr val="tx1"/>
                </a:solidFill>
                <a:effectLst/>
                <a:latin typeface="Arial" charset="0"/>
              </a:rPr>
              <a:t>By divesting &gt; $ 300 million, Norwegians told that they do not approve their deed</a:t>
            </a:r>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11" name="Rectangle 2"/>
          <p:cNvSpPr txBox="1">
            <a:spLocks noChangeArrowheads="1"/>
          </p:cNvSpPr>
          <p:nvPr/>
        </p:nvSpPr>
        <p:spPr>
          <a:xfrm>
            <a:off x="251520" y="4869160"/>
            <a:ext cx="5544616" cy="180019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spcAft>
                <a:spcPts val="1200"/>
              </a:spcAft>
            </a:pPr>
            <a:r>
              <a:rPr lang="en-GB" sz="2400" b="1" kern="0" dirty="0" smtClean="0">
                <a:solidFill>
                  <a:schemeClr val="tx1"/>
                </a:solidFill>
                <a:effectLst/>
                <a:latin typeface="Arial" charset="0"/>
              </a:rPr>
              <a:t>Lesson?</a:t>
            </a:r>
          </a:p>
          <a:p>
            <a:pPr>
              <a:spcAft>
                <a:spcPts val="1200"/>
              </a:spcAft>
            </a:pPr>
            <a:r>
              <a:rPr lang="en-GB" sz="2400" b="1" kern="0" dirty="0" smtClean="0">
                <a:solidFill>
                  <a:schemeClr val="tx1"/>
                </a:solidFill>
                <a:effectLst/>
                <a:latin typeface="Arial" charset="0"/>
              </a:rPr>
              <a:t>If every investor followed Norway’s example, all unethical companies would be driven out of business?</a:t>
            </a:r>
          </a:p>
          <a:p>
            <a:pPr algn="l"/>
            <a:r>
              <a:rPr lang="en-GB" sz="3800" b="1" kern="0" dirty="0" smtClean="0">
                <a:solidFill>
                  <a:srgbClr val="FFFF99"/>
                </a:solidFill>
                <a:effectLst/>
                <a:latin typeface="Arial" charset="0"/>
              </a:rPr>
              <a:t/>
            </a:r>
            <a:br>
              <a:rPr lang="en-GB" sz="38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Tree>
    <p:extLst>
      <p:ext uri="{BB962C8B-B14F-4D97-AF65-F5344CB8AC3E}">
        <p14:creationId xmlns:p14="http://schemas.microsoft.com/office/powerpoint/2010/main" val="9616294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470448"/>
      </p:ext>
    </p:extLst>
  </p:cSld>
  <p:clrMapOvr>
    <a:masterClrMapping/>
  </p:clrMapOvr>
  <mc:AlternateContent xmlns:mc="http://schemas.openxmlformats.org/markup-compatibility/2006">
    <mc:Choice xmlns:p14="http://schemas.microsoft.com/office/powerpoint/2010/main" Requires="p14">
      <p:transition spd="slow" p14:dur="3000">
        <p:fade/>
      </p:transition>
    </mc:Choice>
    <mc:Fallback>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971600" y="2204864"/>
            <a:ext cx="7272808" cy="1728192"/>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chemeClr val="tx1"/>
                </a:solidFill>
                <a:latin typeface="Arial" charset="0"/>
              </a:rPr>
              <a:t>So what exactly are the grounds on which the Council on Ethics makes its recommendations?</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Tree>
    <p:extLst>
      <p:ext uri="{BB962C8B-B14F-4D97-AF65-F5344CB8AC3E}">
        <p14:creationId xmlns:p14="http://schemas.microsoft.com/office/powerpoint/2010/main" val="41391108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0" y="1556792"/>
            <a:ext cx="9144000" cy="4608512"/>
          </a:xfrm>
          <a:ln>
            <a:noFill/>
          </a:ln>
        </p:spPr>
        <p:txBody>
          <a:bodyPr/>
          <a:lstStyle/>
          <a:p>
            <a:pPr marL="0" indent="0" algn="ctr">
              <a:spcBef>
                <a:spcPts val="0"/>
              </a:spcBef>
              <a:spcAft>
                <a:spcPts val="1200"/>
              </a:spcAft>
              <a:buNone/>
            </a:pPr>
            <a:r>
              <a:rPr lang="en-GB" sz="2800" b="1" cap="small" dirty="0" smtClean="0">
                <a:latin typeface="Arial" charset="0"/>
              </a:rPr>
              <a:t>Guidelines</a:t>
            </a:r>
          </a:p>
          <a:p>
            <a:pPr marL="0" indent="0" algn="ctr">
              <a:spcBef>
                <a:spcPts val="0"/>
              </a:spcBef>
              <a:spcAft>
                <a:spcPts val="1200"/>
              </a:spcAft>
              <a:buNone/>
            </a:pPr>
            <a:endParaRPr lang="en-GB" sz="2800" b="1" cap="small" dirty="0" smtClean="0">
              <a:latin typeface="Arial" charset="0"/>
            </a:endParaRPr>
          </a:p>
          <a:p>
            <a:pPr marL="0" indent="0" algn="ctr">
              <a:spcBef>
                <a:spcPts val="0"/>
              </a:spcBef>
              <a:spcAft>
                <a:spcPts val="1200"/>
              </a:spcAft>
              <a:buNone/>
            </a:pPr>
            <a:r>
              <a:rPr lang="en-GB" sz="2400" b="1" dirty="0">
                <a:latin typeface="Arial" charset="0"/>
              </a:rPr>
              <a:t>http://etikkradet.no/en/guidelines</a:t>
            </a:r>
            <a:r>
              <a:rPr lang="en-GB" sz="2400" b="1" dirty="0" smtClean="0">
                <a:latin typeface="Arial" charset="0"/>
              </a:rPr>
              <a:t>/</a:t>
            </a:r>
            <a:endParaRPr lang="en-GB" sz="2400" b="1" dirty="0">
              <a:latin typeface="Arial" charset="0"/>
            </a:endParaRP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12" name="Picture 8"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13" name="Picture 8" descr="Image result for government pension fund global"/>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80104" y="73498"/>
            <a:ext cx="2228400"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65044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0" y="2492896"/>
            <a:ext cx="9144000"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chemeClr val="tx1"/>
                </a:solidFill>
                <a:latin typeface="Arial" charset="0"/>
              </a:rPr>
              <a:t>So who is to blame?</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Tree>
    <p:extLst>
      <p:ext uri="{BB962C8B-B14F-4D97-AF65-F5344CB8AC3E}">
        <p14:creationId xmlns:p14="http://schemas.microsoft.com/office/powerpoint/2010/main" val="25875762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0" y="1556792"/>
            <a:ext cx="9144000" cy="5040560"/>
          </a:xfrm>
          <a:ln>
            <a:noFill/>
          </a:ln>
        </p:spPr>
        <p:txBody>
          <a:bodyPr/>
          <a:lstStyle/>
          <a:p>
            <a:pPr marL="0" indent="0" algn="ctr">
              <a:spcBef>
                <a:spcPts val="0"/>
              </a:spcBef>
              <a:spcAft>
                <a:spcPts val="1200"/>
              </a:spcAft>
              <a:buNone/>
            </a:pPr>
            <a:r>
              <a:rPr lang="en-GB" sz="2800" b="1" cap="small" dirty="0" smtClean="0">
                <a:latin typeface="Arial" charset="0"/>
              </a:rPr>
              <a:t>Guidelines</a:t>
            </a:r>
          </a:p>
          <a:p>
            <a:pPr marL="0" indent="0" algn="ctr">
              <a:spcBef>
                <a:spcPts val="0"/>
              </a:spcBef>
              <a:spcAft>
                <a:spcPts val="600"/>
              </a:spcAft>
              <a:buNone/>
            </a:pPr>
            <a:r>
              <a:rPr lang="en-US" sz="2200" b="1" dirty="0">
                <a:solidFill>
                  <a:schemeClr val="bg2">
                    <a:lumMod val="20000"/>
                    <a:lumOff val="80000"/>
                  </a:schemeClr>
                </a:solidFill>
                <a:latin typeface="Arial" panose="020B0604020202020204" pitchFamily="34" charset="0"/>
                <a:cs typeface="Arial" panose="020B0604020202020204" pitchFamily="34" charset="0"/>
              </a:rPr>
              <a:t>Section </a:t>
            </a:r>
            <a:r>
              <a:rPr lang="en-US" sz="2200" b="1" dirty="0" smtClean="0">
                <a:solidFill>
                  <a:schemeClr val="bg2">
                    <a:lumMod val="20000"/>
                    <a:lumOff val="80000"/>
                  </a:schemeClr>
                </a:solidFill>
                <a:latin typeface="Arial" panose="020B0604020202020204" pitchFamily="34" charset="0"/>
                <a:cs typeface="Arial" panose="020B0604020202020204" pitchFamily="34" charset="0"/>
              </a:rPr>
              <a:t>2.</a:t>
            </a:r>
          </a:p>
          <a:p>
            <a:pPr marL="0" indent="0" algn="ctr">
              <a:spcBef>
                <a:spcPts val="0"/>
              </a:spcBef>
              <a:spcAft>
                <a:spcPts val="600"/>
              </a:spcAft>
              <a:buNone/>
            </a:pPr>
            <a:r>
              <a:rPr lang="en-US" sz="2100" b="1" cap="small" dirty="0" smtClean="0">
                <a:solidFill>
                  <a:schemeClr val="bg2">
                    <a:lumMod val="20000"/>
                    <a:lumOff val="80000"/>
                  </a:schemeClr>
                </a:solidFill>
                <a:latin typeface="Arial" panose="020B0604020202020204" pitchFamily="34" charset="0"/>
                <a:cs typeface="Arial" panose="020B0604020202020204" pitchFamily="34" charset="0"/>
              </a:rPr>
              <a:t>Criteria </a:t>
            </a:r>
            <a:r>
              <a:rPr lang="en-US" sz="2100" b="1" cap="small" dirty="0">
                <a:solidFill>
                  <a:schemeClr val="bg2">
                    <a:lumMod val="20000"/>
                    <a:lumOff val="80000"/>
                  </a:schemeClr>
                </a:solidFill>
                <a:latin typeface="Arial" panose="020B0604020202020204" pitchFamily="34" charset="0"/>
                <a:cs typeface="Arial" panose="020B0604020202020204" pitchFamily="34" charset="0"/>
              </a:rPr>
              <a:t>for product-based observation and exclusion of </a:t>
            </a:r>
            <a:r>
              <a:rPr lang="en-US" sz="2100" b="1" cap="small" dirty="0" smtClean="0">
                <a:solidFill>
                  <a:schemeClr val="bg2">
                    <a:lumMod val="20000"/>
                    <a:lumOff val="80000"/>
                  </a:schemeClr>
                </a:solidFill>
                <a:latin typeface="Arial" panose="020B0604020202020204" pitchFamily="34" charset="0"/>
                <a:cs typeface="Arial" panose="020B0604020202020204" pitchFamily="34" charset="0"/>
              </a:rPr>
              <a:t>companies</a:t>
            </a:r>
          </a:p>
          <a:p>
            <a:pPr marL="0" indent="0">
              <a:spcBef>
                <a:spcPts val="0"/>
              </a:spcBef>
              <a:spcAft>
                <a:spcPts val="600"/>
              </a:spcAft>
              <a:buNone/>
            </a:pPr>
            <a:endParaRPr lang="en-US" sz="400" b="1" dirty="0">
              <a:latin typeface="Arial" panose="020B0604020202020204" pitchFamily="34" charset="0"/>
              <a:cs typeface="Arial" panose="020B0604020202020204" pitchFamily="34" charset="0"/>
            </a:endParaRPr>
          </a:p>
          <a:p>
            <a:pPr marL="0" indent="0">
              <a:spcBef>
                <a:spcPts val="0"/>
              </a:spcBef>
              <a:spcAft>
                <a:spcPts val="600"/>
              </a:spcAft>
              <a:buNone/>
            </a:pPr>
            <a:r>
              <a:rPr lang="en-US" sz="2200" b="1" dirty="0" smtClean="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pic>
        <p:nvPicPr>
          <p:cNvPr id="48136" name="Picture 8"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8" name="Picture 8" descr="Image result for government pension fund global"/>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80104" y="73498"/>
            <a:ext cx="2228400"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8484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Image result for nuclear arms"/>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8704"/>
            <a:ext cx="2400000" cy="15264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7" name="Picture 6"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body" sz="half" idx="1"/>
          </p:nvPr>
        </p:nvSpPr>
        <p:spPr>
          <a:xfrm flipH="1">
            <a:off x="0" y="1556792"/>
            <a:ext cx="9144000" cy="5040560"/>
          </a:xfrm>
          <a:ln>
            <a:noFill/>
          </a:ln>
        </p:spPr>
        <p:txBody>
          <a:bodyPr/>
          <a:lstStyle/>
          <a:p>
            <a:pPr marL="0" indent="0" algn="ctr">
              <a:spcBef>
                <a:spcPts val="0"/>
              </a:spcBef>
              <a:spcAft>
                <a:spcPts val="1200"/>
              </a:spcAft>
              <a:buNone/>
            </a:pPr>
            <a:r>
              <a:rPr lang="en-GB" sz="2800" b="1" cap="small" dirty="0" smtClean="0">
                <a:latin typeface="Arial" charset="0"/>
              </a:rPr>
              <a:t>Guidelines</a:t>
            </a:r>
          </a:p>
          <a:p>
            <a:pPr marL="0" indent="0" algn="ctr">
              <a:spcBef>
                <a:spcPts val="0"/>
              </a:spcBef>
              <a:spcAft>
                <a:spcPts val="600"/>
              </a:spcAft>
              <a:buNone/>
            </a:pPr>
            <a:r>
              <a:rPr lang="en-US" sz="2200" b="1" dirty="0">
                <a:solidFill>
                  <a:schemeClr val="bg2">
                    <a:lumMod val="20000"/>
                    <a:lumOff val="80000"/>
                  </a:schemeClr>
                </a:solidFill>
                <a:latin typeface="Arial" panose="020B0604020202020204" pitchFamily="34" charset="0"/>
                <a:cs typeface="Arial" panose="020B0604020202020204" pitchFamily="34" charset="0"/>
              </a:rPr>
              <a:t>Section </a:t>
            </a:r>
            <a:r>
              <a:rPr lang="en-US" sz="2200" b="1" dirty="0" smtClean="0">
                <a:solidFill>
                  <a:schemeClr val="bg2">
                    <a:lumMod val="20000"/>
                    <a:lumOff val="80000"/>
                  </a:schemeClr>
                </a:solidFill>
                <a:latin typeface="Arial" panose="020B0604020202020204" pitchFamily="34" charset="0"/>
                <a:cs typeface="Arial" panose="020B0604020202020204" pitchFamily="34" charset="0"/>
              </a:rPr>
              <a:t>2.</a:t>
            </a:r>
          </a:p>
          <a:p>
            <a:pPr marL="0" indent="0" algn="ctr">
              <a:spcBef>
                <a:spcPts val="0"/>
              </a:spcBef>
              <a:spcAft>
                <a:spcPts val="600"/>
              </a:spcAft>
              <a:buNone/>
            </a:pPr>
            <a:r>
              <a:rPr lang="en-US" sz="2100" b="1" cap="small" dirty="0" smtClean="0">
                <a:solidFill>
                  <a:schemeClr val="bg2">
                    <a:lumMod val="20000"/>
                    <a:lumOff val="80000"/>
                  </a:schemeClr>
                </a:solidFill>
                <a:latin typeface="Arial" panose="020B0604020202020204" pitchFamily="34" charset="0"/>
                <a:cs typeface="Arial" panose="020B0604020202020204" pitchFamily="34" charset="0"/>
              </a:rPr>
              <a:t>Criteria </a:t>
            </a:r>
            <a:r>
              <a:rPr lang="en-US" sz="2100" b="1" cap="small" dirty="0">
                <a:solidFill>
                  <a:schemeClr val="bg2">
                    <a:lumMod val="20000"/>
                    <a:lumOff val="80000"/>
                  </a:schemeClr>
                </a:solidFill>
                <a:latin typeface="Arial" panose="020B0604020202020204" pitchFamily="34" charset="0"/>
                <a:cs typeface="Arial" panose="020B0604020202020204" pitchFamily="34" charset="0"/>
              </a:rPr>
              <a:t>for product-based observation and exclusion of </a:t>
            </a:r>
            <a:r>
              <a:rPr lang="en-US" sz="2100" b="1" cap="small" dirty="0" smtClean="0">
                <a:solidFill>
                  <a:schemeClr val="bg2">
                    <a:lumMod val="20000"/>
                    <a:lumOff val="80000"/>
                  </a:schemeClr>
                </a:solidFill>
                <a:latin typeface="Arial" panose="020B0604020202020204" pitchFamily="34" charset="0"/>
                <a:cs typeface="Arial" panose="020B0604020202020204" pitchFamily="34" charset="0"/>
              </a:rPr>
              <a:t>companies</a:t>
            </a:r>
          </a:p>
          <a:p>
            <a:pPr marL="0" indent="0">
              <a:spcBef>
                <a:spcPts val="0"/>
              </a:spcBef>
              <a:spcAft>
                <a:spcPts val="600"/>
              </a:spcAft>
              <a:buNone/>
            </a:pPr>
            <a:endParaRPr lang="en-US" sz="400" b="1" dirty="0">
              <a:latin typeface="Arial" panose="020B0604020202020204" pitchFamily="34" charset="0"/>
              <a:cs typeface="Arial" panose="020B0604020202020204" pitchFamily="34" charset="0"/>
            </a:endParaRPr>
          </a:p>
          <a:p>
            <a:pPr marL="0" indent="0">
              <a:spcBef>
                <a:spcPts val="0"/>
              </a:spcBef>
              <a:spcAft>
                <a:spcPts val="600"/>
              </a:spcAft>
              <a:buNone/>
            </a:pPr>
            <a:r>
              <a:rPr lang="en-US" sz="2200" b="1" dirty="0" smtClean="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1) </a:t>
            </a:r>
            <a:r>
              <a:rPr lang="en-US" sz="2200" b="1" dirty="0" smtClean="0">
                <a:latin typeface="Arial" panose="020B0604020202020204" pitchFamily="34" charset="0"/>
                <a:cs typeface="Arial" panose="020B0604020202020204" pitchFamily="34" charset="0"/>
              </a:rPr>
              <a:t>	The </a:t>
            </a:r>
            <a:r>
              <a:rPr lang="en-US" sz="2200" b="1" dirty="0">
                <a:latin typeface="Arial" panose="020B0604020202020204" pitchFamily="34" charset="0"/>
                <a:cs typeface="Arial" panose="020B0604020202020204" pitchFamily="34" charset="0"/>
              </a:rPr>
              <a:t>Fund shall not be invested in </a:t>
            </a:r>
            <a:r>
              <a:rPr lang="en-US" sz="2200" b="1" dirty="0" smtClean="0">
                <a:latin typeface="Arial" panose="020B0604020202020204" pitchFamily="34" charset="0"/>
                <a:cs typeface="Arial" panose="020B0604020202020204" pitchFamily="34" charset="0"/>
              </a:rPr>
              <a:t>companies</a:t>
            </a:r>
          </a:p>
          <a:p>
            <a:pPr marL="0" indent="0">
              <a:spcBef>
                <a:spcPts val="0"/>
              </a:spcBef>
              <a:spcAft>
                <a:spcPts val="600"/>
              </a:spcAft>
              <a:buNone/>
            </a:pP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which themselves </a:t>
            </a:r>
            <a:r>
              <a:rPr lang="en-US" sz="2200" b="1" dirty="0">
                <a:latin typeface="Arial" panose="020B0604020202020204" pitchFamily="34" charset="0"/>
                <a:cs typeface="Arial" panose="020B0604020202020204" pitchFamily="34" charset="0"/>
              </a:rPr>
              <a:t>or through entities they control:</a:t>
            </a:r>
          </a:p>
          <a:p>
            <a:pPr lvl="3">
              <a:spcBef>
                <a:spcPts val="0"/>
              </a:spcBef>
              <a:spcAft>
                <a:spcPts val="600"/>
              </a:spcAft>
              <a:buFont typeface="Arial" panose="020B0604020202020204" pitchFamily="34" charset="0"/>
              <a:buChar char="•"/>
            </a:pPr>
            <a:r>
              <a:rPr lang="en-US" sz="2200" b="1" dirty="0" smtClean="0">
                <a:latin typeface="Arial" panose="020B0604020202020204" pitchFamily="34" charset="0"/>
                <a:cs typeface="Arial" panose="020B0604020202020204" pitchFamily="34" charset="0"/>
              </a:rPr>
              <a:t>produce </a:t>
            </a:r>
            <a:r>
              <a:rPr lang="en-US" sz="2200" b="1" dirty="0">
                <a:latin typeface="Arial" panose="020B0604020202020204" pitchFamily="34" charset="0"/>
                <a:cs typeface="Arial" panose="020B0604020202020204" pitchFamily="34" charset="0"/>
              </a:rPr>
              <a:t>weapons that violate fundamental </a:t>
            </a:r>
            <a:r>
              <a:rPr lang="en-US" sz="2200" b="1" dirty="0" smtClean="0">
                <a:latin typeface="Arial" panose="020B0604020202020204" pitchFamily="34" charset="0"/>
                <a:cs typeface="Arial" panose="020B0604020202020204" pitchFamily="34" charset="0"/>
              </a:rPr>
              <a:t>humanitarian </a:t>
            </a:r>
            <a:r>
              <a:rPr lang="en-US" sz="2200" b="1" dirty="0">
                <a:latin typeface="Arial" panose="020B0604020202020204" pitchFamily="34" charset="0"/>
                <a:cs typeface="Arial" panose="020B0604020202020204" pitchFamily="34" charset="0"/>
              </a:rPr>
              <a:t>principles through their normal </a:t>
            </a:r>
            <a:r>
              <a:rPr lang="en-US" sz="2200" b="1" dirty="0" smtClean="0">
                <a:latin typeface="Arial" panose="020B0604020202020204" pitchFamily="34" charset="0"/>
                <a:cs typeface="Arial" panose="020B0604020202020204" pitchFamily="34" charset="0"/>
              </a:rPr>
              <a:t>use</a:t>
            </a:r>
          </a:p>
          <a:p>
            <a:pPr lvl="3">
              <a:spcBef>
                <a:spcPts val="0"/>
              </a:spcBef>
              <a:spcAft>
                <a:spcPts val="600"/>
              </a:spcAft>
              <a:buFont typeface="Arial" panose="020B0604020202020204" pitchFamily="34" charset="0"/>
              <a:buChar char="•"/>
            </a:pPr>
            <a:r>
              <a:rPr lang="en-US" sz="2200" b="1" dirty="0" smtClean="0">
                <a:latin typeface="Arial" panose="020B0604020202020204" pitchFamily="34" charset="0"/>
                <a:cs typeface="Arial" panose="020B0604020202020204" pitchFamily="34" charset="0"/>
              </a:rPr>
              <a:t>produce tobacco</a:t>
            </a:r>
          </a:p>
          <a:p>
            <a:pPr lvl="3">
              <a:spcBef>
                <a:spcPts val="0"/>
              </a:spcBef>
              <a:spcAft>
                <a:spcPts val="600"/>
              </a:spcAft>
              <a:buFont typeface="Arial" panose="020B0604020202020204" pitchFamily="34" charset="0"/>
              <a:buChar char="•"/>
            </a:pPr>
            <a:r>
              <a:rPr lang="en-US" sz="2200" b="1" dirty="0" smtClean="0">
                <a:latin typeface="Arial" panose="020B0604020202020204" pitchFamily="34" charset="0"/>
                <a:cs typeface="Arial" panose="020B0604020202020204" pitchFamily="34" charset="0"/>
              </a:rPr>
              <a:t>sell </a:t>
            </a:r>
            <a:r>
              <a:rPr lang="en-US" sz="2200" b="1" dirty="0">
                <a:latin typeface="Arial" panose="020B0604020202020204" pitchFamily="34" charset="0"/>
                <a:cs typeface="Arial" panose="020B0604020202020204" pitchFamily="34" charset="0"/>
              </a:rPr>
              <a:t>weapons or military </a:t>
            </a:r>
            <a:r>
              <a:rPr lang="en-US" sz="2200" b="1" dirty="0" smtClean="0">
                <a:latin typeface="Arial" panose="020B0604020202020204" pitchFamily="34" charset="0"/>
                <a:cs typeface="Arial" panose="020B0604020202020204" pitchFamily="34" charset="0"/>
              </a:rPr>
              <a:t>material </a:t>
            </a:r>
            <a:r>
              <a:rPr lang="en-US" sz="2200" b="1" dirty="0">
                <a:latin typeface="Arial" panose="020B0604020202020204" pitchFamily="34" charset="0"/>
                <a:cs typeface="Arial" panose="020B0604020202020204" pitchFamily="34" charset="0"/>
              </a:rPr>
              <a:t>to states that are subject to investment restrictions on government bonds as described in the management mandate for the Fund, section 3-1(2)(c).</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cxnSp>
        <p:nvCxnSpPr>
          <p:cNvPr id="3" name="Straight Connector 2"/>
          <p:cNvCxnSpPr/>
          <p:nvPr/>
        </p:nvCxnSpPr>
        <p:spPr bwMode="auto">
          <a:xfrm flipV="1">
            <a:off x="107504" y="39332"/>
            <a:ext cx="2306414" cy="1517460"/>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flipV="1">
            <a:off x="6732239" y="39332"/>
            <a:ext cx="2376265" cy="1495772"/>
          </a:xfrm>
          <a:prstGeom prst="line">
            <a:avLst/>
          </a:prstGeom>
          <a:solidFill>
            <a:schemeClr val="accent1"/>
          </a:solidFill>
          <a:ln w="762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0641663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p:cNvPicPr>
          <p:nvPr/>
        </p:nvPicPr>
        <p:blipFill>
          <a:blip r:embed="rId3"/>
          <a:stretch>
            <a:fillRect/>
          </a:stretch>
        </p:blipFill>
        <p:spPr>
          <a:xfrm flipH="1">
            <a:off x="35752" y="30392"/>
            <a:ext cx="2304000" cy="1526400"/>
          </a:xfrm>
          <a:prstGeom prst="rect">
            <a:avLst/>
          </a:prstGeom>
          <a:effectLst>
            <a:softEdge rad="12700"/>
          </a:effectLst>
        </p:spPr>
      </p:pic>
      <p:sp>
        <p:nvSpPr>
          <p:cNvPr id="9219" name="Rectangle 3"/>
          <p:cNvSpPr>
            <a:spLocks noGrp="1" noChangeArrowheads="1"/>
          </p:cNvSpPr>
          <p:nvPr>
            <p:ph type="body" sz="half" idx="1"/>
          </p:nvPr>
        </p:nvSpPr>
        <p:spPr>
          <a:xfrm flipH="1">
            <a:off x="0" y="1556792"/>
            <a:ext cx="9144000" cy="5040560"/>
          </a:xfrm>
          <a:ln>
            <a:noFill/>
          </a:ln>
        </p:spPr>
        <p:txBody>
          <a:bodyPr/>
          <a:lstStyle/>
          <a:p>
            <a:pPr marL="0" indent="0" algn="ctr">
              <a:spcBef>
                <a:spcPts val="0"/>
              </a:spcBef>
              <a:spcAft>
                <a:spcPts val="1200"/>
              </a:spcAft>
              <a:buNone/>
            </a:pPr>
            <a:r>
              <a:rPr lang="en-GB" sz="2800" b="1" cap="small" dirty="0" smtClean="0">
                <a:latin typeface="Arial" charset="0"/>
              </a:rPr>
              <a:t>Guidelines</a:t>
            </a:r>
          </a:p>
          <a:p>
            <a:pPr marL="0" indent="0" algn="ctr">
              <a:spcBef>
                <a:spcPts val="0"/>
              </a:spcBef>
              <a:spcAft>
                <a:spcPts val="600"/>
              </a:spcAft>
              <a:buNone/>
            </a:pPr>
            <a:r>
              <a:rPr lang="en-US" sz="2200" b="1" dirty="0">
                <a:solidFill>
                  <a:schemeClr val="bg2">
                    <a:lumMod val="20000"/>
                    <a:lumOff val="80000"/>
                  </a:schemeClr>
                </a:solidFill>
                <a:latin typeface="Arial" panose="020B0604020202020204" pitchFamily="34" charset="0"/>
                <a:cs typeface="Arial" panose="020B0604020202020204" pitchFamily="34" charset="0"/>
              </a:rPr>
              <a:t>Section </a:t>
            </a:r>
            <a:r>
              <a:rPr lang="en-US" sz="2200" b="1" dirty="0" smtClean="0">
                <a:solidFill>
                  <a:schemeClr val="bg2">
                    <a:lumMod val="20000"/>
                    <a:lumOff val="80000"/>
                  </a:schemeClr>
                </a:solidFill>
                <a:latin typeface="Arial" panose="020B0604020202020204" pitchFamily="34" charset="0"/>
                <a:cs typeface="Arial" panose="020B0604020202020204" pitchFamily="34" charset="0"/>
              </a:rPr>
              <a:t>2.</a:t>
            </a:r>
          </a:p>
          <a:p>
            <a:pPr marL="0" indent="0" algn="ctr">
              <a:spcBef>
                <a:spcPts val="0"/>
              </a:spcBef>
              <a:spcAft>
                <a:spcPts val="600"/>
              </a:spcAft>
              <a:buNone/>
            </a:pPr>
            <a:r>
              <a:rPr lang="en-US" sz="2100" b="1" cap="small" dirty="0" smtClean="0">
                <a:solidFill>
                  <a:schemeClr val="bg2">
                    <a:lumMod val="20000"/>
                    <a:lumOff val="80000"/>
                  </a:schemeClr>
                </a:solidFill>
                <a:latin typeface="Arial" panose="020B0604020202020204" pitchFamily="34" charset="0"/>
                <a:cs typeface="Arial" panose="020B0604020202020204" pitchFamily="34" charset="0"/>
              </a:rPr>
              <a:t>Criteria </a:t>
            </a:r>
            <a:r>
              <a:rPr lang="en-US" sz="2100" b="1" cap="small" dirty="0">
                <a:solidFill>
                  <a:schemeClr val="bg2">
                    <a:lumMod val="20000"/>
                    <a:lumOff val="80000"/>
                  </a:schemeClr>
                </a:solidFill>
                <a:latin typeface="Arial" panose="020B0604020202020204" pitchFamily="34" charset="0"/>
                <a:cs typeface="Arial" panose="020B0604020202020204" pitchFamily="34" charset="0"/>
              </a:rPr>
              <a:t>for product-based observation and exclusion of </a:t>
            </a:r>
            <a:r>
              <a:rPr lang="en-US" sz="2100" b="1" cap="small" dirty="0" smtClean="0">
                <a:solidFill>
                  <a:schemeClr val="bg2">
                    <a:lumMod val="20000"/>
                    <a:lumOff val="80000"/>
                  </a:schemeClr>
                </a:solidFill>
                <a:latin typeface="Arial" panose="020B0604020202020204" pitchFamily="34" charset="0"/>
                <a:cs typeface="Arial" panose="020B0604020202020204" pitchFamily="34" charset="0"/>
              </a:rPr>
              <a:t>companies</a:t>
            </a:r>
          </a:p>
          <a:p>
            <a:pPr marL="0" indent="0">
              <a:spcBef>
                <a:spcPts val="0"/>
              </a:spcBef>
              <a:spcAft>
                <a:spcPts val="600"/>
              </a:spcAft>
              <a:buNone/>
            </a:pPr>
            <a:endParaRPr lang="en-US" sz="400" b="1" dirty="0">
              <a:latin typeface="Arial" panose="020B0604020202020204" pitchFamily="34" charset="0"/>
              <a:cs typeface="Arial" panose="020B0604020202020204" pitchFamily="34" charset="0"/>
            </a:endParaRPr>
          </a:p>
          <a:p>
            <a:pPr marL="0" indent="0">
              <a:spcBef>
                <a:spcPts val="0"/>
              </a:spcBef>
              <a:spcAft>
                <a:spcPts val="100"/>
              </a:spcAft>
              <a:buNone/>
            </a:pPr>
            <a:r>
              <a:rPr lang="en-US" sz="2200" b="1" dirty="0" smtClean="0">
                <a:latin typeface="Arial" panose="020B0604020202020204" pitchFamily="34" charset="0"/>
                <a:cs typeface="Arial" panose="020B0604020202020204" pitchFamily="34" charset="0"/>
              </a:rPr>
              <a:t>	   (2) 	Observation </a:t>
            </a:r>
            <a:r>
              <a:rPr lang="en-US" sz="2200" b="1" dirty="0">
                <a:latin typeface="Arial" panose="020B0604020202020204" pitchFamily="34" charset="0"/>
                <a:cs typeface="Arial" panose="020B0604020202020204" pitchFamily="34" charset="0"/>
              </a:rPr>
              <a:t>or exclusion may be </a:t>
            </a:r>
            <a:r>
              <a:rPr lang="en-US" sz="2200" b="1" dirty="0" smtClean="0">
                <a:latin typeface="Arial" panose="020B0604020202020204" pitchFamily="34" charset="0"/>
                <a:cs typeface="Arial" panose="020B0604020202020204" pitchFamily="34" charset="0"/>
              </a:rPr>
              <a:t>decided</a:t>
            </a:r>
          </a:p>
          <a:p>
            <a:pPr marL="0" indent="0">
              <a:spcBef>
                <a:spcPts val="0"/>
              </a:spcBef>
              <a:spcAft>
                <a:spcPts val="100"/>
              </a:spcAft>
              <a:buNone/>
            </a:pPr>
            <a:r>
              <a:rPr lang="en-US" sz="2200" b="1" dirty="0" smtClean="0">
                <a:latin typeface="Arial" panose="020B0604020202020204" pitchFamily="34" charset="0"/>
                <a:cs typeface="Arial" panose="020B0604020202020204" pitchFamily="34" charset="0"/>
              </a:rPr>
              <a:t>		for mining companies </a:t>
            </a:r>
            <a:r>
              <a:rPr lang="en-US" sz="2200" b="1" dirty="0">
                <a:latin typeface="Arial" panose="020B0604020202020204" pitchFamily="34" charset="0"/>
                <a:cs typeface="Arial" panose="020B0604020202020204" pitchFamily="34" charset="0"/>
              </a:rPr>
              <a:t>and power </a:t>
            </a:r>
            <a:r>
              <a:rPr lang="en-US" sz="2200" b="1" dirty="0" smtClean="0">
                <a:latin typeface="Arial" panose="020B0604020202020204" pitchFamily="34" charset="0"/>
                <a:cs typeface="Arial" panose="020B0604020202020204" pitchFamily="34" charset="0"/>
              </a:rPr>
              <a:t>producers</a:t>
            </a:r>
          </a:p>
          <a:p>
            <a:pPr marL="0" indent="0">
              <a:spcBef>
                <a:spcPts val="0"/>
              </a:spcBef>
              <a:spcAft>
                <a:spcPts val="100"/>
              </a:spcAft>
              <a:buNone/>
            </a:pPr>
            <a:r>
              <a:rPr lang="en-US" sz="2200" b="1" dirty="0" smtClean="0">
                <a:latin typeface="Arial" panose="020B0604020202020204" pitchFamily="34" charset="0"/>
                <a:cs typeface="Arial" panose="020B0604020202020204" pitchFamily="34" charset="0"/>
              </a:rPr>
              <a:t>		which </a:t>
            </a:r>
            <a:r>
              <a:rPr lang="en-US" sz="2200" b="1" dirty="0">
                <a:latin typeface="Arial" panose="020B0604020202020204" pitchFamily="34" charset="0"/>
                <a:cs typeface="Arial" panose="020B0604020202020204" pitchFamily="34" charset="0"/>
              </a:rPr>
              <a:t>themselves </a:t>
            </a:r>
            <a:r>
              <a:rPr lang="en-US" sz="2200" b="1" dirty="0" smtClean="0">
                <a:latin typeface="Arial" panose="020B0604020202020204" pitchFamily="34" charset="0"/>
                <a:cs typeface="Arial" panose="020B0604020202020204" pitchFamily="34" charset="0"/>
              </a:rPr>
              <a:t>or through entities they</a:t>
            </a:r>
          </a:p>
          <a:p>
            <a:pPr marL="0" indent="0">
              <a:spcBef>
                <a:spcPts val="0"/>
              </a:spcBef>
              <a:spcAft>
                <a:spcPts val="100"/>
              </a:spcAft>
              <a:buNone/>
            </a:pPr>
            <a:r>
              <a:rPr lang="en-US" sz="2200" b="1" dirty="0" smtClean="0">
                <a:latin typeface="Arial" panose="020B0604020202020204" pitchFamily="34" charset="0"/>
                <a:cs typeface="Arial" panose="020B0604020202020204" pitchFamily="34" charset="0"/>
              </a:rPr>
              <a:t>		control </a:t>
            </a:r>
            <a:r>
              <a:rPr lang="en-US" sz="2200" b="1" dirty="0">
                <a:latin typeface="Arial" panose="020B0604020202020204" pitchFamily="34" charset="0"/>
                <a:cs typeface="Arial" panose="020B0604020202020204" pitchFamily="34" charset="0"/>
              </a:rPr>
              <a:t>derive 30 per cent or </a:t>
            </a:r>
            <a:r>
              <a:rPr lang="en-US" sz="2200" b="1" dirty="0" smtClean="0">
                <a:latin typeface="Arial" panose="020B0604020202020204" pitchFamily="34" charset="0"/>
                <a:cs typeface="Arial" panose="020B0604020202020204" pitchFamily="34" charset="0"/>
              </a:rPr>
              <a:t>more </a:t>
            </a:r>
            <a:r>
              <a:rPr lang="en-US" sz="2200" b="1" dirty="0">
                <a:latin typeface="Arial" panose="020B0604020202020204" pitchFamily="34" charset="0"/>
                <a:cs typeface="Arial" panose="020B0604020202020204" pitchFamily="34" charset="0"/>
              </a:rPr>
              <a:t>of </a:t>
            </a:r>
            <a:r>
              <a:rPr lang="en-US" sz="2200" b="1" dirty="0" smtClean="0">
                <a:latin typeface="Arial" panose="020B0604020202020204" pitchFamily="34" charset="0"/>
                <a:cs typeface="Arial" panose="020B0604020202020204" pitchFamily="34" charset="0"/>
              </a:rPr>
              <a:t>their</a:t>
            </a:r>
          </a:p>
          <a:p>
            <a:pPr marL="0" indent="0">
              <a:spcBef>
                <a:spcPts val="0"/>
              </a:spcBef>
              <a:spcAft>
                <a:spcPts val="100"/>
              </a:spcAft>
              <a:buNone/>
            </a:pPr>
            <a:r>
              <a:rPr lang="en-US" sz="2200" b="1" dirty="0" smtClean="0">
                <a:latin typeface="Arial" panose="020B0604020202020204" pitchFamily="34" charset="0"/>
                <a:cs typeface="Arial" panose="020B0604020202020204" pitchFamily="34" charset="0"/>
              </a:rPr>
              <a:t>		income </a:t>
            </a:r>
            <a:r>
              <a:rPr lang="en-US" sz="2200" b="1" dirty="0">
                <a:latin typeface="Arial" panose="020B0604020202020204" pitchFamily="34" charset="0"/>
                <a:cs typeface="Arial" panose="020B0604020202020204" pitchFamily="34" charset="0"/>
              </a:rPr>
              <a:t>from thermal coal or base 30 per </a:t>
            </a:r>
            <a:r>
              <a:rPr lang="en-US" sz="2200" b="1" dirty="0" smtClean="0">
                <a:latin typeface="Arial" panose="020B0604020202020204" pitchFamily="34" charset="0"/>
                <a:cs typeface="Arial" panose="020B0604020202020204" pitchFamily="34" charset="0"/>
              </a:rPr>
              <a:t>cent</a:t>
            </a:r>
          </a:p>
          <a:p>
            <a:pPr marL="0" indent="0">
              <a:spcBef>
                <a:spcPts val="0"/>
              </a:spcBef>
              <a:spcAft>
                <a:spcPts val="100"/>
              </a:spcAft>
              <a:buNone/>
            </a:pPr>
            <a:r>
              <a:rPr lang="en-US" sz="2200" b="1" dirty="0" smtClean="0">
                <a:latin typeface="Arial" panose="020B0604020202020204" pitchFamily="34" charset="0"/>
                <a:cs typeface="Arial" panose="020B0604020202020204" pitchFamily="34" charset="0"/>
              </a:rPr>
              <a:t>		or </a:t>
            </a:r>
            <a:r>
              <a:rPr lang="en-US" sz="2200" b="1" dirty="0">
                <a:latin typeface="Arial" panose="020B0604020202020204" pitchFamily="34" charset="0"/>
                <a:cs typeface="Arial" panose="020B0604020202020204" pitchFamily="34" charset="0"/>
              </a:rPr>
              <a:t>more of their operations on thermal coal</a:t>
            </a:r>
            <a:r>
              <a:rPr lang="en-US" sz="2200" b="1" dirty="0" smtClean="0">
                <a:latin typeface="Arial" panose="020B0604020202020204" pitchFamily="34" charset="0"/>
                <a:cs typeface="Arial" panose="020B0604020202020204" pitchFamily="34" charset="0"/>
              </a:rPr>
              <a:t>.</a:t>
            </a:r>
            <a:endParaRPr lang="en-US" sz="2200" b="1" dirty="0">
              <a:latin typeface="Arial" panose="020B0604020202020204" pitchFamily="34" charset="0"/>
              <a:cs typeface="Arial" panose="020B0604020202020204" pitchFamily="34" charset="0"/>
            </a:endParaRP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pic>
        <p:nvPicPr>
          <p:cNvPr id="7" name="Picture 6"/>
          <p:cNvPicPr>
            <a:picLocks noChangeAspect="1"/>
          </p:cNvPicPr>
          <p:nvPr/>
        </p:nvPicPr>
        <p:blipFill>
          <a:blip r:embed="rId3"/>
          <a:stretch>
            <a:fillRect/>
          </a:stretch>
        </p:blipFill>
        <p:spPr>
          <a:xfrm>
            <a:off x="6806393" y="30392"/>
            <a:ext cx="2302111" cy="1526400"/>
          </a:xfrm>
          <a:prstGeom prst="rect">
            <a:avLst/>
          </a:prstGeom>
          <a:effectLst>
            <a:softEdge rad="12700"/>
          </a:effectLst>
        </p:spPr>
      </p:pic>
      <p:cxnSp>
        <p:nvCxnSpPr>
          <p:cNvPr id="9" name="Straight Connector 8"/>
          <p:cNvCxnSpPr/>
          <p:nvPr/>
        </p:nvCxnSpPr>
        <p:spPr bwMode="auto">
          <a:xfrm flipV="1">
            <a:off x="6804248" y="39332"/>
            <a:ext cx="2266672" cy="1517460"/>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flipV="1">
            <a:off x="33607" y="39332"/>
            <a:ext cx="2272047" cy="1517460"/>
          </a:xfrm>
          <a:prstGeom prst="line">
            <a:avLst/>
          </a:prstGeom>
          <a:solidFill>
            <a:schemeClr val="accent1"/>
          </a:solidFill>
          <a:ln w="762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0047797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4544" y="1556792"/>
            <a:ext cx="9144000" cy="5040560"/>
          </a:xfrm>
          <a:ln>
            <a:noFill/>
          </a:ln>
        </p:spPr>
        <p:txBody>
          <a:bodyPr/>
          <a:lstStyle/>
          <a:p>
            <a:pPr marL="0" indent="0" algn="ctr">
              <a:spcBef>
                <a:spcPts val="0"/>
              </a:spcBef>
              <a:spcAft>
                <a:spcPts val="1200"/>
              </a:spcAft>
              <a:buNone/>
            </a:pPr>
            <a:r>
              <a:rPr lang="en-GB" sz="2800" b="1" cap="small" dirty="0" smtClean="0">
                <a:latin typeface="Arial" charset="0"/>
              </a:rPr>
              <a:t>Guidelines</a:t>
            </a:r>
          </a:p>
          <a:p>
            <a:pPr marL="0" indent="0" algn="ctr">
              <a:spcBef>
                <a:spcPts val="0"/>
              </a:spcBef>
              <a:spcAft>
                <a:spcPts val="600"/>
              </a:spcAft>
              <a:buNone/>
            </a:pPr>
            <a:r>
              <a:rPr lang="en-US" sz="2200" b="1" dirty="0">
                <a:solidFill>
                  <a:schemeClr val="bg2">
                    <a:lumMod val="20000"/>
                    <a:lumOff val="80000"/>
                  </a:schemeClr>
                </a:solidFill>
                <a:latin typeface="Arial" panose="020B0604020202020204" pitchFamily="34" charset="0"/>
                <a:cs typeface="Arial" panose="020B0604020202020204" pitchFamily="34" charset="0"/>
              </a:rPr>
              <a:t>Section </a:t>
            </a:r>
            <a:r>
              <a:rPr lang="en-US" sz="2200" b="1" dirty="0" smtClean="0">
                <a:solidFill>
                  <a:schemeClr val="bg2">
                    <a:lumMod val="20000"/>
                    <a:lumOff val="80000"/>
                  </a:schemeClr>
                </a:solidFill>
                <a:latin typeface="Arial" panose="020B0604020202020204" pitchFamily="34" charset="0"/>
                <a:cs typeface="Arial" panose="020B0604020202020204" pitchFamily="34" charset="0"/>
              </a:rPr>
              <a:t>2.</a:t>
            </a:r>
          </a:p>
          <a:p>
            <a:pPr marL="0" indent="0" algn="ctr">
              <a:spcBef>
                <a:spcPts val="0"/>
              </a:spcBef>
              <a:spcAft>
                <a:spcPts val="600"/>
              </a:spcAft>
              <a:buNone/>
            </a:pPr>
            <a:r>
              <a:rPr lang="en-US" sz="2100" b="1" cap="small" dirty="0" smtClean="0">
                <a:solidFill>
                  <a:schemeClr val="bg2">
                    <a:lumMod val="20000"/>
                    <a:lumOff val="80000"/>
                  </a:schemeClr>
                </a:solidFill>
                <a:latin typeface="Arial" panose="020B0604020202020204" pitchFamily="34" charset="0"/>
                <a:cs typeface="Arial" panose="020B0604020202020204" pitchFamily="34" charset="0"/>
              </a:rPr>
              <a:t>Criteria </a:t>
            </a:r>
            <a:r>
              <a:rPr lang="en-US" sz="2100" b="1" cap="small" dirty="0">
                <a:solidFill>
                  <a:schemeClr val="bg2">
                    <a:lumMod val="20000"/>
                    <a:lumOff val="80000"/>
                  </a:schemeClr>
                </a:solidFill>
                <a:latin typeface="Arial" panose="020B0604020202020204" pitchFamily="34" charset="0"/>
                <a:cs typeface="Arial" panose="020B0604020202020204" pitchFamily="34" charset="0"/>
              </a:rPr>
              <a:t>for product-based observation and exclusion of </a:t>
            </a:r>
            <a:r>
              <a:rPr lang="en-US" sz="2100" b="1" cap="small" dirty="0" smtClean="0">
                <a:solidFill>
                  <a:schemeClr val="bg2">
                    <a:lumMod val="20000"/>
                    <a:lumOff val="80000"/>
                  </a:schemeClr>
                </a:solidFill>
                <a:latin typeface="Arial" panose="020B0604020202020204" pitchFamily="34" charset="0"/>
                <a:cs typeface="Arial" panose="020B0604020202020204" pitchFamily="34" charset="0"/>
              </a:rPr>
              <a:t>companies</a:t>
            </a:r>
          </a:p>
          <a:p>
            <a:pPr marL="0" indent="0">
              <a:spcBef>
                <a:spcPts val="0"/>
              </a:spcBef>
              <a:spcAft>
                <a:spcPts val="600"/>
              </a:spcAft>
              <a:buNone/>
            </a:pPr>
            <a:endParaRPr lang="en-US" sz="400" b="1" dirty="0">
              <a:latin typeface="Arial" panose="020B0604020202020204" pitchFamily="34" charset="0"/>
              <a:cs typeface="Arial" panose="020B0604020202020204" pitchFamily="34" charset="0"/>
            </a:endParaRPr>
          </a:p>
          <a:p>
            <a:pPr marL="0" indent="0">
              <a:spcBef>
                <a:spcPts val="0"/>
              </a:spcBef>
              <a:spcAft>
                <a:spcPts val="100"/>
              </a:spcAft>
              <a:buNone/>
            </a:pPr>
            <a:r>
              <a:rPr lang="en-US" sz="2200" b="1" dirty="0" smtClean="0">
                <a:latin typeface="Arial" panose="020B0604020202020204" pitchFamily="34" charset="0"/>
                <a:cs typeface="Arial" panose="020B0604020202020204" pitchFamily="34" charset="0"/>
              </a:rPr>
              <a:t>	   (3) 	</a:t>
            </a:r>
            <a:r>
              <a:rPr lang="en-US" sz="2200" b="1" dirty="0">
                <a:latin typeface="Arial" panose="020B0604020202020204" pitchFamily="34" charset="0"/>
                <a:cs typeface="Arial" panose="020B0604020202020204" pitchFamily="34" charset="0"/>
              </a:rPr>
              <a:t>In assessments pursuant to subsection (</a:t>
            </a:r>
            <a:r>
              <a:rPr lang="en-US" sz="2200" b="1" dirty="0" smtClean="0">
                <a:latin typeface="Arial" panose="020B0604020202020204" pitchFamily="34" charset="0"/>
                <a:cs typeface="Arial" panose="020B0604020202020204" pitchFamily="34" charset="0"/>
              </a:rPr>
              <a:t>2)</a:t>
            </a:r>
          </a:p>
          <a:p>
            <a:pPr marL="0" indent="0">
              <a:spcBef>
                <a:spcPts val="0"/>
              </a:spcBef>
              <a:spcAft>
                <a:spcPts val="100"/>
              </a:spcAft>
              <a:buNone/>
            </a:pP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above</a:t>
            </a:r>
            <a:r>
              <a:rPr lang="en-US" sz="2200" b="1" dirty="0">
                <a:latin typeface="Arial" panose="020B0604020202020204" pitchFamily="34" charset="0"/>
                <a:cs typeface="Arial" panose="020B0604020202020204" pitchFamily="34" charset="0"/>
              </a:rPr>
              <a:t>, in addition to the company’s </a:t>
            </a:r>
            <a:r>
              <a:rPr lang="en-US" sz="2200" b="1" dirty="0" smtClean="0">
                <a:latin typeface="Arial" panose="020B0604020202020204" pitchFamily="34" charset="0"/>
                <a:cs typeface="Arial" panose="020B0604020202020204" pitchFamily="34" charset="0"/>
              </a:rPr>
              <a:t>current</a:t>
            </a:r>
          </a:p>
          <a:p>
            <a:pPr marL="0" indent="0">
              <a:spcBef>
                <a:spcPts val="0"/>
              </a:spcBef>
              <a:spcAft>
                <a:spcPts val="100"/>
              </a:spcAft>
              <a:buNone/>
            </a:pP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share </a:t>
            </a:r>
            <a:r>
              <a:rPr lang="en-US" sz="2200" b="1" dirty="0">
                <a:latin typeface="Arial" panose="020B0604020202020204" pitchFamily="34" charset="0"/>
                <a:cs typeface="Arial" panose="020B0604020202020204" pitchFamily="34" charset="0"/>
              </a:rPr>
              <a:t>of income or activity from thermal </a:t>
            </a:r>
            <a:r>
              <a:rPr lang="en-US" sz="2200" b="1" dirty="0" smtClean="0">
                <a:latin typeface="Arial" panose="020B0604020202020204" pitchFamily="34" charset="0"/>
                <a:cs typeface="Arial" panose="020B0604020202020204" pitchFamily="34" charset="0"/>
              </a:rPr>
              <a:t>coal,</a:t>
            </a:r>
          </a:p>
          <a:p>
            <a:pPr marL="0" indent="0">
              <a:spcBef>
                <a:spcPts val="0"/>
              </a:spcBef>
              <a:spcAft>
                <a:spcPts val="100"/>
              </a:spcAft>
              <a:buNone/>
            </a:pP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importance </a:t>
            </a:r>
            <a:r>
              <a:rPr lang="en-US" sz="2200" b="1" dirty="0">
                <a:latin typeface="Arial" panose="020B0604020202020204" pitchFamily="34" charset="0"/>
                <a:cs typeface="Arial" panose="020B0604020202020204" pitchFamily="34" charset="0"/>
              </a:rPr>
              <a:t>shall also be attached to </a:t>
            </a:r>
            <a:r>
              <a:rPr lang="en-US" sz="2200" b="1" dirty="0" smtClean="0">
                <a:latin typeface="Arial" panose="020B0604020202020204" pitchFamily="34" charset="0"/>
                <a:cs typeface="Arial" panose="020B0604020202020204" pitchFamily="34" charset="0"/>
              </a:rPr>
              <a:t>forward-</a:t>
            </a:r>
          </a:p>
          <a:p>
            <a:pPr marL="0" indent="0">
              <a:spcBef>
                <a:spcPts val="0"/>
              </a:spcBef>
              <a:spcAft>
                <a:spcPts val="100"/>
              </a:spcAft>
              <a:buNone/>
            </a:pP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looking </a:t>
            </a:r>
            <a:r>
              <a:rPr lang="en-US" sz="2200" b="1" dirty="0">
                <a:latin typeface="Arial" panose="020B0604020202020204" pitchFamily="34" charset="0"/>
                <a:cs typeface="Arial" panose="020B0604020202020204" pitchFamily="34" charset="0"/>
              </a:rPr>
              <a:t>assessments, including any plans </a:t>
            </a:r>
            <a:r>
              <a:rPr lang="en-US" sz="2200" b="1" dirty="0" smtClean="0">
                <a:latin typeface="Arial" panose="020B0604020202020204" pitchFamily="34" charset="0"/>
                <a:cs typeface="Arial" panose="020B0604020202020204" pitchFamily="34" charset="0"/>
              </a:rPr>
              <a:t>the</a:t>
            </a:r>
          </a:p>
          <a:p>
            <a:pPr marL="0" indent="0">
              <a:spcBef>
                <a:spcPts val="0"/>
              </a:spcBef>
              <a:spcAft>
                <a:spcPts val="100"/>
              </a:spcAft>
              <a:buNone/>
            </a:pP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company </a:t>
            </a:r>
            <a:r>
              <a:rPr lang="en-US" sz="2200" b="1" dirty="0">
                <a:latin typeface="Arial" panose="020B0604020202020204" pitchFamily="34" charset="0"/>
                <a:cs typeface="Arial" panose="020B0604020202020204" pitchFamily="34" charset="0"/>
              </a:rPr>
              <a:t>may have that will change the </a:t>
            </a:r>
            <a:r>
              <a:rPr lang="en-US" sz="2200" b="1" dirty="0" smtClean="0">
                <a:latin typeface="Arial" panose="020B0604020202020204" pitchFamily="34" charset="0"/>
                <a:cs typeface="Arial" panose="020B0604020202020204" pitchFamily="34" charset="0"/>
              </a:rPr>
              <a:t>share</a:t>
            </a:r>
          </a:p>
          <a:p>
            <a:pPr marL="0" indent="0">
              <a:spcBef>
                <a:spcPts val="0"/>
              </a:spcBef>
              <a:spcAft>
                <a:spcPts val="100"/>
              </a:spcAft>
              <a:buNone/>
            </a:pP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of </a:t>
            </a:r>
            <a:r>
              <a:rPr lang="en-US" sz="2200" b="1" dirty="0">
                <a:latin typeface="Arial" panose="020B0604020202020204" pitchFamily="34" charset="0"/>
                <a:cs typeface="Arial" panose="020B0604020202020204" pitchFamily="34" charset="0"/>
              </a:rPr>
              <a:t>its business based on thermal coal and </a:t>
            </a:r>
            <a:r>
              <a:rPr lang="en-US" sz="2200" b="1" dirty="0" smtClean="0">
                <a:latin typeface="Arial" panose="020B0604020202020204" pitchFamily="34" charset="0"/>
                <a:cs typeface="Arial" panose="020B0604020202020204" pitchFamily="34" charset="0"/>
              </a:rPr>
              <a:t>the</a:t>
            </a:r>
          </a:p>
          <a:p>
            <a:pPr marL="0" indent="0">
              <a:spcBef>
                <a:spcPts val="0"/>
              </a:spcBef>
              <a:spcAft>
                <a:spcPts val="100"/>
              </a:spcAft>
              <a:buNone/>
            </a:pP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share </a:t>
            </a:r>
            <a:r>
              <a:rPr lang="en-US" sz="2200" b="1" dirty="0">
                <a:latin typeface="Arial" panose="020B0604020202020204" pitchFamily="34" charset="0"/>
                <a:cs typeface="Arial" panose="020B0604020202020204" pitchFamily="34" charset="0"/>
              </a:rPr>
              <a:t>of its business based on </a:t>
            </a:r>
            <a:r>
              <a:rPr lang="en-US" sz="2200" b="1" dirty="0" smtClean="0">
                <a:latin typeface="Arial" panose="020B0604020202020204" pitchFamily="34" charset="0"/>
                <a:cs typeface="Arial" panose="020B0604020202020204" pitchFamily="34" charset="0"/>
              </a:rPr>
              <a:t>renewable</a:t>
            </a:r>
          </a:p>
          <a:p>
            <a:pPr marL="0" indent="0">
              <a:spcBef>
                <a:spcPts val="0"/>
              </a:spcBef>
              <a:spcAft>
                <a:spcPts val="100"/>
              </a:spcAft>
              <a:buNone/>
            </a:pP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energy sources</a:t>
            </a:r>
            <a:r>
              <a:rPr lang="en-US" sz="2200" b="1" dirty="0">
                <a:latin typeface="Arial" panose="020B0604020202020204" pitchFamily="34" charset="0"/>
                <a:cs typeface="Arial" panose="020B0604020202020204" pitchFamily="34" charset="0"/>
              </a:rPr>
              <a:t>.</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pic>
        <p:nvPicPr>
          <p:cNvPr id="7" name="Picture 6"/>
          <p:cNvPicPr>
            <a:picLocks noChangeAspect="1"/>
          </p:cNvPicPr>
          <p:nvPr/>
        </p:nvPicPr>
        <p:blipFill>
          <a:blip r:embed="rId3"/>
          <a:stretch>
            <a:fillRect/>
          </a:stretch>
        </p:blipFill>
        <p:spPr>
          <a:xfrm>
            <a:off x="6806393" y="30392"/>
            <a:ext cx="2302111" cy="1526400"/>
          </a:xfrm>
          <a:prstGeom prst="rect">
            <a:avLst/>
          </a:prstGeom>
          <a:effectLst>
            <a:softEdge rad="12700"/>
          </a:effectLst>
        </p:spPr>
      </p:pic>
      <p:pic>
        <p:nvPicPr>
          <p:cNvPr id="9" name="Picture 8"/>
          <p:cNvPicPr>
            <a:picLocks/>
          </p:cNvPicPr>
          <p:nvPr/>
        </p:nvPicPr>
        <p:blipFill>
          <a:blip r:embed="rId3"/>
          <a:stretch>
            <a:fillRect/>
          </a:stretch>
        </p:blipFill>
        <p:spPr>
          <a:xfrm flipH="1">
            <a:off x="35752" y="30392"/>
            <a:ext cx="2304000" cy="1526400"/>
          </a:xfrm>
          <a:prstGeom prst="rect">
            <a:avLst/>
          </a:prstGeom>
          <a:effectLst>
            <a:softEdge rad="12700"/>
          </a:effectLst>
        </p:spPr>
      </p:pic>
      <p:sp>
        <p:nvSpPr>
          <p:cNvPr id="3" name="TextBox 2"/>
          <p:cNvSpPr txBox="1"/>
          <p:nvPr/>
        </p:nvSpPr>
        <p:spPr>
          <a:xfrm>
            <a:off x="7452320" y="-166176"/>
            <a:ext cx="971036" cy="1938992"/>
          </a:xfrm>
          <a:prstGeom prst="rect">
            <a:avLst/>
          </a:prstGeom>
          <a:noFill/>
        </p:spPr>
        <p:txBody>
          <a:bodyPr wrap="square" rtlCol="0">
            <a:spAutoFit/>
          </a:bodyPr>
          <a:lstStyle/>
          <a:p>
            <a:r>
              <a:rPr lang="fi-FI" sz="12000" dirty="0" smtClean="0">
                <a:latin typeface="Arial" panose="020B0604020202020204" pitchFamily="34" charset="0"/>
                <a:cs typeface="Arial" panose="020B0604020202020204" pitchFamily="34" charset="0"/>
              </a:rPr>
              <a:t>?</a:t>
            </a:r>
            <a:endParaRPr lang="en-US" sz="12000" dirty="0">
              <a:latin typeface="Arial" panose="020B0604020202020204" pitchFamily="34" charset="0"/>
              <a:cs typeface="Arial" panose="020B0604020202020204" pitchFamily="34" charset="0"/>
            </a:endParaRPr>
          </a:p>
        </p:txBody>
      </p:sp>
      <p:sp>
        <p:nvSpPr>
          <p:cNvPr id="11" name="TextBox 10"/>
          <p:cNvSpPr txBox="1"/>
          <p:nvPr/>
        </p:nvSpPr>
        <p:spPr>
          <a:xfrm>
            <a:off x="764765" y="-204792"/>
            <a:ext cx="971036" cy="1938992"/>
          </a:xfrm>
          <a:prstGeom prst="rect">
            <a:avLst/>
          </a:prstGeom>
          <a:noFill/>
        </p:spPr>
        <p:txBody>
          <a:bodyPr wrap="square" rtlCol="0">
            <a:spAutoFit/>
          </a:bodyPr>
          <a:lstStyle/>
          <a:p>
            <a:r>
              <a:rPr lang="fi-FI" sz="12000" dirty="0" smtClean="0">
                <a:latin typeface="Arial" panose="020B0604020202020204" pitchFamily="34" charset="0"/>
                <a:cs typeface="Arial" panose="020B0604020202020204" pitchFamily="34" charset="0"/>
              </a:rPr>
              <a:t>?</a:t>
            </a:r>
            <a:endParaRPr lang="en-US" sz="1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37371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0" y="1556792"/>
            <a:ext cx="9144000" cy="5040560"/>
          </a:xfrm>
          <a:ln>
            <a:noFill/>
          </a:ln>
        </p:spPr>
        <p:txBody>
          <a:bodyPr/>
          <a:lstStyle/>
          <a:p>
            <a:pPr marL="0" indent="0" algn="ctr">
              <a:spcBef>
                <a:spcPts val="0"/>
              </a:spcBef>
              <a:spcAft>
                <a:spcPts val="1200"/>
              </a:spcAft>
              <a:buNone/>
            </a:pPr>
            <a:r>
              <a:rPr lang="en-GB" sz="2800" b="1" cap="small" dirty="0" smtClean="0">
                <a:latin typeface="Arial" charset="0"/>
              </a:rPr>
              <a:t>Guidelines</a:t>
            </a:r>
          </a:p>
          <a:p>
            <a:pPr marL="0" indent="0" algn="ctr">
              <a:spcBef>
                <a:spcPts val="0"/>
              </a:spcBef>
              <a:spcAft>
                <a:spcPts val="600"/>
              </a:spcAft>
              <a:buNone/>
            </a:pPr>
            <a:r>
              <a:rPr lang="en-US" sz="2200" b="1" dirty="0">
                <a:solidFill>
                  <a:schemeClr val="bg2">
                    <a:lumMod val="20000"/>
                    <a:lumOff val="80000"/>
                  </a:schemeClr>
                </a:solidFill>
                <a:latin typeface="Arial" panose="020B0604020202020204" pitchFamily="34" charset="0"/>
                <a:cs typeface="Arial" panose="020B0604020202020204" pitchFamily="34" charset="0"/>
              </a:rPr>
              <a:t>Section </a:t>
            </a:r>
            <a:r>
              <a:rPr lang="en-US" sz="2200" b="1" dirty="0" smtClean="0">
                <a:solidFill>
                  <a:schemeClr val="bg2">
                    <a:lumMod val="20000"/>
                    <a:lumOff val="80000"/>
                  </a:schemeClr>
                </a:solidFill>
                <a:latin typeface="Arial" panose="020B0604020202020204" pitchFamily="34" charset="0"/>
                <a:cs typeface="Arial" panose="020B0604020202020204" pitchFamily="34" charset="0"/>
              </a:rPr>
              <a:t>2.</a:t>
            </a:r>
          </a:p>
          <a:p>
            <a:pPr marL="0" indent="0" algn="ctr">
              <a:spcBef>
                <a:spcPts val="0"/>
              </a:spcBef>
              <a:spcAft>
                <a:spcPts val="600"/>
              </a:spcAft>
              <a:buNone/>
            </a:pPr>
            <a:r>
              <a:rPr lang="en-US" sz="2100" b="1" cap="small" dirty="0" smtClean="0">
                <a:solidFill>
                  <a:schemeClr val="bg2">
                    <a:lumMod val="20000"/>
                    <a:lumOff val="80000"/>
                  </a:schemeClr>
                </a:solidFill>
                <a:latin typeface="Arial" panose="020B0604020202020204" pitchFamily="34" charset="0"/>
                <a:cs typeface="Arial" panose="020B0604020202020204" pitchFamily="34" charset="0"/>
              </a:rPr>
              <a:t>Criteria </a:t>
            </a:r>
            <a:r>
              <a:rPr lang="en-US" sz="2100" b="1" cap="small" dirty="0">
                <a:solidFill>
                  <a:schemeClr val="bg2">
                    <a:lumMod val="20000"/>
                    <a:lumOff val="80000"/>
                  </a:schemeClr>
                </a:solidFill>
                <a:latin typeface="Arial" panose="020B0604020202020204" pitchFamily="34" charset="0"/>
                <a:cs typeface="Arial" panose="020B0604020202020204" pitchFamily="34" charset="0"/>
              </a:rPr>
              <a:t>for product-based observation and exclusion of </a:t>
            </a:r>
            <a:r>
              <a:rPr lang="en-US" sz="2100" b="1" cap="small" dirty="0" smtClean="0">
                <a:solidFill>
                  <a:schemeClr val="bg2">
                    <a:lumMod val="20000"/>
                    <a:lumOff val="80000"/>
                  </a:schemeClr>
                </a:solidFill>
                <a:latin typeface="Arial" panose="020B0604020202020204" pitchFamily="34" charset="0"/>
                <a:cs typeface="Arial" panose="020B0604020202020204" pitchFamily="34" charset="0"/>
              </a:rPr>
              <a:t>companies</a:t>
            </a:r>
          </a:p>
          <a:p>
            <a:pPr marL="0" indent="0">
              <a:spcBef>
                <a:spcPts val="0"/>
              </a:spcBef>
              <a:spcAft>
                <a:spcPts val="600"/>
              </a:spcAft>
              <a:buNone/>
            </a:pPr>
            <a:endParaRPr lang="en-US" sz="400" b="1" dirty="0">
              <a:latin typeface="Arial" panose="020B0604020202020204" pitchFamily="34" charset="0"/>
              <a:cs typeface="Arial" panose="020B0604020202020204" pitchFamily="34" charset="0"/>
            </a:endParaRPr>
          </a:p>
          <a:p>
            <a:pPr marL="0" indent="0">
              <a:spcBef>
                <a:spcPts val="0"/>
              </a:spcBef>
              <a:spcAft>
                <a:spcPts val="200"/>
              </a:spcAft>
              <a:buNone/>
            </a:pPr>
            <a:r>
              <a:rPr lang="en-US" sz="2200" b="1" dirty="0" smtClean="0">
                <a:latin typeface="Arial" panose="020B0604020202020204" pitchFamily="34" charset="0"/>
                <a:cs typeface="Arial" panose="020B0604020202020204" pitchFamily="34" charset="0"/>
              </a:rPr>
              <a:t>	   (4) 	</a:t>
            </a:r>
            <a:r>
              <a:rPr lang="en-US" sz="2200" b="1" dirty="0">
                <a:latin typeface="Arial" panose="020B0604020202020204" pitchFamily="34" charset="0"/>
                <a:cs typeface="Arial" panose="020B0604020202020204" pitchFamily="34" charset="0"/>
              </a:rPr>
              <a:t>Recommendations and </a:t>
            </a:r>
            <a:r>
              <a:rPr lang="en-US" sz="2200" b="1" dirty="0" smtClean="0">
                <a:latin typeface="Arial" panose="020B0604020202020204" pitchFamily="34" charset="0"/>
                <a:cs typeface="Arial" panose="020B0604020202020204" pitchFamily="34" charset="0"/>
              </a:rPr>
              <a:t>decisions</a:t>
            </a:r>
          </a:p>
          <a:p>
            <a:pPr marL="0" indent="0">
              <a:spcBef>
                <a:spcPts val="0"/>
              </a:spcBef>
              <a:spcAft>
                <a:spcPts val="200"/>
              </a:spcAft>
              <a:buNone/>
            </a:pP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on exclusion </a:t>
            </a:r>
            <a:r>
              <a:rPr lang="en-US" sz="2200" b="1" dirty="0">
                <a:latin typeface="Arial" panose="020B0604020202020204" pitchFamily="34" charset="0"/>
                <a:cs typeface="Arial" panose="020B0604020202020204" pitchFamily="34" charset="0"/>
              </a:rPr>
              <a:t>of companies based </a:t>
            </a:r>
            <a:r>
              <a:rPr lang="en-US" sz="2200" b="1" dirty="0" smtClean="0">
                <a:latin typeface="Arial" panose="020B0604020202020204" pitchFamily="34" charset="0"/>
                <a:cs typeface="Arial" panose="020B0604020202020204" pitchFamily="34" charset="0"/>
              </a:rPr>
              <a:t>on</a:t>
            </a:r>
          </a:p>
          <a:p>
            <a:pPr marL="0" indent="0">
              <a:spcBef>
                <a:spcPts val="0"/>
              </a:spcBef>
              <a:spcAft>
                <a:spcPts val="200"/>
              </a:spcAft>
              <a:buNone/>
            </a:pP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subsections </a:t>
            </a:r>
            <a:r>
              <a:rPr lang="en-US" sz="2200" b="1" dirty="0">
                <a:latin typeface="Arial" panose="020B0604020202020204" pitchFamily="34" charset="0"/>
                <a:cs typeface="Arial" panose="020B0604020202020204" pitchFamily="34" charset="0"/>
              </a:rPr>
              <a:t>(2) and (3) above </a:t>
            </a:r>
            <a:r>
              <a:rPr lang="en-US" sz="2200" b="1" dirty="0" smtClean="0">
                <a:latin typeface="Arial" panose="020B0604020202020204" pitchFamily="34" charset="0"/>
                <a:cs typeface="Arial" panose="020B0604020202020204" pitchFamily="34" charset="0"/>
              </a:rPr>
              <a:t>shall not</a:t>
            </a:r>
          </a:p>
          <a:p>
            <a:pPr marL="0" indent="0">
              <a:spcBef>
                <a:spcPts val="0"/>
              </a:spcBef>
              <a:spcAft>
                <a:spcPts val="200"/>
              </a:spcAft>
              <a:buNone/>
            </a:pP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include </a:t>
            </a:r>
            <a:r>
              <a:rPr lang="en-US" sz="2200" b="1" dirty="0">
                <a:latin typeface="Arial" panose="020B0604020202020204" pitchFamily="34" charset="0"/>
                <a:cs typeface="Arial" panose="020B0604020202020204" pitchFamily="34" charset="0"/>
              </a:rPr>
              <a:t>a company’s green </a:t>
            </a:r>
            <a:r>
              <a:rPr lang="en-US" sz="2200" b="1" dirty="0" smtClean="0">
                <a:latin typeface="Arial" panose="020B0604020202020204" pitchFamily="34" charset="0"/>
                <a:cs typeface="Arial" panose="020B0604020202020204" pitchFamily="34" charset="0"/>
              </a:rPr>
              <a:t>bonds where</a:t>
            </a:r>
          </a:p>
          <a:p>
            <a:pPr marL="0" indent="0">
              <a:spcBef>
                <a:spcPts val="0"/>
              </a:spcBef>
              <a:spcAft>
                <a:spcPts val="200"/>
              </a:spcAft>
              <a:buNone/>
            </a:pP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such </a:t>
            </a:r>
            <a:r>
              <a:rPr lang="en-US" sz="2200" b="1" dirty="0">
                <a:latin typeface="Arial" panose="020B0604020202020204" pitchFamily="34" charset="0"/>
                <a:cs typeface="Arial" panose="020B0604020202020204" pitchFamily="34" charset="0"/>
              </a:rPr>
              <a:t>are </a:t>
            </a:r>
            <a:r>
              <a:rPr lang="en-US" sz="2200" b="1" dirty="0" smtClean="0">
                <a:latin typeface="Arial" panose="020B0604020202020204" pitchFamily="34" charset="0"/>
                <a:cs typeface="Arial" panose="020B0604020202020204" pitchFamily="34" charset="0"/>
              </a:rPr>
              <a:t>recognized through inclusion in</a:t>
            </a:r>
          </a:p>
          <a:p>
            <a:pPr marL="0" indent="0">
              <a:spcBef>
                <a:spcPts val="0"/>
              </a:spcBef>
              <a:spcAft>
                <a:spcPts val="200"/>
              </a:spcAft>
              <a:buNone/>
            </a:pP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specific </a:t>
            </a:r>
            <a:r>
              <a:rPr lang="en-US" sz="2200" b="1" dirty="0">
                <a:latin typeface="Arial" panose="020B0604020202020204" pitchFamily="34" charset="0"/>
                <a:cs typeface="Arial" panose="020B0604020202020204" pitchFamily="34" charset="0"/>
              </a:rPr>
              <a:t>indices for </a:t>
            </a:r>
            <a:r>
              <a:rPr lang="en-US" sz="2200" b="1" dirty="0" smtClean="0">
                <a:latin typeface="Arial" panose="020B0604020202020204" pitchFamily="34" charset="0"/>
                <a:cs typeface="Arial" panose="020B0604020202020204" pitchFamily="34" charset="0"/>
              </a:rPr>
              <a:t>green bonds </a:t>
            </a:r>
            <a:r>
              <a:rPr lang="en-US" sz="2200" b="1" dirty="0">
                <a:latin typeface="Arial" panose="020B0604020202020204" pitchFamily="34" charset="0"/>
                <a:cs typeface="Arial" panose="020B0604020202020204" pitchFamily="34" charset="0"/>
              </a:rPr>
              <a:t>or </a:t>
            </a:r>
            <a:r>
              <a:rPr lang="en-US" sz="2200" b="1" dirty="0" smtClean="0">
                <a:latin typeface="Arial" panose="020B0604020202020204" pitchFamily="34" charset="0"/>
                <a:cs typeface="Arial" panose="020B0604020202020204" pitchFamily="34" charset="0"/>
              </a:rPr>
              <a:t>are</a:t>
            </a:r>
          </a:p>
          <a:p>
            <a:pPr marL="0" indent="0">
              <a:spcBef>
                <a:spcPts val="0"/>
              </a:spcBef>
              <a:spcAft>
                <a:spcPts val="200"/>
              </a:spcAft>
              <a:buNone/>
            </a:pP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verified </a:t>
            </a:r>
            <a:r>
              <a:rPr lang="en-US" sz="2200" b="1" dirty="0">
                <a:latin typeface="Arial" panose="020B0604020202020204" pitchFamily="34" charset="0"/>
                <a:cs typeface="Arial" panose="020B0604020202020204" pitchFamily="34" charset="0"/>
              </a:rPr>
              <a:t>by a </a:t>
            </a:r>
            <a:r>
              <a:rPr lang="en-US" sz="2200" b="1" dirty="0" smtClean="0">
                <a:latin typeface="Arial" panose="020B0604020202020204" pitchFamily="34" charset="0"/>
                <a:cs typeface="Arial" panose="020B0604020202020204" pitchFamily="34" charset="0"/>
              </a:rPr>
              <a:t>recognized third </a:t>
            </a:r>
            <a:r>
              <a:rPr lang="en-US" sz="2200" b="1" dirty="0">
                <a:latin typeface="Arial" panose="020B0604020202020204" pitchFamily="34" charset="0"/>
                <a:cs typeface="Arial" panose="020B0604020202020204" pitchFamily="34" charset="0"/>
              </a:rPr>
              <a:t>party.</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pic>
        <p:nvPicPr>
          <p:cNvPr id="108546" name="Picture 2" descr="Image result for green bo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4" y="33933"/>
            <a:ext cx="2369828" cy="1440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108548" name="Picture 4" descr="Image result for green bon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6982167" y="44704"/>
            <a:ext cx="2161833" cy="1440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79769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0" y="1556792"/>
            <a:ext cx="9144000" cy="5040560"/>
          </a:xfrm>
          <a:ln>
            <a:noFill/>
          </a:ln>
        </p:spPr>
        <p:txBody>
          <a:bodyPr/>
          <a:lstStyle/>
          <a:p>
            <a:pPr marL="0" indent="0" algn="ctr">
              <a:spcBef>
                <a:spcPts val="0"/>
              </a:spcBef>
              <a:spcAft>
                <a:spcPts val="1200"/>
              </a:spcAft>
              <a:buNone/>
            </a:pPr>
            <a:r>
              <a:rPr lang="en-GB" sz="2800" b="1" cap="small" dirty="0" smtClean="0">
                <a:latin typeface="Arial" charset="0"/>
              </a:rPr>
              <a:t>Guidelines</a:t>
            </a:r>
          </a:p>
          <a:p>
            <a:pPr marL="0" indent="0" algn="ctr">
              <a:spcBef>
                <a:spcPts val="0"/>
              </a:spcBef>
              <a:spcAft>
                <a:spcPts val="600"/>
              </a:spcAft>
              <a:buNone/>
            </a:pPr>
            <a:r>
              <a:rPr lang="en-US" sz="2200" b="1" dirty="0">
                <a:solidFill>
                  <a:schemeClr val="bg2">
                    <a:lumMod val="20000"/>
                    <a:lumOff val="80000"/>
                  </a:schemeClr>
                </a:solidFill>
                <a:latin typeface="Arial" panose="020B0604020202020204" pitchFamily="34" charset="0"/>
                <a:cs typeface="Arial" panose="020B0604020202020204" pitchFamily="34" charset="0"/>
              </a:rPr>
              <a:t>Section 3</a:t>
            </a:r>
            <a:r>
              <a:rPr lang="en-US" sz="2200" b="1" dirty="0" smtClean="0">
                <a:solidFill>
                  <a:schemeClr val="bg2">
                    <a:lumMod val="20000"/>
                    <a:lumOff val="80000"/>
                  </a:schemeClr>
                </a:solidFill>
                <a:latin typeface="Arial" panose="020B0604020202020204" pitchFamily="34" charset="0"/>
                <a:cs typeface="Arial" panose="020B0604020202020204" pitchFamily="34" charset="0"/>
              </a:rPr>
              <a:t>.</a:t>
            </a:r>
          </a:p>
          <a:p>
            <a:pPr marL="0" indent="0" algn="ctr">
              <a:spcBef>
                <a:spcPts val="0"/>
              </a:spcBef>
              <a:spcAft>
                <a:spcPts val="600"/>
              </a:spcAft>
              <a:buNone/>
            </a:pPr>
            <a:r>
              <a:rPr lang="en-US" sz="2100" b="1" cap="small" dirty="0" smtClean="0">
                <a:solidFill>
                  <a:schemeClr val="bg2">
                    <a:lumMod val="20000"/>
                    <a:lumOff val="80000"/>
                  </a:schemeClr>
                </a:solidFill>
                <a:latin typeface="Arial" panose="020B0604020202020204" pitchFamily="34" charset="0"/>
                <a:cs typeface="Arial" panose="020B0604020202020204" pitchFamily="34" charset="0"/>
              </a:rPr>
              <a:t>Criteria </a:t>
            </a:r>
            <a:r>
              <a:rPr lang="en-US" sz="2100" b="1" cap="small" dirty="0">
                <a:solidFill>
                  <a:schemeClr val="bg2">
                    <a:lumMod val="20000"/>
                    <a:lumOff val="80000"/>
                  </a:schemeClr>
                </a:solidFill>
                <a:latin typeface="Arial" panose="020B0604020202020204" pitchFamily="34" charset="0"/>
                <a:cs typeface="Arial" panose="020B0604020202020204" pitchFamily="34" charset="0"/>
              </a:rPr>
              <a:t>for c</a:t>
            </a:r>
            <a:r>
              <a:rPr lang="en-US" sz="2100" b="1" cap="small" dirty="0" smtClean="0">
                <a:solidFill>
                  <a:schemeClr val="bg2">
                    <a:lumMod val="20000"/>
                    <a:lumOff val="80000"/>
                  </a:schemeClr>
                </a:solidFill>
                <a:latin typeface="Arial" panose="020B0604020202020204" pitchFamily="34" charset="0"/>
                <a:cs typeface="Arial" panose="020B0604020202020204" pitchFamily="34" charset="0"/>
              </a:rPr>
              <a:t>onduct-based </a:t>
            </a:r>
            <a:r>
              <a:rPr lang="en-US" sz="2100" b="1" cap="small" dirty="0">
                <a:solidFill>
                  <a:schemeClr val="bg2">
                    <a:lumMod val="20000"/>
                    <a:lumOff val="80000"/>
                  </a:schemeClr>
                </a:solidFill>
                <a:latin typeface="Arial" panose="020B0604020202020204" pitchFamily="34" charset="0"/>
                <a:cs typeface="Arial" panose="020B0604020202020204" pitchFamily="34" charset="0"/>
              </a:rPr>
              <a:t>observation and exclusion of </a:t>
            </a:r>
            <a:r>
              <a:rPr lang="en-US" sz="2100" b="1" cap="small" dirty="0" smtClean="0">
                <a:solidFill>
                  <a:schemeClr val="bg2">
                    <a:lumMod val="20000"/>
                    <a:lumOff val="80000"/>
                  </a:schemeClr>
                </a:solidFill>
                <a:latin typeface="Arial" panose="020B0604020202020204" pitchFamily="34" charset="0"/>
                <a:cs typeface="Arial" panose="020B0604020202020204" pitchFamily="34" charset="0"/>
              </a:rPr>
              <a:t>companies</a:t>
            </a:r>
          </a:p>
          <a:p>
            <a:pPr marL="0" indent="0">
              <a:spcBef>
                <a:spcPts val="0"/>
              </a:spcBef>
              <a:spcAft>
                <a:spcPts val="600"/>
              </a:spcAft>
              <a:buNone/>
            </a:pPr>
            <a:endParaRPr lang="en-US" sz="400" b="1" dirty="0">
              <a:latin typeface="Arial" panose="020B0604020202020204" pitchFamily="34" charset="0"/>
              <a:cs typeface="Arial" panose="020B0604020202020204" pitchFamily="34" charset="0"/>
            </a:endParaRPr>
          </a:p>
          <a:p>
            <a:pPr marL="0" indent="0">
              <a:spcBef>
                <a:spcPts val="0"/>
              </a:spcBef>
              <a:spcAft>
                <a:spcPts val="200"/>
              </a:spcAft>
              <a:buNone/>
            </a:pPr>
            <a:r>
              <a:rPr lang="en-US" sz="2200" b="1" dirty="0" smtClean="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pic>
        <p:nvPicPr>
          <p:cNvPr id="48136" name="Picture 8"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8" name="Picture 8" descr="Image result for government pension fund global"/>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80104" y="73498"/>
            <a:ext cx="2228400"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5552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0" y="1556792"/>
            <a:ext cx="9144000" cy="5040560"/>
          </a:xfrm>
          <a:ln>
            <a:noFill/>
          </a:ln>
        </p:spPr>
        <p:txBody>
          <a:bodyPr/>
          <a:lstStyle/>
          <a:p>
            <a:pPr marL="0" indent="0" algn="ctr">
              <a:spcBef>
                <a:spcPts val="0"/>
              </a:spcBef>
              <a:spcAft>
                <a:spcPts val="1200"/>
              </a:spcAft>
              <a:buNone/>
            </a:pPr>
            <a:r>
              <a:rPr lang="en-GB" sz="2800" b="1" cap="small" dirty="0" smtClean="0">
                <a:latin typeface="Arial" charset="0"/>
              </a:rPr>
              <a:t>Guidelines</a:t>
            </a:r>
          </a:p>
          <a:p>
            <a:pPr marL="0" indent="0" algn="ctr">
              <a:spcBef>
                <a:spcPts val="0"/>
              </a:spcBef>
              <a:spcAft>
                <a:spcPts val="600"/>
              </a:spcAft>
              <a:buNone/>
            </a:pPr>
            <a:r>
              <a:rPr lang="en-US" sz="2200" b="1" dirty="0">
                <a:solidFill>
                  <a:schemeClr val="bg2">
                    <a:lumMod val="20000"/>
                    <a:lumOff val="80000"/>
                  </a:schemeClr>
                </a:solidFill>
                <a:latin typeface="Arial" panose="020B0604020202020204" pitchFamily="34" charset="0"/>
                <a:cs typeface="Arial" panose="020B0604020202020204" pitchFamily="34" charset="0"/>
              </a:rPr>
              <a:t>Section 3</a:t>
            </a:r>
            <a:r>
              <a:rPr lang="en-US" sz="2200" b="1" dirty="0" smtClean="0">
                <a:solidFill>
                  <a:schemeClr val="bg2">
                    <a:lumMod val="20000"/>
                    <a:lumOff val="80000"/>
                  </a:schemeClr>
                </a:solidFill>
                <a:latin typeface="Arial" panose="020B0604020202020204" pitchFamily="34" charset="0"/>
                <a:cs typeface="Arial" panose="020B0604020202020204" pitchFamily="34" charset="0"/>
              </a:rPr>
              <a:t>.</a:t>
            </a:r>
          </a:p>
          <a:p>
            <a:pPr marL="0" indent="0" algn="ctr">
              <a:spcBef>
                <a:spcPts val="0"/>
              </a:spcBef>
              <a:spcAft>
                <a:spcPts val="600"/>
              </a:spcAft>
              <a:buNone/>
            </a:pPr>
            <a:r>
              <a:rPr lang="en-US" sz="2100" b="1" cap="small" dirty="0" smtClean="0">
                <a:solidFill>
                  <a:schemeClr val="bg2">
                    <a:lumMod val="20000"/>
                    <a:lumOff val="80000"/>
                  </a:schemeClr>
                </a:solidFill>
                <a:latin typeface="Arial" panose="020B0604020202020204" pitchFamily="34" charset="0"/>
                <a:cs typeface="Arial" panose="020B0604020202020204" pitchFamily="34" charset="0"/>
              </a:rPr>
              <a:t>Criteria </a:t>
            </a:r>
            <a:r>
              <a:rPr lang="en-US" sz="2100" b="1" cap="small" dirty="0">
                <a:solidFill>
                  <a:schemeClr val="bg2">
                    <a:lumMod val="20000"/>
                    <a:lumOff val="80000"/>
                  </a:schemeClr>
                </a:solidFill>
                <a:latin typeface="Arial" panose="020B0604020202020204" pitchFamily="34" charset="0"/>
                <a:cs typeface="Arial" panose="020B0604020202020204" pitchFamily="34" charset="0"/>
              </a:rPr>
              <a:t>for c</a:t>
            </a:r>
            <a:r>
              <a:rPr lang="en-US" sz="2100" b="1" cap="small" dirty="0" smtClean="0">
                <a:solidFill>
                  <a:schemeClr val="bg2">
                    <a:lumMod val="20000"/>
                    <a:lumOff val="80000"/>
                  </a:schemeClr>
                </a:solidFill>
                <a:latin typeface="Arial" panose="020B0604020202020204" pitchFamily="34" charset="0"/>
                <a:cs typeface="Arial" panose="020B0604020202020204" pitchFamily="34" charset="0"/>
              </a:rPr>
              <a:t>onduct-based </a:t>
            </a:r>
            <a:r>
              <a:rPr lang="en-US" sz="2100" b="1" cap="small" dirty="0">
                <a:solidFill>
                  <a:schemeClr val="bg2">
                    <a:lumMod val="20000"/>
                    <a:lumOff val="80000"/>
                  </a:schemeClr>
                </a:solidFill>
                <a:latin typeface="Arial" panose="020B0604020202020204" pitchFamily="34" charset="0"/>
                <a:cs typeface="Arial" panose="020B0604020202020204" pitchFamily="34" charset="0"/>
              </a:rPr>
              <a:t>observation and exclusion of </a:t>
            </a:r>
            <a:r>
              <a:rPr lang="en-US" sz="2100" b="1" cap="small" dirty="0" smtClean="0">
                <a:solidFill>
                  <a:schemeClr val="bg2">
                    <a:lumMod val="20000"/>
                    <a:lumOff val="80000"/>
                  </a:schemeClr>
                </a:solidFill>
                <a:latin typeface="Arial" panose="020B0604020202020204" pitchFamily="34" charset="0"/>
                <a:cs typeface="Arial" panose="020B0604020202020204" pitchFamily="34" charset="0"/>
              </a:rPr>
              <a:t>companies</a:t>
            </a:r>
          </a:p>
          <a:p>
            <a:pPr marL="0" indent="0">
              <a:spcBef>
                <a:spcPts val="0"/>
              </a:spcBef>
              <a:spcAft>
                <a:spcPts val="600"/>
              </a:spcAft>
              <a:buNone/>
            </a:pPr>
            <a:endParaRPr lang="en-US" sz="400" b="1" dirty="0">
              <a:latin typeface="Arial" panose="020B0604020202020204" pitchFamily="34" charset="0"/>
              <a:cs typeface="Arial" panose="020B0604020202020204" pitchFamily="34" charset="0"/>
            </a:endParaRPr>
          </a:p>
          <a:p>
            <a:pPr marL="0" indent="0">
              <a:spcBef>
                <a:spcPts val="0"/>
              </a:spcBef>
              <a:spcAft>
                <a:spcPts val="100"/>
              </a:spcAft>
              <a:buNone/>
            </a:pPr>
            <a:r>
              <a:rPr lang="en-US" sz="2200" b="1" dirty="0" smtClean="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Companies may be put under observation or be </a:t>
            </a:r>
          </a:p>
          <a:p>
            <a:pPr marL="0" indent="0">
              <a:spcBef>
                <a:spcPts val="0"/>
              </a:spcBef>
              <a:spcAft>
                <a:spcPts val="100"/>
              </a:spcAft>
              <a:buNone/>
            </a:pPr>
            <a:r>
              <a:rPr lang="en-GB" sz="2200" b="1" dirty="0" smtClean="0">
                <a:latin typeface="Arial" panose="020B0604020202020204" pitchFamily="34" charset="0"/>
                <a:cs typeface="Arial" panose="020B0604020202020204" pitchFamily="34" charset="0"/>
              </a:rPr>
              <a:t>	excluded if there is an unacceptable risk that the</a:t>
            </a:r>
          </a:p>
          <a:p>
            <a:pPr marL="0" indent="0">
              <a:spcBef>
                <a:spcPts val="0"/>
              </a:spcBef>
              <a:spcAft>
                <a:spcPts val="100"/>
              </a:spcAft>
              <a:buNone/>
            </a:pPr>
            <a:r>
              <a:rPr lang="en-GB" sz="2200" b="1" dirty="0" smtClean="0">
                <a:latin typeface="Arial" panose="020B0604020202020204" pitchFamily="34" charset="0"/>
                <a:cs typeface="Arial" panose="020B0604020202020204" pitchFamily="34" charset="0"/>
              </a:rPr>
              <a:t>	company contributes to or is responsible for:</a:t>
            </a:r>
          </a:p>
          <a:p>
            <a:pPr marL="0" indent="0">
              <a:spcBef>
                <a:spcPts val="0"/>
              </a:spcBef>
              <a:spcAft>
                <a:spcPts val="100"/>
              </a:spcAft>
              <a:buNone/>
            </a:pPr>
            <a:endParaRPr lang="en-GB" sz="800" b="1" dirty="0" smtClean="0">
              <a:latin typeface="Arial" panose="020B0604020202020204" pitchFamily="34" charset="0"/>
              <a:cs typeface="Arial" panose="020B0604020202020204" pitchFamily="34" charset="0"/>
            </a:endParaRPr>
          </a:p>
          <a:p>
            <a:pPr marL="0" indent="0">
              <a:spcBef>
                <a:spcPts val="0"/>
              </a:spcBef>
              <a:spcAft>
                <a:spcPts val="300"/>
              </a:spcAft>
              <a:buNone/>
            </a:pPr>
            <a:endParaRPr lang="en-GB" sz="400" b="1" dirty="0" smtClean="0">
              <a:latin typeface="Arial" panose="020B0604020202020204" pitchFamily="34" charset="0"/>
              <a:cs typeface="Arial" panose="020B0604020202020204" pitchFamily="34" charset="0"/>
            </a:endParaRPr>
          </a:p>
          <a:p>
            <a:pPr marL="0" indent="0">
              <a:spcBef>
                <a:spcPts val="0"/>
              </a:spcBef>
              <a:spcAft>
                <a:spcPts val="100"/>
              </a:spcAft>
              <a:buNone/>
            </a:pPr>
            <a:r>
              <a:rPr lang="en-GB" sz="2200" b="1" dirty="0" smtClean="0">
                <a:latin typeface="Arial" panose="020B0604020202020204" pitchFamily="34" charset="0"/>
                <a:cs typeface="Arial" panose="020B0604020202020204" pitchFamily="34" charset="0"/>
              </a:rPr>
              <a:t>	       1.	serious or systematic human rights violations,</a:t>
            </a:r>
          </a:p>
          <a:p>
            <a:pPr marL="0" indent="0">
              <a:spcBef>
                <a:spcPts val="0"/>
              </a:spcBef>
              <a:spcAft>
                <a:spcPts val="100"/>
              </a:spcAft>
              <a:buNone/>
            </a:pPr>
            <a:r>
              <a:rPr lang="en-GB" sz="2200" b="1" dirty="0" smtClean="0">
                <a:latin typeface="Arial" panose="020B0604020202020204" pitchFamily="34" charset="0"/>
                <a:cs typeface="Arial" panose="020B0604020202020204" pitchFamily="34" charset="0"/>
              </a:rPr>
              <a:t>		such as murder, torture, deprivation of liberty,</a:t>
            </a:r>
          </a:p>
          <a:p>
            <a:pPr marL="0" indent="0">
              <a:spcBef>
                <a:spcPts val="0"/>
              </a:spcBef>
              <a:spcAft>
                <a:spcPts val="100"/>
              </a:spcAft>
              <a:buNone/>
            </a:pPr>
            <a:r>
              <a:rPr lang="en-GB" sz="2200" b="1" dirty="0" smtClean="0">
                <a:latin typeface="Arial" panose="020B0604020202020204" pitchFamily="34" charset="0"/>
                <a:cs typeface="Arial" panose="020B0604020202020204" pitchFamily="34" charset="0"/>
              </a:rPr>
              <a:t>		forced labour and the worst forms of child labour</a:t>
            </a:r>
          </a:p>
          <a:p>
            <a:pPr marL="0" indent="0">
              <a:spcBef>
                <a:spcPts val="0"/>
              </a:spcBef>
              <a:spcAft>
                <a:spcPts val="100"/>
              </a:spcAft>
              <a:buNone/>
            </a:pPr>
            <a:endParaRPr lang="en-GB" sz="400" b="1" dirty="0" smtClean="0">
              <a:latin typeface="Arial" panose="020B0604020202020204" pitchFamily="34" charset="0"/>
              <a:cs typeface="Arial" panose="020B0604020202020204" pitchFamily="34" charset="0"/>
            </a:endParaRPr>
          </a:p>
          <a:p>
            <a:pPr marL="0" indent="0">
              <a:spcBef>
                <a:spcPts val="0"/>
              </a:spcBef>
              <a:spcAft>
                <a:spcPts val="100"/>
              </a:spcAft>
              <a:buNone/>
            </a:pPr>
            <a:r>
              <a:rPr lang="en-GB" sz="2200" b="1" dirty="0" smtClean="0">
                <a:latin typeface="Arial" panose="020B0604020202020204" pitchFamily="34" charset="0"/>
                <a:cs typeface="Arial" panose="020B0604020202020204" pitchFamily="34" charset="0"/>
              </a:rPr>
              <a:t>	       2. 	serious violations of the rights of individuals in</a:t>
            </a:r>
          </a:p>
          <a:p>
            <a:pPr marL="0" indent="0">
              <a:spcBef>
                <a:spcPts val="0"/>
              </a:spcBef>
              <a:spcAft>
                <a:spcPts val="100"/>
              </a:spcAft>
              <a:buNone/>
            </a:pPr>
            <a:r>
              <a:rPr lang="en-GB" sz="2200" b="1" dirty="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	situations of war or conflict</a:t>
            </a:r>
          </a:p>
          <a:p>
            <a:pPr marL="0" indent="0">
              <a:spcBef>
                <a:spcPts val="0"/>
              </a:spcBef>
              <a:spcAft>
                <a:spcPts val="100"/>
              </a:spcAft>
              <a:buNone/>
            </a:pPr>
            <a:r>
              <a:rPr lang="en-GB" sz="2200" b="1" dirty="0" smtClean="0">
                <a:latin typeface="Arial" panose="020B0604020202020204" pitchFamily="34" charset="0"/>
                <a:cs typeface="Arial" panose="020B0604020202020204" pitchFamily="34" charset="0"/>
              </a:rPr>
              <a:t>	       </a:t>
            </a:r>
            <a:endParaRPr lang="en-GB" sz="2200" b="1" dirty="0">
              <a:latin typeface="Arial" panose="020B0604020202020204" pitchFamily="34" charset="0"/>
              <a:cs typeface="Arial" panose="020B0604020202020204" pitchFamily="34" charset="0"/>
            </a:endParaRP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pic>
        <p:nvPicPr>
          <p:cNvPr id="3" name="Picture 2"/>
          <p:cNvPicPr>
            <a:picLocks noChangeAspect="1"/>
          </p:cNvPicPr>
          <p:nvPr/>
        </p:nvPicPr>
        <p:blipFill>
          <a:blip r:embed="rId3"/>
          <a:stretch>
            <a:fillRect/>
          </a:stretch>
        </p:blipFill>
        <p:spPr>
          <a:xfrm>
            <a:off x="31490" y="44792"/>
            <a:ext cx="2272133" cy="1512000"/>
          </a:xfrm>
          <a:prstGeom prst="rect">
            <a:avLst/>
          </a:prstGeom>
          <a:effectLst>
            <a:softEdge rad="12700"/>
          </a:effectLst>
        </p:spPr>
      </p:pic>
      <p:pic>
        <p:nvPicPr>
          <p:cNvPr id="106502" name="Picture 6" descr="Image result for guantanamo 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9907" y="17771"/>
            <a:ext cx="2018597" cy="1512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bwMode="auto">
          <a:xfrm>
            <a:off x="28687" y="80796"/>
            <a:ext cx="2195736" cy="1439992"/>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V="1">
            <a:off x="7089907" y="94307"/>
            <a:ext cx="2018597" cy="1426481"/>
          </a:xfrm>
          <a:prstGeom prst="line">
            <a:avLst/>
          </a:prstGeom>
          <a:solidFill>
            <a:schemeClr val="accent1"/>
          </a:solidFill>
          <a:ln w="762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9019281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0" y="1556792"/>
            <a:ext cx="9144000" cy="5040560"/>
          </a:xfrm>
          <a:ln>
            <a:noFill/>
          </a:ln>
        </p:spPr>
        <p:txBody>
          <a:bodyPr/>
          <a:lstStyle/>
          <a:p>
            <a:pPr marL="0" indent="0" algn="ctr">
              <a:spcBef>
                <a:spcPts val="0"/>
              </a:spcBef>
              <a:spcAft>
                <a:spcPts val="1200"/>
              </a:spcAft>
              <a:buNone/>
            </a:pPr>
            <a:r>
              <a:rPr lang="en-GB" sz="2800" b="1" cap="small" dirty="0" smtClean="0">
                <a:latin typeface="Arial" charset="0"/>
              </a:rPr>
              <a:t>Guidelines</a:t>
            </a:r>
          </a:p>
          <a:p>
            <a:pPr marL="0" indent="0" algn="ctr">
              <a:spcBef>
                <a:spcPts val="0"/>
              </a:spcBef>
              <a:spcAft>
                <a:spcPts val="600"/>
              </a:spcAft>
              <a:buNone/>
            </a:pPr>
            <a:r>
              <a:rPr lang="en-US" sz="2200" b="1" dirty="0">
                <a:solidFill>
                  <a:schemeClr val="bg2">
                    <a:lumMod val="20000"/>
                    <a:lumOff val="80000"/>
                  </a:schemeClr>
                </a:solidFill>
                <a:latin typeface="Arial" panose="020B0604020202020204" pitchFamily="34" charset="0"/>
                <a:cs typeface="Arial" panose="020B0604020202020204" pitchFamily="34" charset="0"/>
              </a:rPr>
              <a:t>Section 3</a:t>
            </a:r>
            <a:r>
              <a:rPr lang="en-US" sz="2200" b="1" dirty="0" smtClean="0">
                <a:solidFill>
                  <a:schemeClr val="bg2">
                    <a:lumMod val="20000"/>
                    <a:lumOff val="80000"/>
                  </a:schemeClr>
                </a:solidFill>
                <a:latin typeface="Arial" panose="020B0604020202020204" pitchFamily="34" charset="0"/>
                <a:cs typeface="Arial" panose="020B0604020202020204" pitchFamily="34" charset="0"/>
              </a:rPr>
              <a:t>.</a:t>
            </a:r>
          </a:p>
          <a:p>
            <a:pPr marL="0" indent="0" algn="ctr">
              <a:spcBef>
                <a:spcPts val="0"/>
              </a:spcBef>
              <a:spcAft>
                <a:spcPts val="600"/>
              </a:spcAft>
              <a:buNone/>
            </a:pPr>
            <a:r>
              <a:rPr lang="en-US" sz="2100" b="1" cap="small" dirty="0" smtClean="0">
                <a:solidFill>
                  <a:schemeClr val="bg2">
                    <a:lumMod val="20000"/>
                    <a:lumOff val="80000"/>
                  </a:schemeClr>
                </a:solidFill>
                <a:latin typeface="Arial" panose="020B0604020202020204" pitchFamily="34" charset="0"/>
                <a:cs typeface="Arial" panose="020B0604020202020204" pitchFamily="34" charset="0"/>
              </a:rPr>
              <a:t>Criteria </a:t>
            </a:r>
            <a:r>
              <a:rPr lang="en-US" sz="2100" b="1" cap="small" dirty="0">
                <a:solidFill>
                  <a:schemeClr val="bg2">
                    <a:lumMod val="20000"/>
                    <a:lumOff val="80000"/>
                  </a:schemeClr>
                </a:solidFill>
                <a:latin typeface="Arial" panose="020B0604020202020204" pitchFamily="34" charset="0"/>
                <a:cs typeface="Arial" panose="020B0604020202020204" pitchFamily="34" charset="0"/>
              </a:rPr>
              <a:t>for c</a:t>
            </a:r>
            <a:r>
              <a:rPr lang="en-US" sz="2100" b="1" cap="small" dirty="0" smtClean="0">
                <a:solidFill>
                  <a:schemeClr val="bg2">
                    <a:lumMod val="20000"/>
                    <a:lumOff val="80000"/>
                  </a:schemeClr>
                </a:solidFill>
                <a:latin typeface="Arial" panose="020B0604020202020204" pitchFamily="34" charset="0"/>
                <a:cs typeface="Arial" panose="020B0604020202020204" pitchFamily="34" charset="0"/>
              </a:rPr>
              <a:t>onduct-based </a:t>
            </a:r>
            <a:r>
              <a:rPr lang="en-US" sz="2100" b="1" cap="small" dirty="0">
                <a:solidFill>
                  <a:schemeClr val="bg2">
                    <a:lumMod val="20000"/>
                    <a:lumOff val="80000"/>
                  </a:schemeClr>
                </a:solidFill>
                <a:latin typeface="Arial" panose="020B0604020202020204" pitchFamily="34" charset="0"/>
                <a:cs typeface="Arial" panose="020B0604020202020204" pitchFamily="34" charset="0"/>
              </a:rPr>
              <a:t>observation and exclusion of </a:t>
            </a:r>
            <a:r>
              <a:rPr lang="en-US" sz="2100" b="1" cap="small" dirty="0" smtClean="0">
                <a:solidFill>
                  <a:schemeClr val="bg2">
                    <a:lumMod val="20000"/>
                    <a:lumOff val="80000"/>
                  </a:schemeClr>
                </a:solidFill>
                <a:latin typeface="Arial" panose="020B0604020202020204" pitchFamily="34" charset="0"/>
                <a:cs typeface="Arial" panose="020B0604020202020204" pitchFamily="34" charset="0"/>
              </a:rPr>
              <a:t>companies</a:t>
            </a:r>
          </a:p>
          <a:p>
            <a:pPr marL="0" indent="0">
              <a:spcBef>
                <a:spcPts val="0"/>
              </a:spcBef>
              <a:spcAft>
                <a:spcPts val="600"/>
              </a:spcAft>
              <a:buNone/>
            </a:pPr>
            <a:endParaRPr lang="en-US" sz="400" b="1" dirty="0">
              <a:latin typeface="Arial" panose="020B0604020202020204" pitchFamily="34" charset="0"/>
              <a:cs typeface="Arial" panose="020B0604020202020204" pitchFamily="34" charset="0"/>
            </a:endParaRPr>
          </a:p>
          <a:p>
            <a:pPr marL="0" indent="0">
              <a:spcBef>
                <a:spcPts val="0"/>
              </a:spcBef>
              <a:spcAft>
                <a:spcPts val="100"/>
              </a:spcAft>
              <a:buNone/>
            </a:pPr>
            <a:r>
              <a:rPr lang="en-US" sz="2200" b="1" dirty="0" smtClean="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Companies may be put under observation or be </a:t>
            </a:r>
          </a:p>
          <a:p>
            <a:pPr marL="0" indent="0">
              <a:spcBef>
                <a:spcPts val="0"/>
              </a:spcBef>
              <a:spcAft>
                <a:spcPts val="100"/>
              </a:spcAft>
              <a:buNone/>
            </a:pPr>
            <a:r>
              <a:rPr lang="en-GB" sz="2200" b="1" dirty="0" smtClean="0">
                <a:latin typeface="Arial" panose="020B0604020202020204" pitchFamily="34" charset="0"/>
                <a:cs typeface="Arial" panose="020B0604020202020204" pitchFamily="34" charset="0"/>
              </a:rPr>
              <a:t>	excluded if there is an unacceptable risk that the</a:t>
            </a:r>
          </a:p>
          <a:p>
            <a:pPr marL="0" indent="0">
              <a:spcBef>
                <a:spcPts val="0"/>
              </a:spcBef>
              <a:spcAft>
                <a:spcPts val="100"/>
              </a:spcAft>
              <a:buNone/>
            </a:pPr>
            <a:r>
              <a:rPr lang="en-GB" sz="2200" b="1" dirty="0" smtClean="0">
                <a:latin typeface="Arial" panose="020B0604020202020204" pitchFamily="34" charset="0"/>
                <a:cs typeface="Arial" panose="020B0604020202020204" pitchFamily="34" charset="0"/>
              </a:rPr>
              <a:t>	company contributes to or is responsible for:</a:t>
            </a:r>
          </a:p>
          <a:p>
            <a:pPr marL="0" indent="0">
              <a:spcBef>
                <a:spcPts val="0"/>
              </a:spcBef>
              <a:spcAft>
                <a:spcPts val="100"/>
              </a:spcAft>
              <a:buNone/>
            </a:pPr>
            <a:endParaRPr lang="en-GB" sz="800" b="1" dirty="0" smtClean="0">
              <a:latin typeface="Arial" panose="020B0604020202020204" pitchFamily="34" charset="0"/>
              <a:cs typeface="Arial" panose="020B0604020202020204" pitchFamily="34" charset="0"/>
            </a:endParaRPr>
          </a:p>
          <a:p>
            <a:pPr marL="0" indent="0">
              <a:spcBef>
                <a:spcPts val="0"/>
              </a:spcBef>
              <a:spcAft>
                <a:spcPts val="300"/>
              </a:spcAft>
              <a:buNone/>
            </a:pPr>
            <a:endParaRPr lang="en-GB" sz="400" b="1" dirty="0" smtClean="0">
              <a:latin typeface="Arial" panose="020B0604020202020204" pitchFamily="34" charset="0"/>
              <a:cs typeface="Arial" panose="020B0604020202020204" pitchFamily="34" charset="0"/>
            </a:endParaRPr>
          </a:p>
          <a:p>
            <a:pPr marL="0" indent="0">
              <a:spcBef>
                <a:spcPts val="0"/>
              </a:spcBef>
              <a:spcAft>
                <a:spcPts val="600"/>
              </a:spcAft>
              <a:buNone/>
            </a:pPr>
            <a:r>
              <a:rPr lang="en-GB" sz="2200" b="1" dirty="0" smtClean="0">
                <a:latin typeface="Arial" panose="020B0604020202020204" pitchFamily="34" charset="0"/>
                <a:cs typeface="Arial" panose="020B0604020202020204" pitchFamily="34" charset="0"/>
              </a:rPr>
              <a:t>	       3. 	severe environmental damage</a:t>
            </a:r>
          </a:p>
          <a:p>
            <a:pPr marL="0" indent="0">
              <a:spcBef>
                <a:spcPts val="0"/>
              </a:spcBef>
              <a:spcAft>
                <a:spcPts val="600"/>
              </a:spcAft>
              <a:buNone/>
            </a:pPr>
            <a:endParaRPr lang="en-GB" sz="400" b="1" dirty="0" smtClean="0">
              <a:latin typeface="Arial" panose="020B0604020202020204" pitchFamily="34" charset="0"/>
              <a:cs typeface="Arial" panose="020B0604020202020204" pitchFamily="34" charset="0"/>
            </a:endParaRPr>
          </a:p>
          <a:p>
            <a:pPr marL="0" indent="0">
              <a:spcBef>
                <a:spcPts val="0"/>
              </a:spcBef>
              <a:spcAft>
                <a:spcPts val="600"/>
              </a:spcAft>
              <a:buNone/>
            </a:pPr>
            <a:r>
              <a:rPr lang="en-GB" sz="2200" b="1" dirty="0" smtClean="0">
                <a:latin typeface="Arial" panose="020B0604020202020204" pitchFamily="34" charset="0"/>
                <a:cs typeface="Arial" panose="020B0604020202020204" pitchFamily="34" charset="0"/>
              </a:rPr>
              <a:t>	       4.	acts or omissions that on an aggregate</a:t>
            </a:r>
          </a:p>
          <a:p>
            <a:pPr marL="0" indent="0">
              <a:spcBef>
                <a:spcPts val="0"/>
              </a:spcBef>
              <a:spcAft>
                <a:spcPts val="600"/>
              </a:spcAft>
              <a:buNone/>
            </a:pPr>
            <a:r>
              <a:rPr lang="en-GB" sz="2200" b="1" dirty="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	company level lead to unacceptable</a:t>
            </a:r>
          </a:p>
          <a:p>
            <a:pPr marL="0" indent="0">
              <a:spcBef>
                <a:spcPts val="0"/>
              </a:spcBef>
              <a:spcAft>
                <a:spcPts val="600"/>
              </a:spcAft>
              <a:buNone/>
            </a:pPr>
            <a:r>
              <a:rPr lang="en-GB" sz="2200" b="1" dirty="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	greenhouse gas emissions</a:t>
            </a:r>
          </a:p>
          <a:p>
            <a:pPr marL="0" indent="0">
              <a:spcBef>
                <a:spcPts val="0"/>
              </a:spcBef>
              <a:spcAft>
                <a:spcPts val="100"/>
              </a:spcAft>
              <a:buNone/>
            </a:pPr>
            <a:r>
              <a:rPr lang="en-GB" sz="2200" b="1" dirty="0" smtClean="0">
                <a:latin typeface="Arial" panose="020B0604020202020204" pitchFamily="34" charset="0"/>
                <a:cs typeface="Arial" panose="020B0604020202020204" pitchFamily="34" charset="0"/>
              </a:rPr>
              <a:t>	       </a:t>
            </a:r>
            <a:endParaRPr lang="en-GB" sz="2200" b="1" dirty="0">
              <a:latin typeface="Arial" panose="020B0604020202020204" pitchFamily="34" charset="0"/>
              <a:cs typeface="Arial" panose="020B0604020202020204" pitchFamily="34" charset="0"/>
            </a:endParaRP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60899" y="1814090"/>
            <a:ext cx="69850" cy="4525963"/>
          </a:xfrm>
        </p:spPr>
        <p:txBody>
          <a:bodyPr/>
          <a:lstStyle/>
          <a:p>
            <a:pPr>
              <a:lnSpc>
                <a:spcPct val="80000"/>
              </a:lnSpc>
              <a:buNone/>
            </a:pPr>
            <a:r>
              <a:rPr lang="fi-FI" sz="400" dirty="0" smtClean="0"/>
              <a:t> </a:t>
            </a:r>
          </a:p>
        </p:txBody>
      </p:sp>
      <p:pic>
        <p:nvPicPr>
          <p:cNvPr id="105474" name="Picture 2" descr="Image result for severe environmental da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4792"/>
            <a:ext cx="2344045" cy="1512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105478" name="Picture 6" descr="Image result for greenhouse ga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0598" y="44792"/>
            <a:ext cx="2343600" cy="1512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bwMode="auto">
          <a:xfrm>
            <a:off x="28687" y="80796"/>
            <a:ext cx="2311065" cy="1475996"/>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flipV="1">
            <a:off x="6804248" y="94308"/>
            <a:ext cx="2304256" cy="1534492"/>
          </a:xfrm>
          <a:prstGeom prst="line">
            <a:avLst/>
          </a:prstGeom>
          <a:solidFill>
            <a:schemeClr val="accent1"/>
          </a:solidFill>
          <a:ln w="762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419314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0" y="1556792"/>
            <a:ext cx="9144000" cy="5040560"/>
          </a:xfrm>
          <a:ln>
            <a:noFill/>
          </a:ln>
        </p:spPr>
        <p:txBody>
          <a:bodyPr/>
          <a:lstStyle/>
          <a:p>
            <a:pPr marL="0" indent="0" algn="ctr">
              <a:spcBef>
                <a:spcPts val="0"/>
              </a:spcBef>
              <a:spcAft>
                <a:spcPts val="1200"/>
              </a:spcAft>
              <a:buNone/>
            </a:pPr>
            <a:r>
              <a:rPr lang="en-GB" sz="2800" b="1" cap="small" dirty="0" smtClean="0">
                <a:latin typeface="Arial" charset="0"/>
              </a:rPr>
              <a:t>Guidelines</a:t>
            </a:r>
          </a:p>
          <a:p>
            <a:pPr marL="0" indent="0" algn="ctr">
              <a:spcBef>
                <a:spcPts val="0"/>
              </a:spcBef>
              <a:spcAft>
                <a:spcPts val="600"/>
              </a:spcAft>
              <a:buNone/>
            </a:pPr>
            <a:r>
              <a:rPr lang="en-US" sz="2200" b="1" dirty="0">
                <a:solidFill>
                  <a:schemeClr val="bg2">
                    <a:lumMod val="20000"/>
                    <a:lumOff val="80000"/>
                  </a:schemeClr>
                </a:solidFill>
                <a:latin typeface="Arial" panose="020B0604020202020204" pitchFamily="34" charset="0"/>
                <a:cs typeface="Arial" panose="020B0604020202020204" pitchFamily="34" charset="0"/>
              </a:rPr>
              <a:t>Section 3</a:t>
            </a:r>
            <a:r>
              <a:rPr lang="en-US" sz="2200" b="1" dirty="0" smtClean="0">
                <a:solidFill>
                  <a:schemeClr val="bg2">
                    <a:lumMod val="20000"/>
                    <a:lumOff val="80000"/>
                  </a:schemeClr>
                </a:solidFill>
                <a:latin typeface="Arial" panose="020B0604020202020204" pitchFamily="34" charset="0"/>
                <a:cs typeface="Arial" panose="020B0604020202020204" pitchFamily="34" charset="0"/>
              </a:rPr>
              <a:t>.</a:t>
            </a:r>
          </a:p>
          <a:p>
            <a:pPr marL="0" indent="0" algn="ctr">
              <a:spcBef>
                <a:spcPts val="0"/>
              </a:spcBef>
              <a:spcAft>
                <a:spcPts val="600"/>
              </a:spcAft>
              <a:buNone/>
            </a:pPr>
            <a:r>
              <a:rPr lang="en-US" sz="2100" b="1" cap="small" dirty="0" smtClean="0">
                <a:solidFill>
                  <a:schemeClr val="bg2">
                    <a:lumMod val="20000"/>
                    <a:lumOff val="80000"/>
                  </a:schemeClr>
                </a:solidFill>
                <a:latin typeface="Arial" panose="020B0604020202020204" pitchFamily="34" charset="0"/>
                <a:cs typeface="Arial" panose="020B0604020202020204" pitchFamily="34" charset="0"/>
              </a:rPr>
              <a:t>Criteria </a:t>
            </a:r>
            <a:r>
              <a:rPr lang="en-US" sz="2100" b="1" cap="small" dirty="0">
                <a:solidFill>
                  <a:schemeClr val="bg2">
                    <a:lumMod val="20000"/>
                    <a:lumOff val="80000"/>
                  </a:schemeClr>
                </a:solidFill>
                <a:latin typeface="Arial" panose="020B0604020202020204" pitchFamily="34" charset="0"/>
                <a:cs typeface="Arial" panose="020B0604020202020204" pitchFamily="34" charset="0"/>
              </a:rPr>
              <a:t>for c</a:t>
            </a:r>
            <a:r>
              <a:rPr lang="en-US" sz="2100" b="1" cap="small" dirty="0" smtClean="0">
                <a:solidFill>
                  <a:schemeClr val="bg2">
                    <a:lumMod val="20000"/>
                    <a:lumOff val="80000"/>
                  </a:schemeClr>
                </a:solidFill>
                <a:latin typeface="Arial" panose="020B0604020202020204" pitchFamily="34" charset="0"/>
                <a:cs typeface="Arial" panose="020B0604020202020204" pitchFamily="34" charset="0"/>
              </a:rPr>
              <a:t>onduct-based </a:t>
            </a:r>
            <a:r>
              <a:rPr lang="en-US" sz="2100" b="1" cap="small" dirty="0">
                <a:solidFill>
                  <a:schemeClr val="bg2">
                    <a:lumMod val="20000"/>
                    <a:lumOff val="80000"/>
                  </a:schemeClr>
                </a:solidFill>
                <a:latin typeface="Arial" panose="020B0604020202020204" pitchFamily="34" charset="0"/>
                <a:cs typeface="Arial" panose="020B0604020202020204" pitchFamily="34" charset="0"/>
              </a:rPr>
              <a:t>observation and exclusion of </a:t>
            </a:r>
            <a:r>
              <a:rPr lang="en-US" sz="2100" b="1" cap="small" dirty="0" smtClean="0">
                <a:solidFill>
                  <a:schemeClr val="bg2">
                    <a:lumMod val="20000"/>
                    <a:lumOff val="80000"/>
                  </a:schemeClr>
                </a:solidFill>
                <a:latin typeface="Arial" panose="020B0604020202020204" pitchFamily="34" charset="0"/>
                <a:cs typeface="Arial" panose="020B0604020202020204" pitchFamily="34" charset="0"/>
              </a:rPr>
              <a:t>companies</a:t>
            </a:r>
          </a:p>
          <a:p>
            <a:pPr marL="0" indent="0">
              <a:spcBef>
                <a:spcPts val="0"/>
              </a:spcBef>
              <a:spcAft>
                <a:spcPts val="600"/>
              </a:spcAft>
              <a:buNone/>
            </a:pPr>
            <a:endParaRPr lang="en-US" sz="400" b="1" dirty="0">
              <a:latin typeface="Arial" panose="020B0604020202020204" pitchFamily="34" charset="0"/>
              <a:cs typeface="Arial" panose="020B0604020202020204" pitchFamily="34" charset="0"/>
            </a:endParaRPr>
          </a:p>
          <a:p>
            <a:pPr marL="0" indent="0">
              <a:spcBef>
                <a:spcPts val="0"/>
              </a:spcBef>
              <a:spcAft>
                <a:spcPts val="100"/>
              </a:spcAft>
              <a:buNone/>
            </a:pPr>
            <a:r>
              <a:rPr lang="en-US" sz="2200" b="1" dirty="0" smtClean="0">
                <a:latin typeface="Arial" panose="020B0604020202020204" pitchFamily="34" charset="0"/>
                <a:cs typeface="Arial" panose="020B0604020202020204" pitchFamily="34" charset="0"/>
              </a:rPr>
              <a:t>	</a:t>
            </a:r>
            <a:r>
              <a:rPr lang="en-GB" sz="2200" b="1" dirty="0" smtClean="0">
                <a:latin typeface="Arial" panose="020B0604020202020204" pitchFamily="34" charset="0"/>
                <a:cs typeface="Arial" panose="020B0604020202020204" pitchFamily="34" charset="0"/>
              </a:rPr>
              <a:t>Companies may be put under observation or be </a:t>
            </a:r>
          </a:p>
          <a:p>
            <a:pPr marL="0" indent="0">
              <a:spcBef>
                <a:spcPts val="0"/>
              </a:spcBef>
              <a:spcAft>
                <a:spcPts val="100"/>
              </a:spcAft>
              <a:buNone/>
            </a:pPr>
            <a:r>
              <a:rPr lang="en-GB" sz="2200" b="1" dirty="0" smtClean="0">
                <a:latin typeface="Arial" panose="020B0604020202020204" pitchFamily="34" charset="0"/>
                <a:cs typeface="Arial" panose="020B0604020202020204" pitchFamily="34" charset="0"/>
              </a:rPr>
              <a:t>	excluded if there is an unacceptable risk that the</a:t>
            </a:r>
          </a:p>
          <a:p>
            <a:pPr marL="0" indent="0">
              <a:spcBef>
                <a:spcPts val="0"/>
              </a:spcBef>
              <a:spcAft>
                <a:spcPts val="100"/>
              </a:spcAft>
              <a:buNone/>
            </a:pPr>
            <a:r>
              <a:rPr lang="en-GB" sz="2200" b="1" dirty="0" smtClean="0">
                <a:latin typeface="Arial" panose="020B0604020202020204" pitchFamily="34" charset="0"/>
                <a:cs typeface="Arial" panose="020B0604020202020204" pitchFamily="34" charset="0"/>
              </a:rPr>
              <a:t>	company contributes to or is responsible for:</a:t>
            </a:r>
          </a:p>
          <a:p>
            <a:pPr marL="0" indent="0">
              <a:spcBef>
                <a:spcPts val="0"/>
              </a:spcBef>
              <a:spcAft>
                <a:spcPts val="100"/>
              </a:spcAft>
              <a:buNone/>
            </a:pPr>
            <a:endParaRPr lang="en-GB" sz="800" b="1" dirty="0" smtClean="0">
              <a:latin typeface="Arial" panose="020B0604020202020204" pitchFamily="34" charset="0"/>
              <a:cs typeface="Arial" panose="020B0604020202020204" pitchFamily="34" charset="0"/>
            </a:endParaRPr>
          </a:p>
          <a:p>
            <a:pPr marL="0" indent="0">
              <a:spcBef>
                <a:spcPts val="0"/>
              </a:spcBef>
              <a:spcAft>
                <a:spcPts val="300"/>
              </a:spcAft>
              <a:buNone/>
            </a:pPr>
            <a:endParaRPr lang="en-GB" sz="400" b="1" dirty="0" smtClean="0">
              <a:latin typeface="Arial" panose="020B0604020202020204" pitchFamily="34" charset="0"/>
              <a:cs typeface="Arial" panose="020B0604020202020204" pitchFamily="34" charset="0"/>
            </a:endParaRPr>
          </a:p>
          <a:p>
            <a:pPr marL="0" indent="0">
              <a:spcBef>
                <a:spcPts val="0"/>
              </a:spcBef>
              <a:spcAft>
                <a:spcPts val="600"/>
              </a:spcAft>
              <a:buNone/>
            </a:pPr>
            <a:r>
              <a:rPr lang="en-GB" sz="2200" b="1" dirty="0" smtClean="0">
                <a:latin typeface="Arial" panose="020B0604020202020204" pitchFamily="34" charset="0"/>
                <a:cs typeface="Arial" panose="020B0604020202020204" pitchFamily="34" charset="0"/>
              </a:rPr>
              <a:t>	       5.	gross corruption</a:t>
            </a:r>
          </a:p>
          <a:p>
            <a:pPr marL="0" indent="0">
              <a:spcBef>
                <a:spcPts val="0"/>
              </a:spcBef>
              <a:spcAft>
                <a:spcPts val="600"/>
              </a:spcAft>
              <a:buNone/>
            </a:pPr>
            <a:endParaRPr lang="en-GB" sz="300" b="1" dirty="0" smtClean="0">
              <a:latin typeface="Arial" panose="020B0604020202020204" pitchFamily="34" charset="0"/>
              <a:cs typeface="Arial" panose="020B0604020202020204" pitchFamily="34" charset="0"/>
            </a:endParaRPr>
          </a:p>
          <a:p>
            <a:pPr marL="0" indent="0">
              <a:spcBef>
                <a:spcPts val="0"/>
              </a:spcBef>
              <a:spcAft>
                <a:spcPts val="600"/>
              </a:spcAft>
              <a:buNone/>
            </a:pPr>
            <a:r>
              <a:rPr lang="en-GB" sz="2200" b="1" dirty="0" smtClean="0">
                <a:latin typeface="Arial" panose="020B0604020202020204" pitchFamily="34" charset="0"/>
                <a:cs typeface="Arial" panose="020B0604020202020204" pitchFamily="34" charset="0"/>
              </a:rPr>
              <a:t>	       6.	other particularly serious violations of fundamental 		ethical norms.</a:t>
            </a:r>
            <a:endParaRPr lang="en-GB" sz="2200" b="1" dirty="0">
              <a:latin typeface="Arial" panose="020B0604020202020204" pitchFamily="34" charset="0"/>
              <a:cs typeface="Arial" panose="020B0604020202020204" pitchFamily="34" charset="0"/>
            </a:endParaRP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pic>
        <p:nvPicPr>
          <p:cNvPr id="104450" name="Picture 2" descr="Image result for corru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37" y="44792"/>
            <a:ext cx="2116799" cy="1512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78937" y="44792"/>
            <a:ext cx="2116799" cy="1512000"/>
          </a:xfrm>
          <a:prstGeom prst="line">
            <a:avLst/>
          </a:prstGeom>
          <a:solidFill>
            <a:schemeClr val="accent1"/>
          </a:solidFill>
          <a:ln w="76200" cap="flat" cmpd="sng" algn="ctr">
            <a:solidFill>
              <a:schemeClr val="tx1"/>
            </a:solidFill>
            <a:prstDash val="solid"/>
            <a:round/>
            <a:headEnd type="none" w="med" len="med"/>
            <a:tailEnd type="none" w="med" len="med"/>
          </a:ln>
          <a:effectLst/>
        </p:spPr>
      </p:cxnSp>
      <p:pic>
        <p:nvPicPr>
          <p:cNvPr id="104452" name="Picture 4" descr="Image result for violation of ethical standa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3779" y="44792"/>
            <a:ext cx="2044725" cy="1512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bwMode="auto">
          <a:xfrm>
            <a:off x="7063779" y="44792"/>
            <a:ext cx="2018477" cy="1512000"/>
          </a:xfrm>
          <a:prstGeom prst="line">
            <a:avLst/>
          </a:prstGeom>
          <a:solidFill>
            <a:schemeClr val="accent1"/>
          </a:solidFill>
          <a:ln w="762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6235448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Tree>
    <p:extLst>
      <p:ext uri="{BB962C8B-B14F-4D97-AF65-F5344CB8AC3E}">
        <p14:creationId xmlns:p14="http://schemas.microsoft.com/office/powerpoint/2010/main" val="34253243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pic>
        <p:nvPicPr>
          <p:cNvPr id="6152" name="Picture 8"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306" y="1872231"/>
            <a:ext cx="5549814" cy="306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3313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1187624" y="2924944"/>
            <a:ext cx="6840760" cy="720080"/>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chemeClr val="tx1"/>
                </a:solidFill>
                <a:latin typeface="Arial" charset="0"/>
              </a:rPr>
              <a:t>What are </a:t>
            </a:r>
            <a:r>
              <a:rPr lang="en-GB" sz="3600" b="1" u="sng" dirty="0" smtClean="0">
                <a:solidFill>
                  <a:schemeClr val="tx1"/>
                </a:solidFill>
                <a:latin typeface="Arial" charset="0"/>
              </a:rPr>
              <a:t>our</a:t>
            </a:r>
            <a:r>
              <a:rPr lang="en-GB" sz="3600" b="1" dirty="0" smtClean="0">
                <a:solidFill>
                  <a:schemeClr val="tx1"/>
                </a:solidFill>
                <a:latin typeface="Arial" charset="0"/>
              </a:rPr>
              <a:t> questions, then?</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Tree>
    <p:extLst>
      <p:ext uri="{BB962C8B-B14F-4D97-AF65-F5344CB8AC3E}">
        <p14:creationId xmlns:p14="http://schemas.microsoft.com/office/powerpoint/2010/main" val="225276285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6" name="Rectangle 2"/>
          <p:cNvSpPr txBox="1">
            <a:spLocks noChangeArrowheads="1"/>
          </p:cNvSpPr>
          <p:nvPr/>
        </p:nvSpPr>
        <p:spPr bwMode="auto">
          <a:xfrm>
            <a:off x="179512"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1600" b="1" kern="0" dirty="0" smtClean="0">
                <a:solidFill>
                  <a:srgbClr val="FFFF99"/>
                </a:solidFill>
                <a:effectLst/>
                <a:latin typeface="Arial" charset="0"/>
              </a:rPr>
              <a:t/>
            </a:r>
            <a:br>
              <a:rPr lang="en-GB" sz="1600" b="1" kern="0" dirty="0" smtClean="0">
                <a:solidFill>
                  <a:srgbClr val="FFFF99"/>
                </a:solidFill>
                <a:effectLst/>
                <a:latin typeface="Arial" charset="0"/>
              </a:rPr>
            </a:br>
            <a:endParaRPr lang="en-GB" sz="16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a:solidFill>
                  <a:schemeClr val="tx1"/>
                </a:solidFill>
                <a:effectLst/>
                <a:latin typeface="Arial" charset="0"/>
              </a:rPr>
              <a:t>What are the reasons given by the CE in particular cases?</a:t>
            </a:r>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Tree>
    <p:extLst>
      <p:ext uri="{BB962C8B-B14F-4D97-AF65-F5344CB8AC3E}">
        <p14:creationId xmlns:p14="http://schemas.microsoft.com/office/powerpoint/2010/main" val="28289190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6" name="Rectangle 2"/>
          <p:cNvSpPr txBox="1">
            <a:spLocks noChangeArrowheads="1"/>
          </p:cNvSpPr>
          <p:nvPr/>
        </p:nvSpPr>
        <p:spPr bwMode="auto">
          <a:xfrm>
            <a:off x="179512"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1600" b="1" kern="0" dirty="0" smtClean="0">
                <a:solidFill>
                  <a:srgbClr val="FFFF99"/>
                </a:solidFill>
                <a:effectLst/>
                <a:latin typeface="Arial" charset="0"/>
              </a:rPr>
              <a:t/>
            </a:r>
            <a:br>
              <a:rPr lang="en-GB" sz="1600" b="1" kern="0" dirty="0" smtClean="0">
                <a:solidFill>
                  <a:srgbClr val="FFFF99"/>
                </a:solidFill>
                <a:effectLst/>
                <a:latin typeface="Arial" charset="0"/>
              </a:rPr>
            </a:br>
            <a:endParaRPr lang="en-GB" sz="16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a:solidFill>
                  <a:schemeClr val="tx1"/>
                </a:solidFill>
                <a:effectLst/>
                <a:latin typeface="Arial" charset="0"/>
              </a:rPr>
              <a:t>What are the reasons given by the CE in particular cases?</a:t>
            </a:r>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8" name="Rectangle 2"/>
          <p:cNvSpPr txBox="1">
            <a:spLocks noChangeArrowheads="1"/>
          </p:cNvSpPr>
          <p:nvPr/>
        </p:nvSpPr>
        <p:spPr bwMode="auto">
          <a:xfrm>
            <a:off x="2843808" y="18864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Find out and report</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27" name="Elbow Connector 26"/>
          <p:cNvCxnSpPr/>
          <p:nvPr/>
        </p:nvCxnSpPr>
        <p:spPr bwMode="auto">
          <a:xfrm rot="10800000">
            <a:off x="2699792" y="512675"/>
            <a:ext cx="1224136" cy="756084"/>
          </a:xfrm>
          <a:prstGeom prst="bentConnector3">
            <a:avLst>
              <a:gd name="adj1" fmla="val 152218"/>
            </a:avLst>
          </a:prstGeom>
          <a:solidFill>
            <a:schemeClr val="accent1"/>
          </a:solid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390527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2"/>
          <p:cNvSpPr txBox="1">
            <a:spLocks noChangeArrowheads="1"/>
          </p:cNvSpPr>
          <p:nvPr/>
        </p:nvSpPr>
        <p:spPr bwMode="auto">
          <a:xfrm>
            <a:off x="4644008"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000" b="1" kern="0" dirty="0" smtClean="0">
                <a:solidFill>
                  <a:srgbClr val="FFFF99"/>
                </a:solidFill>
                <a:effectLst/>
                <a:latin typeface="Arial" charset="0"/>
              </a:rPr>
              <a:t/>
            </a:r>
            <a:br>
              <a:rPr lang="en-GB" sz="2000" b="1" kern="0" dirty="0" smtClean="0">
                <a:solidFill>
                  <a:srgbClr val="FFFF99"/>
                </a:solidFill>
                <a:effectLst/>
                <a:latin typeface="Arial" charset="0"/>
              </a:rPr>
            </a:br>
            <a:endParaRPr lang="en-GB" sz="20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smtClean="0">
                <a:solidFill>
                  <a:schemeClr val="tx1"/>
                </a:solidFill>
                <a:effectLst/>
                <a:latin typeface="Arial" charset="0"/>
              </a:rPr>
              <a:t>What other reasons could be given in particular cases?</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6" name="Rectangle 2"/>
          <p:cNvSpPr txBox="1">
            <a:spLocks noChangeArrowheads="1"/>
          </p:cNvSpPr>
          <p:nvPr/>
        </p:nvSpPr>
        <p:spPr bwMode="auto">
          <a:xfrm>
            <a:off x="179512"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1600" b="1" kern="0" dirty="0" smtClean="0">
                <a:solidFill>
                  <a:srgbClr val="FFFF99"/>
                </a:solidFill>
                <a:effectLst/>
                <a:latin typeface="Arial" charset="0"/>
              </a:rPr>
              <a:t/>
            </a:r>
            <a:br>
              <a:rPr lang="en-GB" sz="1600" b="1" kern="0" dirty="0" smtClean="0">
                <a:solidFill>
                  <a:srgbClr val="FFFF99"/>
                </a:solidFill>
                <a:effectLst/>
                <a:latin typeface="Arial" charset="0"/>
              </a:rPr>
            </a:br>
            <a:endParaRPr lang="en-GB" sz="16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a:solidFill>
                  <a:schemeClr val="tx1"/>
                </a:solidFill>
                <a:effectLst/>
                <a:latin typeface="Arial" charset="0"/>
              </a:rPr>
              <a:t>What are the reasons given by the CE in particular cases?</a:t>
            </a:r>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8" name="Rectangle 2"/>
          <p:cNvSpPr txBox="1">
            <a:spLocks noChangeArrowheads="1"/>
          </p:cNvSpPr>
          <p:nvPr/>
        </p:nvSpPr>
        <p:spPr bwMode="auto">
          <a:xfrm>
            <a:off x="2843808" y="18864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Find out and report</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27" name="Elbow Connector 26"/>
          <p:cNvCxnSpPr/>
          <p:nvPr/>
        </p:nvCxnSpPr>
        <p:spPr bwMode="auto">
          <a:xfrm rot="10800000">
            <a:off x="2699792" y="512675"/>
            <a:ext cx="1224136" cy="756084"/>
          </a:xfrm>
          <a:prstGeom prst="bentConnector3">
            <a:avLst>
              <a:gd name="adj1" fmla="val 152218"/>
            </a:avLst>
          </a:prstGeom>
          <a:solidFill>
            <a:schemeClr val="accent1"/>
          </a:solid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5733287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2"/>
          <p:cNvSpPr txBox="1">
            <a:spLocks noChangeArrowheads="1"/>
          </p:cNvSpPr>
          <p:nvPr/>
        </p:nvSpPr>
        <p:spPr bwMode="auto">
          <a:xfrm>
            <a:off x="4644008"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000" b="1" kern="0" dirty="0" smtClean="0">
                <a:solidFill>
                  <a:srgbClr val="FFFF99"/>
                </a:solidFill>
                <a:effectLst/>
                <a:latin typeface="Arial" charset="0"/>
              </a:rPr>
              <a:t/>
            </a:r>
            <a:br>
              <a:rPr lang="en-GB" sz="2000" b="1" kern="0" dirty="0" smtClean="0">
                <a:solidFill>
                  <a:srgbClr val="FFFF99"/>
                </a:solidFill>
                <a:effectLst/>
                <a:latin typeface="Arial" charset="0"/>
              </a:rPr>
            </a:br>
            <a:endParaRPr lang="en-GB" sz="20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smtClean="0">
                <a:solidFill>
                  <a:schemeClr val="tx1"/>
                </a:solidFill>
                <a:effectLst/>
                <a:latin typeface="Arial" charset="0"/>
              </a:rPr>
              <a:t>What other reasons could be given in particular cases?</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6" name="Rectangle 2"/>
          <p:cNvSpPr txBox="1">
            <a:spLocks noChangeArrowheads="1"/>
          </p:cNvSpPr>
          <p:nvPr/>
        </p:nvSpPr>
        <p:spPr bwMode="auto">
          <a:xfrm>
            <a:off x="179512"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1600" b="1" kern="0" dirty="0" smtClean="0">
                <a:solidFill>
                  <a:srgbClr val="FFFF99"/>
                </a:solidFill>
                <a:effectLst/>
                <a:latin typeface="Arial" charset="0"/>
              </a:rPr>
              <a:t/>
            </a:r>
            <a:br>
              <a:rPr lang="en-GB" sz="1600" b="1" kern="0" dirty="0" smtClean="0">
                <a:solidFill>
                  <a:srgbClr val="FFFF99"/>
                </a:solidFill>
                <a:effectLst/>
                <a:latin typeface="Arial" charset="0"/>
              </a:rPr>
            </a:br>
            <a:endParaRPr lang="en-GB" sz="16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a:solidFill>
                  <a:schemeClr val="tx1"/>
                </a:solidFill>
                <a:effectLst/>
                <a:latin typeface="Arial" charset="0"/>
              </a:rPr>
              <a:t>What are the reasons given by the CE in particular cases?</a:t>
            </a:r>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8" name="Rectangle 2"/>
          <p:cNvSpPr txBox="1">
            <a:spLocks noChangeArrowheads="1"/>
          </p:cNvSpPr>
          <p:nvPr/>
        </p:nvSpPr>
        <p:spPr bwMode="auto">
          <a:xfrm>
            <a:off x="2843808" y="18864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Find out and report</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27" name="Elbow Connector 26"/>
          <p:cNvCxnSpPr/>
          <p:nvPr/>
        </p:nvCxnSpPr>
        <p:spPr bwMode="auto">
          <a:xfrm rot="10800000">
            <a:off x="2699792" y="512675"/>
            <a:ext cx="1224136" cy="756084"/>
          </a:xfrm>
          <a:prstGeom prst="bentConnector3">
            <a:avLst>
              <a:gd name="adj1" fmla="val 152218"/>
            </a:avLst>
          </a:prstGeom>
          <a:solidFill>
            <a:schemeClr val="accent1"/>
          </a:solidFill>
          <a:ln w="25400" cap="flat" cmpd="sng" algn="ctr">
            <a:solidFill>
              <a:schemeClr val="tx1"/>
            </a:solidFill>
            <a:prstDash val="solid"/>
            <a:round/>
            <a:headEnd type="none" w="med" len="med"/>
            <a:tailEnd type="triangle"/>
          </a:ln>
          <a:effectLst/>
        </p:spPr>
      </p:cxnSp>
      <p:sp>
        <p:nvSpPr>
          <p:cNvPr id="29" name="Rectangle 2"/>
          <p:cNvSpPr txBox="1">
            <a:spLocks noChangeArrowheads="1"/>
          </p:cNvSpPr>
          <p:nvPr/>
        </p:nvSpPr>
        <p:spPr bwMode="auto">
          <a:xfrm>
            <a:off x="179512" y="2636912"/>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Environmental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Tree>
    <p:extLst>
      <p:ext uri="{BB962C8B-B14F-4D97-AF65-F5344CB8AC3E}">
        <p14:creationId xmlns:p14="http://schemas.microsoft.com/office/powerpoint/2010/main" val="21027084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2"/>
          <p:cNvSpPr txBox="1">
            <a:spLocks noChangeArrowheads="1"/>
          </p:cNvSpPr>
          <p:nvPr/>
        </p:nvSpPr>
        <p:spPr bwMode="auto">
          <a:xfrm>
            <a:off x="4644008"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000" b="1" kern="0" dirty="0" smtClean="0">
                <a:solidFill>
                  <a:srgbClr val="FFFF99"/>
                </a:solidFill>
                <a:effectLst/>
                <a:latin typeface="Arial" charset="0"/>
              </a:rPr>
              <a:t/>
            </a:r>
            <a:br>
              <a:rPr lang="en-GB" sz="2000" b="1" kern="0" dirty="0" smtClean="0">
                <a:solidFill>
                  <a:srgbClr val="FFFF99"/>
                </a:solidFill>
                <a:effectLst/>
                <a:latin typeface="Arial" charset="0"/>
              </a:rPr>
            </a:br>
            <a:endParaRPr lang="en-GB" sz="20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smtClean="0">
                <a:solidFill>
                  <a:schemeClr val="tx1"/>
                </a:solidFill>
                <a:effectLst/>
                <a:latin typeface="Arial" charset="0"/>
              </a:rPr>
              <a:t>What other reasons could be given in particular cases?</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6" name="Rectangle 2"/>
          <p:cNvSpPr txBox="1">
            <a:spLocks noChangeArrowheads="1"/>
          </p:cNvSpPr>
          <p:nvPr/>
        </p:nvSpPr>
        <p:spPr bwMode="auto">
          <a:xfrm>
            <a:off x="179512"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1600" b="1" kern="0" dirty="0" smtClean="0">
                <a:solidFill>
                  <a:srgbClr val="FFFF99"/>
                </a:solidFill>
                <a:effectLst/>
                <a:latin typeface="Arial" charset="0"/>
              </a:rPr>
              <a:t/>
            </a:r>
            <a:br>
              <a:rPr lang="en-GB" sz="1600" b="1" kern="0" dirty="0" smtClean="0">
                <a:solidFill>
                  <a:srgbClr val="FFFF99"/>
                </a:solidFill>
                <a:effectLst/>
                <a:latin typeface="Arial" charset="0"/>
              </a:rPr>
            </a:br>
            <a:endParaRPr lang="en-GB" sz="16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a:solidFill>
                  <a:schemeClr val="tx1"/>
                </a:solidFill>
                <a:effectLst/>
                <a:latin typeface="Arial" charset="0"/>
              </a:rPr>
              <a:t>What are the reasons given by the CE in particular cases?</a:t>
            </a:r>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8" name="Rectangle 2"/>
          <p:cNvSpPr txBox="1">
            <a:spLocks noChangeArrowheads="1"/>
          </p:cNvSpPr>
          <p:nvPr/>
        </p:nvSpPr>
        <p:spPr bwMode="auto">
          <a:xfrm>
            <a:off x="2843808" y="18864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Find out and report</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27" name="Elbow Connector 26"/>
          <p:cNvCxnSpPr/>
          <p:nvPr/>
        </p:nvCxnSpPr>
        <p:spPr bwMode="auto">
          <a:xfrm rot="10800000">
            <a:off x="2699792" y="512675"/>
            <a:ext cx="1224136" cy="756084"/>
          </a:xfrm>
          <a:prstGeom prst="bentConnector3">
            <a:avLst>
              <a:gd name="adj1" fmla="val 152218"/>
            </a:avLst>
          </a:prstGeom>
          <a:solidFill>
            <a:schemeClr val="accent1"/>
          </a:solidFill>
          <a:ln w="25400" cap="flat" cmpd="sng" algn="ctr">
            <a:solidFill>
              <a:schemeClr val="tx1"/>
            </a:solidFill>
            <a:prstDash val="solid"/>
            <a:round/>
            <a:headEnd type="none" w="med" len="med"/>
            <a:tailEnd type="triangle"/>
          </a:ln>
          <a:effectLst/>
        </p:spPr>
      </p:cxnSp>
      <p:sp>
        <p:nvSpPr>
          <p:cNvPr id="29" name="Rectangle 2"/>
          <p:cNvSpPr txBox="1">
            <a:spLocks noChangeArrowheads="1"/>
          </p:cNvSpPr>
          <p:nvPr/>
        </p:nvSpPr>
        <p:spPr bwMode="auto">
          <a:xfrm>
            <a:off x="179512" y="2636912"/>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Environmental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1" name="Rectangle 2"/>
          <p:cNvSpPr txBox="1">
            <a:spLocks noChangeArrowheads="1"/>
          </p:cNvSpPr>
          <p:nvPr/>
        </p:nvSpPr>
        <p:spPr bwMode="auto">
          <a:xfrm>
            <a:off x="5436096" y="2631374"/>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Sustainability</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Tree>
    <p:extLst>
      <p:ext uri="{BB962C8B-B14F-4D97-AF65-F5344CB8AC3E}">
        <p14:creationId xmlns:p14="http://schemas.microsoft.com/office/powerpoint/2010/main" val="21473172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2"/>
          <p:cNvSpPr txBox="1">
            <a:spLocks noChangeArrowheads="1"/>
          </p:cNvSpPr>
          <p:nvPr/>
        </p:nvSpPr>
        <p:spPr bwMode="auto">
          <a:xfrm>
            <a:off x="4644008"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000" b="1" kern="0" dirty="0" smtClean="0">
                <a:solidFill>
                  <a:srgbClr val="FFFF99"/>
                </a:solidFill>
                <a:effectLst/>
                <a:latin typeface="Arial" charset="0"/>
              </a:rPr>
              <a:t/>
            </a:r>
            <a:br>
              <a:rPr lang="en-GB" sz="2000" b="1" kern="0" dirty="0" smtClean="0">
                <a:solidFill>
                  <a:srgbClr val="FFFF99"/>
                </a:solidFill>
                <a:effectLst/>
                <a:latin typeface="Arial" charset="0"/>
              </a:rPr>
            </a:br>
            <a:endParaRPr lang="en-GB" sz="20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smtClean="0">
                <a:solidFill>
                  <a:schemeClr val="tx1"/>
                </a:solidFill>
                <a:effectLst/>
                <a:latin typeface="Arial" charset="0"/>
              </a:rPr>
              <a:t>What other reasons could be given in particular cases?</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6" name="Rectangle 2"/>
          <p:cNvSpPr txBox="1">
            <a:spLocks noChangeArrowheads="1"/>
          </p:cNvSpPr>
          <p:nvPr/>
        </p:nvSpPr>
        <p:spPr bwMode="auto">
          <a:xfrm>
            <a:off x="179512"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1600" b="1" kern="0" dirty="0" smtClean="0">
                <a:solidFill>
                  <a:srgbClr val="FFFF99"/>
                </a:solidFill>
                <a:effectLst/>
                <a:latin typeface="Arial" charset="0"/>
              </a:rPr>
              <a:t/>
            </a:r>
            <a:br>
              <a:rPr lang="en-GB" sz="1600" b="1" kern="0" dirty="0" smtClean="0">
                <a:solidFill>
                  <a:srgbClr val="FFFF99"/>
                </a:solidFill>
                <a:effectLst/>
                <a:latin typeface="Arial" charset="0"/>
              </a:rPr>
            </a:br>
            <a:endParaRPr lang="en-GB" sz="16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a:solidFill>
                  <a:schemeClr val="tx1"/>
                </a:solidFill>
                <a:effectLst/>
                <a:latin typeface="Arial" charset="0"/>
              </a:rPr>
              <a:t>What are the reasons given by the CE in particular cases?</a:t>
            </a:r>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8" name="Rectangle 2"/>
          <p:cNvSpPr txBox="1">
            <a:spLocks noChangeArrowheads="1"/>
          </p:cNvSpPr>
          <p:nvPr/>
        </p:nvSpPr>
        <p:spPr bwMode="auto">
          <a:xfrm>
            <a:off x="2843808" y="18864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Find out and report</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27" name="Elbow Connector 26"/>
          <p:cNvCxnSpPr/>
          <p:nvPr/>
        </p:nvCxnSpPr>
        <p:spPr bwMode="auto">
          <a:xfrm rot="10800000">
            <a:off x="2699792" y="512675"/>
            <a:ext cx="1224136" cy="756084"/>
          </a:xfrm>
          <a:prstGeom prst="bentConnector3">
            <a:avLst>
              <a:gd name="adj1" fmla="val 152218"/>
            </a:avLst>
          </a:prstGeom>
          <a:solidFill>
            <a:schemeClr val="accent1"/>
          </a:solidFill>
          <a:ln w="25400" cap="flat" cmpd="sng" algn="ctr">
            <a:solidFill>
              <a:schemeClr val="tx1"/>
            </a:solidFill>
            <a:prstDash val="solid"/>
            <a:round/>
            <a:headEnd type="none" w="med" len="med"/>
            <a:tailEnd type="triangle"/>
          </a:ln>
          <a:effectLst/>
        </p:spPr>
      </p:cxnSp>
      <p:sp>
        <p:nvSpPr>
          <p:cNvPr id="29" name="Rectangle 2"/>
          <p:cNvSpPr txBox="1">
            <a:spLocks noChangeArrowheads="1"/>
          </p:cNvSpPr>
          <p:nvPr/>
        </p:nvSpPr>
        <p:spPr bwMode="auto">
          <a:xfrm>
            <a:off x="179512" y="2636912"/>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Environmental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0" name="Rectangle 2"/>
          <p:cNvSpPr txBox="1">
            <a:spLocks noChangeArrowheads="1"/>
          </p:cNvSpPr>
          <p:nvPr/>
        </p:nvSpPr>
        <p:spPr bwMode="auto">
          <a:xfrm>
            <a:off x="179512" y="342900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CSR</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1" name="Rectangle 2"/>
          <p:cNvSpPr txBox="1">
            <a:spLocks noChangeArrowheads="1"/>
          </p:cNvSpPr>
          <p:nvPr/>
        </p:nvSpPr>
        <p:spPr bwMode="auto">
          <a:xfrm>
            <a:off x="5436096" y="2631374"/>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Sustainability</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Tree>
    <p:extLst>
      <p:ext uri="{BB962C8B-B14F-4D97-AF65-F5344CB8AC3E}">
        <p14:creationId xmlns:p14="http://schemas.microsoft.com/office/powerpoint/2010/main" val="28540942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2"/>
          <p:cNvSpPr txBox="1">
            <a:spLocks noChangeArrowheads="1"/>
          </p:cNvSpPr>
          <p:nvPr/>
        </p:nvSpPr>
        <p:spPr bwMode="auto">
          <a:xfrm>
            <a:off x="4644008"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000" b="1" kern="0" dirty="0" smtClean="0">
                <a:solidFill>
                  <a:srgbClr val="FFFF99"/>
                </a:solidFill>
                <a:effectLst/>
                <a:latin typeface="Arial" charset="0"/>
              </a:rPr>
              <a:t/>
            </a:r>
            <a:br>
              <a:rPr lang="en-GB" sz="2000" b="1" kern="0" dirty="0" smtClean="0">
                <a:solidFill>
                  <a:srgbClr val="FFFF99"/>
                </a:solidFill>
                <a:effectLst/>
                <a:latin typeface="Arial" charset="0"/>
              </a:rPr>
            </a:br>
            <a:endParaRPr lang="en-GB" sz="20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smtClean="0">
                <a:solidFill>
                  <a:schemeClr val="tx1"/>
                </a:solidFill>
                <a:effectLst/>
                <a:latin typeface="Arial" charset="0"/>
              </a:rPr>
              <a:t>What other reasons could be given in particular cases?</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6" name="Rectangle 2"/>
          <p:cNvSpPr txBox="1">
            <a:spLocks noChangeArrowheads="1"/>
          </p:cNvSpPr>
          <p:nvPr/>
        </p:nvSpPr>
        <p:spPr bwMode="auto">
          <a:xfrm>
            <a:off x="179512"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1600" b="1" kern="0" dirty="0" smtClean="0">
                <a:solidFill>
                  <a:srgbClr val="FFFF99"/>
                </a:solidFill>
                <a:effectLst/>
                <a:latin typeface="Arial" charset="0"/>
              </a:rPr>
              <a:t/>
            </a:r>
            <a:br>
              <a:rPr lang="en-GB" sz="1600" b="1" kern="0" dirty="0" smtClean="0">
                <a:solidFill>
                  <a:srgbClr val="FFFF99"/>
                </a:solidFill>
                <a:effectLst/>
                <a:latin typeface="Arial" charset="0"/>
              </a:rPr>
            </a:br>
            <a:endParaRPr lang="en-GB" sz="16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a:solidFill>
                  <a:schemeClr val="tx1"/>
                </a:solidFill>
                <a:effectLst/>
                <a:latin typeface="Arial" charset="0"/>
              </a:rPr>
              <a:t>What are the reasons given by the CE in particular cases?</a:t>
            </a:r>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8" name="Rectangle 2"/>
          <p:cNvSpPr txBox="1">
            <a:spLocks noChangeArrowheads="1"/>
          </p:cNvSpPr>
          <p:nvPr/>
        </p:nvSpPr>
        <p:spPr bwMode="auto">
          <a:xfrm>
            <a:off x="2843808" y="18864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Find out and report</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27" name="Elbow Connector 26"/>
          <p:cNvCxnSpPr/>
          <p:nvPr/>
        </p:nvCxnSpPr>
        <p:spPr bwMode="auto">
          <a:xfrm rot="10800000">
            <a:off x="2699792" y="512675"/>
            <a:ext cx="1224136" cy="756084"/>
          </a:xfrm>
          <a:prstGeom prst="bentConnector3">
            <a:avLst>
              <a:gd name="adj1" fmla="val 152218"/>
            </a:avLst>
          </a:prstGeom>
          <a:solidFill>
            <a:schemeClr val="accent1"/>
          </a:solidFill>
          <a:ln w="25400" cap="flat" cmpd="sng" algn="ctr">
            <a:solidFill>
              <a:schemeClr val="tx1"/>
            </a:solidFill>
            <a:prstDash val="solid"/>
            <a:round/>
            <a:headEnd type="none" w="med" len="med"/>
            <a:tailEnd type="triangle"/>
          </a:ln>
          <a:effectLst/>
        </p:spPr>
      </p:cxnSp>
      <p:sp>
        <p:nvSpPr>
          <p:cNvPr id="29" name="Rectangle 2"/>
          <p:cNvSpPr txBox="1">
            <a:spLocks noChangeArrowheads="1"/>
          </p:cNvSpPr>
          <p:nvPr/>
        </p:nvSpPr>
        <p:spPr bwMode="auto">
          <a:xfrm>
            <a:off x="179512" y="2636912"/>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Environmental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0" name="Rectangle 2"/>
          <p:cNvSpPr txBox="1">
            <a:spLocks noChangeArrowheads="1"/>
          </p:cNvSpPr>
          <p:nvPr/>
        </p:nvSpPr>
        <p:spPr bwMode="auto">
          <a:xfrm>
            <a:off x="179512" y="342900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CSR</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1" name="Rectangle 2"/>
          <p:cNvSpPr txBox="1">
            <a:spLocks noChangeArrowheads="1"/>
          </p:cNvSpPr>
          <p:nvPr/>
        </p:nvSpPr>
        <p:spPr bwMode="auto">
          <a:xfrm>
            <a:off x="5436096" y="2631374"/>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Sustainability</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2" name="Rectangle 2"/>
          <p:cNvSpPr txBox="1">
            <a:spLocks noChangeArrowheads="1"/>
          </p:cNvSpPr>
          <p:nvPr/>
        </p:nvSpPr>
        <p:spPr bwMode="auto">
          <a:xfrm>
            <a:off x="5436096" y="342900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Business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Tree>
    <p:extLst>
      <p:ext uri="{BB962C8B-B14F-4D97-AF65-F5344CB8AC3E}">
        <p14:creationId xmlns:p14="http://schemas.microsoft.com/office/powerpoint/2010/main" val="51566223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2"/>
          <p:cNvSpPr txBox="1">
            <a:spLocks noChangeArrowheads="1"/>
          </p:cNvSpPr>
          <p:nvPr/>
        </p:nvSpPr>
        <p:spPr bwMode="auto">
          <a:xfrm>
            <a:off x="4644008"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000" b="1" kern="0" dirty="0" smtClean="0">
                <a:solidFill>
                  <a:srgbClr val="FFFF99"/>
                </a:solidFill>
                <a:effectLst/>
                <a:latin typeface="Arial" charset="0"/>
              </a:rPr>
              <a:t/>
            </a:r>
            <a:br>
              <a:rPr lang="en-GB" sz="2000" b="1" kern="0" dirty="0" smtClean="0">
                <a:solidFill>
                  <a:srgbClr val="FFFF99"/>
                </a:solidFill>
                <a:effectLst/>
                <a:latin typeface="Arial" charset="0"/>
              </a:rPr>
            </a:br>
            <a:endParaRPr lang="en-GB" sz="20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smtClean="0">
                <a:solidFill>
                  <a:schemeClr val="tx1"/>
                </a:solidFill>
                <a:effectLst/>
                <a:latin typeface="Arial" charset="0"/>
              </a:rPr>
              <a:t>What other reasons could be given in particular cases?</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6" name="Rectangle 2"/>
          <p:cNvSpPr txBox="1">
            <a:spLocks noChangeArrowheads="1"/>
          </p:cNvSpPr>
          <p:nvPr/>
        </p:nvSpPr>
        <p:spPr bwMode="auto">
          <a:xfrm>
            <a:off x="179512"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1600" b="1" kern="0" dirty="0" smtClean="0">
                <a:solidFill>
                  <a:srgbClr val="FFFF99"/>
                </a:solidFill>
                <a:effectLst/>
                <a:latin typeface="Arial" charset="0"/>
              </a:rPr>
              <a:t/>
            </a:r>
            <a:br>
              <a:rPr lang="en-GB" sz="1600" b="1" kern="0" dirty="0" smtClean="0">
                <a:solidFill>
                  <a:srgbClr val="FFFF99"/>
                </a:solidFill>
                <a:effectLst/>
                <a:latin typeface="Arial" charset="0"/>
              </a:rPr>
            </a:br>
            <a:endParaRPr lang="en-GB" sz="16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a:solidFill>
                  <a:schemeClr val="tx1"/>
                </a:solidFill>
                <a:effectLst/>
                <a:latin typeface="Arial" charset="0"/>
              </a:rPr>
              <a:t>What are the reasons given by the CE in particular cases?</a:t>
            </a:r>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8" name="Rectangle 2"/>
          <p:cNvSpPr txBox="1">
            <a:spLocks noChangeArrowheads="1"/>
          </p:cNvSpPr>
          <p:nvPr/>
        </p:nvSpPr>
        <p:spPr bwMode="auto">
          <a:xfrm>
            <a:off x="2843808" y="18864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Find out and report</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27" name="Elbow Connector 26"/>
          <p:cNvCxnSpPr/>
          <p:nvPr/>
        </p:nvCxnSpPr>
        <p:spPr bwMode="auto">
          <a:xfrm rot="10800000">
            <a:off x="2699792" y="512675"/>
            <a:ext cx="1224136" cy="756084"/>
          </a:xfrm>
          <a:prstGeom prst="bentConnector3">
            <a:avLst>
              <a:gd name="adj1" fmla="val 152218"/>
            </a:avLst>
          </a:prstGeom>
          <a:solidFill>
            <a:schemeClr val="accent1"/>
          </a:solidFill>
          <a:ln w="25400" cap="flat" cmpd="sng" algn="ctr">
            <a:solidFill>
              <a:schemeClr val="tx1"/>
            </a:solidFill>
            <a:prstDash val="solid"/>
            <a:round/>
            <a:headEnd type="none" w="med" len="med"/>
            <a:tailEnd type="triangle"/>
          </a:ln>
          <a:effectLst/>
        </p:spPr>
      </p:cxnSp>
      <p:sp>
        <p:nvSpPr>
          <p:cNvPr id="29" name="Rectangle 2"/>
          <p:cNvSpPr txBox="1">
            <a:spLocks noChangeArrowheads="1"/>
          </p:cNvSpPr>
          <p:nvPr/>
        </p:nvSpPr>
        <p:spPr bwMode="auto">
          <a:xfrm>
            <a:off x="179512" y="2636912"/>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Environmental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0" name="Rectangle 2"/>
          <p:cNvSpPr txBox="1">
            <a:spLocks noChangeArrowheads="1"/>
          </p:cNvSpPr>
          <p:nvPr/>
        </p:nvSpPr>
        <p:spPr bwMode="auto">
          <a:xfrm>
            <a:off x="179512" y="342900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CSR</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1" name="Rectangle 2"/>
          <p:cNvSpPr txBox="1">
            <a:spLocks noChangeArrowheads="1"/>
          </p:cNvSpPr>
          <p:nvPr/>
        </p:nvSpPr>
        <p:spPr bwMode="auto">
          <a:xfrm>
            <a:off x="5436096" y="2631374"/>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Sustainability</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2" name="Rectangle 2"/>
          <p:cNvSpPr txBox="1">
            <a:spLocks noChangeArrowheads="1"/>
          </p:cNvSpPr>
          <p:nvPr/>
        </p:nvSpPr>
        <p:spPr bwMode="auto">
          <a:xfrm>
            <a:off x="5436096" y="342900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Business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3" name="Rectangle 2"/>
          <p:cNvSpPr txBox="1">
            <a:spLocks noChangeArrowheads="1"/>
          </p:cNvSpPr>
          <p:nvPr/>
        </p:nvSpPr>
        <p:spPr bwMode="auto">
          <a:xfrm>
            <a:off x="179512" y="4221088"/>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Moral theories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Tree>
    <p:extLst>
      <p:ext uri="{BB962C8B-B14F-4D97-AF65-F5344CB8AC3E}">
        <p14:creationId xmlns:p14="http://schemas.microsoft.com/office/powerpoint/2010/main" val="33374572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2"/>
          <p:cNvSpPr txBox="1">
            <a:spLocks noChangeArrowheads="1"/>
          </p:cNvSpPr>
          <p:nvPr/>
        </p:nvSpPr>
        <p:spPr bwMode="auto">
          <a:xfrm>
            <a:off x="4644008"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000" b="1" kern="0" dirty="0" smtClean="0">
                <a:solidFill>
                  <a:srgbClr val="FFFF99"/>
                </a:solidFill>
                <a:effectLst/>
                <a:latin typeface="Arial" charset="0"/>
              </a:rPr>
              <a:t/>
            </a:r>
            <a:br>
              <a:rPr lang="en-GB" sz="2000" b="1" kern="0" dirty="0" smtClean="0">
                <a:solidFill>
                  <a:srgbClr val="FFFF99"/>
                </a:solidFill>
                <a:effectLst/>
                <a:latin typeface="Arial" charset="0"/>
              </a:rPr>
            </a:br>
            <a:endParaRPr lang="en-GB" sz="20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smtClean="0">
                <a:solidFill>
                  <a:schemeClr val="tx1"/>
                </a:solidFill>
                <a:effectLst/>
                <a:latin typeface="Arial" charset="0"/>
              </a:rPr>
              <a:t>What other reasons could be given in particular cases?</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6" name="Rectangle 2"/>
          <p:cNvSpPr txBox="1">
            <a:spLocks noChangeArrowheads="1"/>
          </p:cNvSpPr>
          <p:nvPr/>
        </p:nvSpPr>
        <p:spPr bwMode="auto">
          <a:xfrm>
            <a:off x="179512"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1600" b="1" kern="0" dirty="0" smtClean="0">
                <a:solidFill>
                  <a:srgbClr val="FFFF99"/>
                </a:solidFill>
                <a:effectLst/>
                <a:latin typeface="Arial" charset="0"/>
              </a:rPr>
              <a:t/>
            </a:r>
            <a:br>
              <a:rPr lang="en-GB" sz="1600" b="1" kern="0" dirty="0" smtClean="0">
                <a:solidFill>
                  <a:srgbClr val="FFFF99"/>
                </a:solidFill>
                <a:effectLst/>
                <a:latin typeface="Arial" charset="0"/>
              </a:rPr>
            </a:br>
            <a:endParaRPr lang="en-GB" sz="16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a:solidFill>
                  <a:schemeClr val="tx1"/>
                </a:solidFill>
                <a:effectLst/>
                <a:latin typeface="Arial" charset="0"/>
              </a:rPr>
              <a:t>What are the reasons given by the CE in particular cases?</a:t>
            </a:r>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8" name="Rectangle 2"/>
          <p:cNvSpPr txBox="1">
            <a:spLocks noChangeArrowheads="1"/>
          </p:cNvSpPr>
          <p:nvPr/>
        </p:nvSpPr>
        <p:spPr bwMode="auto">
          <a:xfrm>
            <a:off x="2843808" y="18864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Find out and report</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27" name="Elbow Connector 26"/>
          <p:cNvCxnSpPr/>
          <p:nvPr/>
        </p:nvCxnSpPr>
        <p:spPr bwMode="auto">
          <a:xfrm rot="10800000">
            <a:off x="2699792" y="512675"/>
            <a:ext cx="1224136" cy="756084"/>
          </a:xfrm>
          <a:prstGeom prst="bentConnector3">
            <a:avLst>
              <a:gd name="adj1" fmla="val 152218"/>
            </a:avLst>
          </a:prstGeom>
          <a:solidFill>
            <a:schemeClr val="accent1"/>
          </a:solidFill>
          <a:ln w="25400" cap="flat" cmpd="sng" algn="ctr">
            <a:solidFill>
              <a:schemeClr val="tx1"/>
            </a:solidFill>
            <a:prstDash val="solid"/>
            <a:round/>
            <a:headEnd type="none" w="med" len="med"/>
            <a:tailEnd type="triangle"/>
          </a:ln>
          <a:effectLst/>
        </p:spPr>
      </p:cxnSp>
      <p:sp>
        <p:nvSpPr>
          <p:cNvPr id="29" name="Rectangle 2"/>
          <p:cNvSpPr txBox="1">
            <a:spLocks noChangeArrowheads="1"/>
          </p:cNvSpPr>
          <p:nvPr/>
        </p:nvSpPr>
        <p:spPr bwMode="auto">
          <a:xfrm>
            <a:off x="179512" y="2636912"/>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Environmental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0" name="Rectangle 2"/>
          <p:cNvSpPr txBox="1">
            <a:spLocks noChangeArrowheads="1"/>
          </p:cNvSpPr>
          <p:nvPr/>
        </p:nvSpPr>
        <p:spPr bwMode="auto">
          <a:xfrm>
            <a:off x="179512" y="342900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CSR</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1" name="Rectangle 2"/>
          <p:cNvSpPr txBox="1">
            <a:spLocks noChangeArrowheads="1"/>
          </p:cNvSpPr>
          <p:nvPr/>
        </p:nvSpPr>
        <p:spPr bwMode="auto">
          <a:xfrm>
            <a:off x="5436096" y="2631374"/>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Sustainability</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2" name="Rectangle 2"/>
          <p:cNvSpPr txBox="1">
            <a:spLocks noChangeArrowheads="1"/>
          </p:cNvSpPr>
          <p:nvPr/>
        </p:nvSpPr>
        <p:spPr bwMode="auto">
          <a:xfrm>
            <a:off x="5436096" y="342900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Business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3" name="Rectangle 2"/>
          <p:cNvSpPr txBox="1">
            <a:spLocks noChangeArrowheads="1"/>
          </p:cNvSpPr>
          <p:nvPr/>
        </p:nvSpPr>
        <p:spPr bwMode="auto">
          <a:xfrm>
            <a:off x="179512" y="4221088"/>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Moral theories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4" name="Rectangle 2"/>
          <p:cNvSpPr txBox="1">
            <a:spLocks noChangeArrowheads="1"/>
          </p:cNvSpPr>
          <p:nvPr/>
        </p:nvSpPr>
        <p:spPr bwMode="auto">
          <a:xfrm>
            <a:off x="5436096" y="4221088"/>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Theories of justice</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Tree>
    <p:extLst>
      <p:ext uri="{BB962C8B-B14F-4D97-AF65-F5344CB8AC3E}">
        <p14:creationId xmlns:p14="http://schemas.microsoft.com/office/powerpoint/2010/main" val="308766502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pic>
        <p:nvPicPr>
          <p:cNvPr id="6152" name="Picture 8"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306" y="1872231"/>
            <a:ext cx="5549814" cy="30689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duke ener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121" y="28190"/>
            <a:ext cx="2835968" cy="1816634"/>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2900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2"/>
          <p:cNvSpPr txBox="1">
            <a:spLocks noChangeArrowheads="1"/>
          </p:cNvSpPr>
          <p:nvPr/>
        </p:nvSpPr>
        <p:spPr bwMode="auto">
          <a:xfrm>
            <a:off x="4644008"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000" b="1" kern="0" dirty="0" smtClean="0">
                <a:solidFill>
                  <a:srgbClr val="FFFF99"/>
                </a:solidFill>
                <a:effectLst/>
                <a:latin typeface="Arial" charset="0"/>
              </a:rPr>
              <a:t/>
            </a:r>
            <a:br>
              <a:rPr lang="en-GB" sz="2000" b="1" kern="0" dirty="0" smtClean="0">
                <a:solidFill>
                  <a:srgbClr val="FFFF99"/>
                </a:solidFill>
                <a:effectLst/>
                <a:latin typeface="Arial" charset="0"/>
              </a:rPr>
            </a:br>
            <a:endParaRPr lang="en-GB" sz="20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smtClean="0">
                <a:solidFill>
                  <a:schemeClr val="tx1"/>
                </a:solidFill>
                <a:effectLst/>
                <a:latin typeface="Arial" charset="0"/>
              </a:rPr>
              <a:t>What other reasons could be given in particular cases?</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6" name="Rectangle 2"/>
          <p:cNvSpPr txBox="1">
            <a:spLocks noChangeArrowheads="1"/>
          </p:cNvSpPr>
          <p:nvPr/>
        </p:nvSpPr>
        <p:spPr bwMode="auto">
          <a:xfrm>
            <a:off x="179512"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1600" b="1" kern="0" dirty="0" smtClean="0">
                <a:solidFill>
                  <a:srgbClr val="FFFF99"/>
                </a:solidFill>
                <a:effectLst/>
                <a:latin typeface="Arial" charset="0"/>
              </a:rPr>
              <a:t/>
            </a:r>
            <a:br>
              <a:rPr lang="en-GB" sz="1600" b="1" kern="0" dirty="0" smtClean="0">
                <a:solidFill>
                  <a:srgbClr val="FFFF99"/>
                </a:solidFill>
                <a:effectLst/>
                <a:latin typeface="Arial" charset="0"/>
              </a:rPr>
            </a:br>
            <a:endParaRPr lang="en-GB" sz="16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a:solidFill>
                  <a:schemeClr val="tx1"/>
                </a:solidFill>
                <a:effectLst/>
                <a:latin typeface="Arial" charset="0"/>
              </a:rPr>
              <a:t>What are the reasons given by the CE in particular cases?</a:t>
            </a:r>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8" name="Rectangle 2"/>
          <p:cNvSpPr txBox="1">
            <a:spLocks noChangeArrowheads="1"/>
          </p:cNvSpPr>
          <p:nvPr/>
        </p:nvSpPr>
        <p:spPr bwMode="auto">
          <a:xfrm>
            <a:off x="2843808" y="18864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Find out and report</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27" name="Elbow Connector 26"/>
          <p:cNvCxnSpPr/>
          <p:nvPr/>
        </p:nvCxnSpPr>
        <p:spPr bwMode="auto">
          <a:xfrm rot="10800000">
            <a:off x="2699792" y="512675"/>
            <a:ext cx="1224136" cy="756084"/>
          </a:xfrm>
          <a:prstGeom prst="bentConnector3">
            <a:avLst>
              <a:gd name="adj1" fmla="val 152218"/>
            </a:avLst>
          </a:prstGeom>
          <a:solidFill>
            <a:schemeClr val="accent1"/>
          </a:solidFill>
          <a:ln w="25400" cap="flat" cmpd="sng" algn="ctr">
            <a:solidFill>
              <a:schemeClr val="tx1"/>
            </a:solidFill>
            <a:prstDash val="solid"/>
            <a:round/>
            <a:headEnd type="none" w="med" len="med"/>
            <a:tailEnd type="triangle"/>
          </a:ln>
          <a:effectLst/>
        </p:spPr>
      </p:cxnSp>
      <p:sp>
        <p:nvSpPr>
          <p:cNvPr id="29" name="Rectangle 2"/>
          <p:cNvSpPr txBox="1">
            <a:spLocks noChangeArrowheads="1"/>
          </p:cNvSpPr>
          <p:nvPr/>
        </p:nvSpPr>
        <p:spPr bwMode="auto">
          <a:xfrm>
            <a:off x="179512" y="2636912"/>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Environmental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0" name="Rectangle 2"/>
          <p:cNvSpPr txBox="1">
            <a:spLocks noChangeArrowheads="1"/>
          </p:cNvSpPr>
          <p:nvPr/>
        </p:nvSpPr>
        <p:spPr bwMode="auto">
          <a:xfrm>
            <a:off x="179512" y="342900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CSR</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1" name="Rectangle 2"/>
          <p:cNvSpPr txBox="1">
            <a:spLocks noChangeArrowheads="1"/>
          </p:cNvSpPr>
          <p:nvPr/>
        </p:nvSpPr>
        <p:spPr bwMode="auto">
          <a:xfrm>
            <a:off x="5436096" y="2631374"/>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Sustainability</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2" name="Rectangle 2"/>
          <p:cNvSpPr txBox="1">
            <a:spLocks noChangeArrowheads="1"/>
          </p:cNvSpPr>
          <p:nvPr/>
        </p:nvSpPr>
        <p:spPr bwMode="auto">
          <a:xfrm>
            <a:off x="5436096" y="342900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Business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3" name="Rectangle 2"/>
          <p:cNvSpPr txBox="1">
            <a:spLocks noChangeArrowheads="1"/>
          </p:cNvSpPr>
          <p:nvPr/>
        </p:nvSpPr>
        <p:spPr bwMode="auto">
          <a:xfrm>
            <a:off x="179512" y="4221088"/>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Moral theories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4" name="Rectangle 2"/>
          <p:cNvSpPr txBox="1">
            <a:spLocks noChangeArrowheads="1"/>
          </p:cNvSpPr>
          <p:nvPr/>
        </p:nvSpPr>
        <p:spPr bwMode="auto">
          <a:xfrm>
            <a:off x="5436096" y="4221088"/>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Theories of justice</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9216" name="Straight Connector 9215"/>
          <p:cNvCxnSpPr/>
          <p:nvPr/>
        </p:nvCxnSpPr>
        <p:spPr bwMode="auto">
          <a:xfrm>
            <a:off x="4595882" y="2528900"/>
            <a:ext cx="0" cy="201622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219" name="Straight Connector 9218"/>
          <p:cNvCxnSpPr>
            <a:endCxn id="33" idx="3"/>
          </p:cNvCxnSpPr>
          <p:nvPr/>
        </p:nvCxnSpPr>
        <p:spPr bwMode="auto">
          <a:xfrm flipH="1">
            <a:off x="3707904" y="4545124"/>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H="1">
            <a:off x="4535996" y="4545124"/>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flipH="1">
            <a:off x="3707904" y="378904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flipH="1">
            <a:off x="4535996" y="378904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flipH="1">
            <a:off x="3707904" y="295541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H="1">
            <a:off x="4535996" y="295541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9227" name="Straight Arrow Connector 9226"/>
          <p:cNvCxnSpPr/>
          <p:nvPr/>
        </p:nvCxnSpPr>
        <p:spPr bwMode="auto">
          <a:xfrm flipV="1">
            <a:off x="4591251" y="2251438"/>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55" name="Straight Arrow Connector 54"/>
          <p:cNvCxnSpPr/>
          <p:nvPr/>
        </p:nvCxnSpPr>
        <p:spPr bwMode="auto">
          <a:xfrm flipH="1" flipV="1">
            <a:off x="4220701" y="2254870"/>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2422861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2"/>
          <p:cNvSpPr txBox="1">
            <a:spLocks noChangeArrowheads="1"/>
          </p:cNvSpPr>
          <p:nvPr/>
        </p:nvSpPr>
        <p:spPr bwMode="auto">
          <a:xfrm>
            <a:off x="4644008"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000" b="1" kern="0" dirty="0" smtClean="0">
                <a:solidFill>
                  <a:srgbClr val="FFFF99"/>
                </a:solidFill>
                <a:effectLst/>
                <a:latin typeface="Arial" charset="0"/>
              </a:rPr>
              <a:t/>
            </a:r>
            <a:br>
              <a:rPr lang="en-GB" sz="2000" b="1" kern="0" dirty="0" smtClean="0">
                <a:solidFill>
                  <a:srgbClr val="FFFF99"/>
                </a:solidFill>
                <a:effectLst/>
                <a:latin typeface="Arial" charset="0"/>
              </a:rPr>
            </a:br>
            <a:endParaRPr lang="en-GB" sz="20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smtClean="0">
                <a:solidFill>
                  <a:schemeClr val="tx1"/>
                </a:solidFill>
                <a:effectLst/>
                <a:latin typeface="Arial" charset="0"/>
              </a:rPr>
              <a:t>What other reasons could be given in particular cases?</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6" name="Rectangle 2"/>
          <p:cNvSpPr txBox="1">
            <a:spLocks noChangeArrowheads="1"/>
          </p:cNvSpPr>
          <p:nvPr/>
        </p:nvSpPr>
        <p:spPr bwMode="auto">
          <a:xfrm>
            <a:off x="179512"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1600" b="1" kern="0" dirty="0" smtClean="0">
                <a:solidFill>
                  <a:srgbClr val="FFFF99"/>
                </a:solidFill>
                <a:effectLst/>
                <a:latin typeface="Arial" charset="0"/>
              </a:rPr>
              <a:t/>
            </a:r>
            <a:br>
              <a:rPr lang="en-GB" sz="1600" b="1" kern="0" dirty="0" smtClean="0">
                <a:solidFill>
                  <a:srgbClr val="FFFF99"/>
                </a:solidFill>
                <a:effectLst/>
                <a:latin typeface="Arial" charset="0"/>
              </a:rPr>
            </a:br>
            <a:endParaRPr lang="en-GB" sz="16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a:solidFill>
                  <a:schemeClr val="tx1"/>
                </a:solidFill>
                <a:effectLst/>
                <a:latin typeface="Arial" charset="0"/>
              </a:rPr>
              <a:t>What are the reasons given by the CE in particular cases?</a:t>
            </a:r>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8" name="Rectangle 2"/>
          <p:cNvSpPr txBox="1">
            <a:spLocks noChangeArrowheads="1"/>
          </p:cNvSpPr>
          <p:nvPr/>
        </p:nvSpPr>
        <p:spPr bwMode="auto">
          <a:xfrm>
            <a:off x="2843808" y="18864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Find out and report</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9" name="Elbow Connector 8"/>
          <p:cNvCxnSpPr/>
          <p:nvPr/>
        </p:nvCxnSpPr>
        <p:spPr bwMode="auto">
          <a:xfrm rot="10800000">
            <a:off x="6516216" y="512676"/>
            <a:ext cx="1224136" cy="756084"/>
          </a:xfrm>
          <a:prstGeom prst="bentConnector3">
            <a:avLst>
              <a:gd name="adj1" fmla="val 50000"/>
            </a:avLst>
          </a:prstGeom>
          <a:solidFill>
            <a:schemeClr val="accent1"/>
          </a:solidFill>
          <a:ln w="25400" cap="flat" cmpd="sng" algn="ctr">
            <a:solidFill>
              <a:schemeClr val="tx1"/>
            </a:solidFill>
            <a:prstDash val="solid"/>
            <a:round/>
            <a:headEnd type="none" w="med" len="med"/>
            <a:tailEnd type="triangle"/>
          </a:ln>
          <a:effectLst/>
        </p:spPr>
      </p:cxnSp>
      <p:cxnSp>
        <p:nvCxnSpPr>
          <p:cNvPr id="27" name="Elbow Connector 26"/>
          <p:cNvCxnSpPr/>
          <p:nvPr/>
        </p:nvCxnSpPr>
        <p:spPr bwMode="auto">
          <a:xfrm rot="10800000">
            <a:off x="2699792" y="512675"/>
            <a:ext cx="1224136" cy="756084"/>
          </a:xfrm>
          <a:prstGeom prst="bentConnector3">
            <a:avLst>
              <a:gd name="adj1" fmla="val 152218"/>
            </a:avLst>
          </a:prstGeom>
          <a:solidFill>
            <a:schemeClr val="accent1"/>
          </a:solidFill>
          <a:ln w="25400" cap="flat" cmpd="sng" algn="ctr">
            <a:solidFill>
              <a:schemeClr val="tx1"/>
            </a:solidFill>
            <a:prstDash val="solid"/>
            <a:round/>
            <a:headEnd type="none" w="med" len="med"/>
            <a:tailEnd type="triangle"/>
          </a:ln>
          <a:effectLst/>
        </p:spPr>
      </p:cxnSp>
      <p:sp>
        <p:nvSpPr>
          <p:cNvPr id="29" name="Rectangle 2"/>
          <p:cNvSpPr txBox="1">
            <a:spLocks noChangeArrowheads="1"/>
          </p:cNvSpPr>
          <p:nvPr/>
        </p:nvSpPr>
        <p:spPr bwMode="auto">
          <a:xfrm>
            <a:off x="179512" y="2636912"/>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Environmental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0" name="Rectangle 2"/>
          <p:cNvSpPr txBox="1">
            <a:spLocks noChangeArrowheads="1"/>
          </p:cNvSpPr>
          <p:nvPr/>
        </p:nvSpPr>
        <p:spPr bwMode="auto">
          <a:xfrm>
            <a:off x="179512" y="342900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CSR</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1" name="Rectangle 2"/>
          <p:cNvSpPr txBox="1">
            <a:spLocks noChangeArrowheads="1"/>
          </p:cNvSpPr>
          <p:nvPr/>
        </p:nvSpPr>
        <p:spPr bwMode="auto">
          <a:xfrm>
            <a:off x="5436096" y="2631374"/>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Sustainability</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2" name="Rectangle 2"/>
          <p:cNvSpPr txBox="1">
            <a:spLocks noChangeArrowheads="1"/>
          </p:cNvSpPr>
          <p:nvPr/>
        </p:nvSpPr>
        <p:spPr bwMode="auto">
          <a:xfrm>
            <a:off x="5436096" y="342900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Business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3" name="Rectangle 2"/>
          <p:cNvSpPr txBox="1">
            <a:spLocks noChangeArrowheads="1"/>
          </p:cNvSpPr>
          <p:nvPr/>
        </p:nvSpPr>
        <p:spPr bwMode="auto">
          <a:xfrm>
            <a:off x="179512" y="4221088"/>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Moral theories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4" name="Rectangle 2"/>
          <p:cNvSpPr txBox="1">
            <a:spLocks noChangeArrowheads="1"/>
          </p:cNvSpPr>
          <p:nvPr/>
        </p:nvSpPr>
        <p:spPr bwMode="auto">
          <a:xfrm>
            <a:off x="5436096" y="4221088"/>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Theories of justice</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9216" name="Straight Connector 9215"/>
          <p:cNvCxnSpPr/>
          <p:nvPr/>
        </p:nvCxnSpPr>
        <p:spPr bwMode="auto">
          <a:xfrm>
            <a:off x="4595882" y="2528900"/>
            <a:ext cx="0" cy="201622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219" name="Straight Connector 9218"/>
          <p:cNvCxnSpPr>
            <a:endCxn id="33" idx="3"/>
          </p:cNvCxnSpPr>
          <p:nvPr/>
        </p:nvCxnSpPr>
        <p:spPr bwMode="auto">
          <a:xfrm flipH="1">
            <a:off x="3707904" y="4545124"/>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H="1">
            <a:off x="4535996" y="4545124"/>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flipH="1">
            <a:off x="3707904" y="378904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flipH="1">
            <a:off x="4535996" y="378904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flipH="1">
            <a:off x="3707904" y="295541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H="1">
            <a:off x="4535996" y="295541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9227" name="Straight Arrow Connector 9226"/>
          <p:cNvCxnSpPr/>
          <p:nvPr/>
        </p:nvCxnSpPr>
        <p:spPr bwMode="auto">
          <a:xfrm flipV="1">
            <a:off x="4591251" y="2251438"/>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55" name="Straight Arrow Connector 54"/>
          <p:cNvCxnSpPr/>
          <p:nvPr/>
        </p:nvCxnSpPr>
        <p:spPr bwMode="auto">
          <a:xfrm flipH="1" flipV="1">
            <a:off x="4220701" y="2254870"/>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1016312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2"/>
          <p:cNvSpPr txBox="1">
            <a:spLocks noChangeArrowheads="1"/>
          </p:cNvSpPr>
          <p:nvPr/>
        </p:nvSpPr>
        <p:spPr bwMode="auto">
          <a:xfrm>
            <a:off x="4644008"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000" b="1" kern="0" dirty="0" smtClean="0">
                <a:solidFill>
                  <a:srgbClr val="FFFF99"/>
                </a:solidFill>
                <a:effectLst/>
                <a:latin typeface="Arial" charset="0"/>
              </a:rPr>
              <a:t/>
            </a:r>
            <a:br>
              <a:rPr lang="en-GB" sz="2000" b="1" kern="0" dirty="0" smtClean="0">
                <a:solidFill>
                  <a:srgbClr val="FFFF99"/>
                </a:solidFill>
                <a:effectLst/>
                <a:latin typeface="Arial" charset="0"/>
              </a:rPr>
            </a:br>
            <a:endParaRPr lang="en-GB" sz="20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smtClean="0">
                <a:solidFill>
                  <a:schemeClr val="tx1"/>
                </a:solidFill>
                <a:effectLst/>
                <a:latin typeface="Arial" charset="0"/>
              </a:rPr>
              <a:t>What other reasons could be given in particular cases?</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6" name="Rectangle 2"/>
          <p:cNvSpPr txBox="1">
            <a:spLocks noChangeArrowheads="1"/>
          </p:cNvSpPr>
          <p:nvPr/>
        </p:nvSpPr>
        <p:spPr bwMode="auto">
          <a:xfrm>
            <a:off x="179512"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1600" b="1" kern="0" dirty="0" smtClean="0">
                <a:solidFill>
                  <a:srgbClr val="FFFF99"/>
                </a:solidFill>
                <a:effectLst/>
                <a:latin typeface="Arial" charset="0"/>
              </a:rPr>
              <a:t/>
            </a:r>
            <a:br>
              <a:rPr lang="en-GB" sz="1600" b="1" kern="0" dirty="0" smtClean="0">
                <a:solidFill>
                  <a:srgbClr val="FFFF99"/>
                </a:solidFill>
                <a:effectLst/>
                <a:latin typeface="Arial" charset="0"/>
              </a:rPr>
            </a:br>
            <a:endParaRPr lang="en-GB" sz="16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a:solidFill>
                  <a:schemeClr val="tx1"/>
                </a:solidFill>
                <a:effectLst/>
                <a:latin typeface="Arial" charset="0"/>
              </a:rPr>
              <a:t>What are the reasons given by the CE in particular cases?</a:t>
            </a:r>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8" name="Rectangle 2"/>
          <p:cNvSpPr txBox="1">
            <a:spLocks noChangeArrowheads="1"/>
          </p:cNvSpPr>
          <p:nvPr/>
        </p:nvSpPr>
        <p:spPr bwMode="auto">
          <a:xfrm>
            <a:off x="2843808" y="18864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Find out and report</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9" name="Elbow Connector 8"/>
          <p:cNvCxnSpPr/>
          <p:nvPr/>
        </p:nvCxnSpPr>
        <p:spPr bwMode="auto">
          <a:xfrm rot="10800000">
            <a:off x="6516216" y="512676"/>
            <a:ext cx="1224136" cy="756084"/>
          </a:xfrm>
          <a:prstGeom prst="bentConnector3">
            <a:avLst>
              <a:gd name="adj1" fmla="val 50000"/>
            </a:avLst>
          </a:prstGeom>
          <a:solidFill>
            <a:schemeClr val="accent1"/>
          </a:solidFill>
          <a:ln w="25400" cap="flat" cmpd="sng" algn="ctr">
            <a:solidFill>
              <a:schemeClr val="tx1"/>
            </a:solidFill>
            <a:prstDash val="solid"/>
            <a:round/>
            <a:headEnd type="none" w="med" len="med"/>
            <a:tailEnd type="triangle"/>
          </a:ln>
          <a:effectLst/>
        </p:spPr>
      </p:cxnSp>
      <p:cxnSp>
        <p:nvCxnSpPr>
          <p:cNvPr id="27" name="Elbow Connector 26"/>
          <p:cNvCxnSpPr/>
          <p:nvPr/>
        </p:nvCxnSpPr>
        <p:spPr bwMode="auto">
          <a:xfrm rot="10800000">
            <a:off x="2699792" y="512675"/>
            <a:ext cx="1224136" cy="756084"/>
          </a:xfrm>
          <a:prstGeom prst="bentConnector3">
            <a:avLst>
              <a:gd name="adj1" fmla="val 152218"/>
            </a:avLst>
          </a:prstGeom>
          <a:solidFill>
            <a:schemeClr val="accent1"/>
          </a:solidFill>
          <a:ln w="25400" cap="flat" cmpd="sng" algn="ctr">
            <a:solidFill>
              <a:schemeClr val="tx1"/>
            </a:solidFill>
            <a:prstDash val="solid"/>
            <a:round/>
            <a:headEnd type="none" w="med" len="med"/>
            <a:tailEnd type="triangle"/>
          </a:ln>
          <a:effectLst/>
        </p:spPr>
      </p:cxnSp>
      <p:sp>
        <p:nvSpPr>
          <p:cNvPr id="29" name="Rectangle 2"/>
          <p:cNvSpPr txBox="1">
            <a:spLocks noChangeArrowheads="1"/>
          </p:cNvSpPr>
          <p:nvPr/>
        </p:nvSpPr>
        <p:spPr bwMode="auto">
          <a:xfrm>
            <a:off x="179512" y="2636912"/>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Environmental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0" name="Rectangle 2"/>
          <p:cNvSpPr txBox="1">
            <a:spLocks noChangeArrowheads="1"/>
          </p:cNvSpPr>
          <p:nvPr/>
        </p:nvSpPr>
        <p:spPr bwMode="auto">
          <a:xfrm>
            <a:off x="179512" y="342900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CSR</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1" name="Rectangle 2"/>
          <p:cNvSpPr txBox="1">
            <a:spLocks noChangeArrowheads="1"/>
          </p:cNvSpPr>
          <p:nvPr/>
        </p:nvSpPr>
        <p:spPr bwMode="auto">
          <a:xfrm>
            <a:off x="5436096" y="2631374"/>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Sustainability</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2" name="Rectangle 2"/>
          <p:cNvSpPr txBox="1">
            <a:spLocks noChangeArrowheads="1"/>
          </p:cNvSpPr>
          <p:nvPr/>
        </p:nvSpPr>
        <p:spPr bwMode="auto">
          <a:xfrm>
            <a:off x="5436096" y="342900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Business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3" name="Rectangle 2"/>
          <p:cNvSpPr txBox="1">
            <a:spLocks noChangeArrowheads="1"/>
          </p:cNvSpPr>
          <p:nvPr/>
        </p:nvSpPr>
        <p:spPr bwMode="auto">
          <a:xfrm>
            <a:off x="179512" y="4221088"/>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Moral theories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4" name="Rectangle 2"/>
          <p:cNvSpPr txBox="1">
            <a:spLocks noChangeArrowheads="1"/>
          </p:cNvSpPr>
          <p:nvPr/>
        </p:nvSpPr>
        <p:spPr bwMode="auto">
          <a:xfrm>
            <a:off x="5436096" y="4221088"/>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Theories of justice</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9216" name="Straight Connector 9215"/>
          <p:cNvCxnSpPr/>
          <p:nvPr/>
        </p:nvCxnSpPr>
        <p:spPr bwMode="auto">
          <a:xfrm>
            <a:off x="4595882" y="2528900"/>
            <a:ext cx="0" cy="201622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219" name="Straight Connector 9218"/>
          <p:cNvCxnSpPr>
            <a:endCxn id="33" idx="3"/>
          </p:cNvCxnSpPr>
          <p:nvPr/>
        </p:nvCxnSpPr>
        <p:spPr bwMode="auto">
          <a:xfrm flipH="1">
            <a:off x="3707904" y="4545124"/>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H="1">
            <a:off x="4535996" y="4545124"/>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flipH="1">
            <a:off x="3707904" y="378904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flipH="1">
            <a:off x="4535996" y="378904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flipH="1">
            <a:off x="3707904" y="295541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H="1">
            <a:off x="4535996" y="295541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9227" name="Straight Arrow Connector 9226"/>
          <p:cNvCxnSpPr/>
          <p:nvPr/>
        </p:nvCxnSpPr>
        <p:spPr bwMode="auto">
          <a:xfrm flipV="1">
            <a:off x="4591251" y="2251438"/>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55" name="Straight Arrow Connector 54"/>
          <p:cNvCxnSpPr/>
          <p:nvPr/>
        </p:nvCxnSpPr>
        <p:spPr bwMode="auto">
          <a:xfrm flipH="1" flipV="1">
            <a:off x="4220701" y="2254870"/>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62" name="Rectangle 2"/>
          <p:cNvSpPr txBox="1">
            <a:spLocks noChangeArrowheads="1"/>
          </p:cNvSpPr>
          <p:nvPr/>
        </p:nvSpPr>
        <p:spPr bwMode="auto">
          <a:xfrm>
            <a:off x="179512" y="5306746"/>
            <a:ext cx="8784976" cy="1290606"/>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3900" b="1" kern="0" dirty="0" smtClean="0">
                <a:solidFill>
                  <a:srgbClr val="FFFF99"/>
                </a:solidFill>
                <a:effectLst/>
                <a:latin typeface="Arial" charset="0"/>
              </a:rPr>
              <a:t/>
            </a:r>
            <a:br>
              <a:rPr lang="en-GB" sz="3900" b="1" kern="0" dirty="0" smtClean="0">
                <a:solidFill>
                  <a:srgbClr val="FFFF99"/>
                </a:solidFill>
                <a:effectLst/>
                <a:latin typeface="Arial" charset="0"/>
              </a:rPr>
            </a:br>
            <a:r>
              <a:rPr lang="en-GB" sz="2200" b="1" kern="0" dirty="0" smtClean="0">
                <a:solidFill>
                  <a:schemeClr val="tx1"/>
                </a:solidFill>
                <a:effectLst/>
                <a:latin typeface="Arial" charset="0"/>
              </a:rPr>
              <a:t>The background in the different approaches and theories will be provided by lectures, guest lectures, and reading material.</a:t>
            </a:r>
          </a:p>
          <a:p>
            <a:r>
              <a:rPr lang="en-GB" sz="2200" b="1" kern="0" dirty="0" smtClean="0">
                <a:solidFill>
                  <a:schemeClr val="tx1"/>
                </a:solidFill>
                <a:effectLst/>
                <a:latin typeface="Arial" charset="0"/>
              </a:rPr>
              <a:t>Everything is geared towards your investigation and reporting. </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cxnSp>
        <p:nvCxnSpPr>
          <p:cNvPr id="63" name="Straight Arrow Connector 62"/>
          <p:cNvCxnSpPr/>
          <p:nvPr/>
        </p:nvCxnSpPr>
        <p:spPr bwMode="auto">
          <a:xfrm flipV="1">
            <a:off x="4591047" y="5013176"/>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4" name="Straight Arrow Connector 63"/>
          <p:cNvCxnSpPr/>
          <p:nvPr/>
        </p:nvCxnSpPr>
        <p:spPr bwMode="auto">
          <a:xfrm flipH="1" flipV="1">
            <a:off x="4220497" y="5016608"/>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5" name="Straight Arrow Connector 64"/>
          <p:cNvCxnSpPr/>
          <p:nvPr/>
        </p:nvCxnSpPr>
        <p:spPr bwMode="auto">
          <a:xfrm flipV="1">
            <a:off x="5704058" y="5006544"/>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6" name="Straight Arrow Connector 65"/>
          <p:cNvCxnSpPr/>
          <p:nvPr/>
        </p:nvCxnSpPr>
        <p:spPr bwMode="auto">
          <a:xfrm flipH="1" flipV="1">
            <a:off x="3131840" y="5009976"/>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7" name="Straight Arrow Connector 66"/>
          <p:cNvCxnSpPr/>
          <p:nvPr/>
        </p:nvCxnSpPr>
        <p:spPr bwMode="auto">
          <a:xfrm flipV="1">
            <a:off x="6748471" y="5013176"/>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8" name="Straight Arrow Connector 67"/>
          <p:cNvCxnSpPr/>
          <p:nvPr/>
        </p:nvCxnSpPr>
        <p:spPr bwMode="auto">
          <a:xfrm flipH="1" flipV="1">
            <a:off x="2104180" y="5031662"/>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7431375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539552" y="1556792"/>
            <a:ext cx="8064896" cy="5040560"/>
          </a:xfrm>
          <a:ln>
            <a:noFill/>
          </a:ln>
        </p:spPr>
        <p:txBody>
          <a:bodyPr/>
          <a:lstStyle/>
          <a:p>
            <a:pPr marL="0" indent="0" algn="ctr">
              <a:spcBef>
                <a:spcPts val="0"/>
              </a:spcBef>
              <a:spcAft>
                <a:spcPts val="1200"/>
              </a:spcAft>
              <a:buNone/>
            </a:pPr>
            <a:r>
              <a:rPr lang="en-GB" sz="2800" b="1" cap="small" dirty="0" smtClean="0">
                <a:solidFill>
                  <a:schemeClr val="bg1"/>
                </a:solidFill>
                <a:latin typeface="Arial" charset="0"/>
              </a:rPr>
              <a:t>Attend classes!</a:t>
            </a:r>
          </a:p>
        </p:txBody>
      </p:sp>
      <p:sp>
        <p:nvSpPr>
          <p:cNvPr id="9218" name="Rectangle 2"/>
          <p:cNvSpPr>
            <a:spLocks noGrp="1" noChangeArrowheads="1"/>
          </p:cNvSpPr>
          <p:nvPr>
            <p:ph type="title"/>
          </p:nvPr>
        </p:nvSpPr>
        <p:spPr>
          <a:xfrm>
            <a:off x="0" y="188640"/>
            <a:ext cx="9144000" cy="1152128"/>
          </a:xfrm>
        </p:spPr>
        <p:txBody>
          <a:bodyPr/>
          <a:lstStyle/>
          <a:p>
            <a:r>
              <a:rPr lang="en-GB" sz="3800" b="1" dirty="0" smtClean="0">
                <a:solidFill>
                  <a:srgbClr val="FFFF99"/>
                </a:solidFill>
                <a:latin typeface="Arial" charset="0"/>
              </a:rPr>
              <a:t>Course completion</a:t>
            </a:r>
            <a:br>
              <a:rPr lang="en-GB" sz="3800" b="1" dirty="0" smtClean="0">
                <a:solidFill>
                  <a:srgbClr val="FFFF99"/>
                </a:solidFill>
                <a:latin typeface="Arial" charset="0"/>
              </a:rPr>
            </a:b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Tree>
    <p:extLst>
      <p:ext uri="{BB962C8B-B14F-4D97-AF65-F5344CB8AC3E}">
        <p14:creationId xmlns:p14="http://schemas.microsoft.com/office/powerpoint/2010/main" val="11937991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539552" y="1556792"/>
            <a:ext cx="8064896" cy="5040560"/>
          </a:xfrm>
          <a:ln>
            <a:noFill/>
          </a:ln>
        </p:spPr>
        <p:txBody>
          <a:bodyPr/>
          <a:lstStyle/>
          <a:p>
            <a:pPr marL="0" indent="0" algn="ctr">
              <a:spcBef>
                <a:spcPts val="0"/>
              </a:spcBef>
              <a:spcAft>
                <a:spcPts val="1200"/>
              </a:spcAft>
              <a:buNone/>
            </a:pPr>
            <a:r>
              <a:rPr lang="en-GB" sz="2800" b="1" cap="small" dirty="0" smtClean="0">
                <a:latin typeface="Arial" charset="0"/>
              </a:rPr>
              <a:t>Attend classes!</a:t>
            </a:r>
          </a:p>
        </p:txBody>
      </p:sp>
      <p:sp>
        <p:nvSpPr>
          <p:cNvPr id="9218" name="Rectangle 2"/>
          <p:cNvSpPr>
            <a:spLocks noGrp="1" noChangeArrowheads="1"/>
          </p:cNvSpPr>
          <p:nvPr>
            <p:ph type="title"/>
          </p:nvPr>
        </p:nvSpPr>
        <p:spPr>
          <a:xfrm>
            <a:off x="0" y="188640"/>
            <a:ext cx="9144000" cy="1152128"/>
          </a:xfrm>
        </p:spPr>
        <p:txBody>
          <a:bodyPr/>
          <a:lstStyle/>
          <a:p>
            <a:r>
              <a:rPr lang="en-GB" sz="3800" b="1" dirty="0" smtClean="0">
                <a:solidFill>
                  <a:srgbClr val="FFFF99"/>
                </a:solidFill>
                <a:latin typeface="Arial" charset="0"/>
              </a:rPr>
              <a:t>Course completion</a:t>
            </a:r>
            <a:br>
              <a:rPr lang="en-GB" sz="3800" b="1" dirty="0" smtClean="0">
                <a:solidFill>
                  <a:srgbClr val="FFFF99"/>
                </a:solidFill>
                <a:latin typeface="Arial" charset="0"/>
              </a:rPr>
            </a:b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Tree>
    <p:extLst>
      <p:ext uri="{BB962C8B-B14F-4D97-AF65-F5344CB8AC3E}">
        <p14:creationId xmlns:p14="http://schemas.microsoft.com/office/powerpoint/2010/main" val="31839226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539552" y="1556792"/>
            <a:ext cx="8064896" cy="5040560"/>
          </a:xfrm>
          <a:ln>
            <a:noFill/>
          </a:ln>
        </p:spPr>
        <p:txBody>
          <a:bodyPr/>
          <a:lstStyle/>
          <a:p>
            <a:pPr marL="0" indent="0" algn="ctr">
              <a:spcBef>
                <a:spcPts val="0"/>
              </a:spcBef>
              <a:spcAft>
                <a:spcPts val="1200"/>
              </a:spcAft>
              <a:buNone/>
            </a:pPr>
            <a:r>
              <a:rPr lang="en-GB" sz="2800" b="1" cap="small" dirty="0" smtClean="0">
                <a:latin typeface="Arial" charset="0"/>
              </a:rPr>
              <a:t>Attend classes!</a:t>
            </a:r>
          </a:p>
          <a:p>
            <a:pPr>
              <a:spcBef>
                <a:spcPts val="600"/>
              </a:spcBef>
              <a:spcAft>
                <a:spcPts val="600"/>
              </a:spcAft>
            </a:pPr>
            <a:r>
              <a:rPr lang="en-GB" sz="2200" b="1" dirty="0">
                <a:latin typeface="Arial" panose="020B0604020202020204" pitchFamily="34" charset="0"/>
                <a:cs typeface="Arial" panose="020B0604020202020204" pitchFamily="34" charset="0"/>
              </a:rPr>
              <a:t>We do the main work here (apart from the book exams).</a:t>
            </a:r>
          </a:p>
        </p:txBody>
      </p:sp>
      <p:sp>
        <p:nvSpPr>
          <p:cNvPr id="9218" name="Rectangle 2"/>
          <p:cNvSpPr>
            <a:spLocks noGrp="1" noChangeArrowheads="1"/>
          </p:cNvSpPr>
          <p:nvPr>
            <p:ph type="title"/>
          </p:nvPr>
        </p:nvSpPr>
        <p:spPr>
          <a:xfrm>
            <a:off x="0" y="188640"/>
            <a:ext cx="9144000" cy="1152128"/>
          </a:xfrm>
        </p:spPr>
        <p:txBody>
          <a:bodyPr/>
          <a:lstStyle/>
          <a:p>
            <a:r>
              <a:rPr lang="en-GB" sz="3800" b="1" dirty="0" smtClean="0">
                <a:solidFill>
                  <a:srgbClr val="FFFF99"/>
                </a:solidFill>
                <a:latin typeface="Arial" charset="0"/>
              </a:rPr>
              <a:t>Course completion</a:t>
            </a:r>
            <a:br>
              <a:rPr lang="en-GB" sz="3800" b="1" dirty="0" smtClean="0">
                <a:solidFill>
                  <a:srgbClr val="FFFF99"/>
                </a:solidFill>
                <a:latin typeface="Arial" charset="0"/>
              </a:rPr>
            </a:b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Tree>
    <p:extLst>
      <p:ext uri="{BB962C8B-B14F-4D97-AF65-F5344CB8AC3E}">
        <p14:creationId xmlns:p14="http://schemas.microsoft.com/office/powerpoint/2010/main" val="339139286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539552" y="1556792"/>
            <a:ext cx="8064896" cy="5040560"/>
          </a:xfrm>
          <a:ln>
            <a:noFill/>
          </a:ln>
        </p:spPr>
        <p:txBody>
          <a:bodyPr/>
          <a:lstStyle/>
          <a:p>
            <a:pPr marL="0" indent="0" algn="ctr">
              <a:spcBef>
                <a:spcPts val="0"/>
              </a:spcBef>
              <a:spcAft>
                <a:spcPts val="1200"/>
              </a:spcAft>
              <a:buNone/>
            </a:pPr>
            <a:r>
              <a:rPr lang="en-GB" sz="2800" b="1" cap="small" dirty="0" smtClean="0">
                <a:latin typeface="Arial" charset="0"/>
              </a:rPr>
              <a:t>Attend classes!</a:t>
            </a:r>
          </a:p>
          <a:p>
            <a:pPr>
              <a:spcBef>
                <a:spcPts val="600"/>
              </a:spcBef>
              <a:spcAft>
                <a:spcPts val="600"/>
              </a:spcAft>
            </a:pPr>
            <a:r>
              <a:rPr lang="en-GB" sz="2200" b="1" dirty="0">
                <a:latin typeface="Arial" panose="020B0604020202020204" pitchFamily="34" charset="0"/>
                <a:cs typeface="Arial" panose="020B0604020202020204" pitchFamily="34" charset="0"/>
              </a:rPr>
              <a:t>We do the main work here (apart from the book exams).</a:t>
            </a:r>
          </a:p>
          <a:p>
            <a:pPr>
              <a:spcBef>
                <a:spcPts val="600"/>
              </a:spcBef>
              <a:spcAft>
                <a:spcPts val="600"/>
              </a:spcAft>
            </a:pPr>
            <a:r>
              <a:rPr lang="en-GB" sz="2200" b="1" dirty="0" smtClean="0">
                <a:latin typeface="Arial" panose="020B0604020202020204" pitchFamily="34" charset="0"/>
                <a:cs typeface="Arial" panose="020B0604020202020204" pitchFamily="34" charset="0"/>
              </a:rPr>
              <a:t>For completion, you need to attend 10 sessions fully.</a:t>
            </a:r>
          </a:p>
        </p:txBody>
      </p:sp>
      <p:sp>
        <p:nvSpPr>
          <p:cNvPr id="9218" name="Rectangle 2"/>
          <p:cNvSpPr>
            <a:spLocks noGrp="1" noChangeArrowheads="1"/>
          </p:cNvSpPr>
          <p:nvPr>
            <p:ph type="title"/>
          </p:nvPr>
        </p:nvSpPr>
        <p:spPr>
          <a:xfrm>
            <a:off x="0" y="188640"/>
            <a:ext cx="9144000" cy="1152128"/>
          </a:xfrm>
        </p:spPr>
        <p:txBody>
          <a:bodyPr/>
          <a:lstStyle/>
          <a:p>
            <a:r>
              <a:rPr lang="en-GB" sz="3800" b="1" dirty="0" smtClean="0">
                <a:solidFill>
                  <a:srgbClr val="FFFF99"/>
                </a:solidFill>
                <a:latin typeface="Arial" charset="0"/>
              </a:rPr>
              <a:t>Course completion</a:t>
            </a:r>
            <a:br>
              <a:rPr lang="en-GB" sz="3800" b="1" dirty="0" smtClean="0">
                <a:solidFill>
                  <a:srgbClr val="FFFF99"/>
                </a:solidFill>
                <a:latin typeface="Arial" charset="0"/>
              </a:rPr>
            </a:b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Tree>
    <p:extLst>
      <p:ext uri="{BB962C8B-B14F-4D97-AF65-F5344CB8AC3E}">
        <p14:creationId xmlns:p14="http://schemas.microsoft.com/office/powerpoint/2010/main" val="389802666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539552" y="1556792"/>
            <a:ext cx="8064896" cy="5040560"/>
          </a:xfrm>
          <a:ln>
            <a:noFill/>
          </a:ln>
        </p:spPr>
        <p:txBody>
          <a:bodyPr/>
          <a:lstStyle/>
          <a:p>
            <a:pPr marL="0" indent="0" algn="ctr">
              <a:spcBef>
                <a:spcPts val="0"/>
              </a:spcBef>
              <a:spcAft>
                <a:spcPts val="1200"/>
              </a:spcAft>
              <a:buNone/>
            </a:pPr>
            <a:r>
              <a:rPr lang="en-GB" sz="2800" b="1" cap="small" dirty="0" smtClean="0">
                <a:latin typeface="Arial" charset="0"/>
              </a:rPr>
              <a:t>Attend classes!</a:t>
            </a:r>
          </a:p>
          <a:p>
            <a:pPr>
              <a:spcBef>
                <a:spcPts val="600"/>
              </a:spcBef>
              <a:spcAft>
                <a:spcPts val="600"/>
              </a:spcAft>
            </a:pPr>
            <a:r>
              <a:rPr lang="en-GB" sz="2200" b="1" dirty="0">
                <a:latin typeface="Arial" panose="020B0604020202020204" pitchFamily="34" charset="0"/>
                <a:cs typeface="Arial" panose="020B0604020202020204" pitchFamily="34" charset="0"/>
              </a:rPr>
              <a:t>We do the main work here (apart from the book exams).</a:t>
            </a:r>
          </a:p>
          <a:p>
            <a:pPr>
              <a:spcBef>
                <a:spcPts val="600"/>
              </a:spcBef>
              <a:spcAft>
                <a:spcPts val="600"/>
              </a:spcAft>
            </a:pPr>
            <a:r>
              <a:rPr lang="en-GB" sz="2200" b="1" dirty="0" smtClean="0">
                <a:latin typeface="Arial" panose="020B0604020202020204" pitchFamily="34" charset="0"/>
                <a:cs typeface="Arial" panose="020B0604020202020204" pitchFamily="34" charset="0"/>
              </a:rPr>
              <a:t>For completion, you need to attend 10 sessions fully.</a:t>
            </a:r>
          </a:p>
          <a:p>
            <a:pPr>
              <a:spcBef>
                <a:spcPts val="600"/>
              </a:spcBef>
              <a:spcAft>
                <a:spcPts val="600"/>
              </a:spcAft>
            </a:pPr>
            <a:r>
              <a:rPr lang="en-GB" sz="2200" b="1" dirty="0">
                <a:latin typeface="Arial" panose="020B0604020202020204" pitchFamily="34" charset="0"/>
                <a:cs typeface="Arial" panose="020B0604020202020204" pitchFamily="34" charset="0"/>
              </a:rPr>
              <a:t>If you are absent (for compelling reasons) you need </a:t>
            </a:r>
            <a:r>
              <a:rPr lang="en-GB" sz="2200" b="1" dirty="0" smtClean="0">
                <a:latin typeface="Arial" panose="020B0604020202020204" pitchFamily="34" charset="0"/>
                <a:cs typeface="Arial" panose="020B0604020202020204" pitchFamily="34" charset="0"/>
              </a:rPr>
              <a:t>to:</a:t>
            </a:r>
            <a:endParaRPr lang="en-GB" sz="2200" b="1" dirty="0">
              <a:latin typeface="Arial" panose="020B0604020202020204" pitchFamily="34" charset="0"/>
              <a:cs typeface="Arial" panose="020B0604020202020204" pitchFamily="34" charset="0"/>
            </a:endParaRPr>
          </a:p>
          <a:p>
            <a:pPr lvl="2">
              <a:spcBef>
                <a:spcPts val="600"/>
              </a:spcBef>
              <a:spcAft>
                <a:spcPts val="600"/>
              </a:spcAft>
            </a:pPr>
            <a:r>
              <a:rPr lang="en-GB" sz="2200" b="1" dirty="0" smtClean="0">
                <a:latin typeface="Arial" panose="020B0604020202020204" pitchFamily="34" charset="0"/>
                <a:cs typeface="Arial" panose="020B0604020202020204" pitchFamily="34" charset="0"/>
              </a:rPr>
              <a:t>Familiarise yourself with the Lecture content.</a:t>
            </a:r>
          </a:p>
          <a:p>
            <a:pPr lvl="2">
              <a:spcBef>
                <a:spcPts val="600"/>
              </a:spcBef>
              <a:spcAft>
                <a:spcPts val="600"/>
              </a:spcAft>
            </a:pPr>
            <a:r>
              <a:rPr lang="en-GB" sz="2200" b="1" dirty="0" smtClean="0">
                <a:latin typeface="Arial" panose="020B0604020202020204" pitchFamily="34" charset="0"/>
                <a:cs typeface="Arial" panose="020B0604020202020204" pitchFamily="34" charset="0"/>
              </a:rPr>
              <a:t>Keep in touch with the exercises (ask your mates).</a:t>
            </a:r>
            <a:endParaRPr lang="en-GB" sz="2200" b="1" dirty="0">
              <a:latin typeface="Arial" panose="020B0604020202020204" pitchFamily="34" charset="0"/>
              <a:cs typeface="Arial" panose="020B0604020202020204" pitchFamily="34" charset="0"/>
            </a:endParaRPr>
          </a:p>
        </p:txBody>
      </p:sp>
      <p:sp>
        <p:nvSpPr>
          <p:cNvPr id="9218" name="Rectangle 2"/>
          <p:cNvSpPr>
            <a:spLocks noGrp="1" noChangeArrowheads="1"/>
          </p:cNvSpPr>
          <p:nvPr>
            <p:ph type="title"/>
          </p:nvPr>
        </p:nvSpPr>
        <p:spPr>
          <a:xfrm>
            <a:off x="0" y="188640"/>
            <a:ext cx="9144000" cy="1152128"/>
          </a:xfrm>
        </p:spPr>
        <p:txBody>
          <a:bodyPr/>
          <a:lstStyle/>
          <a:p>
            <a:r>
              <a:rPr lang="en-GB" sz="3800" b="1" dirty="0" smtClean="0">
                <a:solidFill>
                  <a:srgbClr val="FFFF99"/>
                </a:solidFill>
                <a:latin typeface="Arial" charset="0"/>
              </a:rPr>
              <a:t>Course completion</a:t>
            </a:r>
            <a:br>
              <a:rPr lang="en-GB" sz="3800" b="1" dirty="0" smtClean="0">
                <a:solidFill>
                  <a:srgbClr val="FFFF99"/>
                </a:solidFill>
                <a:latin typeface="Arial" charset="0"/>
              </a:rPr>
            </a:b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Tree>
    <p:extLst>
      <p:ext uri="{BB962C8B-B14F-4D97-AF65-F5344CB8AC3E}">
        <p14:creationId xmlns:p14="http://schemas.microsoft.com/office/powerpoint/2010/main" val="1001224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539552" y="1556792"/>
            <a:ext cx="8064896" cy="5040560"/>
          </a:xfrm>
          <a:ln>
            <a:noFill/>
          </a:ln>
        </p:spPr>
        <p:txBody>
          <a:bodyPr/>
          <a:lstStyle/>
          <a:p>
            <a:pPr marL="0" indent="0" algn="ctr">
              <a:spcBef>
                <a:spcPts val="0"/>
              </a:spcBef>
              <a:spcAft>
                <a:spcPts val="1200"/>
              </a:spcAft>
              <a:buNone/>
            </a:pPr>
            <a:r>
              <a:rPr lang="en-GB" sz="2800" b="1" cap="small" dirty="0" smtClean="0">
                <a:latin typeface="Arial" charset="0"/>
              </a:rPr>
              <a:t>Attend classes!</a:t>
            </a:r>
          </a:p>
          <a:p>
            <a:pPr>
              <a:spcBef>
                <a:spcPts val="600"/>
              </a:spcBef>
              <a:spcAft>
                <a:spcPts val="600"/>
              </a:spcAft>
            </a:pPr>
            <a:r>
              <a:rPr lang="en-GB" sz="2200" b="1" dirty="0" smtClean="0">
                <a:latin typeface="Arial" panose="020B0604020202020204" pitchFamily="34" charset="0"/>
                <a:cs typeface="Arial" panose="020B0604020202020204" pitchFamily="34" charset="0"/>
              </a:rPr>
              <a:t>We do the main work here (apart from the book exams).</a:t>
            </a:r>
          </a:p>
          <a:p>
            <a:pPr>
              <a:spcBef>
                <a:spcPts val="600"/>
              </a:spcBef>
              <a:spcAft>
                <a:spcPts val="600"/>
              </a:spcAft>
            </a:pPr>
            <a:r>
              <a:rPr lang="en-GB" sz="2200" b="1" dirty="0" smtClean="0">
                <a:latin typeface="Arial" panose="020B0604020202020204" pitchFamily="34" charset="0"/>
                <a:cs typeface="Arial" panose="020B0604020202020204" pitchFamily="34" charset="0"/>
              </a:rPr>
              <a:t>For completion, you need to attend 10 sessions fully.</a:t>
            </a:r>
          </a:p>
          <a:p>
            <a:pPr>
              <a:spcBef>
                <a:spcPts val="600"/>
              </a:spcBef>
              <a:spcAft>
                <a:spcPts val="600"/>
              </a:spcAft>
            </a:pPr>
            <a:r>
              <a:rPr lang="en-GB" sz="2200" b="1" dirty="0">
                <a:latin typeface="Arial" panose="020B0604020202020204" pitchFamily="34" charset="0"/>
                <a:cs typeface="Arial" panose="020B0604020202020204" pitchFamily="34" charset="0"/>
              </a:rPr>
              <a:t>If you are absent (for compelling reasons) you need </a:t>
            </a:r>
            <a:r>
              <a:rPr lang="en-GB" sz="2200" b="1" dirty="0" smtClean="0">
                <a:latin typeface="Arial" panose="020B0604020202020204" pitchFamily="34" charset="0"/>
                <a:cs typeface="Arial" panose="020B0604020202020204" pitchFamily="34" charset="0"/>
              </a:rPr>
              <a:t>to:</a:t>
            </a:r>
            <a:endParaRPr lang="en-GB" sz="2200" b="1" dirty="0">
              <a:latin typeface="Arial" panose="020B0604020202020204" pitchFamily="34" charset="0"/>
              <a:cs typeface="Arial" panose="020B0604020202020204" pitchFamily="34" charset="0"/>
            </a:endParaRPr>
          </a:p>
          <a:p>
            <a:pPr lvl="2">
              <a:spcBef>
                <a:spcPts val="600"/>
              </a:spcBef>
              <a:spcAft>
                <a:spcPts val="600"/>
              </a:spcAft>
            </a:pPr>
            <a:r>
              <a:rPr lang="en-GB" sz="2200" b="1" dirty="0" smtClean="0">
                <a:latin typeface="Arial" panose="020B0604020202020204" pitchFamily="34" charset="0"/>
                <a:cs typeface="Arial" panose="020B0604020202020204" pitchFamily="34" charset="0"/>
              </a:rPr>
              <a:t>Familiarise yourself with the Lecture content.</a:t>
            </a:r>
          </a:p>
          <a:p>
            <a:pPr lvl="2">
              <a:spcBef>
                <a:spcPts val="600"/>
              </a:spcBef>
              <a:spcAft>
                <a:spcPts val="600"/>
              </a:spcAft>
            </a:pPr>
            <a:r>
              <a:rPr lang="en-GB" sz="2200" b="1" dirty="0" smtClean="0">
                <a:latin typeface="Arial" panose="020B0604020202020204" pitchFamily="34" charset="0"/>
                <a:cs typeface="Arial" panose="020B0604020202020204" pitchFamily="34" charset="0"/>
              </a:rPr>
              <a:t>Keep in touch with the exercises (ask your mates).</a:t>
            </a:r>
            <a:endParaRPr lang="en-GB" sz="2200" b="1" dirty="0">
              <a:latin typeface="Arial" panose="020B0604020202020204" pitchFamily="34" charset="0"/>
              <a:cs typeface="Arial" panose="020B0604020202020204" pitchFamily="34" charset="0"/>
            </a:endParaRPr>
          </a:p>
          <a:p>
            <a:pPr>
              <a:spcBef>
                <a:spcPts val="600"/>
              </a:spcBef>
              <a:spcAft>
                <a:spcPts val="600"/>
              </a:spcAft>
            </a:pPr>
            <a:r>
              <a:rPr lang="en-GB" sz="2200" b="1" dirty="0" smtClean="0">
                <a:latin typeface="Arial" panose="020B0604020202020204" pitchFamily="34" charset="0"/>
                <a:cs typeface="Arial" panose="020B0604020202020204" pitchFamily="34" charset="0"/>
              </a:rPr>
              <a:t>If you have (for extremely compelling reasons) more absences, you will have to make up for those by excursions – attendances at related seminars (check with me what is “related”) and completing Reflective Learning Diaries of those (instructions: MyCourses).</a:t>
            </a:r>
          </a:p>
        </p:txBody>
      </p:sp>
      <p:sp>
        <p:nvSpPr>
          <p:cNvPr id="9218" name="Rectangle 2"/>
          <p:cNvSpPr>
            <a:spLocks noGrp="1" noChangeArrowheads="1"/>
          </p:cNvSpPr>
          <p:nvPr>
            <p:ph type="title"/>
          </p:nvPr>
        </p:nvSpPr>
        <p:spPr>
          <a:xfrm>
            <a:off x="0" y="188640"/>
            <a:ext cx="9144000" cy="1152128"/>
          </a:xfrm>
        </p:spPr>
        <p:txBody>
          <a:bodyPr/>
          <a:lstStyle/>
          <a:p>
            <a:r>
              <a:rPr lang="en-GB" sz="3800" b="1" dirty="0" smtClean="0">
                <a:solidFill>
                  <a:srgbClr val="FFFF99"/>
                </a:solidFill>
                <a:latin typeface="Arial" charset="0"/>
              </a:rPr>
              <a:t>Course completion</a:t>
            </a:r>
            <a:br>
              <a:rPr lang="en-GB" sz="3800" b="1" dirty="0" smtClean="0">
                <a:solidFill>
                  <a:srgbClr val="FFFF99"/>
                </a:solidFill>
                <a:latin typeface="Arial" charset="0"/>
              </a:rPr>
            </a:b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Tree>
    <p:extLst>
      <p:ext uri="{BB962C8B-B14F-4D97-AF65-F5344CB8AC3E}">
        <p14:creationId xmlns:p14="http://schemas.microsoft.com/office/powerpoint/2010/main" val="18905560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251519" y="1412776"/>
            <a:ext cx="4694727" cy="2880320"/>
          </a:xfrm>
          <a:ln>
            <a:noFill/>
          </a:ln>
        </p:spPr>
        <p:txBody>
          <a:bodyPr/>
          <a:lstStyle/>
          <a:p>
            <a:pPr marL="0" indent="0" algn="ctr">
              <a:spcBef>
                <a:spcPts val="0"/>
              </a:spcBef>
              <a:spcAft>
                <a:spcPts val="1200"/>
              </a:spcAft>
              <a:buNone/>
            </a:pPr>
            <a:r>
              <a:rPr lang="en-GB" sz="2800" b="1" cap="small" dirty="0" smtClean="0">
                <a:latin typeface="Arial" charset="0"/>
              </a:rPr>
              <a:t>Name cards</a:t>
            </a:r>
          </a:p>
          <a:p>
            <a:pPr marL="0" indent="0">
              <a:spcBef>
                <a:spcPts val="0"/>
              </a:spcBef>
              <a:spcAft>
                <a:spcPts val="600"/>
              </a:spcAft>
              <a:buNone/>
            </a:pPr>
            <a:endParaRPr lang="en-US" sz="400" b="1" dirty="0">
              <a:latin typeface="Arial" panose="020B0604020202020204" pitchFamily="34" charset="0"/>
              <a:cs typeface="Arial" panose="020B0604020202020204" pitchFamily="34" charset="0"/>
            </a:endParaRPr>
          </a:p>
          <a:p>
            <a:pPr algn="ctr">
              <a:spcBef>
                <a:spcPts val="600"/>
              </a:spcBef>
              <a:spcAft>
                <a:spcPts val="1200"/>
              </a:spcAft>
            </a:pPr>
            <a:r>
              <a:rPr lang="en-GB" sz="2200" b="1" dirty="0" smtClean="0">
                <a:latin typeface="Arial" panose="020B0604020202020204" pitchFamily="34" charset="0"/>
                <a:cs typeface="Arial" panose="020B0604020202020204" pitchFamily="34" charset="0"/>
              </a:rPr>
              <a:t>Folding instructions</a:t>
            </a:r>
          </a:p>
          <a:p>
            <a:pPr algn="ctr">
              <a:spcBef>
                <a:spcPts val="600"/>
              </a:spcBef>
              <a:spcAft>
                <a:spcPts val="1200"/>
              </a:spcAft>
            </a:pPr>
            <a:r>
              <a:rPr lang="en-GB" sz="2200" b="1" dirty="0" smtClean="0">
                <a:latin typeface="Arial" panose="020B0604020202020204" pitchFamily="34" charset="0"/>
                <a:cs typeface="Arial" panose="020B0604020202020204" pitchFamily="34" charset="0"/>
              </a:rPr>
              <a:t>First name on both sides</a:t>
            </a:r>
          </a:p>
          <a:p>
            <a:pPr algn="ctr">
              <a:spcBef>
                <a:spcPts val="600"/>
              </a:spcBef>
              <a:spcAft>
                <a:spcPts val="1200"/>
              </a:spcAft>
            </a:pPr>
            <a:r>
              <a:rPr lang="en-GB" sz="2200" b="1" u="sng" dirty="0" smtClean="0">
                <a:latin typeface="Arial" panose="020B0604020202020204" pitchFamily="34" charset="0"/>
                <a:cs typeface="Arial" panose="020B0604020202020204" pitchFamily="34" charset="0"/>
              </a:rPr>
              <a:t>Always</a:t>
            </a:r>
            <a:r>
              <a:rPr lang="en-GB" sz="2200" b="1" dirty="0" smtClean="0">
                <a:latin typeface="Arial" panose="020B0604020202020204" pitchFamily="34" charset="0"/>
                <a:cs typeface="Arial" panose="020B0604020202020204" pitchFamily="34" charset="0"/>
              </a:rPr>
              <a:t> with you in our classes</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chemeClr val="tx1"/>
                </a:solidFill>
                <a:latin typeface="Arial" charset="0"/>
              </a:rPr>
              <a:t>Break</a:t>
            </a:r>
            <a:br>
              <a:rPr lang="en-GB" sz="3800" b="1" dirty="0" smtClean="0">
                <a:solidFill>
                  <a:schemeClr val="tx1"/>
                </a:solidFill>
                <a:latin typeface="Arial" charset="0"/>
              </a:rPr>
            </a:br>
            <a:endParaRPr lang="en-GB" sz="1200" b="1" dirty="0" smtClean="0">
              <a:solidFill>
                <a:schemeClr val="tx1"/>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pic>
        <p:nvPicPr>
          <p:cNvPr id="3" name="Picture 2"/>
          <p:cNvPicPr>
            <a:picLocks noChangeAspect="1"/>
          </p:cNvPicPr>
          <p:nvPr/>
        </p:nvPicPr>
        <p:blipFill>
          <a:blip r:embed="rId3"/>
          <a:stretch>
            <a:fillRect/>
          </a:stretch>
        </p:blipFill>
        <p:spPr>
          <a:xfrm>
            <a:off x="5306287" y="1124744"/>
            <a:ext cx="3818012" cy="5111718"/>
          </a:xfrm>
          <a:prstGeom prst="rect">
            <a:avLst/>
          </a:prstGeom>
        </p:spPr>
      </p:pic>
      <p:sp>
        <p:nvSpPr>
          <p:cNvPr id="6" name="Rectangle 3"/>
          <p:cNvSpPr txBox="1">
            <a:spLocks noChangeArrowheads="1"/>
          </p:cNvSpPr>
          <p:nvPr/>
        </p:nvSpPr>
        <p:spPr bwMode="auto">
          <a:xfrm flipH="1">
            <a:off x="251519" y="4509120"/>
            <a:ext cx="4694727" cy="1656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FontTx/>
              <a:buNone/>
            </a:pPr>
            <a:r>
              <a:rPr lang="en-GB" sz="2800" b="1" kern="0" cap="small" dirty="0" smtClean="0">
                <a:effectLst/>
                <a:latin typeface="Arial" charset="0"/>
              </a:rPr>
              <a:t>MyCourses</a:t>
            </a:r>
          </a:p>
          <a:p>
            <a:pPr marL="0" indent="0">
              <a:spcBef>
                <a:spcPts val="0"/>
              </a:spcBef>
              <a:spcAft>
                <a:spcPts val="600"/>
              </a:spcAft>
              <a:buFontTx/>
              <a:buNone/>
            </a:pPr>
            <a:endParaRPr lang="en-US" sz="400" b="1" kern="0" dirty="0" smtClean="0">
              <a:effectLst/>
              <a:latin typeface="Arial" panose="020B0604020202020204" pitchFamily="34" charset="0"/>
              <a:cs typeface="Arial" panose="020B0604020202020204" pitchFamily="34" charset="0"/>
            </a:endParaRPr>
          </a:p>
          <a:p>
            <a:pPr algn="ctr">
              <a:spcBef>
                <a:spcPts val="600"/>
              </a:spcBef>
              <a:spcAft>
                <a:spcPts val="1200"/>
              </a:spcAft>
            </a:pPr>
            <a:r>
              <a:rPr lang="en-GB" sz="2200" b="1" kern="0" dirty="0" smtClean="0">
                <a:effectLst/>
                <a:latin typeface="Arial" panose="020B0604020202020204" pitchFamily="34" charset="0"/>
                <a:cs typeface="Arial" panose="020B0604020202020204" pitchFamily="34" charset="0"/>
              </a:rPr>
              <a:t>Click top left corner to see the tabs on the left, with details!</a:t>
            </a:r>
          </a:p>
        </p:txBody>
      </p:sp>
    </p:spTree>
    <p:extLst>
      <p:ext uri="{BB962C8B-B14F-4D97-AF65-F5344CB8AC3E}">
        <p14:creationId xmlns:p14="http://schemas.microsoft.com/office/powerpoint/2010/main" val="38108845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pic>
        <p:nvPicPr>
          <p:cNvPr id="6152" name="Picture 8"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306" y="1872231"/>
            <a:ext cx="5549814" cy="30689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duke ener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121" y="28190"/>
            <a:ext cx="2835968" cy="1816634"/>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1268" name="Picture 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27384"/>
            <a:ext cx="2895633" cy="1938643"/>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13009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611560" y="1268760"/>
            <a:ext cx="7920880" cy="5040560"/>
          </a:xfrm>
          <a:ln>
            <a:noFill/>
          </a:ln>
        </p:spPr>
        <p:txBody>
          <a:bodyPr/>
          <a:lstStyle/>
          <a:p>
            <a:pPr marL="0" indent="0" algn="ctr">
              <a:spcBef>
                <a:spcPts val="0"/>
              </a:spcBef>
              <a:spcAft>
                <a:spcPts val="1200"/>
              </a:spcAft>
              <a:buNone/>
            </a:pPr>
            <a:r>
              <a:rPr lang="en-GB" sz="2800" b="1" cap="small" dirty="0" smtClean="0">
                <a:latin typeface="Arial" charset="0"/>
              </a:rPr>
              <a:t>Twenty-second introductions</a:t>
            </a:r>
          </a:p>
          <a:p>
            <a:pPr marL="0" indent="0">
              <a:spcBef>
                <a:spcPts val="0"/>
              </a:spcBef>
              <a:spcAft>
                <a:spcPts val="600"/>
              </a:spcAft>
              <a:buNone/>
            </a:pPr>
            <a:endParaRPr lang="en-US" sz="400" b="1" dirty="0">
              <a:latin typeface="Arial" panose="020B0604020202020204" pitchFamily="34" charset="0"/>
              <a:cs typeface="Arial" panose="020B0604020202020204" pitchFamily="34" charset="0"/>
            </a:endParaRPr>
          </a:p>
          <a:p>
            <a:pPr algn="ctr"/>
            <a:r>
              <a:rPr lang="en-US" altLang="fi-FI" sz="2400" b="1" dirty="0">
                <a:latin typeface="Arial" panose="020B0604020202020204" pitchFamily="34" charset="0"/>
                <a:cs typeface="Arial" panose="020B0604020202020204" pitchFamily="34" charset="0"/>
              </a:rPr>
              <a:t>Name</a:t>
            </a:r>
          </a:p>
          <a:p>
            <a:endParaRPr lang="en-US" altLang="fi-FI" sz="800" b="1" dirty="0">
              <a:latin typeface="Arial" panose="020B0604020202020204" pitchFamily="34" charset="0"/>
              <a:cs typeface="Arial" panose="020B0604020202020204" pitchFamily="34" charset="0"/>
            </a:endParaRPr>
          </a:p>
          <a:p>
            <a:pPr algn="ctr"/>
            <a:r>
              <a:rPr lang="en-US" altLang="fi-FI" sz="2400" b="1" dirty="0">
                <a:latin typeface="Arial" panose="020B0604020202020204" pitchFamily="34" charset="0"/>
                <a:cs typeface="Arial" panose="020B0604020202020204" pitchFamily="34" charset="0"/>
              </a:rPr>
              <a:t>From</a:t>
            </a:r>
          </a:p>
          <a:p>
            <a:pPr algn="ctr"/>
            <a:endParaRPr lang="en-US" altLang="fi-FI" sz="800" b="1" dirty="0">
              <a:latin typeface="Arial" panose="020B0604020202020204" pitchFamily="34" charset="0"/>
              <a:cs typeface="Arial" panose="020B0604020202020204" pitchFamily="34" charset="0"/>
            </a:endParaRPr>
          </a:p>
          <a:p>
            <a:pPr algn="ctr"/>
            <a:r>
              <a:rPr lang="en-US" altLang="fi-FI" sz="2400" b="1" dirty="0">
                <a:latin typeface="Arial" panose="020B0604020202020204" pitchFamily="34" charset="0"/>
                <a:cs typeface="Arial" panose="020B0604020202020204" pitchFamily="34" charset="0"/>
              </a:rPr>
              <a:t>Studies </a:t>
            </a:r>
            <a:r>
              <a:rPr lang="en-US" altLang="fi-FI" sz="2400" b="1" dirty="0" smtClean="0">
                <a:latin typeface="Arial" panose="020B0604020202020204" pitchFamily="34" charset="0"/>
                <a:cs typeface="Arial" panose="020B0604020202020204" pitchFamily="34" charset="0"/>
              </a:rPr>
              <a:t>(and experience)</a:t>
            </a:r>
            <a:endParaRPr lang="en-US" altLang="fi-FI" sz="2400" b="1" dirty="0">
              <a:latin typeface="Arial" panose="020B0604020202020204" pitchFamily="34" charset="0"/>
              <a:cs typeface="Arial" panose="020B0604020202020204" pitchFamily="34" charset="0"/>
            </a:endParaRPr>
          </a:p>
          <a:p>
            <a:pPr algn="ctr"/>
            <a:endParaRPr lang="en-US" altLang="fi-FI" sz="800" b="1" dirty="0">
              <a:latin typeface="Arial" panose="020B0604020202020204" pitchFamily="34" charset="0"/>
              <a:cs typeface="Arial" panose="020B0604020202020204" pitchFamily="34" charset="0"/>
            </a:endParaRPr>
          </a:p>
          <a:p>
            <a:pPr algn="ctr"/>
            <a:r>
              <a:rPr lang="en-US" altLang="fi-FI" sz="2400" b="1" dirty="0">
                <a:solidFill>
                  <a:schemeClr val="bg1"/>
                </a:solidFill>
                <a:latin typeface="Arial" panose="020B0604020202020204" pitchFamily="34" charset="0"/>
                <a:cs typeface="Arial" panose="020B0604020202020204" pitchFamily="34" charset="0"/>
              </a:rPr>
              <a:t>Why in Aalto </a:t>
            </a:r>
          </a:p>
          <a:p>
            <a:pPr algn="ctr"/>
            <a:endParaRPr lang="en-US" altLang="fi-FI" sz="800" b="1" dirty="0">
              <a:solidFill>
                <a:schemeClr val="bg1"/>
              </a:solidFill>
              <a:latin typeface="Arial" panose="020B0604020202020204" pitchFamily="34" charset="0"/>
              <a:cs typeface="Arial" panose="020B0604020202020204" pitchFamily="34" charset="0"/>
            </a:endParaRPr>
          </a:p>
          <a:p>
            <a:pPr algn="ctr"/>
            <a:r>
              <a:rPr lang="en-US" altLang="fi-FI" sz="2400" b="1" dirty="0" smtClean="0">
                <a:solidFill>
                  <a:schemeClr val="bg1"/>
                </a:solidFill>
                <a:latin typeface="Arial" panose="020B0604020202020204" pitchFamily="34" charset="0"/>
                <a:cs typeface="Arial" panose="020B0604020202020204" pitchFamily="34" charset="0"/>
              </a:rPr>
              <a:t>Objects of interest – real work / academic life</a:t>
            </a:r>
            <a:endParaRPr lang="en-US" altLang="fi-FI" sz="2400" b="1" dirty="0">
              <a:solidFill>
                <a:schemeClr val="bg1"/>
              </a:solidFill>
              <a:latin typeface="Arial" panose="020B0604020202020204" pitchFamily="34" charset="0"/>
              <a:cs typeface="Arial" panose="020B0604020202020204" pitchFamily="34" charset="0"/>
            </a:endParaRPr>
          </a:p>
          <a:p>
            <a:pPr marL="0" indent="0" algn="ctr">
              <a:buNone/>
            </a:pPr>
            <a:endParaRPr lang="en-US" altLang="fi-FI" sz="800" b="1" dirty="0">
              <a:solidFill>
                <a:schemeClr val="bg1"/>
              </a:solidFill>
              <a:latin typeface="Arial" panose="020B0604020202020204" pitchFamily="34" charset="0"/>
              <a:cs typeface="Arial" panose="020B0604020202020204" pitchFamily="34" charset="0"/>
            </a:endParaRPr>
          </a:p>
          <a:p>
            <a:pPr algn="ctr"/>
            <a:r>
              <a:rPr lang="en-US" altLang="fi-FI" sz="2400" b="1" dirty="0">
                <a:solidFill>
                  <a:schemeClr val="bg1"/>
                </a:solidFill>
                <a:latin typeface="Arial" panose="020B0604020202020204" pitchFamily="34" charset="0"/>
                <a:cs typeface="Arial" panose="020B0604020202020204" pitchFamily="34" charset="0"/>
              </a:rPr>
              <a:t>Course expectations</a:t>
            </a:r>
          </a:p>
          <a:p>
            <a:pPr algn="ctr"/>
            <a:endParaRPr lang="en-US" altLang="fi-FI" sz="800" b="1" dirty="0">
              <a:solidFill>
                <a:schemeClr val="bg1"/>
              </a:solidFill>
              <a:latin typeface="Arial" panose="020B0604020202020204" pitchFamily="34" charset="0"/>
              <a:cs typeface="Arial" panose="020B0604020202020204" pitchFamily="34" charset="0"/>
            </a:endParaRPr>
          </a:p>
          <a:p>
            <a:pPr algn="ctr"/>
            <a:r>
              <a:rPr lang="en-US" altLang="fi-FI" sz="2400" b="1" dirty="0" smtClean="0">
                <a:solidFill>
                  <a:schemeClr val="bg1"/>
                </a:solidFill>
                <a:latin typeface="Arial" panose="020B0604020202020204" pitchFamily="34" charset="0"/>
                <a:cs typeface="Arial" panose="020B0604020202020204" pitchFamily="34" charset="0"/>
              </a:rPr>
              <a:t>Where do you see yourself in five years’ time?</a:t>
            </a:r>
            <a:endParaRPr lang="en-US" altLang="fi-FI" sz="2400" b="1" dirty="0">
              <a:solidFill>
                <a:schemeClr val="bg1"/>
              </a:solidFill>
              <a:latin typeface="Arial" panose="020B0604020202020204" pitchFamily="34" charset="0"/>
              <a:cs typeface="Arial" panose="020B0604020202020204" pitchFamily="34" charset="0"/>
            </a:endParaRP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chemeClr val="bg1"/>
                </a:solidFill>
                <a:latin typeface="Arial" charset="0"/>
              </a:rPr>
              <a:t>Group Work 1</a:t>
            </a:r>
            <a:br>
              <a:rPr lang="en-GB" sz="3800" b="1" dirty="0" smtClean="0">
                <a:solidFill>
                  <a:schemeClr val="bg1"/>
                </a:solidFill>
                <a:latin typeface="Arial" charset="0"/>
              </a:rPr>
            </a:br>
            <a:endParaRPr lang="en-GB" sz="1200" b="1" dirty="0" smtClean="0">
              <a:solidFill>
                <a:schemeClr val="bg1"/>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Tree>
    <p:extLst>
      <p:ext uri="{BB962C8B-B14F-4D97-AF65-F5344CB8AC3E}">
        <p14:creationId xmlns:p14="http://schemas.microsoft.com/office/powerpoint/2010/main" val="5935674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1043608" y="1556792"/>
            <a:ext cx="7920880" cy="5040560"/>
          </a:xfrm>
          <a:ln>
            <a:noFill/>
          </a:ln>
        </p:spPr>
        <p:txBody>
          <a:bodyPr/>
          <a:lstStyle/>
          <a:p>
            <a:pPr marL="0" indent="0" algn="ctr">
              <a:spcBef>
                <a:spcPts val="0"/>
              </a:spcBef>
              <a:spcAft>
                <a:spcPts val="1200"/>
              </a:spcAft>
              <a:buNone/>
            </a:pPr>
            <a:r>
              <a:rPr lang="en-GB" sz="2800" b="1" cap="small" dirty="0" smtClean="0">
                <a:latin typeface="Arial" charset="0"/>
              </a:rPr>
              <a:t>Groups</a:t>
            </a:r>
          </a:p>
          <a:p>
            <a:pPr marL="0" indent="0">
              <a:spcBef>
                <a:spcPts val="0"/>
              </a:spcBef>
              <a:spcAft>
                <a:spcPts val="600"/>
              </a:spcAft>
              <a:buNone/>
            </a:pPr>
            <a:endParaRPr lang="en-US" sz="400" b="1" dirty="0">
              <a:latin typeface="Arial" panose="020B0604020202020204" pitchFamily="34" charset="0"/>
              <a:cs typeface="Arial" panose="020B0604020202020204" pitchFamily="34" charset="0"/>
            </a:endParaRPr>
          </a:p>
          <a:p>
            <a:pPr marL="457200" indent="-457200">
              <a:spcBef>
                <a:spcPts val="600"/>
              </a:spcBef>
              <a:spcAft>
                <a:spcPts val="1200"/>
              </a:spcAft>
              <a:buFont typeface="+mj-lt"/>
              <a:buAutoNum type="arabicPeriod"/>
            </a:pPr>
            <a:r>
              <a:rPr lang="en-GB" sz="2000" b="1" dirty="0" smtClean="0">
                <a:latin typeface="Arial" panose="020B0604020202020204" pitchFamily="34" charset="0"/>
                <a:cs typeface="Arial" panose="020B0604020202020204" pitchFamily="34" charset="0"/>
              </a:rPr>
              <a:t> </a:t>
            </a:r>
          </a:p>
          <a:p>
            <a:pPr marL="457200" indent="-457200">
              <a:spcBef>
                <a:spcPts val="600"/>
              </a:spcBef>
              <a:spcAft>
                <a:spcPts val="1200"/>
              </a:spcAft>
              <a:buFont typeface="+mj-lt"/>
              <a:buAutoNum type="arabicPeriod"/>
            </a:pPr>
            <a:r>
              <a:rPr lang="en-GB" sz="2000" b="1" dirty="0" smtClean="0">
                <a:latin typeface="Arial" panose="020B0604020202020204" pitchFamily="34" charset="0"/>
                <a:cs typeface="Arial" panose="020B0604020202020204" pitchFamily="34" charset="0"/>
              </a:rPr>
              <a:t> </a:t>
            </a:r>
          </a:p>
          <a:p>
            <a:pPr marL="457200" indent="-457200">
              <a:spcBef>
                <a:spcPts val="600"/>
              </a:spcBef>
              <a:spcAft>
                <a:spcPts val="1200"/>
              </a:spcAft>
              <a:buFont typeface="+mj-lt"/>
              <a:buAutoNum type="arabicPeriod"/>
            </a:pPr>
            <a:r>
              <a:rPr lang="en-GB" sz="2000" b="1" dirty="0">
                <a:latin typeface="Arial" panose="020B0604020202020204" pitchFamily="34" charset="0"/>
                <a:cs typeface="Arial" panose="020B0604020202020204" pitchFamily="34" charset="0"/>
              </a:rPr>
              <a:t> </a:t>
            </a:r>
            <a:endParaRPr lang="en-GB" sz="2000" b="1" dirty="0" smtClean="0">
              <a:latin typeface="Arial" panose="020B0604020202020204" pitchFamily="34" charset="0"/>
              <a:cs typeface="Arial" panose="020B0604020202020204" pitchFamily="34" charset="0"/>
            </a:endParaRPr>
          </a:p>
          <a:p>
            <a:pPr marL="457200" indent="-457200">
              <a:spcBef>
                <a:spcPts val="600"/>
              </a:spcBef>
              <a:spcAft>
                <a:spcPts val="1200"/>
              </a:spcAft>
              <a:buFont typeface="+mj-lt"/>
              <a:buAutoNum type="arabicPeriod"/>
            </a:pPr>
            <a:r>
              <a:rPr lang="en-GB" sz="2000" b="1" dirty="0">
                <a:latin typeface="Arial" panose="020B0604020202020204" pitchFamily="34" charset="0"/>
                <a:cs typeface="Arial" panose="020B0604020202020204" pitchFamily="34" charset="0"/>
              </a:rPr>
              <a:t> </a:t>
            </a:r>
            <a:endParaRPr lang="en-GB" sz="2000" b="1" dirty="0" smtClean="0">
              <a:latin typeface="Arial" panose="020B0604020202020204" pitchFamily="34" charset="0"/>
              <a:cs typeface="Arial" panose="020B0604020202020204" pitchFamily="34" charset="0"/>
            </a:endParaRPr>
          </a:p>
          <a:p>
            <a:pPr marL="457200" indent="-457200">
              <a:spcBef>
                <a:spcPts val="600"/>
              </a:spcBef>
              <a:spcAft>
                <a:spcPts val="1200"/>
              </a:spcAft>
              <a:buFont typeface="+mj-lt"/>
              <a:buAutoNum type="arabicPeriod"/>
            </a:pPr>
            <a:r>
              <a:rPr lang="en-GB" sz="2000" b="1" dirty="0">
                <a:latin typeface="Arial" panose="020B0604020202020204" pitchFamily="34" charset="0"/>
                <a:cs typeface="Arial" panose="020B0604020202020204" pitchFamily="34" charset="0"/>
              </a:rPr>
              <a:t> </a:t>
            </a:r>
            <a:endParaRPr lang="en-GB" sz="2000" b="1" dirty="0" smtClean="0">
              <a:latin typeface="Arial" panose="020B0604020202020204" pitchFamily="34" charset="0"/>
              <a:cs typeface="Arial" panose="020B0604020202020204" pitchFamily="34" charset="0"/>
            </a:endParaRPr>
          </a:p>
          <a:p>
            <a:pPr marL="457200" indent="-457200">
              <a:spcBef>
                <a:spcPts val="600"/>
              </a:spcBef>
              <a:spcAft>
                <a:spcPts val="1200"/>
              </a:spcAft>
              <a:buFont typeface="+mj-lt"/>
              <a:buAutoNum type="arabicPeriod"/>
            </a:pPr>
            <a:r>
              <a:rPr lang="en-GB" sz="2000" b="1" dirty="0">
                <a:latin typeface="Arial" panose="020B0604020202020204" pitchFamily="34" charset="0"/>
                <a:cs typeface="Arial" panose="020B0604020202020204" pitchFamily="34" charset="0"/>
              </a:rPr>
              <a:t> </a:t>
            </a:r>
            <a:endParaRPr lang="en-GB" sz="2000" b="1" dirty="0" smtClean="0">
              <a:latin typeface="Arial" panose="020B0604020202020204" pitchFamily="34" charset="0"/>
              <a:cs typeface="Arial" panose="020B0604020202020204" pitchFamily="34" charset="0"/>
            </a:endParaRP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Group Work 1</a:t>
            </a:r>
            <a:br>
              <a:rPr lang="en-GB" sz="3800" b="1" dirty="0" smtClean="0">
                <a:solidFill>
                  <a:srgbClr val="FFFF99"/>
                </a:solidFill>
                <a:latin typeface="Arial" charset="0"/>
              </a:rPr>
            </a:b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Tree>
    <p:extLst>
      <p:ext uri="{BB962C8B-B14F-4D97-AF65-F5344CB8AC3E}">
        <p14:creationId xmlns:p14="http://schemas.microsoft.com/office/powerpoint/2010/main" val="25923660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2"/>
          <p:cNvSpPr txBox="1">
            <a:spLocks noChangeArrowheads="1"/>
          </p:cNvSpPr>
          <p:nvPr/>
        </p:nvSpPr>
        <p:spPr bwMode="auto">
          <a:xfrm>
            <a:off x="4644008" y="1268760"/>
            <a:ext cx="4320480" cy="936104"/>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2000" b="1" kern="0" dirty="0" smtClean="0">
                <a:solidFill>
                  <a:srgbClr val="FFFF99"/>
                </a:solidFill>
                <a:effectLst/>
                <a:latin typeface="Arial" charset="0"/>
              </a:rPr>
              <a:t/>
            </a:r>
            <a:br>
              <a:rPr lang="en-GB" sz="2000" b="1" kern="0" dirty="0" smtClean="0">
                <a:solidFill>
                  <a:srgbClr val="FFFF99"/>
                </a:solidFill>
                <a:effectLst/>
                <a:latin typeface="Arial" charset="0"/>
              </a:rPr>
            </a:br>
            <a:endParaRPr lang="en-GB" sz="20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smtClean="0">
                <a:solidFill>
                  <a:schemeClr val="tx1"/>
                </a:solidFill>
                <a:effectLst/>
                <a:latin typeface="Arial" charset="0"/>
              </a:rPr>
              <a:t>What other reasons could be given in particular cases?</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6" name="Rectangle 2"/>
          <p:cNvSpPr txBox="1">
            <a:spLocks noChangeArrowheads="1"/>
          </p:cNvSpPr>
          <p:nvPr/>
        </p:nvSpPr>
        <p:spPr bwMode="auto">
          <a:xfrm>
            <a:off x="179512" y="1268760"/>
            <a:ext cx="4320480" cy="936104"/>
          </a:xfrm>
          <a:prstGeom prst="rect">
            <a:avLst/>
          </a:prstGeom>
          <a:no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1600" b="1" kern="0" dirty="0" smtClean="0">
                <a:solidFill>
                  <a:srgbClr val="FFFF99"/>
                </a:solidFill>
                <a:effectLst/>
                <a:latin typeface="Arial" charset="0"/>
              </a:rPr>
              <a:t/>
            </a:r>
            <a:br>
              <a:rPr lang="en-GB" sz="1600" b="1" kern="0" dirty="0" smtClean="0">
                <a:solidFill>
                  <a:srgbClr val="FFFF99"/>
                </a:solidFill>
                <a:effectLst/>
                <a:latin typeface="Arial" charset="0"/>
              </a:rPr>
            </a:br>
            <a:endParaRPr lang="en-GB" sz="1600" b="1" kern="0" dirty="0" smtClean="0">
              <a:solidFill>
                <a:srgbClr val="FFFF99"/>
              </a:solidFill>
              <a:effectLst/>
              <a:latin typeface="Arial" charset="0"/>
            </a:endParaRPr>
          </a:p>
          <a:p>
            <a:endParaRPr lang="en-GB" sz="400" b="1" kern="0" dirty="0" smtClean="0">
              <a:solidFill>
                <a:srgbClr val="FFFF99"/>
              </a:solidFill>
              <a:effectLst/>
              <a:latin typeface="Arial" charset="0"/>
            </a:endParaRPr>
          </a:p>
          <a:p>
            <a:r>
              <a:rPr lang="en-GB" sz="2200" b="1" kern="0" dirty="0">
                <a:solidFill>
                  <a:srgbClr val="FFFF00"/>
                </a:solidFill>
                <a:effectLst/>
                <a:latin typeface="Arial" charset="0"/>
              </a:rPr>
              <a:t>What are the reasons given by the CE in particular cases?</a:t>
            </a:r>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sp>
        <p:nvSpPr>
          <p:cNvPr id="8" name="Rectangle 2"/>
          <p:cNvSpPr txBox="1">
            <a:spLocks noChangeArrowheads="1"/>
          </p:cNvSpPr>
          <p:nvPr/>
        </p:nvSpPr>
        <p:spPr bwMode="auto">
          <a:xfrm>
            <a:off x="2843808" y="188640"/>
            <a:ext cx="3528392" cy="648072"/>
          </a:xfrm>
          <a:prstGeom prst="rect">
            <a:avLst/>
          </a:prstGeom>
          <a:no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rgbClr val="FFFF00"/>
                </a:solidFill>
                <a:effectLst/>
                <a:latin typeface="Arial" charset="0"/>
              </a:rPr>
              <a:t>Find out and report</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9" name="Elbow Connector 8"/>
          <p:cNvCxnSpPr/>
          <p:nvPr/>
        </p:nvCxnSpPr>
        <p:spPr bwMode="auto">
          <a:xfrm rot="10800000">
            <a:off x="6516216" y="512676"/>
            <a:ext cx="1224136" cy="756084"/>
          </a:xfrm>
          <a:prstGeom prst="bentConnector3">
            <a:avLst>
              <a:gd name="adj1" fmla="val 50000"/>
            </a:avLst>
          </a:prstGeom>
          <a:solidFill>
            <a:schemeClr val="accent1"/>
          </a:solidFill>
          <a:ln w="25400" cap="flat" cmpd="sng" algn="ctr">
            <a:solidFill>
              <a:schemeClr val="tx1"/>
            </a:solidFill>
            <a:prstDash val="solid"/>
            <a:round/>
            <a:headEnd type="none" w="med" len="med"/>
            <a:tailEnd type="triangle"/>
          </a:ln>
          <a:effectLst/>
        </p:spPr>
      </p:cxnSp>
      <p:cxnSp>
        <p:nvCxnSpPr>
          <p:cNvPr id="27" name="Elbow Connector 26"/>
          <p:cNvCxnSpPr/>
          <p:nvPr/>
        </p:nvCxnSpPr>
        <p:spPr bwMode="auto">
          <a:xfrm rot="10800000">
            <a:off x="2699792" y="512675"/>
            <a:ext cx="1224136" cy="756084"/>
          </a:xfrm>
          <a:prstGeom prst="bentConnector3">
            <a:avLst>
              <a:gd name="adj1" fmla="val 152218"/>
            </a:avLst>
          </a:prstGeom>
          <a:solidFill>
            <a:schemeClr val="accent1"/>
          </a:solidFill>
          <a:ln w="25400" cap="flat" cmpd="sng" algn="ctr">
            <a:solidFill>
              <a:srgbClr val="FFFF00"/>
            </a:solidFill>
            <a:prstDash val="solid"/>
            <a:round/>
            <a:headEnd type="none" w="med" len="med"/>
            <a:tailEnd type="triangle"/>
          </a:ln>
          <a:effectLst/>
        </p:spPr>
      </p:cxnSp>
      <p:sp>
        <p:nvSpPr>
          <p:cNvPr id="29" name="Rectangle 2"/>
          <p:cNvSpPr txBox="1">
            <a:spLocks noChangeArrowheads="1"/>
          </p:cNvSpPr>
          <p:nvPr/>
        </p:nvSpPr>
        <p:spPr bwMode="auto">
          <a:xfrm>
            <a:off x="179512" y="2636912"/>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Environmental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0" name="Rectangle 2"/>
          <p:cNvSpPr txBox="1">
            <a:spLocks noChangeArrowheads="1"/>
          </p:cNvSpPr>
          <p:nvPr/>
        </p:nvSpPr>
        <p:spPr bwMode="auto">
          <a:xfrm>
            <a:off x="179512" y="342900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CSR</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1" name="Rectangle 2"/>
          <p:cNvSpPr txBox="1">
            <a:spLocks noChangeArrowheads="1"/>
          </p:cNvSpPr>
          <p:nvPr/>
        </p:nvSpPr>
        <p:spPr bwMode="auto">
          <a:xfrm>
            <a:off x="5436096" y="2631374"/>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Sustainability</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2" name="Rectangle 2"/>
          <p:cNvSpPr txBox="1">
            <a:spLocks noChangeArrowheads="1"/>
          </p:cNvSpPr>
          <p:nvPr/>
        </p:nvSpPr>
        <p:spPr bwMode="auto">
          <a:xfrm>
            <a:off x="5436096" y="3429000"/>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Business ethics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3" name="Rectangle 2"/>
          <p:cNvSpPr txBox="1">
            <a:spLocks noChangeArrowheads="1"/>
          </p:cNvSpPr>
          <p:nvPr/>
        </p:nvSpPr>
        <p:spPr bwMode="auto">
          <a:xfrm>
            <a:off x="179512" y="4221088"/>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Moral theories</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sp>
        <p:nvSpPr>
          <p:cNvPr id="34" name="Rectangle 2"/>
          <p:cNvSpPr txBox="1">
            <a:spLocks noChangeArrowheads="1"/>
          </p:cNvSpPr>
          <p:nvPr/>
        </p:nvSpPr>
        <p:spPr bwMode="auto">
          <a:xfrm>
            <a:off x="5436096" y="4221088"/>
            <a:ext cx="3528392" cy="648072"/>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en-GB" sz="100" b="1" kern="0" dirty="0" smtClean="0">
              <a:solidFill>
                <a:srgbClr val="FFFF99"/>
              </a:solidFill>
              <a:effectLst/>
              <a:latin typeface="Arial" charset="0"/>
            </a:endParaRPr>
          </a:p>
          <a:p>
            <a:r>
              <a:rPr lang="en-GB" sz="2200" b="1" kern="0" dirty="0" smtClean="0">
                <a:solidFill>
                  <a:schemeClr val="tx1"/>
                </a:solidFill>
                <a:effectLst/>
                <a:latin typeface="Arial" charset="0"/>
              </a:rPr>
              <a:t>Theories of justice</a:t>
            </a:r>
          </a:p>
          <a:p>
            <a:r>
              <a:rPr lang="fi-FI" sz="400" b="1" kern="0" dirty="0" smtClean="0">
                <a:solidFill>
                  <a:srgbClr val="FFFF99"/>
                </a:solidFill>
                <a:effectLst/>
                <a:latin typeface="Arial" charset="0"/>
              </a:rPr>
              <a:t> </a:t>
            </a:r>
            <a:endParaRPr lang="fi-FI" sz="400" b="1" kern="0" dirty="0" smtClean="0">
              <a:solidFill>
                <a:srgbClr val="99CCFF"/>
              </a:solidFill>
              <a:effectLst/>
              <a:latin typeface="Arial" charset="0"/>
            </a:endParaRPr>
          </a:p>
        </p:txBody>
      </p:sp>
      <p:cxnSp>
        <p:nvCxnSpPr>
          <p:cNvPr id="9216" name="Straight Connector 9215"/>
          <p:cNvCxnSpPr/>
          <p:nvPr/>
        </p:nvCxnSpPr>
        <p:spPr bwMode="auto">
          <a:xfrm>
            <a:off x="4595882" y="2528900"/>
            <a:ext cx="0" cy="201622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219" name="Straight Connector 9218"/>
          <p:cNvCxnSpPr>
            <a:endCxn id="33" idx="3"/>
          </p:cNvCxnSpPr>
          <p:nvPr/>
        </p:nvCxnSpPr>
        <p:spPr bwMode="auto">
          <a:xfrm flipH="1">
            <a:off x="3707904" y="4545124"/>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H="1">
            <a:off x="4535996" y="4545124"/>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flipH="1">
            <a:off x="3707904" y="378904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flipH="1">
            <a:off x="4535996" y="378904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flipH="1">
            <a:off x="3707904" y="295541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H="1">
            <a:off x="4535996" y="2955410"/>
            <a:ext cx="9001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9227" name="Straight Arrow Connector 9226"/>
          <p:cNvCxnSpPr/>
          <p:nvPr/>
        </p:nvCxnSpPr>
        <p:spPr bwMode="auto">
          <a:xfrm flipV="1">
            <a:off x="4591251" y="2251438"/>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55" name="Straight Arrow Connector 54"/>
          <p:cNvCxnSpPr/>
          <p:nvPr/>
        </p:nvCxnSpPr>
        <p:spPr bwMode="auto">
          <a:xfrm flipH="1" flipV="1">
            <a:off x="4220701" y="2254870"/>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62" name="Rectangle 2"/>
          <p:cNvSpPr txBox="1">
            <a:spLocks noChangeArrowheads="1"/>
          </p:cNvSpPr>
          <p:nvPr/>
        </p:nvSpPr>
        <p:spPr bwMode="auto">
          <a:xfrm>
            <a:off x="179512" y="5306746"/>
            <a:ext cx="8784976" cy="1290606"/>
          </a:xfrm>
          <a:prstGeom prst="rect">
            <a:avLst/>
          </a:prstGeom>
          <a:noFill/>
          <a:ln w="254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3900" b="1" kern="0" dirty="0" smtClean="0">
                <a:solidFill>
                  <a:srgbClr val="FFFF99"/>
                </a:solidFill>
                <a:effectLst/>
                <a:latin typeface="Arial" charset="0"/>
              </a:rPr>
              <a:t/>
            </a:r>
            <a:br>
              <a:rPr lang="en-GB" sz="3900" b="1" kern="0" dirty="0" smtClean="0">
                <a:solidFill>
                  <a:srgbClr val="FFFF99"/>
                </a:solidFill>
                <a:effectLst/>
                <a:latin typeface="Arial" charset="0"/>
              </a:rPr>
            </a:br>
            <a:r>
              <a:rPr lang="en-GB" sz="2200" b="1" kern="0" dirty="0" smtClean="0">
                <a:solidFill>
                  <a:schemeClr val="tx1"/>
                </a:solidFill>
                <a:effectLst/>
                <a:latin typeface="Arial" charset="0"/>
              </a:rPr>
              <a:t>The background in the different approaches and theories will be provided by lectures, guest lectures, and reading material.</a:t>
            </a:r>
          </a:p>
          <a:p>
            <a:r>
              <a:rPr lang="en-GB" sz="2200" b="1" kern="0" dirty="0" smtClean="0">
                <a:solidFill>
                  <a:schemeClr val="tx1"/>
                </a:solidFill>
                <a:effectLst/>
                <a:latin typeface="Arial" charset="0"/>
              </a:rPr>
              <a:t>Everything is geared towards your investigation and reporting. </a:t>
            </a:r>
          </a:p>
          <a:p>
            <a:r>
              <a:rPr lang="en-GB" sz="400" b="1" kern="0" dirty="0" smtClean="0">
                <a:solidFill>
                  <a:srgbClr val="FFFF99"/>
                </a:solidFill>
                <a:effectLst/>
                <a:latin typeface="Arial" charset="0"/>
              </a:rPr>
              <a:t/>
            </a:r>
            <a:br>
              <a:rPr lang="en-GB" sz="400" b="1" kern="0" dirty="0" smtClean="0">
                <a:solidFill>
                  <a:srgbClr val="FFFF99"/>
                </a:solidFill>
                <a:effectLst/>
                <a:latin typeface="Arial" charset="0"/>
              </a:rPr>
            </a:br>
            <a:r>
              <a:rPr lang="fi-FI" sz="3800" b="1" kern="0" dirty="0" smtClean="0">
                <a:solidFill>
                  <a:srgbClr val="FFFF99"/>
                </a:solidFill>
                <a:effectLst/>
                <a:latin typeface="Arial" charset="0"/>
              </a:rPr>
              <a:t> </a:t>
            </a:r>
            <a:endParaRPr lang="fi-FI" sz="3800" b="1" kern="0" dirty="0" smtClean="0">
              <a:solidFill>
                <a:srgbClr val="99CCFF"/>
              </a:solidFill>
              <a:effectLst/>
              <a:latin typeface="Arial" charset="0"/>
            </a:endParaRPr>
          </a:p>
        </p:txBody>
      </p:sp>
      <p:cxnSp>
        <p:nvCxnSpPr>
          <p:cNvPr id="63" name="Straight Arrow Connector 62"/>
          <p:cNvCxnSpPr/>
          <p:nvPr/>
        </p:nvCxnSpPr>
        <p:spPr bwMode="auto">
          <a:xfrm flipV="1">
            <a:off x="4591047" y="5013176"/>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4" name="Straight Arrow Connector 63"/>
          <p:cNvCxnSpPr/>
          <p:nvPr/>
        </p:nvCxnSpPr>
        <p:spPr bwMode="auto">
          <a:xfrm flipH="1" flipV="1">
            <a:off x="4220497" y="5016608"/>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5" name="Straight Arrow Connector 64"/>
          <p:cNvCxnSpPr/>
          <p:nvPr/>
        </p:nvCxnSpPr>
        <p:spPr bwMode="auto">
          <a:xfrm flipV="1">
            <a:off x="5704058" y="5006544"/>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6" name="Straight Arrow Connector 65"/>
          <p:cNvCxnSpPr/>
          <p:nvPr/>
        </p:nvCxnSpPr>
        <p:spPr bwMode="auto">
          <a:xfrm flipH="1" flipV="1">
            <a:off x="3131840" y="5009976"/>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7" name="Straight Arrow Connector 66"/>
          <p:cNvCxnSpPr/>
          <p:nvPr/>
        </p:nvCxnSpPr>
        <p:spPr bwMode="auto">
          <a:xfrm flipV="1">
            <a:off x="6748471" y="5013176"/>
            <a:ext cx="379813" cy="29426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68" name="Straight Arrow Connector 67"/>
          <p:cNvCxnSpPr/>
          <p:nvPr/>
        </p:nvCxnSpPr>
        <p:spPr bwMode="auto">
          <a:xfrm flipH="1" flipV="1">
            <a:off x="2104180" y="5031662"/>
            <a:ext cx="363060" cy="27826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9510585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35496" y="1556792"/>
            <a:ext cx="4536504" cy="5040560"/>
          </a:xfrm>
          <a:ln>
            <a:noFill/>
          </a:ln>
        </p:spPr>
        <p:txBody>
          <a:bodyPr/>
          <a:lstStyle/>
          <a:p>
            <a:pPr marL="0" indent="0" algn="ctr">
              <a:spcBef>
                <a:spcPts val="0"/>
              </a:spcBef>
              <a:spcAft>
                <a:spcPts val="1200"/>
              </a:spcAft>
              <a:buNone/>
            </a:pPr>
            <a:r>
              <a:rPr lang="en-GB" sz="2800" b="1" cap="small" dirty="0" smtClean="0">
                <a:latin typeface="Arial" charset="0"/>
              </a:rPr>
              <a:t>Cases</a:t>
            </a:r>
          </a:p>
          <a:p>
            <a:pPr marL="0" indent="0">
              <a:spcBef>
                <a:spcPts val="0"/>
              </a:spcBef>
              <a:spcAft>
                <a:spcPts val="600"/>
              </a:spcAft>
              <a:buNone/>
            </a:pPr>
            <a:endParaRPr lang="en-US" sz="400" b="1" dirty="0">
              <a:latin typeface="Arial" panose="020B0604020202020204" pitchFamily="34" charset="0"/>
              <a:cs typeface="Arial" panose="020B0604020202020204" pitchFamily="34" charset="0"/>
            </a:endParaRPr>
          </a:p>
          <a:p>
            <a:pPr marL="457200" indent="-457200">
              <a:buFont typeface="+mj-lt"/>
              <a:buAutoNum type="arabicPeriod"/>
            </a:pPr>
            <a:r>
              <a:rPr lang="en-US" altLang="fi-FI" sz="2400" b="1" dirty="0" smtClean="0">
                <a:latin typeface="Arial" panose="020B0604020202020204" pitchFamily="34" charset="0"/>
                <a:cs typeface="Arial" panose="020B0604020202020204" pitchFamily="34" charset="0"/>
              </a:rPr>
              <a:t>Wal-Mart</a:t>
            </a:r>
          </a:p>
          <a:p>
            <a:pPr marL="457200" indent="-457200">
              <a:buFont typeface="+mj-lt"/>
              <a:buAutoNum type="arabicPeriod"/>
            </a:pPr>
            <a:r>
              <a:rPr lang="fi-FI" altLang="fi-FI" sz="2400" b="1" dirty="0" smtClean="0">
                <a:latin typeface="Arial" panose="020B0604020202020204" pitchFamily="34" charset="0"/>
                <a:cs typeface="Arial" panose="020B0604020202020204" pitchFamily="34" charset="0"/>
              </a:rPr>
              <a:t>Imperial Tobacco</a:t>
            </a:r>
          </a:p>
          <a:p>
            <a:pPr marL="457200" indent="-457200">
              <a:buFont typeface="+mj-lt"/>
              <a:buAutoNum type="arabicPeriod"/>
            </a:pPr>
            <a:r>
              <a:rPr lang="fi-FI" altLang="fi-FI" sz="2400" b="1" dirty="0" smtClean="0">
                <a:latin typeface="Arial" panose="020B0604020202020204" pitchFamily="34" charset="0"/>
                <a:cs typeface="Arial" panose="020B0604020202020204" pitchFamily="34" charset="0"/>
              </a:rPr>
              <a:t>Lockheed Martin</a:t>
            </a:r>
          </a:p>
          <a:p>
            <a:pPr marL="457200" indent="-457200">
              <a:buFont typeface="+mj-lt"/>
              <a:buAutoNum type="arabicPeriod"/>
            </a:pPr>
            <a:r>
              <a:rPr lang="fi-FI" altLang="fi-FI" sz="2400" b="1" dirty="0" smtClean="0">
                <a:latin typeface="Arial" panose="020B0604020202020204" pitchFamily="34" charset="0"/>
                <a:cs typeface="Arial" panose="020B0604020202020204" pitchFamily="34" charset="0"/>
              </a:rPr>
              <a:t>Jacobs Engineering Group</a:t>
            </a:r>
          </a:p>
          <a:p>
            <a:pPr marL="457200" indent="-457200">
              <a:buFont typeface="+mj-lt"/>
              <a:buAutoNum type="arabicPeriod"/>
            </a:pPr>
            <a:r>
              <a:rPr lang="fi-FI" altLang="fi-FI" sz="2400" b="1" dirty="0" smtClean="0">
                <a:latin typeface="Arial" panose="020B0604020202020204" pitchFamily="34" charset="0"/>
                <a:cs typeface="Arial" panose="020B0604020202020204" pitchFamily="34" charset="0"/>
              </a:rPr>
              <a:t>ZTE Corporation</a:t>
            </a:r>
          </a:p>
          <a:p>
            <a:pPr marL="457200" indent="-457200">
              <a:buFont typeface="+mj-lt"/>
              <a:buAutoNum type="arabicPeriod"/>
            </a:pPr>
            <a:r>
              <a:rPr lang="fi-FI" altLang="fi-FI" sz="2400" b="1" dirty="0" smtClean="0">
                <a:latin typeface="Arial" panose="020B0604020202020204" pitchFamily="34" charset="0"/>
                <a:cs typeface="Arial" panose="020B0604020202020204" pitchFamily="34" charset="0"/>
              </a:rPr>
              <a:t>Kosmos Energy</a:t>
            </a:r>
            <a:endParaRPr lang="en-US" altLang="fi-FI" sz="2400" b="1" dirty="0">
              <a:latin typeface="Arial" panose="020B0604020202020204" pitchFamily="34" charset="0"/>
              <a:cs typeface="Arial" panose="020B0604020202020204" pitchFamily="34" charset="0"/>
            </a:endParaRP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Group Work 1</a:t>
            </a:r>
            <a:br>
              <a:rPr lang="en-GB" sz="3800" b="1" dirty="0" smtClean="0">
                <a:solidFill>
                  <a:srgbClr val="FFFF99"/>
                </a:solidFill>
                <a:latin typeface="Arial" charset="0"/>
              </a:rPr>
            </a:b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4572000" y="1556792"/>
            <a:ext cx="4680520" cy="5040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FontTx/>
              <a:buNone/>
            </a:pPr>
            <a:r>
              <a:rPr lang="en-GB" sz="2800" b="1" kern="0" cap="small" dirty="0" smtClean="0">
                <a:effectLst/>
                <a:latin typeface="Arial" charset="0"/>
              </a:rPr>
              <a:t>Find out and report</a:t>
            </a:r>
          </a:p>
          <a:p>
            <a:pPr marL="0" indent="0">
              <a:spcBef>
                <a:spcPts val="0"/>
              </a:spcBef>
              <a:spcAft>
                <a:spcPts val="600"/>
              </a:spcAft>
              <a:buFontTx/>
              <a:buNone/>
            </a:pPr>
            <a:endParaRPr lang="en-US" sz="400" b="1" kern="0" dirty="0" smtClean="0">
              <a:effectLst/>
              <a:latin typeface="Arial" panose="020B0604020202020204" pitchFamily="34" charset="0"/>
              <a:cs typeface="Arial" panose="020B0604020202020204" pitchFamily="34" charset="0"/>
            </a:endParaRPr>
          </a:p>
          <a:p>
            <a:r>
              <a:rPr lang="en-GB" altLang="fi-FI" sz="2400" b="1" kern="0" dirty="0" smtClean="0">
                <a:effectLst/>
                <a:latin typeface="Arial" panose="020B0604020202020204" pitchFamily="34" charset="0"/>
                <a:cs typeface="Arial" panose="020B0604020202020204" pitchFamily="34" charset="0"/>
              </a:rPr>
              <a:t>What does the company do?</a:t>
            </a:r>
          </a:p>
          <a:p>
            <a:r>
              <a:rPr lang="en-GB" altLang="fi-FI" sz="2400" b="1" kern="0" dirty="0" smtClean="0">
                <a:effectLst/>
                <a:latin typeface="Arial" panose="020B0604020202020204" pitchFamily="34" charset="0"/>
                <a:cs typeface="Arial" panose="020B0604020202020204" pitchFamily="34" charset="0"/>
              </a:rPr>
              <a:t>What reasons has the Council on Ethics given for its exclusion?</a:t>
            </a:r>
          </a:p>
          <a:p>
            <a:r>
              <a:rPr lang="en-GB" altLang="fi-FI" sz="2400" b="1" kern="0" dirty="0" smtClean="0">
                <a:effectLst/>
                <a:latin typeface="Arial" panose="020B0604020202020204" pitchFamily="34" charset="0"/>
                <a:cs typeface="Arial" panose="020B0604020202020204" pitchFamily="34" charset="0"/>
              </a:rPr>
              <a:t>How much was divested?</a:t>
            </a:r>
          </a:p>
          <a:p>
            <a:r>
              <a:rPr lang="en-GB" altLang="fi-FI" sz="2400" b="1" kern="0" dirty="0" smtClean="0">
                <a:solidFill>
                  <a:schemeClr val="bg2">
                    <a:lumMod val="20000"/>
                    <a:lumOff val="80000"/>
                  </a:schemeClr>
                </a:solidFill>
                <a:effectLst/>
                <a:latin typeface="Arial" panose="020B0604020202020204" pitchFamily="34" charset="0"/>
                <a:cs typeface="Arial" panose="020B0604020202020204" pitchFamily="34" charset="0"/>
              </a:rPr>
              <a:t>How did the company react?</a:t>
            </a:r>
          </a:p>
          <a:p>
            <a:r>
              <a:rPr lang="en-GB" altLang="fi-FI" sz="2400" b="1" kern="0" dirty="0" smtClean="0">
                <a:solidFill>
                  <a:schemeClr val="bg2">
                    <a:lumMod val="20000"/>
                    <a:lumOff val="80000"/>
                  </a:schemeClr>
                </a:solidFill>
                <a:effectLst/>
                <a:latin typeface="Arial" panose="020B0604020202020204" pitchFamily="34" charset="0"/>
                <a:cs typeface="Arial" panose="020B0604020202020204" pitchFamily="34" charset="0"/>
              </a:rPr>
              <a:t>Was there a public reaction?</a:t>
            </a:r>
          </a:p>
          <a:p>
            <a:endParaRPr lang="en-US" altLang="fi-FI" sz="2400" b="1" kern="0" dirty="0">
              <a:effectLst/>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bwMode="auto">
          <a:xfrm flipH="1">
            <a:off x="0" y="5805264"/>
            <a:ext cx="914400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FontTx/>
              <a:buNone/>
            </a:pPr>
            <a:r>
              <a:rPr lang="en-GB" sz="2400" b="1" kern="0" dirty="0" smtClean="0">
                <a:effectLst/>
                <a:latin typeface="Arial" charset="0"/>
                <a:hlinkClick r:id="rId3"/>
              </a:rPr>
              <a:t>http://etikkradet.no/en/</a:t>
            </a:r>
            <a:endParaRPr lang="en-GB" sz="2400" b="1" kern="0" dirty="0" smtClean="0">
              <a:effectLst/>
              <a:latin typeface="Arial" charset="0"/>
            </a:endParaRPr>
          </a:p>
          <a:p>
            <a:pPr marL="0" indent="0" algn="ctr">
              <a:spcBef>
                <a:spcPts val="0"/>
              </a:spcBef>
              <a:spcAft>
                <a:spcPts val="1200"/>
              </a:spcAft>
              <a:buFontTx/>
              <a:buNone/>
            </a:pPr>
            <a:endParaRPr lang="en-GB" sz="2400" b="1" kern="0" dirty="0" smtClean="0">
              <a:effectLst/>
              <a:latin typeface="Arial" charset="0"/>
            </a:endParaRPr>
          </a:p>
        </p:txBody>
      </p:sp>
    </p:spTree>
    <p:extLst>
      <p:ext uri="{BB962C8B-B14F-4D97-AF65-F5344CB8AC3E}">
        <p14:creationId xmlns:p14="http://schemas.microsoft.com/office/powerpoint/2010/main" val="315457242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pic>
        <p:nvPicPr>
          <p:cNvPr id="3088" name="Picture 16" descr="http://www.dresdenresearch.com/images/crowd-dresden.jp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a14:imgEffect>
                    <a14:imgEffect>
                      <a14:colorTemperature colorTemp="10500"/>
                    </a14:imgEffect>
                    <a14:imgEffect>
                      <a14:saturation sat="36000"/>
                    </a14:imgEffect>
                  </a14:imgLayer>
                </a14:imgProps>
              </a:ext>
              <a:ext uri="{28A0092B-C50C-407E-A947-70E740481C1C}">
                <a14:useLocalDpi xmlns:a14="http://schemas.microsoft.com/office/drawing/2010/main" val="0"/>
              </a:ext>
            </a:extLst>
          </a:blip>
          <a:srcRect/>
          <a:stretch>
            <a:fillRect/>
          </a:stretch>
        </p:blipFill>
        <p:spPr bwMode="auto">
          <a:xfrm>
            <a:off x="-36512" y="801384"/>
            <a:ext cx="9141861" cy="6084000"/>
          </a:xfrm>
          <a:prstGeom prst="rect">
            <a:avLst/>
          </a:prstGeom>
          <a:noFill/>
          <a:ln w="0">
            <a:noFill/>
          </a:ln>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36513" y="801384"/>
            <a:ext cx="9141861" cy="4283800"/>
          </a:xfrm>
          <a:prstGeom prst="rect">
            <a:avLst/>
          </a:prstGeom>
          <a:solidFill>
            <a:srgbClr val="252525"/>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18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ndParaRPr>
          </a:p>
        </p:txBody>
      </p:sp>
      <p:sp>
        <p:nvSpPr>
          <p:cNvPr id="2050" name="Rectangle 2"/>
          <p:cNvSpPr>
            <a:spLocks noGrp="1" noChangeArrowheads="1"/>
          </p:cNvSpPr>
          <p:nvPr>
            <p:ph type="title"/>
          </p:nvPr>
        </p:nvSpPr>
        <p:spPr>
          <a:xfrm>
            <a:off x="0" y="1512888"/>
            <a:ext cx="9144000" cy="3716337"/>
          </a:xfrm>
        </p:spPr>
        <p:txBody>
          <a:bodyPr/>
          <a:lstStyle/>
          <a:p>
            <a:r>
              <a:rPr lang="fi-FI" sz="2800" b="1" smtClean="0">
                <a:solidFill>
                  <a:srgbClr val="99CCFF"/>
                </a:solidFill>
                <a:latin typeface="Arial" charset="0"/>
              </a:rPr>
              <a:t> </a:t>
            </a:r>
          </a:p>
        </p:txBody>
      </p:sp>
      <p:pic>
        <p:nvPicPr>
          <p:cNvPr id="3084" name="Picture 12" descr="https://encrypted-tbn0.gstatic.com/images?q=tbn:ANd9GcRQlgmOB-_e02-xlMMfjhbJreT-3a-8Vu0cGKIpgJIf5DkEQgqB-A"/>
          <p:cNvPicPr>
            <a:picLocks noChangeAspect="1" noChangeArrowheads="1"/>
          </p:cNvPicPr>
          <p:nvPr/>
        </p:nvPicPr>
        <p:blipFill>
          <a:blip r:embed="rId5">
            <a:extLst>
              <a:ext uri="{BEBA8EAE-BF5A-486C-A8C5-ECC9F3942E4B}">
                <a14:imgProps xmlns:a14="http://schemas.microsoft.com/office/drawing/2010/main">
                  <a14:imgLayer r:embed="rId6">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2675731" y="2421184"/>
            <a:ext cx="3729599" cy="2664000"/>
          </a:xfrm>
          <a:prstGeom prst="rect">
            <a:avLst/>
          </a:prstGeom>
          <a:noFill/>
          <a:extLst>
            <a:ext uri="{909E8E84-426E-40DD-AFC4-6F175D3DCCD1}">
              <a14:hiddenFill xmlns:a14="http://schemas.microsoft.com/office/drawing/2010/main">
                <a:solidFill>
                  <a:srgbClr val="FFFFFF"/>
                </a:solidFill>
              </a14:hiddenFill>
            </a:ext>
          </a:extLst>
        </p:spPr>
      </p:pic>
      <p:sp>
        <p:nvSpPr>
          <p:cNvPr id="2051" name="Rectangle 3"/>
          <p:cNvSpPr>
            <a:spLocks noGrp="1" noChangeArrowheads="1"/>
          </p:cNvSpPr>
          <p:nvPr>
            <p:ph type="body" sz="half" idx="1"/>
          </p:nvPr>
        </p:nvSpPr>
        <p:spPr>
          <a:xfrm flipH="1">
            <a:off x="179388" y="4221163"/>
            <a:ext cx="8964612" cy="2808287"/>
          </a:xfrm>
        </p:spPr>
        <p:txBody>
          <a:bodyPr/>
          <a:lstStyle/>
          <a:p>
            <a:pPr algn="ctr">
              <a:buFontTx/>
              <a:buNone/>
            </a:pPr>
            <a:r>
              <a:rPr lang="en-GB" sz="1400" b="1" smtClean="0">
                <a:latin typeface="Arial" charset="0"/>
              </a:rPr>
              <a:t> </a:t>
            </a:r>
          </a:p>
        </p:txBody>
      </p:sp>
      <p:sp>
        <p:nvSpPr>
          <p:cNvPr id="2052"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800" dirty="0" smtClean="0"/>
              <a:t> </a:t>
            </a:r>
          </a:p>
        </p:txBody>
      </p:sp>
      <p:pic>
        <p:nvPicPr>
          <p:cNvPr id="3080" name="Picture 8" descr="http://dearborn-mi.aauw.net/files/2013/10/female+thinker+bronze.gif"/>
          <p:cNvPicPr>
            <a:picLocks noChangeAspect="1" noChangeArrowheads="1"/>
          </p:cNvPicPr>
          <p:nvPr/>
        </p:nvPicPr>
        <p:blipFill>
          <a:blip r:embed="rId7">
            <a:extLst>
              <a:ext uri="{BEBA8EAE-BF5A-486C-A8C5-ECC9F3942E4B}">
                <a14:imgProps xmlns:a14="http://schemas.microsoft.com/office/drawing/2010/main">
                  <a14:imgLayer r:embed="rId8">
                    <a14:imgEffect>
                      <a14:artisticGlowEdges/>
                    </a14:imgEffect>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6444208" y="20958"/>
            <a:ext cx="2564999" cy="432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p.patheos.com.s3.amazonaws.com/blogs/uncommongodcommongood/files/2013/08/P-Food-for-Thought-211x300.jpg"/>
          <p:cNvPicPr>
            <a:picLocks noChangeAspect="1" noChangeArrowheads="1"/>
          </p:cNvPicPr>
          <p:nvPr/>
        </p:nvPicPr>
        <p:blipFill>
          <a:blip r:embed="rId9">
            <a:extLst>
              <a:ext uri="{BEBA8EAE-BF5A-486C-A8C5-ECC9F3942E4B}">
                <a14:imgProps xmlns:a14="http://schemas.microsoft.com/office/drawing/2010/main">
                  <a14:imgLayer r:embed="rId10">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36512" y="9064"/>
            <a:ext cx="2810520" cy="39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98960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pic>
        <p:nvPicPr>
          <p:cNvPr id="6152" name="Picture 8"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306" y="1872231"/>
            <a:ext cx="5549814" cy="30689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duke ener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121" y="28190"/>
            <a:ext cx="2835968" cy="1816634"/>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1268" name="Picture 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27384"/>
            <a:ext cx="2895633" cy="1938643"/>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pic>
        <p:nvPicPr>
          <p:cNvPr id="13314" name="Picture 2" descr="Image result for duke energy hydroelectric plan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8" y="8531"/>
            <a:ext cx="3330557" cy="1872000"/>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977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pic>
        <p:nvPicPr>
          <p:cNvPr id="6152" name="Picture 8"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306" y="1872231"/>
            <a:ext cx="5549814" cy="30689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duke ener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121" y="28190"/>
            <a:ext cx="2835968" cy="1816634"/>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1268" name="Picture 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27384"/>
            <a:ext cx="2895633" cy="1938643"/>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pic>
        <p:nvPicPr>
          <p:cNvPr id="11272" name="Picture 8" descr="Image result for duke energy nuclear power st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4941168"/>
            <a:ext cx="2376264" cy="178219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3314" name="Picture 2" descr="Image result for duke energy hydroelectric plan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8531"/>
            <a:ext cx="3330557" cy="1872000"/>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8274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pic>
        <p:nvPicPr>
          <p:cNvPr id="6152" name="Picture 8"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306" y="1872231"/>
            <a:ext cx="5549814" cy="30689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duke ener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121" y="28190"/>
            <a:ext cx="2835968" cy="1816634"/>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1266" name="Picture 2" descr="Image result for duke energ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4951373"/>
            <a:ext cx="3017225" cy="1699985"/>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1268" name="Picture 4"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 y="-27384"/>
            <a:ext cx="2895633" cy="1938643"/>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pic>
        <p:nvPicPr>
          <p:cNvPr id="11272" name="Picture 8" descr="Image result for duke energy nuclear power st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60" y="4941168"/>
            <a:ext cx="2376264" cy="178219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3314" name="Picture 2" descr="Image result for duke energy hydroelectric plan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4128" y="8531"/>
            <a:ext cx="3330557" cy="1872000"/>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4673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pic>
        <p:nvPicPr>
          <p:cNvPr id="6152" name="Picture 8"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306" y="1872231"/>
            <a:ext cx="5549814" cy="30689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duke ener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121" y="28190"/>
            <a:ext cx="2835968" cy="1816634"/>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1266" name="Picture 2" descr="Image result for duke energ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4951373"/>
            <a:ext cx="3017225" cy="1699985"/>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1268" name="Picture 4"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 y="-27384"/>
            <a:ext cx="2895633" cy="1938643"/>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pic>
        <p:nvPicPr>
          <p:cNvPr id="11272" name="Picture 8" descr="Image result for duke energy nuclear power st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60" y="4941168"/>
            <a:ext cx="2376264" cy="178219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1274" name="Picture 10" descr="Image result for duke energ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52329" y="4957564"/>
            <a:ext cx="2555775" cy="169379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13314" name="Picture 2" descr="Image result for duke energy hydroelectric plant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4128" y="8531"/>
            <a:ext cx="3330557" cy="1872000"/>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839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pic>
        <p:nvPicPr>
          <p:cNvPr id="6152" name="Picture 8"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306" y="1872231"/>
            <a:ext cx="5549814" cy="30689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duke ener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121" y="28190"/>
            <a:ext cx="2835968" cy="1816634"/>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1266" name="Picture 2" descr="Image result for duke energ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4951373"/>
            <a:ext cx="3017225" cy="1699985"/>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1268" name="Picture 4"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 y="-27384"/>
            <a:ext cx="2895633" cy="1938643"/>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pic>
        <p:nvPicPr>
          <p:cNvPr id="11272" name="Picture 8" descr="Image result for duke energy nuclear power st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60" y="4941168"/>
            <a:ext cx="2376264" cy="178219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1274" name="Picture 10" descr="Image result for duke energ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52329" y="4957564"/>
            <a:ext cx="2555775" cy="169379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11276" name="Picture 12" descr="Image result for duke energy"/>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504" y="1844824"/>
            <a:ext cx="1750000" cy="31320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3314" name="Picture 2" descr="Image result for duke energy hydroelectric plant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4128" y="8531"/>
            <a:ext cx="3330557" cy="1872000"/>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9393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0" y="3933056"/>
            <a:ext cx="9144000" cy="2808312"/>
          </a:xfrm>
          <a:ln>
            <a:noFill/>
          </a:ln>
        </p:spPr>
        <p:txBody>
          <a:bodyPr/>
          <a:lstStyle/>
          <a:p>
            <a:pPr algn="ctr">
              <a:lnSpc>
                <a:spcPct val="80000"/>
              </a:lnSpc>
              <a:buFontTx/>
              <a:buNone/>
            </a:pPr>
            <a:r>
              <a:rPr lang="en-GB" sz="2000" b="1" dirty="0" smtClean="0">
                <a:latin typeface="Arial" charset="0"/>
              </a:rPr>
              <a:t>Matti Häyry</a:t>
            </a:r>
          </a:p>
          <a:p>
            <a:pPr algn="ctr">
              <a:lnSpc>
                <a:spcPct val="80000"/>
              </a:lnSpc>
              <a:buFontTx/>
              <a:buNone/>
            </a:pPr>
            <a:endParaRPr lang="en-GB" sz="800" b="1" dirty="0" smtClean="0">
              <a:latin typeface="Arial" charset="0"/>
            </a:endParaRPr>
          </a:p>
          <a:p>
            <a:pPr algn="ctr">
              <a:lnSpc>
                <a:spcPct val="80000"/>
              </a:lnSpc>
              <a:buFontTx/>
              <a:buNone/>
            </a:pPr>
            <a:r>
              <a:rPr lang="en-GB" sz="2000" b="1" dirty="0" smtClean="0">
                <a:latin typeface="Arial" charset="0"/>
              </a:rPr>
              <a:t>Aalto University School of Business</a:t>
            </a:r>
          </a:p>
          <a:p>
            <a:pPr algn="ctr">
              <a:lnSpc>
                <a:spcPct val="80000"/>
              </a:lnSpc>
              <a:buFontTx/>
              <a:buNone/>
            </a:pPr>
            <a:endParaRPr lang="en-GB" sz="2400" b="1" dirty="0" smtClean="0">
              <a:latin typeface="Arial" charset="0"/>
              <a:hlinkClick r:id="rId3"/>
            </a:endParaRPr>
          </a:p>
          <a:p>
            <a:pPr algn="ctr">
              <a:lnSpc>
                <a:spcPct val="80000"/>
              </a:lnSpc>
              <a:buFontTx/>
              <a:buNone/>
            </a:pPr>
            <a:r>
              <a:rPr lang="en-GB" sz="1800" b="1" dirty="0" smtClean="0">
                <a:latin typeface="Arial" charset="0"/>
              </a:rPr>
              <a:t>51E 00100 Business Ethics</a:t>
            </a:r>
          </a:p>
          <a:p>
            <a:pPr algn="ctr">
              <a:lnSpc>
                <a:spcPct val="80000"/>
              </a:lnSpc>
              <a:buFontTx/>
              <a:buNone/>
            </a:pPr>
            <a:endParaRPr lang="en-GB" sz="800" b="1" dirty="0" smtClean="0">
              <a:latin typeface="Arial" charset="0"/>
            </a:endParaRPr>
          </a:p>
          <a:p>
            <a:pPr algn="ctr">
              <a:lnSpc>
                <a:spcPct val="80000"/>
              </a:lnSpc>
              <a:buFontTx/>
              <a:buNone/>
            </a:pPr>
            <a:r>
              <a:rPr lang="en-GB" sz="1800" b="1" dirty="0" smtClean="0">
                <a:latin typeface="Arial" charset="0"/>
              </a:rPr>
              <a:t> </a:t>
            </a:r>
          </a:p>
          <a:p>
            <a:pPr algn="ctr">
              <a:lnSpc>
                <a:spcPct val="80000"/>
              </a:lnSpc>
              <a:buFontTx/>
              <a:buNone/>
            </a:pPr>
            <a:endParaRPr lang="en-GB" sz="800" b="1" dirty="0" smtClean="0">
              <a:latin typeface="Arial" charset="0"/>
            </a:endParaRPr>
          </a:p>
          <a:p>
            <a:pPr algn="ctr">
              <a:lnSpc>
                <a:spcPct val="80000"/>
              </a:lnSpc>
              <a:buFontTx/>
              <a:buNone/>
            </a:pPr>
            <a:r>
              <a:rPr lang="en-GB" sz="1800" b="1" dirty="0" smtClean="0">
                <a:latin typeface="Arial" charset="0"/>
                <a:hlinkClick r:id="rId4"/>
              </a:rPr>
              <a:t>Lecture 1</a:t>
            </a:r>
            <a:endParaRPr lang="en-GB" sz="1800" b="1" dirty="0">
              <a:latin typeface="Arial" panose="020B0604020202020204" pitchFamily="34" charset="0"/>
              <a:cs typeface="Arial" panose="020B0604020202020204" pitchFamily="34" charset="0"/>
            </a:endParaRPr>
          </a:p>
        </p:txBody>
      </p:sp>
      <p:sp>
        <p:nvSpPr>
          <p:cNvPr id="9218" name="Rectangle 2"/>
          <p:cNvSpPr>
            <a:spLocks noGrp="1" noChangeArrowheads="1"/>
          </p:cNvSpPr>
          <p:nvPr>
            <p:ph type="title"/>
          </p:nvPr>
        </p:nvSpPr>
        <p:spPr>
          <a:xfrm>
            <a:off x="28842" y="44624"/>
            <a:ext cx="9144000" cy="1627584"/>
          </a:xfrm>
        </p:spPr>
        <p:txBody>
          <a:bodyPr/>
          <a:lstStyle/>
          <a:p>
            <a:r>
              <a:rPr lang="fi-FI" sz="3600" b="1" dirty="0" smtClean="0">
                <a:solidFill>
                  <a:srgbClr val="FFFF99"/>
                </a:solidFill>
                <a:latin typeface="Arial" charset="0"/>
              </a:rPr>
              <a:t/>
            </a:r>
            <a:br>
              <a:rPr lang="fi-FI" sz="3600" b="1" dirty="0" smtClean="0">
                <a:solidFill>
                  <a:srgbClr val="FFFF99"/>
                </a:solidFill>
                <a:latin typeface="Arial" charset="0"/>
              </a:rPr>
            </a:br>
            <a:r>
              <a:rPr lang="fi-FI" sz="4800" b="1" dirty="0" smtClean="0">
                <a:solidFill>
                  <a:schemeClr val="bg2">
                    <a:lumMod val="20000"/>
                    <a:lumOff val="80000"/>
                  </a:schemeClr>
                </a:solidFill>
                <a:latin typeface="Arial" charset="0"/>
              </a:rPr>
              <a:t/>
            </a:r>
            <a:br>
              <a:rPr lang="fi-FI" sz="4800" b="1" dirty="0" smtClean="0">
                <a:solidFill>
                  <a:schemeClr val="bg2">
                    <a:lumMod val="20000"/>
                    <a:lumOff val="80000"/>
                  </a:schemeClr>
                </a:solidFill>
                <a:latin typeface="Arial" charset="0"/>
              </a:rPr>
            </a:br>
            <a:r>
              <a:rPr lang="fi-FI" sz="4800" b="1" dirty="0" smtClean="0">
                <a:solidFill>
                  <a:schemeClr val="bg2">
                    <a:lumMod val="20000"/>
                    <a:lumOff val="80000"/>
                  </a:schemeClr>
                </a:solidFill>
                <a:latin typeface="Arial" charset="0"/>
              </a:rPr>
              <a:t>Responsibility in Business</a:t>
            </a:r>
            <a:r>
              <a:rPr lang="fi-FI" sz="3800" b="1" dirty="0" smtClean="0">
                <a:solidFill>
                  <a:srgbClr val="FFFF99"/>
                </a:solidFill>
                <a:latin typeface="Arial" charset="0"/>
              </a:rPr>
              <a:t/>
            </a:r>
            <a:br>
              <a:rPr lang="fi-FI"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pic>
        <p:nvPicPr>
          <p:cNvPr id="6152" name="Picture 8"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306" y="1872231"/>
            <a:ext cx="5549814" cy="30689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duke ener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121" y="28190"/>
            <a:ext cx="2835968" cy="1816634"/>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1266" name="Picture 2" descr="Image result for duke energ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4951373"/>
            <a:ext cx="3017225" cy="1699985"/>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1268" name="Picture 4"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 y="-27384"/>
            <a:ext cx="2895633" cy="1938643"/>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pic>
        <p:nvPicPr>
          <p:cNvPr id="11272" name="Picture 8" descr="Image result for duke energy nuclear power st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60" y="4941168"/>
            <a:ext cx="2376264" cy="178219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1274" name="Picture 10" descr="Image result for duke energ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52329" y="4957564"/>
            <a:ext cx="2555775" cy="169379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11276" name="Picture 12" descr="Image result for duke energy"/>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504" y="1844824"/>
            <a:ext cx="1750000" cy="31320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0"/>
          <a:stretch>
            <a:fillRect/>
          </a:stretch>
        </p:blipFill>
        <p:spPr>
          <a:xfrm>
            <a:off x="7402120" y="1844824"/>
            <a:ext cx="1593236" cy="3132000"/>
          </a:xfrm>
          <a:prstGeom prst="rect">
            <a:avLst/>
          </a:prstGeom>
          <a:effectLst>
            <a:softEdge rad="25400"/>
          </a:effectLst>
        </p:spPr>
      </p:pic>
      <p:pic>
        <p:nvPicPr>
          <p:cNvPr id="13314" name="Picture 2" descr="Image result for duke energy hydroelectric plant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24128" y="8531"/>
            <a:ext cx="3330557" cy="1872000"/>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6030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899592" y="1484784"/>
            <a:ext cx="7560840" cy="4608512"/>
          </a:xfrm>
          <a:ln>
            <a:noFill/>
          </a:ln>
        </p:spPr>
        <p:txBody>
          <a:bodyPr/>
          <a:lstStyle/>
          <a:p>
            <a:pPr>
              <a:spcBef>
                <a:spcPts val="0"/>
              </a:spcBef>
              <a:spcAft>
                <a:spcPts val="1200"/>
              </a:spcAft>
            </a:pPr>
            <a:r>
              <a:rPr lang="en-GB" sz="2400" b="1" dirty="0" smtClean="0">
                <a:latin typeface="Arial" charset="0"/>
              </a:rPr>
              <a:t>Is one of the biggest US energy companies.</a:t>
            </a:r>
          </a:p>
          <a:p>
            <a:pPr>
              <a:spcBef>
                <a:spcPts val="0"/>
              </a:spcBef>
              <a:spcAft>
                <a:spcPts val="1200"/>
              </a:spcAft>
            </a:pPr>
            <a:r>
              <a:rPr lang="en-GB" sz="2400" b="1" dirty="0" smtClean="0">
                <a:latin typeface="Arial" charset="0"/>
              </a:rPr>
              <a:t>Has 7.4 million electricity retail customers in the South East and Mid West parts of the US.</a:t>
            </a:r>
          </a:p>
          <a:p>
            <a:pPr>
              <a:spcBef>
                <a:spcPts val="0"/>
              </a:spcBef>
              <a:spcAft>
                <a:spcPts val="1200"/>
              </a:spcAft>
            </a:pPr>
            <a:r>
              <a:rPr lang="en-GB" sz="2400" b="1" dirty="0" smtClean="0">
                <a:latin typeface="Arial" charset="0"/>
              </a:rPr>
              <a:t>Covers a population of about 24 million people</a:t>
            </a:r>
            <a:r>
              <a:rPr lang="en-GB" sz="2400" b="1" dirty="0">
                <a:latin typeface="Arial" charset="0"/>
              </a:rPr>
              <a:t>.</a:t>
            </a:r>
            <a:endParaRPr lang="en-GB" sz="2400" b="1" dirty="0" smtClean="0">
              <a:latin typeface="Arial" charset="0"/>
            </a:endParaRPr>
          </a:p>
          <a:p>
            <a:pPr>
              <a:spcBef>
                <a:spcPts val="0"/>
              </a:spcBef>
              <a:spcAft>
                <a:spcPts val="1200"/>
              </a:spcAft>
            </a:pPr>
            <a:r>
              <a:rPr lang="en-GB" sz="2400" b="1" dirty="0" smtClean="0">
                <a:latin typeface="Arial" charset="0"/>
              </a:rPr>
              <a:t>Has 7 nuclear power plants, 18 coal-fired power stations, over 20 hydroelectric facilities, 24 oil and gas-fired facilities, 4 solar farms, and one wind farm.</a:t>
            </a:r>
          </a:p>
          <a:p>
            <a:pPr>
              <a:spcBef>
                <a:spcPts val="0"/>
              </a:spcBef>
              <a:spcAft>
                <a:spcPts val="1200"/>
              </a:spcAft>
            </a:pPr>
            <a:r>
              <a:rPr lang="en-GB" sz="2400" b="1" dirty="0" smtClean="0">
                <a:latin typeface="Arial" charset="0"/>
              </a:rPr>
              <a:t>Is doing well business-wise.</a:t>
            </a:r>
          </a:p>
          <a:p>
            <a:pPr>
              <a:spcBef>
                <a:spcPts val="0"/>
              </a:spcBef>
              <a:spcAft>
                <a:spcPts val="1200"/>
              </a:spcAft>
            </a:pPr>
            <a:r>
              <a:rPr lang="en-GB" sz="2400" b="1" dirty="0" smtClean="0">
                <a:latin typeface="Arial" charset="0"/>
              </a:rPr>
              <a:t>Is the 50</a:t>
            </a:r>
            <a:r>
              <a:rPr lang="en-GB" sz="2400" b="1" baseline="30000" dirty="0" smtClean="0">
                <a:latin typeface="Arial" charset="0"/>
              </a:rPr>
              <a:t>th</a:t>
            </a:r>
            <a:r>
              <a:rPr lang="en-GB" sz="2400" b="1" dirty="0" smtClean="0">
                <a:latin typeface="Arial" charset="0"/>
              </a:rPr>
              <a:t> best US employer – Business Insider.</a:t>
            </a: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official website</a:t>
            </a:r>
          </a:p>
        </p:txBody>
      </p:sp>
      <p:sp>
        <p:nvSpPr>
          <p:cNvPr id="7" name="Rectangle 2"/>
          <p:cNvSpPr>
            <a:spLocks noGrp="1" noChangeArrowheads="1"/>
          </p:cNvSpPr>
          <p:nvPr>
            <p:ph type="title"/>
          </p:nvPr>
        </p:nvSpPr>
        <p:spPr>
          <a:xfrm>
            <a:off x="28842" y="44624"/>
            <a:ext cx="9144000" cy="1152128"/>
          </a:xfrm>
        </p:spPr>
        <p:txBody>
          <a:bodyPr/>
          <a:lstStyle/>
          <a:p>
            <a:pPr algn="l"/>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rgbClr val="FFFF99"/>
                </a:solidFill>
                <a:latin typeface="Arial" charset="0"/>
              </a:rPr>
              <a:t>                         </a:t>
            </a:r>
            <a:r>
              <a:rPr lang="en-GB" sz="3200" b="1" dirty="0" smtClean="0">
                <a:solidFill>
                  <a:schemeClr val="bg2">
                    <a:lumMod val="20000"/>
                    <a:lumOff val="80000"/>
                  </a:schemeClr>
                </a:solidFill>
                <a:latin typeface="Arial" charset="0"/>
              </a:rPr>
              <a:t>Duke Energy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6148" name="Picture 4"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 y="0"/>
            <a:ext cx="2079400" cy="133200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0242" name="Picture 2" descr="Image result for duke energy DAN RI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5167" y="0"/>
            <a:ext cx="2043756" cy="133200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0254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899592" y="1484784"/>
            <a:ext cx="7560840" cy="4608512"/>
          </a:xfrm>
          <a:ln>
            <a:noFill/>
          </a:ln>
        </p:spPr>
        <p:txBody>
          <a:bodyPr/>
          <a:lstStyle/>
          <a:p>
            <a:pPr>
              <a:spcBef>
                <a:spcPts val="0"/>
              </a:spcBef>
              <a:spcAft>
                <a:spcPts val="1200"/>
              </a:spcAft>
            </a:pPr>
            <a:r>
              <a:rPr lang="en-GB" sz="2400" b="1" dirty="0" smtClean="0">
                <a:latin typeface="Arial" charset="0"/>
              </a:rPr>
              <a:t>In 1999, the EPA started an enforcement action against Duke Energy.</a:t>
            </a: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its sources</a:t>
            </a:r>
          </a:p>
        </p:txBody>
      </p:sp>
      <p:sp>
        <p:nvSpPr>
          <p:cNvPr id="7" name="Rectangle 2"/>
          <p:cNvSpPr>
            <a:spLocks noGrp="1" noChangeArrowheads="1"/>
          </p:cNvSpPr>
          <p:nvPr>
            <p:ph type="title"/>
          </p:nvPr>
        </p:nvSpPr>
        <p:spPr>
          <a:xfrm>
            <a:off x="28842" y="44624"/>
            <a:ext cx="9144000" cy="1152128"/>
          </a:xfrm>
        </p:spPr>
        <p:txBody>
          <a:bodyPr/>
          <a:lstStyle/>
          <a:p>
            <a:pPr algn="l"/>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rgbClr val="FFFF99"/>
                </a:solidFill>
                <a:latin typeface="Arial" charset="0"/>
              </a:rPr>
              <a:t>                         </a:t>
            </a:r>
            <a:r>
              <a:rPr lang="en-GB" sz="3200" b="1" dirty="0" smtClean="0">
                <a:solidFill>
                  <a:schemeClr val="bg2">
                    <a:lumMod val="20000"/>
                    <a:lumOff val="80000"/>
                  </a:schemeClr>
                </a:solidFill>
                <a:latin typeface="Arial" charset="0"/>
              </a:rPr>
              <a:t>Duke Energy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6148" name="Picture 4"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 y="0"/>
            <a:ext cx="2079400" cy="133200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0242" name="Picture 2" descr="Image result for duke energy DAN RI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5167" y="0"/>
            <a:ext cx="2043756" cy="133200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3597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899592" y="1484784"/>
            <a:ext cx="7560840" cy="4608512"/>
          </a:xfrm>
          <a:ln>
            <a:noFill/>
          </a:ln>
        </p:spPr>
        <p:txBody>
          <a:bodyPr/>
          <a:lstStyle/>
          <a:p>
            <a:pPr>
              <a:spcBef>
                <a:spcPts val="0"/>
              </a:spcBef>
              <a:spcAft>
                <a:spcPts val="1200"/>
              </a:spcAft>
            </a:pPr>
            <a:r>
              <a:rPr lang="en-GB" sz="2400" b="1" dirty="0" smtClean="0">
                <a:latin typeface="Arial" charset="0"/>
              </a:rPr>
              <a:t>In 1999, the EPA started an enforcement action against Duke Energy.</a:t>
            </a:r>
          </a:p>
          <a:p>
            <a:pPr>
              <a:spcBef>
                <a:spcPts val="0"/>
              </a:spcBef>
              <a:spcAft>
                <a:spcPts val="1200"/>
              </a:spcAft>
            </a:pPr>
            <a:r>
              <a:rPr lang="en-GB" sz="2400" b="1" dirty="0" smtClean="0">
                <a:latin typeface="Arial" charset="0"/>
              </a:rPr>
              <a:t>They argued that DE had increased emissions by making unlicensed modifications to some of their old and deteriorating coal power plants.</a:t>
            </a: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its sources</a:t>
            </a:r>
          </a:p>
        </p:txBody>
      </p:sp>
      <p:sp>
        <p:nvSpPr>
          <p:cNvPr id="7" name="Rectangle 2"/>
          <p:cNvSpPr>
            <a:spLocks noGrp="1" noChangeArrowheads="1"/>
          </p:cNvSpPr>
          <p:nvPr>
            <p:ph type="title"/>
          </p:nvPr>
        </p:nvSpPr>
        <p:spPr>
          <a:xfrm>
            <a:off x="28842" y="44624"/>
            <a:ext cx="9144000" cy="1152128"/>
          </a:xfrm>
        </p:spPr>
        <p:txBody>
          <a:bodyPr/>
          <a:lstStyle/>
          <a:p>
            <a:pPr algn="l"/>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rgbClr val="FFFF99"/>
                </a:solidFill>
                <a:latin typeface="Arial" charset="0"/>
              </a:rPr>
              <a:t>                         </a:t>
            </a:r>
            <a:r>
              <a:rPr lang="en-GB" sz="3200" b="1" dirty="0" smtClean="0">
                <a:solidFill>
                  <a:schemeClr val="bg2">
                    <a:lumMod val="20000"/>
                    <a:lumOff val="80000"/>
                  </a:schemeClr>
                </a:solidFill>
                <a:latin typeface="Arial" charset="0"/>
              </a:rPr>
              <a:t>Duke Energy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6148" name="Picture 4"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 y="0"/>
            <a:ext cx="2079400" cy="133200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0242" name="Picture 2" descr="Image result for duke energy DAN RI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5167" y="0"/>
            <a:ext cx="2043756" cy="133200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7597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899592" y="1484784"/>
            <a:ext cx="7560840" cy="4608512"/>
          </a:xfrm>
          <a:ln>
            <a:noFill/>
          </a:ln>
        </p:spPr>
        <p:txBody>
          <a:bodyPr/>
          <a:lstStyle/>
          <a:p>
            <a:pPr>
              <a:spcBef>
                <a:spcPts val="0"/>
              </a:spcBef>
              <a:spcAft>
                <a:spcPts val="1200"/>
              </a:spcAft>
            </a:pPr>
            <a:r>
              <a:rPr lang="en-GB" sz="2400" b="1" dirty="0" smtClean="0">
                <a:latin typeface="Arial" charset="0"/>
              </a:rPr>
              <a:t>In 1999, the EPA started an enforcement action against Duke Energy.</a:t>
            </a:r>
          </a:p>
          <a:p>
            <a:pPr>
              <a:spcBef>
                <a:spcPts val="0"/>
              </a:spcBef>
              <a:spcAft>
                <a:spcPts val="1200"/>
              </a:spcAft>
            </a:pPr>
            <a:r>
              <a:rPr lang="en-GB" sz="2400" b="1" dirty="0" smtClean="0">
                <a:latin typeface="Arial" charset="0"/>
              </a:rPr>
              <a:t>They argued that DE had increased emissions by making unlicensed modifications to some of their old and deteriorating coal power plants.</a:t>
            </a:r>
          </a:p>
          <a:p>
            <a:pPr>
              <a:spcBef>
                <a:spcPts val="0"/>
              </a:spcBef>
              <a:spcAft>
                <a:spcPts val="1200"/>
              </a:spcAft>
            </a:pPr>
            <a:r>
              <a:rPr lang="en-GB" sz="2400" b="1" dirty="0" smtClean="0">
                <a:latin typeface="Arial" charset="0"/>
              </a:rPr>
              <a:t>Lower courts supported DE’s view, but in 2007, the Supreme Court ruled in favour of the EPA.</a:t>
            </a: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its sources</a:t>
            </a:r>
          </a:p>
        </p:txBody>
      </p:sp>
      <p:sp>
        <p:nvSpPr>
          <p:cNvPr id="7" name="Rectangle 2"/>
          <p:cNvSpPr>
            <a:spLocks noGrp="1" noChangeArrowheads="1"/>
          </p:cNvSpPr>
          <p:nvPr>
            <p:ph type="title"/>
          </p:nvPr>
        </p:nvSpPr>
        <p:spPr>
          <a:xfrm>
            <a:off x="28842" y="44624"/>
            <a:ext cx="9144000" cy="1152128"/>
          </a:xfrm>
        </p:spPr>
        <p:txBody>
          <a:bodyPr/>
          <a:lstStyle/>
          <a:p>
            <a:pPr algn="l"/>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rgbClr val="FFFF99"/>
                </a:solidFill>
                <a:latin typeface="Arial" charset="0"/>
              </a:rPr>
              <a:t>                         </a:t>
            </a:r>
            <a:r>
              <a:rPr lang="en-GB" sz="3200" b="1" dirty="0" smtClean="0">
                <a:solidFill>
                  <a:schemeClr val="bg2">
                    <a:lumMod val="20000"/>
                    <a:lumOff val="80000"/>
                  </a:schemeClr>
                </a:solidFill>
                <a:latin typeface="Arial" charset="0"/>
              </a:rPr>
              <a:t>Duke Energy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6148" name="Picture 4"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 y="0"/>
            <a:ext cx="2079400" cy="133200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0242" name="Picture 2" descr="Image result for duke energy DAN RI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5167" y="0"/>
            <a:ext cx="2043756" cy="133200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84196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899592" y="1484784"/>
            <a:ext cx="7560840" cy="4608512"/>
          </a:xfrm>
          <a:ln>
            <a:noFill/>
          </a:ln>
        </p:spPr>
        <p:txBody>
          <a:bodyPr/>
          <a:lstStyle/>
          <a:p>
            <a:pPr>
              <a:spcBef>
                <a:spcPts val="0"/>
              </a:spcBef>
              <a:spcAft>
                <a:spcPts val="1200"/>
              </a:spcAft>
            </a:pPr>
            <a:r>
              <a:rPr lang="en-GB" sz="2400" b="1" dirty="0" smtClean="0">
                <a:latin typeface="Arial" charset="0"/>
              </a:rPr>
              <a:t>In 1999, the EPA started an enforcement action against Duke Energy.</a:t>
            </a:r>
          </a:p>
          <a:p>
            <a:pPr>
              <a:spcBef>
                <a:spcPts val="0"/>
              </a:spcBef>
              <a:spcAft>
                <a:spcPts val="1200"/>
              </a:spcAft>
            </a:pPr>
            <a:r>
              <a:rPr lang="en-GB" sz="2400" b="1" dirty="0" smtClean="0">
                <a:latin typeface="Arial" charset="0"/>
              </a:rPr>
              <a:t>They argued that DE had increased emissions by making unlicensed modifications to some of their old and deteriorating coal power plants.</a:t>
            </a:r>
          </a:p>
          <a:p>
            <a:pPr>
              <a:spcBef>
                <a:spcPts val="0"/>
              </a:spcBef>
              <a:spcAft>
                <a:spcPts val="1200"/>
              </a:spcAft>
            </a:pPr>
            <a:r>
              <a:rPr lang="en-GB" sz="2400" b="1" dirty="0" smtClean="0">
                <a:latin typeface="Arial" charset="0"/>
              </a:rPr>
              <a:t>Lower courts supported DE’s view, but in 2007, the Supreme Court ruled in favour of the EPA.</a:t>
            </a:r>
          </a:p>
          <a:p>
            <a:pPr>
              <a:spcBef>
                <a:spcPts val="0"/>
              </a:spcBef>
              <a:spcAft>
                <a:spcPts val="1200"/>
              </a:spcAft>
            </a:pPr>
            <a:r>
              <a:rPr lang="en-GB" sz="2400" b="1" dirty="0" smtClean="0">
                <a:latin typeface="Arial" charset="0"/>
              </a:rPr>
              <a:t>In 2002, DE was identified as the 46</a:t>
            </a:r>
            <a:r>
              <a:rPr lang="en-GB" sz="2400" b="1" baseline="30000" dirty="0" smtClean="0">
                <a:latin typeface="Arial" charset="0"/>
              </a:rPr>
              <a:t>th</a:t>
            </a:r>
            <a:r>
              <a:rPr lang="en-GB" sz="2400" b="1" dirty="0" smtClean="0">
                <a:latin typeface="Arial" charset="0"/>
              </a:rPr>
              <a:t>-largest corporate producer of air pollution in the US.</a:t>
            </a: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its sources</a:t>
            </a:r>
          </a:p>
        </p:txBody>
      </p:sp>
      <p:sp>
        <p:nvSpPr>
          <p:cNvPr id="7" name="Rectangle 2"/>
          <p:cNvSpPr>
            <a:spLocks noGrp="1" noChangeArrowheads="1"/>
          </p:cNvSpPr>
          <p:nvPr>
            <p:ph type="title"/>
          </p:nvPr>
        </p:nvSpPr>
        <p:spPr>
          <a:xfrm>
            <a:off x="28842" y="44624"/>
            <a:ext cx="9144000" cy="1152128"/>
          </a:xfrm>
        </p:spPr>
        <p:txBody>
          <a:bodyPr/>
          <a:lstStyle/>
          <a:p>
            <a:pPr algn="l"/>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rgbClr val="FFFF99"/>
                </a:solidFill>
                <a:latin typeface="Arial" charset="0"/>
              </a:rPr>
              <a:t>                         </a:t>
            </a:r>
            <a:r>
              <a:rPr lang="en-GB" sz="3200" b="1" dirty="0" smtClean="0">
                <a:solidFill>
                  <a:schemeClr val="bg2">
                    <a:lumMod val="20000"/>
                    <a:lumOff val="80000"/>
                  </a:schemeClr>
                </a:solidFill>
                <a:latin typeface="Arial" charset="0"/>
              </a:rPr>
              <a:t>Duke Energy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6148" name="Picture 4"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 y="0"/>
            <a:ext cx="2079400" cy="133200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0242" name="Picture 2" descr="Image result for duke energy DAN RI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5167" y="0"/>
            <a:ext cx="2043756" cy="133200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6118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899592" y="1484784"/>
            <a:ext cx="7560840" cy="4608512"/>
          </a:xfrm>
          <a:ln>
            <a:noFill/>
          </a:ln>
        </p:spPr>
        <p:txBody>
          <a:bodyPr/>
          <a:lstStyle/>
          <a:p>
            <a:pPr>
              <a:spcBef>
                <a:spcPts val="0"/>
              </a:spcBef>
              <a:spcAft>
                <a:spcPts val="1200"/>
              </a:spcAft>
            </a:pPr>
            <a:r>
              <a:rPr lang="en-GB" sz="2400" b="1" dirty="0" smtClean="0">
                <a:latin typeface="Arial" charset="0"/>
              </a:rPr>
              <a:t>In 1999, the EPA started an enforcement action against Duke Energy.</a:t>
            </a:r>
          </a:p>
          <a:p>
            <a:pPr>
              <a:spcBef>
                <a:spcPts val="0"/>
              </a:spcBef>
              <a:spcAft>
                <a:spcPts val="1200"/>
              </a:spcAft>
            </a:pPr>
            <a:r>
              <a:rPr lang="en-GB" sz="2400" b="1" dirty="0" smtClean="0">
                <a:latin typeface="Arial" charset="0"/>
              </a:rPr>
              <a:t>They argued that DE had increased emissions by making unlicensed modifications to some of their old and deteriorating coal power plants.</a:t>
            </a:r>
          </a:p>
          <a:p>
            <a:pPr>
              <a:spcBef>
                <a:spcPts val="0"/>
              </a:spcBef>
              <a:spcAft>
                <a:spcPts val="1200"/>
              </a:spcAft>
            </a:pPr>
            <a:r>
              <a:rPr lang="en-GB" sz="2400" b="1" dirty="0" smtClean="0">
                <a:latin typeface="Arial" charset="0"/>
              </a:rPr>
              <a:t>Lower courts supported DE’s view, but in 2007, the Supreme Court ruled in favour of the EPA.</a:t>
            </a:r>
          </a:p>
          <a:p>
            <a:pPr>
              <a:spcBef>
                <a:spcPts val="0"/>
              </a:spcBef>
              <a:spcAft>
                <a:spcPts val="1200"/>
              </a:spcAft>
            </a:pPr>
            <a:r>
              <a:rPr lang="en-GB" sz="2400" b="1" dirty="0" smtClean="0">
                <a:latin typeface="Arial" charset="0"/>
              </a:rPr>
              <a:t>In 2002, DE was identified as the 46</a:t>
            </a:r>
            <a:r>
              <a:rPr lang="en-GB" sz="2400" b="1" baseline="30000" dirty="0" smtClean="0">
                <a:latin typeface="Arial" charset="0"/>
              </a:rPr>
              <a:t>th</a:t>
            </a:r>
            <a:r>
              <a:rPr lang="en-GB" sz="2400" b="1" dirty="0" smtClean="0">
                <a:latin typeface="Arial" charset="0"/>
              </a:rPr>
              <a:t>-largest corporate producer of air pollution in the US.</a:t>
            </a:r>
          </a:p>
          <a:p>
            <a:pPr>
              <a:spcBef>
                <a:spcPts val="0"/>
              </a:spcBef>
              <a:spcAft>
                <a:spcPts val="1200"/>
              </a:spcAft>
            </a:pPr>
            <a:r>
              <a:rPr lang="en-GB" sz="2400" b="1" dirty="0" smtClean="0">
                <a:latin typeface="Arial" charset="0"/>
              </a:rPr>
              <a:t>After 2005, The Political Economy Research Institute has ranked DE as US </a:t>
            </a:r>
            <a:r>
              <a:rPr lang="en-GB" sz="2400" b="1" dirty="0">
                <a:latin typeface="Arial" charset="0"/>
              </a:rPr>
              <a:t>N</a:t>
            </a:r>
            <a:r>
              <a:rPr lang="en-GB" sz="2400" b="1" dirty="0" smtClean="0">
                <a:latin typeface="Arial" charset="0"/>
              </a:rPr>
              <a:t>r 13 air polluter.</a:t>
            </a: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its sources</a:t>
            </a:r>
          </a:p>
        </p:txBody>
      </p:sp>
      <p:sp>
        <p:nvSpPr>
          <p:cNvPr id="7" name="Rectangle 2"/>
          <p:cNvSpPr>
            <a:spLocks noGrp="1" noChangeArrowheads="1"/>
          </p:cNvSpPr>
          <p:nvPr>
            <p:ph type="title"/>
          </p:nvPr>
        </p:nvSpPr>
        <p:spPr>
          <a:xfrm>
            <a:off x="28842" y="44624"/>
            <a:ext cx="9144000" cy="1152128"/>
          </a:xfrm>
        </p:spPr>
        <p:txBody>
          <a:bodyPr/>
          <a:lstStyle/>
          <a:p>
            <a:pPr algn="l"/>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rgbClr val="FFFF99"/>
                </a:solidFill>
                <a:latin typeface="Arial" charset="0"/>
              </a:rPr>
              <a:t>                         </a:t>
            </a:r>
            <a:r>
              <a:rPr lang="en-GB" sz="3200" b="1" dirty="0" smtClean="0">
                <a:solidFill>
                  <a:schemeClr val="bg2">
                    <a:lumMod val="20000"/>
                    <a:lumOff val="80000"/>
                  </a:schemeClr>
                </a:solidFill>
                <a:latin typeface="Arial" charset="0"/>
              </a:rPr>
              <a:t>Duke Energy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6148" name="Picture 4"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 y="0"/>
            <a:ext cx="2079400" cy="133200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0242" name="Picture 2" descr="Image result for duke energy DAN RI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5167" y="0"/>
            <a:ext cx="2043756" cy="133200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2030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899592" y="1484784"/>
            <a:ext cx="7632848" cy="4833304"/>
          </a:xfrm>
          <a:ln>
            <a:noFill/>
          </a:ln>
        </p:spPr>
        <p:txBody>
          <a:bodyPr/>
          <a:lstStyle/>
          <a:p>
            <a:pPr>
              <a:spcBef>
                <a:spcPts val="0"/>
              </a:spcBef>
              <a:spcAft>
                <a:spcPts val="1200"/>
              </a:spcAft>
            </a:pPr>
            <a:r>
              <a:rPr lang="en-GB" sz="2400" b="1" dirty="0" smtClean="0">
                <a:latin typeface="Arial" charset="0"/>
              </a:rPr>
              <a:t>In 2014, the Dan River incident at the DE power plant was the third worst coal ash spill to happen in the US.</a:t>
            </a: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a:t>
            </a:r>
            <a:r>
              <a:rPr lang="en-GB" sz="700" b="1" kern="0" dirty="0">
                <a:effectLst/>
                <a:latin typeface="Arial" charset="0"/>
              </a:rPr>
              <a:t>its sources; https://www.justice.gov/opa/pr/duke-energy-subsidiaries-plead-guilty-and-sentenced-pay-102-million-clean-water-act-crimes; http://www.bizjournals.com/charlotte/news/2016/09/07/arge-duke-energy-investor-to-divest-selling-380m.html</a:t>
            </a:r>
            <a:endParaRPr lang="en-GB" sz="700" b="1" kern="0" dirty="0" smtClean="0">
              <a:effectLst/>
              <a:latin typeface="Arial" charset="0"/>
            </a:endParaRPr>
          </a:p>
        </p:txBody>
      </p:sp>
      <p:sp>
        <p:nvSpPr>
          <p:cNvPr id="7" name="Rectangle 2"/>
          <p:cNvSpPr>
            <a:spLocks noGrp="1" noChangeArrowheads="1"/>
          </p:cNvSpPr>
          <p:nvPr>
            <p:ph type="title"/>
          </p:nvPr>
        </p:nvSpPr>
        <p:spPr>
          <a:xfrm>
            <a:off x="28842" y="44624"/>
            <a:ext cx="9144000" cy="1152128"/>
          </a:xfrm>
        </p:spPr>
        <p:txBody>
          <a:bodyPr/>
          <a:lstStyle/>
          <a:p>
            <a:pPr algn="l"/>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rgbClr val="FFFF99"/>
                </a:solidFill>
                <a:latin typeface="Arial" charset="0"/>
              </a:rPr>
              <a:t>                         </a:t>
            </a:r>
            <a:r>
              <a:rPr lang="en-GB" sz="3200" b="1" dirty="0" smtClean="0">
                <a:solidFill>
                  <a:schemeClr val="bg2">
                    <a:lumMod val="20000"/>
                    <a:lumOff val="80000"/>
                  </a:schemeClr>
                </a:solidFill>
                <a:latin typeface="Arial" charset="0"/>
              </a:rPr>
              <a:t>Duke Energy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6148" name="Picture 4"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 y="0"/>
            <a:ext cx="2079400" cy="133200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0242" name="Picture 2" descr="Image result for duke energy DAN RI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5167" y="0"/>
            <a:ext cx="2043756" cy="133200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4724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899592" y="1484784"/>
            <a:ext cx="7632848" cy="4833304"/>
          </a:xfrm>
          <a:ln>
            <a:noFill/>
          </a:ln>
        </p:spPr>
        <p:txBody>
          <a:bodyPr/>
          <a:lstStyle/>
          <a:p>
            <a:pPr>
              <a:spcBef>
                <a:spcPts val="0"/>
              </a:spcBef>
              <a:spcAft>
                <a:spcPts val="1200"/>
              </a:spcAft>
            </a:pPr>
            <a:r>
              <a:rPr lang="en-GB" sz="2400" b="1" dirty="0" smtClean="0">
                <a:latin typeface="Arial" charset="0"/>
              </a:rPr>
              <a:t>In 2014, the Dan River incident at the DE power plant was the third worst coal ash spill to happen in the US.</a:t>
            </a:r>
          </a:p>
          <a:p>
            <a:pPr>
              <a:spcBef>
                <a:spcPts val="0"/>
              </a:spcBef>
              <a:spcAft>
                <a:spcPts val="1200"/>
              </a:spcAft>
            </a:pPr>
            <a:r>
              <a:rPr lang="en-GB" sz="2400" b="1" dirty="0" smtClean="0">
                <a:latin typeface="Arial" charset="0"/>
              </a:rPr>
              <a:t>North Carolina regulators immediately blamed DE for the violation on the river.</a:t>
            </a:r>
          </a:p>
          <a:p>
            <a:pPr>
              <a:spcBef>
                <a:spcPts val="0"/>
              </a:spcBef>
              <a:spcAft>
                <a:spcPts val="1200"/>
              </a:spcAft>
            </a:pPr>
            <a:endParaRPr lang="en-US" sz="2400" dirty="0"/>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a:t>
            </a:r>
            <a:r>
              <a:rPr lang="en-GB" sz="700" b="1" kern="0" dirty="0">
                <a:effectLst/>
                <a:latin typeface="Arial" charset="0"/>
              </a:rPr>
              <a:t>its sources; https://www.justice.gov/opa/pr/duke-energy-subsidiaries-plead-guilty-and-sentenced-pay-102-million-clean-water-act-crimes; http://www.bizjournals.com/charlotte/news/2016/09/07/arge-duke-energy-investor-to-divest-selling-380m.html</a:t>
            </a:r>
            <a:endParaRPr lang="en-GB" sz="700" b="1" kern="0" dirty="0" smtClean="0">
              <a:effectLst/>
              <a:latin typeface="Arial" charset="0"/>
            </a:endParaRPr>
          </a:p>
        </p:txBody>
      </p:sp>
      <p:sp>
        <p:nvSpPr>
          <p:cNvPr id="7" name="Rectangle 2"/>
          <p:cNvSpPr>
            <a:spLocks noGrp="1" noChangeArrowheads="1"/>
          </p:cNvSpPr>
          <p:nvPr>
            <p:ph type="title"/>
          </p:nvPr>
        </p:nvSpPr>
        <p:spPr>
          <a:xfrm>
            <a:off x="28842" y="44624"/>
            <a:ext cx="9144000" cy="1152128"/>
          </a:xfrm>
        </p:spPr>
        <p:txBody>
          <a:bodyPr/>
          <a:lstStyle/>
          <a:p>
            <a:pPr algn="l"/>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rgbClr val="FFFF99"/>
                </a:solidFill>
                <a:latin typeface="Arial" charset="0"/>
              </a:rPr>
              <a:t>                         </a:t>
            </a:r>
            <a:r>
              <a:rPr lang="en-GB" sz="3200" b="1" dirty="0" smtClean="0">
                <a:solidFill>
                  <a:schemeClr val="bg2">
                    <a:lumMod val="20000"/>
                    <a:lumOff val="80000"/>
                  </a:schemeClr>
                </a:solidFill>
                <a:latin typeface="Arial" charset="0"/>
              </a:rPr>
              <a:t>Duke Energy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6148" name="Picture 4"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 y="0"/>
            <a:ext cx="2079400" cy="133200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0242" name="Picture 2" descr="Image result for duke energy DAN RI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5167" y="0"/>
            <a:ext cx="2043756" cy="133200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4893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899592" y="1484784"/>
            <a:ext cx="7632848" cy="4833304"/>
          </a:xfrm>
          <a:ln>
            <a:noFill/>
          </a:ln>
        </p:spPr>
        <p:txBody>
          <a:bodyPr/>
          <a:lstStyle/>
          <a:p>
            <a:pPr>
              <a:spcBef>
                <a:spcPts val="0"/>
              </a:spcBef>
              <a:spcAft>
                <a:spcPts val="1200"/>
              </a:spcAft>
            </a:pPr>
            <a:r>
              <a:rPr lang="en-GB" sz="2400" b="1" dirty="0" smtClean="0">
                <a:latin typeface="Arial" charset="0"/>
              </a:rPr>
              <a:t>In 2014, the Dan River incident at the DE power plant was the third worst coal ash spill to happen in the US.</a:t>
            </a:r>
          </a:p>
          <a:p>
            <a:pPr>
              <a:spcBef>
                <a:spcPts val="0"/>
              </a:spcBef>
              <a:spcAft>
                <a:spcPts val="1200"/>
              </a:spcAft>
            </a:pPr>
            <a:r>
              <a:rPr lang="en-GB" sz="2400" b="1" dirty="0" smtClean="0">
                <a:latin typeface="Arial" charset="0"/>
              </a:rPr>
              <a:t>North Carolina regulators immediately blamed DE for the violation on the river.</a:t>
            </a:r>
          </a:p>
          <a:p>
            <a:pPr>
              <a:spcBef>
                <a:spcPts val="0"/>
              </a:spcBef>
              <a:spcAft>
                <a:spcPts val="1200"/>
              </a:spcAft>
            </a:pPr>
            <a:r>
              <a:rPr lang="en-GB" sz="2400" b="1" dirty="0" smtClean="0">
                <a:latin typeface="Arial" charset="0"/>
              </a:rPr>
              <a:t>It was also observed that DE had similar problems elsewhere in the state.</a:t>
            </a: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a:t>
            </a:r>
            <a:r>
              <a:rPr lang="en-GB" sz="700" b="1" kern="0" dirty="0">
                <a:effectLst/>
                <a:latin typeface="Arial" charset="0"/>
              </a:rPr>
              <a:t>its sources; https://www.justice.gov/opa/pr/duke-energy-subsidiaries-plead-guilty-and-sentenced-pay-102-million-clean-water-act-crimes; http://www.bizjournals.com/charlotte/news/2016/09/07/arge-duke-energy-investor-to-divest-selling-380m.html</a:t>
            </a:r>
            <a:endParaRPr lang="en-GB" sz="700" b="1" kern="0" dirty="0" smtClean="0">
              <a:effectLst/>
              <a:latin typeface="Arial" charset="0"/>
            </a:endParaRPr>
          </a:p>
        </p:txBody>
      </p:sp>
      <p:sp>
        <p:nvSpPr>
          <p:cNvPr id="7" name="Rectangle 2"/>
          <p:cNvSpPr>
            <a:spLocks noGrp="1" noChangeArrowheads="1"/>
          </p:cNvSpPr>
          <p:nvPr>
            <p:ph type="title"/>
          </p:nvPr>
        </p:nvSpPr>
        <p:spPr>
          <a:xfrm>
            <a:off x="28842" y="44624"/>
            <a:ext cx="9144000" cy="1152128"/>
          </a:xfrm>
        </p:spPr>
        <p:txBody>
          <a:bodyPr/>
          <a:lstStyle/>
          <a:p>
            <a:pPr algn="l"/>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rgbClr val="FFFF99"/>
                </a:solidFill>
                <a:latin typeface="Arial" charset="0"/>
              </a:rPr>
              <a:t>                         </a:t>
            </a:r>
            <a:r>
              <a:rPr lang="en-GB" sz="3200" b="1" dirty="0" smtClean="0">
                <a:solidFill>
                  <a:schemeClr val="bg2">
                    <a:lumMod val="20000"/>
                    <a:lumOff val="80000"/>
                  </a:schemeClr>
                </a:solidFill>
                <a:latin typeface="Arial" charset="0"/>
              </a:rPr>
              <a:t>Duke Energy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6148" name="Picture 4"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 y="0"/>
            <a:ext cx="2079400" cy="133200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0242" name="Picture 2" descr="Image result for duke energy DAN RI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5167" y="0"/>
            <a:ext cx="2043756" cy="133200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1131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 of United 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75" y="1628800"/>
            <a:ext cx="8826919" cy="459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28842" y="44624"/>
            <a:ext cx="9144000" cy="115212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GB" sz="3600" b="1" kern="0" smtClean="0">
                <a:solidFill>
                  <a:srgbClr val="FFFF99"/>
                </a:solidFill>
                <a:effectLst/>
                <a:latin typeface="Arial" charset="0"/>
              </a:rPr>
              <a:t/>
            </a:r>
            <a:br>
              <a:rPr lang="en-GB" sz="3600" b="1" kern="0" smtClean="0">
                <a:solidFill>
                  <a:srgbClr val="FFFF99"/>
                </a:solidFill>
                <a:effectLst/>
                <a:latin typeface="Arial" charset="0"/>
              </a:rPr>
            </a:br>
            <a:r>
              <a:rPr lang="en-GB" sz="3600" b="1" kern="0" smtClean="0">
                <a:solidFill>
                  <a:srgbClr val="FFFF99"/>
                </a:solidFill>
                <a:effectLst/>
                <a:latin typeface="Arial" charset="0"/>
              </a:rPr>
              <a:t>                 </a:t>
            </a:r>
            <a:r>
              <a:rPr lang="en-GB" sz="3200" b="1" kern="0" smtClean="0">
                <a:solidFill>
                  <a:schemeClr val="bg2">
                    <a:lumMod val="20000"/>
                    <a:lumOff val="80000"/>
                  </a:schemeClr>
                </a:solidFill>
                <a:effectLst/>
                <a:latin typeface="Arial" charset="0"/>
              </a:rPr>
              <a:t>The Dan River Incident</a:t>
            </a:r>
            <a:r>
              <a:rPr lang="en-GB" sz="3800" b="1" kern="0" smtClean="0">
                <a:solidFill>
                  <a:srgbClr val="FFFF99"/>
                </a:solidFill>
                <a:effectLst/>
                <a:latin typeface="Arial" charset="0"/>
              </a:rPr>
              <a:t/>
            </a:r>
            <a:br>
              <a:rPr lang="en-GB" sz="3800" b="1" kern="0" smtClean="0">
                <a:solidFill>
                  <a:srgbClr val="FFFF99"/>
                </a:solidFill>
                <a:effectLst/>
                <a:latin typeface="Arial" charset="0"/>
              </a:rPr>
            </a:br>
            <a:r>
              <a:rPr lang="fi-FI" sz="3800" b="1" kern="0" smtClean="0">
                <a:solidFill>
                  <a:srgbClr val="FFFF99"/>
                </a:solidFill>
                <a:effectLst/>
                <a:latin typeface="Arial" charset="0"/>
              </a:rPr>
              <a:t> </a:t>
            </a:r>
            <a:endParaRPr lang="fi-FI" sz="3800" b="1" kern="0" dirty="0" smtClean="0">
              <a:solidFill>
                <a:srgbClr val="99CCFF"/>
              </a:solidFill>
              <a:effectLst/>
              <a:latin typeface="Arial" charset="0"/>
            </a:endParaRPr>
          </a:p>
        </p:txBody>
      </p:sp>
    </p:spTree>
    <p:extLst>
      <p:ext uri="{BB962C8B-B14F-4D97-AF65-F5344CB8AC3E}">
        <p14:creationId xmlns:p14="http://schemas.microsoft.com/office/powerpoint/2010/main" val="105411753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899592" y="1484784"/>
            <a:ext cx="7632848" cy="4833304"/>
          </a:xfrm>
          <a:ln>
            <a:noFill/>
          </a:ln>
        </p:spPr>
        <p:txBody>
          <a:bodyPr/>
          <a:lstStyle/>
          <a:p>
            <a:pPr>
              <a:spcBef>
                <a:spcPts val="0"/>
              </a:spcBef>
              <a:spcAft>
                <a:spcPts val="1200"/>
              </a:spcAft>
            </a:pPr>
            <a:r>
              <a:rPr lang="en-GB" sz="2400" b="1" dirty="0" smtClean="0">
                <a:latin typeface="Arial" charset="0"/>
              </a:rPr>
              <a:t>In 2014, the Dan River incident at the DE power plant was the third worst coal ash spill to happen in the US.</a:t>
            </a:r>
          </a:p>
          <a:p>
            <a:pPr>
              <a:spcBef>
                <a:spcPts val="0"/>
              </a:spcBef>
              <a:spcAft>
                <a:spcPts val="1200"/>
              </a:spcAft>
            </a:pPr>
            <a:r>
              <a:rPr lang="en-GB" sz="2400" b="1" dirty="0" smtClean="0">
                <a:latin typeface="Arial" charset="0"/>
              </a:rPr>
              <a:t>North Carolina regulators immediately blamed DE for the violation on the river.</a:t>
            </a:r>
          </a:p>
          <a:p>
            <a:pPr>
              <a:spcBef>
                <a:spcPts val="0"/>
              </a:spcBef>
              <a:spcAft>
                <a:spcPts val="1200"/>
              </a:spcAft>
            </a:pPr>
            <a:r>
              <a:rPr lang="en-GB" sz="2400" b="1" dirty="0" smtClean="0">
                <a:latin typeface="Arial" charset="0"/>
              </a:rPr>
              <a:t>It was also observed that DE had similar problems elsewhere in the state.</a:t>
            </a:r>
          </a:p>
          <a:p>
            <a:pPr>
              <a:spcBef>
                <a:spcPts val="0"/>
              </a:spcBef>
              <a:spcAft>
                <a:spcPts val="1200"/>
              </a:spcAft>
            </a:pPr>
            <a:r>
              <a:rPr lang="en-GB" sz="2400" b="1" dirty="0" smtClean="0">
                <a:latin typeface="Arial" charset="0"/>
              </a:rPr>
              <a:t>In May 2015, DE was sentenced to pay $ 102 million for Clean Water Act crimes.</a:t>
            </a: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a:t>
            </a:r>
            <a:r>
              <a:rPr lang="en-GB" sz="700" b="1" kern="0" dirty="0">
                <a:effectLst/>
                <a:latin typeface="Arial" charset="0"/>
              </a:rPr>
              <a:t>its sources; https://www.justice.gov/opa/pr/duke-energy-subsidiaries-plead-guilty-and-sentenced-pay-102-million-clean-water-act-crimes; http://www.bizjournals.com/charlotte/news/2016/09/07/arge-duke-energy-investor-to-divest-selling-380m.html</a:t>
            </a:r>
            <a:endParaRPr lang="en-GB" sz="700" b="1" kern="0" dirty="0" smtClean="0">
              <a:effectLst/>
              <a:latin typeface="Arial" charset="0"/>
            </a:endParaRPr>
          </a:p>
        </p:txBody>
      </p:sp>
      <p:sp>
        <p:nvSpPr>
          <p:cNvPr id="7" name="Rectangle 2"/>
          <p:cNvSpPr>
            <a:spLocks noGrp="1" noChangeArrowheads="1"/>
          </p:cNvSpPr>
          <p:nvPr>
            <p:ph type="title"/>
          </p:nvPr>
        </p:nvSpPr>
        <p:spPr>
          <a:xfrm>
            <a:off x="28842" y="44624"/>
            <a:ext cx="9144000" cy="1152128"/>
          </a:xfrm>
        </p:spPr>
        <p:txBody>
          <a:bodyPr/>
          <a:lstStyle/>
          <a:p>
            <a:pPr algn="l"/>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rgbClr val="FFFF99"/>
                </a:solidFill>
                <a:latin typeface="Arial" charset="0"/>
              </a:rPr>
              <a:t>                         </a:t>
            </a:r>
            <a:r>
              <a:rPr lang="en-GB" sz="3200" b="1" dirty="0" smtClean="0">
                <a:solidFill>
                  <a:schemeClr val="bg2">
                    <a:lumMod val="20000"/>
                    <a:lumOff val="80000"/>
                  </a:schemeClr>
                </a:solidFill>
                <a:latin typeface="Arial" charset="0"/>
              </a:rPr>
              <a:t>Duke Energy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6148" name="Picture 4"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 y="0"/>
            <a:ext cx="2079400" cy="133200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0242" name="Picture 2" descr="Image result for duke energy DAN RI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5167" y="0"/>
            <a:ext cx="2043756" cy="133200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222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899592" y="1484784"/>
            <a:ext cx="7632848" cy="4833304"/>
          </a:xfrm>
          <a:ln>
            <a:noFill/>
          </a:ln>
        </p:spPr>
        <p:txBody>
          <a:bodyPr/>
          <a:lstStyle/>
          <a:p>
            <a:pPr>
              <a:spcBef>
                <a:spcPts val="0"/>
              </a:spcBef>
              <a:spcAft>
                <a:spcPts val="1200"/>
              </a:spcAft>
            </a:pPr>
            <a:r>
              <a:rPr lang="en-GB" sz="2400" b="1" dirty="0" smtClean="0">
                <a:latin typeface="Arial" charset="0"/>
              </a:rPr>
              <a:t>In 2014, the Dan River incident at the DE power plant was the third worst coal ash spill to happen in the US.</a:t>
            </a:r>
          </a:p>
          <a:p>
            <a:pPr>
              <a:spcBef>
                <a:spcPts val="0"/>
              </a:spcBef>
              <a:spcAft>
                <a:spcPts val="1200"/>
              </a:spcAft>
            </a:pPr>
            <a:r>
              <a:rPr lang="en-GB" sz="2400" b="1" dirty="0" smtClean="0">
                <a:latin typeface="Arial" charset="0"/>
              </a:rPr>
              <a:t>North Carolina regulators immediately blamed DE for the violation on the river.</a:t>
            </a:r>
          </a:p>
          <a:p>
            <a:pPr>
              <a:spcBef>
                <a:spcPts val="0"/>
              </a:spcBef>
              <a:spcAft>
                <a:spcPts val="1200"/>
              </a:spcAft>
            </a:pPr>
            <a:r>
              <a:rPr lang="en-GB" sz="2400" b="1" dirty="0" smtClean="0">
                <a:latin typeface="Arial" charset="0"/>
              </a:rPr>
              <a:t>It was also observed that DE had similar problems elsewhere in the state.</a:t>
            </a:r>
          </a:p>
          <a:p>
            <a:pPr>
              <a:spcBef>
                <a:spcPts val="0"/>
              </a:spcBef>
              <a:spcAft>
                <a:spcPts val="1200"/>
              </a:spcAft>
            </a:pPr>
            <a:r>
              <a:rPr lang="en-GB" sz="2400" b="1" dirty="0" smtClean="0">
                <a:latin typeface="Arial" charset="0"/>
              </a:rPr>
              <a:t>In May 2015, DE was sentenced to pay $ 102 million for Clean Water Act crimes.</a:t>
            </a:r>
          </a:p>
          <a:p>
            <a:pPr>
              <a:spcBef>
                <a:spcPts val="0"/>
              </a:spcBef>
              <a:spcAft>
                <a:spcPts val="1200"/>
              </a:spcAft>
            </a:pPr>
            <a:r>
              <a:rPr lang="en-GB" sz="2400" b="1" dirty="0" smtClean="0">
                <a:latin typeface="Arial" charset="0"/>
              </a:rPr>
              <a:t>In September 2016, the Government Pension Fund of Norway excluded DE on ethical grounds.</a:t>
            </a:r>
            <a:endParaRPr lang="en-US" sz="2400" dirty="0"/>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a:t>
            </a:r>
            <a:r>
              <a:rPr lang="en-GB" sz="700" b="1" kern="0" dirty="0">
                <a:effectLst/>
                <a:latin typeface="Arial" charset="0"/>
              </a:rPr>
              <a:t>its sources; https://www.justice.gov/opa/pr/duke-energy-subsidiaries-plead-guilty-and-sentenced-pay-102-million-clean-water-act-crimes; http://www.bizjournals.com/charlotte/news/2016/09/07/arge-duke-energy-investor-to-divest-selling-380m.html</a:t>
            </a:r>
            <a:endParaRPr lang="en-GB" sz="700" b="1" kern="0" dirty="0" smtClean="0">
              <a:effectLst/>
              <a:latin typeface="Arial" charset="0"/>
            </a:endParaRPr>
          </a:p>
        </p:txBody>
      </p:sp>
      <p:sp>
        <p:nvSpPr>
          <p:cNvPr id="7" name="Rectangle 2"/>
          <p:cNvSpPr>
            <a:spLocks noGrp="1" noChangeArrowheads="1"/>
          </p:cNvSpPr>
          <p:nvPr>
            <p:ph type="title"/>
          </p:nvPr>
        </p:nvSpPr>
        <p:spPr>
          <a:xfrm>
            <a:off x="28842" y="44624"/>
            <a:ext cx="9144000" cy="1152128"/>
          </a:xfrm>
        </p:spPr>
        <p:txBody>
          <a:bodyPr/>
          <a:lstStyle/>
          <a:p>
            <a:pPr algn="l"/>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rgbClr val="FFFF99"/>
                </a:solidFill>
                <a:latin typeface="Arial" charset="0"/>
              </a:rPr>
              <a:t>                         </a:t>
            </a:r>
            <a:r>
              <a:rPr lang="en-GB" sz="3200" b="1" dirty="0" smtClean="0">
                <a:solidFill>
                  <a:schemeClr val="bg2">
                    <a:lumMod val="20000"/>
                    <a:lumOff val="80000"/>
                  </a:schemeClr>
                </a:solidFill>
                <a:latin typeface="Arial" charset="0"/>
              </a:rPr>
              <a:t>Duke Energy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6148" name="Picture 4" descr="Image result for duk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 y="0"/>
            <a:ext cx="2079400" cy="133200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0242" name="Picture 2" descr="Image result for duke energy DAN RI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5167" y="0"/>
            <a:ext cx="2043756" cy="133200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934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539552" y="476672"/>
            <a:ext cx="8028384"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chemeClr val="tx1"/>
                </a:solidFill>
                <a:latin typeface="Arial" charset="0"/>
              </a:rPr>
              <a:t>The</a:t>
            </a:r>
            <a:r>
              <a:rPr lang="en-GB" sz="2400" b="1" dirty="0" smtClean="0">
                <a:solidFill>
                  <a:schemeClr val="tx1"/>
                </a:solidFill>
                <a:latin typeface="Arial" charset="0"/>
              </a:rPr>
              <a:t> </a:t>
            </a:r>
            <a:r>
              <a:rPr lang="en-GB" sz="3600" b="1" dirty="0" smtClean="0">
                <a:solidFill>
                  <a:schemeClr val="tx1"/>
                </a:solidFill>
                <a:latin typeface="Arial" charset="0"/>
              </a:rPr>
              <a:t>Government</a:t>
            </a:r>
            <a:r>
              <a:rPr lang="en-GB" sz="2400" b="1" dirty="0" smtClean="0">
                <a:solidFill>
                  <a:schemeClr val="tx1"/>
                </a:solidFill>
                <a:latin typeface="Arial" charset="0"/>
              </a:rPr>
              <a:t> </a:t>
            </a:r>
            <a:r>
              <a:rPr lang="en-GB" sz="3600" b="1" dirty="0" smtClean="0">
                <a:solidFill>
                  <a:schemeClr val="tx1"/>
                </a:solidFill>
                <a:latin typeface="Arial" charset="0"/>
              </a:rPr>
              <a:t>Pension</a:t>
            </a:r>
            <a:r>
              <a:rPr lang="en-GB" sz="2400" b="1" dirty="0" smtClean="0">
                <a:solidFill>
                  <a:schemeClr val="tx1"/>
                </a:solidFill>
                <a:latin typeface="Arial" charset="0"/>
              </a:rPr>
              <a:t> </a:t>
            </a:r>
            <a:r>
              <a:rPr lang="en-GB" sz="3600" b="1" dirty="0" smtClean="0">
                <a:solidFill>
                  <a:schemeClr val="tx1"/>
                </a:solidFill>
                <a:latin typeface="Arial" charset="0"/>
              </a:rPr>
              <a:t>Fund</a:t>
            </a:r>
            <a:r>
              <a:rPr lang="en-GB" sz="2400" b="1" dirty="0" smtClean="0">
                <a:solidFill>
                  <a:schemeClr val="tx1"/>
                </a:solidFill>
                <a:latin typeface="Arial" charset="0"/>
              </a:rPr>
              <a:t> </a:t>
            </a:r>
            <a:r>
              <a:rPr lang="en-GB" sz="3600" b="1" dirty="0" smtClean="0">
                <a:solidFill>
                  <a:schemeClr val="tx1"/>
                </a:solidFill>
                <a:latin typeface="Arial" charset="0"/>
              </a:rPr>
              <a:t>of </a:t>
            </a:r>
            <a:r>
              <a:rPr lang="en-GB" sz="3600" b="1" u="sng" dirty="0" smtClean="0">
                <a:solidFill>
                  <a:schemeClr val="tx1"/>
                </a:solidFill>
                <a:latin typeface="Arial" charset="0"/>
              </a:rPr>
              <a:t>Norway</a:t>
            </a:r>
            <a:r>
              <a:rPr lang="en-GB" sz="3600" b="1" dirty="0" smtClean="0">
                <a:solidFill>
                  <a:schemeClr val="tx1"/>
                </a:solidFill>
                <a:latin typeface="Arial" charset="0"/>
              </a:rPr>
              <a:t> excluded Duke Energy?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Tree>
    <p:extLst>
      <p:ext uri="{BB962C8B-B14F-4D97-AF65-F5344CB8AC3E}">
        <p14:creationId xmlns:p14="http://schemas.microsoft.com/office/powerpoint/2010/main" val="11115035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539552" y="476672"/>
            <a:ext cx="8028384" cy="1152128"/>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chemeClr val="tx1"/>
                </a:solidFill>
                <a:latin typeface="Arial" charset="0"/>
              </a:rPr>
              <a:t>The</a:t>
            </a:r>
            <a:r>
              <a:rPr lang="en-GB" sz="2400" b="1" dirty="0" smtClean="0">
                <a:solidFill>
                  <a:schemeClr val="tx1"/>
                </a:solidFill>
                <a:latin typeface="Arial" charset="0"/>
              </a:rPr>
              <a:t> </a:t>
            </a:r>
            <a:r>
              <a:rPr lang="en-GB" sz="3600" b="1" dirty="0" smtClean="0">
                <a:solidFill>
                  <a:schemeClr val="tx1"/>
                </a:solidFill>
                <a:latin typeface="Arial" charset="0"/>
              </a:rPr>
              <a:t>Government</a:t>
            </a:r>
            <a:r>
              <a:rPr lang="en-GB" sz="2400" b="1" dirty="0" smtClean="0">
                <a:solidFill>
                  <a:schemeClr val="tx1"/>
                </a:solidFill>
                <a:latin typeface="Arial" charset="0"/>
              </a:rPr>
              <a:t> </a:t>
            </a:r>
            <a:r>
              <a:rPr lang="en-GB" sz="3600" b="1" dirty="0" smtClean="0">
                <a:solidFill>
                  <a:schemeClr val="tx1"/>
                </a:solidFill>
                <a:latin typeface="Arial" charset="0"/>
              </a:rPr>
              <a:t>Pension</a:t>
            </a:r>
            <a:r>
              <a:rPr lang="en-GB" sz="2400" b="1" dirty="0" smtClean="0">
                <a:solidFill>
                  <a:schemeClr val="tx1"/>
                </a:solidFill>
                <a:latin typeface="Arial" charset="0"/>
              </a:rPr>
              <a:t> </a:t>
            </a:r>
            <a:r>
              <a:rPr lang="en-GB" sz="3600" b="1" dirty="0" smtClean="0">
                <a:solidFill>
                  <a:schemeClr val="tx1"/>
                </a:solidFill>
                <a:latin typeface="Arial" charset="0"/>
              </a:rPr>
              <a:t>Fund</a:t>
            </a:r>
            <a:r>
              <a:rPr lang="en-GB" sz="2400" b="1" dirty="0" smtClean="0">
                <a:solidFill>
                  <a:schemeClr val="tx1"/>
                </a:solidFill>
                <a:latin typeface="Arial" charset="0"/>
              </a:rPr>
              <a:t> </a:t>
            </a:r>
            <a:r>
              <a:rPr lang="en-GB" sz="3600" b="1" dirty="0" smtClean="0">
                <a:solidFill>
                  <a:schemeClr val="tx1"/>
                </a:solidFill>
                <a:latin typeface="Arial" charset="0"/>
              </a:rPr>
              <a:t>of </a:t>
            </a:r>
            <a:r>
              <a:rPr lang="en-GB" sz="3600" b="1" u="sng" dirty="0" smtClean="0">
                <a:solidFill>
                  <a:schemeClr val="tx1"/>
                </a:solidFill>
                <a:latin typeface="Arial" charset="0"/>
              </a:rPr>
              <a:t>Norway</a:t>
            </a:r>
            <a:r>
              <a:rPr lang="en-GB" sz="3600" b="1" dirty="0" smtClean="0">
                <a:solidFill>
                  <a:schemeClr val="tx1"/>
                </a:solidFill>
                <a:latin typeface="Arial" charset="0"/>
              </a:rPr>
              <a:t> excluded Duke Energy?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22530" name="Picture 2" descr="Image result for angry vik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448" y="2204864"/>
            <a:ext cx="5328592" cy="353309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88945"/>
      </p:ext>
    </p:extLst>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66357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solidFill>
                  <a:schemeClr val="bg1"/>
                </a:solidFill>
                <a:latin typeface="Arial" charset="0"/>
              </a:rPr>
              <a:t>In the late 1960s, North Sea oil was discovered in Norwegian waters.</a:t>
            </a:r>
          </a:p>
        </p:txBody>
      </p:sp>
      <p:sp>
        <p:nvSpPr>
          <p:cNvPr id="9218" name="Rectangle 2"/>
          <p:cNvSpPr>
            <a:spLocks noGrp="1" noChangeArrowheads="1"/>
          </p:cNvSpPr>
          <p:nvPr>
            <p:ph type="title"/>
          </p:nvPr>
        </p:nvSpPr>
        <p:spPr>
          <a:xfrm>
            <a:off x="2399862" y="332656"/>
            <a:ext cx="4327642" cy="1152128"/>
          </a:xfrm>
        </p:spPr>
        <p:txBody>
          <a:bodyPr/>
          <a:lstStyle/>
          <a:p>
            <a:r>
              <a:rPr lang="en-GB" sz="3200" b="1" dirty="0" smtClean="0">
                <a:solidFill>
                  <a:schemeClr val="bg2">
                    <a:lumMod val="20000"/>
                    <a:lumOff val="80000"/>
                  </a:schemeClr>
                </a:solidFill>
                <a:latin typeface="Arial" charset="0"/>
              </a:rPr>
              <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Government Pension Fund of Norway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its sources</a:t>
            </a:r>
          </a:p>
        </p:txBody>
      </p:sp>
      <p:pic>
        <p:nvPicPr>
          <p:cNvPr id="25602"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492"/>
            <a:ext cx="2113167"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14201" y="0"/>
            <a:ext cx="2113200"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0917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In the late 1960s, North Sea oil was discovered in Norwegian waters.</a:t>
            </a:r>
          </a:p>
        </p:txBody>
      </p:sp>
      <p:sp>
        <p:nvSpPr>
          <p:cNvPr id="9218" name="Rectangle 2"/>
          <p:cNvSpPr>
            <a:spLocks noGrp="1" noChangeArrowheads="1"/>
          </p:cNvSpPr>
          <p:nvPr>
            <p:ph type="title"/>
          </p:nvPr>
        </p:nvSpPr>
        <p:spPr>
          <a:xfrm>
            <a:off x="2399862" y="332656"/>
            <a:ext cx="4327642" cy="1152128"/>
          </a:xfrm>
        </p:spPr>
        <p:txBody>
          <a:bodyPr/>
          <a:lstStyle/>
          <a:p>
            <a:r>
              <a:rPr lang="en-GB" sz="3200" b="1" dirty="0" smtClean="0">
                <a:solidFill>
                  <a:schemeClr val="bg2">
                    <a:lumMod val="20000"/>
                    <a:lumOff val="80000"/>
                  </a:schemeClr>
                </a:solidFill>
                <a:latin typeface="Arial" charset="0"/>
              </a:rPr>
              <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Government Pension Fund of Norway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its sources</a:t>
            </a:r>
          </a:p>
        </p:txBody>
      </p:sp>
      <p:pic>
        <p:nvPicPr>
          <p:cNvPr id="25602"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492"/>
            <a:ext cx="2113167"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14201" y="0"/>
            <a:ext cx="2113200"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1021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In the late 1960s, North Sea oil was discovered in Norwegian waters.</a:t>
            </a:r>
          </a:p>
          <a:p>
            <a:pPr>
              <a:spcBef>
                <a:spcPts val="0"/>
              </a:spcBef>
              <a:spcAft>
                <a:spcPts val="1200"/>
              </a:spcAft>
            </a:pPr>
            <a:r>
              <a:rPr lang="en-GB" sz="2400" b="1" dirty="0" smtClean="0">
                <a:latin typeface="Arial" charset="0"/>
              </a:rPr>
              <a:t>Since then, export of oil and gas has been an important element in the Norwegian economy.</a:t>
            </a:r>
          </a:p>
        </p:txBody>
      </p:sp>
      <p:sp>
        <p:nvSpPr>
          <p:cNvPr id="9218" name="Rectangle 2"/>
          <p:cNvSpPr>
            <a:spLocks noGrp="1" noChangeArrowheads="1"/>
          </p:cNvSpPr>
          <p:nvPr>
            <p:ph type="title"/>
          </p:nvPr>
        </p:nvSpPr>
        <p:spPr>
          <a:xfrm>
            <a:off x="2399862" y="332656"/>
            <a:ext cx="4327642" cy="1152128"/>
          </a:xfrm>
        </p:spPr>
        <p:txBody>
          <a:bodyPr/>
          <a:lstStyle/>
          <a:p>
            <a:r>
              <a:rPr lang="en-GB" sz="3200" b="1" dirty="0" smtClean="0">
                <a:solidFill>
                  <a:schemeClr val="bg2">
                    <a:lumMod val="20000"/>
                    <a:lumOff val="80000"/>
                  </a:schemeClr>
                </a:solidFill>
                <a:latin typeface="Arial" charset="0"/>
              </a:rPr>
              <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Government Pension Fund of Norway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its sources</a:t>
            </a:r>
          </a:p>
        </p:txBody>
      </p:sp>
      <p:pic>
        <p:nvPicPr>
          <p:cNvPr id="25602"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492"/>
            <a:ext cx="2113167"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14201" y="0"/>
            <a:ext cx="2113200"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8408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In the late 1960s, North Sea oil was discovered in Norwegian waters.</a:t>
            </a:r>
          </a:p>
          <a:p>
            <a:pPr>
              <a:spcBef>
                <a:spcPts val="0"/>
              </a:spcBef>
              <a:spcAft>
                <a:spcPts val="1200"/>
              </a:spcAft>
            </a:pPr>
            <a:r>
              <a:rPr lang="en-GB" sz="2400" b="1" dirty="0" smtClean="0">
                <a:latin typeface="Arial" charset="0"/>
              </a:rPr>
              <a:t>Since then, export of oil and gas has been an important element in the Norwegian economy.</a:t>
            </a:r>
          </a:p>
          <a:p>
            <a:pPr>
              <a:spcBef>
                <a:spcPts val="0"/>
              </a:spcBef>
              <a:spcAft>
                <a:spcPts val="600"/>
              </a:spcAft>
            </a:pPr>
            <a:r>
              <a:rPr lang="en-GB" sz="2400" b="1" dirty="0">
                <a:latin typeface="Arial" charset="0"/>
              </a:rPr>
              <a:t>In 2011, Norway was the world’s</a:t>
            </a:r>
          </a:p>
          <a:p>
            <a:pPr lvl="2">
              <a:spcBef>
                <a:spcPts val="0"/>
              </a:spcBef>
              <a:spcAft>
                <a:spcPts val="600"/>
              </a:spcAft>
            </a:pPr>
            <a:r>
              <a:rPr lang="en-GB" sz="2000" b="1" dirty="0">
                <a:latin typeface="Arial" charset="0"/>
              </a:rPr>
              <a:t>Nr 8 crude oil </a:t>
            </a:r>
            <a:r>
              <a:rPr lang="en-GB" sz="2000" b="1" dirty="0" smtClean="0">
                <a:latin typeface="Arial" charset="0"/>
              </a:rPr>
              <a:t>exporter</a:t>
            </a:r>
            <a:endParaRPr lang="en-GB" sz="2000" b="1" dirty="0">
              <a:latin typeface="Arial" charset="0"/>
            </a:endParaRPr>
          </a:p>
          <a:p>
            <a:pPr lvl="2">
              <a:spcBef>
                <a:spcPts val="0"/>
              </a:spcBef>
              <a:spcAft>
                <a:spcPts val="600"/>
              </a:spcAft>
            </a:pPr>
            <a:r>
              <a:rPr lang="en-GB" sz="2000" b="1" dirty="0">
                <a:latin typeface="Arial" charset="0"/>
              </a:rPr>
              <a:t>Nr 9 refined oil </a:t>
            </a:r>
            <a:r>
              <a:rPr lang="en-GB" sz="2000" b="1" dirty="0" smtClean="0">
                <a:latin typeface="Arial" charset="0"/>
              </a:rPr>
              <a:t>exporter</a:t>
            </a:r>
            <a:endParaRPr lang="en-GB" sz="2000" b="1" dirty="0">
              <a:latin typeface="Arial" charset="0"/>
            </a:endParaRPr>
          </a:p>
          <a:p>
            <a:pPr lvl="2">
              <a:spcBef>
                <a:spcPts val="0"/>
              </a:spcBef>
              <a:spcAft>
                <a:spcPts val="600"/>
              </a:spcAft>
            </a:pPr>
            <a:r>
              <a:rPr lang="en-GB" sz="2000" b="1" dirty="0">
                <a:latin typeface="Arial" charset="0"/>
              </a:rPr>
              <a:t>Nr 3 natural gas </a:t>
            </a:r>
            <a:r>
              <a:rPr lang="en-GB" sz="2000" b="1" dirty="0" smtClean="0">
                <a:latin typeface="Arial" charset="0"/>
              </a:rPr>
              <a:t>exporter</a:t>
            </a:r>
            <a:endParaRPr lang="en-GB" sz="2400" b="1" dirty="0" smtClean="0">
              <a:latin typeface="Arial" charset="0"/>
            </a:endParaRPr>
          </a:p>
        </p:txBody>
      </p:sp>
      <p:sp>
        <p:nvSpPr>
          <p:cNvPr id="9218" name="Rectangle 2"/>
          <p:cNvSpPr>
            <a:spLocks noGrp="1" noChangeArrowheads="1"/>
          </p:cNvSpPr>
          <p:nvPr>
            <p:ph type="title"/>
          </p:nvPr>
        </p:nvSpPr>
        <p:spPr>
          <a:xfrm>
            <a:off x="2399862" y="332656"/>
            <a:ext cx="4327642" cy="1152128"/>
          </a:xfrm>
        </p:spPr>
        <p:txBody>
          <a:bodyPr/>
          <a:lstStyle/>
          <a:p>
            <a:r>
              <a:rPr lang="en-GB" sz="3200" b="1" dirty="0" smtClean="0">
                <a:solidFill>
                  <a:schemeClr val="bg2">
                    <a:lumMod val="20000"/>
                    <a:lumOff val="80000"/>
                  </a:schemeClr>
                </a:solidFill>
                <a:latin typeface="Arial" charset="0"/>
              </a:rPr>
              <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Government Pension Fund of Norway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its sources</a:t>
            </a:r>
          </a:p>
        </p:txBody>
      </p:sp>
      <p:pic>
        <p:nvPicPr>
          <p:cNvPr id="25602"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492"/>
            <a:ext cx="2113167"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14201" y="0"/>
            <a:ext cx="2113200"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1955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In the late 1960s, North Sea oil was discovered in Norwegian waters.</a:t>
            </a:r>
          </a:p>
          <a:p>
            <a:pPr>
              <a:spcBef>
                <a:spcPts val="0"/>
              </a:spcBef>
              <a:spcAft>
                <a:spcPts val="1200"/>
              </a:spcAft>
            </a:pPr>
            <a:r>
              <a:rPr lang="en-GB" sz="2400" b="1" dirty="0" smtClean="0">
                <a:latin typeface="Arial" charset="0"/>
              </a:rPr>
              <a:t>Since then, export of oil and gas has been an important element in the Norwegian economy.</a:t>
            </a:r>
          </a:p>
          <a:p>
            <a:pPr>
              <a:spcBef>
                <a:spcPts val="0"/>
              </a:spcBef>
              <a:spcAft>
                <a:spcPts val="600"/>
              </a:spcAft>
            </a:pPr>
            <a:r>
              <a:rPr lang="en-GB" sz="2400" b="1" dirty="0">
                <a:latin typeface="Arial" charset="0"/>
              </a:rPr>
              <a:t>In 2011, Norway was the world’s</a:t>
            </a:r>
          </a:p>
          <a:p>
            <a:pPr lvl="2">
              <a:spcBef>
                <a:spcPts val="0"/>
              </a:spcBef>
              <a:spcAft>
                <a:spcPts val="600"/>
              </a:spcAft>
            </a:pPr>
            <a:r>
              <a:rPr lang="en-GB" sz="2000" b="1" dirty="0">
                <a:latin typeface="Arial" charset="0"/>
              </a:rPr>
              <a:t>Nr 8 crude oil </a:t>
            </a:r>
            <a:r>
              <a:rPr lang="en-GB" sz="2000" b="1" dirty="0" smtClean="0">
                <a:latin typeface="Arial" charset="0"/>
              </a:rPr>
              <a:t>exporter</a:t>
            </a:r>
            <a:endParaRPr lang="en-GB" sz="2000" b="1" dirty="0">
              <a:latin typeface="Arial" charset="0"/>
            </a:endParaRPr>
          </a:p>
          <a:p>
            <a:pPr lvl="2">
              <a:spcBef>
                <a:spcPts val="0"/>
              </a:spcBef>
              <a:spcAft>
                <a:spcPts val="600"/>
              </a:spcAft>
            </a:pPr>
            <a:r>
              <a:rPr lang="en-GB" sz="2000" b="1" dirty="0">
                <a:latin typeface="Arial" charset="0"/>
              </a:rPr>
              <a:t>Nr 9 refined oil </a:t>
            </a:r>
            <a:r>
              <a:rPr lang="en-GB" sz="2000" b="1" dirty="0" smtClean="0">
                <a:latin typeface="Arial" charset="0"/>
              </a:rPr>
              <a:t>exporter</a:t>
            </a:r>
            <a:endParaRPr lang="en-GB" sz="2000" b="1" dirty="0">
              <a:latin typeface="Arial" charset="0"/>
            </a:endParaRPr>
          </a:p>
          <a:p>
            <a:pPr lvl="2">
              <a:spcBef>
                <a:spcPts val="0"/>
              </a:spcBef>
              <a:spcAft>
                <a:spcPts val="600"/>
              </a:spcAft>
            </a:pPr>
            <a:r>
              <a:rPr lang="en-GB" sz="2000" b="1" dirty="0">
                <a:latin typeface="Arial" charset="0"/>
              </a:rPr>
              <a:t>Nr 3 natural gas </a:t>
            </a:r>
            <a:r>
              <a:rPr lang="en-GB" sz="2000" b="1" dirty="0" smtClean="0">
                <a:latin typeface="Arial" charset="0"/>
              </a:rPr>
              <a:t>exporter</a:t>
            </a:r>
            <a:endParaRPr lang="en-GB" sz="2400" b="1" dirty="0" smtClean="0">
              <a:latin typeface="Arial" charset="0"/>
            </a:endParaRPr>
          </a:p>
          <a:p>
            <a:pPr>
              <a:spcBef>
                <a:spcPts val="600"/>
              </a:spcBef>
              <a:spcAft>
                <a:spcPts val="1200"/>
              </a:spcAft>
            </a:pPr>
            <a:r>
              <a:rPr lang="en-GB" sz="2400" b="1" dirty="0" smtClean="0">
                <a:latin typeface="Arial" charset="0"/>
              </a:rPr>
              <a:t>Norway is the 7</a:t>
            </a:r>
            <a:r>
              <a:rPr lang="en-GB" sz="2400" b="1" baseline="30000" dirty="0" smtClean="0">
                <a:latin typeface="Arial" charset="0"/>
              </a:rPr>
              <a:t>th</a:t>
            </a:r>
            <a:r>
              <a:rPr lang="en-GB" sz="2400" b="1" dirty="0" smtClean="0">
                <a:latin typeface="Arial" charset="0"/>
              </a:rPr>
              <a:t> richest country in the world, after Qatar, Luxembourg, Singapore, Kuwait, Brunei, and the United Arab Emirates</a:t>
            </a:r>
            <a:r>
              <a:rPr lang="en-GB" sz="2400" b="1" dirty="0">
                <a:latin typeface="Arial" charset="0"/>
              </a:rPr>
              <a:t>.</a:t>
            </a:r>
            <a:endParaRPr lang="en-GB" sz="2400" b="1" dirty="0" smtClean="0">
              <a:latin typeface="Arial" charset="0"/>
            </a:endParaRPr>
          </a:p>
        </p:txBody>
      </p:sp>
      <p:sp>
        <p:nvSpPr>
          <p:cNvPr id="9218" name="Rectangle 2"/>
          <p:cNvSpPr>
            <a:spLocks noGrp="1" noChangeArrowheads="1"/>
          </p:cNvSpPr>
          <p:nvPr>
            <p:ph type="title"/>
          </p:nvPr>
        </p:nvSpPr>
        <p:spPr>
          <a:xfrm>
            <a:off x="2399862" y="332656"/>
            <a:ext cx="4327642" cy="1152128"/>
          </a:xfrm>
        </p:spPr>
        <p:txBody>
          <a:bodyPr/>
          <a:lstStyle/>
          <a:p>
            <a:r>
              <a:rPr lang="en-GB" sz="3200" b="1" dirty="0" smtClean="0">
                <a:solidFill>
                  <a:schemeClr val="bg2">
                    <a:lumMod val="20000"/>
                    <a:lumOff val="80000"/>
                  </a:schemeClr>
                </a:solidFill>
                <a:latin typeface="Arial" charset="0"/>
              </a:rPr>
              <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Government Pension Fund of Norway</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its sources</a:t>
            </a:r>
          </a:p>
        </p:txBody>
      </p:sp>
      <p:pic>
        <p:nvPicPr>
          <p:cNvPr id="25602"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492"/>
            <a:ext cx="2113167"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14201" y="0"/>
            <a:ext cx="2113200"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3799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pic>
        <p:nvPicPr>
          <p:cNvPr id="7" name="Picture 6"/>
          <p:cNvPicPr>
            <a:picLocks noChangeAspect="1"/>
          </p:cNvPicPr>
          <p:nvPr/>
        </p:nvPicPr>
        <p:blipFill>
          <a:blip r:embed="rId3"/>
          <a:stretch>
            <a:fillRect/>
          </a:stretch>
        </p:blipFill>
        <p:spPr>
          <a:xfrm>
            <a:off x="99408" y="1629272"/>
            <a:ext cx="9003488" cy="4176000"/>
          </a:xfrm>
          <a:prstGeom prst="rect">
            <a:avLst/>
          </a:prstGeom>
          <a:effectLst>
            <a:softEdge rad="25400"/>
          </a:effectLst>
        </p:spPr>
      </p:pic>
      <p:sp>
        <p:nvSpPr>
          <p:cNvPr id="18" name="Rectangle 2"/>
          <p:cNvSpPr>
            <a:spLocks noGrp="1" noChangeArrowheads="1"/>
          </p:cNvSpPr>
          <p:nvPr>
            <p:ph type="title"/>
          </p:nvPr>
        </p:nvSpPr>
        <p:spPr>
          <a:xfrm>
            <a:off x="28842" y="44624"/>
            <a:ext cx="9144000" cy="1152128"/>
          </a:xfrm>
        </p:spPr>
        <p:txBody>
          <a:bodyPr/>
          <a:lstStyle/>
          <a:p>
            <a:pPr algn="l"/>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rgbClr val="FFFF99"/>
                </a:solidFill>
                <a:latin typeface="Arial" charset="0"/>
              </a:rPr>
              <a:t>                 </a:t>
            </a:r>
            <a:r>
              <a:rPr lang="en-GB" sz="3200" b="1" dirty="0" smtClean="0">
                <a:solidFill>
                  <a:schemeClr val="bg2">
                    <a:lumMod val="20000"/>
                    <a:lumOff val="80000"/>
                  </a:schemeClr>
                </a:solidFill>
                <a:latin typeface="Arial" charset="0"/>
              </a:rPr>
              <a:t>The Dan River Incident</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Tree>
    <p:extLst>
      <p:ext uri="{BB962C8B-B14F-4D97-AF65-F5344CB8AC3E}">
        <p14:creationId xmlns:p14="http://schemas.microsoft.com/office/powerpoint/2010/main" val="28247180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In anticipation of a decline of the oil and gas sector in the future, Norway established in 1990 a national Petroleum Fund.</a:t>
            </a:r>
          </a:p>
        </p:txBody>
      </p:sp>
      <p:sp>
        <p:nvSpPr>
          <p:cNvPr id="9218" name="Rectangle 2"/>
          <p:cNvSpPr>
            <a:spLocks noGrp="1" noChangeArrowheads="1"/>
          </p:cNvSpPr>
          <p:nvPr>
            <p:ph type="title"/>
          </p:nvPr>
        </p:nvSpPr>
        <p:spPr>
          <a:xfrm>
            <a:off x="2399862" y="332656"/>
            <a:ext cx="4327642" cy="1152128"/>
          </a:xfrm>
        </p:spPr>
        <p:txBody>
          <a:bodyPr/>
          <a:lstStyle/>
          <a:p>
            <a:r>
              <a:rPr lang="en-GB" sz="3200" b="1" dirty="0" smtClean="0">
                <a:solidFill>
                  <a:schemeClr val="bg2">
                    <a:lumMod val="20000"/>
                    <a:lumOff val="80000"/>
                  </a:schemeClr>
                </a:solidFill>
                <a:latin typeface="Arial" charset="0"/>
              </a:rPr>
              <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Government Pension Fund Global</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its sources</a:t>
            </a:r>
          </a:p>
        </p:txBody>
      </p:sp>
      <p:pic>
        <p:nvPicPr>
          <p:cNvPr id="25602"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492"/>
            <a:ext cx="2113167"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14201" y="0"/>
            <a:ext cx="2113200"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6965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In anticipation of a decline of the oil and gas sector in the future, Norway established in 1990 a national Petroleum Fund.</a:t>
            </a:r>
          </a:p>
          <a:p>
            <a:pPr>
              <a:spcBef>
                <a:spcPts val="0"/>
              </a:spcBef>
              <a:spcAft>
                <a:spcPts val="1200"/>
              </a:spcAft>
            </a:pPr>
            <a:r>
              <a:rPr lang="en-GB" sz="2400" b="1" dirty="0" smtClean="0">
                <a:latin typeface="Arial" charset="0"/>
              </a:rPr>
              <a:t>The point of the Fund is to invest some of the vast surplus generated in order to distribute the gains more evenly between generations.</a:t>
            </a:r>
          </a:p>
        </p:txBody>
      </p:sp>
      <p:sp>
        <p:nvSpPr>
          <p:cNvPr id="9218" name="Rectangle 2"/>
          <p:cNvSpPr>
            <a:spLocks noGrp="1" noChangeArrowheads="1"/>
          </p:cNvSpPr>
          <p:nvPr>
            <p:ph type="title"/>
          </p:nvPr>
        </p:nvSpPr>
        <p:spPr>
          <a:xfrm>
            <a:off x="2399862" y="332656"/>
            <a:ext cx="4327642" cy="1152128"/>
          </a:xfrm>
        </p:spPr>
        <p:txBody>
          <a:bodyPr/>
          <a:lstStyle/>
          <a:p>
            <a:r>
              <a:rPr lang="en-GB" sz="3200" b="1" dirty="0" smtClean="0">
                <a:solidFill>
                  <a:schemeClr val="bg2">
                    <a:lumMod val="20000"/>
                    <a:lumOff val="80000"/>
                  </a:schemeClr>
                </a:solidFill>
                <a:latin typeface="Arial" charset="0"/>
              </a:rPr>
              <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Government Pension Fund Global</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its sources</a:t>
            </a:r>
          </a:p>
        </p:txBody>
      </p:sp>
      <p:pic>
        <p:nvPicPr>
          <p:cNvPr id="25602"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492"/>
            <a:ext cx="2113167"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14201" y="0"/>
            <a:ext cx="2113200"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38834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In anticipation of a decline of the oil and gas sector in the future, Norway established in 1990 a national Petroleum Fund.</a:t>
            </a:r>
          </a:p>
          <a:p>
            <a:pPr>
              <a:spcBef>
                <a:spcPts val="0"/>
              </a:spcBef>
              <a:spcAft>
                <a:spcPts val="1200"/>
              </a:spcAft>
            </a:pPr>
            <a:r>
              <a:rPr lang="en-GB" sz="2400" b="1" dirty="0" smtClean="0">
                <a:latin typeface="Arial" charset="0"/>
              </a:rPr>
              <a:t>The point of the Fund is to invest some of the vast surplus generated in order to distribute the gains more evenly between generations.</a:t>
            </a:r>
          </a:p>
          <a:p>
            <a:pPr>
              <a:spcBef>
                <a:spcPts val="0"/>
              </a:spcBef>
              <a:spcAft>
                <a:spcPts val="1200"/>
              </a:spcAft>
            </a:pPr>
            <a:r>
              <a:rPr lang="en-GB" sz="2400" b="1" dirty="0" smtClean="0">
                <a:latin typeface="Arial" charset="0"/>
              </a:rPr>
              <a:t>The name of The Petroleum Fund of Norway was in 2006 changed to Government Pension Fund Global.</a:t>
            </a:r>
          </a:p>
        </p:txBody>
      </p:sp>
      <p:sp>
        <p:nvSpPr>
          <p:cNvPr id="9218" name="Rectangle 2"/>
          <p:cNvSpPr>
            <a:spLocks noGrp="1" noChangeArrowheads="1"/>
          </p:cNvSpPr>
          <p:nvPr>
            <p:ph type="title"/>
          </p:nvPr>
        </p:nvSpPr>
        <p:spPr>
          <a:xfrm>
            <a:off x="2399862" y="332656"/>
            <a:ext cx="4327642" cy="1152128"/>
          </a:xfrm>
        </p:spPr>
        <p:txBody>
          <a:bodyPr/>
          <a:lstStyle/>
          <a:p>
            <a:r>
              <a:rPr lang="en-GB" sz="3200" b="1" dirty="0" smtClean="0">
                <a:solidFill>
                  <a:schemeClr val="bg2">
                    <a:lumMod val="20000"/>
                    <a:lumOff val="80000"/>
                  </a:schemeClr>
                </a:solidFill>
                <a:latin typeface="Arial" charset="0"/>
              </a:rPr>
              <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Government Pension Fund Global</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its sources</a:t>
            </a:r>
          </a:p>
        </p:txBody>
      </p:sp>
      <p:pic>
        <p:nvPicPr>
          <p:cNvPr id="25602"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492"/>
            <a:ext cx="2113167"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14201" y="0"/>
            <a:ext cx="2113200"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23324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In anticipation of a decline of the oil and gas sector in the future, Norway established in 1990 a national Petroleum Fund.</a:t>
            </a:r>
          </a:p>
          <a:p>
            <a:pPr>
              <a:spcBef>
                <a:spcPts val="0"/>
              </a:spcBef>
              <a:spcAft>
                <a:spcPts val="1200"/>
              </a:spcAft>
            </a:pPr>
            <a:r>
              <a:rPr lang="en-GB" sz="2400" b="1" dirty="0" smtClean="0">
                <a:latin typeface="Arial" charset="0"/>
              </a:rPr>
              <a:t>The point of the Fund is to invest some of the vast surplus generated in order to distribute the gains more evenly between generations.</a:t>
            </a:r>
          </a:p>
          <a:p>
            <a:pPr>
              <a:spcBef>
                <a:spcPts val="0"/>
              </a:spcBef>
              <a:spcAft>
                <a:spcPts val="1200"/>
              </a:spcAft>
            </a:pPr>
            <a:r>
              <a:rPr lang="en-GB" sz="2400" b="1" dirty="0" smtClean="0">
                <a:latin typeface="Arial" charset="0"/>
              </a:rPr>
              <a:t>The name of The Petroleum Fund of Norway was in 2006 changed to Government Pension Fund Global.</a:t>
            </a:r>
          </a:p>
          <a:p>
            <a:pPr>
              <a:spcBef>
                <a:spcPts val="0"/>
              </a:spcBef>
              <a:spcAft>
                <a:spcPts val="1200"/>
              </a:spcAft>
            </a:pPr>
            <a:r>
              <a:rPr lang="en-GB" sz="2400" b="1" dirty="0" smtClean="0">
                <a:latin typeface="Arial" charset="0"/>
              </a:rPr>
              <a:t>It is still commonly referred to as the Oil Fund (Oljefondet).</a:t>
            </a:r>
          </a:p>
        </p:txBody>
      </p:sp>
      <p:sp>
        <p:nvSpPr>
          <p:cNvPr id="9218" name="Rectangle 2"/>
          <p:cNvSpPr>
            <a:spLocks noGrp="1" noChangeArrowheads="1"/>
          </p:cNvSpPr>
          <p:nvPr>
            <p:ph type="title"/>
          </p:nvPr>
        </p:nvSpPr>
        <p:spPr>
          <a:xfrm>
            <a:off x="2399862" y="332656"/>
            <a:ext cx="4327642" cy="1152128"/>
          </a:xfrm>
        </p:spPr>
        <p:txBody>
          <a:bodyPr/>
          <a:lstStyle/>
          <a:p>
            <a:r>
              <a:rPr lang="en-GB" sz="3200" b="1" dirty="0" smtClean="0">
                <a:solidFill>
                  <a:schemeClr val="bg2">
                    <a:lumMod val="20000"/>
                    <a:lumOff val="80000"/>
                  </a:schemeClr>
                </a:solidFill>
                <a:latin typeface="Arial" charset="0"/>
              </a:rPr>
              <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Government Pension Fund Global</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its sources</a:t>
            </a:r>
          </a:p>
        </p:txBody>
      </p:sp>
      <p:pic>
        <p:nvPicPr>
          <p:cNvPr id="25602"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492"/>
            <a:ext cx="2113167"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14201" y="0"/>
            <a:ext cx="2113200"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916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At $ 873 billion, the GPFD is the largest “pension fund” in Europe and (according to its 2011 evaluation) in the world.</a:t>
            </a:r>
          </a:p>
        </p:txBody>
      </p:sp>
      <p:sp>
        <p:nvSpPr>
          <p:cNvPr id="9218" name="Rectangle 2"/>
          <p:cNvSpPr>
            <a:spLocks noGrp="1" noChangeArrowheads="1"/>
          </p:cNvSpPr>
          <p:nvPr>
            <p:ph type="title"/>
          </p:nvPr>
        </p:nvSpPr>
        <p:spPr>
          <a:xfrm>
            <a:off x="2399862" y="332656"/>
            <a:ext cx="4327642" cy="1152128"/>
          </a:xfrm>
        </p:spPr>
        <p:txBody>
          <a:bodyPr/>
          <a:lstStyle/>
          <a:p>
            <a:r>
              <a:rPr lang="en-GB" sz="3200" b="1" dirty="0" smtClean="0">
                <a:solidFill>
                  <a:schemeClr val="bg2">
                    <a:lumMod val="20000"/>
                    <a:lumOff val="80000"/>
                  </a:schemeClr>
                </a:solidFill>
                <a:latin typeface="Arial" charset="0"/>
              </a:rPr>
              <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Government Pension Fund Global</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its sources</a:t>
            </a:r>
          </a:p>
        </p:txBody>
      </p:sp>
      <p:pic>
        <p:nvPicPr>
          <p:cNvPr id="25602"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492"/>
            <a:ext cx="2113167"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14201" y="0"/>
            <a:ext cx="2113200"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9493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At $ 873 billion, the GPFD is the largest “pension fund” in Europe and (according to its 2011 evaluation) in the world.</a:t>
            </a:r>
          </a:p>
          <a:p>
            <a:pPr>
              <a:spcBef>
                <a:spcPts val="0"/>
              </a:spcBef>
              <a:spcAft>
                <a:spcPts val="1200"/>
              </a:spcAft>
            </a:pPr>
            <a:r>
              <a:rPr lang="en-GB" sz="2400" b="1" dirty="0" smtClean="0">
                <a:latin typeface="Arial" charset="0"/>
              </a:rPr>
              <a:t>The Fund has since 1998 been allowed to invest in the international stock market, first 40% of its portfolio, then 60% (since 2009), and now 70% (since 2014).</a:t>
            </a:r>
          </a:p>
        </p:txBody>
      </p:sp>
      <p:sp>
        <p:nvSpPr>
          <p:cNvPr id="9218" name="Rectangle 2"/>
          <p:cNvSpPr>
            <a:spLocks noGrp="1" noChangeArrowheads="1"/>
          </p:cNvSpPr>
          <p:nvPr>
            <p:ph type="title"/>
          </p:nvPr>
        </p:nvSpPr>
        <p:spPr>
          <a:xfrm>
            <a:off x="2399862" y="332656"/>
            <a:ext cx="4327642" cy="1152128"/>
          </a:xfrm>
        </p:spPr>
        <p:txBody>
          <a:bodyPr/>
          <a:lstStyle/>
          <a:p>
            <a:r>
              <a:rPr lang="en-GB" sz="3200" b="1" dirty="0" smtClean="0">
                <a:solidFill>
                  <a:schemeClr val="bg2">
                    <a:lumMod val="20000"/>
                    <a:lumOff val="80000"/>
                  </a:schemeClr>
                </a:solidFill>
                <a:latin typeface="Arial" charset="0"/>
              </a:rPr>
              <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Government Pension Fund Global</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its sources</a:t>
            </a:r>
          </a:p>
        </p:txBody>
      </p:sp>
      <p:pic>
        <p:nvPicPr>
          <p:cNvPr id="25602"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492"/>
            <a:ext cx="2113167"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14201" y="0"/>
            <a:ext cx="2113200"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2499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a:latin typeface="Arial" charset="0"/>
              </a:rPr>
              <a:t>At $ 873 billion, the </a:t>
            </a:r>
            <a:r>
              <a:rPr lang="en-GB" sz="2400" b="1" dirty="0" smtClean="0">
                <a:latin typeface="Arial" charset="0"/>
              </a:rPr>
              <a:t>GPFD is the largest “pension fund” in Europe and (according to its 2011 evaluation) in the world.</a:t>
            </a:r>
          </a:p>
          <a:p>
            <a:pPr>
              <a:spcBef>
                <a:spcPts val="0"/>
              </a:spcBef>
              <a:spcAft>
                <a:spcPts val="1200"/>
              </a:spcAft>
            </a:pPr>
            <a:r>
              <a:rPr lang="en-GB" sz="2400" b="1" dirty="0" smtClean="0">
                <a:latin typeface="Arial" charset="0"/>
              </a:rPr>
              <a:t>The Fund has since 1998 been allowed to invest in the international stock market, first 40% of its portfolio, then 60% (since 2009), and now 70% (since 2014).</a:t>
            </a:r>
          </a:p>
          <a:p>
            <a:pPr>
              <a:spcBef>
                <a:spcPts val="0"/>
              </a:spcBef>
              <a:spcAft>
                <a:spcPts val="1200"/>
              </a:spcAft>
            </a:pPr>
            <a:r>
              <a:rPr lang="en-GB" sz="2400" b="1" dirty="0" smtClean="0">
                <a:latin typeface="Arial" charset="0"/>
              </a:rPr>
              <a:t>As a result, it currently holds 1.3 % of global equity markets, and with 2.3 % of European stocks, it is said to be the biggest stock owner in Europe.</a:t>
            </a:r>
          </a:p>
        </p:txBody>
      </p:sp>
      <p:sp>
        <p:nvSpPr>
          <p:cNvPr id="9218" name="Rectangle 2"/>
          <p:cNvSpPr>
            <a:spLocks noGrp="1" noChangeArrowheads="1"/>
          </p:cNvSpPr>
          <p:nvPr>
            <p:ph type="title"/>
          </p:nvPr>
        </p:nvSpPr>
        <p:spPr>
          <a:xfrm>
            <a:off x="2399862" y="332656"/>
            <a:ext cx="4327642" cy="1152128"/>
          </a:xfrm>
        </p:spPr>
        <p:txBody>
          <a:bodyPr/>
          <a:lstStyle/>
          <a:p>
            <a:r>
              <a:rPr lang="en-GB" sz="3200" b="1" dirty="0" smtClean="0">
                <a:solidFill>
                  <a:schemeClr val="bg2">
                    <a:lumMod val="20000"/>
                    <a:lumOff val="80000"/>
                  </a:schemeClr>
                </a:solidFill>
                <a:latin typeface="Arial" charset="0"/>
              </a:rPr>
              <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Government Pension Fund Global</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its sources</a:t>
            </a:r>
          </a:p>
        </p:txBody>
      </p:sp>
      <p:pic>
        <p:nvPicPr>
          <p:cNvPr id="25602"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492"/>
            <a:ext cx="2113167"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14201" y="0"/>
            <a:ext cx="2113200"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45741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Three criticisms have been levelled at the Fund and its operation:</a:t>
            </a:r>
          </a:p>
        </p:txBody>
      </p:sp>
      <p:sp>
        <p:nvSpPr>
          <p:cNvPr id="9218" name="Rectangle 2"/>
          <p:cNvSpPr>
            <a:spLocks noGrp="1" noChangeArrowheads="1"/>
          </p:cNvSpPr>
          <p:nvPr>
            <p:ph type="title"/>
          </p:nvPr>
        </p:nvSpPr>
        <p:spPr>
          <a:xfrm>
            <a:off x="2399862" y="332656"/>
            <a:ext cx="4327642" cy="1152128"/>
          </a:xfrm>
        </p:spPr>
        <p:txBody>
          <a:bodyPr/>
          <a:lstStyle/>
          <a:p>
            <a:r>
              <a:rPr lang="en-GB" sz="3200" b="1" dirty="0" smtClean="0">
                <a:solidFill>
                  <a:schemeClr val="bg2">
                    <a:lumMod val="20000"/>
                    <a:lumOff val="80000"/>
                  </a:schemeClr>
                </a:solidFill>
                <a:latin typeface="Arial" charset="0"/>
              </a:rPr>
              <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Government Pension Fund Global</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its sources</a:t>
            </a:r>
          </a:p>
        </p:txBody>
      </p:sp>
      <p:pic>
        <p:nvPicPr>
          <p:cNvPr id="25602"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492"/>
            <a:ext cx="2113167"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14201" y="0"/>
            <a:ext cx="2113200"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9204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Three criticisms have been levelled at the Fund and its operation:</a:t>
            </a:r>
          </a:p>
          <a:p>
            <a:pPr lvl="2">
              <a:spcBef>
                <a:spcPts val="0"/>
              </a:spcBef>
              <a:spcAft>
                <a:spcPts val="1200"/>
              </a:spcAft>
            </a:pPr>
            <a:r>
              <a:rPr lang="en-GB" sz="2200" b="1" dirty="0" smtClean="0">
                <a:latin typeface="Arial" charset="0"/>
              </a:rPr>
              <a:t>More of the revenues should go to the state budget now, instead of saving for the future.</a:t>
            </a:r>
          </a:p>
        </p:txBody>
      </p:sp>
      <p:sp>
        <p:nvSpPr>
          <p:cNvPr id="9218" name="Rectangle 2"/>
          <p:cNvSpPr>
            <a:spLocks noGrp="1" noChangeArrowheads="1"/>
          </p:cNvSpPr>
          <p:nvPr>
            <p:ph type="title"/>
          </p:nvPr>
        </p:nvSpPr>
        <p:spPr>
          <a:xfrm>
            <a:off x="2399862" y="332656"/>
            <a:ext cx="4327642" cy="1152128"/>
          </a:xfrm>
        </p:spPr>
        <p:txBody>
          <a:bodyPr/>
          <a:lstStyle/>
          <a:p>
            <a:r>
              <a:rPr lang="en-GB" sz="3200" b="1" dirty="0" smtClean="0">
                <a:solidFill>
                  <a:schemeClr val="bg2">
                    <a:lumMod val="20000"/>
                    <a:lumOff val="80000"/>
                  </a:schemeClr>
                </a:solidFill>
                <a:latin typeface="Arial" charset="0"/>
              </a:rPr>
              <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Government Pension Fund Global</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its sources</a:t>
            </a:r>
          </a:p>
        </p:txBody>
      </p:sp>
      <p:pic>
        <p:nvPicPr>
          <p:cNvPr id="25602"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492"/>
            <a:ext cx="2113167"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14201" y="0"/>
            <a:ext cx="2113200"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77317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Three criticisms have been levelled at the Fund and its operation:</a:t>
            </a:r>
          </a:p>
          <a:p>
            <a:pPr lvl="2">
              <a:spcBef>
                <a:spcPts val="0"/>
              </a:spcBef>
              <a:spcAft>
                <a:spcPts val="1200"/>
              </a:spcAft>
            </a:pPr>
            <a:r>
              <a:rPr lang="en-GB" sz="2200" b="1" dirty="0" smtClean="0">
                <a:latin typeface="Arial" charset="0"/>
              </a:rPr>
              <a:t>More of the revenues should go to the state budget now, instead of saving for the future.</a:t>
            </a:r>
          </a:p>
          <a:p>
            <a:pPr lvl="2">
              <a:spcBef>
                <a:spcPts val="0"/>
              </a:spcBef>
              <a:spcAft>
                <a:spcPts val="1200"/>
              </a:spcAft>
            </a:pPr>
            <a:r>
              <a:rPr lang="en-GB" sz="2200" b="1" dirty="0" smtClean="0">
                <a:latin typeface="Arial" charset="0"/>
              </a:rPr>
              <a:t>Exposure to the highly volatile international stock market is not financially safe.</a:t>
            </a:r>
          </a:p>
        </p:txBody>
      </p:sp>
      <p:sp>
        <p:nvSpPr>
          <p:cNvPr id="9218" name="Rectangle 2"/>
          <p:cNvSpPr>
            <a:spLocks noGrp="1" noChangeArrowheads="1"/>
          </p:cNvSpPr>
          <p:nvPr>
            <p:ph type="title"/>
          </p:nvPr>
        </p:nvSpPr>
        <p:spPr>
          <a:xfrm>
            <a:off x="2399862" y="332656"/>
            <a:ext cx="4327642" cy="1152128"/>
          </a:xfrm>
        </p:spPr>
        <p:txBody>
          <a:bodyPr/>
          <a:lstStyle/>
          <a:p>
            <a:r>
              <a:rPr lang="en-GB" sz="3200" b="1" dirty="0" smtClean="0">
                <a:solidFill>
                  <a:schemeClr val="bg2">
                    <a:lumMod val="20000"/>
                    <a:lumOff val="80000"/>
                  </a:schemeClr>
                </a:solidFill>
                <a:latin typeface="Arial" charset="0"/>
              </a:rPr>
              <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Government Pension Fund Global</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its sources</a:t>
            </a:r>
          </a:p>
        </p:txBody>
      </p:sp>
      <p:pic>
        <p:nvPicPr>
          <p:cNvPr id="25602"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492"/>
            <a:ext cx="2113167"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14201" y="0"/>
            <a:ext cx="2113200"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70559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pic>
        <p:nvPicPr>
          <p:cNvPr id="1040" name="Picture 16" descr="Image result for dan river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916832"/>
            <a:ext cx="6611750" cy="38144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title"/>
          </p:nvPr>
        </p:nvSpPr>
        <p:spPr>
          <a:xfrm>
            <a:off x="28842" y="44624"/>
            <a:ext cx="9144000" cy="1152128"/>
          </a:xfrm>
        </p:spPr>
        <p:txBody>
          <a:bodyPr/>
          <a:lstStyle/>
          <a:p>
            <a:pPr algn="l"/>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rgbClr val="FFFF99"/>
                </a:solidFill>
                <a:latin typeface="Arial" charset="0"/>
              </a:rPr>
              <a:t>                 </a:t>
            </a:r>
            <a:r>
              <a:rPr lang="en-GB" sz="3200" b="1" dirty="0" smtClean="0">
                <a:solidFill>
                  <a:schemeClr val="bg2">
                    <a:lumMod val="20000"/>
                    <a:lumOff val="80000"/>
                  </a:schemeClr>
                </a:solidFill>
                <a:latin typeface="Arial" charset="0"/>
              </a:rPr>
              <a:t>The Dan River Incident</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Tree>
    <p:extLst>
      <p:ext uri="{BB962C8B-B14F-4D97-AF65-F5344CB8AC3E}">
        <p14:creationId xmlns:p14="http://schemas.microsoft.com/office/powerpoint/2010/main" val="17784421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Three criticisms have been levelled at the Fund and its operation:</a:t>
            </a:r>
          </a:p>
          <a:p>
            <a:pPr lvl="2">
              <a:spcBef>
                <a:spcPts val="0"/>
              </a:spcBef>
              <a:spcAft>
                <a:spcPts val="1200"/>
              </a:spcAft>
            </a:pPr>
            <a:r>
              <a:rPr lang="en-GB" sz="2200" b="1" dirty="0" smtClean="0">
                <a:latin typeface="Arial" charset="0"/>
              </a:rPr>
              <a:t>More of the revenues should go to the state budget now, instead of saving for the future.</a:t>
            </a:r>
          </a:p>
          <a:p>
            <a:pPr lvl="2">
              <a:spcBef>
                <a:spcPts val="0"/>
              </a:spcBef>
              <a:spcAft>
                <a:spcPts val="1200"/>
              </a:spcAft>
            </a:pPr>
            <a:r>
              <a:rPr lang="en-GB" sz="2200" b="1" dirty="0" smtClean="0">
                <a:latin typeface="Arial" charset="0"/>
              </a:rPr>
              <a:t>Exposure to the highly volatile international stock market is not financially safe.</a:t>
            </a:r>
          </a:p>
          <a:p>
            <a:pPr lvl="2">
              <a:spcBef>
                <a:spcPts val="0"/>
              </a:spcBef>
              <a:spcAft>
                <a:spcPts val="1200"/>
              </a:spcAft>
            </a:pPr>
            <a:r>
              <a:rPr lang="en-GB" sz="2200" b="1" dirty="0" smtClean="0">
                <a:latin typeface="Arial" charset="0"/>
              </a:rPr>
              <a:t>The investment policy of the Fund can be unethical.</a:t>
            </a:r>
          </a:p>
        </p:txBody>
      </p:sp>
      <p:sp>
        <p:nvSpPr>
          <p:cNvPr id="9218" name="Rectangle 2"/>
          <p:cNvSpPr>
            <a:spLocks noGrp="1" noChangeArrowheads="1"/>
          </p:cNvSpPr>
          <p:nvPr>
            <p:ph type="title"/>
          </p:nvPr>
        </p:nvSpPr>
        <p:spPr>
          <a:xfrm>
            <a:off x="2399862" y="332656"/>
            <a:ext cx="4327642" cy="1152128"/>
          </a:xfrm>
        </p:spPr>
        <p:txBody>
          <a:bodyPr/>
          <a:lstStyle/>
          <a:p>
            <a:r>
              <a:rPr lang="en-GB" sz="3200" b="1" dirty="0" smtClean="0">
                <a:solidFill>
                  <a:schemeClr val="bg2">
                    <a:lumMod val="20000"/>
                    <a:lumOff val="80000"/>
                  </a:schemeClr>
                </a:solidFill>
                <a:latin typeface="Arial" charset="0"/>
              </a:rPr>
              <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Government Pension Fund Global</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its sources</a:t>
            </a:r>
          </a:p>
        </p:txBody>
      </p:sp>
      <p:pic>
        <p:nvPicPr>
          <p:cNvPr id="25602"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492"/>
            <a:ext cx="2113167"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14201" y="0"/>
            <a:ext cx="2113200"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3114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Three criticisms have been levelled at the Fund and its operation:</a:t>
            </a:r>
          </a:p>
          <a:p>
            <a:pPr lvl="2">
              <a:spcBef>
                <a:spcPts val="0"/>
              </a:spcBef>
              <a:spcAft>
                <a:spcPts val="1200"/>
              </a:spcAft>
            </a:pPr>
            <a:r>
              <a:rPr lang="en-GB" sz="2200" b="1" dirty="0" smtClean="0">
                <a:latin typeface="Arial" charset="0"/>
              </a:rPr>
              <a:t>More of the revenues should go to the state budget now, instead of saving for the future.</a:t>
            </a:r>
          </a:p>
          <a:p>
            <a:pPr lvl="2">
              <a:spcBef>
                <a:spcPts val="0"/>
              </a:spcBef>
              <a:spcAft>
                <a:spcPts val="1200"/>
              </a:spcAft>
            </a:pPr>
            <a:r>
              <a:rPr lang="en-GB" sz="2200" b="1" dirty="0" smtClean="0">
                <a:latin typeface="Arial" charset="0"/>
              </a:rPr>
              <a:t>Exposure to the highly volatile international stock market is not financially safe.</a:t>
            </a:r>
          </a:p>
          <a:p>
            <a:pPr lvl="2">
              <a:spcBef>
                <a:spcPts val="0"/>
              </a:spcBef>
              <a:spcAft>
                <a:spcPts val="1200"/>
              </a:spcAft>
            </a:pPr>
            <a:r>
              <a:rPr lang="en-GB" sz="2200" b="1" dirty="0" smtClean="0">
                <a:latin typeface="Arial" charset="0"/>
              </a:rPr>
              <a:t>The investment policy of the Fund can be unethical</a:t>
            </a:r>
            <a:r>
              <a:rPr lang="en-GB" sz="2200" b="1" dirty="0">
                <a:latin typeface="Arial" charset="0"/>
              </a:rPr>
              <a:t>.</a:t>
            </a:r>
            <a:endParaRPr lang="en-GB" sz="2200" b="1" dirty="0" smtClean="0">
              <a:latin typeface="Arial" charset="0"/>
            </a:endParaRPr>
          </a:p>
          <a:p>
            <a:r>
              <a:rPr lang="en-GB" sz="2400" b="1" dirty="0" smtClean="0">
                <a:latin typeface="Arial" charset="0"/>
              </a:rPr>
              <a:t>A Council on Ethics was established in 2004 to help to counter the last argument.</a:t>
            </a:r>
            <a:endParaRPr lang="en-GB" sz="2400" dirty="0"/>
          </a:p>
        </p:txBody>
      </p:sp>
      <p:sp>
        <p:nvSpPr>
          <p:cNvPr id="9218" name="Rectangle 2"/>
          <p:cNvSpPr>
            <a:spLocks noGrp="1" noChangeArrowheads="1"/>
          </p:cNvSpPr>
          <p:nvPr>
            <p:ph type="title"/>
          </p:nvPr>
        </p:nvSpPr>
        <p:spPr>
          <a:xfrm>
            <a:off x="2399862" y="332656"/>
            <a:ext cx="4327642" cy="1152128"/>
          </a:xfrm>
        </p:spPr>
        <p:txBody>
          <a:bodyPr/>
          <a:lstStyle/>
          <a:p>
            <a:r>
              <a:rPr lang="en-GB" sz="3200" b="1" dirty="0" smtClean="0">
                <a:solidFill>
                  <a:schemeClr val="bg2">
                    <a:lumMod val="20000"/>
                    <a:lumOff val="80000"/>
                  </a:schemeClr>
                </a:solidFill>
                <a:latin typeface="Arial" charset="0"/>
              </a:rPr>
              <a:t/>
            </a:r>
            <a:br>
              <a:rPr lang="en-GB" sz="3200" b="1" dirty="0" smtClean="0">
                <a:solidFill>
                  <a:schemeClr val="bg2">
                    <a:lumMod val="20000"/>
                    <a:lumOff val="80000"/>
                  </a:schemeClr>
                </a:solidFill>
                <a:latin typeface="Arial" charset="0"/>
              </a:rPr>
            </a:br>
            <a:r>
              <a:rPr lang="en-GB" sz="3200" b="1" dirty="0" smtClean="0">
                <a:solidFill>
                  <a:schemeClr val="bg2">
                    <a:lumMod val="20000"/>
                    <a:lumOff val="80000"/>
                  </a:schemeClr>
                </a:solidFill>
                <a:latin typeface="Arial" charset="0"/>
              </a:rPr>
              <a:t>Government Pension Fund Global</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smtClean="0">
                <a:effectLst/>
                <a:latin typeface="Arial" charset="0"/>
              </a:rPr>
              <a:t>Wikipedia and its sources</a:t>
            </a:r>
          </a:p>
        </p:txBody>
      </p:sp>
      <p:pic>
        <p:nvPicPr>
          <p:cNvPr id="25602"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492"/>
            <a:ext cx="2113167"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1/18/StatfjordA%28Jarvin1982%29.jpg/220px-StatfjordA%28Jarvin198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14201" y="0"/>
            <a:ext cx="2113200" cy="161369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8710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6919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The ethical integrity of the Fund’s investments were at the turn of the millennium questioned.</a:t>
            </a:r>
          </a:p>
          <a:p>
            <a:pPr>
              <a:spcBef>
                <a:spcPts val="0"/>
              </a:spcBef>
              <a:spcAft>
                <a:spcPts val="1200"/>
              </a:spcAft>
            </a:pPr>
            <a:endParaRPr lang="en-GB" sz="2400" dirty="0"/>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8239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The ethical integrity of the Fund’s investments were at the turn of the millennium questioned.</a:t>
            </a:r>
          </a:p>
          <a:p>
            <a:pPr>
              <a:spcBef>
                <a:spcPts val="0"/>
              </a:spcBef>
              <a:spcAft>
                <a:spcPts val="1200"/>
              </a:spcAft>
            </a:pPr>
            <a:r>
              <a:rPr lang="en-GB" sz="2400" b="1" dirty="0" smtClean="0">
                <a:latin typeface="Arial" charset="0"/>
              </a:rPr>
              <a:t>Investments had been made in controversial companies involved in businesses like</a:t>
            </a:r>
          </a:p>
          <a:p>
            <a:pPr>
              <a:spcBef>
                <a:spcPts val="0"/>
              </a:spcBef>
              <a:spcAft>
                <a:spcPts val="1200"/>
              </a:spcAft>
            </a:pPr>
            <a:endParaRPr lang="en-GB" sz="2400" dirty="0"/>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252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The ethical integrity of the Fund’s investments were at the turn of the millennium questioned.</a:t>
            </a:r>
          </a:p>
          <a:p>
            <a:pPr>
              <a:spcBef>
                <a:spcPts val="0"/>
              </a:spcBef>
              <a:spcAft>
                <a:spcPts val="1200"/>
              </a:spcAft>
            </a:pPr>
            <a:r>
              <a:rPr lang="en-GB" sz="2400" b="1" dirty="0" smtClean="0">
                <a:latin typeface="Arial" charset="0"/>
              </a:rPr>
              <a:t>Investments had been made in controversial companies involved in businesses like</a:t>
            </a:r>
          </a:p>
          <a:p>
            <a:pPr lvl="2">
              <a:spcBef>
                <a:spcPts val="0"/>
              </a:spcBef>
              <a:spcAft>
                <a:spcPts val="1200"/>
              </a:spcAft>
            </a:pPr>
            <a:r>
              <a:rPr lang="en-GB" sz="2200" b="1" dirty="0">
                <a:latin typeface="Arial" charset="0"/>
              </a:rPr>
              <a:t>a</a:t>
            </a:r>
            <a:r>
              <a:rPr lang="en-GB" sz="2200" b="1" dirty="0" smtClean="0">
                <a:latin typeface="Arial" charset="0"/>
              </a:rPr>
              <a:t>rms production</a:t>
            </a:r>
          </a:p>
          <a:p>
            <a:pPr lvl="2">
              <a:spcBef>
                <a:spcPts val="0"/>
              </a:spcBef>
              <a:spcAft>
                <a:spcPts val="1200"/>
              </a:spcAft>
            </a:pPr>
            <a:endParaRPr lang="en-GB" sz="2400" b="1" dirty="0" smtClean="0">
              <a:latin typeface="Arial" charset="0"/>
            </a:endParaRPr>
          </a:p>
          <a:p>
            <a:pPr>
              <a:spcBef>
                <a:spcPts val="0"/>
              </a:spcBef>
              <a:spcAft>
                <a:spcPts val="1200"/>
              </a:spcAft>
            </a:pPr>
            <a:endParaRPr lang="en-GB" sz="2400" dirty="0"/>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9568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The ethical integrity of the Fund’s investments were at the turn of the millennium questioned.</a:t>
            </a:r>
          </a:p>
          <a:p>
            <a:pPr>
              <a:spcBef>
                <a:spcPts val="0"/>
              </a:spcBef>
              <a:spcAft>
                <a:spcPts val="1200"/>
              </a:spcAft>
            </a:pPr>
            <a:r>
              <a:rPr lang="en-GB" sz="2400" b="1" dirty="0" smtClean="0">
                <a:latin typeface="Arial" charset="0"/>
              </a:rPr>
              <a:t>Investments had been made in controversial companies involved in businesses like</a:t>
            </a:r>
          </a:p>
          <a:p>
            <a:pPr lvl="2">
              <a:spcBef>
                <a:spcPts val="0"/>
              </a:spcBef>
              <a:spcAft>
                <a:spcPts val="1200"/>
              </a:spcAft>
            </a:pPr>
            <a:r>
              <a:rPr lang="en-GB" sz="2200" b="1" dirty="0">
                <a:latin typeface="Arial" charset="0"/>
              </a:rPr>
              <a:t>a</a:t>
            </a:r>
            <a:r>
              <a:rPr lang="en-GB" sz="2200" b="1" dirty="0" smtClean="0">
                <a:latin typeface="Arial" charset="0"/>
              </a:rPr>
              <a:t>rms production,</a:t>
            </a:r>
          </a:p>
          <a:p>
            <a:pPr lvl="2">
              <a:spcBef>
                <a:spcPts val="0"/>
              </a:spcBef>
              <a:spcAft>
                <a:spcPts val="1200"/>
              </a:spcAft>
            </a:pPr>
            <a:r>
              <a:rPr lang="en-GB" sz="2200" b="1" dirty="0" smtClean="0">
                <a:latin typeface="Arial" charset="0"/>
              </a:rPr>
              <a:t>tobacco</a:t>
            </a:r>
            <a:endParaRPr lang="en-GB" sz="2400" dirty="0"/>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9393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The ethical integrity of the Fund’s investments were at the turn of the millennium questioned.</a:t>
            </a:r>
          </a:p>
          <a:p>
            <a:pPr>
              <a:spcBef>
                <a:spcPts val="0"/>
              </a:spcBef>
              <a:spcAft>
                <a:spcPts val="1200"/>
              </a:spcAft>
            </a:pPr>
            <a:r>
              <a:rPr lang="en-GB" sz="2400" b="1" dirty="0" smtClean="0">
                <a:latin typeface="Arial" charset="0"/>
              </a:rPr>
              <a:t>Investments had been made in controversial companies involved in businesses like</a:t>
            </a:r>
          </a:p>
          <a:p>
            <a:pPr lvl="2">
              <a:spcBef>
                <a:spcPts val="0"/>
              </a:spcBef>
              <a:spcAft>
                <a:spcPts val="1200"/>
              </a:spcAft>
            </a:pPr>
            <a:r>
              <a:rPr lang="en-GB" sz="2200" b="1" dirty="0">
                <a:latin typeface="Arial" charset="0"/>
              </a:rPr>
              <a:t>a</a:t>
            </a:r>
            <a:r>
              <a:rPr lang="en-GB" sz="2200" b="1" dirty="0" smtClean="0">
                <a:latin typeface="Arial" charset="0"/>
              </a:rPr>
              <a:t>rms production,</a:t>
            </a:r>
          </a:p>
          <a:p>
            <a:pPr lvl="2">
              <a:spcBef>
                <a:spcPts val="0"/>
              </a:spcBef>
              <a:spcAft>
                <a:spcPts val="1200"/>
              </a:spcAft>
            </a:pPr>
            <a:r>
              <a:rPr lang="en-GB" sz="2200" b="1" dirty="0">
                <a:latin typeface="Arial" charset="0"/>
              </a:rPr>
              <a:t>t</a:t>
            </a:r>
            <a:r>
              <a:rPr lang="en-GB" sz="2200" b="1" dirty="0" smtClean="0">
                <a:latin typeface="Arial" charset="0"/>
              </a:rPr>
              <a:t>obacco, and</a:t>
            </a:r>
          </a:p>
          <a:p>
            <a:pPr lvl="2">
              <a:spcBef>
                <a:spcPts val="0"/>
              </a:spcBef>
              <a:spcAft>
                <a:spcPts val="1200"/>
              </a:spcAft>
            </a:pPr>
            <a:r>
              <a:rPr lang="en-GB" sz="2200" b="1" dirty="0">
                <a:latin typeface="Arial" charset="0"/>
              </a:rPr>
              <a:t>f</a:t>
            </a:r>
            <a:r>
              <a:rPr lang="en-GB" sz="2200" b="1" dirty="0" smtClean="0">
                <a:latin typeface="Arial" charset="0"/>
              </a:rPr>
              <a:t>ossil fuels.</a:t>
            </a:r>
          </a:p>
          <a:p>
            <a:pPr>
              <a:spcBef>
                <a:spcPts val="0"/>
              </a:spcBef>
              <a:spcAft>
                <a:spcPts val="1200"/>
              </a:spcAft>
            </a:pPr>
            <a:endParaRPr lang="en-GB" sz="2400" b="1" dirty="0" smtClean="0">
              <a:latin typeface="Arial" charset="0"/>
            </a:endParaRPr>
          </a:p>
          <a:p>
            <a:pPr>
              <a:spcBef>
                <a:spcPts val="0"/>
              </a:spcBef>
              <a:spcAft>
                <a:spcPts val="1200"/>
              </a:spcAft>
            </a:pPr>
            <a:endParaRPr lang="en-GB" sz="2400" dirty="0"/>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8661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The ethical integrity of the Fund’s investments were at the turn of the millennium questioned.</a:t>
            </a:r>
          </a:p>
          <a:p>
            <a:pPr>
              <a:spcBef>
                <a:spcPts val="0"/>
              </a:spcBef>
              <a:spcAft>
                <a:spcPts val="1200"/>
              </a:spcAft>
            </a:pPr>
            <a:r>
              <a:rPr lang="en-GB" sz="2400" b="1" dirty="0" smtClean="0">
                <a:latin typeface="Arial" charset="0"/>
              </a:rPr>
              <a:t>Investments had been made in controversial companies involved in businesses like</a:t>
            </a:r>
          </a:p>
          <a:p>
            <a:pPr lvl="2">
              <a:spcBef>
                <a:spcPts val="0"/>
              </a:spcBef>
              <a:spcAft>
                <a:spcPts val="1200"/>
              </a:spcAft>
            </a:pPr>
            <a:r>
              <a:rPr lang="en-GB" sz="2200" b="1" dirty="0">
                <a:latin typeface="Arial" charset="0"/>
              </a:rPr>
              <a:t>a</a:t>
            </a:r>
            <a:r>
              <a:rPr lang="en-GB" sz="2200" b="1" dirty="0" smtClean="0">
                <a:latin typeface="Arial" charset="0"/>
              </a:rPr>
              <a:t>rms production,</a:t>
            </a:r>
          </a:p>
          <a:p>
            <a:pPr lvl="2">
              <a:spcBef>
                <a:spcPts val="0"/>
              </a:spcBef>
              <a:spcAft>
                <a:spcPts val="1200"/>
              </a:spcAft>
            </a:pPr>
            <a:r>
              <a:rPr lang="en-GB" sz="2200" b="1" dirty="0">
                <a:latin typeface="Arial" charset="0"/>
              </a:rPr>
              <a:t>t</a:t>
            </a:r>
            <a:r>
              <a:rPr lang="en-GB" sz="2200" b="1" dirty="0" smtClean="0">
                <a:latin typeface="Arial" charset="0"/>
              </a:rPr>
              <a:t>obacco, and</a:t>
            </a:r>
          </a:p>
          <a:p>
            <a:pPr lvl="2">
              <a:spcBef>
                <a:spcPts val="0"/>
              </a:spcBef>
              <a:spcAft>
                <a:spcPts val="1200"/>
              </a:spcAft>
            </a:pPr>
            <a:r>
              <a:rPr lang="en-GB" sz="2200" b="1" dirty="0">
                <a:latin typeface="Arial" charset="0"/>
              </a:rPr>
              <a:t>f</a:t>
            </a:r>
            <a:r>
              <a:rPr lang="en-GB" sz="2200" b="1" dirty="0" smtClean="0">
                <a:latin typeface="Arial" charset="0"/>
              </a:rPr>
              <a:t>ossil fuels.</a:t>
            </a:r>
          </a:p>
          <a:p>
            <a:pPr>
              <a:spcBef>
                <a:spcPts val="0"/>
              </a:spcBef>
              <a:spcAft>
                <a:spcPts val="1200"/>
              </a:spcAft>
            </a:pPr>
            <a:r>
              <a:rPr lang="en-GB" sz="2400" b="1" dirty="0" smtClean="0">
                <a:latin typeface="Arial" charset="0"/>
              </a:rPr>
              <a:t>The Fund’s Advisory Council on Ethics was established 19 November 2004 by royal decree to deal with this.</a:t>
            </a:r>
          </a:p>
          <a:p>
            <a:pPr>
              <a:spcBef>
                <a:spcPts val="0"/>
              </a:spcBef>
              <a:spcAft>
                <a:spcPts val="1200"/>
              </a:spcAft>
            </a:pPr>
            <a:endParaRPr lang="en-GB" sz="2400" dirty="0"/>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637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The general task of the Council is to monitor and evaluate the Fund’s investments and identify those of them that are in conflict with the Fund’s Ethical Guidelines.</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0836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2" name="Rectangle 1"/>
          <p:cNvSpPr/>
          <p:nvPr/>
        </p:nvSpPr>
        <p:spPr>
          <a:xfrm>
            <a:off x="2286000" y="3105835"/>
            <a:ext cx="4572000" cy="369332"/>
          </a:xfrm>
          <a:prstGeom prst="rect">
            <a:avLst/>
          </a:prstGeom>
        </p:spPr>
        <p:txBody>
          <a:bodyPr>
            <a:spAutoFit/>
          </a:bodyPr>
          <a:lstStyle/>
          <a:p>
            <a:pPr algn="ctr"/>
            <a:r>
              <a:rPr lang="en-US" b="1" dirty="0" smtClean="0">
                <a:latin typeface="Arial" panose="020B0604020202020204" pitchFamily="34" charset="0"/>
                <a:cs typeface="Arial" panose="020B0604020202020204" pitchFamily="34" charset="0"/>
                <a:hlinkClick r:id="rId3"/>
              </a:rPr>
              <a:t>The pipe</a:t>
            </a:r>
            <a:endParaRPr lang="en-US" b="1" dirty="0">
              <a:latin typeface="Arial" panose="020B0604020202020204" pitchFamily="34" charset="0"/>
              <a:cs typeface="Arial" panose="020B0604020202020204" pitchFamily="34" charset="0"/>
            </a:endParaRPr>
          </a:p>
        </p:txBody>
      </p:sp>
      <p:sp>
        <p:nvSpPr>
          <p:cNvPr id="7" name="Rectangle 2"/>
          <p:cNvSpPr>
            <a:spLocks noGrp="1" noChangeArrowheads="1"/>
          </p:cNvSpPr>
          <p:nvPr>
            <p:ph type="title"/>
          </p:nvPr>
        </p:nvSpPr>
        <p:spPr>
          <a:xfrm>
            <a:off x="28842" y="44624"/>
            <a:ext cx="9144000" cy="1152128"/>
          </a:xfrm>
        </p:spPr>
        <p:txBody>
          <a:bodyPr/>
          <a:lstStyle/>
          <a:p>
            <a:pPr algn="l"/>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rgbClr val="FFFF99"/>
                </a:solidFill>
                <a:latin typeface="Arial" charset="0"/>
              </a:rPr>
              <a:t>                 </a:t>
            </a:r>
            <a:r>
              <a:rPr lang="en-GB" sz="3200" b="1" dirty="0" smtClean="0">
                <a:solidFill>
                  <a:schemeClr val="bg2">
                    <a:lumMod val="20000"/>
                    <a:lumOff val="80000"/>
                  </a:schemeClr>
                </a:solidFill>
                <a:latin typeface="Arial" charset="0"/>
              </a:rPr>
              <a:t>The Dan River Incident</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Tree>
    <p:extLst>
      <p:ext uri="{BB962C8B-B14F-4D97-AF65-F5344CB8AC3E}">
        <p14:creationId xmlns:p14="http://schemas.microsoft.com/office/powerpoint/2010/main" val="26073017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The general task of the Council is to monitor and evaluate the Fund’s investments and identify those of them that are in conflict with the Fund’s Ethical Guidelines.</a:t>
            </a:r>
          </a:p>
          <a:p>
            <a:pPr>
              <a:spcBef>
                <a:spcPts val="0"/>
              </a:spcBef>
              <a:spcAft>
                <a:spcPts val="1200"/>
              </a:spcAft>
            </a:pPr>
            <a:r>
              <a:rPr lang="en-GB" sz="2400" b="1" dirty="0" smtClean="0">
                <a:latin typeface="Arial" charset="0"/>
              </a:rPr>
              <a:t>In the fact finding the Council rely on external consultants.</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228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The general task of the Council is to monitor and evaluate the Fund’s investments and identify those of them that are in conflict with the Fund’s Ethical Guidelines.</a:t>
            </a:r>
          </a:p>
          <a:p>
            <a:pPr>
              <a:spcBef>
                <a:spcPts val="0"/>
              </a:spcBef>
              <a:spcAft>
                <a:spcPts val="1200"/>
              </a:spcAft>
            </a:pPr>
            <a:r>
              <a:rPr lang="en-GB" sz="2400" b="1" dirty="0" smtClean="0">
                <a:latin typeface="Arial" charset="0"/>
              </a:rPr>
              <a:t>In the fact finding the Council rely on external consultants.</a:t>
            </a:r>
          </a:p>
          <a:p>
            <a:pPr>
              <a:spcBef>
                <a:spcPts val="0"/>
              </a:spcBef>
              <a:spcAft>
                <a:spcPts val="1200"/>
              </a:spcAft>
            </a:pPr>
            <a:r>
              <a:rPr lang="en-GB" sz="2400" b="1" dirty="0" smtClean="0">
                <a:latin typeface="Arial" charset="0"/>
              </a:rPr>
              <a:t>Since 2009, the Council has worked with RepRisk ESG Business Intelligence.</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256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The general task of the Council is to monitor and evaluate the Fund’s investments and identify those of them that are in conflict with the Fund’s Ethical Guidelines.</a:t>
            </a:r>
          </a:p>
          <a:p>
            <a:pPr>
              <a:spcBef>
                <a:spcPts val="0"/>
              </a:spcBef>
              <a:spcAft>
                <a:spcPts val="1200"/>
              </a:spcAft>
            </a:pPr>
            <a:r>
              <a:rPr lang="en-GB" sz="2400" b="1" dirty="0" smtClean="0">
                <a:latin typeface="Arial" charset="0"/>
              </a:rPr>
              <a:t>In the fact finding the Council rely on external consultants.</a:t>
            </a:r>
          </a:p>
          <a:p>
            <a:pPr>
              <a:spcBef>
                <a:spcPts val="0"/>
              </a:spcBef>
              <a:spcAft>
                <a:spcPts val="1200"/>
              </a:spcAft>
            </a:pPr>
            <a:r>
              <a:rPr lang="en-GB" sz="2400" b="1" dirty="0" smtClean="0">
                <a:latin typeface="Arial" charset="0"/>
              </a:rPr>
              <a:t>Since 2009, the Council has worked with RepRisk ESG Business Intelligence.</a:t>
            </a:r>
          </a:p>
          <a:p>
            <a:pPr>
              <a:spcBef>
                <a:spcPts val="0"/>
              </a:spcBef>
              <a:spcAft>
                <a:spcPts val="1200"/>
              </a:spcAft>
            </a:pPr>
            <a:r>
              <a:rPr lang="en-GB" sz="2400" b="1" dirty="0" smtClean="0">
                <a:latin typeface="Arial" charset="0"/>
              </a:rPr>
              <a:t>RepRisk is a global research firm and provider of environmental, social, and governance risk data.</a:t>
            </a:r>
            <a:endParaRPr lang="en-GB" sz="2400" dirty="0"/>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4399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After receiving data from the consultant (RepRisk) and evaluating cases, the Council can make recommendations to Norges Bank (the central bank of Norway).</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23167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After receiving data from the consultant (RepRisk) and evaluating cases, the Council can make recommendations to Norges Bank (the central bank of Norway). </a:t>
            </a:r>
          </a:p>
          <a:p>
            <a:pPr>
              <a:spcBef>
                <a:spcPts val="0"/>
              </a:spcBef>
              <a:spcAft>
                <a:spcPts val="1200"/>
              </a:spcAft>
            </a:pPr>
            <a:r>
              <a:rPr lang="en-GB" sz="2400" b="1" dirty="0" smtClean="0">
                <a:latin typeface="Arial" charset="0"/>
              </a:rPr>
              <a:t>The recommendation can be:</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7530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After receiving data from the consultant (RepRisk) and evaluating cases, the Council can make recommendations to Norges Bank (the central bank of Norway). </a:t>
            </a:r>
          </a:p>
          <a:p>
            <a:pPr>
              <a:spcBef>
                <a:spcPts val="0"/>
              </a:spcBef>
              <a:spcAft>
                <a:spcPts val="1200"/>
              </a:spcAft>
            </a:pPr>
            <a:r>
              <a:rPr lang="en-GB" sz="2400" b="1" dirty="0" smtClean="0">
                <a:latin typeface="Arial" charset="0"/>
              </a:rPr>
              <a:t>The recommendation can be:</a:t>
            </a:r>
          </a:p>
          <a:p>
            <a:pPr lvl="2">
              <a:spcBef>
                <a:spcPts val="0"/>
              </a:spcBef>
              <a:spcAft>
                <a:spcPts val="1200"/>
              </a:spcAft>
            </a:pPr>
            <a:r>
              <a:rPr lang="en-GB" sz="2200" b="1" dirty="0" smtClean="0">
                <a:latin typeface="Arial" charset="0"/>
              </a:rPr>
              <a:t>Exclude – sell the company’s stocks</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3482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After receiving data from the consultant (RepRisk) and evaluating cases, the Council can make recommendations to Norges Bank (the central bank of Norway). </a:t>
            </a:r>
          </a:p>
          <a:p>
            <a:pPr>
              <a:spcBef>
                <a:spcPts val="0"/>
              </a:spcBef>
              <a:spcAft>
                <a:spcPts val="1200"/>
              </a:spcAft>
            </a:pPr>
            <a:r>
              <a:rPr lang="en-GB" sz="2400" b="1" dirty="0" smtClean="0">
                <a:latin typeface="Arial" charset="0"/>
              </a:rPr>
              <a:t>The recommendation can be:</a:t>
            </a:r>
          </a:p>
          <a:p>
            <a:pPr lvl="2">
              <a:spcBef>
                <a:spcPts val="0"/>
              </a:spcBef>
              <a:spcAft>
                <a:spcPts val="1200"/>
              </a:spcAft>
            </a:pPr>
            <a:r>
              <a:rPr lang="en-GB" sz="2200" b="1" dirty="0" smtClean="0">
                <a:latin typeface="Arial" charset="0"/>
              </a:rPr>
              <a:t>Exclude – sell the company’s stocks</a:t>
            </a:r>
          </a:p>
          <a:p>
            <a:pPr lvl="2">
              <a:spcBef>
                <a:spcPts val="0"/>
              </a:spcBef>
              <a:spcAft>
                <a:spcPts val="1200"/>
              </a:spcAft>
            </a:pPr>
            <a:r>
              <a:rPr lang="en-GB" sz="2200" b="1" dirty="0" smtClean="0">
                <a:latin typeface="Arial" charset="0"/>
              </a:rPr>
              <a:t>Reinstate – lift the ban on a company</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6116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After receiving data from the consultant (RepRisk) and evaluating cases, the Council can make recommendations to Norges Bank (the central bank of Norway). </a:t>
            </a:r>
          </a:p>
          <a:p>
            <a:pPr>
              <a:spcBef>
                <a:spcPts val="0"/>
              </a:spcBef>
              <a:spcAft>
                <a:spcPts val="1200"/>
              </a:spcAft>
            </a:pPr>
            <a:r>
              <a:rPr lang="en-GB" sz="2400" b="1" dirty="0" smtClean="0">
                <a:latin typeface="Arial" charset="0"/>
              </a:rPr>
              <a:t>The recommendation can be:</a:t>
            </a:r>
          </a:p>
          <a:p>
            <a:pPr lvl="2">
              <a:spcBef>
                <a:spcPts val="0"/>
              </a:spcBef>
              <a:spcAft>
                <a:spcPts val="1200"/>
              </a:spcAft>
            </a:pPr>
            <a:r>
              <a:rPr lang="en-GB" sz="2200" b="1" dirty="0" smtClean="0">
                <a:latin typeface="Arial" charset="0"/>
              </a:rPr>
              <a:t>Exclude – sell the company’s stocks</a:t>
            </a:r>
          </a:p>
          <a:p>
            <a:pPr lvl="2">
              <a:spcBef>
                <a:spcPts val="0"/>
              </a:spcBef>
              <a:spcAft>
                <a:spcPts val="1200"/>
              </a:spcAft>
            </a:pPr>
            <a:r>
              <a:rPr lang="en-GB" sz="2200" b="1" dirty="0" smtClean="0">
                <a:latin typeface="Arial" charset="0"/>
              </a:rPr>
              <a:t>Reinstate – lift the ban on a company</a:t>
            </a:r>
          </a:p>
          <a:p>
            <a:pPr lvl="2">
              <a:spcBef>
                <a:spcPts val="0"/>
              </a:spcBef>
              <a:spcAft>
                <a:spcPts val="1200"/>
              </a:spcAft>
            </a:pPr>
            <a:r>
              <a:rPr lang="en-GB" sz="2200" b="1" dirty="0" smtClean="0">
                <a:latin typeface="Arial" charset="0"/>
              </a:rPr>
              <a:t>Under observation – use pressure to improve</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8208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553678" cy="4608512"/>
          </a:xfrm>
          <a:ln>
            <a:noFill/>
          </a:ln>
        </p:spPr>
        <p:txBody>
          <a:bodyPr/>
          <a:lstStyle/>
          <a:p>
            <a:pPr>
              <a:spcBef>
                <a:spcPts val="0"/>
              </a:spcBef>
              <a:spcAft>
                <a:spcPts val="1200"/>
              </a:spcAft>
            </a:pPr>
            <a:r>
              <a:rPr lang="en-GB" sz="2400" b="1" dirty="0" smtClean="0">
                <a:latin typeface="Arial" charset="0"/>
              </a:rPr>
              <a:t>After receiving data from the consultant (RepRisk) and evaluating cases, the Council can make recommendations to Norges Bank (the central bank of Norway). </a:t>
            </a:r>
          </a:p>
          <a:p>
            <a:pPr>
              <a:spcBef>
                <a:spcPts val="0"/>
              </a:spcBef>
              <a:spcAft>
                <a:spcPts val="1200"/>
              </a:spcAft>
            </a:pPr>
            <a:r>
              <a:rPr lang="en-GB" sz="2400" b="1" dirty="0" smtClean="0">
                <a:latin typeface="Arial" charset="0"/>
              </a:rPr>
              <a:t>The recommendation can be:</a:t>
            </a:r>
          </a:p>
          <a:p>
            <a:pPr lvl="2">
              <a:spcBef>
                <a:spcPts val="0"/>
              </a:spcBef>
              <a:spcAft>
                <a:spcPts val="1200"/>
              </a:spcAft>
            </a:pPr>
            <a:r>
              <a:rPr lang="en-GB" sz="2200" b="1" dirty="0" smtClean="0">
                <a:latin typeface="Arial" charset="0"/>
              </a:rPr>
              <a:t>Exclude – sell the company’s stocks</a:t>
            </a:r>
          </a:p>
          <a:p>
            <a:pPr lvl="2">
              <a:spcBef>
                <a:spcPts val="0"/>
              </a:spcBef>
              <a:spcAft>
                <a:spcPts val="1200"/>
              </a:spcAft>
            </a:pPr>
            <a:r>
              <a:rPr lang="en-GB" sz="2200" b="1" dirty="0" smtClean="0">
                <a:latin typeface="Arial" charset="0"/>
              </a:rPr>
              <a:t>Reinstate – lift the ban on a company</a:t>
            </a:r>
          </a:p>
          <a:p>
            <a:pPr lvl="2">
              <a:spcBef>
                <a:spcPts val="0"/>
              </a:spcBef>
              <a:spcAft>
                <a:spcPts val="1200"/>
              </a:spcAft>
            </a:pPr>
            <a:r>
              <a:rPr lang="en-GB" sz="2200" b="1" dirty="0" smtClean="0">
                <a:latin typeface="Arial" charset="0"/>
              </a:rPr>
              <a:t>Under observation – use pressure to improve</a:t>
            </a:r>
          </a:p>
          <a:p>
            <a:pPr>
              <a:spcBef>
                <a:spcPts val="0"/>
              </a:spcBef>
              <a:spcAft>
                <a:spcPts val="1200"/>
              </a:spcAft>
            </a:pPr>
            <a:r>
              <a:rPr lang="en-GB" sz="2400" b="1" dirty="0" smtClean="0">
                <a:latin typeface="Arial" charset="0"/>
              </a:rPr>
              <a:t>Norges Bank and the Ministry of Finance have made the decisions to divest or use influence.</a:t>
            </a:r>
            <a:endParaRPr lang="en-GB" sz="2400" dirty="0"/>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06543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769702" cy="4608512"/>
          </a:xfrm>
          <a:ln>
            <a:noFill/>
          </a:ln>
        </p:spPr>
        <p:txBody>
          <a:bodyPr/>
          <a:lstStyle/>
          <a:p>
            <a:pPr>
              <a:spcBef>
                <a:spcPts val="0"/>
              </a:spcBef>
              <a:spcAft>
                <a:spcPts val="1200"/>
              </a:spcAft>
            </a:pPr>
            <a:r>
              <a:rPr lang="en-GB" sz="2400" b="1" dirty="0" smtClean="0">
                <a:latin typeface="Arial" charset="0"/>
              </a:rPr>
              <a:t>On Council advice, Norges Bank has excluded:</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0746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pic>
        <p:nvPicPr>
          <p:cNvPr id="1038" name="Picture 14" descr="Image result for dan river sp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24744"/>
            <a:ext cx="7848872" cy="529799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a:xfrm>
            <a:off x="28842" y="44624"/>
            <a:ext cx="9144000" cy="1152128"/>
          </a:xfrm>
        </p:spPr>
        <p:txBody>
          <a:bodyPr/>
          <a:lstStyle/>
          <a:p>
            <a:pPr algn="l"/>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rgbClr val="FFFF99"/>
                </a:solidFill>
                <a:latin typeface="Arial" charset="0"/>
              </a:rPr>
              <a:t>                 </a:t>
            </a:r>
            <a:r>
              <a:rPr lang="en-GB" sz="3200" b="1" dirty="0" smtClean="0">
                <a:solidFill>
                  <a:schemeClr val="bg2">
                    <a:lumMod val="20000"/>
                    <a:lumOff val="80000"/>
                  </a:schemeClr>
                </a:solidFill>
                <a:latin typeface="Arial" charset="0"/>
              </a:rPr>
              <a:t>The Dan River Incident</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Tree>
    <p:extLst>
      <p:ext uri="{BB962C8B-B14F-4D97-AF65-F5344CB8AC3E}">
        <p14:creationId xmlns:p14="http://schemas.microsoft.com/office/powerpoint/2010/main" val="255147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769702" cy="4608512"/>
          </a:xfrm>
          <a:ln>
            <a:noFill/>
          </a:ln>
        </p:spPr>
        <p:txBody>
          <a:bodyPr/>
          <a:lstStyle/>
          <a:p>
            <a:pPr>
              <a:spcBef>
                <a:spcPts val="0"/>
              </a:spcBef>
              <a:spcAft>
                <a:spcPts val="1200"/>
              </a:spcAft>
            </a:pPr>
            <a:r>
              <a:rPr lang="en-GB" sz="2400" b="1" dirty="0" smtClean="0">
                <a:latin typeface="Arial" charset="0"/>
              </a:rPr>
              <a:t>On Council advice, Norges Bank has excluded:</a:t>
            </a:r>
          </a:p>
          <a:p>
            <a:pPr lvl="2">
              <a:spcBef>
                <a:spcPts val="0"/>
              </a:spcBef>
              <a:spcAft>
                <a:spcPts val="600"/>
              </a:spcAft>
            </a:pPr>
            <a:r>
              <a:rPr lang="en-GB" sz="2200" b="1" dirty="0" smtClean="0">
                <a:latin typeface="Arial" charset="0"/>
              </a:rPr>
              <a:t>5 companies / Production of cluster munitions</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7689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769702" cy="4608512"/>
          </a:xfrm>
          <a:ln>
            <a:noFill/>
          </a:ln>
        </p:spPr>
        <p:txBody>
          <a:bodyPr/>
          <a:lstStyle/>
          <a:p>
            <a:pPr>
              <a:spcBef>
                <a:spcPts val="0"/>
              </a:spcBef>
              <a:spcAft>
                <a:spcPts val="1200"/>
              </a:spcAft>
            </a:pPr>
            <a:r>
              <a:rPr lang="en-GB" sz="2400" b="1" dirty="0" smtClean="0">
                <a:latin typeface="Arial" charset="0"/>
              </a:rPr>
              <a:t>On Council advice, Norges Bank has excluded:</a:t>
            </a:r>
          </a:p>
          <a:p>
            <a:pPr lvl="2">
              <a:spcBef>
                <a:spcPts val="0"/>
              </a:spcBef>
              <a:spcAft>
                <a:spcPts val="600"/>
              </a:spcAft>
            </a:pPr>
            <a:r>
              <a:rPr lang="en-GB" sz="2200" b="1" dirty="0" smtClean="0">
                <a:latin typeface="Arial" charset="0"/>
              </a:rPr>
              <a:t>5 companies / Production of cluster munitions</a:t>
            </a:r>
          </a:p>
          <a:p>
            <a:pPr lvl="2">
              <a:spcBef>
                <a:spcPts val="0"/>
              </a:spcBef>
              <a:spcAft>
                <a:spcPts val="600"/>
              </a:spcAft>
            </a:pPr>
            <a:r>
              <a:rPr lang="en-GB" sz="2200" b="1" dirty="0" smtClean="0">
                <a:latin typeface="Arial" charset="0"/>
              </a:rPr>
              <a:t>12 companies / Production of nuclear weapons</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0036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769702" cy="4608512"/>
          </a:xfrm>
          <a:ln>
            <a:noFill/>
          </a:ln>
        </p:spPr>
        <p:txBody>
          <a:bodyPr/>
          <a:lstStyle/>
          <a:p>
            <a:pPr>
              <a:spcBef>
                <a:spcPts val="0"/>
              </a:spcBef>
              <a:spcAft>
                <a:spcPts val="1200"/>
              </a:spcAft>
            </a:pPr>
            <a:r>
              <a:rPr lang="en-GB" sz="2400" b="1" dirty="0" smtClean="0">
                <a:latin typeface="Arial" charset="0"/>
              </a:rPr>
              <a:t>On Council advice, Norges Bank has excluded:</a:t>
            </a:r>
          </a:p>
          <a:p>
            <a:pPr lvl="2">
              <a:spcBef>
                <a:spcPts val="0"/>
              </a:spcBef>
              <a:spcAft>
                <a:spcPts val="600"/>
              </a:spcAft>
            </a:pPr>
            <a:r>
              <a:rPr lang="en-GB" sz="2200" b="1" dirty="0" smtClean="0">
                <a:latin typeface="Arial" charset="0"/>
              </a:rPr>
              <a:t>5 companies / Production of cluster munitions</a:t>
            </a:r>
          </a:p>
          <a:p>
            <a:pPr lvl="2">
              <a:spcBef>
                <a:spcPts val="0"/>
              </a:spcBef>
              <a:spcAft>
                <a:spcPts val="600"/>
              </a:spcAft>
            </a:pPr>
            <a:r>
              <a:rPr lang="en-GB" sz="2200" b="1" dirty="0" smtClean="0">
                <a:latin typeface="Arial" charset="0"/>
              </a:rPr>
              <a:t>12 companies / Production of nuclear weapons</a:t>
            </a:r>
          </a:p>
          <a:p>
            <a:pPr lvl="2">
              <a:spcBef>
                <a:spcPts val="0"/>
              </a:spcBef>
              <a:spcAft>
                <a:spcPts val="600"/>
              </a:spcAft>
            </a:pPr>
            <a:r>
              <a:rPr lang="en-GB" sz="2200" b="1" dirty="0" smtClean="0">
                <a:latin typeface="Arial" charset="0"/>
              </a:rPr>
              <a:t>21 companies / Production of tobacco</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3166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769702" cy="4608512"/>
          </a:xfrm>
          <a:ln>
            <a:noFill/>
          </a:ln>
        </p:spPr>
        <p:txBody>
          <a:bodyPr/>
          <a:lstStyle/>
          <a:p>
            <a:pPr>
              <a:spcBef>
                <a:spcPts val="0"/>
              </a:spcBef>
              <a:spcAft>
                <a:spcPts val="1200"/>
              </a:spcAft>
            </a:pPr>
            <a:r>
              <a:rPr lang="en-GB" sz="2400" b="1" dirty="0" smtClean="0">
                <a:latin typeface="Arial" charset="0"/>
              </a:rPr>
              <a:t>On Council advice, Norges Bank has excluded:</a:t>
            </a:r>
          </a:p>
          <a:p>
            <a:pPr lvl="2">
              <a:spcBef>
                <a:spcPts val="0"/>
              </a:spcBef>
              <a:spcAft>
                <a:spcPts val="600"/>
              </a:spcAft>
            </a:pPr>
            <a:r>
              <a:rPr lang="en-GB" sz="2200" b="1" dirty="0" smtClean="0">
                <a:latin typeface="Arial" charset="0"/>
              </a:rPr>
              <a:t>5 companies / Production of cluster munitions</a:t>
            </a:r>
          </a:p>
          <a:p>
            <a:pPr lvl="2">
              <a:spcBef>
                <a:spcPts val="0"/>
              </a:spcBef>
              <a:spcAft>
                <a:spcPts val="600"/>
              </a:spcAft>
            </a:pPr>
            <a:r>
              <a:rPr lang="en-GB" sz="2200" b="1" dirty="0" smtClean="0">
                <a:latin typeface="Arial" charset="0"/>
              </a:rPr>
              <a:t>12 companies / Production of nuclear weapons</a:t>
            </a:r>
          </a:p>
          <a:p>
            <a:pPr lvl="2">
              <a:spcBef>
                <a:spcPts val="0"/>
              </a:spcBef>
              <a:spcAft>
                <a:spcPts val="600"/>
              </a:spcAft>
            </a:pPr>
            <a:r>
              <a:rPr lang="en-GB" sz="2200" b="1" dirty="0" smtClean="0">
                <a:latin typeface="Arial" charset="0"/>
              </a:rPr>
              <a:t>21 companies / Production of tobacco</a:t>
            </a:r>
          </a:p>
          <a:p>
            <a:pPr lvl="2">
              <a:spcBef>
                <a:spcPts val="0"/>
              </a:spcBef>
              <a:spcAft>
                <a:spcPts val="600"/>
              </a:spcAft>
            </a:pPr>
            <a:r>
              <a:rPr lang="en-GB" sz="2200" b="1" dirty="0" smtClean="0">
                <a:latin typeface="Arial" charset="0"/>
              </a:rPr>
              <a:t>3 companies / Serious violation of human rights</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0065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769702" cy="4608512"/>
          </a:xfrm>
          <a:ln>
            <a:noFill/>
          </a:ln>
        </p:spPr>
        <p:txBody>
          <a:bodyPr/>
          <a:lstStyle/>
          <a:p>
            <a:pPr>
              <a:spcBef>
                <a:spcPts val="0"/>
              </a:spcBef>
              <a:spcAft>
                <a:spcPts val="1200"/>
              </a:spcAft>
            </a:pPr>
            <a:r>
              <a:rPr lang="en-GB" sz="2400" b="1" dirty="0" smtClean="0">
                <a:latin typeface="Arial" charset="0"/>
              </a:rPr>
              <a:t>On Council advice, Norges Bank has excluded:</a:t>
            </a:r>
          </a:p>
          <a:p>
            <a:pPr lvl="2">
              <a:spcBef>
                <a:spcPts val="0"/>
              </a:spcBef>
              <a:spcAft>
                <a:spcPts val="600"/>
              </a:spcAft>
            </a:pPr>
            <a:r>
              <a:rPr lang="en-GB" sz="2200" b="1" dirty="0" smtClean="0">
                <a:latin typeface="Arial" charset="0"/>
              </a:rPr>
              <a:t>5 companies / Production of cluster munitions</a:t>
            </a:r>
          </a:p>
          <a:p>
            <a:pPr lvl="2">
              <a:spcBef>
                <a:spcPts val="0"/>
              </a:spcBef>
              <a:spcAft>
                <a:spcPts val="600"/>
              </a:spcAft>
            </a:pPr>
            <a:r>
              <a:rPr lang="en-GB" sz="2200" b="1" dirty="0" smtClean="0">
                <a:latin typeface="Arial" charset="0"/>
              </a:rPr>
              <a:t>12 companies / Production of nuclear weapons</a:t>
            </a:r>
          </a:p>
          <a:p>
            <a:pPr lvl="2">
              <a:spcBef>
                <a:spcPts val="0"/>
              </a:spcBef>
              <a:spcAft>
                <a:spcPts val="600"/>
              </a:spcAft>
            </a:pPr>
            <a:r>
              <a:rPr lang="en-GB" sz="2200" b="1" dirty="0" smtClean="0">
                <a:latin typeface="Arial" charset="0"/>
              </a:rPr>
              <a:t>21 companies / Production of tobacco</a:t>
            </a:r>
          </a:p>
          <a:p>
            <a:pPr lvl="2">
              <a:spcBef>
                <a:spcPts val="0"/>
              </a:spcBef>
              <a:spcAft>
                <a:spcPts val="600"/>
              </a:spcAft>
            </a:pPr>
            <a:r>
              <a:rPr lang="en-GB" sz="2200" b="1" dirty="0" smtClean="0">
                <a:latin typeface="Arial" charset="0"/>
              </a:rPr>
              <a:t>3 companies / Serious violation of human rights</a:t>
            </a:r>
          </a:p>
          <a:p>
            <a:pPr lvl="2">
              <a:spcBef>
                <a:spcPts val="0"/>
              </a:spcBef>
              <a:spcAft>
                <a:spcPts val="600"/>
              </a:spcAft>
            </a:pPr>
            <a:r>
              <a:rPr lang="en-GB" sz="2200" b="1" dirty="0" smtClean="0">
                <a:latin typeface="Arial" charset="0"/>
              </a:rPr>
              <a:t>21 companies / Severe environmental damage</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152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769702" cy="4608512"/>
          </a:xfrm>
          <a:ln>
            <a:noFill/>
          </a:ln>
        </p:spPr>
        <p:txBody>
          <a:bodyPr/>
          <a:lstStyle/>
          <a:p>
            <a:pPr>
              <a:spcBef>
                <a:spcPts val="0"/>
              </a:spcBef>
              <a:spcAft>
                <a:spcPts val="1200"/>
              </a:spcAft>
            </a:pPr>
            <a:r>
              <a:rPr lang="en-GB" sz="2400" b="1" dirty="0" smtClean="0">
                <a:latin typeface="Arial" charset="0"/>
              </a:rPr>
              <a:t>On Council advice, Norges Bank has excluded:</a:t>
            </a:r>
          </a:p>
          <a:p>
            <a:pPr lvl="2">
              <a:spcBef>
                <a:spcPts val="0"/>
              </a:spcBef>
              <a:spcAft>
                <a:spcPts val="600"/>
              </a:spcAft>
            </a:pPr>
            <a:r>
              <a:rPr lang="en-GB" sz="2200" b="1" dirty="0" smtClean="0">
                <a:latin typeface="Arial" charset="0"/>
              </a:rPr>
              <a:t>5 companies / Production of cluster munitions</a:t>
            </a:r>
          </a:p>
          <a:p>
            <a:pPr lvl="2">
              <a:spcBef>
                <a:spcPts val="0"/>
              </a:spcBef>
              <a:spcAft>
                <a:spcPts val="600"/>
              </a:spcAft>
            </a:pPr>
            <a:r>
              <a:rPr lang="en-GB" sz="2200" b="1" dirty="0" smtClean="0">
                <a:latin typeface="Arial" charset="0"/>
              </a:rPr>
              <a:t>12 companies / Production of nuclear weapons</a:t>
            </a:r>
          </a:p>
          <a:p>
            <a:pPr lvl="2">
              <a:spcBef>
                <a:spcPts val="0"/>
              </a:spcBef>
              <a:spcAft>
                <a:spcPts val="600"/>
              </a:spcAft>
            </a:pPr>
            <a:r>
              <a:rPr lang="en-GB" sz="2200" b="1" dirty="0" smtClean="0">
                <a:latin typeface="Arial" charset="0"/>
              </a:rPr>
              <a:t>21 companies / Production of tobacco</a:t>
            </a:r>
          </a:p>
          <a:p>
            <a:pPr lvl="2">
              <a:spcBef>
                <a:spcPts val="0"/>
              </a:spcBef>
              <a:spcAft>
                <a:spcPts val="600"/>
              </a:spcAft>
            </a:pPr>
            <a:r>
              <a:rPr lang="en-GB" sz="2200" b="1" dirty="0" smtClean="0">
                <a:latin typeface="Arial" charset="0"/>
              </a:rPr>
              <a:t>3 companies / Serious violation of human rights</a:t>
            </a:r>
          </a:p>
          <a:p>
            <a:pPr lvl="2">
              <a:spcBef>
                <a:spcPts val="0"/>
              </a:spcBef>
              <a:spcAft>
                <a:spcPts val="600"/>
              </a:spcAft>
            </a:pPr>
            <a:r>
              <a:rPr lang="en-GB" sz="2200" b="1" dirty="0" smtClean="0">
                <a:latin typeface="Arial" charset="0"/>
              </a:rPr>
              <a:t>21 companies / Severe environmental damage</a:t>
            </a:r>
          </a:p>
          <a:p>
            <a:pPr lvl="2">
              <a:spcBef>
                <a:spcPts val="0"/>
              </a:spcBef>
              <a:spcAft>
                <a:spcPts val="600"/>
              </a:spcAft>
            </a:pPr>
            <a:r>
              <a:rPr lang="en-GB" sz="2200" b="1" dirty="0" smtClean="0">
                <a:latin typeface="Arial" charset="0"/>
              </a:rPr>
              <a:t>1 company / Gross corruption</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7926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769702" cy="4608512"/>
          </a:xfrm>
          <a:ln>
            <a:noFill/>
          </a:ln>
        </p:spPr>
        <p:txBody>
          <a:bodyPr/>
          <a:lstStyle/>
          <a:p>
            <a:pPr>
              <a:spcBef>
                <a:spcPts val="0"/>
              </a:spcBef>
              <a:spcAft>
                <a:spcPts val="1200"/>
              </a:spcAft>
            </a:pPr>
            <a:r>
              <a:rPr lang="en-GB" sz="2400" b="1" dirty="0" smtClean="0">
                <a:latin typeface="Arial" charset="0"/>
              </a:rPr>
              <a:t>On Council advice, Norges Bank has excluded:</a:t>
            </a:r>
          </a:p>
          <a:p>
            <a:pPr lvl="2">
              <a:spcBef>
                <a:spcPts val="0"/>
              </a:spcBef>
              <a:spcAft>
                <a:spcPts val="600"/>
              </a:spcAft>
            </a:pPr>
            <a:r>
              <a:rPr lang="en-GB" sz="2200" b="1" dirty="0" smtClean="0">
                <a:latin typeface="Arial" charset="0"/>
              </a:rPr>
              <a:t>5 companies / Production of cluster munitions</a:t>
            </a:r>
          </a:p>
          <a:p>
            <a:pPr lvl="2">
              <a:spcBef>
                <a:spcPts val="0"/>
              </a:spcBef>
              <a:spcAft>
                <a:spcPts val="600"/>
              </a:spcAft>
            </a:pPr>
            <a:r>
              <a:rPr lang="en-GB" sz="2200" b="1" dirty="0" smtClean="0">
                <a:latin typeface="Arial" charset="0"/>
              </a:rPr>
              <a:t>12 companies / Production of nuclear weapons</a:t>
            </a:r>
          </a:p>
          <a:p>
            <a:pPr lvl="2">
              <a:spcBef>
                <a:spcPts val="0"/>
              </a:spcBef>
              <a:spcAft>
                <a:spcPts val="600"/>
              </a:spcAft>
            </a:pPr>
            <a:r>
              <a:rPr lang="en-GB" sz="2200" b="1" dirty="0" smtClean="0">
                <a:latin typeface="Arial" charset="0"/>
              </a:rPr>
              <a:t>21 companies / Production of tobacco</a:t>
            </a:r>
          </a:p>
          <a:p>
            <a:pPr lvl="2">
              <a:spcBef>
                <a:spcPts val="0"/>
              </a:spcBef>
              <a:spcAft>
                <a:spcPts val="600"/>
              </a:spcAft>
            </a:pPr>
            <a:r>
              <a:rPr lang="en-GB" sz="2200" b="1" dirty="0" smtClean="0">
                <a:latin typeface="Arial" charset="0"/>
              </a:rPr>
              <a:t>3 companies / Serious violation of human rights</a:t>
            </a:r>
          </a:p>
          <a:p>
            <a:pPr lvl="2">
              <a:spcBef>
                <a:spcPts val="0"/>
              </a:spcBef>
              <a:spcAft>
                <a:spcPts val="600"/>
              </a:spcAft>
            </a:pPr>
            <a:r>
              <a:rPr lang="en-GB" sz="2200" b="1" dirty="0" smtClean="0">
                <a:latin typeface="Arial" charset="0"/>
              </a:rPr>
              <a:t>21 companies / Severe environmental damage</a:t>
            </a:r>
          </a:p>
          <a:p>
            <a:pPr lvl="2">
              <a:spcBef>
                <a:spcPts val="0"/>
              </a:spcBef>
              <a:spcAft>
                <a:spcPts val="600"/>
              </a:spcAft>
            </a:pPr>
            <a:r>
              <a:rPr lang="en-GB" sz="2200" b="1" dirty="0" smtClean="0">
                <a:latin typeface="Arial" charset="0"/>
              </a:rPr>
              <a:t>1 company / Gross corruption</a:t>
            </a:r>
          </a:p>
          <a:p>
            <a:pPr lvl="2">
              <a:spcBef>
                <a:spcPts val="0"/>
              </a:spcBef>
              <a:spcAft>
                <a:spcPts val="600"/>
              </a:spcAft>
            </a:pPr>
            <a:r>
              <a:rPr lang="en-GB" sz="2200" b="1" dirty="0" smtClean="0">
                <a:latin typeface="Arial" charset="0"/>
              </a:rPr>
              <a:t>3 companies / Serious violations of individuals’ rights in situations of war or conflict</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4228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769702" cy="4608512"/>
          </a:xfrm>
          <a:ln>
            <a:noFill/>
          </a:ln>
        </p:spPr>
        <p:txBody>
          <a:bodyPr/>
          <a:lstStyle/>
          <a:p>
            <a:pPr>
              <a:spcBef>
                <a:spcPts val="0"/>
              </a:spcBef>
              <a:spcAft>
                <a:spcPts val="1200"/>
              </a:spcAft>
            </a:pPr>
            <a:r>
              <a:rPr lang="en-GB" sz="2400" b="1" dirty="0" smtClean="0">
                <a:latin typeface="Arial" charset="0"/>
              </a:rPr>
              <a:t>On Council advice, Norges Bank has excluded:</a:t>
            </a:r>
          </a:p>
          <a:p>
            <a:pPr lvl="2">
              <a:spcBef>
                <a:spcPts val="0"/>
              </a:spcBef>
              <a:spcAft>
                <a:spcPts val="600"/>
              </a:spcAft>
            </a:pPr>
            <a:r>
              <a:rPr lang="en-GB" sz="2200" b="1" dirty="0" smtClean="0">
                <a:latin typeface="Arial" charset="0"/>
              </a:rPr>
              <a:t>5 companies / Production of cluster munitions</a:t>
            </a:r>
          </a:p>
          <a:p>
            <a:pPr lvl="2">
              <a:spcBef>
                <a:spcPts val="0"/>
              </a:spcBef>
              <a:spcAft>
                <a:spcPts val="600"/>
              </a:spcAft>
            </a:pPr>
            <a:r>
              <a:rPr lang="en-GB" sz="2200" b="1" dirty="0" smtClean="0">
                <a:latin typeface="Arial" charset="0"/>
              </a:rPr>
              <a:t>12 companies / Production of nuclear weapons</a:t>
            </a:r>
          </a:p>
          <a:p>
            <a:pPr lvl="2">
              <a:spcBef>
                <a:spcPts val="0"/>
              </a:spcBef>
              <a:spcAft>
                <a:spcPts val="600"/>
              </a:spcAft>
            </a:pPr>
            <a:r>
              <a:rPr lang="en-GB" sz="2200" b="1" dirty="0" smtClean="0">
                <a:latin typeface="Arial" charset="0"/>
              </a:rPr>
              <a:t>21 companies / Production of tobacco</a:t>
            </a:r>
          </a:p>
          <a:p>
            <a:pPr lvl="2">
              <a:spcBef>
                <a:spcPts val="0"/>
              </a:spcBef>
              <a:spcAft>
                <a:spcPts val="600"/>
              </a:spcAft>
            </a:pPr>
            <a:r>
              <a:rPr lang="en-GB" sz="2200" b="1" dirty="0" smtClean="0">
                <a:latin typeface="Arial" charset="0"/>
              </a:rPr>
              <a:t>3 companies / Serious violation of human rights</a:t>
            </a:r>
          </a:p>
          <a:p>
            <a:pPr lvl="2">
              <a:spcBef>
                <a:spcPts val="0"/>
              </a:spcBef>
              <a:spcAft>
                <a:spcPts val="600"/>
              </a:spcAft>
            </a:pPr>
            <a:r>
              <a:rPr lang="en-GB" sz="2200" b="1" dirty="0" smtClean="0">
                <a:latin typeface="Arial" charset="0"/>
              </a:rPr>
              <a:t>21 companies / Severe environmental damage</a:t>
            </a:r>
          </a:p>
          <a:p>
            <a:pPr lvl="2">
              <a:spcBef>
                <a:spcPts val="0"/>
              </a:spcBef>
              <a:spcAft>
                <a:spcPts val="600"/>
              </a:spcAft>
            </a:pPr>
            <a:r>
              <a:rPr lang="en-GB" sz="2200" b="1" dirty="0" smtClean="0">
                <a:latin typeface="Arial" charset="0"/>
              </a:rPr>
              <a:t>1 company / Gross corruption</a:t>
            </a:r>
          </a:p>
          <a:p>
            <a:pPr lvl="2">
              <a:spcBef>
                <a:spcPts val="0"/>
              </a:spcBef>
              <a:spcAft>
                <a:spcPts val="600"/>
              </a:spcAft>
            </a:pPr>
            <a:r>
              <a:rPr lang="en-GB" sz="2200" b="1" dirty="0" smtClean="0">
                <a:latin typeface="Arial" charset="0"/>
              </a:rPr>
              <a:t>3 companies / Serious violations of individuals’ rights in situations of war or conflict</a:t>
            </a:r>
          </a:p>
          <a:p>
            <a:pPr lvl="2">
              <a:spcBef>
                <a:spcPts val="0"/>
              </a:spcBef>
              <a:spcAft>
                <a:spcPts val="600"/>
              </a:spcAft>
            </a:pPr>
            <a:r>
              <a:rPr lang="en-GB" sz="2200" b="1" dirty="0" smtClean="0">
                <a:latin typeface="Arial" charset="0"/>
              </a:rPr>
              <a:t>5 companies / Other particularly serious violations of fundamental ethical norms</a:t>
            </a:r>
            <a:endParaRPr lang="en-GB" sz="2400" dirty="0"/>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0461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841710" cy="4608512"/>
          </a:xfrm>
          <a:ln>
            <a:noFill/>
          </a:ln>
        </p:spPr>
        <p:txBody>
          <a:bodyPr/>
          <a:lstStyle/>
          <a:p>
            <a:pPr>
              <a:spcBef>
                <a:spcPts val="0"/>
              </a:spcBef>
              <a:spcAft>
                <a:spcPts val="1200"/>
              </a:spcAft>
            </a:pPr>
            <a:r>
              <a:rPr lang="en-GB" sz="2400" b="1" dirty="0" smtClean="0">
                <a:latin typeface="Arial" charset="0"/>
              </a:rPr>
              <a:t>In addition, Norges Bank has excluded, based on its own Investment Management rules:</a:t>
            </a:r>
          </a:p>
          <a:p>
            <a:pPr lvl="2">
              <a:spcBef>
                <a:spcPts val="0"/>
              </a:spcBef>
              <a:spcAft>
                <a:spcPts val="1200"/>
              </a:spcAft>
            </a:pPr>
            <a:r>
              <a:rPr lang="en-GB" sz="2200" b="1" dirty="0">
                <a:latin typeface="Arial" charset="0"/>
              </a:rPr>
              <a:t>51 companies / Production of coal or coal-based </a:t>
            </a:r>
            <a:r>
              <a:rPr lang="en-GB" sz="2200" b="1" dirty="0" smtClean="0">
                <a:latin typeface="Arial" charset="0"/>
              </a:rPr>
              <a:t>energy</a:t>
            </a:r>
            <a:endParaRPr lang="en-GB" sz="2400" dirty="0"/>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932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841710" cy="4608512"/>
          </a:xfrm>
          <a:ln>
            <a:noFill/>
          </a:ln>
        </p:spPr>
        <p:txBody>
          <a:bodyPr/>
          <a:lstStyle/>
          <a:p>
            <a:pPr>
              <a:spcBef>
                <a:spcPts val="0"/>
              </a:spcBef>
              <a:spcAft>
                <a:spcPts val="1200"/>
              </a:spcAft>
            </a:pPr>
            <a:r>
              <a:rPr lang="en-GB" sz="2400" b="1" dirty="0" smtClean="0">
                <a:latin typeface="Arial" charset="0"/>
              </a:rPr>
              <a:t>In addition, Norges Bank has excluded, based on its own Investment Management rules:</a:t>
            </a:r>
          </a:p>
          <a:p>
            <a:pPr lvl="2">
              <a:spcBef>
                <a:spcPts val="0"/>
              </a:spcBef>
              <a:spcAft>
                <a:spcPts val="1200"/>
              </a:spcAft>
            </a:pPr>
            <a:r>
              <a:rPr lang="en-GB" sz="2200" b="1" dirty="0">
                <a:latin typeface="Arial" charset="0"/>
              </a:rPr>
              <a:t>51 companies / Production of coal or coal-based energy (so why was DE not excluded earlier</a:t>
            </a:r>
            <a:r>
              <a:rPr lang="en-GB" sz="2200" b="1" dirty="0" smtClean="0">
                <a:latin typeface="Arial" charset="0"/>
              </a:rPr>
              <a:t>?)</a:t>
            </a:r>
            <a:endParaRPr lang="en-GB" sz="2200" b="1" dirty="0">
              <a:latin typeface="Arial" charset="0"/>
            </a:endParaRP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77078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899592" y="1484784"/>
            <a:ext cx="7488832" cy="4608512"/>
          </a:xfrm>
          <a:ln>
            <a:noFill/>
          </a:ln>
        </p:spPr>
        <p:txBody>
          <a:bodyPr/>
          <a:lstStyle/>
          <a:p>
            <a:pPr>
              <a:spcBef>
                <a:spcPts val="0"/>
              </a:spcBef>
              <a:spcAft>
                <a:spcPts val="1200"/>
              </a:spcAft>
            </a:pPr>
            <a:r>
              <a:rPr lang="en-GB" sz="2400" b="1" dirty="0" smtClean="0">
                <a:latin typeface="Arial" charset="0"/>
              </a:rPr>
              <a:t>On Sunday 2 February 2014, Duke Energy employees noticed that coal ash waste was spilling from one of the company’s coal ash ponds through a pipe into Dan River in Riverbend, near Eden, North Carolina.</a:t>
            </a:r>
          </a:p>
          <a:p>
            <a:pPr>
              <a:spcBef>
                <a:spcPts val="0"/>
              </a:spcBef>
              <a:spcAft>
                <a:spcPts val="1200"/>
              </a:spcAft>
            </a:pPr>
            <a:r>
              <a:rPr lang="en-GB" sz="2400" b="1" dirty="0" smtClean="0">
                <a:latin typeface="Arial" charset="0"/>
              </a:rPr>
              <a:t>The company delayed reporting this publicly until the next day.</a:t>
            </a:r>
          </a:p>
          <a:p>
            <a:pPr>
              <a:spcBef>
                <a:spcPts val="0"/>
              </a:spcBef>
              <a:spcAft>
                <a:spcPts val="1200"/>
              </a:spcAft>
            </a:pPr>
            <a:r>
              <a:rPr lang="en-GB" sz="2400" b="1" dirty="0" smtClean="0">
                <a:latin typeface="Arial" charset="0"/>
              </a:rPr>
              <a:t>The spillage was stopped in about a week.</a:t>
            </a:r>
          </a:p>
          <a:p>
            <a:pPr>
              <a:spcBef>
                <a:spcPts val="0"/>
              </a:spcBef>
              <a:spcAft>
                <a:spcPts val="1200"/>
              </a:spcAft>
            </a:pPr>
            <a:r>
              <a:rPr lang="en-GB" sz="2400" b="1" dirty="0" smtClean="0">
                <a:latin typeface="Arial" charset="0"/>
              </a:rPr>
              <a:t>Duke estimated that 50.000 to 82.000 tons of coal ash and 27 million gallons of contaminated water had been released into the Dan River.</a:t>
            </a:r>
          </a:p>
        </p:txBody>
      </p:sp>
      <p:sp>
        <p:nvSpPr>
          <p:cNvPr id="9218" name="Rectangle 2"/>
          <p:cNvSpPr>
            <a:spLocks noGrp="1" noChangeArrowheads="1"/>
          </p:cNvSpPr>
          <p:nvPr>
            <p:ph type="title"/>
          </p:nvPr>
        </p:nvSpPr>
        <p:spPr>
          <a:xfrm>
            <a:off x="28842" y="44624"/>
            <a:ext cx="9144000" cy="1152128"/>
          </a:xfrm>
        </p:spPr>
        <p:txBody>
          <a:bodyPr/>
          <a:lstStyle/>
          <a:p>
            <a:pPr algn="l"/>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rgbClr val="FFFF99"/>
                </a:solidFill>
                <a:latin typeface="Arial" charset="0"/>
              </a:rPr>
              <a:t>                 </a:t>
            </a:r>
            <a:r>
              <a:rPr lang="en-GB" sz="3200" b="1" dirty="0" smtClean="0">
                <a:solidFill>
                  <a:schemeClr val="bg2">
                    <a:lumMod val="20000"/>
                    <a:lumOff val="80000"/>
                  </a:schemeClr>
                </a:solidFill>
                <a:latin typeface="Arial" charset="0"/>
              </a:rPr>
              <a:t>The Dan River Incident</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http://www.catawbariverkeeper.org/issues/coal-ash-1/duke-energy-dan-river-coal-ash-spill-what-do-we-currently-know-what-do-we-need-to-know/?searchterm=None</a:t>
            </a:r>
            <a:endParaRPr lang="en-GB" sz="700" b="1" kern="0" dirty="0" smtClean="0">
              <a:effectLst/>
              <a:latin typeface="Arial" charset="0"/>
            </a:endParaRPr>
          </a:p>
        </p:txBody>
      </p:sp>
      <p:pic>
        <p:nvPicPr>
          <p:cNvPr id="3074" name="Picture 2" descr="Image result for dan river coal ash sp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2" y="8760"/>
            <a:ext cx="1967839" cy="12600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3076" name="Picture 4" descr="Image result for dan river coal ash sp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8760"/>
            <a:ext cx="2198474" cy="123114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4211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841710" cy="4608512"/>
          </a:xfrm>
          <a:ln>
            <a:noFill/>
          </a:ln>
        </p:spPr>
        <p:txBody>
          <a:bodyPr/>
          <a:lstStyle/>
          <a:p>
            <a:pPr>
              <a:spcBef>
                <a:spcPts val="0"/>
              </a:spcBef>
              <a:spcAft>
                <a:spcPts val="1200"/>
              </a:spcAft>
            </a:pPr>
            <a:r>
              <a:rPr lang="en-GB" sz="2400" b="1" dirty="0" smtClean="0">
                <a:latin typeface="Arial" charset="0"/>
              </a:rPr>
              <a:t>In addition, Norges Bank has excluded, based on its own Investment Management rules:</a:t>
            </a:r>
          </a:p>
          <a:p>
            <a:pPr lvl="2">
              <a:spcBef>
                <a:spcPts val="0"/>
              </a:spcBef>
              <a:spcAft>
                <a:spcPts val="1200"/>
              </a:spcAft>
            </a:pPr>
            <a:r>
              <a:rPr lang="en-GB" sz="2200" b="1" dirty="0">
                <a:latin typeface="Arial" charset="0"/>
              </a:rPr>
              <a:t>51 companies / Production of coal or coal-based energy (so why was DE not excluded earlier?)</a:t>
            </a:r>
          </a:p>
          <a:p>
            <a:pPr>
              <a:spcBef>
                <a:spcPts val="0"/>
              </a:spcBef>
              <a:spcAft>
                <a:spcPts val="1200"/>
              </a:spcAft>
            </a:pPr>
            <a:r>
              <a:rPr lang="en-GB" sz="2400" b="1" dirty="0" smtClean="0">
                <a:latin typeface="Arial" charset="0"/>
              </a:rPr>
              <a:t>Two companies are currently under observation:</a:t>
            </a:r>
          </a:p>
          <a:p>
            <a:pPr lvl="2">
              <a:spcBef>
                <a:spcPts val="0"/>
              </a:spcBef>
              <a:spcAft>
                <a:spcPts val="1200"/>
              </a:spcAft>
            </a:pPr>
            <a:r>
              <a:rPr lang="en-GB" sz="2200" b="1" dirty="0" smtClean="0">
                <a:latin typeface="Arial" charset="0"/>
              </a:rPr>
              <a:t>1 company / Risk of severe corruption</a:t>
            </a:r>
          </a:p>
          <a:p>
            <a:pPr lvl="2">
              <a:spcBef>
                <a:spcPts val="0"/>
              </a:spcBef>
              <a:spcAft>
                <a:spcPts val="1200"/>
              </a:spcAft>
            </a:pPr>
            <a:r>
              <a:rPr lang="en-GB" sz="2200" b="1" dirty="0" smtClean="0">
                <a:latin typeface="Arial" charset="0"/>
              </a:rPr>
              <a:t>1 company / Risk of severe environmental damage</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3651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841710" cy="4608512"/>
          </a:xfrm>
          <a:ln>
            <a:noFill/>
          </a:ln>
        </p:spPr>
        <p:txBody>
          <a:bodyPr/>
          <a:lstStyle/>
          <a:p>
            <a:pPr>
              <a:spcBef>
                <a:spcPts val="0"/>
              </a:spcBef>
              <a:spcAft>
                <a:spcPts val="1200"/>
              </a:spcAft>
            </a:pPr>
            <a:r>
              <a:rPr lang="en-GB" sz="2400" b="1" dirty="0" smtClean="0">
                <a:latin typeface="Arial" charset="0"/>
              </a:rPr>
              <a:t>In addition, Norges Bank has excluded, based on its own Investment Management rules:</a:t>
            </a:r>
          </a:p>
          <a:p>
            <a:pPr lvl="2">
              <a:spcBef>
                <a:spcPts val="0"/>
              </a:spcBef>
              <a:spcAft>
                <a:spcPts val="1200"/>
              </a:spcAft>
            </a:pPr>
            <a:r>
              <a:rPr lang="en-GB" sz="2200" b="1" dirty="0">
                <a:latin typeface="Arial" charset="0"/>
              </a:rPr>
              <a:t>51 companies / Production of coal or coal-based energy (so why was DE not excluded earlier?)</a:t>
            </a:r>
          </a:p>
          <a:p>
            <a:pPr>
              <a:spcBef>
                <a:spcPts val="0"/>
              </a:spcBef>
              <a:spcAft>
                <a:spcPts val="1200"/>
              </a:spcAft>
            </a:pPr>
            <a:r>
              <a:rPr lang="en-GB" sz="2400" b="1" dirty="0" smtClean="0">
                <a:latin typeface="Arial" charset="0"/>
              </a:rPr>
              <a:t>Two companies are currently under observation:</a:t>
            </a:r>
          </a:p>
          <a:p>
            <a:pPr lvl="2">
              <a:spcBef>
                <a:spcPts val="0"/>
              </a:spcBef>
              <a:spcAft>
                <a:spcPts val="1200"/>
              </a:spcAft>
            </a:pPr>
            <a:r>
              <a:rPr lang="en-GB" sz="2200" b="1" dirty="0" smtClean="0">
                <a:latin typeface="Arial" charset="0"/>
              </a:rPr>
              <a:t>1 company / Risk of severe corruption</a:t>
            </a:r>
          </a:p>
          <a:p>
            <a:pPr lvl="2">
              <a:spcBef>
                <a:spcPts val="0"/>
              </a:spcBef>
              <a:spcAft>
                <a:spcPts val="1200"/>
              </a:spcAft>
            </a:pPr>
            <a:r>
              <a:rPr lang="en-GB" sz="2200" b="1" dirty="0" smtClean="0">
                <a:latin typeface="Arial" charset="0"/>
              </a:rPr>
              <a:t>1 company / Risk of severe environmental damage</a:t>
            </a:r>
          </a:p>
          <a:p>
            <a:pPr>
              <a:spcBef>
                <a:spcPts val="0"/>
              </a:spcBef>
              <a:spcAft>
                <a:spcPts val="1200"/>
              </a:spcAft>
            </a:pPr>
            <a:r>
              <a:rPr lang="en-GB" sz="2400" b="1" dirty="0" smtClean="0">
                <a:latin typeface="Arial" charset="0"/>
              </a:rPr>
              <a:t>Some companies (8 up till 2013) have been reinstated because they have changed their ways.</a:t>
            </a:r>
            <a:endParaRPr lang="en-GB" sz="2400" dirty="0"/>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3858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7" name="Rectangle 2"/>
          <p:cNvSpPr>
            <a:spLocks noGrp="1" noChangeArrowheads="1"/>
          </p:cNvSpPr>
          <p:nvPr>
            <p:ph type="title"/>
          </p:nvPr>
        </p:nvSpPr>
        <p:spPr>
          <a:xfrm>
            <a:off x="1619672" y="2204864"/>
            <a:ext cx="5904656" cy="1728192"/>
          </a:xfrm>
        </p:spPr>
        <p:txBody>
          <a:bodyPr/>
          <a:lstStyle/>
          <a:p>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chemeClr val="tx1"/>
                </a:solidFill>
                <a:latin typeface="Arial" charset="0"/>
              </a:rPr>
              <a:t>What size of investments are we talking about?</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spTree>
    <p:extLst>
      <p:ext uri="{BB962C8B-B14F-4D97-AF65-F5344CB8AC3E}">
        <p14:creationId xmlns:p14="http://schemas.microsoft.com/office/powerpoint/2010/main" val="28527909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697694" cy="4608512"/>
          </a:xfrm>
          <a:ln>
            <a:noFill/>
          </a:ln>
        </p:spPr>
        <p:txBody>
          <a:bodyPr/>
          <a:lstStyle/>
          <a:p>
            <a:pPr>
              <a:spcBef>
                <a:spcPts val="0"/>
              </a:spcBef>
              <a:spcAft>
                <a:spcPts val="1200"/>
              </a:spcAft>
            </a:pPr>
            <a:r>
              <a:rPr lang="en-GB" sz="2400" b="1" dirty="0" smtClean="0">
                <a:latin typeface="Arial" charset="0"/>
              </a:rPr>
              <a:t>Since the Government Pension Fund Global is a big investor, the sums involved are also big.</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2448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697694" cy="4608512"/>
          </a:xfrm>
          <a:ln>
            <a:noFill/>
          </a:ln>
        </p:spPr>
        <p:txBody>
          <a:bodyPr/>
          <a:lstStyle/>
          <a:p>
            <a:pPr>
              <a:spcBef>
                <a:spcPts val="0"/>
              </a:spcBef>
              <a:spcAft>
                <a:spcPts val="1200"/>
              </a:spcAft>
            </a:pPr>
            <a:r>
              <a:rPr lang="en-GB" sz="2400" b="1" dirty="0" smtClean="0">
                <a:latin typeface="Arial" charset="0"/>
              </a:rPr>
              <a:t>Since the Government Pension Fund Global is a big investor, the sums involved are also big.</a:t>
            </a:r>
          </a:p>
          <a:p>
            <a:pPr lvl="2">
              <a:spcBef>
                <a:spcPts val="0"/>
              </a:spcBef>
              <a:spcAft>
                <a:spcPts val="1200"/>
              </a:spcAft>
            </a:pPr>
            <a:r>
              <a:rPr lang="en-GB" sz="2200" b="1" dirty="0" smtClean="0">
                <a:latin typeface="Arial" charset="0"/>
              </a:rPr>
              <a:t>The leading losers from the policy are tobacco producers – divestment $ 2 billion.</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99441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697694" cy="4608512"/>
          </a:xfrm>
          <a:ln>
            <a:noFill/>
          </a:ln>
        </p:spPr>
        <p:txBody>
          <a:bodyPr/>
          <a:lstStyle/>
          <a:p>
            <a:pPr>
              <a:spcBef>
                <a:spcPts val="0"/>
              </a:spcBef>
              <a:spcAft>
                <a:spcPts val="1200"/>
              </a:spcAft>
            </a:pPr>
            <a:r>
              <a:rPr lang="en-GB" sz="2400" b="1" dirty="0" smtClean="0">
                <a:latin typeface="Arial" charset="0"/>
              </a:rPr>
              <a:t>Since the Government Pension Fund Global is a big investor, the sums involved are also big.</a:t>
            </a:r>
          </a:p>
          <a:p>
            <a:pPr lvl="2">
              <a:spcBef>
                <a:spcPts val="0"/>
              </a:spcBef>
              <a:spcAft>
                <a:spcPts val="1200"/>
              </a:spcAft>
            </a:pPr>
            <a:r>
              <a:rPr lang="en-GB" sz="2200" b="1" dirty="0" smtClean="0">
                <a:latin typeface="Arial" charset="0"/>
              </a:rPr>
              <a:t>The leading losers from the policy are tobacco producers – divestment $ 2 billion.</a:t>
            </a:r>
          </a:p>
          <a:p>
            <a:pPr lvl="2">
              <a:spcBef>
                <a:spcPts val="0"/>
              </a:spcBef>
              <a:spcAft>
                <a:spcPts val="1200"/>
              </a:spcAft>
            </a:pPr>
            <a:r>
              <a:rPr lang="en-GB" sz="2200" b="1" dirty="0" smtClean="0">
                <a:latin typeface="Arial" charset="0"/>
              </a:rPr>
              <a:t>A close second are companies that are seen to cause environmental damage – $ 1.5 billion.</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8962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697694" cy="4608512"/>
          </a:xfrm>
          <a:ln>
            <a:noFill/>
          </a:ln>
        </p:spPr>
        <p:txBody>
          <a:bodyPr/>
          <a:lstStyle/>
          <a:p>
            <a:pPr>
              <a:spcBef>
                <a:spcPts val="0"/>
              </a:spcBef>
              <a:spcAft>
                <a:spcPts val="1200"/>
              </a:spcAft>
            </a:pPr>
            <a:r>
              <a:rPr lang="en-GB" sz="2400" b="1" dirty="0" smtClean="0">
                <a:latin typeface="Arial" charset="0"/>
              </a:rPr>
              <a:t>Since the Government Pension Fund Global is a big investor, the sums involved are also big.</a:t>
            </a:r>
          </a:p>
          <a:p>
            <a:pPr lvl="2">
              <a:spcBef>
                <a:spcPts val="0"/>
              </a:spcBef>
              <a:spcAft>
                <a:spcPts val="1200"/>
              </a:spcAft>
            </a:pPr>
            <a:r>
              <a:rPr lang="en-GB" sz="2200" b="1" dirty="0" smtClean="0">
                <a:latin typeface="Arial" charset="0"/>
              </a:rPr>
              <a:t>The leading losers from the policy are tobacco producers – divestment $ 2 billion.</a:t>
            </a:r>
          </a:p>
          <a:p>
            <a:pPr lvl="2">
              <a:spcBef>
                <a:spcPts val="0"/>
              </a:spcBef>
              <a:spcAft>
                <a:spcPts val="1200"/>
              </a:spcAft>
            </a:pPr>
            <a:r>
              <a:rPr lang="en-GB" sz="2200" b="1" dirty="0" smtClean="0">
                <a:latin typeface="Arial" charset="0"/>
              </a:rPr>
              <a:t>A close second are companies that are seen to cause environmental damage – $ 1.5 billion.</a:t>
            </a:r>
          </a:p>
          <a:p>
            <a:pPr lvl="2">
              <a:spcBef>
                <a:spcPts val="0"/>
              </a:spcBef>
              <a:spcAft>
                <a:spcPts val="1200"/>
              </a:spcAft>
            </a:pPr>
            <a:r>
              <a:rPr lang="en-GB" sz="2200" b="1" dirty="0" smtClean="0">
                <a:latin typeface="Arial" charset="0"/>
              </a:rPr>
              <a:t>And the third are perceived human rights violators – $ 650 million.</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2730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697694" cy="4608512"/>
          </a:xfrm>
          <a:ln>
            <a:noFill/>
          </a:ln>
        </p:spPr>
        <p:txBody>
          <a:bodyPr/>
          <a:lstStyle/>
          <a:p>
            <a:pPr>
              <a:spcBef>
                <a:spcPts val="0"/>
              </a:spcBef>
              <a:spcAft>
                <a:spcPts val="1200"/>
              </a:spcAft>
            </a:pPr>
            <a:r>
              <a:rPr lang="en-GB" sz="2400" b="1" dirty="0" smtClean="0">
                <a:latin typeface="Arial" charset="0"/>
              </a:rPr>
              <a:t>Since the Government Pension Fund Global is a big investor, the sums involved are also big.</a:t>
            </a:r>
          </a:p>
          <a:p>
            <a:pPr lvl="2">
              <a:spcBef>
                <a:spcPts val="0"/>
              </a:spcBef>
              <a:spcAft>
                <a:spcPts val="1200"/>
              </a:spcAft>
            </a:pPr>
            <a:r>
              <a:rPr lang="en-GB" sz="2200" b="1" dirty="0" smtClean="0">
                <a:latin typeface="Arial" charset="0"/>
              </a:rPr>
              <a:t>The leading losers from the policy are tobacco producers – divestment $ 2 billion.</a:t>
            </a:r>
          </a:p>
          <a:p>
            <a:pPr lvl="2">
              <a:spcBef>
                <a:spcPts val="0"/>
              </a:spcBef>
              <a:spcAft>
                <a:spcPts val="1200"/>
              </a:spcAft>
            </a:pPr>
            <a:r>
              <a:rPr lang="en-GB" sz="2200" b="1" dirty="0" smtClean="0">
                <a:latin typeface="Arial" charset="0"/>
              </a:rPr>
              <a:t>A close second are companies that are seen to cause environmental damage – $ 1.5 billion.</a:t>
            </a:r>
          </a:p>
          <a:p>
            <a:pPr lvl="2">
              <a:spcBef>
                <a:spcPts val="0"/>
              </a:spcBef>
              <a:spcAft>
                <a:spcPts val="1200"/>
              </a:spcAft>
            </a:pPr>
            <a:r>
              <a:rPr lang="en-GB" sz="2200" b="1" dirty="0" smtClean="0">
                <a:latin typeface="Arial" charset="0"/>
              </a:rPr>
              <a:t>And the third are perceived human rights violators – $ 650 million.</a:t>
            </a:r>
          </a:p>
          <a:p>
            <a:pPr lvl="2">
              <a:spcBef>
                <a:spcPts val="0"/>
              </a:spcBef>
              <a:spcAft>
                <a:spcPts val="1200"/>
              </a:spcAft>
            </a:pPr>
            <a:r>
              <a:rPr lang="en-GB" sz="2200" b="1" dirty="0" smtClean="0">
                <a:latin typeface="Arial" charset="0"/>
              </a:rPr>
              <a:t>Of the last, $ 372 million divested off Walmart.</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05205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697694" cy="4608512"/>
          </a:xfrm>
          <a:ln>
            <a:noFill/>
          </a:ln>
        </p:spPr>
        <p:txBody>
          <a:bodyPr/>
          <a:lstStyle/>
          <a:p>
            <a:pPr>
              <a:spcBef>
                <a:spcPts val="0"/>
              </a:spcBef>
              <a:spcAft>
                <a:spcPts val="1200"/>
              </a:spcAft>
            </a:pPr>
            <a:r>
              <a:rPr lang="en-GB" sz="2400" b="1" dirty="0" smtClean="0">
                <a:latin typeface="Arial" charset="0"/>
              </a:rPr>
              <a:t>Since the Government Pension Fund Global is a big investor, the sums involved are also big.</a:t>
            </a:r>
          </a:p>
          <a:p>
            <a:pPr lvl="2">
              <a:spcBef>
                <a:spcPts val="0"/>
              </a:spcBef>
              <a:spcAft>
                <a:spcPts val="1200"/>
              </a:spcAft>
            </a:pPr>
            <a:r>
              <a:rPr lang="en-GB" sz="2200" b="1" dirty="0" smtClean="0">
                <a:latin typeface="Arial" charset="0"/>
              </a:rPr>
              <a:t>The leading losers from the policy are tobacco producers – divestment $ 2 billion.</a:t>
            </a:r>
          </a:p>
          <a:p>
            <a:pPr lvl="2">
              <a:spcBef>
                <a:spcPts val="0"/>
              </a:spcBef>
              <a:spcAft>
                <a:spcPts val="1200"/>
              </a:spcAft>
            </a:pPr>
            <a:r>
              <a:rPr lang="en-GB" sz="2200" b="1" dirty="0" smtClean="0">
                <a:latin typeface="Arial" charset="0"/>
              </a:rPr>
              <a:t>A close second are companies that are seen to cause environmental damage – $ 1.5 billion.</a:t>
            </a:r>
          </a:p>
          <a:p>
            <a:pPr lvl="2">
              <a:spcBef>
                <a:spcPts val="0"/>
              </a:spcBef>
              <a:spcAft>
                <a:spcPts val="1200"/>
              </a:spcAft>
            </a:pPr>
            <a:r>
              <a:rPr lang="en-GB" sz="2200" b="1" dirty="0" smtClean="0">
                <a:latin typeface="Arial" charset="0"/>
              </a:rPr>
              <a:t>And the third are perceived human rights violators – $ 650 million.</a:t>
            </a:r>
          </a:p>
          <a:p>
            <a:pPr lvl="2">
              <a:spcBef>
                <a:spcPts val="0"/>
              </a:spcBef>
              <a:spcAft>
                <a:spcPts val="1200"/>
              </a:spcAft>
            </a:pPr>
            <a:r>
              <a:rPr lang="en-GB" sz="2200" b="1" dirty="0" smtClean="0">
                <a:latin typeface="Arial" charset="0"/>
              </a:rPr>
              <a:t>Of the last, $ 372 million divested off Walmart.</a:t>
            </a:r>
          </a:p>
          <a:p>
            <a:pPr>
              <a:spcBef>
                <a:spcPts val="0"/>
              </a:spcBef>
              <a:spcAft>
                <a:spcPts val="1200"/>
              </a:spcAft>
            </a:pPr>
            <a:r>
              <a:rPr lang="en-GB" sz="2400" b="1" dirty="0" smtClean="0">
                <a:latin typeface="Arial" charset="0"/>
              </a:rPr>
              <a:t>Duke Energy faced an &gt; $ 300 million divestment.</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2689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481670" cy="4608512"/>
          </a:xfrm>
          <a:ln>
            <a:noFill/>
          </a:ln>
        </p:spPr>
        <p:txBody>
          <a:bodyPr/>
          <a:lstStyle/>
          <a:p>
            <a:pPr>
              <a:spcBef>
                <a:spcPts val="0"/>
              </a:spcBef>
              <a:spcAft>
                <a:spcPts val="1200"/>
              </a:spcAft>
            </a:pPr>
            <a:r>
              <a:rPr lang="en-GB" sz="2400" b="1" dirty="0" smtClean="0">
                <a:latin typeface="Arial" charset="0"/>
              </a:rPr>
              <a:t>In 2013, the Finance Minister of Norway announced that the Council will be disbanded.</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1381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899592" y="1484784"/>
            <a:ext cx="7560840" cy="4608512"/>
          </a:xfrm>
          <a:ln>
            <a:noFill/>
          </a:ln>
        </p:spPr>
        <p:txBody>
          <a:bodyPr/>
          <a:lstStyle/>
          <a:p>
            <a:pPr>
              <a:spcBef>
                <a:spcPts val="0"/>
              </a:spcBef>
              <a:spcAft>
                <a:spcPts val="1200"/>
              </a:spcAft>
            </a:pPr>
            <a:r>
              <a:rPr lang="en-GB" sz="2400" b="1" dirty="0" smtClean="0">
                <a:latin typeface="Arial" charset="0"/>
              </a:rPr>
              <a:t>The Riverbend ash pond was an unlined high hazard coal ash waste pond which had been left untreated since the closure of the Duke Energy coal power plant in April 2013.</a:t>
            </a:r>
          </a:p>
          <a:p>
            <a:pPr>
              <a:spcBef>
                <a:spcPts val="0"/>
              </a:spcBef>
              <a:spcAft>
                <a:spcPts val="1200"/>
              </a:spcAft>
            </a:pPr>
            <a:r>
              <a:rPr lang="en-GB" sz="2400" b="1" dirty="0" smtClean="0">
                <a:latin typeface="Arial" charset="0"/>
              </a:rPr>
              <a:t>According to the operation permit, Duke was required to have the ash pond closed 1 year before closing the plant.</a:t>
            </a:r>
          </a:p>
          <a:p>
            <a:pPr>
              <a:spcBef>
                <a:spcPts val="0"/>
              </a:spcBef>
              <a:spcAft>
                <a:spcPts val="1200"/>
              </a:spcAft>
            </a:pPr>
            <a:r>
              <a:rPr lang="en-GB" sz="2400" b="1" dirty="0" smtClean="0">
                <a:latin typeface="Arial" charset="0"/>
              </a:rPr>
              <a:t>After the spill, Duke representatives said that this would be dealt with “eventually”.</a:t>
            </a:r>
          </a:p>
          <a:p>
            <a:pPr>
              <a:spcBef>
                <a:spcPts val="0"/>
              </a:spcBef>
              <a:spcAft>
                <a:spcPts val="1200"/>
              </a:spcAft>
            </a:pPr>
            <a:r>
              <a:rPr lang="en-GB" sz="2400" b="1" dirty="0" smtClean="0">
                <a:latin typeface="Arial" charset="0"/>
              </a:rPr>
              <a:t>Similarly toxic ash ponds remain in many closed coal power plant sites along rivers.</a:t>
            </a: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http://www.catawbariverkeeper.org/issues/coal-ash-1/duke-energy-dan-river-coal-ash-spill-what-do-we-currently-know-what-do-we-need-to-know/?searchterm=None</a:t>
            </a:r>
            <a:endParaRPr lang="en-GB" sz="700" b="1" kern="0" dirty="0" smtClean="0">
              <a:effectLst/>
              <a:latin typeface="Arial" charset="0"/>
            </a:endParaRPr>
          </a:p>
        </p:txBody>
      </p:sp>
      <p:sp>
        <p:nvSpPr>
          <p:cNvPr id="7" name="Rectangle 2"/>
          <p:cNvSpPr>
            <a:spLocks noGrp="1" noChangeArrowheads="1"/>
          </p:cNvSpPr>
          <p:nvPr>
            <p:ph type="title"/>
          </p:nvPr>
        </p:nvSpPr>
        <p:spPr>
          <a:xfrm>
            <a:off x="28842" y="44624"/>
            <a:ext cx="9144000" cy="1152128"/>
          </a:xfrm>
        </p:spPr>
        <p:txBody>
          <a:bodyPr/>
          <a:lstStyle/>
          <a:p>
            <a:pPr algn="l"/>
            <a:r>
              <a:rPr lang="en-GB" sz="3600" b="1" dirty="0" smtClean="0">
                <a:solidFill>
                  <a:srgbClr val="FFFF99"/>
                </a:solidFill>
                <a:latin typeface="Arial" charset="0"/>
              </a:rPr>
              <a:t/>
            </a:r>
            <a:br>
              <a:rPr lang="en-GB" sz="3600" b="1" dirty="0" smtClean="0">
                <a:solidFill>
                  <a:srgbClr val="FFFF99"/>
                </a:solidFill>
                <a:latin typeface="Arial" charset="0"/>
              </a:rPr>
            </a:br>
            <a:r>
              <a:rPr lang="en-GB" sz="3600" b="1" dirty="0" smtClean="0">
                <a:solidFill>
                  <a:srgbClr val="FFFF99"/>
                </a:solidFill>
                <a:latin typeface="Arial" charset="0"/>
              </a:rPr>
              <a:t>                 </a:t>
            </a:r>
            <a:r>
              <a:rPr lang="en-GB" sz="3200" b="1" dirty="0" smtClean="0">
                <a:solidFill>
                  <a:schemeClr val="bg2">
                    <a:lumMod val="20000"/>
                    <a:lumOff val="80000"/>
                  </a:schemeClr>
                </a:solidFill>
                <a:latin typeface="Arial" charset="0"/>
              </a:rPr>
              <a:t>The Dan River Incident</a:t>
            </a:r>
            <a:r>
              <a:rPr lang="en-GB" sz="3800" b="1" dirty="0" smtClean="0">
                <a:solidFill>
                  <a:srgbClr val="FFFF99"/>
                </a:solidFill>
                <a:latin typeface="Arial" charset="0"/>
              </a:rPr>
              <a:t/>
            </a:r>
            <a:br>
              <a:rPr lang="en-GB" sz="3800" b="1" dirty="0" smtClean="0">
                <a:solidFill>
                  <a:srgbClr val="FFFF99"/>
                </a:solidFill>
                <a:latin typeface="Arial" charset="0"/>
              </a:rPr>
            </a:br>
            <a:r>
              <a:rPr lang="fi-FI" sz="3800" b="1" dirty="0" smtClean="0">
                <a:solidFill>
                  <a:srgbClr val="FFFF99"/>
                </a:solidFill>
                <a:latin typeface="Arial" charset="0"/>
              </a:rPr>
              <a:t> </a:t>
            </a:r>
            <a:endParaRPr lang="fi-FI" sz="3800" b="1" dirty="0" smtClean="0">
              <a:solidFill>
                <a:srgbClr val="99CCFF"/>
              </a:solidFill>
              <a:latin typeface="Arial" charset="0"/>
            </a:endParaRPr>
          </a:p>
        </p:txBody>
      </p:sp>
      <p:pic>
        <p:nvPicPr>
          <p:cNvPr id="8" name="Picture 2" descr="Image result for dan river coal ash sp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2" y="8760"/>
            <a:ext cx="1967839" cy="12600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9" name="Picture 4" descr="Image result for dan river coal ash sp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8760"/>
            <a:ext cx="2198474" cy="123114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26307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481670" cy="4608512"/>
          </a:xfrm>
          <a:ln>
            <a:noFill/>
          </a:ln>
        </p:spPr>
        <p:txBody>
          <a:bodyPr/>
          <a:lstStyle/>
          <a:p>
            <a:pPr>
              <a:spcBef>
                <a:spcPts val="0"/>
              </a:spcBef>
              <a:spcAft>
                <a:spcPts val="1200"/>
              </a:spcAft>
            </a:pPr>
            <a:r>
              <a:rPr lang="en-GB" sz="2400" b="1" dirty="0" smtClean="0">
                <a:latin typeface="Arial" charset="0"/>
              </a:rPr>
              <a:t>In 2013, the Finance Minister of Norway announced that the Council will be disbanded.</a:t>
            </a:r>
          </a:p>
          <a:p>
            <a:pPr lvl="2">
              <a:spcBef>
                <a:spcPts val="0"/>
              </a:spcBef>
              <a:spcAft>
                <a:spcPts val="1200"/>
              </a:spcAft>
            </a:pPr>
            <a:r>
              <a:rPr lang="en-GB" sz="2200" b="1" dirty="0" smtClean="0">
                <a:latin typeface="Arial" charset="0"/>
              </a:rPr>
              <a:t>Its duties would be assumed by Norges Bank, all exclusions would be managed centrally.</a:t>
            </a:r>
          </a:p>
          <a:p>
            <a:pPr lvl="2">
              <a:spcBef>
                <a:spcPts val="0"/>
              </a:spcBef>
              <a:spcAft>
                <a:spcPts val="1200"/>
              </a:spcAft>
            </a:pPr>
            <a:r>
              <a:rPr lang="en-GB" sz="2200" b="1" dirty="0" smtClean="0">
                <a:latin typeface="Arial" charset="0"/>
              </a:rPr>
              <a:t>Smooth management was the justification.</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6855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481670" cy="4608512"/>
          </a:xfrm>
          <a:ln>
            <a:noFill/>
          </a:ln>
        </p:spPr>
        <p:txBody>
          <a:bodyPr/>
          <a:lstStyle/>
          <a:p>
            <a:pPr>
              <a:spcBef>
                <a:spcPts val="0"/>
              </a:spcBef>
              <a:spcAft>
                <a:spcPts val="1200"/>
              </a:spcAft>
            </a:pPr>
            <a:r>
              <a:rPr lang="en-GB" sz="2400" b="1" dirty="0" smtClean="0">
                <a:latin typeface="Arial" charset="0"/>
              </a:rPr>
              <a:t>In 2013, the Finance Minister of Norway announced that the Council will be disbanded.</a:t>
            </a:r>
          </a:p>
          <a:p>
            <a:pPr lvl="2">
              <a:spcBef>
                <a:spcPts val="0"/>
              </a:spcBef>
              <a:spcAft>
                <a:spcPts val="1200"/>
              </a:spcAft>
            </a:pPr>
            <a:r>
              <a:rPr lang="en-GB" sz="2200" b="1" dirty="0" smtClean="0">
                <a:latin typeface="Arial" charset="0"/>
              </a:rPr>
              <a:t>Its duties would be assumed by Norges Bank, all exclusions would be managed centrally.</a:t>
            </a:r>
          </a:p>
          <a:p>
            <a:pPr lvl="2">
              <a:spcBef>
                <a:spcPts val="0"/>
              </a:spcBef>
              <a:spcAft>
                <a:spcPts val="1200"/>
              </a:spcAft>
            </a:pPr>
            <a:r>
              <a:rPr lang="en-GB" sz="2200" b="1" dirty="0" smtClean="0">
                <a:latin typeface="Arial" charset="0"/>
              </a:rPr>
              <a:t>Smooth management was the justification.</a:t>
            </a:r>
          </a:p>
          <a:p>
            <a:pPr>
              <a:spcBef>
                <a:spcPts val="0"/>
              </a:spcBef>
              <a:spcAft>
                <a:spcPts val="1200"/>
              </a:spcAft>
            </a:pPr>
            <a:r>
              <a:rPr lang="en-GB" sz="2400" b="1" dirty="0" smtClean="0">
                <a:latin typeface="Arial" charset="0"/>
              </a:rPr>
              <a:t>Objections to this included:</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92911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481670" cy="4608512"/>
          </a:xfrm>
          <a:ln>
            <a:noFill/>
          </a:ln>
        </p:spPr>
        <p:txBody>
          <a:bodyPr/>
          <a:lstStyle/>
          <a:p>
            <a:pPr>
              <a:spcBef>
                <a:spcPts val="0"/>
              </a:spcBef>
              <a:spcAft>
                <a:spcPts val="1200"/>
              </a:spcAft>
            </a:pPr>
            <a:r>
              <a:rPr lang="en-GB" sz="2400" b="1" dirty="0" smtClean="0">
                <a:latin typeface="Arial" charset="0"/>
              </a:rPr>
              <a:t>In 2013, the Finance Minister of Norway announced that the Council will be disbanded.</a:t>
            </a:r>
          </a:p>
          <a:p>
            <a:pPr lvl="2">
              <a:spcBef>
                <a:spcPts val="0"/>
              </a:spcBef>
              <a:spcAft>
                <a:spcPts val="1200"/>
              </a:spcAft>
            </a:pPr>
            <a:r>
              <a:rPr lang="en-GB" sz="2200" b="1" dirty="0" smtClean="0">
                <a:latin typeface="Arial" charset="0"/>
              </a:rPr>
              <a:t>Its duties would be assumed by Norges Bank, all exclusions would be managed centrally.</a:t>
            </a:r>
          </a:p>
          <a:p>
            <a:pPr lvl="2">
              <a:spcBef>
                <a:spcPts val="0"/>
              </a:spcBef>
              <a:spcAft>
                <a:spcPts val="1200"/>
              </a:spcAft>
            </a:pPr>
            <a:r>
              <a:rPr lang="en-GB" sz="2200" b="1" dirty="0" smtClean="0">
                <a:latin typeface="Arial" charset="0"/>
              </a:rPr>
              <a:t>Smooth management was the justification.</a:t>
            </a:r>
          </a:p>
          <a:p>
            <a:pPr>
              <a:spcBef>
                <a:spcPts val="0"/>
              </a:spcBef>
              <a:spcAft>
                <a:spcPts val="1200"/>
              </a:spcAft>
            </a:pPr>
            <a:r>
              <a:rPr lang="en-GB" sz="2400" b="1" dirty="0" smtClean="0">
                <a:latin typeface="Arial" charset="0"/>
              </a:rPr>
              <a:t>Objections to this included:</a:t>
            </a:r>
          </a:p>
          <a:p>
            <a:pPr lvl="2">
              <a:spcBef>
                <a:spcPts val="0"/>
              </a:spcBef>
              <a:spcAft>
                <a:spcPts val="1200"/>
              </a:spcAft>
            </a:pPr>
            <a:r>
              <a:rPr lang="en-GB" sz="2200" b="1" dirty="0" smtClean="0">
                <a:latin typeface="Arial" charset="0"/>
              </a:rPr>
              <a:t>The ethics watchdog should be independent.</a:t>
            </a:r>
          </a:p>
          <a:p>
            <a:pPr lvl="2">
              <a:spcBef>
                <a:spcPts val="0"/>
              </a:spcBef>
              <a:spcAft>
                <a:spcPts val="1200"/>
              </a:spcAft>
            </a:pPr>
            <a:r>
              <a:rPr lang="en-GB" sz="2200" b="1" dirty="0" smtClean="0">
                <a:latin typeface="Arial" charset="0"/>
              </a:rPr>
              <a:t>Too much power would be concentrated.</a:t>
            </a:r>
          </a:p>
          <a:p>
            <a:pPr lvl="2">
              <a:spcBef>
                <a:spcPts val="0"/>
              </a:spcBef>
              <a:spcAft>
                <a:spcPts val="1200"/>
              </a:spcAft>
            </a:pPr>
            <a:r>
              <a:rPr lang="en-GB" sz="2200" b="1" dirty="0" smtClean="0">
                <a:latin typeface="Arial" charset="0"/>
              </a:rPr>
              <a:t>Fewer companies would be excluded.</a:t>
            </a:r>
          </a:p>
          <a:p>
            <a:pPr lvl="2">
              <a:spcBef>
                <a:spcPts val="0"/>
              </a:spcBef>
              <a:spcAft>
                <a:spcPts val="1200"/>
              </a:spcAft>
            </a:pPr>
            <a:r>
              <a:rPr lang="en-GB" sz="2200" b="1" dirty="0" smtClean="0">
                <a:latin typeface="Arial" charset="0"/>
              </a:rPr>
              <a:t>Investments would become less ethical.</a:t>
            </a:r>
            <a:endParaRPr lang="en-GB" sz="2400" dirty="0"/>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7719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481670" cy="4608512"/>
          </a:xfrm>
          <a:ln>
            <a:noFill/>
          </a:ln>
        </p:spPr>
        <p:txBody>
          <a:bodyPr/>
          <a:lstStyle/>
          <a:p>
            <a:pPr>
              <a:spcBef>
                <a:spcPts val="0"/>
              </a:spcBef>
              <a:spcAft>
                <a:spcPts val="1200"/>
              </a:spcAft>
            </a:pPr>
            <a:r>
              <a:rPr lang="en-GB" sz="2400" b="1" dirty="0" smtClean="0">
                <a:latin typeface="Arial" charset="0"/>
              </a:rPr>
              <a:t>In 2014, the Norwegian Parliament decided to appoint a new Council, under new guidelines.</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8549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481670" cy="4608512"/>
          </a:xfrm>
          <a:ln>
            <a:noFill/>
          </a:ln>
        </p:spPr>
        <p:txBody>
          <a:bodyPr/>
          <a:lstStyle/>
          <a:p>
            <a:pPr>
              <a:spcBef>
                <a:spcPts val="0"/>
              </a:spcBef>
              <a:spcAft>
                <a:spcPts val="1200"/>
              </a:spcAft>
            </a:pPr>
            <a:r>
              <a:rPr lang="en-GB" sz="2400" b="1" dirty="0" smtClean="0">
                <a:latin typeface="Arial" charset="0"/>
              </a:rPr>
              <a:t>In 2014, the Norwegian Parliament decided to appoint a new Council, under new guidelines.</a:t>
            </a:r>
          </a:p>
          <a:p>
            <a:pPr lvl="2">
              <a:spcBef>
                <a:spcPts val="0"/>
              </a:spcBef>
              <a:spcAft>
                <a:spcPts val="1200"/>
              </a:spcAft>
            </a:pPr>
            <a:r>
              <a:rPr lang="en-GB" sz="2200" b="1" dirty="0" smtClean="0">
                <a:latin typeface="Arial" charset="0"/>
              </a:rPr>
              <a:t>It would now make its recommendations to Norges Bank, not to the Ministry of Finance.</a:t>
            </a:r>
          </a:p>
          <a:p>
            <a:pPr lvl="2">
              <a:spcBef>
                <a:spcPts val="0"/>
              </a:spcBef>
              <a:spcAft>
                <a:spcPts val="1200"/>
              </a:spcAft>
            </a:pPr>
            <a:r>
              <a:rPr lang="en-GB" sz="2200" b="1" dirty="0" smtClean="0">
                <a:latin typeface="Arial" charset="0"/>
              </a:rPr>
              <a:t>Distance from policy was the justification.</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659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481670" cy="4608512"/>
          </a:xfrm>
          <a:ln>
            <a:noFill/>
          </a:ln>
        </p:spPr>
        <p:txBody>
          <a:bodyPr/>
          <a:lstStyle/>
          <a:p>
            <a:pPr>
              <a:spcBef>
                <a:spcPts val="0"/>
              </a:spcBef>
              <a:spcAft>
                <a:spcPts val="1200"/>
              </a:spcAft>
            </a:pPr>
            <a:r>
              <a:rPr lang="en-GB" sz="2400" b="1" dirty="0" smtClean="0">
                <a:latin typeface="Arial" charset="0"/>
              </a:rPr>
              <a:t>In 2014, the Norwegian Parliament decided to appoint a new Council, under new guidelines.</a:t>
            </a:r>
          </a:p>
          <a:p>
            <a:pPr lvl="2">
              <a:spcBef>
                <a:spcPts val="0"/>
              </a:spcBef>
              <a:spcAft>
                <a:spcPts val="1200"/>
              </a:spcAft>
            </a:pPr>
            <a:r>
              <a:rPr lang="en-GB" sz="2200" b="1" dirty="0" smtClean="0">
                <a:latin typeface="Arial" charset="0"/>
              </a:rPr>
              <a:t>It would now make its recommendations to Norges Bank, not to the Ministry of Finance.</a:t>
            </a:r>
          </a:p>
          <a:p>
            <a:pPr lvl="2">
              <a:spcBef>
                <a:spcPts val="0"/>
              </a:spcBef>
              <a:spcAft>
                <a:spcPts val="1200"/>
              </a:spcAft>
            </a:pPr>
            <a:r>
              <a:rPr lang="en-GB" sz="2200" b="1" dirty="0" smtClean="0">
                <a:latin typeface="Arial" charset="0"/>
              </a:rPr>
              <a:t>Distance from policy was the justification.</a:t>
            </a:r>
          </a:p>
          <a:p>
            <a:pPr>
              <a:spcBef>
                <a:spcPts val="0"/>
              </a:spcBef>
              <a:spcAft>
                <a:spcPts val="1200"/>
              </a:spcAft>
            </a:pPr>
            <a:r>
              <a:rPr lang="en-GB" sz="2400" b="1" dirty="0" smtClean="0">
                <a:latin typeface="Arial" charset="0"/>
              </a:rPr>
              <a:t>Objections and counter-objections continue:</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0972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481670" cy="4608512"/>
          </a:xfrm>
          <a:ln>
            <a:noFill/>
          </a:ln>
        </p:spPr>
        <p:txBody>
          <a:bodyPr/>
          <a:lstStyle/>
          <a:p>
            <a:pPr>
              <a:spcBef>
                <a:spcPts val="0"/>
              </a:spcBef>
              <a:spcAft>
                <a:spcPts val="1200"/>
              </a:spcAft>
            </a:pPr>
            <a:r>
              <a:rPr lang="en-GB" sz="2400" b="1" dirty="0" smtClean="0">
                <a:latin typeface="Arial" charset="0"/>
              </a:rPr>
              <a:t>In 2014, the Norwegian Parliament decided to appoint a new Council, under new guidelines.</a:t>
            </a:r>
          </a:p>
          <a:p>
            <a:pPr lvl="2">
              <a:spcBef>
                <a:spcPts val="0"/>
              </a:spcBef>
              <a:spcAft>
                <a:spcPts val="1200"/>
              </a:spcAft>
            </a:pPr>
            <a:r>
              <a:rPr lang="en-GB" sz="2200" b="1" dirty="0" smtClean="0">
                <a:latin typeface="Arial" charset="0"/>
              </a:rPr>
              <a:t>It would now make its recommendations to Norges Bank, not to the Ministry of Finance.</a:t>
            </a:r>
          </a:p>
          <a:p>
            <a:pPr lvl="2">
              <a:spcBef>
                <a:spcPts val="0"/>
              </a:spcBef>
              <a:spcAft>
                <a:spcPts val="1200"/>
              </a:spcAft>
            </a:pPr>
            <a:r>
              <a:rPr lang="en-GB" sz="2200" b="1" dirty="0" smtClean="0">
                <a:latin typeface="Arial" charset="0"/>
              </a:rPr>
              <a:t>Distance from policy was the justification.</a:t>
            </a:r>
          </a:p>
          <a:p>
            <a:pPr>
              <a:spcBef>
                <a:spcPts val="0"/>
              </a:spcBef>
              <a:spcAft>
                <a:spcPts val="1200"/>
              </a:spcAft>
            </a:pPr>
            <a:r>
              <a:rPr lang="en-GB" sz="2400" b="1" dirty="0" smtClean="0">
                <a:latin typeface="Arial" charset="0"/>
              </a:rPr>
              <a:t>Objections and counter-objections continue:</a:t>
            </a:r>
          </a:p>
          <a:p>
            <a:pPr lvl="2">
              <a:spcBef>
                <a:spcPts val="0"/>
              </a:spcBef>
              <a:spcAft>
                <a:spcPts val="1200"/>
              </a:spcAft>
            </a:pPr>
            <a:r>
              <a:rPr lang="en-GB" sz="2200" b="1" dirty="0" smtClean="0">
                <a:latin typeface="Arial" charset="0"/>
              </a:rPr>
              <a:t>“The Fund excludes too many companies.”</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0762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481670" cy="4608512"/>
          </a:xfrm>
          <a:ln>
            <a:noFill/>
          </a:ln>
        </p:spPr>
        <p:txBody>
          <a:bodyPr/>
          <a:lstStyle/>
          <a:p>
            <a:pPr>
              <a:spcBef>
                <a:spcPts val="0"/>
              </a:spcBef>
              <a:spcAft>
                <a:spcPts val="1200"/>
              </a:spcAft>
            </a:pPr>
            <a:r>
              <a:rPr lang="en-GB" sz="2400" b="1" dirty="0" smtClean="0">
                <a:latin typeface="Arial" charset="0"/>
              </a:rPr>
              <a:t>In 2014, the Norwegian Parliament decided to appoint a new Council, under new guidelines.</a:t>
            </a:r>
          </a:p>
          <a:p>
            <a:pPr lvl="2">
              <a:spcBef>
                <a:spcPts val="0"/>
              </a:spcBef>
              <a:spcAft>
                <a:spcPts val="1200"/>
              </a:spcAft>
            </a:pPr>
            <a:r>
              <a:rPr lang="en-GB" sz="2200" b="1" dirty="0" smtClean="0">
                <a:latin typeface="Arial" charset="0"/>
              </a:rPr>
              <a:t>It would now make its recommendations to Norges Bank, not to the Ministry of Finance.</a:t>
            </a:r>
          </a:p>
          <a:p>
            <a:pPr lvl="2">
              <a:spcBef>
                <a:spcPts val="0"/>
              </a:spcBef>
              <a:spcAft>
                <a:spcPts val="1200"/>
              </a:spcAft>
            </a:pPr>
            <a:r>
              <a:rPr lang="en-GB" sz="2200" b="1" dirty="0" smtClean="0">
                <a:latin typeface="Arial" charset="0"/>
              </a:rPr>
              <a:t>Distance from policy was the justification.</a:t>
            </a:r>
          </a:p>
          <a:p>
            <a:pPr>
              <a:spcBef>
                <a:spcPts val="0"/>
              </a:spcBef>
              <a:spcAft>
                <a:spcPts val="1200"/>
              </a:spcAft>
            </a:pPr>
            <a:r>
              <a:rPr lang="en-GB" sz="2400" b="1" dirty="0" smtClean="0">
                <a:latin typeface="Arial" charset="0"/>
              </a:rPr>
              <a:t>Objections and counter-objections continue:</a:t>
            </a:r>
          </a:p>
          <a:p>
            <a:pPr lvl="2">
              <a:spcBef>
                <a:spcPts val="0"/>
              </a:spcBef>
              <a:spcAft>
                <a:spcPts val="1200"/>
              </a:spcAft>
            </a:pPr>
            <a:r>
              <a:rPr lang="en-GB" sz="2200" b="1" dirty="0" smtClean="0">
                <a:latin typeface="Arial" charset="0"/>
              </a:rPr>
              <a:t>“The Fund excludes too many companies.”</a:t>
            </a:r>
          </a:p>
          <a:p>
            <a:pPr lvl="2">
              <a:spcBef>
                <a:spcPts val="0"/>
              </a:spcBef>
              <a:spcAft>
                <a:spcPts val="1200"/>
              </a:spcAft>
            </a:pPr>
            <a:r>
              <a:rPr lang="en-GB" sz="2200" b="1" dirty="0" smtClean="0">
                <a:latin typeface="Arial" charset="0"/>
              </a:rPr>
              <a:t>“Exclusions do not disturb its performance.”</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719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481670" cy="4608512"/>
          </a:xfrm>
          <a:ln>
            <a:noFill/>
          </a:ln>
        </p:spPr>
        <p:txBody>
          <a:bodyPr/>
          <a:lstStyle/>
          <a:p>
            <a:pPr>
              <a:spcBef>
                <a:spcPts val="0"/>
              </a:spcBef>
              <a:spcAft>
                <a:spcPts val="1200"/>
              </a:spcAft>
            </a:pPr>
            <a:r>
              <a:rPr lang="en-GB" sz="2400" b="1" dirty="0" smtClean="0">
                <a:latin typeface="Arial" charset="0"/>
              </a:rPr>
              <a:t>In 2014, the Norwegian Parliament decided to appoint a new Council, under new guidelines.</a:t>
            </a:r>
          </a:p>
          <a:p>
            <a:pPr lvl="2">
              <a:spcBef>
                <a:spcPts val="0"/>
              </a:spcBef>
              <a:spcAft>
                <a:spcPts val="1200"/>
              </a:spcAft>
            </a:pPr>
            <a:r>
              <a:rPr lang="en-GB" sz="2200" b="1" dirty="0" smtClean="0">
                <a:latin typeface="Arial" charset="0"/>
              </a:rPr>
              <a:t>It would now make its recommendations to Norges Bank, not to the Ministry of Finance.</a:t>
            </a:r>
          </a:p>
          <a:p>
            <a:pPr lvl="2">
              <a:spcBef>
                <a:spcPts val="0"/>
              </a:spcBef>
              <a:spcAft>
                <a:spcPts val="1200"/>
              </a:spcAft>
            </a:pPr>
            <a:r>
              <a:rPr lang="en-GB" sz="2200" b="1" dirty="0" smtClean="0">
                <a:latin typeface="Arial" charset="0"/>
              </a:rPr>
              <a:t>Distance from policy was the justification.</a:t>
            </a:r>
          </a:p>
          <a:p>
            <a:pPr>
              <a:spcBef>
                <a:spcPts val="0"/>
              </a:spcBef>
              <a:spcAft>
                <a:spcPts val="1200"/>
              </a:spcAft>
            </a:pPr>
            <a:r>
              <a:rPr lang="en-GB" sz="2400" b="1" dirty="0" smtClean="0">
                <a:latin typeface="Arial" charset="0"/>
              </a:rPr>
              <a:t>Objections and counter-objections continue:</a:t>
            </a:r>
          </a:p>
          <a:p>
            <a:pPr lvl="2">
              <a:spcBef>
                <a:spcPts val="0"/>
              </a:spcBef>
              <a:spcAft>
                <a:spcPts val="1200"/>
              </a:spcAft>
            </a:pPr>
            <a:r>
              <a:rPr lang="en-GB" sz="2200" b="1" dirty="0" smtClean="0">
                <a:latin typeface="Arial" charset="0"/>
              </a:rPr>
              <a:t>“The Fund excludes too many companies.”</a:t>
            </a:r>
          </a:p>
          <a:p>
            <a:pPr lvl="2">
              <a:spcBef>
                <a:spcPts val="0"/>
              </a:spcBef>
              <a:spcAft>
                <a:spcPts val="1200"/>
              </a:spcAft>
            </a:pPr>
            <a:r>
              <a:rPr lang="en-GB" sz="2200" b="1" dirty="0" smtClean="0">
                <a:latin typeface="Arial" charset="0"/>
              </a:rPr>
              <a:t>“Exclusions do not disturb its performance.”</a:t>
            </a:r>
          </a:p>
          <a:p>
            <a:pPr lvl="2">
              <a:spcBef>
                <a:spcPts val="0"/>
              </a:spcBef>
              <a:spcAft>
                <a:spcPts val="1200"/>
              </a:spcAft>
            </a:pPr>
            <a:r>
              <a:rPr lang="en-GB" sz="2200" b="1" dirty="0" smtClean="0">
                <a:latin typeface="Arial" charset="0"/>
              </a:rPr>
              <a:t>“The Fund excludes too few companies.”</a:t>
            </a:r>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6328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flipH="1">
            <a:off x="906754" y="1772816"/>
            <a:ext cx="7481670" cy="4608512"/>
          </a:xfrm>
          <a:ln>
            <a:noFill/>
          </a:ln>
        </p:spPr>
        <p:txBody>
          <a:bodyPr/>
          <a:lstStyle/>
          <a:p>
            <a:pPr>
              <a:spcBef>
                <a:spcPts val="0"/>
              </a:spcBef>
              <a:spcAft>
                <a:spcPts val="1200"/>
              </a:spcAft>
            </a:pPr>
            <a:r>
              <a:rPr lang="en-GB" sz="2400" b="1" dirty="0" smtClean="0">
                <a:latin typeface="Arial" charset="0"/>
              </a:rPr>
              <a:t>In 2014, the Norwegian Parliament decided to appoint a new Council, under new guidelines.</a:t>
            </a:r>
          </a:p>
          <a:p>
            <a:pPr lvl="2">
              <a:spcBef>
                <a:spcPts val="0"/>
              </a:spcBef>
              <a:spcAft>
                <a:spcPts val="1200"/>
              </a:spcAft>
            </a:pPr>
            <a:r>
              <a:rPr lang="en-GB" sz="2200" b="1" dirty="0" smtClean="0">
                <a:latin typeface="Arial" charset="0"/>
              </a:rPr>
              <a:t>It would now make its recommendations to Norges Bank, not to the Ministry of Finance.</a:t>
            </a:r>
          </a:p>
          <a:p>
            <a:pPr lvl="2">
              <a:spcBef>
                <a:spcPts val="0"/>
              </a:spcBef>
              <a:spcAft>
                <a:spcPts val="1200"/>
              </a:spcAft>
            </a:pPr>
            <a:r>
              <a:rPr lang="en-GB" sz="2200" b="1" dirty="0" smtClean="0">
                <a:latin typeface="Arial" charset="0"/>
              </a:rPr>
              <a:t>Distance from policy was the justification.</a:t>
            </a:r>
          </a:p>
          <a:p>
            <a:pPr>
              <a:spcBef>
                <a:spcPts val="0"/>
              </a:spcBef>
              <a:spcAft>
                <a:spcPts val="1200"/>
              </a:spcAft>
            </a:pPr>
            <a:r>
              <a:rPr lang="en-GB" sz="2400" b="1" dirty="0" smtClean="0">
                <a:latin typeface="Arial" charset="0"/>
              </a:rPr>
              <a:t>Objections and counter-objections continue:</a:t>
            </a:r>
          </a:p>
          <a:p>
            <a:pPr lvl="2">
              <a:spcBef>
                <a:spcPts val="0"/>
              </a:spcBef>
              <a:spcAft>
                <a:spcPts val="1200"/>
              </a:spcAft>
            </a:pPr>
            <a:r>
              <a:rPr lang="en-GB" sz="2200" b="1" dirty="0" smtClean="0">
                <a:latin typeface="Arial" charset="0"/>
              </a:rPr>
              <a:t>“The Fund excludes too many companies.”</a:t>
            </a:r>
          </a:p>
          <a:p>
            <a:pPr lvl="2">
              <a:spcBef>
                <a:spcPts val="0"/>
              </a:spcBef>
              <a:spcAft>
                <a:spcPts val="1200"/>
              </a:spcAft>
            </a:pPr>
            <a:r>
              <a:rPr lang="en-GB" sz="2200" b="1" dirty="0" smtClean="0">
                <a:latin typeface="Arial" charset="0"/>
              </a:rPr>
              <a:t>“Exclusions do not disturb its performance.”</a:t>
            </a:r>
          </a:p>
          <a:p>
            <a:pPr lvl="2">
              <a:spcBef>
                <a:spcPts val="0"/>
              </a:spcBef>
              <a:spcAft>
                <a:spcPts val="1200"/>
              </a:spcAft>
            </a:pPr>
            <a:r>
              <a:rPr lang="en-GB" sz="2200" b="1" dirty="0" smtClean="0">
                <a:latin typeface="Arial" charset="0"/>
              </a:rPr>
              <a:t>“The Fund excludes too few companies.”</a:t>
            </a:r>
          </a:p>
          <a:p>
            <a:pPr lvl="2">
              <a:spcBef>
                <a:spcPts val="0"/>
              </a:spcBef>
              <a:spcAft>
                <a:spcPts val="1200"/>
              </a:spcAft>
            </a:pPr>
            <a:r>
              <a:rPr lang="en-GB" sz="2200" b="1" dirty="0" smtClean="0">
                <a:latin typeface="Arial" charset="0"/>
              </a:rPr>
              <a:t>“It is supposed to make money, not policy.”</a:t>
            </a:r>
            <a:endParaRPr lang="en-GB" sz="2400" dirty="0"/>
          </a:p>
        </p:txBody>
      </p:sp>
      <p:sp>
        <p:nvSpPr>
          <p:cNvPr id="9218" name="Rectangle 2"/>
          <p:cNvSpPr>
            <a:spLocks noGrp="1" noChangeArrowheads="1"/>
          </p:cNvSpPr>
          <p:nvPr>
            <p:ph type="title"/>
          </p:nvPr>
        </p:nvSpPr>
        <p:spPr>
          <a:xfrm>
            <a:off x="2483768" y="188640"/>
            <a:ext cx="4320480" cy="1152128"/>
          </a:xfrm>
        </p:spPr>
        <p:txBody>
          <a:bodyPr/>
          <a:lstStyle/>
          <a:p>
            <a:r>
              <a:rPr lang="en-GB" sz="3800" b="1" dirty="0" smtClean="0">
                <a:solidFill>
                  <a:srgbClr val="FFFF99"/>
                </a:solidFill>
                <a:latin typeface="Arial" charset="0"/>
              </a:rPr>
              <a:t>Council on Ethics</a:t>
            </a:r>
            <a:br>
              <a:rPr lang="en-GB" sz="3800" b="1" dirty="0" smtClean="0">
                <a:solidFill>
                  <a:srgbClr val="FFFF99"/>
                </a:solidFill>
                <a:latin typeface="Arial" charset="0"/>
              </a:rPr>
            </a:br>
            <a:r>
              <a:rPr lang="en-GB" sz="1200" b="1" dirty="0" smtClean="0">
                <a:solidFill>
                  <a:srgbClr val="FFFF99"/>
                </a:solidFill>
                <a:latin typeface="Arial" charset="0"/>
              </a:rPr>
              <a:t>For the Norwegian Government Pension Fund Global</a:t>
            </a:r>
            <a:endParaRPr lang="en-GB" sz="1200" b="1" dirty="0" smtClean="0">
              <a:solidFill>
                <a:srgbClr val="99CCFF"/>
              </a:solidFill>
              <a:latin typeface="Arial" charset="0"/>
            </a:endParaRPr>
          </a:p>
        </p:txBody>
      </p:sp>
      <p:sp>
        <p:nvSpPr>
          <p:cNvPr id="9220" name="Rectangle 4"/>
          <p:cNvSpPr>
            <a:spLocks noGrp="1" noChangeArrowheads="1"/>
          </p:cNvSpPr>
          <p:nvPr>
            <p:ph sz="half" idx="2"/>
          </p:nvPr>
        </p:nvSpPr>
        <p:spPr>
          <a:xfrm flipH="1">
            <a:off x="9144000" y="1600200"/>
            <a:ext cx="69850" cy="4525963"/>
          </a:xfrm>
        </p:spPr>
        <p:txBody>
          <a:bodyPr/>
          <a:lstStyle/>
          <a:p>
            <a:pPr>
              <a:lnSpc>
                <a:spcPct val="80000"/>
              </a:lnSpc>
              <a:buNone/>
            </a:pPr>
            <a:r>
              <a:rPr lang="fi-FI" sz="400" dirty="0" smtClean="0"/>
              <a:t> </a:t>
            </a:r>
          </a:p>
        </p:txBody>
      </p:sp>
      <p:sp>
        <p:nvSpPr>
          <p:cNvPr id="5" name="Rectangle 3"/>
          <p:cNvSpPr txBox="1">
            <a:spLocks noChangeArrowheads="1"/>
          </p:cNvSpPr>
          <p:nvPr/>
        </p:nvSpPr>
        <p:spPr bwMode="auto">
          <a:xfrm flipH="1">
            <a:off x="892430" y="6453336"/>
            <a:ext cx="741682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0"/>
              </a:spcBef>
              <a:spcAft>
                <a:spcPts val="1200"/>
              </a:spcAft>
              <a:buNone/>
            </a:pPr>
            <a:r>
              <a:rPr lang="en-GB" sz="700" b="1" kern="0" dirty="0">
                <a:effectLst/>
                <a:latin typeface="Arial" charset="0"/>
              </a:rPr>
              <a:t>http://etikkradet.no/en/</a:t>
            </a:r>
            <a:endParaRPr lang="en-GB" sz="700" b="1" kern="0" dirty="0" smtClean="0">
              <a:effectLst/>
              <a:latin typeface="Arial" charset="0"/>
            </a:endParaRPr>
          </a:p>
        </p:txBody>
      </p:sp>
      <p:pic>
        <p:nvPicPr>
          <p:cNvPr id="48134" name="Picture 6" descr="Image result for government pension fund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30932"/>
            <a:ext cx="2448272" cy="15258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8136" name="Picture 8" descr="Image result for government pension fund glob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99" y="44624"/>
            <a:ext cx="2228992" cy="1483294"/>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120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letusrakenne">
  <a:themeElements>
    <a:clrScheme name="Oletusrakenne 9">
      <a:dk1>
        <a:srgbClr val="FFFF66"/>
      </a:dk1>
      <a:lt1>
        <a:srgbClr val="FFFFFF"/>
      </a:lt1>
      <a:dk2>
        <a:srgbClr val="000000"/>
      </a:dk2>
      <a:lt2>
        <a:srgbClr val="FFFF00"/>
      </a:lt2>
      <a:accent1>
        <a:srgbClr val="00CC99"/>
      </a:accent1>
      <a:accent2>
        <a:srgbClr val="FF66CC"/>
      </a:accent2>
      <a:accent3>
        <a:srgbClr val="AAAAAA"/>
      </a:accent3>
      <a:accent4>
        <a:srgbClr val="DADADA"/>
      </a:accent4>
      <a:accent5>
        <a:srgbClr val="AAE2CA"/>
      </a:accent5>
      <a:accent6>
        <a:srgbClr val="E75CB9"/>
      </a:accent6>
      <a:hlink>
        <a:srgbClr val="FF6699"/>
      </a:hlink>
      <a:folHlink>
        <a:srgbClr val="B2B2B2"/>
      </a:folHlink>
    </a:clrScheme>
    <a:fontScheme name="Oletusraken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Oletusrakenn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letusrakenn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letusraken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letusraken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letusrakenne 8">
        <a:dk1>
          <a:srgbClr val="000000"/>
        </a:dk1>
        <a:lt1>
          <a:srgbClr val="FFFFFF"/>
        </a:lt1>
        <a:dk2>
          <a:srgbClr val="000000"/>
        </a:dk2>
        <a:lt2>
          <a:srgbClr val="FFFF00"/>
        </a:lt2>
        <a:accent1>
          <a:srgbClr val="00CC99"/>
        </a:accent1>
        <a:accent2>
          <a:srgbClr val="FF66CC"/>
        </a:accent2>
        <a:accent3>
          <a:srgbClr val="AAAAAA"/>
        </a:accent3>
        <a:accent4>
          <a:srgbClr val="DADADA"/>
        </a:accent4>
        <a:accent5>
          <a:srgbClr val="AAE2CA"/>
        </a:accent5>
        <a:accent6>
          <a:srgbClr val="E75CB9"/>
        </a:accent6>
        <a:hlink>
          <a:srgbClr val="FF6699"/>
        </a:hlink>
        <a:folHlink>
          <a:srgbClr val="B2B2B2"/>
        </a:folHlink>
      </a:clrScheme>
      <a:clrMap bg1="dk2" tx1="lt1" bg2="dk1" tx2="lt2" accent1="accent1" accent2="accent2" accent3="accent3" accent4="accent4" accent5="accent5" accent6="accent6" hlink="hlink" folHlink="folHlink"/>
    </a:extraClrScheme>
    <a:extraClrScheme>
      <a:clrScheme name="Oletusrakenne 9">
        <a:dk1>
          <a:srgbClr val="FFFF66"/>
        </a:dk1>
        <a:lt1>
          <a:srgbClr val="FFFFFF"/>
        </a:lt1>
        <a:dk2>
          <a:srgbClr val="000000"/>
        </a:dk2>
        <a:lt2>
          <a:srgbClr val="FFFF00"/>
        </a:lt2>
        <a:accent1>
          <a:srgbClr val="00CC99"/>
        </a:accent1>
        <a:accent2>
          <a:srgbClr val="FF66CC"/>
        </a:accent2>
        <a:accent3>
          <a:srgbClr val="AAAAAA"/>
        </a:accent3>
        <a:accent4>
          <a:srgbClr val="DADADA"/>
        </a:accent4>
        <a:accent5>
          <a:srgbClr val="AAE2CA"/>
        </a:accent5>
        <a:accent6>
          <a:srgbClr val="E75CB9"/>
        </a:accent6>
        <a:hlink>
          <a:srgbClr val="FF6699"/>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181835</TotalTime>
  <Words>5438</Words>
  <Application>Microsoft Office PowerPoint</Application>
  <PresentationFormat>On-screen Show (4:3)</PresentationFormat>
  <Paragraphs>1201</Paragraphs>
  <Slides>144</Slides>
  <Notes>135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144</vt:i4>
      </vt:variant>
    </vt:vector>
  </HeadingPairs>
  <TitlesOfParts>
    <vt:vector size="147" baseType="lpstr">
      <vt:lpstr>Arial</vt:lpstr>
      <vt:lpstr>Times New Roman</vt:lpstr>
      <vt:lpstr>Oletusrakenne</vt:lpstr>
      <vt:lpstr> </vt:lpstr>
      <vt:lpstr>  Responsibility in Business  </vt:lpstr>
      <vt:lpstr>PowerPoint Presentation</vt:lpstr>
      <vt:lpstr>                  The Dan River Incident  </vt:lpstr>
      <vt:lpstr>                  The Dan River Incident  </vt:lpstr>
      <vt:lpstr>                  The Dan River Incident  </vt:lpstr>
      <vt:lpstr>                  The Dan River Incident  </vt:lpstr>
      <vt:lpstr>                  The Dan River Incident  </vt:lpstr>
      <vt:lpstr>                  The Dan River Incident  </vt:lpstr>
      <vt:lpstr>                  The Dan River Incident  </vt:lpstr>
      <vt:lpstr> So who is to blame?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Duke Energy  </vt:lpstr>
      <vt:lpstr>                          Duke Energy  </vt:lpstr>
      <vt:lpstr>                          Duke Energy  </vt:lpstr>
      <vt:lpstr>                          Duke Energy  </vt:lpstr>
      <vt:lpstr>                          Duke Energy  </vt:lpstr>
      <vt:lpstr>                          Duke Energy  </vt:lpstr>
      <vt:lpstr>                          Duke Energy  </vt:lpstr>
      <vt:lpstr>                          Duke Energy  </vt:lpstr>
      <vt:lpstr>                          Duke Energy  </vt:lpstr>
      <vt:lpstr>                          Duke Energy  </vt:lpstr>
      <vt:lpstr>                          Duke Energy  </vt:lpstr>
      <vt:lpstr> The Government Pension Fund of Norway excluded Duke Energy?  </vt:lpstr>
      <vt:lpstr> The Government Pension Fund of Norway excluded Duke Energy?  </vt:lpstr>
      <vt:lpstr>PowerPoint Presentation</vt:lpstr>
      <vt:lpstr> Government Pension Fund of Norway  </vt:lpstr>
      <vt:lpstr> Government Pension Fund of Norway  </vt:lpstr>
      <vt:lpstr> Government Pension Fund of Norway  </vt:lpstr>
      <vt:lpstr> Government Pension Fund of Norway  </vt:lpstr>
      <vt:lpstr> Government Pension Fund of Norway  </vt:lpstr>
      <vt:lpstr> Government Pension Fund Global  </vt:lpstr>
      <vt:lpstr> Government Pension Fund Global  </vt:lpstr>
      <vt:lpstr> Government Pension Fund Global  </vt:lpstr>
      <vt:lpstr> Government Pension Fund Global  </vt:lpstr>
      <vt:lpstr> Government Pension Fund Global  </vt:lpstr>
      <vt:lpstr> Government Pension Fund Global  </vt:lpstr>
      <vt:lpstr> Government Pension Fund Global  </vt:lpstr>
      <vt:lpstr> Government Pension Fund Global  </vt:lpstr>
      <vt:lpstr> Government Pension Fund Global  </vt:lpstr>
      <vt:lpstr> Government Pension Fund Global  </vt:lpstr>
      <vt:lpstr> Government Pension Fund Global  </vt:lpstr>
      <vt:lpstr> Government Pension Fund Global  </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 What size of investments are we talking about?  </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 What do we know so far?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So what exactly are the grounds on which the Council on Ethics makes its recommendations?  </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Council on Ethics For the Norwegian Government Pension Fund Global</vt:lpstr>
      <vt:lpstr>PowerPoint Presentation</vt:lpstr>
      <vt:lpstr> What are our questions, then?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Course completion </vt:lpstr>
      <vt:lpstr>Course completion </vt:lpstr>
      <vt:lpstr>Course completion </vt:lpstr>
      <vt:lpstr>Course completion </vt:lpstr>
      <vt:lpstr>Course completion </vt:lpstr>
      <vt:lpstr>Course completion </vt:lpstr>
      <vt:lpstr>Break </vt:lpstr>
      <vt:lpstr>Group Work 1 </vt:lpstr>
      <vt:lpstr>Group Work 1 </vt:lpstr>
      <vt:lpstr>PowerPoint Presentation</vt:lpstr>
      <vt:lpstr>Group Work 1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Bag Seminar 20.01.09</dc:title>
  <dc:creator>Matti Hayry</dc:creator>
  <cp:lastModifiedBy>Häyry Matti</cp:lastModifiedBy>
  <cp:revision>988</cp:revision>
  <cp:lastPrinted>2015-11-06T16:35:24Z</cp:lastPrinted>
  <dcterms:created xsi:type="dcterms:W3CDTF">2003-08-20T07:46:50Z</dcterms:created>
  <dcterms:modified xsi:type="dcterms:W3CDTF">2019-02-25T08:59:15Z</dcterms:modified>
</cp:coreProperties>
</file>