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8"/>
  </p:notesMasterIdLst>
  <p:handoutMasterIdLst>
    <p:handoutMasterId r:id="rId99"/>
  </p:handoutMasterIdLst>
  <p:sldIdLst>
    <p:sldId id="416" r:id="rId2"/>
    <p:sldId id="427" r:id="rId3"/>
    <p:sldId id="1087" r:id="rId4"/>
    <p:sldId id="1088" r:id="rId5"/>
    <p:sldId id="828" r:id="rId6"/>
    <p:sldId id="976" r:id="rId7"/>
    <p:sldId id="977" r:id="rId8"/>
    <p:sldId id="978" r:id="rId9"/>
    <p:sldId id="979" r:id="rId10"/>
    <p:sldId id="980" r:id="rId11"/>
    <p:sldId id="981" r:id="rId12"/>
    <p:sldId id="982" r:id="rId13"/>
    <p:sldId id="983" r:id="rId14"/>
    <p:sldId id="984" r:id="rId15"/>
    <p:sldId id="985" r:id="rId16"/>
    <p:sldId id="986" r:id="rId17"/>
    <p:sldId id="997" r:id="rId18"/>
    <p:sldId id="998" r:id="rId19"/>
    <p:sldId id="999" r:id="rId20"/>
    <p:sldId id="987" r:id="rId21"/>
    <p:sldId id="988" r:id="rId22"/>
    <p:sldId id="994" r:id="rId23"/>
    <p:sldId id="993" r:id="rId24"/>
    <p:sldId id="992" r:id="rId25"/>
    <p:sldId id="1000" r:id="rId26"/>
    <p:sldId id="991" r:id="rId27"/>
    <p:sldId id="989" r:id="rId28"/>
    <p:sldId id="995" r:id="rId29"/>
    <p:sldId id="996" r:id="rId30"/>
    <p:sldId id="1001" r:id="rId31"/>
    <p:sldId id="1003" r:id="rId32"/>
    <p:sldId id="1004" r:id="rId33"/>
    <p:sldId id="1005" r:id="rId34"/>
    <p:sldId id="1006" r:id="rId35"/>
    <p:sldId id="1007" r:id="rId36"/>
    <p:sldId id="1008" r:id="rId37"/>
    <p:sldId id="1009" r:id="rId38"/>
    <p:sldId id="1010" r:id="rId39"/>
    <p:sldId id="1052" r:id="rId40"/>
    <p:sldId id="1072" r:id="rId41"/>
    <p:sldId id="1073" r:id="rId42"/>
    <p:sldId id="1074" r:id="rId43"/>
    <p:sldId id="1075" r:id="rId44"/>
    <p:sldId id="1071" r:id="rId45"/>
    <p:sldId id="1011" r:id="rId46"/>
    <p:sldId id="1012" r:id="rId47"/>
    <p:sldId id="1013" r:id="rId48"/>
    <p:sldId id="1014" r:id="rId49"/>
    <p:sldId id="1025" r:id="rId50"/>
    <p:sldId id="1024" r:id="rId51"/>
    <p:sldId id="1023" r:id="rId52"/>
    <p:sldId id="1022" r:id="rId53"/>
    <p:sldId id="1020" r:id="rId54"/>
    <p:sldId id="1021" r:id="rId55"/>
    <p:sldId id="1015" r:id="rId56"/>
    <p:sldId id="1026" r:id="rId57"/>
    <p:sldId id="1028" r:id="rId58"/>
    <p:sldId id="1029" r:id="rId59"/>
    <p:sldId id="1031" r:id="rId60"/>
    <p:sldId id="1027" r:id="rId61"/>
    <p:sldId id="1030" r:id="rId62"/>
    <p:sldId id="1032" r:id="rId63"/>
    <p:sldId id="1033" r:id="rId64"/>
    <p:sldId id="1017" r:id="rId65"/>
    <p:sldId id="1034" r:id="rId66"/>
    <p:sldId id="1019" r:id="rId67"/>
    <p:sldId id="1035" r:id="rId68"/>
    <p:sldId id="1043" r:id="rId69"/>
    <p:sldId id="1041" r:id="rId70"/>
    <p:sldId id="1042" r:id="rId71"/>
    <p:sldId id="1044" r:id="rId72"/>
    <p:sldId id="1045" r:id="rId73"/>
    <p:sldId id="1046" r:id="rId74"/>
    <p:sldId id="1048" r:id="rId75"/>
    <p:sldId id="1049" r:id="rId76"/>
    <p:sldId id="1051" r:id="rId77"/>
    <p:sldId id="1066" r:id="rId78"/>
    <p:sldId id="1067" r:id="rId79"/>
    <p:sldId id="1062" r:id="rId80"/>
    <p:sldId id="1065" r:id="rId81"/>
    <p:sldId id="1064" r:id="rId82"/>
    <p:sldId id="1054" r:id="rId83"/>
    <p:sldId id="1055" r:id="rId84"/>
    <p:sldId id="1056" r:id="rId85"/>
    <p:sldId id="1057" r:id="rId86"/>
    <p:sldId id="1077" r:id="rId87"/>
    <p:sldId id="1078" r:id="rId88"/>
    <p:sldId id="1079" r:id="rId89"/>
    <p:sldId id="1090" r:id="rId90"/>
    <p:sldId id="1089" r:id="rId91"/>
    <p:sldId id="1091" r:id="rId92"/>
    <p:sldId id="1081" r:id="rId93"/>
    <p:sldId id="1082" r:id="rId94"/>
    <p:sldId id="1085" r:id="rId95"/>
    <p:sldId id="1086" r:id="rId96"/>
    <p:sldId id="657" r:id="rId97"/>
  </p:sldIdLst>
  <p:sldSz cx="9144000" cy="6858000" type="screen4x3"/>
  <p:notesSz cx="9996488" cy="686435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2">
          <p15:clr>
            <a:srgbClr val="A4A3A4"/>
          </p15:clr>
        </p15:guide>
        <p15:guide id="2" pos="31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F0000"/>
    <a:srgbClr val="252525"/>
    <a:srgbClr val="232323"/>
    <a:srgbClr val="292929"/>
    <a:srgbClr val="111111"/>
    <a:srgbClr val="1C1C1C"/>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99"/>
    </p:cViewPr>
  </p:sorterViewPr>
  <p:notesViewPr>
    <p:cSldViewPr>
      <p:cViewPr varScale="1">
        <p:scale>
          <a:sx n="69" d="100"/>
          <a:sy n="69" d="100"/>
        </p:scale>
        <p:origin x="1624" y="52"/>
      </p:cViewPr>
      <p:guideLst>
        <p:guide orient="horz" pos="2162"/>
        <p:guide pos="314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defTabSz="923107">
              <a:defRPr sz="1200" smtClean="0">
                <a:effectLst>
                  <a:outerShdw blurRad="38100" dist="38100" dir="2700000" algn="tl">
                    <a:srgbClr val="C0C0C0"/>
                  </a:outerShdw>
                </a:effectLst>
              </a:defRPr>
            </a:lvl1pPr>
          </a:lstStyle>
          <a:p>
            <a:pPr>
              <a:defRPr/>
            </a:pPr>
            <a:endParaRPr lang="en-US"/>
          </a:p>
        </p:txBody>
      </p:sp>
      <p:sp>
        <p:nvSpPr>
          <p:cNvPr id="26627" name="Rectangle 3"/>
          <p:cNvSpPr>
            <a:spLocks noGrp="1" noChangeArrowheads="1"/>
          </p:cNvSpPr>
          <p:nvPr>
            <p:ph type="dt" sz="quarter" idx="1"/>
          </p:nvPr>
        </p:nvSpPr>
        <p:spPr bwMode="auto">
          <a:xfrm>
            <a:off x="5665892"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algn="r" defTabSz="923107">
              <a:defRPr sz="1200" smtClean="0">
                <a:effectLst>
                  <a:outerShdw blurRad="38100" dist="38100" dir="2700000" algn="tl">
                    <a:srgbClr val="C0C0C0"/>
                  </a:outerShdw>
                </a:effectLst>
              </a:defRPr>
            </a:lvl1pPr>
          </a:lstStyle>
          <a:p>
            <a:pPr>
              <a:defRPr/>
            </a:pPr>
            <a:endParaRPr lang="en-US"/>
          </a:p>
        </p:txBody>
      </p:sp>
      <p:sp>
        <p:nvSpPr>
          <p:cNvPr id="26628" name="Rectangle 4"/>
          <p:cNvSpPr>
            <a:spLocks noGrp="1" noChangeArrowheads="1"/>
          </p:cNvSpPr>
          <p:nvPr>
            <p:ph type="ftr" sz="quarter" idx="2"/>
          </p:nvPr>
        </p:nvSpPr>
        <p:spPr bwMode="auto">
          <a:xfrm>
            <a:off x="0"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defTabSz="923107">
              <a:defRPr sz="1200" smtClean="0">
                <a:effectLst>
                  <a:outerShdw blurRad="38100" dist="38100" dir="2700000" algn="tl">
                    <a:srgbClr val="C0C0C0"/>
                  </a:outerShdw>
                </a:effectLst>
              </a:defRPr>
            </a:lvl1pPr>
          </a:lstStyle>
          <a:p>
            <a:pPr>
              <a:defRPr/>
            </a:pPr>
            <a:endParaRPr lang="en-US"/>
          </a:p>
        </p:txBody>
      </p:sp>
      <p:sp>
        <p:nvSpPr>
          <p:cNvPr id="26629" name="Rectangle 5"/>
          <p:cNvSpPr>
            <a:spLocks noGrp="1" noChangeArrowheads="1"/>
          </p:cNvSpPr>
          <p:nvPr>
            <p:ph type="sldNum" sz="quarter" idx="3"/>
          </p:nvPr>
        </p:nvSpPr>
        <p:spPr bwMode="auto">
          <a:xfrm>
            <a:off x="5665892"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algn="r" defTabSz="923107">
              <a:defRPr sz="1200" smtClean="0">
                <a:effectLst>
                  <a:outerShdw blurRad="38100" dist="38100" dir="2700000" algn="tl">
                    <a:srgbClr val="C0C0C0"/>
                  </a:outerShdw>
                </a:effectLst>
              </a:defRPr>
            </a:lvl1pPr>
          </a:lstStyle>
          <a:p>
            <a:pPr>
              <a:defRPr/>
            </a:pPr>
            <a:fld id="{77C228B4-C613-4C8E-9723-E8BC6BA3FCC1}" type="slidenum">
              <a:rPr lang="en-US"/>
              <a:pPr>
                <a:defRPr/>
              </a:pPr>
              <a:t>‹#›</a:t>
            </a:fld>
            <a:endParaRPr lang="en-US"/>
          </a:p>
        </p:txBody>
      </p:sp>
    </p:spTree>
    <p:extLst>
      <p:ext uri="{BB962C8B-B14F-4D97-AF65-F5344CB8AC3E}">
        <p14:creationId xmlns:p14="http://schemas.microsoft.com/office/powerpoint/2010/main" val="280651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defTabSz="923107">
              <a:defRPr sz="1200" smtClean="0">
                <a:effectLst/>
              </a:defRPr>
            </a:lvl1pPr>
          </a:lstStyle>
          <a:p>
            <a:pPr>
              <a:defRPr/>
            </a:pPr>
            <a:endParaRPr lang="en-US"/>
          </a:p>
        </p:txBody>
      </p:sp>
      <p:sp>
        <p:nvSpPr>
          <p:cNvPr id="5123" name="Rectangle 3"/>
          <p:cNvSpPr>
            <a:spLocks noGrp="1" noChangeArrowheads="1"/>
          </p:cNvSpPr>
          <p:nvPr>
            <p:ph type="dt" idx="1"/>
          </p:nvPr>
        </p:nvSpPr>
        <p:spPr bwMode="auto">
          <a:xfrm>
            <a:off x="5665892"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algn="r" defTabSz="923107">
              <a:defRPr sz="1200" smtClean="0">
                <a:effectLst/>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284538" y="514350"/>
            <a:ext cx="3432175" cy="25733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32127" y="3260447"/>
            <a:ext cx="7332235" cy="3089511"/>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defTabSz="923107">
              <a:defRPr sz="1200" smtClean="0">
                <a:effectLst/>
              </a:defRPr>
            </a:lvl1pPr>
          </a:lstStyle>
          <a:p>
            <a:pPr>
              <a:defRPr/>
            </a:pPr>
            <a:endParaRPr lang="en-US"/>
          </a:p>
        </p:txBody>
      </p:sp>
      <p:sp>
        <p:nvSpPr>
          <p:cNvPr id="5127" name="Rectangle 7"/>
          <p:cNvSpPr>
            <a:spLocks noGrp="1" noChangeArrowheads="1"/>
          </p:cNvSpPr>
          <p:nvPr>
            <p:ph type="sldNum" sz="quarter" idx="5"/>
          </p:nvPr>
        </p:nvSpPr>
        <p:spPr bwMode="auto">
          <a:xfrm>
            <a:off x="5665892"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algn="r" defTabSz="923107">
              <a:defRPr sz="1200" smtClean="0">
                <a:effectLst/>
              </a:defRPr>
            </a:lvl1pPr>
          </a:lstStyle>
          <a:p>
            <a:pPr>
              <a:defRPr/>
            </a:pPr>
            <a:fld id="{28D201F5-082A-4255-88F2-C251040E3A79}" type="slidenum">
              <a:rPr lang="en-US"/>
              <a:pPr>
                <a:defRPr/>
              </a:pPr>
              <a:t>‹#›</a:t>
            </a:fld>
            <a:endParaRPr lang="en-US"/>
          </a:p>
        </p:txBody>
      </p:sp>
    </p:spTree>
    <p:extLst>
      <p:ext uri="{BB962C8B-B14F-4D97-AF65-F5344CB8AC3E}">
        <p14:creationId xmlns:p14="http://schemas.microsoft.com/office/powerpoint/2010/main" val="3366455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757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95011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5999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5613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85418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9220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83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09433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8192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00314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69843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9298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72464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2462151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09351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258208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738242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53059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8701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16356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89726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71692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000126" y="3270250"/>
            <a:ext cx="8018463" cy="3098800"/>
          </a:xfrm>
          <a:noFill/>
          <a:ln/>
        </p:spPr>
        <p:txBody>
          <a:bodyPr/>
          <a:lstStyle/>
          <a:p>
            <a:pPr eaLnBrk="1" hangingPunct="1"/>
            <a:endParaRPr lang="fi-FI" smtClean="0"/>
          </a:p>
        </p:txBody>
      </p:sp>
    </p:spTree>
    <p:extLst>
      <p:ext uri="{BB962C8B-B14F-4D97-AF65-F5344CB8AC3E}">
        <p14:creationId xmlns:p14="http://schemas.microsoft.com/office/powerpoint/2010/main" val="2071025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129509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107048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4146462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2929519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696345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45542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425996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55666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88993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57521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402759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603993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755108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1985363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595766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67157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531862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676338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536456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529682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213470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138052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2220926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3006697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000126" y="3270250"/>
            <a:ext cx="8018463" cy="3098800"/>
          </a:xfrm>
          <a:noFill/>
          <a:ln/>
        </p:spPr>
        <p:txBody>
          <a:bodyPr/>
          <a:lstStyle/>
          <a:p>
            <a:pPr eaLnBrk="1" hangingPunct="1"/>
            <a:endParaRPr lang="fi-FI" smtClean="0"/>
          </a:p>
        </p:txBody>
      </p:sp>
    </p:spTree>
    <p:extLst>
      <p:ext uri="{BB962C8B-B14F-4D97-AF65-F5344CB8AC3E}">
        <p14:creationId xmlns:p14="http://schemas.microsoft.com/office/powerpoint/2010/main" val="2936607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4541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27705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065095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96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27698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5895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2877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3997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012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3A7DB0-F3F8-45FE-9620-EF16CEA507D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568BF0-EDC0-4A4F-8EB5-F10FD6BF95C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4AF9E-62CE-4082-95CA-9FC809D587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A58DD-7002-455F-8EE7-EF8D6024A09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8C27C-5698-477A-8894-3C0525C8C26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96FEB-21A3-421B-A05F-B804F350FF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6F480-5CBE-4D98-B5F7-557B839AB9B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B9EE5-039F-4EB7-B104-29C57E8F71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1D018D-BBF8-4459-BB7F-F09C2B0ED84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509CF8-E4E1-4578-9A79-C3EB1F3E620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86282-4375-482C-AB66-683F77C57DF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C582E-DE9F-414E-9185-D0475C5751D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F81E363F-60A1-4499-9FF1-3473EDA87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LhNP0qp38Q" TargetMode="External"/><Relationship Id="rId2" Type="http://schemas.openxmlformats.org/officeDocument/2006/relationships/hyperlink" Target="https://www.youtube.com/watch?v=IeD7mYk_Wq0"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hyperlink" Target="http://keydifferences.com/difference-between-personnel-management-and-human-resource-management.html#ixzz4Rt3ItbD5"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8.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Punching holes for the needle eyes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7458"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68" y="1412776"/>
            <a:ext cx="6391664"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550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Cutting into two and gathering metal waste</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8482"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68" y="1412776"/>
            <a:ext cx="6391664"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666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needles are hardened and tempered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9506"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68" y="1412776"/>
            <a:ext cx="6391664"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848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needles are polished and nickel plated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50530"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68" y="1412776"/>
            <a:ext cx="6391664"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699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needles are quality controlled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51554"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99" y="1412776"/>
            <a:ext cx="6451402"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01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needles are packaged for distribution</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52578"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859" y="1412776"/>
            <a:ext cx="6574282"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477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Adam Smith: thousands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5" name="Rectangle 2"/>
          <p:cNvSpPr txBox="1">
            <a:spLocks noChangeArrowheads="1"/>
          </p:cNvSpPr>
          <p:nvPr/>
        </p:nvSpPr>
        <p:spPr bwMode="auto">
          <a:xfrm>
            <a:off x="0" y="1340768"/>
            <a:ext cx="9144000" cy="2808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30216372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Adam Smith: thousands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5" name="Rectangle 2"/>
          <p:cNvSpPr txBox="1">
            <a:spLocks noChangeArrowheads="1"/>
          </p:cNvSpPr>
          <p:nvPr/>
        </p:nvSpPr>
        <p:spPr bwMode="auto">
          <a:xfrm>
            <a:off x="0" y="1340768"/>
            <a:ext cx="9144000" cy="2808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 increased productivity</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7819912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Adam Smith: thousands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5" name="Rectangle 2"/>
          <p:cNvSpPr txBox="1">
            <a:spLocks noChangeArrowheads="1"/>
          </p:cNvSpPr>
          <p:nvPr/>
        </p:nvSpPr>
        <p:spPr bwMode="auto">
          <a:xfrm>
            <a:off x="0" y="1340768"/>
            <a:ext cx="9144000" cy="2808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 increased productivity</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higher salaries</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680694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Adam Smith: thousands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5" name="Rectangle 2"/>
          <p:cNvSpPr txBox="1">
            <a:spLocks noChangeArrowheads="1"/>
          </p:cNvSpPr>
          <p:nvPr/>
        </p:nvSpPr>
        <p:spPr bwMode="auto">
          <a:xfrm>
            <a:off x="0" y="1340768"/>
            <a:ext cx="9144000" cy="2808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 increased productivity</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higher salaries</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increased wealth of the nation</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1650076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3933056"/>
            <a:ext cx="9144000" cy="2808312"/>
          </a:xfrm>
          <a:ln>
            <a:noFill/>
          </a:ln>
        </p:spPr>
        <p:txBody>
          <a:bodyPr/>
          <a:lstStyle/>
          <a:p>
            <a:pPr algn="ctr">
              <a:lnSpc>
                <a:spcPct val="80000"/>
              </a:lnSpc>
              <a:buFontTx/>
              <a:buNone/>
            </a:pPr>
            <a:r>
              <a:rPr lang="en-GB" sz="2000" b="1" dirty="0" smtClean="0">
                <a:latin typeface="Arial" charset="0"/>
              </a:rPr>
              <a:t>Matti Häyry</a:t>
            </a:r>
          </a:p>
          <a:p>
            <a:pPr algn="ctr">
              <a:lnSpc>
                <a:spcPct val="80000"/>
              </a:lnSpc>
              <a:buFontTx/>
              <a:buNone/>
            </a:pPr>
            <a:endParaRPr lang="en-GB" sz="800" b="1" dirty="0" smtClean="0">
              <a:latin typeface="Arial" charset="0"/>
            </a:endParaRPr>
          </a:p>
          <a:p>
            <a:pPr algn="ctr">
              <a:lnSpc>
                <a:spcPct val="80000"/>
              </a:lnSpc>
              <a:buFontTx/>
              <a:buNone/>
            </a:pPr>
            <a:r>
              <a:rPr lang="en-GB" sz="2000" b="1" dirty="0" smtClean="0">
                <a:latin typeface="Arial" charset="0"/>
              </a:rPr>
              <a:t>Aalto University School of Business</a:t>
            </a:r>
          </a:p>
          <a:p>
            <a:pPr algn="ctr">
              <a:lnSpc>
                <a:spcPct val="80000"/>
              </a:lnSpc>
              <a:buFontTx/>
              <a:buNone/>
            </a:pPr>
            <a:endParaRPr lang="en-GB" sz="2400" b="1" dirty="0" smtClean="0">
              <a:latin typeface="Arial" charset="0"/>
              <a:hlinkClick r:id="rId3"/>
            </a:endParaRPr>
          </a:p>
          <a:p>
            <a:pPr algn="ctr">
              <a:lnSpc>
                <a:spcPct val="80000"/>
              </a:lnSpc>
              <a:buFontTx/>
              <a:buNone/>
            </a:pPr>
            <a:r>
              <a:rPr lang="en-GB" sz="1800" b="1" dirty="0" smtClean="0">
                <a:latin typeface="Arial" charset="0"/>
              </a:rPr>
              <a:t>51E 00100 Business Ethics</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latin typeface="Arial" charset="0"/>
              </a:rPr>
              <a:t> </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latin typeface="Arial" charset="0"/>
              </a:rPr>
              <a:t>Lecture 2</a:t>
            </a:r>
          </a:p>
        </p:txBody>
      </p:sp>
      <p:sp>
        <p:nvSpPr>
          <p:cNvPr id="9218" name="Rectangle 2"/>
          <p:cNvSpPr>
            <a:spLocks noGrp="1" noChangeArrowheads="1"/>
          </p:cNvSpPr>
          <p:nvPr>
            <p:ph type="title"/>
          </p:nvPr>
        </p:nvSpPr>
        <p:spPr>
          <a:xfrm>
            <a:off x="179512" y="116632"/>
            <a:ext cx="8784976" cy="2160240"/>
          </a:xfrm>
        </p:spPr>
        <p:txBody>
          <a:bodyPr/>
          <a:lstStyle/>
          <a:p>
            <a:r>
              <a:rPr lang="fi-FI" sz="4800" b="1" dirty="0" smtClean="0">
                <a:solidFill>
                  <a:srgbClr val="FFFF99"/>
                </a:solidFill>
                <a:latin typeface="Arial" charset="0"/>
              </a:rPr>
              <a:t/>
            </a:r>
            <a:br>
              <a:rPr lang="fi-FI" sz="4800" b="1" dirty="0" smtClean="0">
                <a:solidFill>
                  <a:srgbClr val="FFFF99"/>
                </a:solidFill>
                <a:latin typeface="Arial" charset="0"/>
              </a:rPr>
            </a:br>
            <a:r>
              <a:rPr lang="fi-FI" sz="4800" b="1" dirty="0" smtClean="0">
                <a:solidFill>
                  <a:schemeClr val="bg2">
                    <a:lumMod val="20000"/>
                    <a:lumOff val="80000"/>
                  </a:schemeClr>
                </a:solidFill>
                <a:latin typeface="Arial" charset="0"/>
              </a:rPr>
              <a:t>Management Approaches from Taylorism to CSR</a:t>
            </a:r>
            <a:r>
              <a:rPr lang="fi-FI" sz="3800" b="1" dirty="0" smtClean="0">
                <a:solidFill>
                  <a:srgbClr val="FFFF99"/>
                </a:solidFill>
                <a:latin typeface="Arial" charset="0"/>
              </a:rPr>
              <a:t/>
            </a:r>
            <a:br>
              <a:rPr lang="fi-FI"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Adam Smith: thousands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5" name="Rectangle 2"/>
          <p:cNvSpPr txBox="1">
            <a:spLocks noChangeArrowheads="1"/>
          </p:cNvSpPr>
          <p:nvPr/>
        </p:nvSpPr>
        <p:spPr bwMode="auto">
          <a:xfrm>
            <a:off x="0" y="4581128"/>
            <a:ext cx="9144000" cy="2232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Organisation and management</a:t>
            </a:r>
          </a:p>
          <a:p>
            <a:r>
              <a:rPr lang="en-GB" sz="2400" b="1" kern="0" dirty="0">
                <a:solidFill>
                  <a:schemeClr val="tx1"/>
                </a:solidFill>
                <a:effectLst/>
                <a:latin typeface="Arial" charset="0"/>
              </a:rPr>
              <a:t>c</a:t>
            </a:r>
            <a:r>
              <a:rPr lang="en-GB" sz="2400" b="1" kern="0" dirty="0" smtClean="0">
                <a:solidFill>
                  <a:schemeClr val="tx1"/>
                </a:solidFill>
                <a:effectLst/>
                <a:latin typeface="Arial" charset="0"/>
              </a:rPr>
              <a:t>ontributed to the industrial</a:t>
            </a:r>
          </a:p>
          <a:p>
            <a:r>
              <a:rPr lang="en-GB" sz="2400" b="1" kern="0" dirty="0">
                <a:solidFill>
                  <a:schemeClr val="tx1"/>
                </a:solidFill>
                <a:effectLst/>
                <a:latin typeface="Arial" charset="0"/>
              </a:rPr>
              <a:t>r</a:t>
            </a:r>
            <a:r>
              <a:rPr lang="en-GB" sz="2400" b="1" kern="0" dirty="0" smtClean="0">
                <a:solidFill>
                  <a:schemeClr val="tx1"/>
                </a:solidFill>
                <a:effectLst/>
                <a:latin typeface="Arial" charset="0"/>
              </a:rPr>
              <a:t>evolution and continue</a:t>
            </a:r>
          </a:p>
          <a:p>
            <a:r>
              <a:rPr lang="en-GB" sz="2400" b="1" kern="0" dirty="0">
                <a:solidFill>
                  <a:schemeClr val="tx1"/>
                </a:solidFill>
                <a:effectLst/>
                <a:latin typeface="Arial" charset="0"/>
              </a:rPr>
              <a:t>t</a:t>
            </a:r>
            <a:r>
              <a:rPr lang="en-GB" sz="2400" b="1" kern="0" dirty="0" smtClean="0">
                <a:solidFill>
                  <a:schemeClr val="tx1"/>
                </a:solidFill>
                <a:effectLst/>
                <a:latin typeface="Arial" charset="0"/>
              </a:rPr>
              <a:t>o contribute to…</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0" y="1297360"/>
            <a:ext cx="9144000" cy="28803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 increased productivity</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higher salaries</a:t>
            </a:r>
          </a:p>
          <a:p>
            <a:endParaRPr lang="en-GB" sz="2400" b="1" kern="0" dirty="0" smtClean="0">
              <a:solidFill>
                <a:schemeClr val="tx1"/>
              </a:solidFill>
              <a:effectLst/>
              <a:latin typeface="Arial" charset="0"/>
            </a:endParaRPr>
          </a:p>
          <a:p>
            <a:r>
              <a:rPr lang="en-GB" sz="2400" b="1" kern="0" dirty="0" smtClean="0">
                <a:solidFill>
                  <a:schemeClr val="tx1"/>
                </a:solidFill>
                <a:effectLst/>
                <a:latin typeface="Arial" charset="0"/>
              </a:rPr>
              <a:t>= increased wealth of the nation</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2" name="Down Arrow 1"/>
          <p:cNvSpPr/>
          <p:nvPr/>
        </p:nvSpPr>
        <p:spPr bwMode="auto">
          <a:xfrm>
            <a:off x="4355976" y="37890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433473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8997967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1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92884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5851871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08434"/>
          </a:xfrm>
          <a:prstGeom prst="rect">
            <a:avLst/>
          </a:prstGeom>
          <a:noFill/>
          <a:ln>
            <a:solidFill>
              <a:schemeClr val="tx1"/>
            </a:solidFill>
          </a:ln>
        </p:spPr>
        <p:txBody>
          <a:bodyPr wrap="square" rtlCol="0">
            <a:spAutoFit/>
          </a:bodyPr>
          <a:lstStyle/>
          <a:p>
            <a:pPr algn="ctr">
              <a:spcAft>
                <a:spcPts val="1800"/>
              </a:spcAft>
            </a:pPr>
            <a:r>
              <a:rPr lang="fi-FI" sz="2200" b="1" dirty="0" smtClean="0">
                <a:latin typeface="Arial" panose="020B0604020202020204" pitchFamily="34" charset="0"/>
                <a:cs typeface="Arial" panose="020B0604020202020204" pitchFamily="34" charset="0"/>
              </a:rPr>
              <a:t>Jeremy Bentham</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James Mill</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John Stuart Mill</a:t>
            </a:r>
            <a:endParaRPr lang="en-US" sz="2200" b="1" dirty="0">
              <a:latin typeface="Arial" panose="020B0604020202020204" pitchFamily="34" charset="0"/>
              <a:cs typeface="Arial" panose="020B0604020202020204" pitchFamily="34" charset="0"/>
            </a:endParaRPr>
          </a:p>
        </p:txBody>
      </p:sp>
      <p:sp>
        <p:nvSpPr>
          <p:cNvPr id="15" name="Down Arrow 14"/>
          <p:cNvSpPr/>
          <p:nvPr/>
        </p:nvSpPr>
        <p:spPr bwMode="auto">
          <a:xfrm rot="-5400000">
            <a:off x="3059832" y="486799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5400000">
            <a:off x="3050831" y="270833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31508259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08434"/>
          </a:xfrm>
          <a:prstGeom prst="rect">
            <a:avLst/>
          </a:prstGeom>
          <a:noFill/>
          <a:ln>
            <a:solidFill>
              <a:schemeClr val="tx1"/>
            </a:solidFill>
          </a:ln>
        </p:spPr>
        <p:txBody>
          <a:bodyPr wrap="square" rtlCol="0">
            <a:spAutoFit/>
          </a:bodyPr>
          <a:lstStyle/>
          <a:p>
            <a:pPr algn="ctr">
              <a:spcAft>
                <a:spcPts val="1800"/>
              </a:spcAft>
            </a:pPr>
            <a:r>
              <a:rPr lang="fi-FI" sz="2200" b="1" dirty="0" smtClean="0">
                <a:latin typeface="Arial" panose="020B0604020202020204" pitchFamily="34" charset="0"/>
                <a:cs typeface="Arial" panose="020B0604020202020204" pitchFamily="34" charset="0"/>
              </a:rPr>
              <a:t>Jeremy Bentham</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James Mill</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John Stuart Mill</a:t>
            </a:r>
            <a:endParaRPr lang="en-US" sz="2200" b="1" dirty="0">
              <a:latin typeface="Arial" panose="020B0604020202020204" pitchFamily="34" charset="0"/>
              <a:cs typeface="Arial" panose="020B0604020202020204" pitchFamily="34" charset="0"/>
            </a:endParaRPr>
          </a:p>
        </p:txBody>
      </p:sp>
      <p:sp>
        <p:nvSpPr>
          <p:cNvPr id="15" name="Down Arrow 14"/>
          <p:cNvSpPr/>
          <p:nvPr/>
        </p:nvSpPr>
        <p:spPr bwMode="auto">
          <a:xfrm rot="-5400000">
            <a:off x="3059832" y="486799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5400000">
            <a:off x="3050831" y="270833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13" name="TextBox 12"/>
          <p:cNvSpPr txBox="1"/>
          <p:nvPr/>
        </p:nvSpPr>
        <p:spPr>
          <a:xfrm>
            <a:off x="246076" y="5878433"/>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Positivism + Empiricism</a:t>
            </a:r>
          </a:p>
          <a:p>
            <a:r>
              <a:rPr lang="en-GB" sz="2200" b="1" dirty="0" smtClean="0">
                <a:latin typeface="Arial" panose="020B0604020202020204" pitchFamily="34" charset="0"/>
                <a:cs typeface="Arial" panose="020B0604020202020204" pitchFamily="34" charset="0"/>
              </a:rPr>
              <a:t>+ Economic rationality</a:t>
            </a: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1872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08434"/>
          </a:xfrm>
          <a:prstGeom prst="rect">
            <a:avLst/>
          </a:prstGeom>
          <a:noFill/>
          <a:ln>
            <a:solidFill>
              <a:schemeClr val="tx1"/>
            </a:solidFill>
          </a:ln>
        </p:spPr>
        <p:txBody>
          <a:bodyPr wrap="square" rtlCol="0">
            <a:spAutoFit/>
          </a:bodyPr>
          <a:lstStyle/>
          <a:p>
            <a:pPr algn="ctr">
              <a:spcAft>
                <a:spcPts val="1800"/>
              </a:spcAft>
            </a:pPr>
            <a:r>
              <a:rPr lang="fi-FI" sz="2200" b="1" dirty="0" smtClean="0">
                <a:latin typeface="Arial" panose="020B0604020202020204" pitchFamily="34" charset="0"/>
                <a:cs typeface="Arial" panose="020B0604020202020204" pitchFamily="34" charset="0"/>
              </a:rPr>
              <a:t>Jeremy Bentham</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James Mill</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John Stuart Mill</a:t>
            </a:r>
            <a:endParaRPr lang="en-US" sz="2200" b="1" dirty="0">
              <a:latin typeface="Arial" panose="020B0604020202020204" pitchFamily="34" charset="0"/>
              <a:cs typeface="Arial" panose="020B0604020202020204" pitchFamily="34" charset="0"/>
            </a:endParaRPr>
          </a:p>
        </p:txBody>
      </p:sp>
      <p:sp>
        <p:nvSpPr>
          <p:cNvPr id="14" name="Down Arrow 13"/>
          <p:cNvSpPr/>
          <p:nvPr/>
        </p:nvSpPr>
        <p:spPr bwMode="auto">
          <a:xfrm rot="5400000">
            <a:off x="5651993" y="3375013"/>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Down Arrow 14"/>
          <p:cNvSpPr/>
          <p:nvPr/>
        </p:nvSpPr>
        <p:spPr bwMode="auto">
          <a:xfrm rot="-5400000">
            <a:off x="3059832" y="486799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TextBox 15"/>
          <p:cNvSpPr txBox="1"/>
          <p:nvPr/>
        </p:nvSpPr>
        <p:spPr>
          <a:xfrm>
            <a:off x="6353944" y="2664782"/>
            <a:ext cx="2520280" cy="2739211"/>
          </a:xfrm>
          <a:prstGeom prst="rect">
            <a:avLst/>
          </a:prstGeom>
          <a:noFill/>
          <a:ln>
            <a:solidFill>
              <a:schemeClr val="tx1"/>
            </a:solidFill>
          </a:ln>
        </p:spPr>
        <p:txBody>
          <a:bodyPr wrap="square" rtlCol="0">
            <a:spAutoFit/>
          </a:bodyPr>
          <a:lstStyle/>
          <a:p>
            <a:pPr algn="ctr">
              <a:spcAft>
                <a:spcPts val="1100"/>
              </a:spcAft>
            </a:pPr>
            <a:r>
              <a:rPr lang="fi-FI" sz="2200" b="1" dirty="0" smtClean="0">
                <a:latin typeface="Arial" panose="020B0604020202020204" pitchFamily="34" charset="0"/>
                <a:cs typeface="Arial" panose="020B0604020202020204" pitchFamily="34" charset="0"/>
              </a:rPr>
              <a:t>Jean-Jacques Rousseau</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Immanuel Kant</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G. W. F. Hegel</a:t>
            </a:r>
          </a:p>
        </p:txBody>
      </p:sp>
      <p:sp>
        <p:nvSpPr>
          <p:cNvPr id="17" name="Down Arrow 16"/>
          <p:cNvSpPr/>
          <p:nvPr/>
        </p:nvSpPr>
        <p:spPr bwMode="auto">
          <a:xfrm rot="-5400000">
            <a:off x="3050831" y="270833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1" name="TextBox 20"/>
          <p:cNvSpPr txBox="1"/>
          <p:nvPr/>
        </p:nvSpPr>
        <p:spPr>
          <a:xfrm>
            <a:off x="246076" y="5878433"/>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Positivism + Empiricism</a:t>
            </a:r>
          </a:p>
          <a:p>
            <a:r>
              <a:rPr lang="en-GB" sz="2200" b="1" dirty="0" smtClean="0">
                <a:latin typeface="Arial" panose="020B0604020202020204" pitchFamily="34" charset="0"/>
                <a:cs typeface="Arial" panose="020B0604020202020204" pitchFamily="34" charset="0"/>
              </a:rPr>
              <a:t>+ Economic rationality</a:t>
            </a: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9277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08434"/>
          </a:xfrm>
          <a:prstGeom prst="rect">
            <a:avLst/>
          </a:prstGeom>
          <a:noFill/>
          <a:ln>
            <a:solidFill>
              <a:schemeClr val="tx1"/>
            </a:solidFill>
          </a:ln>
        </p:spPr>
        <p:txBody>
          <a:bodyPr wrap="square" rtlCol="0">
            <a:spAutoFit/>
          </a:bodyPr>
          <a:lstStyle/>
          <a:p>
            <a:pPr algn="ctr">
              <a:spcAft>
                <a:spcPts val="1800"/>
              </a:spcAft>
            </a:pPr>
            <a:r>
              <a:rPr lang="fi-FI" sz="2200" b="1" dirty="0" smtClean="0">
                <a:latin typeface="Arial" panose="020B0604020202020204" pitchFamily="34" charset="0"/>
                <a:cs typeface="Arial" panose="020B0604020202020204" pitchFamily="34" charset="0"/>
              </a:rPr>
              <a:t>Jeremy Bentham</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James Mill</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John Stuart Mill</a:t>
            </a:r>
            <a:endParaRPr lang="en-US" sz="2200" b="1" dirty="0">
              <a:latin typeface="Arial" panose="020B0604020202020204" pitchFamily="34" charset="0"/>
              <a:cs typeface="Arial" panose="020B0604020202020204" pitchFamily="34" charset="0"/>
            </a:endParaRPr>
          </a:p>
        </p:txBody>
      </p:sp>
      <p:sp>
        <p:nvSpPr>
          <p:cNvPr id="14" name="Down Arrow 13"/>
          <p:cNvSpPr/>
          <p:nvPr/>
        </p:nvSpPr>
        <p:spPr bwMode="auto">
          <a:xfrm rot="5400000">
            <a:off x="5651993" y="3375013"/>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Down Arrow 14"/>
          <p:cNvSpPr/>
          <p:nvPr/>
        </p:nvSpPr>
        <p:spPr bwMode="auto">
          <a:xfrm rot="-5400000">
            <a:off x="3059832" y="486799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TextBox 15"/>
          <p:cNvSpPr txBox="1"/>
          <p:nvPr/>
        </p:nvSpPr>
        <p:spPr>
          <a:xfrm>
            <a:off x="6353944" y="2664782"/>
            <a:ext cx="2520280" cy="2739211"/>
          </a:xfrm>
          <a:prstGeom prst="rect">
            <a:avLst/>
          </a:prstGeom>
          <a:noFill/>
          <a:ln>
            <a:solidFill>
              <a:schemeClr val="tx1"/>
            </a:solidFill>
          </a:ln>
        </p:spPr>
        <p:txBody>
          <a:bodyPr wrap="square" rtlCol="0">
            <a:spAutoFit/>
          </a:bodyPr>
          <a:lstStyle/>
          <a:p>
            <a:pPr algn="ctr">
              <a:spcAft>
                <a:spcPts val="1100"/>
              </a:spcAft>
            </a:pPr>
            <a:r>
              <a:rPr lang="fi-FI" sz="2200" b="1" dirty="0" smtClean="0">
                <a:latin typeface="Arial" panose="020B0604020202020204" pitchFamily="34" charset="0"/>
                <a:cs typeface="Arial" panose="020B0604020202020204" pitchFamily="34" charset="0"/>
              </a:rPr>
              <a:t>Jean-Jacques Rousseau</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Immanuel Kant</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G. W. F. Hegel</a:t>
            </a:r>
          </a:p>
        </p:txBody>
      </p:sp>
      <p:sp>
        <p:nvSpPr>
          <p:cNvPr id="17" name="Down Arrow 16"/>
          <p:cNvSpPr/>
          <p:nvPr/>
        </p:nvSpPr>
        <p:spPr bwMode="auto">
          <a:xfrm rot="-5400000">
            <a:off x="3050831" y="270833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TextBox 17"/>
          <p:cNvSpPr txBox="1"/>
          <p:nvPr/>
        </p:nvSpPr>
        <p:spPr>
          <a:xfrm>
            <a:off x="246076" y="5878433"/>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Positivism + Empiricism</a:t>
            </a:r>
          </a:p>
          <a:p>
            <a:r>
              <a:rPr lang="en-GB" sz="2200" b="1" dirty="0" smtClean="0">
                <a:latin typeface="Arial" panose="020B0604020202020204" pitchFamily="34" charset="0"/>
                <a:cs typeface="Arial" panose="020B0604020202020204" pitchFamily="34" charset="0"/>
              </a:rPr>
              <a:t>+ Economic rationality</a:t>
            </a:r>
            <a:endParaRPr lang="en-GB" sz="2200" b="1" dirty="0">
              <a:latin typeface="Arial" panose="020B0604020202020204" pitchFamily="34" charset="0"/>
              <a:cs typeface="Arial" panose="020B0604020202020204" pitchFamily="34" charset="0"/>
            </a:endParaRPr>
          </a:p>
        </p:txBody>
      </p:sp>
      <p:sp>
        <p:nvSpPr>
          <p:cNvPr id="19" name="TextBox 18"/>
          <p:cNvSpPr txBox="1"/>
          <p:nvPr/>
        </p:nvSpPr>
        <p:spPr>
          <a:xfrm>
            <a:off x="5412396" y="5878432"/>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Idealist + Post-structural</a:t>
            </a:r>
          </a:p>
          <a:p>
            <a:r>
              <a:rPr lang="en-GB" sz="2200" b="1" dirty="0" smtClean="0">
                <a:latin typeface="Arial" panose="020B0604020202020204" pitchFamily="34" charset="0"/>
                <a:cs typeface="Arial" panose="020B0604020202020204" pitchFamily="34" charset="0"/>
              </a:rPr>
              <a:t>+ Post-modern + Critical</a:t>
            </a:r>
            <a:endParaRPr lang="en-GB" sz="22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36002282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But back to management approaches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971600" y="1196752"/>
            <a:ext cx="7200800" cy="4955203"/>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lecture gives a historical background to Corporate Social Responsibility (CSR) as a management approach.</a:t>
            </a:r>
          </a:p>
          <a:p>
            <a:pPr marL="342900" indent="-342900">
              <a:spcAft>
                <a:spcPts val="9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CSR can be viewed from other angles, as well (ethical, political, critical, etc.), but these are not focal here.</a:t>
            </a:r>
          </a:p>
          <a:p>
            <a:pPr marL="342900" indent="-342900">
              <a:spcAft>
                <a:spcPts val="9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is a narrative of the development of approaches to management from the early “scientific” to CSR.</a:t>
            </a:r>
          </a:p>
          <a:p>
            <a:pPr marL="342900" indent="-342900">
              <a:spcAft>
                <a:spcPts val="9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It is based on the idea that management approaches are aimed at solving the problems faced / created by their predecessors.</a:t>
            </a:r>
          </a:p>
          <a:p>
            <a:pPr marL="342900" indent="-342900">
              <a:spcAft>
                <a:spcPts val="9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Earlier approaches remain, in modified forms.</a:t>
            </a:r>
          </a:p>
        </p:txBody>
      </p:sp>
    </p:spTree>
    <p:extLst>
      <p:ext uri="{BB962C8B-B14F-4D97-AF65-F5344CB8AC3E}">
        <p14:creationId xmlns:p14="http://schemas.microsoft.com/office/powerpoint/2010/main" val="1109120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Included in this story are</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971600" y="1496392"/>
            <a:ext cx="7128792" cy="4308872"/>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Taylorism as the herald of scientific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Fordism as its like-minded alternative</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Industrial relations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Personnel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Human resources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Public relations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Corporate social responsibility management</a:t>
            </a:r>
            <a:endParaRPr lang="en-GB" sz="2200" b="1" dirty="0">
              <a:latin typeface="Arial" panose="020B0604020202020204" pitchFamily="34" charset="0"/>
              <a:cs typeface="Arial" panose="020B0604020202020204" pitchFamily="34" charset="0"/>
            </a:endParaRPr>
          </a:p>
        </p:txBody>
      </p:sp>
      <p:sp>
        <p:nvSpPr>
          <p:cNvPr id="3" name="Right Brace 2"/>
          <p:cNvSpPr/>
          <p:nvPr/>
        </p:nvSpPr>
        <p:spPr bwMode="auto">
          <a:xfrm>
            <a:off x="8100392" y="1600200"/>
            <a:ext cx="216024" cy="892696"/>
          </a:xfrm>
          <a:prstGeom prst="rightBrace">
            <a:avLst/>
          </a:prstGeom>
          <a:noFill/>
          <a:ln w="222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Right Brace 5"/>
          <p:cNvSpPr/>
          <p:nvPr/>
        </p:nvSpPr>
        <p:spPr bwMode="auto">
          <a:xfrm>
            <a:off x="8100392" y="4912568"/>
            <a:ext cx="216024" cy="892696"/>
          </a:xfrm>
          <a:prstGeom prst="rightBrace">
            <a:avLst/>
          </a:prstGeom>
          <a:noFill/>
          <a:ln w="222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Right Brace 7"/>
          <p:cNvSpPr/>
          <p:nvPr/>
        </p:nvSpPr>
        <p:spPr bwMode="auto">
          <a:xfrm>
            <a:off x="8100392" y="2896344"/>
            <a:ext cx="216024" cy="1612776"/>
          </a:xfrm>
          <a:prstGeom prst="rightBrace">
            <a:avLst/>
          </a:prstGeom>
          <a:noFill/>
          <a:ln w="222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6641419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899592" y="2204864"/>
            <a:ext cx="7416824"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After the intermission,</a:t>
            </a:r>
            <a:br>
              <a:rPr lang="en-GB" sz="3600" b="1" dirty="0" smtClean="0">
                <a:solidFill>
                  <a:schemeClr val="tx1"/>
                </a:solidFill>
                <a:latin typeface="Arial" charset="0"/>
              </a:rPr>
            </a:br>
            <a:r>
              <a:rPr lang="en-GB" sz="3600" b="1" dirty="0" smtClean="0">
                <a:solidFill>
                  <a:schemeClr val="tx1"/>
                </a:solidFill>
                <a:latin typeface="Arial" charset="0"/>
              </a:rPr>
              <a:t>you will all have a </a:t>
            </a:r>
            <a:r>
              <a:rPr lang="en-GB" sz="3600" b="1" u="sng" dirty="0" smtClean="0">
                <a:solidFill>
                  <a:schemeClr val="tx1"/>
                </a:solidFill>
                <a:latin typeface="Arial" charset="0"/>
              </a:rPr>
              <a:t>question</a:t>
            </a:r>
            <a:r>
              <a:rPr lang="en-GB" sz="3600" b="1" dirty="0" smtClean="0">
                <a:solidFill>
                  <a:schemeClr val="tx1"/>
                </a:solidFill>
                <a:latin typeface="Arial" charset="0"/>
              </a:rPr>
              <a:t> about what you have heard here.</a:t>
            </a:r>
            <a:br>
              <a:rPr lang="en-GB" sz="3600" b="1" dirty="0" smtClean="0">
                <a:solidFill>
                  <a:schemeClr val="tx1"/>
                </a:solidFill>
                <a:latin typeface="Arial" charset="0"/>
              </a:rPr>
            </a:br>
            <a:r>
              <a:rPr lang="en-GB" sz="3600" b="1" dirty="0">
                <a:solidFill>
                  <a:schemeClr val="tx1"/>
                </a:solidFill>
                <a:latin typeface="Arial" charset="0"/>
              </a:rPr>
              <a:t/>
            </a:r>
            <a:br>
              <a:rPr lang="en-GB" sz="3600" b="1" dirty="0">
                <a:solidFill>
                  <a:schemeClr val="tx1"/>
                </a:solidFill>
                <a:latin typeface="Arial" charset="0"/>
              </a:rPr>
            </a:br>
            <a:r>
              <a:rPr lang="en-GB" sz="3600" b="1" dirty="0" smtClean="0">
                <a:solidFill>
                  <a:schemeClr val="tx1"/>
                </a:solidFill>
                <a:latin typeface="Arial" charset="0"/>
              </a:rPr>
              <a:t>Write it down and email it to me </a:t>
            </a:r>
            <a:r>
              <a:rPr lang="en-GB" sz="3600" b="1" dirty="0" smtClean="0">
                <a:solidFill>
                  <a:schemeClr val="tx1"/>
                </a:solidFill>
                <a:latin typeface="Arial" charset="0"/>
                <a:hlinkClick r:id="rId3"/>
              </a:rPr>
              <a:t>matti.hayry@aalto.fi</a:t>
            </a:r>
            <a:r>
              <a:rPr lang="en-GB" sz="3600" b="1" dirty="0" smtClean="0">
                <a:solidFill>
                  <a:schemeClr val="tx1"/>
                </a:solidFill>
                <a:latin typeface="Arial" charset="0"/>
              </a:rPr>
              <a:t/>
            </a:r>
            <a:br>
              <a:rPr lang="en-GB" sz="3600" b="1" dirty="0" smtClean="0">
                <a:solidFill>
                  <a:schemeClr val="tx1"/>
                </a:solidFill>
                <a:latin typeface="Arial" charset="0"/>
              </a:rPr>
            </a:b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726092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01" y="7956"/>
            <a:ext cx="1647899" cy="2052892"/>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Taylorism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899592" y="1496392"/>
            <a:ext cx="7344816" cy="4955203"/>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Frederick Taylor 1856–1915, North East US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One of the first attempts at managerial engineering</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“Shop management”, “process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Scientific management (Louis Brandeis, 1910)</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Classical scientific management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Started in the 1880s and the 1890s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Peak popularity (US and Europe) during the 1910s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Still influential as a part of other approaches</a:t>
            </a:r>
            <a:endParaRPr lang="en-GB" sz="2200" b="1" dirty="0">
              <a:latin typeface="Arial" panose="020B0604020202020204" pitchFamily="34" charset="0"/>
              <a:cs typeface="Arial" panose="020B0604020202020204" pitchFamily="34" charset="0"/>
            </a:endParaRPr>
          </a:p>
        </p:txBody>
      </p:sp>
      <p:pic>
        <p:nvPicPr>
          <p:cNvPr id="166914" name="Picture 2" descr="Image result for frederick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426226" cy="213285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131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Taylorism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899592" y="1496392"/>
            <a:ext cx="7344816" cy="4647426"/>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Analysis, synthesis, logic, rationality, empiricism</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Efficiency and elimination of waste</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Standardisation of best practices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Disdain for tradition for its own sake or for status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Transformation of craft into mass production</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Knowledge transfer between workers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Knowledge transfer from workers into tools, processes, and documentation</a:t>
            </a:r>
            <a:endParaRPr lang="en-GB" sz="2200" b="1"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7956"/>
            <a:ext cx="1289012" cy="160580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6" name="Picture 2" descr="Image result for frederick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115616" cy="16683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313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Taylorism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484784"/>
            <a:ext cx="7128792" cy="4708981"/>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Taylorism increased productivity in industrial work and economic efficiency in enterprise </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Optimising </a:t>
            </a:r>
            <a:r>
              <a:rPr lang="en-GB" sz="2200" b="1" dirty="0">
                <a:latin typeface="Arial" panose="020B0604020202020204" pitchFamily="34" charset="0"/>
                <a:cs typeface="Arial" panose="020B0604020202020204" pitchFamily="34" charset="0"/>
              </a:rPr>
              <a:t>productivity </a:t>
            </a:r>
            <a:r>
              <a:rPr lang="en-GB" sz="2200" b="1" dirty="0" smtClean="0">
                <a:latin typeface="Arial" panose="020B0604020202020204" pitchFamily="34" charset="0"/>
                <a:cs typeface="Arial" panose="020B0604020202020204" pitchFamily="34" charset="0"/>
              </a:rPr>
              <a:t>required more managerial control over workers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 many cases, efficiency favoured mechanisation and automation</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Despite incentives (higher salaries for more skilled workers), jobs became unpleasant</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Due to automation and outsourcing they then also became fewer or disappeared altogether</a:t>
            </a:r>
            <a:endParaRPr lang="en-GB" sz="2200" b="1"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7956"/>
            <a:ext cx="1289012" cy="160580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6" name="Picture 2" descr="Image result for frederick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115616" cy="16683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375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Taylorism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484784"/>
            <a:ext cx="7128792" cy="4708981"/>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Understandably, many workers were annoyed, especially the unskilled and the unemployed</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Or, to put this in fancier words, </a:t>
            </a:r>
            <a:r>
              <a:rPr lang="en-GB" sz="2200" b="1" u="sng" dirty="0" smtClean="0">
                <a:solidFill>
                  <a:schemeClr val="bg2">
                    <a:lumMod val="20000"/>
                    <a:lumOff val="80000"/>
                  </a:schemeClr>
                </a:solidFill>
                <a:latin typeface="Arial" panose="020B0604020202020204" pitchFamily="34" charset="0"/>
                <a:cs typeface="Arial" panose="020B0604020202020204" pitchFamily="34" charset="0"/>
              </a:rPr>
              <a:t>anomie</a:t>
            </a:r>
            <a:r>
              <a:rPr lang="en-GB" sz="2200" b="1" dirty="0" smtClean="0">
                <a:latin typeface="Arial" panose="020B0604020202020204" pitchFamily="34" charset="0"/>
                <a:cs typeface="Arial" panose="020B0604020202020204" pitchFamily="34" charset="0"/>
              </a:rPr>
              <a:t> was spreading among the working classes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Their work lacked the meaning that it once had had (?!?) and they were left without direction</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Marx had already drawn attention to </a:t>
            </a:r>
            <a:r>
              <a:rPr lang="en-GB" sz="2200" b="1" u="sng" dirty="0" smtClean="0">
                <a:solidFill>
                  <a:schemeClr val="bg2">
                    <a:lumMod val="20000"/>
                    <a:lumOff val="80000"/>
                  </a:schemeClr>
                </a:solidFill>
                <a:latin typeface="Arial" panose="020B0604020202020204" pitchFamily="34" charset="0"/>
                <a:cs typeface="Arial" panose="020B0604020202020204" pitchFamily="34" charset="0"/>
              </a:rPr>
              <a:t>alienation</a:t>
            </a:r>
            <a:r>
              <a:rPr lang="en-GB" sz="2200" b="1" dirty="0" smtClean="0">
                <a:latin typeface="Arial" panose="020B0604020202020204" pitchFamily="34" charset="0"/>
                <a:cs typeface="Arial" panose="020B0604020202020204" pitchFamily="34" charset="0"/>
              </a:rPr>
              <a:t> from the fruits of one’s labour, others, and self</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So in management, it was time to attend to industrial relations and the human dimension</a:t>
            </a:r>
            <a:endParaRPr lang="en-GB" sz="2200" b="1"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7956"/>
            <a:ext cx="1289012" cy="160580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6" name="Picture 2" descr="Image result for frederick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115616" cy="16683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406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981200"/>
            <a:ext cx="9144000" cy="1087760"/>
          </a:xfrm>
        </p:spPr>
        <p:txBody>
          <a:bodyPr/>
          <a:lstStyle/>
          <a:p>
            <a:pPr marL="0" indent="0" algn="ctr">
              <a:buNone/>
            </a:pPr>
            <a:r>
              <a:rPr lang="en-GB" sz="2600" b="1" dirty="0" smtClean="0">
                <a:latin typeface="Arial" panose="020B0604020202020204" pitchFamily="34" charset="0"/>
                <a:cs typeface="Arial" panose="020B0604020202020204" pitchFamily="34" charset="0"/>
              </a:rPr>
              <a:t>Fordism was a part of the solution,</a:t>
            </a:r>
          </a:p>
          <a:p>
            <a:pPr marL="0" indent="0" algn="ctr">
              <a:buNone/>
            </a:pPr>
            <a:r>
              <a:rPr lang="en-GB" sz="2600" b="1" dirty="0" smtClean="0">
                <a:latin typeface="Arial" panose="020B0604020202020204" pitchFamily="34" charset="0"/>
                <a:cs typeface="Arial" panose="020B0604020202020204" pitchFamily="34" charset="0"/>
              </a:rPr>
              <a:t>then became a part of the problem</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7573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ford assembly line 1920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865" y="-13491"/>
            <a:ext cx="2515135" cy="198483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Fordism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484784"/>
            <a:ext cx="7128792" cy="4985980"/>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Henry Ford 1863–1947, MI</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Ford Motor Company launched in 1903</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Introduced mass-produced Model T in 1908</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Started using a moving assembly line in 1913</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Vertical integration: Everything in the supply chain comes from within the corporation</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Higher salaries to workers (vs absenteeism), franchising, mass marketing, cheap cars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Ford workers could afford to buy a Ford</a:t>
            </a:r>
          </a:p>
        </p:txBody>
      </p:sp>
      <p:pic>
        <p:nvPicPr>
          <p:cNvPr id="2050" name="Picture 2" descr="Image result for henry 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91"/>
            <a:ext cx="1583506" cy="202115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49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odel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
            <a:ext cx="1979712" cy="155677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Fordism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08115"/>
            <a:ext cx="7128792" cy="4401205"/>
          </a:xfrm>
          <a:prstGeom prst="rect">
            <a:avLst/>
          </a:prstGeom>
          <a:noFill/>
        </p:spPr>
        <p:txBody>
          <a:bodyPr wrap="square" rtlCol="0">
            <a:spAutoFit/>
          </a:bodyPr>
          <a:lstStyle/>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By 1914, 250.000 Model Ts had been sold</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total production, by 1927, was 15 million</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All newer Ford Ts were black due to assembly line requirements (before that, many colours)</a:t>
            </a:r>
          </a:p>
          <a:p>
            <a:pPr algn="ctr">
              <a:spcAft>
                <a:spcPts val="2400"/>
              </a:spcAft>
            </a:pPr>
            <a:r>
              <a:rPr lang="en-US" sz="2400" b="1" dirty="0" smtClean="0">
                <a:latin typeface="Arial" panose="020B0604020202020204" pitchFamily="34" charset="0"/>
                <a:cs typeface="Arial" panose="020B0604020202020204" pitchFamily="34" charset="0"/>
              </a:rPr>
              <a:t>“Any </a:t>
            </a:r>
            <a:r>
              <a:rPr lang="en-US" sz="2400" b="1" dirty="0">
                <a:latin typeface="Arial" panose="020B0604020202020204" pitchFamily="34" charset="0"/>
                <a:cs typeface="Arial" panose="020B0604020202020204" pitchFamily="34" charset="0"/>
              </a:rPr>
              <a:t>customer can have a car painted any color that he wants </a:t>
            </a:r>
            <a:r>
              <a:rPr lang="en-GB" sz="2400" b="1" dirty="0" smtClean="0">
                <a:latin typeface="Arial" panose="020B0604020202020204" pitchFamily="34" charset="0"/>
                <a:cs typeface="Arial" panose="020B0604020202020204" pitchFamily="34" charset="0"/>
              </a:rPr>
              <a:t>so long as it is black.”</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Since 1914, Ford paid double the usual salaries</a:t>
            </a:r>
          </a:p>
          <a:p>
            <a:pPr marL="342900" indent="-342900" algn="ctr">
              <a:spcAft>
                <a:spcPts val="24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Since 1926, Ford had a 5-day, 40-hour work week</a:t>
            </a:r>
          </a:p>
        </p:txBody>
      </p:sp>
      <p:pic>
        <p:nvPicPr>
          <p:cNvPr id="2050" name="Picture 2" descr="Image result for henry 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91"/>
            <a:ext cx="1264269"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045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Fordism</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844824"/>
            <a:ext cx="7128792" cy="4739759"/>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European industrialists, impressed, embraced Fordism (and Taylorism) to shed pre-capitalist traditionalism</a:t>
            </a:r>
            <a:r>
              <a:rPr lang="en-GB"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and</a:t>
            </a:r>
            <a:r>
              <a:rPr lang="en-GB"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irrational</a:t>
            </a:r>
            <a:r>
              <a:rPr lang="en-GB"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business</a:t>
            </a:r>
            <a:r>
              <a:rPr lang="en-GB"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methods </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 1927, Ford replaced model T with model A</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 an interesting twist to the tale, the government of Soviet Union contracted in 1929 Ford to set up the Gorky Automobile Plant in Russia to produce model As, and then further on model AAs and Bs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helped the industrialisation of Russia</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And the </a:t>
            </a:r>
            <a:r>
              <a:rPr lang="en-US" sz="2200" b="1" dirty="0" smtClean="0">
                <a:latin typeface="Arial" panose="020B0604020202020204" pitchFamily="34" charset="0"/>
                <a:cs typeface="Arial" panose="020B0604020202020204" pitchFamily="34" charset="0"/>
              </a:rPr>
              <a:t>Gorkovsky </a:t>
            </a:r>
            <a:r>
              <a:rPr lang="en-US" sz="2200" b="1" dirty="0">
                <a:latin typeface="Arial" panose="020B0604020202020204" pitchFamily="34" charset="0"/>
                <a:cs typeface="Arial" panose="020B0604020202020204" pitchFamily="34" charset="0"/>
              </a:rPr>
              <a:t>Avtomobilny </a:t>
            </a:r>
            <a:r>
              <a:rPr lang="en-US" sz="2200" b="1" dirty="0" smtClean="0">
                <a:latin typeface="Arial" panose="020B0604020202020204" pitchFamily="34" charset="0"/>
                <a:cs typeface="Arial" panose="020B0604020202020204" pitchFamily="34" charset="0"/>
              </a:rPr>
              <a:t>Zavod </a:t>
            </a:r>
            <a:r>
              <a:rPr lang="en-GB" sz="2200" b="1" dirty="0" smtClean="0">
                <a:latin typeface="Arial" panose="020B0604020202020204" pitchFamily="34" charset="0"/>
                <a:cs typeface="Arial" panose="020B0604020202020204" pitchFamily="34" charset="0"/>
              </a:rPr>
              <a:t>provided GAZs to the Finnish Army for many decades</a:t>
            </a:r>
          </a:p>
        </p:txBody>
      </p:sp>
      <p:pic>
        <p:nvPicPr>
          <p:cNvPr id="2050" name="Picture 2" descr="Image result for henry 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91"/>
            <a:ext cx="1264269"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flipH="1">
            <a:off x="6948504" y="0"/>
            <a:ext cx="2160000" cy="1670113"/>
          </a:xfrm>
          <a:prstGeom prst="rect">
            <a:avLst/>
          </a:prstGeom>
          <a:effectLst>
            <a:softEdge rad="12700"/>
          </a:effectLst>
        </p:spPr>
      </p:pic>
    </p:spTree>
    <p:extLst>
      <p:ext uri="{BB962C8B-B14F-4D97-AF65-F5344CB8AC3E}">
        <p14:creationId xmlns:p14="http://schemas.microsoft.com/office/powerpoint/2010/main" val="32324065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24188" y="-3792340"/>
            <a:ext cx="10470488" cy="14400000"/>
          </a:xfrm>
          <a:prstGeom prst="rect">
            <a:avLst/>
          </a:prstGeom>
        </p:spPr>
      </p:pic>
    </p:spTree>
    <p:extLst>
      <p:ext uri="{BB962C8B-B14F-4D97-AF65-F5344CB8AC3E}">
        <p14:creationId xmlns:p14="http://schemas.microsoft.com/office/powerpoint/2010/main" val="5527477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124744"/>
            <a:ext cx="9144000" cy="3968080"/>
          </a:xfrm>
        </p:spPr>
        <p:txBody>
          <a:bodyPr/>
          <a:lstStyle/>
          <a:p>
            <a:pPr marL="0" indent="0" algn="ctr">
              <a:buNone/>
            </a:pPr>
            <a:r>
              <a:rPr lang="en-GB" sz="2600" b="1" strike="sngStrike" dirty="0" smtClean="0">
                <a:solidFill>
                  <a:schemeClr val="bg1"/>
                </a:solidFill>
                <a:latin typeface="Arial" panose="020B0604020202020204" pitchFamily="34" charset="0"/>
                <a:cs typeface="Arial" panose="020B0604020202020204" pitchFamily="34" charset="0"/>
              </a:rPr>
              <a:t>What is your question?</a:t>
            </a:r>
          </a:p>
          <a:p>
            <a:pPr marL="0" indent="0" algn="ctr">
              <a:buNone/>
            </a:pPr>
            <a:endParaRPr lang="en-GB" sz="1800" b="1" strike="sngStrike" dirty="0" smtClean="0">
              <a:solidFill>
                <a:schemeClr val="bg1"/>
              </a:solidFill>
              <a:latin typeface="Arial" panose="020B0604020202020204" pitchFamily="34" charset="0"/>
              <a:cs typeface="Arial" panose="020B0604020202020204" pitchFamily="34" charset="0"/>
            </a:endParaRPr>
          </a:p>
          <a:p>
            <a:pPr marL="0" indent="0" algn="ctr">
              <a:buNone/>
            </a:pPr>
            <a:r>
              <a:rPr lang="en-GB" sz="1800" b="1" strike="sngStrike" dirty="0" smtClean="0">
                <a:solidFill>
                  <a:schemeClr val="bg1"/>
                </a:solidFill>
                <a:latin typeface="Arial" panose="020B0604020202020204" pitchFamily="34" charset="0"/>
                <a:cs typeface="Arial" panose="020B0604020202020204" pitchFamily="34" charset="0"/>
              </a:rPr>
              <a:t>Write it down, clearly,</a:t>
            </a:r>
          </a:p>
          <a:p>
            <a:pPr marL="0" indent="0" algn="ctr">
              <a:buNone/>
            </a:pPr>
            <a:r>
              <a:rPr lang="en-GB" sz="1800" b="1" strike="sngStrike" dirty="0" smtClean="0">
                <a:solidFill>
                  <a:schemeClr val="bg1"/>
                </a:solidFill>
                <a:latin typeface="Arial" panose="020B0604020202020204" pitchFamily="34" charset="0"/>
                <a:cs typeface="Arial" panose="020B0604020202020204" pitchFamily="34" charset="0"/>
              </a:rPr>
              <a:t>with your name.</a:t>
            </a:r>
          </a:p>
          <a:p>
            <a:pPr marL="0" indent="0" algn="ctr">
              <a:buNone/>
            </a:pPr>
            <a:endParaRPr lang="en-GB" sz="2600" b="1" strike="sngStrike" dirty="0" smtClean="0">
              <a:solidFill>
                <a:schemeClr val="bg1"/>
              </a:solidFill>
              <a:latin typeface="Arial" panose="020B0604020202020204" pitchFamily="34" charset="0"/>
              <a:cs typeface="Arial" panose="020B0604020202020204" pitchFamily="34" charset="0"/>
            </a:endParaRPr>
          </a:p>
          <a:p>
            <a:pPr marL="0" indent="0" algn="ctr">
              <a:buNone/>
            </a:pPr>
            <a:r>
              <a:rPr lang="en-GB" sz="2600" b="1" strike="sngStrike" dirty="0" smtClean="0">
                <a:solidFill>
                  <a:schemeClr val="bg1"/>
                </a:solidFill>
                <a:latin typeface="Arial" panose="020B0604020202020204" pitchFamily="34" charset="0"/>
                <a:cs typeface="Arial" panose="020B0604020202020204" pitchFamily="34" charset="0"/>
              </a:rPr>
              <a:t>What is your answer?</a:t>
            </a:r>
          </a:p>
          <a:p>
            <a:pPr marL="0" indent="0" algn="ctr">
              <a:buNone/>
            </a:pPr>
            <a:endParaRPr lang="en-GB" sz="1800" b="1" strike="sngStrike" dirty="0" smtClean="0">
              <a:solidFill>
                <a:schemeClr val="bg1"/>
              </a:solidFill>
              <a:latin typeface="Arial" panose="020B0604020202020204" pitchFamily="34" charset="0"/>
              <a:cs typeface="Arial" panose="020B0604020202020204" pitchFamily="34" charset="0"/>
            </a:endParaRPr>
          </a:p>
          <a:p>
            <a:pPr marL="0" indent="0" algn="ctr">
              <a:buNone/>
            </a:pPr>
            <a:r>
              <a:rPr lang="en-GB" sz="1800" b="1" strike="sngStrike" dirty="0" smtClean="0">
                <a:solidFill>
                  <a:schemeClr val="bg1"/>
                </a:solidFill>
                <a:latin typeface="Arial" panose="020B0604020202020204" pitchFamily="34" charset="0"/>
                <a:cs typeface="Arial" panose="020B0604020202020204" pitchFamily="34" charset="0"/>
              </a:rPr>
              <a:t>The rest of the class will,</a:t>
            </a:r>
          </a:p>
          <a:p>
            <a:pPr marL="0" indent="0" algn="ctr">
              <a:buNone/>
            </a:pPr>
            <a:r>
              <a:rPr lang="en-GB" sz="1800" b="1" strike="sngStrike" dirty="0">
                <a:solidFill>
                  <a:schemeClr val="bg1"/>
                </a:solidFill>
                <a:latin typeface="Arial" panose="020B0604020202020204" pitchFamily="34" charset="0"/>
                <a:cs typeface="Arial" panose="020B0604020202020204" pitchFamily="34" charset="0"/>
              </a:rPr>
              <a:t>w</a:t>
            </a:r>
            <a:r>
              <a:rPr lang="en-GB" sz="1800" b="1" strike="sngStrike" dirty="0" smtClean="0">
                <a:solidFill>
                  <a:schemeClr val="bg1"/>
                </a:solidFill>
                <a:latin typeface="Arial" panose="020B0604020202020204" pitchFamily="34" charset="0"/>
                <a:cs typeface="Arial" panose="020B0604020202020204" pitchFamily="34" charset="0"/>
              </a:rPr>
              <a:t>e hope, have this. </a:t>
            </a:r>
            <a:endParaRPr lang="en-GB" sz="2400" b="1" strike="sngStrik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7750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flipH="1">
            <a:off x="0" y="1916832"/>
            <a:ext cx="9144000" cy="2808312"/>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lnSpc>
                <a:spcPct val="80000"/>
              </a:lnSpc>
              <a:buFontTx/>
              <a:buNone/>
            </a:pPr>
            <a:r>
              <a:rPr lang="en-GB" sz="2000" b="1" kern="0" dirty="0" smtClean="0">
                <a:effectLst/>
                <a:latin typeface="Arial" charset="0"/>
              </a:rPr>
              <a:t>CLIP 1: World ahoy!</a:t>
            </a:r>
          </a:p>
          <a:p>
            <a:pPr algn="ctr">
              <a:lnSpc>
                <a:spcPct val="80000"/>
              </a:lnSpc>
              <a:buFontTx/>
              <a:buNone/>
            </a:pPr>
            <a:endParaRPr lang="en-GB" sz="2000" b="1" kern="0" dirty="0">
              <a:effectLst/>
              <a:latin typeface="Arial" charset="0"/>
            </a:endParaRPr>
          </a:p>
          <a:p>
            <a:pPr algn="ctr">
              <a:lnSpc>
                <a:spcPct val="80000"/>
              </a:lnSpc>
              <a:buFontTx/>
              <a:buNone/>
            </a:pPr>
            <a:r>
              <a:rPr lang="en-GB" sz="2000" b="1" kern="0" dirty="0">
                <a:effectLst/>
                <a:latin typeface="Arial" charset="0"/>
                <a:hlinkClick r:id="rId2"/>
              </a:rPr>
              <a:t>https://</a:t>
            </a:r>
            <a:r>
              <a:rPr lang="en-GB" sz="2000" b="1" kern="0" dirty="0" smtClean="0">
                <a:effectLst/>
                <a:latin typeface="Arial" charset="0"/>
                <a:hlinkClick r:id="rId2"/>
              </a:rPr>
              <a:t>www.youtube.com/watch?v=IeD7mYk_Wq0</a:t>
            </a:r>
            <a:endParaRPr lang="en-GB" sz="2000" b="1" kern="0" dirty="0" smtClean="0">
              <a:effectLst/>
              <a:latin typeface="Arial" charset="0"/>
            </a:endParaRPr>
          </a:p>
          <a:p>
            <a:pPr algn="ctr">
              <a:lnSpc>
                <a:spcPct val="80000"/>
              </a:lnSpc>
              <a:buFontTx/>
              <a:buNone/>
            </a:pPr>
            <a:endParaRPr lang="en-GB" sz="2000" b="1" kern="0" dirty="0" smtClean="0">
              <a:effectLst/>
              <a:latin typeface="Arial" charset="0"/>
            </a:endParaRPr>
          </a:p>
          <a:p>
            <a:pPr algn="ctr">
              <a:lnSpc>
                <a:spcPct val="80000"/>
              </a:lnSpc>
              <a:buFontTx/>
              <a:buNone/>
            </a:pPr>
            <a:endParaRPr lang="en-GB" sz="2000" b="1" kern="0" dirty="0">
              <a:effectLst/>
              <a:latin typeface="Arial" charset="0"/>
            </a:endParaRPr>
          </a:p>
          <a:p>
            <a:pPr algn="ctr">
              <a:lnSpc>
                <a:spcPct val="80000"/>
              </a:lnSpc>
              <a:buFontTx/>
              <a:buNone/>
            </a:pPr>
            <a:r>
              <a:rPr lang="en-GB" sz="2000" b="1" kern="0" dirty="0" smtClean="0">
                <a:effectLst/>
                <a:latin typeface="Arial" charset="0"/>
              </a:rPr>
              <a:t>CLIP 2: Britain leads the way!</a:t>
            </a:r>
          </a:p>
          <a:p>
            <a:pPr algn="ctr">
              <a:lnSpc>
                <a:spcPct val="80000"/>
              </a:lnSpc>
              <a:buFontTx/>
              <a:buNone/>
            </a:pPr>
            <a:endParaRPr lang="en-GB" sz="2000" b="1" kern="0" dirty="0">
              <a:effectLst/>
              <a:latin typeface="Arial" charset="0"/>
            </a:endParaRPr>
          </a:p>
          <a:p>
            <a:pPr algn="ctr">
              <a:lnSpc>
                <a:spcPct val="80000"/>
              </a:lnSpc>
              <a:buFontTx/>
              <a:buNone/>
            </a:pPr>
            <a:r>
              <a:rPr lang="en-GB" sz="1800" b="1" kern="0" dirty="0">
                <a:effectLst/>
                <a:latin typeface="Arial" charset="0"/>
                <a:hlinkClick r:id="rId3"/>
              </a:rPr>
              <a:t>https://</a:t>
            </a:r>
            <a:r>
              <a:rPr lang="en-GB" sz="1800" b="1" kern="0" dirty="0" smtClean="0">
                <a:effectLst/>
                <a:latin typeface="Arial" charset="0"/>
                <a:hlinkClick r:id="rId3"/>
              </a:rPr>
              <a:t>www.youtube.com/watch?v=xLhNP0qp38Q</a:t>
            </a:r>
            <a:endParaRPr lang="en-GB" sz="1800" b="1" kern="0" dirty="0" smtClean="0">
              <a:effectLst/>
              <a:latin typeface="Arial" charset="0"/>
            </a:endParaRPr>
          </a:p>
          <a:p>
            <a:pPr algn="ctr">
              <a:lnSpc>
                <a:spcPct val="80000"/>
              </a:lnSpc>
              <a:buFontTx/>
              <a:buNone/>
            </a:pPr>
            <a:endParaRPr lang="en-GB" sz="1800" b="1" kern="0" dirty="0" smtClean="0">
              <a:effectLst/>
              <a:latin typeface="Arial" charset="0"/>
            </a:endParaRPr>
          </a:p>
        </p:txBody>
      </p:sp>
    </p:spTree>
    <p:extLst>
      <p:ext uri="{BB962C8B-B14F-4D97-AF65-F5344CB8AC3E}">
        <p14:creationId xmlns:p14="http://schemas.microsoft.com/office/powerpoint/2010/main" val="27030791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story so far</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7453419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987" y="2909100"/>
            <a:ext cx="9144000" cy="583704"/>
          </a:xfrm>
        </p:spPr>
        <p:txBody>
          <a:bodyPr/>
          <a:lstStyle/>
          <a:p>
            <a:pPr marL="0" indent="0" algn="ctr">
              <a:buNone/>
            </a:pPr>
            <a:r>
              <a:rPr lang="en-GB" sz="2200" b="1" dirty="0" smtClean="0">
                <a:latin typeface="Arial" panose="020B0604020202020204" pitchFamily="34" charset="0"/>
                <a:cs typeface="Arial" panose="020B0604020202020204" pitchFamily="34" charset="0"/>
              </a:rPr>
              <a:t>Craft production</a:t>
            </a:r>
          </a:p>
        </p:txBody>
      </p:sp>
      <p:sp>
        <p:nvSpPr>
          <p:cNvPr id="4"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story so far</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5" name="Picture 2" descr="Image result for adam smith pin fac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461" y="1196752"/>
            <a:ext cx="2153078" cy="167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001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bwMode="auto">
          <a:xfrm>
            <a:off x="0" y="5373216"/>
            <a:ext cx="9144000" cy="511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sz="2200" b="1" kern="0" dirty="0" smtClean="0">
                <a:effectLst/>
                <a:latin typeface="Arial" panose="020B0604020202020204" pitchFamily="34" charset="0"/>
                <a:cs typeface="Arial" panose="020B0604020202020204" pitchFamily="34" charset="0"/>
              </a:rPr>
              <a:t>Division of labour, mass production</a:t>
            </a:r>
          </a:p>
        </p:txBody>
      </p:sp>
      <p:sp>
        <p:nvSpPr>
          <p:cNvPr id="3" name="Text Placeholder 2"/>
          <p:cNvSpPr>
            <a:spLocks noGrp="1"/>
          </p:cNvSpPr>
          <p:nvPr>
            <p:ph type="body" sz="half" idx="1"/>
          </p:nvPr>
        </p:nvSpPr>
        <p:spPr>
          <a:xfrm>
            <a:off x="8987" y="2909100"/>
            <a:ext cx="9144000" cy="583704"/>
          </a:xfrm>
        </p:spPr>
        <p:txBody>
          <a:bodyPr/>
          <a:lstStyle/>
          <a:p>
            <a:pPr marL="0" indent="0" algn="ctr">
              <a:buNone/>
            </a:pPr>
            <a:r>
              <a:rPr lang="en-GB" sz="2200" b="1" dirty="0" smtClean="0">
                <a:latin typeface="Arial" panose="020B0604020202020204" pitchFamily="34" charset="0"/>
                <a:cs typeface="Arial" panose="020B0604020202020204" pitchFamily="34" charset="0"/>
              </a:rPr>
              <a:t>Craft production</a:t>
            </a:r>
          </a:p>
        </p:txBody>
      </p:sp>
      <p:sp>
        <p:nvSpPr>
          <p:cNvPr id="4"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story so far</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5" name="Picture 2" descr="Image result for adam smith pin fac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461" y="1196752"/>
            <a:ext cx="2153078" cy="1678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814398"/>
            <a:ext cx="2248363" cy="154718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050" name="Picture 2" descr="Image result for taylor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216" y="3814398"/>
            <a:ext cx="3000440" cy="154718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052" name="Picture 4" descr="Image result for ford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815351"/>
            <a:ext cx="2160240" cy="155786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2" name="Down Arrow 1"/>
          <p:cNvSpPr/>
          <p:nvPr/>
        </p:nvSpPr>
        <p:spPr bwMode="auto">
          <a:xfrm>
            <a:off x="4427984" y="3356992"/>
            <a:ext cx="360040" cy="28803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986515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bwMode="auto">
          <a:xfrm>
            <a:off x="0" y="5373216"/>
            <a:ext cx="9144000" cy="511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sz="2200" b="1" kern="0" dirty="0" smtClean="0">
                <a:effectLst/>
                <a:latin typeface="Arial" panose="020B0604020202020204" pitchFamily="34" charset="0"/>
                <a:cs typeface="Arial" panose="020B0604020202020204" pitchFamily="34" charset="0"/>
              </a:rPr>
              <a:t>Division of labour, mass production</a:t>
            </a:r>
          </a:p>
        </p:txBody>
      </p:sp>
      <p:sp>
        <p:nvSpPr>
          <p:cNvPr id="3" name="Text Placeholder 2"/>
          <p:cNvSpPr>
            <a:spLocks noGrp="1"/>
          </p:cNvSpPr>
          <p:nvPr>
            <p:ph type="body" sz="half" idx="1"/>
          </p:nvPr>
        </p:nvSpPr>
        <p:spPr>
          <a:xfrm>
            <a:off x="8987" y="2909100"/>
            <a:ext cx="9144000" cy="583704"/>
          </a:xfrm>
        </p:spPr>
        <p:txBody>
          <a:bodyPr/>
          <a:lstStyle/>
          <a:p>
            <a:pPr marL="0" indent="0" algn="ctr">
              <a:buNone/>
            </a:pPr>
            <a:r>
              <a:rPr lang="en-GB" sz="2200" b="1" dirty="0" smtClean="0">
                <a:latin typeface="Arial" panose="020B0604020202020204" pitchFamily="34" charset="0"/>
                <a:cs typeface="Arial" panose="020B0604020202020204" pitchFamily="34" charset="0"/>
              </a:rPr>
              <a:t>Craft production</a:t>
            </a:r>
          </a:p>
        </p:txBody>
      </p:sp>
      <p:sp>
        <p:nvSpPr>
          <p:cNvPr id="4"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 story so far</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5" name="Picture 2" descr="Image result for adam smith pin fac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461" y="1196752"/>
            <a:ext cx="2153078" cy="1678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814398"/>
            <a:ext cx="2248363" cy="154718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050" name="Picture 2" descr="Image result for taylor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216" y="3814398"/>
            <a:ext cx="3000440" cy="154718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052" name="Picture 4" descr="Image result for ford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815351"/>
            <a:ext cx="2160240" cy="155786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2" name="Down Arrow 1"/>
          <p:cNvSpPr/>
          <p:nvPr/>
        </p:nvSpPr>
        <p:spPr bwMode="auto">
          <a:xfrm>
            <a:off x="4427984" y="3356992"/>
            <a:ext cx="360040" cy="28803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Down Arrow 9"/>
          <p:cNvSpPr/>
          <p:nvPr/>
        </p:nvSpPr>
        <p:spPr bwMode="auto">
          <a:xfrm>
            <a:off x="4427984" y="5877272"/>
            <a:ext cx="360040" cy="28803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 Placeholder 2"/>
          <p:cNvSpPr txBox="1">
            <a:spLocks/>
          </p:cNvSpPr>
          <p:nvPr/>
        </p:nvSpPr>
        <p:spPr bwMode="auto">
          <a:xfrm>
            <a:off x="8987" y="6165304"/>
            <a:ext cx="9144000" cy="511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sz="2200" b="1" kern="0" dirty="0" smtClean="0">
                <a:effectLst/>
                <a:latin typeface="Arial" panose="020B0604020202020204" pitchFamily="34" charset="0"/>
                <a:cs typeface="Arial" panose="020B0604020202020204" pitchFamily="34" charset="0"/>
              </a:rPr>
              <a:t>Huge increase in productivity</a:t>
            </a:r>
          </a:p>
        </p:txBody>
      </p:sp>
    </p:spTree>
    <p:extLst>
      <p:ext uri="{BB962C8B-B14F-4D97-AF65-F5344CB8AC3E}">
        <p14:creationId xmlns:p14="http://schemas.microsoft.com/office/powerpoint/2010/main" val="32638027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4357464"/>
            <a:ext cx="9144000" cy="511696"/>
          </a:xfrm>
        </p:spPr>
        <p:txBody>
          <a:bodyPr/>
          <a:lstStyle/>
          <a:p>
            <a:pPr marL="0" indent="0" algn="ctr">
              <a:buNone/>
            </a:pPr>
            <a:r>
              <a:rPr lang="en-GB" sz="2600" b="1" dirty="0" smtClean="0">
                <a:latin typeface="Arial" panose="020B0604020202020204" pitchFamily="34" charset="0"/>
                <a:cs typeface="Arial" panose="020B0604020202020204" pitchFamily="34" charset="0"/>
              </a:rPr>
              <a:t>But there was this anomie / alienation issue</a:t>
            </a:r>
            <a:endParaRPr lang="en-GB" sz="2600" b="1" dirty="0">
              <a:latin typeface="Arial" panose="020B0604020202020204" pitchFamily="34" charset="0"/>
              <a:cs typeface="Arial" panose="020B0604020202020204" pitchFamily="34" charset="0"/>
            </a:endParaRPr>
          </a:p>
        </p:txBody>
      </p:sp>
      <p:pic>
        <p:nvPicPr>
          <p:cNvPr id="4098" name="Picture 2" descr="Image result for angry workers 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692696"/>
            <a:ext cx="5715000" cy="343852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1947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37055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Industrial relations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40120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Taylorism and Fordism boosted productivity, but they also provoked resistance from the workers.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Taylorism rewarded skill and industriousness, yet aimed at replacing workers by automation.</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Fordism opted for non-skilled labour with limited tasks as “cogs” in the assembly line “machine”. </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Taylor saw less intelligent workers as stupid animals whose tasks have to be managed.</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Ford was strongly opposed to labour unions and thought that they were a hindrance to efficiency.</a:t>
            </a: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78" y="0"/>
            <a:ext cx="2434306"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7" y="1"/>
            <a:ext cx="2455341"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645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37055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Industrial relations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40120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More sensitive approaches tried to make up for the relative disregard of the human dimension.</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main idea was that the worker as an individual has needs that merit attention.</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Already in 1912, James Hartness wrote about this in his </a:t>
            </a:r>
            <a:r>
              <a:rPr lang="en-GB" sz="2200" b="1" i="1" dirty="0" smtClean="0">
                <a:latin typeface="Arial" panose="020B0604020202020204" pitchFamily="34" charset="0"/>
                <a:cs typeface="Arial" panose="020B0604020202020204" pitchFamily="34" charset="0"/>
              </a:rPr>
              <a:t>The Human Factor in Works Management</a:t>
            </a:r>
            <a:r>
              <a:rPr lang="en-GB" sz="2200" b="1" dirty="0" smtClean="0">
                <a:latin typeface="Arial" panose="020B0604020202020204" pitchFamily="34" charset="0"/>
                <a:cs typeface="Arial" panose="020B0604020202020204" pitchFamily="34" charset="0"/>
              </a:rPr>
              <a:t>.</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ensuing Human Resources (HR) approach developed this further, with division of labour.</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Scientific management principles still dictate(d) the organisation, and HRM adjusts workers to it.</a:t>
            </a: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78" y="0"/>
            <a:ext cx="2434306"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7" y="1"/>
            <a:ext cx="2455341"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039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37055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Industrial relations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40120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interesting thing, looking at Taylor and Ford and early HRM, is that there are </a:t>
            </a:r>
            <a:r>
              <a:rPr lang="en-GB" sz="2200" b="1" u="sng" dirty="0" smtClean="0">
                <a:latin typeface="Arial" panose="020B0604020202020204" pitchFamily="34" charset="0"/>
                <a:cs typeface="Arial" panose="020B0604020202020204" pitchFamily="34" charset="0"/>
              </a:rPr>
              <a:t>two</a:t>
            </a:r>
            <a:r>
              <a:rPr lang="en-GB" sz="2200" b="1" dirty="0" smtClean="0">
                <a:latin typeface="Arial" panose="020B0604020202020204" pitchFamily="34" charset="0"/>
                <a:cs typeface="Arial" panose="020B0604020202020204" pitchFamily="34" charset="0"/>
              </a:rPr>
              <a:t> issues here.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first is how frictions and resistance at the workplace can be handled administratively.</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second is related to the political conflict that may exist between owners and the workforce.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HRM is a solution to the first issue – conflict may be good or bad, but it is in need of management.</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second issue goes deeper, and evokes different reactions, depending on the angle.</a:t>
            </a: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78" y="0"/>
            <a:ext cx="2434306"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7" y="1"/>
            <a:ext cx="2455341" cy="1767306"/>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187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36469118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endParaRPr lang="en-GB" sz="2200" b="1" dirty="0">
              <a:solidFill>
                <a:srgbClr val="CCECFF"/>
              </a:solidFill>
              <a:latin typeface="Arial" panose="020B0604020202020204" pitchFamily="34" charset="0"/>
              <a:cs typeface="Arial" panose="020B0604020202020204" pitchFamily="34"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3826616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3368"/>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Pins and needles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2052" name="Picture 4" descr="Image result for adam smith pin factory nee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934" y="1335496"/>
            <a:ext cx="3704698" cy="50553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ee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806787" y="2817340"/>
            <a:ext cx="5055370" cy="20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7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9160965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12660"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Negotiate or threaten to punish by loss of privilege or job</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826681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12660"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Negotiate or threaten to punish by loss of privilege or job</a:t>
            </a:r>
            <a:endParaRPr lang="en-GB" sz="2200" b="1" dirty="0">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Listen, embrace, adjust, and make palatable by a human touch</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7330069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12660"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Negotiate or threaten to punish by loss of privilege or job</a:t>
            </a:r>
            <a:endParaRPr lang="en-GB" sz="2200" b="1" dirty="0">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Listen, embrace, adjust, and make palatable by a human touch</a:t>
            </a:r>
            <a:endParaRPr lang="en-GB" sz="2200" b="1" dirty="0">
              <a:latin typeface="Arial" panose="020B0604020202020204" pitchFamily="34" charset="0"/>
              <a:cs typeface="Arial" panose="020B0604020202020204" pitchFamily="34" charset="0"/>
            </a:endParaRPr>
          </a:p>
        </p:txBody>
      </p:sp>
      <p:sp>
        <p:nvSpPr>
          <p:cNvPr id="10" name="TextBox 9"/>
          <p:cNvSpPr txBox="1"/>
          <p:nvPr/>
        </p:nvSpPr>
        <p:spPr>
          <a:xfrm>
            <a:off x="3212660"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Suppress social activity to secure a productivity-friendly setting</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1367593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12660"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Negotiate or threaten to punish by loss of privilege or job</a:t>
            </a:r>
            <a:endParaRPr lang="en-GB" sz="2200" b="1" dirty="0">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Listen, embrace, adjust, and make palatable by a human touch</a:t>
            </a:r>
            <a:endParaRPr lang="en-GB" sz="2200" b="1" dirty="0">
              <a:latin typeface="Arial" panose="020B0604020202020204" pitchFamily="34" charset="0"/>
              <a:cs typeface="Arial" panose="020B0604020202020204" pitchFamily="34" charset="0"/>
            </a:endParaRPr>
          </a:p>
        </p:txBody>
      </p:sp>
      <p:sp>
        <p:nvSpPr>
          <p:cNvPr id="10" name="TextBox 9"/>
          <p:cNvSpPr txBox="1"/>
          <p:nvPr/>
        </p:nvSpPr>
        <p:spPr>
          <a:xfrm>
            <a:off x="3212660"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Suppress social activity to secure a productivity-friendly setting</a:t>
            </a:r>
            <a:endParaRPr lang="en-GB" sz="2200" b="1" dirty="0">
              <a:latin typeface="Arial" panose="020B0604020202020204" pitchFamily="34" charset="0"/>
              <a:cs typeface="Arial" panose="020B0604020202020204" pitchFamily="34" charset="0"/>
            </a:endParaRPr>
          </a:p>
        </p:txBody>
      </p:sp>
      <p:sp>
        <p:nvSpPr>
          <p:cNvPr id="11" name="TextBox 10"/>
          <p:cNvSpPr txBox="1"/>
          <p:nvPr/>
        </p:nvSpPr>
        <p:spPr>
          <a:xfrm>
            <a:off x="5796136"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Hail resistance as a way of effecting social and political change</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5423824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10" name="TextBox 9"/>
          <p:cNvSpPr txBox="1"/>
          <p:nvPr/>
        </p:nvSpPr>
        <p:spPr>
          <a:xfrm>
            <a:off x="3212660"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Suppress social activity to secure a productivity-friendly setting</a:t>
            </a:r>
            <a:endParaRPr lang="en-GB" sz="2200" b="1" dirty="0">
              <a:latin typeface="Arial" panose="020B0604020202020204" pitchFamily="34" charset="0"/>
              <a:cs typeface="Arial" panose="020B0604020202020204" pitchFamily="34" charset="0"/>
            </a:endParaRPr>
          </a:p>
        </p:txBody>
      </p:sp>
      <p:sp>
        <p:nvSpPr>
          <p:cNvPr id="11" name="TextBox 10"/>
          <p:cNvSpPr txBox="1"/>
          <p:nvPr/>
        </p:nvSpPr>
        <p:spPr>
          <a:xfrm>
            <a:off x="5796136"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Hail resistance as a way of effecting social and political change</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TextBox 7"/>
          <p:cNvSpPr txBox="1"/>
          <p:nvPr/>
        </p:nvSpPr>
        <p:spPr>
          <a:xfrm>
            <a:off x="3212660" y="2635751"/>
            <a:ext cx="2592288" cy="1446550"/>
          </a:xfrm>
          <a:prstGeom prst="rect">
            <a:avLst/>
          </a:prstGeom>
          <a:noFill/>
          <a:ln w="25400">
            <a:solidFill>
              <a:schemeClr val="bg2">
                <a:lumMod val="20000"/>
                <a:lumOff val="80000"/>
              </a:schemeClr>
            </a:solidFill>
          </a:ln>
        </p:spPr>
        <p:txBody>
          <a:bodyPr wrap="square" rtlCol="0">
            <a:spAutoFit/>
          </a:bodyPr>
          <a:lstStyle/>
          <a:p>
            <a:pPr algn="ctr"/>
            <a:r>
              <a:rPr lang="en-GB" sz="22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 by loss of privilege or job</a:t>
            </a:r>
            <a:endParaRPr lang="en-GB" sz="22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w="25400">
            <a:solidFill>
              <a:schemeClr val="bg2">
                <a:lumMod val="20000"/>
                <a:lumOff val="80000"/>
              </a:schemeClr>
            </a:solidFill>
          </a:ln>
        </p:spPr>
        <p:txBody>
          <a:bodyPr wrap="square" rtlCol="0">
            <a:spAutoFit/>
          </a:bodyPr>
          <a:lstStyle/>
          <a:p>
            <a:pPr algn="ctr"/>
            <a:r>
              <a:rPr lang="en-GB" sz="2200" b="1" dirty="0" smtClean="0">
                <a:solidFill>
                  <a:schemeClr val="bg2">
                    <a:lumMod val="20000"/>
                    <a:lumOff val="80000"/>
                  </a:schemeClr>
                </a:solidFill>
                <a:latin typeface="Arial" panose="020B0604020202020204" pitchFamily="34" charset="0"/>
                <a:cs typeface="Arial" panose="020B0604020202020204" pitchFamily="34" charset="0"/>
              </a:rPr>
              <a:t>Listen, embrace, adjust, and make palatable by a human touch</a:t>
            </a:r>
            <a:endParaRPr lang="en-GB" sz="2200" b="1"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1447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37055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Personnel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40120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Emerged in the early 1900s to create a more content, skilled, and more reliable workforce.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reliability of the workforce, such as it was, had in the 18</a:t>
            </a:r>
            <a:r>
              <a:rPr lang="en-GB" sz="2200" b="1" baseline="30000" dirty="0" smtClean="0">
                <a:latin typeface="Arial" panose="020B0604020202020204" pitchFamily="34" charset="0"/>
                <a:cs typeface="Arial" panose="020B0604020202020204" pitchFamily="34" charset="0"/>
              </a:rPr>
              <a:t>th</a:t>
            </a:r>
            <a:r>
              <a:rPr lang="en-GB" sz="2200" b="1" dirty="0" smtClean="0">
                <a:latin typeface="Arial" panose="020B0604020202020204" pitchFamily="34" charset="0"/>
                <a:cs typeface="Arial" panose="020B0604020202020204" pitchFamily="34" charset="0"/>
              </a:rPr>
              <a:t> and 19</a:t>
            </a:r>
            <a:r>
              <a:rPr lang="en-GB" sz="2200" b="1" baseline="30000" dirty="0" smtClean="0">
                <a:latin typeface="Arial" panose="020B0604020202020204" pitchFamily="34" charset="0"/>
                <a:cs typeface="Arial" panose="020B0604020202020204" pitchFamily="34" charset="0"/>
              </a:rPr>
              <a:t>th</a:t>
            </a:r>
            <a:r>
              <a:rPr lang="en-GB" sz="2200" b="1" dirty="0" smtClean="0">
                <a:latin typeface="Arial" panose="020B0604020202020204" pitchFamily="34" charset="0"/>
                <a:cs typeface="Arial" panose="020B0604020202020204" pitchFamily="34" charset="0"/>
              </a:rPr>
              <a:t> centuries been secured by the threat of unemployment and starvation.</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Training for tasks needing skills had been done on the apprenticeship model – old tutors new.</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World War I reduced the workforce and necessitated hiring women to factories.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They had to be trained – and men placated.</a:t>
            </a:r>
          </a:p>
        </p:txBody>
      </p:sp>
      <p:pic>
        <p:nvPicPr>
          <p:cNvPr id="4" name="Picture 3"/>
          <p:cNvPicPr>
            <a:picLocks/>
          </p:cNvPicPr>
          <p:nvPr/>
        </p:nvPicPr>
        <p:blipFill>
          <a:blip r:embed="rId3"/>
          <a:stretch>
            <a:fillRect/>
          </a:stretch>
        </p:blipFill>
        <p:spPr>
          <a:xfrm>
            <a:off x="0" y="3342"/>
            <a:ext cx="2880000" cy="1800000"/>
          </a:xfrm>
          <a:prstGeom prst="rect">
            <a:avLst/>
          </a:prstGeom>
          <a:effectLst>
            <a:softEdge rad="12700"/>
          </a:effectLst>
        </p:spPr>
      </p:pic>
      <p:pic>
        <p:nvPicPr>
          <p:cNvPr id="6" name="Picture 5"/>
          <p:cNvPicPr>
            <a:picLocks/>
          </p:cNvPicPr>
          <p:nvPr/>
        </p:nvPicPr>
        <p:blipFill>
          <a:blip r:embed="rId4"/>
          <a:stretch>
            <a:fillRect/>
          </a:stretch>
        </p:blipFill>
        <p:spPr>
          <a:xfrm>
            <a:off x="6186832" y="8576"/>
            <a:ext cx="2952000" cy="1800000"/>
          </a:xfrm>
          <a:prstGeom prst="rect">
            <a:avLst/>
          </a:prstGeom>
          <a:effectLst>
            <a:softEdge rad="12700"/>
          </a:effectLst>
        </p:spPr>
      </p:pic>
    </p:spTree>
    <p:extLst>
      <p:ext uri="{BB962C8B-B14F-4D97-AF65-F5344CB8AC3E}">
        <p14:creationId xmlns:p14="http://schemas.microsoft.com/office/powerpoint/2010/main" val="34497807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37055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Personnel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293483"/>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Personnel departments took over the job.</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Their task was to ensure that workers knew what they were doing and were not prone to strike.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Between the World Wars, personnel departments were mostly kept although men returned to jobs.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During World War II the exercise was repeated.</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Since gender equality had made some progress by then, old times did not resume after the war.</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HRM developed and boundaries became blurred.</a:t>
            </a:r>
          </a:p>
        </p:txBody>
      </p:sp>
      <p:pic>
        <p:nvPicPr>
          <p:cNvPr id="4" name="Picture 3"/>
          <p:cNvPicPr>
            <a:picLocks/>
          </p:cNvPicPr>
          <p:nvPr/>
        </p:nvPicPr>
        <p:blipFill>
          <a:blip r:embed="rId3"/>
          <a:stretch>
            <a:fillRect/>
          </a:stretch>
        </p:blipFill>
        <p:spPr>
          <a:xfrm>
            <a:off x="0" y="3342"/>
            <a:ext cx="2880000" cy="1800000"/>
          </a:xfrm>
          <a:prstGeom prst="rect">
            <a:avLst/>
          </a:prstGeom>
          <a:effectLst>
            <a:softEdge rad="12700"/>
          </a:effectLst>
        </p:spPr>
      </p:pic>
      <p:pic>
        <p:nvPicPr>
          <p:cNvPr id="6" name="Picture 5"/>
          <p:cNvPicPr>
            <a:picLocks/>
          </p:cNvPicPr>
          <p:nvPr/>
        </p:nvPicPr>
        <p:blipFill>
          <a:blip r:embed="rId4"/>
          <a:stretch>
            <a:fillRect/>
          </a:stretch>
        </p:blipFill>
        <p:spPr>
          <a:xfrm>
            <a:off x="6186832" y="8576"/>
            <a:ext cx="2952000" cy="1800000"/>
          </a:xfrm>
          <a:prstGeom prst="rect">
            <a:avLst/>
          </a:prstGeom>
          <a:effectLst>
            <a:softEdge rad="12700"/>
          </a:effectLst>
        </p:spPr>
      </p:pic>
    </p:spTree>
    <p:extLst>
      <p:ext uri="{BB962C8B-B14F-4D97-AF65-F5344CB8AC3E}">
        <p14:creationId xmlns:p14="http://schemas.microsoft.com/office/powerpoint/2010/main" val="42685186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87624" y="2060848"/>
            <a:ext cx="6876256" cy="1087760"/>
          </a:xfrm>
        </p:spPr>
        <p:txBody>
          <a:bodyPr/>
          <a:lstStyle/>
          <a:p>
            <a:pPr marL="0" indent="0" algn="ctr">
              <a:buNone/>
            </a:pPr>
            <a:r>
              <a:rPr lang="en-GB" sz="2600" b="1" dirty="0" smtClean="0">
                <a:latin typeface="Arial" panose="020B0604020202020204" pitchFamily="34" charset="0"/>
                <a:cs typeface="Arial" panose="020B0604020202020204" pitchFamily="34" charset="0"/>
              </a:rPr>
              <a:t>What is the difference between personnel and human resources management?</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032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human resourc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1340768"/>
            <a:ext cx="916662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914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Pin maker = a few pins per person a day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2050" name="Picture 2" descr="Image result for adam smith pin fa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470" y="1252248"/>
            <a:ext cx="6696744" cy="52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0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0681855"/>
              </p:ext>
            </p:extLst>
          </p:nvPr>
        </p:nvGraphicFramePr>
        <p:xfrm>
          <a:off x="251520" y="141687"/>
          <a:ext cx="8712969" cy="6181579"/>
        </p:xfrm>
        <a:graphic>
          <a:graphicData uri="http://schemas.openxmlformats.org/drawingml/2006/table">
            <a:tbl>
              <a:tblPr/>
              <a:tblGrid>
                <a:gridCol w="2736304">
                  <a:extLst>
                    <a:ext uri="{9D8B030D-6E8A-4147-A177-3AD203B41FA5}">
                      <a16:colId xmlns:a16="http://schemas.microsoft.com/office/drawing/2014/main" val="20000"/>
                    </a:ext>
                  </a:extLst>
                </a:gridCol>
                <a:gridCol w="3072342">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291389">
                <a:tc>
                  <a:txBody>
                    <a:bodyPr/>
                    <a:lstStyle/>
                    <a:p>
                      <a:pPr algn="ctr"/>
                      <a:r>
                        <a:rPr lang="en-US" sz="1800" b="1" dirty="0">
                          <a:solidFill>
                            <a:schemeClr val="bg2">
                              <a:lumMod val="20000"/>
                              <a:lumOff val="80000"/>
                            </a:schemeClr>
                          </a:solidFill>
                          <a:latin typeface="Arial" panose="020B0604020202020204" pitchFamily="34" charset="0"/>
                          <a:cs typeface="Arial" panose="020B0604020202020204" pitchFamily="34" charset="0"/>
                        </a:rPr>
                        <a:t>Basis for </a:t>
                      </a:r>
                      <a:r>
                        <a:rPr lang="en-US" sz="1800" b="1" dirty="0" smtClean="0">
                          <a:solidFill>
                            <a:schemeClr val="bg2">
                              <a:lumMod val="20000"/>
                              <a:lumOff val="80000"/>
                            </a:schemeClr>
                          </a:solidFill>
                          <a:latin typeface="Arial" panose="020B0604020202020204" pitchFamily="34" charset="0"/>
                          <a:cs typeface="Arial" panose="020B0604020202020204" pitchFamily="34" charset="0"/>
                        </a:rPr>
                        <a:t>comparison</a:t>
                      </a:r>
                      <a:endParaRPr lang="en-US" sz="1800" b="1"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b="1" dirty="0">
                          <a:solidFill>
                            <a:srgbClr val="CCECFF"/>
                          </a:solidFill>
                          <a:latin typeface="Arial" panose="020B0604020202020204" pitchFamily="34" charset="0"/>
                          <a:cs typeface="Arial" panose="020B0604020202020204" pitchFamily="34" charset="0"/>
                        </a:rPr>
                        <a:t>Personnel Management</a:t>
                      </a:r>
                    </a:p>
                  </a:txBody>
                  <a:tcPr marL="52086" marR="52086" marT="26043" marB="26043" anchor="ctr">
                    <a:lnL>
                      <a:noFill/>
                    </a:lnL>
                    <a:lnR>
                      <a:noFill/>
                    </a:lnR>
                    <a:lnT>
                      <a:noFill/>
                    </a:lnT>
                    <a:lnB>
                      <a:noFill/>
                    </a:lnB>
                  </a:tcPr>
                </a:tc>
                <a:tc>
                  <a:txBody>
                    <a:bodyPr/>
                    <a:lstStyle/>
                    <a:p>
                      <a:pPr algn="ctr"/>
                      <a:r>
                        <a:rPr lang="en-US" sz="1800" b="1" dirty="0" smtClean="0">
                          <a:solidFill>
                            <a:schemeClr val="accent6">
                              <a:lumMod val="20000"/>
                              <a:lumOff val="80000"/>
                            </a:schemeClr>
                          </a:solidFill>
                          <a:latin typeface="Arial" panose="020B0604020202020204" pitchFamily="34" charset="0"/>
                          <a:cs typeface="Arial" panose="020B0604020202020204" pitchFamily="34" charset="0"/>
                        </a:rPr>
                        <a:t>HRM</a:t>
                      </a:r>
                      <a:endParaRPr lang="en-US" sz="1800" b="1" dirty="0">
                        <a:solidFill>
                          <a:schemeClr val="accent6">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extLst>
                  <a:ext uri="{0D108BD9-81ED-4DB2-BD59-A6C34878D82A}">
                    <a16:rowId xmlns:a16="http://schemas.microsoft.com/office/drawing/2014/main" val="10000"/>
                  </a:ext>
                </a:extLst>
              </a:tr>
              <a:tr h="1990387">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Meaning</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The aspect of management that is concerned with the work force and their </a:t>
                      </a:r>
                      <a:r>
                        <a:rPr lang="en-US" sz="1800" dirty="0" smtClean="0">
                          <a:solidFill>
                            <a:srgbClr val="CCECFF"/>
                          </a:solidFill>
                          <a:latin typeface="Arial" panose="020B0604020202020204" pitchFamily="34" charset="0"/>
                          <a:cs typeface="Arial" panose="020B0604020202020204" pitchFamily="34" charset="0"/>
                        </a:rPr>
                        <a:t>relation-ship </a:t>
                      </a:r>
                      <a:r>
                        <a:rPr lang="en-US" sz="1800" dirty="0">
                          <a:solidFill>
                            <a:srgbClr val="CCECFF"/>
                          </a:solidFill>
                          <a:latin typeface="Arial" panose="020B0604020202020204" pitchFamily="34" charset="0"/>
                          <a:cs typeface="Arial" panose="020B0604020202020204" pitchFamily="34" charset="0"/>
                        </a:rPr>
                        <a:t>with the </a:t>
                      </a:r>
                      <a:r>
                        <a:rPr lang="en-US" sz="1800" dirty="0" smtClean="0">
                          <a:solidFill>
                            <a:srgbClr val="CCECFF"/>
                          </a:solidFill>
                          <a:latin typeface="Arial" panose="020B0604020202020204" pitchFamily="34" charset="0"/>
                          <a:cs typeface="Arial" panose="020B0604020202020204" pitchFamily="34" charset="0"/>
                        </a:rPr>
                        <a:t>entity.</a:t>
                      </a:r>
                      <a:endParaRPr lang="en-US" sz="1800" dirty="0">
                        <a:solidFill>
                          <a:srgbClr val="CCECFF"/>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chemeClr val="accent6">
                              <a:lumMod val="20000"/>
                              <a:lumOff val="80000"/>
                            </a:schemeClr>
                          </a:solidFill>
                          <a:latin typeface="Arial" panose="020B0604020202020204" pitchFamily="34" charset="0"/>
                          <a:cs typeface="Arial" panose="020B0604020202020204" pitchFamily="34" charset="0"/>
                        </a:rPr>
                        <a:t>The branch of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manage-ment </a:t>
                      </a:r>
                      <a:r>
                        <a:rPr lang="en-US" sz="1800" dirty="0">
                          <a:solidFill>
                            <a:schemeClr val="accent6">
                              <a:lumMod val="20000"/>
                              <a:lumOff val="80000"/>
                            </a:schemeClr>
                          </a:solidFill>
                          <a:latin typeface="Arial" panose="020B0604020202020204" pitchFamily="34" charset="0"/>
                          <a:cs typeface="Arial" panose="020B0604020202020204" pitchFamily="34" charset="0"/>
                        </a:rPr>
                        <a:t>that focuses on the most effective use of the manpower of an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entity </a:t>
                      </a:r>
                      <a:r>
                        <a:rPr lang="en-US" sz="1800" dirty="0">
                          <a:solidFill>
                            <a:schemeClr val="accent6">
                              <a:lumMod val="20000"/>
                              <a:lumOff val="80000"/>
                            </a:schemeClr>
                          </a:solidFill>
                          <a:latin typeface="Arial" panose="020B0604020202020204" pitchFamily="34" charset="0"/>
                          <a:cs typeface="Arial" panose="020B0604020202020204" pitchFamily="34" charset="0"/>
                        </a:rPr>
                        <a:t>to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reach organizational goals</a:t>
                      </a:r>
                      <a:endParaRPr lang="en-US" sz="1800" dirty="0">
                        <a:solidFill>
                          <a:schemeClr val="accent6">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extLst>
                  <a:ext uri="{0D108BD9-81ED-4DB2-BD59-A6C34878D82A}">
                    <a16:rowId xmlns:a16="http://schemas.microsoft.com/office/drawing/2014/main" val="10001"/>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Approach</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Traditional</a:t>
                      </a:r>
                    </a:p>
                  </a:txBody>
                  <a:tcPr marL="52086" marR="52086" marT="26043" marB="26043" anchor="ctr">
                    <a:lnL>
                      <a:noFill/>
                    </a:lnL>
                    <a:lnR>
                      <a:noFill/>
                    </a:lnR>
                    <a:lnT>
                      <a:noFill/>
                    </a:lnT>
                    <a:lnB>
                      <a:noFill/>
                    </a:lnB>
                  </a:tcPr>
                </a:tc>
                <a:tc>
                  <a:txBody>
                    <a:bodyPr/>
                    <a:lstStyle/>
                    <a:p>
                      <a:pPr algn="ctr"/>
                      <a:r>
                        <a:rPr lang="en-US" sz="1800" dirty="0">
                          <a:solidFill>
                            <a:schemeClr val="accent6">
                              <a:lumMod val="20000"/>
                              <a:lumOff val="80000"/>
                            </a:schemeClr>
                          </a:solidFill>
                          <a:latin typeface="Arial" panose="020B0604020202020204" pitchFamily="34" charset="0"/>
                          <a:cs typeface="Arial" panose="020B0604020202020204" pitchFamily="34" charset="0"/>
                        </a:rPr>
                        <a:t>Modern</a:t>
                      </a:r>
                    </a:p>
                  </a:txBody>
                  <a:tcPr marL="52086" marR="52086" marT="26043" marB="26043" anchor="ctr">
                    <a:lnL>
                      <a:noFill/>
                    </a:lnL>
                    <a:lnR>
                      <a:noFill/>
                    </a:lnR>
                    <a:lnT>
                      <a:noFill/>
                    </a:lnT>
                    <a:lnB>
                      <a:noFill/>
                    </a:lnB>
                  </a:tcPr>
                </a:tc>
                <a:extLst>
                  <a:ext uri="{0D108BD9-81ED-4DB2-BD59-A6C34878D82A}">
                    <a16:rowId xmlns:a16="http://schemas.microsoft.com/office/drawing/2014/main" val="10002"/>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Treatment of manpower</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Machines or </a:t>
                      </a:r>
                      <a:r>
                        <a:rPr lang="en-US" sz="1800" dirty="0" smtClean="0">
                          <a:solidFill>
                            <a:srgbClr val="CCECFF"/>
                          </a:solidFill>
                          <a:latin typeface="Arial" panose="020B0604020202020204" pitchFamily="34" charset="0"/>
                          <a:cs typeface="Arial" panose="020B0604020202020204" pitchFamily="34" charset="0"/>
                        </a:rPr>
                        <a:t>tools</a:t>
                      </a:r>
                      <a:endParaRPr lang="en-US" sz="1800" dirty="0">
                        <a:solidFill>
                          <a:srgbClr val="CCECFF"/>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Asset</a:t>
                      </a:r>
                    </a:p>
                  </a:txBody>
                  <a:tcPr marL="52086" marR="52086" marT="26043" marB="26043" anchor="ctr">
                    <a:lnL>
                      <a:noFill/>
                    </a:lnL>
                    <a:lnR>
                      <a:noFill/>
                    </a:lnR>
                    <a:lnT>
                      <a:noFill/>
                    </a:lnT>
                    <a:lnB>
                      <a:noFill/>
                    </a:lnB>
                  </a:tcPr>
                </a:tc>
                <a:extLst>
                  <a:ext uri="{0D108BD9-81ED-4DB2-BD59-A6C34878D82A}">
                    <a16:rowId xmlns:a16="http://schemas.microsoft.com/office/drawing/2014/main" val="10003"/>
                  </a:ext>
                </a:extLst>
              </a:tr>
              <a:tr h="285222">
                <a:tc>
                  <a:txBody>
                    <a:bodyPr/>
                    <a:lstStyle/>
                    <a:p>
                      <a:pPr algn="ctr"/>
                      <a:r>
                        <a:rPr lang="en-US" sz="1800" b="0">
                          <a:solidFill>
                            <a:schemeClr val="bg2">
                              <a:lumMod val="20000"/>
                              <a:lumOff val="80000"/>
                            </a:schemeClr>
                          </a:solidFill>
                          <a:latin typeface="Arial" panose="020B0604020202020204" pitchFamily="34" charset="0"/>
                          <a:cs typeface="Arial" panose="020B0604020202020204" pitchFamily="34" charset="0"/>
                        </a:rPr>
                        <a:t>Type of function</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Routine function</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Strategic function</a:t>
                      </a:r>
                    </a:p>
                  </a:txBody>
                  <a:tcPr marL="52086" marR="52086" marT="26043" marB="26043" anchor="ctr">
                    <a:lnL>
                      <a:noFill/>
                    </a:lnL>
                    <a:lnR>
                      <a:noFill/>
                    </a:lnR>
                    <a:lnT>
                      <a:noFill/>
                    </a:lnT>
                    <a:lnB>
                      <a:noFill/>
                    </a:lnB>
                  </a:tcPr>
                </a:tc>
                <a:extLst>
                  <a:ext uri="{0D108BD9-81ED-4DB2-BD59-A6C34878D82A}">
                    <a16:rowId xmlns:a16="http://schemas.microsoft.com/office/drawing/2014/main" val="10004"/>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Basis of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pay</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Job </a:t>
                      </a:r>
                      <a:r>
                        <a:rPr lang="en-US" sz="1800" dirty="0" smtClean="0">
                          <a:solidFill>
                            <a:srgbClr val="CCECFF"/>
                          </a:solidFill>
                          <a:latin typeface="Arial" panose="020B0604020202020204" pitchFamily="34" charset="0"/>
                          <a:cs typeface="Arial" panose="020B0604020202020204" pitchFamily="34" charset="0"/>
                        </a:rPr>
                        <a:t>evaluation</a:t>
                      </a:r>
                      <a:endParaRPr lang="en-US" sz="1800" dirty="0">
                        <a:solidFill>
                          <a:srgbClr val="CCECFF"/>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chemeClr val="accent6">
                              <a:lumMod val="20000"/>
                              <a:lumOff val="80000"/>
                            </a:schemeClr>
                          </a:solidFill>
                          <a:latin typeface="Arial" panose="020B0604020202020204" pitchFamily="34" charset="0"/>
                          <a:cs typeface="Arial" panose="020B0604020202020204" pitchFamily="34" charset="0"/>
                        </a:rPr>
                        <a:t>Performance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evaluation</a:t>
                      </a:r>
                      <a:endParaRPr lang="en-US" sz="1800" dirty="0">
                        <a:solidFill>
                          <a:schemeClr val="accent6">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extLst>
                  <a:ext uri="{0D108BD9-81ED-4DB2-BD59-A6C34878D82A}">
                    <a16:rowId xmlns:a16="http://schemas.microsoft.com/office/drawing/2014/main" val="10005"/>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Management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role</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Transactional</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Transformational</a:t>
                      </a:r>
                    </a:p>
                  </a:txBody>
                  <a:tcPr marL="52086" marR="52086" marT="26043" marB="26043" anchor="ctr">
                    <a:lnL>
                      <a:noFill/>
                    </a:lnL>
                    <a:lnR>
                      <a:noFill/>
                    </a:lnR>
                    <a:lnT>
                      <a:noFill/>
                    </a:lnT>
                    <a:lnB>
                      <a:noFill/>
                    </a:lnB>
                  </a:tcPr>
                </a:tc>
                <a:extLst>
                  <a:ext uri="{0D108BD9-81ED-4DB2-BD59-A6C34878D82A}">
                    <a16:rowId xmlns:a16="http://schemas.microsoft.com/office/drawing/2014/main" val="10006"/>
                  </a:ext>
                </a:extLst>
              </a:tr>
              <a:tr h="285222">
                <a:tc>
                  <a:txBody>
                    <a:bodyPr/>
                    <a:lstStyle/>
                    <a:p>
                      <a:pPr algn="ctr"/>
                      <a:r>
                        <a:rPr lang="en-US" sz="1800" b="0">
                          <a:solidFill>
                            <a:schemeClr val="bg2">
                              <a:lumMod val="20000"/>
                              <a:lumOff val="80000"/>
                            </a:schemeClr>
                          </a:solidFill>
                          <a:latin typeface="Arial" panose="020B0604020202020204" pitchFamily="34" charset="0"/>
                          <a:cs typeface="Arial" panose="020B0604020202020204" pitchFamily="34" charset="0"/>
                        </a:rPr>
                        <a:t>Communication</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Indirect</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Direct</a:t>
                      </a:r>
                    </a:p>
                  </a:txBody>
                  <a:tcPr marL="52086" marR="52086" marT="26043" marB="26043" anchor="ctr">
                    <a:lnL>
                      <a:noFill/>
                    </a:lnL>
                    <a:lnR>
                      <a:noFill/>
                    </a:lnR>
                    <a:lnT>
                      <a:noFill/>
                    </a:lnT>
                    <a:lnB>
                      <a:noFill/>
                    </a:lnB>
                  </a:tcPr>
                </a:tc>
                <a:extLst>
                  <a:ext uri="{0D108BD9-81ED-4DB2-BD59-A6C34878D82A}">
                    <a16:rowId xmlns:a16="http://schemas.microsoft.com/office/drawing/2014/main" val="10007"/>
                  </a:ext>
                </a:extLst>
              </a:tr>
              <a:tr h="528817">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Labor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management</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smtClean="0">
                          <a:solidFill>
                            <a:srgbClr val="CCECFF"/>
                          </a:solidFill>
                          <a:latin typeface="Arial" panose="020B0604020202020204" pitchFamily="34" charset="0"/>
                          <a:cs typeface="Arial" panose="020B0604020202020204" pitchFamily="34" charset="0"/>
                        </a:rPr>
                        <a:t>Collectively bargained contracts</a:t>
                      </a:r>
                      <a:endParaRPr lang="en-US" sz="1800" dirty="0">
                        <a:solidFill>
                          <a:srgbClr val="CCECFF"/>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chemeClr val="accent6">
                              <a:lumMod val="20000"/>
                              <a:lumOff val="80000"/>
                            </a:schemeClr>
                          </a:solidFill>
                          <a:latin typeface="Arial" panose="020B0604020202020204" pitchFamily="34" charset="0"/>
                          <a:cs typeface="Arial" panose="020B0604020202020204" pitchFamily="34" charset="0"/>
                        </a:rPr>
                        <a:t>Individual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contracts</a:t>
                      </a:r>
                      <a:endParaRPr lang="en-US" sz="1800" dirty="0">
                        <a:solidFill>
                          <a:schemeClr val="accent6">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extLst>
                  <a:ext uri="{0D108BD9-81ED-4DB2-BD59-A6C34878D82A}">
                    <a16:rowId xmlns:a16="http://schemas.microsoft.com/office/drawing/2014/main" val="10008"/>
                  </a:ext>
                </a:extLst>
              </a:tr>
              <a:tr h="285222">
                <a:tc>
                  <a:txBody>
                    <a:bodyPr/>
                    <a:lstStyle/>
                    <a:p>
                      <a:pPr algn="ctr"/>
                      <a:r>
                        <a:rPr lang="en-US" sz="1800" b="0">
                          <a:solidFill>
                            <a:schemeClr val="bg2">
                              <a:lumMod val="20000"/>
                              <a:lumOff val="80000"/>
                            </a:schemeClr>
                          </a:solidFill>
                          <a:latin typeface="Arial" panose="020B0604020202020204" pitchFamily="34" charset="0"/>
                          <a:cs typeface="Arial" panose="020B0604020202020204" pitchFamily="34" charset="0"/>
                        </a:rPr>
                        <a:t>Initiatives</a:t>
                      </a: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Piecemeal</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Integrated</a:t>
                      </a:r>
                    </a:p>
                  </a:txBody>
                  <a:tcPr marL="52086" marR="52086" marT="26043" marB="26043" anchor="ctr">
                    <a:lnL>
                      <a:noFill/>
                    </a:lnL>
                    <a:lnR>
                      <a:noFill/>
                    </a:lnR>
                    <a:lnT>
                      <a:noFill/>
                    </a:lnT>
                    <a:lnB>
                      <a:noFill/>
                    </a:lnB>
                  </a:tcPr>
                </a:tc>
                <a:extLst>
                  <a:ext uri="{0D108BD9-81ED-4DB2-BD59-A6C34878D82A}">
                    <a16:rowId xmlns:a16="http://schemas.microsoft.com/office/drawing/2014/main" val="10009"/>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Management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actions</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Procedure</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Business needs</a:t>
                      </a:r>
                    </a:p>
                  </a:txBody>
                  <a:tcPr marL="52086" marR="52086" marT="26043" marB="26043" anchor="ctr">
                    <a:lnL>
                      <a:noFill/>
                    </a:lnL>
                    <a:lnR>
                      <a:noFill/>
                    </a:lnR>
                    <a:lnT>
                      <a:noFill/>
                    </a:lnT>
                    <a:lnB>
                      <a:noFill/>
                    </a:lnB>
                  </a:tcPr>
                </a:tc>
                <a:extLst>
                  <a:ext uri="{0D108BD9-81ED-4DB2-BD59-A6C34878D82A}">
                    <a16:rowId xmlns:a16="http://schemas.microsoft.com/office/drawing/2014/main" val="10010"/>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Decision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making</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Slow</a:t>
                      </a:r>
                    </a:p>
                  </a:txBody>
                  <a:tcPr marL="52086" marR="52086" marT="26043" marB="26043" anchor="ctr">
                    <a:lnL>
                      <a:noFill/>
                    </a:lnL>
                    <a:lnR>
                      <a:noFill/>
                    </a:lnR>
                    <a:lnT>
                      <a:noFill/>
                    </a:lnT>
                    <a:lnB>
                      <a:noFill/>
                    </a:lnB>
                  </a:tcPr>
                </a:tc>
                <a:tc>
                  <a:txBody>
                    <a:bodyPr/>
                    <a:lstStyle/>
                    <a:p>
                      <a:pPr algn="ctr"/>
                      <a:r>
                        <a:rPr lang="en-US" sz="1800">
                          <a:solidFill>
                            <a:schemeClr val="accent6">
                              <a:lumMod val="20000"/>
                              <a:lumOff val="80000"/>
                            </a:schemeClr>
                          </a:solidFill>
                          <a:latin typeface="Arial" panose="020B0604020202020204" pitchFamily="34" charset="0"/>
                          <a:cs typeface="Arial" panose="020B0604020202020204" pitchFamily="34" charset="0"/>
                        </a:rPr>
                        <a:t>Fast</a:t>
                      </a:r>
                    </a:p>
                  </a:txBody>
                  <a:tcPr marL="52086" marR="52086" marT="26043" marB="26043" anchor="ctr">
                    <a:lnL>
                      <a:noFill/>
                    </a:lnL>
                    <a:lnR>
                      <a:noFill/>
                    </a:lnR>
                    <a:lnT>
                      <a:noFill/>
                    </a:lnT>
                    <a:lnB>
                      <a:noFill/>
                    </a:lnB>
                  </a:tcPr>
                </a:tc>
                <a:extLst>
                  <a:ext uri="{0D108BD9-81ED-4DB2-BD59-A6C34878D82A}">
                    <a16:rowId xmlns:a16="http://schemas.microsoft.com/office/drawing/2014/main" val="10011"/>
                  </a:ext>
                </a:extLst>
              </a:tr>
              <a:tr h="285222">
                <a:tc>
                  <a:txBody>
                    <a:bodyPr/>
                    <a:lstStyle/>
                    <a:p>
                      <a:pPr algn="ctr"/>
                      <a:r>
                        <a:rPr lang="en-US" sz="1800" b="0" dirty="0">
                          <a:solidFill>
                            <a:schemeClr val="bg2">
                              <a:lumMod val="20000"/>
                              <a:lumOff val="80000"/>
                            </a:schemeClr>
                          </a:solidFill>
                          <a:latin typeface="Arial" panose="020B0604020202020204" pitchFamily="34" charset="0"/>
                          <a:cs typeface="Arial" panose="020B0604020202020204" pitchFamily="34" charset="0"/>
                        </a:rPr>
                        <a:t>Job </a:t>
                      </a:r>
                      <a:r>
                        <a:rPr lang="en-US" sz="1800" b="0" dirty="0" smtClean="0">
                          <a:solidFill>
                            <a:schemeClr val="bg2">
                              <a:lumMod val="20000"/>
                              <a:lumOff val="80000"/>
                            </a:schemeClr>
                          </a:solidFill>
                          <a:latin typeface="Arial" panose="020B0604020202020204" pitchFamily="34" charset="0"/>
                          <a:cs typeface="Arial" panose="020B0604020202020204" pitchFamily="34" charset="0"/>
                        </a:rPr>
                        <a:t>design</a:t>
                      </a:r>
                      <a:endParaRPr lang="en-US" sz="1800" b="0" dirty="0">
                        <a:solidFill>
                          <a:schemeClr val="bg2">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rgbClr val="CCECFF"/>
                          </a:solidFill>
                          <a:latin typeface="Arial" panose="020B0604020202020204" pitchFamily="34" charset="0"/>
                          <a:cs typeface="Arial" panose="020B0604020202020204" pitchFamily="34" charset="0"/>
                        </a:rPr>
                        <a:t>Division of </a:t>
                      </a:r>
                      <a:r>
                        <a:rPr lang="en-US" sz="1800" dirty="0" smtClean="0">
                          <a:solidFill>
                            <a:srgbClr val="CCECFF"/>
                          </a:solidFill>
                          <a:latin typeface="Arial" panose="020B0604020202020204" pitchFamily="34" charset="0"/>
                          <a:cs typeface="Arial" panose="020B0604020202020204" pitchFamily="34" charset="0"/>
                        </a:rPr>
                        <a:t>labor</a:t>
                      </a:r>
                      <a:endParaRPr lang="en-US" sz="1800" dirty="0">
                        <a:solidFill>
                          <a:srgbClr val="CCECFF"/>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tc>
                  <a:txBody>
                    <a:bodyPr/>
                    <a:lstStyle/>
                    <a:p>
                      <a:pPr algn="ctr"/>
                      <a:r>
                        <a:rPr lang="en-US" sz="1800" dirty="0">
                          <a:solidFill>
                            <a:schemeClr val="accent6">
                              <a:lumMod val="20000"/>
                              <a:lumOff val="80000"/>
                            </a:schemeClr>
                          </a:solidFill>
                          <a:latin typeface="Arial" panose="020B0604020202020204" pitchFamily="34" charset="0"/>
                          <a:cs typeface="Arial" panose="020B0604020202020204" pitchFamily="34" charset="0"/>
                        </a:rPr>
                        <a:t>Groups </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and</a:t>
                      </a:r>
                      <a:r>
                        <a:rPr lang="en-US" sz="1800" baseline="0" dirty="0" smtClean="0">
                          <a:solidFill>
                            <a:schemeClr val="accent6">
                              <a:lumMod val="20000"/>
                              <a:lumOff val="80000"/>
                            </a:schemeClr>
                          </a:solidFill>
                          <a:latin typeface="Arial" panose="020B0604020202020204" pitchFamily="34" charset="0"/>
                          <a:cs typeface="Arial" panose="020B0604020202020204" pitchFamily="34" charset="0"/>
                        </a:rPr>
                        <a:t> t</a:t>
                      </a:r>
                      <a:r>
                        <a:rPr lang="en-US" sz="1800" dirty="0" smtClean="0">
                          <a:solidFill>
                            <a:schemeClr val="accent6">
                              <a:lumMod val="20000"/>
                              <a:lumOff val="80000"/>
                            </a:schemeClr>
                          </a:solidFill>
                          <a:latin typeface="Arial" panose="020B0604020202020204" pitchFamily="34" charset="0"/>
                          <a:cs typeface="Arial" panose="020B0604020202020204" pitchFamily="34" charset="0"/>
                        </a:rPr>
                        <a:t>eams</a:t>
                      </a:r>
                      <a:endParaRPr lang="en-US" sz="1800" dirty="0">
                        <a:solidFill>
                          <a:schemeClr val="accent6">
                            <a:lumMod val="20000"/>
                            <a:lumOff val="80000"/>
                          </a:schemeClr>
                        </a:solidFill>
                        <a:latin typeface="Arial" panose="020B0604020202020204" pitchFamily="34" charset="0"/>
                        <a:cs typeface="Arial" panose="020B0604020202020204" pitchFamily="34" charset="0"/>
                      </a:endParaRPr>
                    </a:p>
                  </a:txBody>
                  <a:tcPr marL="52086" marR="52086" marT="26043" marB="26043"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4" name="Rectangle 3"/>
          <p:cNvSpPr/>
          <p:nvPr/>
        </p:nvSpPr>
        <p:spPr>
          <a:xfrm>
            <a:off x="0" y="6525924"/>
            <a:ext cx="9144000" cy="169277"/>
          </a:xfrm>
          <a:prstGeom prst="rect">
            <a:avLst/>
          </a:prstGeom>
        </p:spPr>
        <p:txBody>
          <a:bodyPr wrap="square">
            <a:spAutoFit/>
          </a:bodyPr>
          <a:lstStyle/>
          <a:p>
            <a:pPr lvl="0" algn="ctr"/>
            <a:r>
              <a:rPr lang="en-US" altLang="en-US" sz="500" dirty="0">
                <a:solidFill>
                  <a:srgbClr val="000000"/>
                </a:solidFill>
                <a:effectLst/>
                <a:latin typeface="Arial" panose="020B0604020202020204" pitchFamily="34" charset="0"/>
              </a:rPr>
              <a:t> </a:t>
            </a:r>
            <a:r>
              <a:rPr lang="en-US" altLang="en-US" sz="500" dirty="0">
                <a:solidFill>
                  <a:srgbClr val="003399"/>
                </a:solidFill>
                <a:effectLst/>
                <a:latin typeface="Arial" panose="020B0604020202020204" pitchFamily="34" charset="0"/>
                <a:hlinkClick r:id="rId2"/>
              </a:rPr>
              <a:t>http://</a:t>
            </a:r>
            <a:r>
              <a:rPr lang="en-US" altLang="en-US" sz="500" dirty="0" smtClean="0">
                <a:solidFill>
                  <a:srgbClr val="003399"/>
                </a:solidFill>
                <a:effectLst/>
                <a:latin typeface="Arial" panose="020B0604020202020204" pitchFamily="34" charset="0"/>
                <a:hlinkClick r:id="rId2"/>
              </a:rPr>
              <a:t>keydifferences.com/difference-between-personnel-management-and-human-resource-management.html#ixzz4Rt3ItbD5</a:t>
            </a:r>
            <a:endParaRPr lang="en-US" altLang="en-US" sz="500" dirty="0">
              <a:effectLst/>
              <a:latin typeface="Arial" panose="020B0604020202020204" pitchFamily="34" charset="0"/>
            </a:endParaRPr>
          </a:p>
        </p:txBody>
      </p:sp>
    </p:spTree>
    <p:extLst>
      <p:ext uri="{BB962C8B-B14F-4D97-AF65-F5344CB8AC3E}">
        <p14:creationId xmlns:p14="http://schemas.microsoft.com/office/powerpoint/2010/main" val="14527082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Human</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resources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40120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Was an outgrowth of personnel management.</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Started to become independent in the 1930s.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An essential insight was that stimuli unrelated to financial compensation and working conditions could generate more productive workers.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By this time, new studies were emerging in industrial and organisational psychology, organisational behaviour and theory.</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shifted the focus from “treat them like people” to “handle them as a resource”.</a:t>
            </a:r>
          </a:p>
        </p:txBody>
      </p:sp>
      <p:pic>
        <p:nvPicPr>
          <p:cNvPr id="26626" name="Picture 2" descr="Image result for human resource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6"/>
            <a:ext cx="3204106"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6628" name="Picture 4" descr="Image result for human resource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4000" y="-5580"/>
            <a:ext cx="1800000"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6630" name="Picture 6" descr="Image result for human resource managemen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464" y="-5580"/>
            <a:ext cx="1403848"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222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Human</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resources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293483"/>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Is advertised as a more “human touch” than the personnel management that preceded it.</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Which is weird, as it emphasises organisational goals over the fair treatment of individuals.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Workers (in general) are a resource, a store of skills and powers, to be used for corporate good.</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If they can be optimised, this will be done.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If they cannot, they are replaced.</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“New contract: Your new hours are 8am–3pm.”</a:t>
            </a:r>
          </a:p>
        </p:txBody>
      </p:sp>
      <p:pic>
        <p:nvPicPr>
          <p:cNvPr id="26626" name="Picture 2" descr="Image result for human resource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6"/>
            <a:ext cx="3204106"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6628" name="Picture 4" descr="Image result for human resource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4000" y="-5580"/>
            <a:ext cx="1800000"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6630" name="Picture 6" descr="Image result for human resource managemen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464" y="-5580"/>
            <a:ext cx="1403848" cy="180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708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87624" y="2060848"/>
            <a:ext cx="6876256" cy="1087760"/>
          </a:xfrm>
        </p:spPr>
        <p:txBody>
          <a:bodyPr/>
          <a:lstStyle/>
          <a:p>
            <a:pPr marL="0" indent="0" algn="ctr">
              <a:spcBef>
                <a:spcPts val="0"/>
              </a:spcBef>
              <a:buNone/>
            </a:pPr>
            <a:r>
              <a:rPr lang="en-GB" sz="2600" b="1" dirty="0" smtClean="0">
                <a:latin typeface="Arial" panose="020B0604020202020204" pitchFamily="34" charset="0"/>
                <a:cs typeface="Arial" panose="020B0604020202020204" pitchFamily="34" charset="0"/>
              </a:rPr>
              <a:t>Be that as it may, what are the effects </a:t>
            </a:r>
          </a:p>
          <a:p>
            <a:pPr marL="0" indent="0" algn="ctr">
              <a:spcBef>
                <a:spcPts val="0"/>
              </a:spcBef>
              <a:buNone/>
            </a:pPr>
            <a:r>
              <a:rPr lang="en-GB" sz="2600" b="1" dirty="0" smtClean="0">
                <a:latin typeface="Arial" panose="020B0604020202020204" pitchFamily="34" charset="0"/>
                <a:cs typeface="Arial" panose="020B0604020202020204" pitchFamily="34" charset="0"/>
              </a:rPr>
              <a:t>of Personnel Management and HRM?</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5800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12660"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Negotiate or threaten to punish by loss of privilege or job</a:t>
            </a:r>
            <a:endParaRPr lang="en-GB" sz="2200" b="1" dirty="0">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Listen, embrace, adjust, and make palatable by a human touch</a:t>
            </a:r>
            <a:endParaRPr lang="en-GB" sz="2200" b="1" dirty="0">
              <a:latin typeface="Arial" panose="020B0604020202020204" pitchFamily="34" charset="0"/>
              <a:cs typeface="Arial" panose="020B0604020202020204" pitchFamily="34" charset="0"/>
            </a:endParaRPr>
          </a:p>
        </p:txBody>
      </p:sp>
      <p:sp>
        <p:nvSpPr>
          <p:cNvPr id="10" name="TextBox 9"/>
          <p:cNvSpPr txBox="1"/>
          <p:nvPr/>
        </p:nvSpPr>
        <p:spPr>
          <a:xfrm>
            <a:off x="3212660"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Suppress social activity to secure a productivity-friendly setting</a:t>
            </a:r>
            <a:endParaRPr lang="en-GB" sz="2200" b="1" dirty="0">
              <a:latin typeface="Arial" panose="020B0604020202020204" pitchFamily="34" charset="0"/>
              <a:cs typeface="Arial" panose="020B0604020202020204" pitchFamily="34" charset="0"/>
            </a:endParaRPr>
          </a:p>
        </p:txBody>
      </p:sp>
      <p:sp>
        <p:nvSpPr>
          <p:cNvPr id="11" name="TextBox 10"/>
          <p:cNvSpPr txBox="1"/>
          <p:nvPr/>
        </p:nvSpPr>
        <p:spPr>
          <a:xfrm>
            <a:off x="5796136"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Hail resistance as a way of effecting social and political change</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1724793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70554"/>
            <a:ext cx="9144000" cy="6821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200" b="1" kern="0" dirty="0" smtClean="0">
                <a:solidFill>
                  <a:schemeClr val="bg2">
                    <a:lumMod val="20000"/>
                    <a:lumOff val="80000"/>
                  </a:schemeClr>
                </a:solidFill>
                <a:effectLst/>
                <a:latin typeface="Arial" charset="0"/>
              </a:rPr>
              <a:t>Responses to resistance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4" name="TextBox 3"/>
          <p:cNvSpPr txBox="1"/>
          <p:nvPr/>
        </p:nvSpPr>
        <p:spPr>
          <a:xfrm>
            <a:off x="3203848" y="1867471"/>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804948" y="1866310"/>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22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611560" y="263575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22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611560" y="4082301"/>
            <a:ext cx="2592288" cy="1446550"/>
          </a:xfrm>
          <a:prstGeom prst="rect">
            <a:avLst/>
          </a:prstGeom>
          <a:noFill/>
          <a:ln>
            <a:solidFill>
              <a:schemeClr val="tx1"/>
            </a:solidFill>
          </a:ln>
        </p:spPr>
        <p:txBody>
          <a:bodyPr wrap="square" rtlCol="0">
            <a:spAutoFit/>
          </a:bodyPr>
          <a:lstStyle/>
          <a:p>
            <a:pPr algn="ctr"/>
            <a:r>
              <a:rPr lang="en-GB" sz="2200" b="1" dirty="0" smtClean="0">
                <a:solidFill>
                  <a:srgbClr val="CCECFF"/>
                </a:solidFill>
                <a:latin typeface="Arial" panose="020B0604020202020204" pitchFamily="34" charset="0"/>
                <a:cs typeface="Arial" panose="020B0604020202020204" pitchFamily="34" charset="0"/>
              </a:rPr>
              <a:t>Resistance should be handled politically</a:t>
            </a:r>
            <a:endParaRPr lang="en-GB" sz="2200" b="1" dirty="0">
              <a:solidFill>
                <a:srgbClr val="CCECFF"/>
              </a:solidFill>
              <a:latin typeface="Arial" panose="020B0604020202020204" pitchFamily="34" charset="0"/>
              <a:cs typeface="Arial" panose="020B0604020202020204" pitchFamily="34" charset="0"/>
            </a:endParaRPr>
          </a:p>
        </p:txBody>
      </p:sp>
      <p:sp>
        <p:nvSpPr>
          <p:cNvPr id="10" name="TextBox 9"/>
          <p:cNvSpPr txBox="1"/>
          <p:nvPr/>
        </p:nvSpPr>
        <p:spPr>
          <a:xfrm>
            <a:off x="3212660"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Suppress social activity to secure a productivity-friendly setting</a:t>
            </a:r>
            <a:endParaRPr lang="en-GB" sz="2200" b="1" dirty="0">
              <a:latin typeface="Arial" panose="020B0604020202020204" pitchFamily="34" charset="0"/>
              <a:cs typeface="Arial" panose="020B0604020202020204" pitchFamily="34" charset="0"/>
            </a:endParaRPr>
          </a:p>
        </p:txBody>
      </p:sp>
      <p:sp>
        <p:nvSpPr>
          <p:cNvPr id="11" name="TextBox 10"/>
          <p:cNvSpPr txBox="1"/>
          <p:nvPr/>
        </p:nvSpPr>
        <p:spPr>
          <a:xfrm>
            <a:off x="5796136" y="4082301"/>
            <a:ext cx="2592288" cy="1446550"/>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Hail resistance as a way of effecting social and political change</a:t>
            </a:r>
            <a:endParaRPr lang="en-GB" sz="2200" b="1" dirty="0">
              <a:latin typeface="Arial" panose="020B0604020202020204" pitchFamily="34" charset="0"/>
              <a:cs typeface="Arial" panose="020B0604020202020204" pitchFamily="34" charset="0"/>
            </a:endParaRPr>
          </a:p>
        </p:txBody>
      </p:sp>
      <p:sp>
        <p:nvSpPr>
          <p:cNvPr id="12" name="TextBox 11"/>
          <p:cNvSpPr txBox="1"/>
          <p:nvPr/>
        </p:nvSpPr>
        <p:spPr>
          <a:xfrm>
            <a:off x="611560" y="1866309"/>
            <a:ext cx="2592288" cy="769441"/>
          </a:xfrm>
          <a:prstGeom prst="rect">
            <a:avLst/>
          </a:prstGeom>
          <a:noFill/>
          <a:ln>
            <a:solidFill>
              <a:schemeClr val="tx1"/>
            </a:solidFill>
          </a:ln>
        </p:spPr>
        <p:txBody>
          <a:bodyPr wrap="square" rtlCol="0">
            <a:spAutoFit/>
          </a:bodyPr>
          <a:lstStyle/>
          <a:p>
            <a:pPr algn="ctr"/>
            <a:r>
              <a:rPr lang="en-GB" sz="22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2200" b="1" dirty="0" smtClean="0">
                <a:solidFill>
                  <a:srgbClr val="CCECFF"/>
                </a:solidFill>
                <a:latin typeface="Arial" panose="020B0604020202020204" pitchFamily="34" charset="0"/>
                <a:cs typeface="Arial" panose="020B0604020202020204" pitchFamily="34" charset="0"/>
              </a:rPr>
              <a:t>Norm</a:t>
            </a:r>
            <a:endParaRPr lang="en-GB" sz="22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411760" y="2421361"/>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411760" y="2132856"/>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TextBox 7"/>
          <p:cNvSpPr txBox="1"/>
          <p:nvPr/>
        </p:nvSpPr>
        <p:spPr>
          <a:xfrm>
            <a:off x="3212660" y="2635751"/>
            <a:ext cx="2592288" cy="1446550"/>
          </a:xfrm>
          <a:prstGeom prst="rect">
            <a:avLst/>
          </a:prstGeom>
          <a:noFill/>
          <a:ln w="25400">
            <a:solidFill>
              <a:schemeClr val="bg2">
                <a:lumMod val="20000"/>
                <a:lumOff val="80000"/>
              </a:schemeClr>
            </a:solidFill>
          </a:ln>
        </p:spPr>
        <p:txBody>
          <a:bodyPr wrap="square" rtlCol="0">
            <a:spAutoFit/>
          </a:bodyPr>
          <a:lstStyle/>
          <a:p>
            <a:pPr algn="ctr"/>
            <a:r>
              <a:rPr lang="en-GB" sz="22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 by loss of privilege or job</a:t>
            </a:r>
            <a:endParaRPr lang="en-GB" sz="22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9" name="TextBox 8"/>
          <p:cNvSpPr txBox="1"/>
          <p:nvPr/>
        </p:nvSpPr>
        <p:spPr>
          <a:xfrm>
            <a:off x="5796136" y="2635751"/>
            <a:ext cx="2592288" cy="1446550"/>
          </a:xfrm>
          <a:prstGeom prst="rect">
            <a:avLst/>
          </a:prstGeom>
          <a:noFill/>
          <a:ln w="25400">
            <a:solidFill>
              <a:schemeClr val="bg2">
                <a:lumMod val="20000"/>
                <a:lumOff val="80000"/>
              </a:schemeClr>
            </a:solidFill>
          </a:ln>
        </p:spPr>
        <p:txBody>
          <a:bodyPr wrap="square" rtlCol="0">
            <a:spAutoFit/>
          </a:bodyPr>
          <a:lstStyle/>
          <a:p>
            <a:pPr algn="ctr"/>
            <a:r>
              <a:rPr lang="en-GB" sz="2200" b="1" dirty="0" smtClean="0">
                <a:solidFill>
                  <a:schemeClr val="bg2">
                    <a:lumMod val="20000"/>
                    <a:lumOff val="80000"/>
                  </a:schemeClr>
                </a:solidFill>
                <a:latin typeface="Arial" panose="020B0604020202020204" pitchFamily="34" charset="0"/>
                <a:cs typeface="Arial" panose="020B0604020202020204" pitchFamily="34" charset="0"/>
              </a:rPr>
              <a:t>Listen, embrace, adjust, and make palatable by a human touch</a:t>
            </a:r>
            <a:endParaRPr lang="en-GB" sz="2200" b="1"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3590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TextBox 12"/>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4651859" y="3280918"/>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5020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TextBox 16"/>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6816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TextBox 19"/>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6736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5477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Pin and needle workshop = dozens / person</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4386" name="Picture 2" descr="Making Pins and Needles in Olden Days. Illustration for The Romance of the Nation edited by Charles Ray (Amalgamated Press, c 1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610" y="1012059"/>
            <a:ext cx="4176464" cy="570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06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TextBox 26"/>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8260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TextBox 26"/>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8364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 name="TextBox 28"/>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0" name="TextBox 29"/>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2583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3" name="TextBox 32"/>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4651859" y="3278361"/>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
        <p:nvSpPr>
          <p:cNvPr id="39" name="TextBox 38"/>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4018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Bent-Up Arrow 62"/>
          <p:cNvSpPr/>
          <p:nvPr/>
        </p:nvSpPr>
        <p:spPr bwMode="auto">
          <a:xfrm rot="10800000">
            <a:off x="597740" y="927100"/>
            <a:ext cx="2053134"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6" name="TextBox 35"/>
          <p:cNvSpPr txBox="1"/>
          <p:nvPr/>
        </p:nvSpPr>
        <p:spPr>
          <a:xfrm>
            <a:off x="3117689" y="5975689"/>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Right Arrow 37"/>
          <p:cNvSpPr/>
          <p:nvPr/>
        </p:nvSpPr>
        <p:spPr bwMode="auto">
          <a:xfrm>
            <a:off x="5148872" y="6132456"/>
            <a:ext cx="1080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Bent-Up Arrow 39"/>
          <p:cNvSpPr/>
          <p:nvPr/>
        </p:nvSpPr>
        <p:spPr bwMode="auto">
          <a:xfrm rot="5400000">
            <a:off x="689614" y="6196555"/>
            <a:ext cx="164906" cy="348655"/>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2" name="Bent-Up Arrow 41"/>
          <p:cNvSpPr/>
          <p:nvPr/>
        </p:nvSpPr>
        <p:spPr bwMode="auto">
          <a:xfrm>
            <a:off x="3441821" y="6314243"/>
            <a:ext cx="900000"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9" name="TextBox 38"/>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43" name="TextBox 42"/>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6" name="TextBox 45"/>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0883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9" name="TextBox 8"/>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Suppress social activity</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07166" y="4111916"/>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4" name="TextBox 53"/>
          <p:cNvSpPr txBox="1"/>
          <p:nvPr/>
        </p:nvSpPr>
        <p:spPr>
          <a:xfrm>
            <a:off x="530764" y="278660"/>
            <a:ext cx="1448972" cy="369332"/>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Bliss?</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5" name="Right Arrow 54"/>
          <p:cNvSpPr/>
          <p:nvPr/>
        </p:nvSpPr>
        <p:spPr bwMode="auto">
          <a:xfrm rot="10800000">
            <a:off x="1763736" y="450401"/>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Bent-Up Arrow 62"/>
          <p:cNvSpPr/>
          <p:nvPr/>
        </p:nvSpPr>
        <p:spPr bwMode="auto">
          <a:xfrm rot="10800000">
            <a:off x="597740" y="927100"/>
            <a:ext cx="2053134"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6" name="TextBox 35"/>
          <p:cNvSpPr txBox="1"/>
          <p:nvPr/>
        </p:nvSpPr>
        <p:spPr>
          <a:xfrm>
            <a:off x="3117689" y="5975689"/>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Right Arrow 37"/>
          <p:cNvSpPr/>
          <p:nvPr/>
        </p:nvSpPr>
        <p:spPr bwMode="auto">
          <a:xfrm>
            <a:off x="5148872" y="6132456"/>
            <a:ext cx="1080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Bent-Up Arrow 39"/>
          <p:cNvSpPr/>
          <p:nvPr/>
        </p:nvSpPr>
        <p:spPr bwMode="auto">
          <a:xfrm rot="5400000">
            <a:off x="689614" y="6196555"/>
            <a:ext cx="164906" cy="348655"/>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2" name="Bent-Up Arrow 41"/>
          <p:cNvSpPr/>
          <p:nvPr/>
        </p:nvSpPr>
        <p:spPr bwMode="auto">
          <a:xfrm>
            <a:off x="3441821" y="6314243"/>
            <a:ext cx="900000"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3" name="TextBox 42"/>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5" name="TextBox 44"/>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6375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123728" y="2348880"/>
            <a:ext cx="4824536" cy="1087760"/>
          </a:xfrm>
        </p:spPr>
        <p:txBody>
          <a:bodyPr/>
          <a:lstStyle/>
          <a:p>
            <a:pPr marL="0" indent="0" algn="ctr">
              <a:spcBef>
                <a:spcPts val="0"/>
              </a:spcBef>
              <a:buNone/>
            </a:pPr>
            <a:r>
              <a:rPr lang="en-GB" sz="2600" b="1" dirty="0" smtClean="0">
                <a:latin typeface="Arial" panose="020B0604020202020204" pitchFamily="34" charset="0"/>
                <a:cs typeface="Arial" panose="020B0604020202020204" pitchFamily="34" charset="0"/>
              </a:rPr>
              <a:t>So let’s see how PR and CSR can respond to resistance…</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8810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8820472"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Public relations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508927"/>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Ideally, public relations management facilitates the company’s good and socially useful efforts by removing misunderstandings and frictions.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prevents, eliminates, and reduces false fears that may cause resistance in customers, collaborative partners, and the general publics.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It then serves good managerial and political purposes to both private and public benefit.</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PR conceived like this disseminates truthful information about the company’s products, practices, impact, and social responsibility.</a:t>
            </a:r>
          </a:p>
        </p:txBody>
      </p:sp>
      <p:pic>
        <p:nvPicPr>
          <p:cNvPr id="1026" name="Picture 2" descr="Image result for public rel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7744" cy="166185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36" name="Picture 12" descr="Image result for public relations offi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0"/>
            <a:ext cx="2699793" cy="1655622"/>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075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8820472"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Public relations</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508927"/>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Realistically, PR manages the company’s public image to the company’s and its shareholders’ benefit by any means deemed necessary.</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That the company is </a:t>
            </a:r>
            <a:r>
              <a:rPr lang="en-GB" sz="2200" b="1" dirty="0" smtClean="0">
                <a:solidFill>
                  <a:schemeClr val="bg2">
                    <a:lumMod val="20000"/>
                    <a:lumOff val="80000"/>
                  </a:schemeClr>
                </a:solidFill>
                <a:latin typeface="Arial" panose="020B0604020202020204" pitchFamily="34" charset="0"/>
                <a:cs typeface="Arial" panose="020B0604020202020204" pitchFamily="34" charset="0"/>
              </a:rPr>
              <a:t>seen</a:t>
            </a:r>
            <a:r>
              <a:rPr lang="en-GB" sz="2200" b="1" dirty="0" smtClean="0">
                <a:latin typeface="Arial" panose="020B0604020202020204" pitchFamily="34" charset="0"/>
                <a:cs typeface="Arial" panose="020B0604020202020204" pitchFamily="34" charset="0"/>
              </a:rPr>
              <a:t> to act responsibly may then take precedence over how it actually acts.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Resistance is controlled by combining truths, half-truths, spin, persuasion, distraction and rhetoric (</a:t>
            </a:r>
            <a:r>
              <a:rPr lang="en-GB" sz="2200" b="1" dirty="0">
                <a:latin typeface="Arial" panose="020B0604020202020204" pitchFamily="34" charset="0"/>
                <a:cs typeface="Arial" panose="020B0604020202020204" pitchFamily="34" charset="0"/>
              </a:rPr>
              <a:t>incl</a:t>
            </a:r>
            <a:r>
              <a:rPr lang="en-GB" sz="2200" b="1" dirty="0" smtClean="0">
                <a:latin typeface="Arial" panose="020B0604020202020204" pitchFamily="34" charset="0"/>
                <a:cs typeface="Arial" panose="020B0604020202020204" pitchFamily="34" charset="0"/>
              </a:rPr>
              <a:t>. “CSR” as window dressing).</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When this goes wrong (when it is exposed), spin PR can be seen to join forces with political oppression, and radicalise resistance.</a:t>
            </a:r>
          </a:p>
        </p:txBody>
      </p:sp>
      <p:pic>
        <p:nvPicPr>
          <p:cNvPr id="1026" name="Picture 2" descr="Image result for public rel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7744" cy="166185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36" name="Picture 12" descr="Image result for public relations offi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0"/>
            <a:ext cx="2699793" cy="1655622"/>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995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bg2">
                <a:lumMod val="20000"/>
                <a:lumOff val="80000"/>
              </a:schemeClr>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bg2">
                <a:lumMod val="20000"/>
                <a:lumOff val="80000"/>
              </a:schemeClr>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Suppress social activity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3117689" y="5975689"/>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0" name="Right Arrow 39"/>
          <p:cNvSpPr/>
          <p:nvPr/>
        </p:nvSpPr>
        <p:spPr bwMode="auto">
          <a:xfrm>
            <a:off x="5148872" y="6132456"/>
            <a:ext cx="1080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4" name="TextBox 53"/>
          <p:cNvSpPr txBox="1"/>
          <p:nvPr/>
        </p:nvSpPr>
        <p:spPr>
          <a:xfrm>
            <a:off x="530764" y="278660"/>
            <a:ext cx="1448972" cy="369332"/>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Bliss?</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5" name="Right Arrow 54"/>
          <p:cNvSpPr/>
          <p:nvPr/>
        </p:nvSpPr>
        <p:spPr bwMode="auto">
          <a:xfrm rot="10800000">
            <a:off x="1763736" y="450401"/>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Bent-Up Arrow 62"/>
          <p:cNvSpPr/>
          <p:nvPr/>
        </p:nvSpPr>
        <p:spPr bwMode="auto">
          <a:xfrm rot="10800000">
            <a:off x="597740" y="927100"/>
            <a:ext cx="2053134"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7" name="Bent-Up Arrow 66"/>
          <p:cNvSpPr/>
          <p:nvPr/>
        </p:nvSpPr>
        <p:spPr bwMode="auto">
          <a:xfrm rot="5400000">
            <a:off x="689614" y="6196555"/>
            <a:ext cx="164906" cy="348655"/>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9" name="Bent-Up Arrow 68"/>
          <p:cNvSpPr/>
          <p:nvPr/>
        </p:nvSpPr>
        <p:spPr bwMode="auto">
          <a:xfrm>
            <a:off x="3441821" y="6314243"/>
            <a:ext cx="900000"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4" name="TextBox 63"/>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65" name="TextBox 64"/>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8" name="TextBox 6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73" name="TextBox 72"/>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
        <p:nvSpPr>
          <p:cNvPr id="74" name="TextBox 73"/>
          <p:cNvSpPr txBox="1"/>
          <p:nvPr/>
        </p:nvSpPr>
        <p:spPr>
          <a:xfrm>
            <a:off x="6228872" y="4098558"/>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1669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Needle factory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5410"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09" y="1412776"/>
            <a:ext cx="6800981"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40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bg2">
                <a:lumMod val="20000"/>
                <a:lumOff val="80000"/>
              </a:schemeClr>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bg2">
                <a:lumMod val="20000"/>
                <a:lumOff val="80000"/>
              </a:schemeClr>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Suppress social activity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228872" y="4098558"/>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3117689" y="5975689"/>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0" name="Right Arrow 39"/>
          <p:cNvSpPr/>
          <p:nvPr/>
        </p:nvSpPr>
        <p:spPr bwMode="auto">
          <a:xfrm>
            <a:off x="5148872" y="6132456"/>
            <a:ext cx="1080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4" name="TextBox 53"/>
          <p:cNvSpPr txBox="1"/>
          <p:nvPr/>
        </p:nvSpPr>
        <p:spPr>
          <a:xfrm>
            <a:off x="530764" y="278660"/>
            <a:ext cx="1448972" cy="369332"/>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Bliss?</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5" name="Right Arrow 54"/>
          <p:cNvSpPr/>
          <p:nvPr/>
        </p:nvSpPr>
        <p:spPr bwMode="auto">
          <a:xfrm rot="10800000">
            <a:off x="1763736" y="450401"/>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Bent-Up Arrow 62"/>
          <p:cNvSpPr/>
          <p:nvPr/>
        </p:nvSpPr>
        <p:spPr bwMode="auto">
          <a:xfrm rot="10800000">
            <a:off x="597740" y="927100"/>
            <a:ext cx="2053134"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7" name="Bent-Up Arrow 66"/>
          <p:cNvSpPr/>
          <p:nvPr/>
        </p:nvSpPr>
        <p:spPr bwMode="auto">
          <a:xfrm rot="5400000">
            <a:off x="689614" y="6196555"/>
            <a:ext cx="164906" cy="348655"/>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9" name="Bent-Up Arrow 68"/>
          <p:cNvSpPr/>
          <p:nvPr/>
        </p:nvSpPr>
        <p:spPr bwMode="auto">
          <a:xfrm>
            <a:off x="3441821" y="6314243"/>
            <a:ext cx="900000"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4" name="TextBox 63"/>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65" name="TextBox 64"/>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8" name="TextBox 6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3" name="Up Arrow 42"/>
          <p:cNvSpPr/>
          <p:nvPr/>
        </p:nvSpPr>
        <p:spPr bwMode="auto">
          <a:xfrm rot="13500000">
            <a:off x="3320584" y="419382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4" name="TextBox 43"/>
          <p:cNvSpPr txBox="1"/>
          <p:nvPr/>
        </p:nvSpPr>
        <p:spPr>
          <a:xfrm>
            <a:off x="2335346" y="45316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Nicely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5" name="TextBox 44"/>
          <p:cNvSpPr txBox="1"/>
          <p:nvPr/>
        </p:nvSpPr>
        <p:spPr>
          <a:xfrm>
            <a:off x="1497314" y="4437112"/>
            <a:ext cx="770430"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a:t>
            </a:r>
          </a:p>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CSR</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6" name="Bent-Up Arrow 45"/>
          <p:cNvSpPr/>
          <p:nvPr/>
        </p:nvSpPr>
        <p:spPr bwMode="auto">
          <a:xfrm rot="16200000" flipV="1">
            <a:off x="832398" y="3003125"/>
            <a:ext cx="391791"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7" name="Bent-Up Arrow 46"/>
          <p:cNvSpPr/>
          <p:nvPr/>
        </p:nvSpPr>
        <p:spPr bwMode="auto">
          <a:xfrm rot="10800000" flipV="1">
            <a:off x="989635" y="4557459"/>
            <a:ext cx="576000"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8" name="Bent-Up Arrow 47"/>
          <p:cNvSpPr/>
          <p:nvPr/>
        </p:nvSpPr>
        <p:spPr bwMode="auto">
          <a:xfrm rot="16200000" flipV="1">
            <a:off x="829664" y="3800814"/>
            <a:ext cx="391791"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2" name="Right Arrow 51"/>
          <p:cNvSpPr/>
          <p:nvPr/>
        </p:nvSpPr>
        <p:spPr bwMode="auto">
          <a:xfrm rot="10800000">
            <a:off x="2190475" y="4685253"/>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9" name="TextBox 58"/>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6036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67471"/>
            <a:ext cx="1448011"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bad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87624" y="2451084"/>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managerially</a:t>
            </a:r>
            <a:endParaRPr lang="en-GB" sz="1600" b="1" dirty="0">
              <a:solidFill>
                <a:srgbClr val="CCECFF"/>
              </a:solidFill>
              <a:latin typeface="Arial" panose="020B0604020202020204" pitchFamily="34" charset="0"/>
              <a:cs typeface="Arial" panose="020B0604020202020204" pitchFamily="34" charset="0"/>
            </a:endParaRPr>
          </a:p>
        </p:txBody>
      </p:sp>
      <p:sp>
        <p:nvSpPr>
          <p:cNvPr id="7" name="TextBox 6"/>
          <p:cNvSpPr txBox="1"/>
          <p:nvPr/>
        </p:nvSpPr>
        <p:spPr>
          <a:xfrm>
            <a:off x="1187624" y="3282081"/>
            <a:ext cx="2016224" cy="830997"/>
          </a:xfrm>
          <a:prstGeom prst="rect">
            <a:avLst/>
          </a:prstGeom>
          <a:noFill/>
          <a:ln>
            <a:solidFill>
              <a:schemeClr val="tx1"/>
            </a:solidFill>
          </a:ln>
        </p:spPr>
        <p:txBody>
          <a:bodyPr wrap="square" rtlCol="0">
            <a:spAutoFit/>
          </a:bodyPr>
          <a:lstStyle/>
          <a:p>
            <a:pPr algn="ctr"/>
            <a:r>
              <a:rPr lang="en-GB" sz="1600" b="1" dirty="0" smtClean="0">
                <a:solidFill>
                  <a:srgbClr val="CCECFF"/>
                </a:solidFill>
                <a:latin typeface="Arial" panose="020B0604020202020204" pitchFamily="34" charset="0"/>
                <a:cs typeface="Arial" panose="020B0604020202020204" pitchFamily="34" charset="0"/>
              </a:rPr>
              <a:t>Resistance should be handled politically</a:t>
            </a:r>
            <a:endParaRPr lang="en-GB" sz="1600" b="1" dirty="0">
              <a:solidFill>
                <a:srgbClr val="CCECFF"/>
              </a:solidFill>
              <a:latin typeface="Arial" panose="020B0604020202020204" pitchFamily="34" charset="0"/>
              <a:cs typeface="Arial" panose="020B0604020202020204" pitchFamily="34" charset="0"/>
            </a:endParaRPr>
          </a:p>
        </p:txBody>
      </p:sp>
      <p:sp>
        <p:nvSpPr>
          <p:cNvPr id="8" name="TextBox 7"/>
          <p:cNvSpPr txBox="1"/>
          <p:nvPr/>
        </p:nvSpPr>
        <p:spPr>
          <a:xfrm>
            <a:off x="3203848" y="2451084"/>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Negotiate or threaten to punish</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0" name="TextBox 9"/>
          <p:cNvSpPr txBox="1"/>
          <p:nvPr/>
        </p:nvSpPr>
        <p:spPr>
          <a:xfrm>
            <a:off x="3203848" y="3280919"/>
            <a:ext cx="1448011"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Suppress social activity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1187624" y="1866309"/>
            <a:ext cx="2016224"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Value</a:t>
            </a:r>
          </a:p>
          <a:p>
            <a:pPr algn="ctr"/>
            <a:r>
              <a:rPr lang="en-GB" sz="1600" b="1" dirty="0" smtClean="0">
                <a:solidFill>
                  <a:srgbClr val="CCECFF"/>
                </a:solidFill>
                <a:latin typeface="Arial" panose="020B0604020202020204" pitchFamily="34" charset="0"/>
                <a:cs typeface="Arial" panose="020B0604020202020204" pitchFamily="34" charset="0"/>
              </a:rPr>
              <a:t>Norm</a:t>
            </a:r>
            <a:endParaRPr lang="en-GB" sz="1600" b="1" dirty="0">
              <a:solidFill>
                <a:srgbClr val="CCECFF"/>
              </a:solidFill>
              <a:latin typeface="Arial" panose="020B0604020202020204" pitchFamily="34" charset="0"/>
              <a:cs typeface="Arial" panose="020B0604020202020204" pitchFamily="34" charset="0"/>
            </a:endParaRPr>
          </a:p>
        </p:txBody>
      </p:sp>
      <p:sp>
        <p:nvSpPr>
          <p:cNvPr id="15" name="Bent-Up Arrow 14"/>
          <p:cNvSpPr/>
          <p:nvPr/>
        </p:nvSpPr>
        <p:spPr bwMode="auto">
          <a:xfrm flipV="1">
            <a:off x="2555776" y="2268969"/>
            <a:ext cx="360040" cy="143543"/>
          </a:xfrm>
          <a:prstGeom prst="bentUp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ight Arrow 15"/>
          <p:cNvSpPr/>
          <p:nvPr/>
        </p:nvSpPr>
        <p:spPr bwMode="auto">
          <a:xfrm>
            <a:off x="2555776" y="2031635"/>
            <a:ext cx="504056" cy="72008"/>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TextBox 13"/>
          <p:cNvSpPr txBox="1"/>
          <p:nvPr/>
        </p:nvSpPr>
        <p:spPr>
          <a:xfrm>
            <a:off x="6670812" y="2697305"/>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PM and HRM</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70812" y="19894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07166" y="1281533"/>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Increased productivity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670812" y="3405191"/>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207166" y="327426"/>
            <a:ext cx="2376264"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Environmental and social damage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 name="Right Arrow 2"/>
          <p:cNvSpPr/>
          <p:nvPr/>
        </p:nvSpPr>
        <p:spPr bwMode="auto">
          <a:xfrm>
            <a:off x="6207166" y="2852936"/>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Up Arrow 12"/>
          <p:cNvSpPr/>
          <p:nvPr/>
        </p:nvSpPr>
        <p:spPr bwMode="auto">
          <a:xfrm>
            <a:off x="7359298" y="2348920"/>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Up Arrow 22"/>
          <p:cNvSpPr/>
          <p:nvPr/>
        </p:nvSpPr>
        <p:spPr bwMode="auto">
          <a:xfrm>
            <a:off x="7362394" y="167163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Up Arrow 23"/>
          <p:cNvSpPr/>
          <p:nvPr/>
        </p:nvSpPr>
        <p:spPr bwMode="auto">
          <a:xfrm>
            <a:off x="7359298" y="933148"/>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Up Arrow 24"/>
          <p:cNvSpPr/>
          <p:nvPr/>
        </p:nvSpPr>
        <p:spPr bwMode="auto">
          <a:xfrm rot="10800000">
            <a:off x="7381184" y="302424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Up Arrow 25"/>
          <p:cNvSpPr/>
          <p:nvPr/>
        </p:nvSpPr>
        <p:spPr bwMode="auto">
          <a:xfrm rot="10800000">
            <a:off x="7381184" y="3764692"/>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Right Arrow 27"/>
          <p:cNvSpPr/>
          <p:nvPr/>
        </p:nvSpPr>
        <p:spPr bwMode="auto">
          <a:xfrm rot="10800000">
            <a:off x="5868144" y="625448"/>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 name="Up Arrow 28"/>
          <p:cNvSpPr/>
          <p:nvPr/>
        </p:nvSpPr>
        <p:spPr bwMode="auto">
          <a:xfrm rot="13500000">
            <a:off x="3320584" y="419382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0" name="TextBox 29"/>
          <p:cNvSpPr txBox="1"/>
          <p:nvPr/>
        </p:nvSpPr>
        <p:spPr>
          <a:xfrm>
            <a:off x="2335346" y="4531619"/>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Nicely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3384642" y="5289944"/>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E.g. a police state</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3653336" y="452656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Nastily</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5" name="Up Arrow 34"/>
          <p:cNvSpPr/>
          <p:nvPr/>
        </p:nvSpPr>
        <p:spPr bwMode="auto">
          <a:xfrm rot="8100000">
            <a:off x="4040664" y="4193824"/>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6" name="Up Arrow 35"/>
          <p:cNvSpPr/>
          <p:nvPr/>
        </p:nvSpPr>
        <p:spPr bwMode="auto">
          <a:xfrm rot="10800000">
            <a:off x="4305822" y="4897529"/>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7" name="TextBox 36"/>
          <p:cNvSpPr txBox="1"/>
          <p:nvPr/>
        </p:nvSpPr>
        <p:spPr>
          <a:xfrm>
            <a:off x="6229051" y="5876073"/>
            <a:ext cx="2376264" cy="646331"/>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Political upheaval?</a:t>
            </a:r>
          </a:p>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Revolution?</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3117689" y="5975689"/>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39" name="Up Arrow 38"/>
          <p:cNvSpPr/>
          <p:nvPr/>
        </p:nvSpPr>
        <p:spPr bwMode="auto">
          <a:xfrm rot="10800000">
            <a:off x="4291707" y="5628465"/>
            <a:ext cx="72000" cy="360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0" name="Right Arrow 39"/>
          <p:cNvSpPr/>
          <p:nvPr/>
        </p:nvSpPr>
        <p:spPr bwMode="auto">
          <a:xfrm>
            <a:off x="5148872" y="6132456"/>
            <a:ext cx="1080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1" name="Up Arrow 40"/>
          <p:cNvSpPr/>
          <p:nvPr/>
        </p:nvSpPr>
        <p:spPr bwMode="auto">
          <a:xfrm rot="10800000">
            <a:off x="7359298" y="4450470"/>
            <a:ext cx="72000" cy="140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9" name="TextBox 48"/>
          <p:cNvSpPr txBox="1"/>
          <p:nvPr/>
        </p:nvSpPr>
        <p:spPr>
          <a:xfrm>
            <a:off x="1970439" y="303040"/>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Succeed</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0" name="TextBox 49"/>
          <p:cNvSpPr txBox="1"/>
          <p:nvPr/>
        </p:nvSpPr>
        <p:spPr>
          <a:xfrm>
            <a:off x="2186924" y="764704"/>
            <a:ext cx="1448972"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Fail</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1" name="Up Arrow 50"/>
          <p:cNvSpPr/>
          <p:nvPr/>
        </p:nvSpPr>
        <p:spPr bwMode="auto">
          <a:xfrm rot="15000000">
            <a:off x="3348642" y="710712"/>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3" name="Up Arrow 52"/>
          <p:cNvSpPr/>
          <p:nvPr/>
        </p:nvSpPr>
        <p:spPr bwMode="auto">
          <a:xfrm rot="17400000">
            <a:off x="3348642" y="441459"/>
            <a:ext cx="72000" cy="324000"/>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4" name="TextBox 53"/>
          <p:cNvSpPr txBox="1"/>
          <p:nvPr/>
        </p:nvSpPr>
        <p:spPr>
          <a:xfrm>
            <a:off x="530764" y="278660"/>
            <a:ext cx="1448972" cy="369332"/>
          </a:xfrm>
          <a:prstGeom prst="rect">
            <a:avLst/>
          </a:prstGeom>
          <a:noFill/>
          <a:ln>
            <a:noFill/>
          </a:ln>
        </p:spPr>
        <p:txBody>
          <a:bodyPr wrap="square" rtlCol="0">
            <a:spAutoFit/>
          </a:bodyPr>
          <a:lstStyle/>
          <a:p>
            <a:pPr algn="ctr"/>
            <a:r>
              <a:rPr lang="en-GB" b="1" cap="small" dirty="0" smtClean="0">
                <a:solidFill>
                  <a:schemeClr val="bg2">
                    <a:lumMod val="20000"/>
                    <a:lumOff val="80000"/>
                  </a:schemeClr>
                </a:solidFill>
                <a:latin typeface="Arial" panose="020B0604020202020204" pitchFamily="34" charset="0"/>
                <a:cs typeface="Arial" panose="020B0604020202020204" pitchFamily="34" charset="0"/>
              </a:rPr>
              <a:t>Bliss?</a:t>
            </a:r>
            <a:endParaRPr lang="en-GB" b="1" cap="small"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55" name="Right Arrow 54"/>
          <p:cNvSpPr/>
          <p:nvPr/>
        </p:nvSpPr>
        <p:spPr bwMode="auto">
          <a:xfrm rot="10800000">
            <a:off x="1763736" y="450401"/>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3" name="Bent-Up Arrow 62"/>
          <p:cNvSpPr/>
          <p:nvPr/>
        </p:nvSpPr>
        <p:spPr bwMode="auto">
          <a:xfrm rot="10800000">
            <a:off x="597740" y="927100"/>
            <a:ext cx="2053134"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7" name="Bent-Up Arrow 66"/>
          <p:cNvSpPr/>
          <p:nvPr/>
        </p:nvSpPr>
        <p:spPr bwMode="auto">
          <a:xfrm rot="5400000">
            <a:off x="689614" y="6196555"/>
            <a:ext cx="164906" cy="348655"/>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9" name="Bent-Up Arrow 68"/>
          <p:cNvSpPr/>
          <p:nvPr/>
        </p:nvSpPr>
        <p:spPr bwMode="auto">
          <a:xfrm>
            <a:off x="3441821" y="6314243"/>
            <a:ext cx="900000" cy="14400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59" name="Right Arrow 58"/>
          <p:cNvSpPr/>
          <p:nvPr/>
        </p:nvSpPr>
        <p:spPr bwMode="auto">
          <a:xfrm rot="10800000">
            <a:off x="2190475" y="4685253"/>
            <a:ext cx="432000" cy="7200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0" name="TextBox 59"/>
          <p:cNvSpPr txBox="1"/>
          <p:nvPr/>
        </p:nvSpPr>
        <p:spPr>
          <a:xfrm>
            <a:off x="1497314" y="4437112"/>
            <a:ext cx="770430" cy="584775"/>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a:t>
            </a:r>
          </a:p>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CSR</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66" name="Bent-Up Arrow 65"/>
          <p:cNvSpPr/>
          <p:nvPr/>
        </p:nvSpPr>
        <p:spPr bwMode="auto">
          <a:xfrm rot="16200000" flipV="1">
            <a:off x="832398" y="3003125"/>
            <a:ext cx="391791"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0" name="Bent-Up Arrow 69"/>
          <p:cNvSpPr/>
          <p:nvPr/>
        </p:nvSpPr>
        <p:spPr bwMode="auto">
          <a:xfrm rot="10800000" flipV="1">
            <a:off x="989635" y="4557459"/>
            <a:ext cx="576000"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1" name="Bent-Up Arrow 70"/>
          <p:cNvSpPr/>
          <p:nvPr/>
        </p:nvSpPr>
        <p:spPr bwMode="auto">
          <a:xfrm rot="16200000" flipV="1">
            <a:off x="829664" y="3800814"/>
            <a:ext cx="391791" cy="163798"/>
          </a:xfrm>
          <a:prstGeom prst="ben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4" name="TextBox 63"/>
          <p:cNvSpPr txBox="1"/>
          <p:nvPr/>
        </p:nvSpPr>
        <p:spPr>
          <a:xfrm>
            <a:off x="3441821" y="304984"/>
            <a:ext cx="2513033" cy="830997"/>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PR, CSR, sustainability, environmental ethics, and business ethics</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65" name="TextBox 64"/>
          <p:cNvSpPr txBox="1"/>
          <p:nvPr/>
        </p:nvSpPr>
        <p:spPr>
          <a:xfrm>
            <a:off x="4651859" y="1864913"/>
            <a:ext cx="1448972" cy="584775"/>
          </a:xfrm>
          <a:prstGeom prst="rect">
            <a:avLst/>
          </a:prstGeom>
          <a:noFill/>
          <a:ln>
            <a:solidFill>
              <a:schemeClr val="tx1"/>
            </a:solidFill>
          </a:ln>
        </p:spPr>
        <p:txBody>
          <a:bodyPr wrap="square" rtlCol="0">
            <a:spAutoFit/>
          </a:bodyPr>
          <a:lstStyle/>
          <a:p>
            <a:pPr algn="ctr"/>
            <a:r>
              <a:rPr lang="en-GB" sz="1600" b="1" dirty="0" smtClean="0">
                <a:solidFill>
                  <a:schemeClr val="accent2">
                    <a:lumMod val="20000"/>
                    <a:lumOff val="80000"/>
                  </a:schemeClr>
                </a:solidFill>
                <a:latin typeface="Arial" panose="020B0604020202020204" pitchFamily="34" charset="0"/>
                <a:cs typeface="Arial" panose="020B0604020202020204" pitchFamily="34" charset="0"/>
              </a:rPr>
              <a:t>Resistance is good</a:t>
            </a:r>
            <a:endParaRPr lang="en-GB" sz="800" b="1"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68" name="TextBox 67"/>
          <p:cNvSpPr txBox="1"/>
          <p:nvPr/>
        </p:nvSpPr>
        <p:spPr>
          <a:xfrm>
            <a:off x="4651859" y="2449689"/>
            <a:ext cx="1448972" cy="830997"/>
          </a:xfrm>
          <a:prstGeom prst="rect">
            <a:avLst/>
          </a:prstGeom>
          <a:noFill/>
          <a:ln>
            <a:solidFill>
              <a:schemeClr val="tx1"/>
            </a:solid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Listen, embrace, and adjust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72" name="TextBox 71"/>
          <p:cNvSpPr txBox="1"/>
          <p:nvPr/>
        </p:nvSpPr>
        <p:spPr>
          <a:xfrm>
            <a:off x="4651859" y="3280919"/>
            <a:ext cx="1448972" cy="830997"/>
          </a:xfrm>
          <a:prstGeom prst="rect">
            <a:avLst/>
          </a:prstGeom>
          <a:noFill/>
          <a:ln>
            <a:solidFill>
              <a:schemeClr val="tx1"/>
            </a:solid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Hail resis-tance as political</a:t>
            </a:r>
            <a:endParaRPr lang="en-GB" sz="1600" b="1" dirty="0">
              <a:latin typeface="Arial" panose="020B0604020202020204" pitchFamily="34" charset="0"/>
              <a:cs typeface="Arial" panose="020B0604020202020204" pitchFamily="34" charset="0"/>
            </a:endParaRPr>
          </a:p>
        </p:txBody>
      </p:sp>
      <p:sp>
        <p:nvSpPr>
          <p:cNvPr id="56" name="TextBox 55"/>
          <p:cNvSpPr txBox="1"/>
          <p:nvPr/>
        </p:nvSpPr>
        <p:spPr>
          <a:xfrm>
            <a:off x="6228872" y="4098558"/>
            <a:ext cx="2376264" cy="338554"/>
          </a:xfrm>
          <a:prstGeom prst="rect">
            <a:avLst/>
          </a:prstGeom>
          <a:noFill/>
          <a:ln>
            <a:noFill/>
          </a:ln>
        </p:spPr>
        <p:txBody>
          <a:bodyPr wrap="square" rtlCol="0">
            <a:spAutoFit/>
          </a:bodyPr>
          <a:lstStyle/>
          <a:p>
            <a:pPr algn="ctr"/>
            <a:r>
              <a:rPr lang="en-GB" sz="1600" b="1" dirty="0" smtClean="0">
                <a:solidFill>
                  <a:schemeClr val="bg2">
                    <a:lumMod val="20000"/>
                    <a:lumOff val="80000"/>
                  </a:schemeClr>
                </a:solidFill>
                <a:latin typeface="Arial" panose="020B0604020202020204" pitchFamily="34" charset="0"/>
                <a:cs typeface="Arial" panose="020B0604020202020204" pitchFamily="34" charset="0"/>
              </a:rPr>
              <a:t>Political unrest</a:t>
            </a:r>
            <a:endParaRPr lang="en-GB" sz="1600" b="1"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133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30887"/>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endParaRPr lang="en-GB" sz="2200" b="1" dirty="0" smtClean="0">
              <a:latin typeface="Arial" panose="020B0604020202020204" pitchFamily="34" charset="0"/>
              <a:cs typeface="Arial" panose="020B0604020202020204" pitchFamily="34" charset="0"/>
            </a:endParaRP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502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28676" name="Picture 4" descr="Image result for csr management whitew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547"/>
            <a:ext cx="7632848" cy="678667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70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128792" cy="4170372"/>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 CSR management, or the business model of CSR, the “entity” has to care, because / on condition that </a:t>
            </a:r>
            <a:r>
              <a:rPr lang="en-GB" sz="2200" b="1" dirty="0" smtClean="0">
                <a:solidFill>
                  <a:schemeClr val="bg2">
                    <a:lumMod val="20000"/>
                    <a:lumOff val="80000"/>
                  </a:schemeClr>
                </a:solidFill>
                <a:latin typeface="Arial" panose="020B0604020202020204" pitchFamily="34" charset="0"/>
                <a:cs typeface="Arial" panose="020B0604020202020204" pitchFamily="34" charset="0"/>
              </a:rPr>
              <a:t>responsible = profitable </a:t>
            </a:r>
            <a:r>
              <a:rPr lang="en-GB" sz="2200" b="1" dirty="0" smtClean="0">
                <a:latin typeface="Arial" panose="020B0604020202020204" pitchFamily="34" charset="0"/>
                <a:cs typeface="Arial" panose="020B0604020202020204" pitchFamily="34" charset="0"/>
              </a:rPr>
              <a:t>business.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This is the starting point of the Norwegian Government Pension Fund Global, and its Council on Ethics issuing recommendations.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“Our task is to reduce ethical risks attached to the investment portfolio.” </a:t>
            </a:r>
            <a:r>
              <a:rPr lang="en-GB" sz="2200" b="1" i="1" dirty="0" smtClean="0">
                <a:latin typeface="Arial" panose="020B0604020202020204" pitchFamily="34" charset="0"/>
                <a:cs typeface="Arial" panose="020B0604020202020204" pitchFamily="34" charset="0"/>
              </a:rPr>
              <a:t>Johan H. Andersen.</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By implication, if the entity wants investments from funds like the GPFG, it has to comply.</a:t>
            </a: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248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7236804" cy="4493538"/>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CSR assumes that business corporations are agents, with duties and responsibilities.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As agents they have</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a duty to observe laws (possibly their “spirit” as well as their letter),</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a responsibility towards the communities and environments (social and ecological) in which they operate (at least not to harm them), and</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possible further duties or near-duties to more positive contributions to ecological, educational, or social programmes.</a:t>
            </a:r>
            <a:endParaRPr lang="en-GB" sz="2200" b="1" dirty="0" smtClean="0">
              <a:latin typeface="Arial" panose="020B0604020202020204" pitchFamily="34" charset="0"/>
              <a:cs typeface="Arial" panose="020B0604020202020204" pitchFamily="34" charset="0"/>
            </a:endParaRP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874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6948772" cy="387798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The </a:t>
            </a:r>
            <a:r>
              <a:rPr lang="en-GB" sz="2200" b="1" dirty="0" smtClean="0">
                <a:solidFill>
                  <a:schemeClr val="bg2">
                    <a:lumMod val="40000"/>
                    <a:lumOff val="60000"/>
                  </a:schemeClr>
                </a:solidFill>
                <a:latin typeface="Arial" panose="020B0604020202020204" pitchFamily="34" charset="0"/>
                <a:cs typeface="Arial" panose="020B0604020202020204" pitchFamily="34" charset="0"/>
              </a:rPr>
              <a:t>first duty </a:t>
            </a:r>
            <a:r>
              <a:rPr lang="en-GB" sz="2200" b="1" dirty="0" smtClean="0">
                <a:latin typeface="Arial" panose="020B0604020202020204" pitchFamily="34" charset="0"/>
                <a:cs typeface="Arial" panose="020B0604020202020204" pitchFamily="34" charset="0"/>
              </a:rPr>
              <a:t>of corporations as business agents is, however, perceived to be clear:</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Companies express their agency or citizenship</a:t>
            </a:r>
          </a:p>
          <a:p>
            <a:pPr marL="1257300" lvl="2" indent="-342900">
              <a:spcAft>
                <a:spcPts val="1800"/>
              </a:spcAft>
              <a:buFont typeface="Arial" panose="020B0604020202020204" pitchFamily="34" charset="0"/>
              <a:buChar char="•"/>
            </a:pPr>
            <a:r>
              <a:rPr lang="en-GB" sz="2000" b="1" dirty="0">
                <a:solidFill>
                  <a:schemeClr val="bg2">
                    <a:lumMod val="40000"/>
                    <a:lumOff val="60000"/>
                  </a:schemeClr>
                </a:solidFill>
                <a:latin typeface="Arial" panose="020B0604020202020204" pitchFamily="34" charset="0"/>
                <a:cs typeface="Arial" panose="020B0604020202020204" pitchFamily="34" charset="0"/>
              </a:rPr>
              <a:t>b</a:t>
            </a:r>
            <a:r>
              <a:rPr lang="en-GB" sz="2000" b="1" dirty="0" smtClean="0">
                <a:solidFill>
                  <a:schemeClr val="bg2">
                    <a:lumMod val="40000"/>
                    <a:lumOff val="60000"/>
                  </a:schemeClr>
                </a:solidFill>
                <a:latin typeface="Arial" panose="020B0604020202020204" pitchFamily="34" charset="0"/>
                <a:cs typeface="Arial" panose="020B0604020202020204" pitchFamily="34" charset="0"/>
              </a:rPr>
              <a:t>y earning adequate returns on the employed resources (to the shareholders)</a:t>
            </a:r>
          </a:p>
          <a:p>
            <a:pPr marL="1257300" lvl="2" indent="-342900">
              <a:spcAft>
                <a:spcPts val="1800"/>
              </a:spcAft>
              <a:buFont typeface="Arial" panose="020B0604020202020204" pitchFamily="34" charset="0"/>
              <a:buChar char="•"/>
            </a:pPr>
            <a:r>
              <a:rPr lang="en-GB" sz="2000" b="1" dirty="0" smtClean="0">
                <a:solidFill>
                  <a:schemeClr val="bg2">
                    <a:lumMod val="20000"/>
                    <a:lumOff val="80000"/>
                  </a:schemeClr>
                </a:solidFill>
                <a:latin typeface="Arial" panose="020B0604020202020204" pitchFamily="34" charset="0"/>
                <a:cs typeface="Arial" panose="020B0604020202020204" pitchFamily="34" charset="0"/>
              </a:rPr>
              <a:t>legally and responsibly (observing the interests of other stakeholders)</a:t>
            </a:r>
          </a:p>
          <a:p>
            <a:pPr marL="1257300" lvl="2" indent="-342900">
              <a:spcAft>
                <a:spcPts val="180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a</a:t>
            </a:r>
            <a:r>
              <a:rPr lang="en-GB" sz="2000" b="1" dirty="0" smtClean="0">
                <a:latin typeface="Arial" panose="020B0604020202020204" pitchFamily="34" charset="0"/>
                <a:cs typeface="Arial" panose="020B0604020202020204" pitchFamily="34" charset="0"/>
              </a:rPr>
              <a:t>nd perhaps philanthropically (contributing to voluntary charities and causes)</a:t>
            </a:r>
            <a:endParaRPr lang="en-GB" sz="2200" b="1" dirty="0" smtClean="0">
              <a:latin typeface="Arial" panose="020B0604020202020204" pitchFamily="34" charset="0"/>
              <a:cs typeface="Arial" panose="020B0604020202020204" pitchFamily="34" charset="0"/>
            </a:endParaRP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720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6948772" cy="3877985"/>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And why</a:t>
            </a:r>
            <a:r>
              <a:rPr lang="en-GB" sz="2200" b="1" dirty="0" smtClean="0">
                <a:solidFill>
                  <a:schemeClr val="bg2">
                    <a:lumMod val="40000"/>
                    <a:lumOff val="60000"/>
                  </a:schemeClr>
                </a:solidFill>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should companies and corporations recognise these duties and responsibilities?</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Because / On condition that / To the degree that</a:t>
            </a:r>
          </a:p>
          <a:p>
            <a:pPr marL="1257300" lvl="2" indent="-342900">
              <a:spcAft>
                <a:spcPts val="1800"/>
              </a:spcAft>
              <a:buFont typeface="Arial" panose="020B0604020202020204" pitchFamily="34" charset="0"/>
              <a:buChar char="•"/>
            </a:pPr>
            <a:r>
              <a:rPr lang="en-GB" sz="2000" b="1" dirty="0" smtClean="0">
                <a:solidFill>
                  <a:schemeClr val="bg2">
                    <a:lumMod val="40000"/>
                    <a:lumOff val="60000"/>
                  </a:schemeClr>
                </a:solidFill>
                <a:latin typeface="Arial" panose="020B0604020202020204" pitchFamily="34" charset="0"/>
                <a:cs typeface="Arial" panose="020B0604020202020204" pitchFamily="34" charset="0"/>
              </a:rPr>
              <a:t>earning returns to shareholders is their </a:t>
            </a:r>
            <a:r>
              <a:rPr lang="en-GB" sz="2000" b="1" i="1" dirty="0" smtClean="0">
                <a:solidFill>
                  <a:schemeClr val="bg2">
                    <a:lumMod val="40000"/>
                    <a:lumOff val="60000"/>
                  </a:schemeClr>
                </a:solidFill>
                <a:latin typeface="Arial" panose="020B0604020202020204" pitchFamily="34" charset="0"/>
                <a:cs typeface="Arial" panose="020B0604020202020204" pitchFamily="34" charset="0"/>
              </a:rPr>
              <a:t>raison d’être </a:t>
            </a:r>
            <a:r>
              <a:rPr lang="en-GB" sz="2000" b="1" dirty="0" smtClean="0">
                <a:solidFill>
                  <a:schemeClr val="bg2">
                    <a:lumMod val="40000"/>
                    <a:lumOff val="60000"/>
                  </a:schemeClr>
                </a:solidFill>
                <a:latin typeface="Arial" panose="020B0604020202020204" pitchFamily="34" charset="0"/>
                <a:cs typeface="Arial" panose="020B0604020202020204" pitchFamily="34" charset="0"/>
              </a:rPr>
              <a:t>– the reason for their existence</a:t>
            </a:r>
          </a:p>
          <a:p>
            <a:pPr marL="1257300" lvl="2" indent="-342900">
              <a:spcAft>
                <a:spcPts val="1800"/>
              </a:spcAft>
              <a:buFont typeface="Arial" panose="020B0604020202020204" pitchFamily="34" charset="0"/>
              <a:buChar char="•"/>
            </a:pPr>
            <a:r>
              <a:rPr lang="en-GB" sz="2000" b="1" dirty="0" smtClean="0">
                <a:solidFill>
                  <a:schemeClr val="bg2">
                    <a:lumMod val="20000"/>
                    <a:lumOff val="80000"/>
                  </a:schemeClr>
                </a:solidFill>
                <a:latin typeface="Arial" panose="020B0604020202020204" pitchFamily="34" charset="0"/>
                <a:cs typeface="Arial" panose="020B0604020202020204" pitchFamily="34" charset="0"/>
              </a:rPr>
              <a:t>illegality and irresponsibility towards other stakeholders risk returns to shareholders</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voluntary philanthropy contributes positively to earning returns to shareholders</a:t>
            </a:r>
            <a:endParaRPr lang="en-GB" sz="2200" b="1" dirty="0" smtClean="0">
              <a:latin typeface="Arial" panose="020B0604020202020204" pitchFamily="34" charset="0"/>
              <a:cs typeface="Arial" panose="020B0604020202020204" pitchFamily="34" charset="0"/>
            </a:endParaRP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212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188640"/>
            <a:ext cx="9144000" cy="143278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Corporate social</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responsibility</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management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 name="TextBox 1"/>
          <p:cNvSpPr txBox="1"/>
          <p:nvPr/>
        </p:nvSpPr>
        <p:spPr>
          <a:xfrm>
            <a:off x="1007604" y="1980123"/>
            <a:ext cx="6948772" cy="4478149"/>
          </a:xfrm>
          <a:prstGeom prst="rect">
            <a:avLst/>
          </a:prstGeom>
          <a:noFill/>
        </p:spPr>
        <p:txBody>
          <a:bodyPr wrap="square" rtlCol="0">
            <a:spAutoFit/>
          </a:bodyPr>
          <a:lstStyle/>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So when are the responsibility (and perhaps philanthropy) conditions met in real life?</a:t>
            </a:r>
          </a:p>
          <a:p>
            <a:pPr marL="342900" indent="-342900" algn="ctr">
              <a:spcAft>
                <a:spcPts val="1800"/>
              </a:spcAft>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In other words, when and to what degree do the following contribute to earning adequate returns to shareholders?</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Observing laws (in the main / to the fullest)</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Not harming people or social institutions</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Not damaging the built / natural environment</a:t>
            </a:r>
          </a:p>
          <a:p>
            <a:pPr marL="1257300" lvl="2" indent="-342900">
              <a:spcAft>
                <a:spcPts val="180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Philanthropic contributions to ecological, educational, or social programmes</a:t>
            </a:r>
            <a:endParaRPr lang="en-GB" sz="2200" b="1" dirty="0" smtClean="0">
              <a:latin typeface="Arial" panose="020B0604020202020204" pitchFamily="34" charset="0"/>
              <a:cs typeface="Arial" panose="020B0604020202020204" pitchFamily="34" charset="0"/>
            </a:endParaRPr>
          </a:p>
        </p:txBody>
      </p:sp>
      <p:pic>
        <p:nvPicPr>
          <p:cNvPr id="28674" name="Picture 2" descr="Image result for cs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 y="33547"/>
            <a:ext cx="1595253" cy="159525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8676" name="Picture 4" descr="Image result for csr management white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3547"/>
            <a:ext cx="1800200" cy="16006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296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3203847" y="260649"/>
            <a:ext cx="3024337" cy="936104"/>
          </a:xfrm>
          <a:prstGeom prst="cloudCallout">
            <a:avLst>
              <a:gd name="adj1" fmla="val -59380"/>
              <a:gd name="adj2" fmla="val 497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effectLst/>
              </a:rPr>
              <a:t>To be or not to be responsible?</a:t>
            </a:r>
            <a:endParaRPr lang="en-GB" b="1" dirty="0">
              <a:solidFill>
                <a:schemeClr val="bg1"/>
              </a:solidFill>
              <a:effectLst/>
            </a:endParaRPr>
          </a:p>
        </p:txBody>
      </p:sp>
      <p:sp>
        <p:nvSpPr>
          <p:cNvPr id="4" name="Cloud Callout 3"/>
          <p:cNvSpPr/>
          <p:nvPr/>
        </p:nvSpPr>
        <p:spPr>
          <a:xfrm>
            <a:off x="3397383" y="1391674"/>
            <a:ext cx="1966706" cy="862104"/>
          </a:xfrm>
          <a:prstGeom prst="cloudCallout">
            <a:avLst>
              <a:gd name="adj1" fmla="val -67760"/>
              <a:gd name="adj2" fmla="val -458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1"/>
                </a:solidFill>
                <a:effectLst/>
              </a:rPr>
              <a:t>Is it even profitable?</a:t>
            </a:r>
            <a:endParaRPr lang="en-GB" b="1" dirty="0">
              <a:solidFill>
                <a:schemeClr val="bg1"/>
              </a:solidFill>
              <a:effectLst/>
            </a:endParaRPr>
          </a:p>
        </p:txBody>
      </p:sp>
    </p:spTree>
    <p:extLst>
      <p:ext uri="{BB962C8B-B14F-4D97-AF65-F5344CB8AC3E}">
        <p14:creationId xmlns:p14="http://schemas.microsoft.com/office/powerpoint/2010/main" val="1348703881"/>
      </p:ext>
    </p:extLst>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Straightening, cutting, and pointing two ends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146434" name="Picture 2" descr="Bead Nee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56" y="1412776"/>
            <a:ext cx="6481687"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386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899592" y="2204864"/>
            <a:ext cx="7416824"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After the intermission,</a:t>
            </a:r>
            <a:br>
              <a:rPr lang="en-GB" sz="3600" b="1" dirty="0" smtClean="0">
                <a:solidFill>
                  <a:schemeClr val="tx1"/>
                </a:solidFill>
                <a:latin typeface="Arial" charset="0"/>
              </a:rPr>
            </a:br>
            <a:r>
              <a:rPr lang="en-GB" sz="3600" b="1" dirty="0" smtClean="0">
                <a:solidFill>
                  <a:schemeClr val="tx1"/>
                </a:solidFill>
                <a:latin typeface="Arial" charset="0"/>
              </a:rPr>
              <a:t>you will all have a </a:t>
            </a:r>
            <a:r>
              <a:rPr lang="en-GB" sz="3600" b="1" u="sng" dirty="0" smtClean="0">
                <a:solidFill>
                  <a:schemeClr val="tx1"/>
                </a:solidFill>
                <a:latin typeface="Arial" charset="0"/>
              </a:rPr>
              <a:t>question</a:t>
            </a:r>
            <a:r>
              <a:rPr lang="en-GB" sz="3600" b="1" dirty="0" smtClean="0">
                <a:solidFill>
                  <a:schemeClr val="tx1"/>
                </a:solidFill>
                <a:latin typeface="Arial" charset="0"/>
              </a:rPr>
              <a:t> about what you have heard here.</a:t>
            </a:r>
            <a:br>
              <a:rPr lang="en-GB" sz="3600" b="1" dirty="0" smtClean="0">
                <a:solidFill>
                  <a:schemeClr val="tx1"/>
                </a:solidFill>
                <a:latin typeface="Arial" charset="0"/>
              </a:rPr>
            </a:br>
            <a:r>
              <a:rPr lang="en-GB" sz="3600" b="1" dirty="0">
                <a:solidFill>
                  <a:schemeClr val="tx1"/>
                </a:solidFill>
                <a:latin typeface="Arial" charset="0"/>
              </a:rPr>
              <a:t/>
            </a:r>
            <a:br>
              <a:rPr lang="en-GB" sz="3600" b="1" dirty="0">
                <a:solidFill>
                  <a:schemeClr val="tx1"/>
                </a:solidFill>
                <a:latin typeface="Arial" charset="0"/>
              </a:rPr>
            </a:br>
            <a:r>
              <a:rPr lang="en-GB" sz="3600" b="1" dirty="0" smtClean="0">
                <a:solidFill>
                  <a:schemeClr val="tx1"/>
                </a:solidFill>
                <a:latin typeface="Arial" charset="0"/>
              </a:rPr>
              <a:t>Write it down and email it to me </a:t>
            </a:r>
            <a:r>
              <a:rPr lang="en-GB" sz="3600" b="1" dirty="0" smtClean="0">
                <a:solidFill>
                  <a:schemeClr val="tx1"/>
                </a:solidFill>
                <a:latin typeface="Arial" charset="0"/>
                <a:hlinkClick r:id="rId3"/>
              </a:rPr>
              <a:t>matti.hayry@aalto.fi</a:t>
            </a:r>
            <a:r>
              <a:rPr lang="en-GB" sz="3600" b="1" dirty="0" smtClean="0">
                <a:solidFill>
                  <a:schemeClr val="tx1"/>
                </a:solidFill>
                <a:latin typeface="Arial" charset="0"/>
              </a:rPr>
              <a:t/>
            </a:r>
            <a:br>
              <a:rPr lang="en-GB" sz="3600" b="1" dirty="0" smtClean="0">
                <a:solidFill>
                  <a:schemeClr val="tx1"/>
                </a:solidFill>
                <a:latin typeface="Arial" charset="0"/>
              </a:rPr>
            </a:b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2887709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3203847" y="260649"/>
            <a:ext cx="3024337" cy="936104"/>
          </a:xfrm>
          <a:prstGeom prst="cloudCallout">
            <a:avLst>
              <a:gd name="adj1" fmla="val -59380"/>
              <a:gd name="adj2" fmla="val 497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effectLst/>
              </a:rPr>
              <a:t>To be or not to be responsible?</a:t>
            </a:r>
            <a:endParaRPr lang="en-GB" b="1" dirty="0">
              <a:solidFill>
                <a:schemeClr val="bg1"/>
              </a:solidFill>
              <a:effectLst/>
            </a:endParaRPr>
          </a:p>
        </p:txBody>
      </p:sp>
      <p:sp>
        <p:nvSpPr>
          <p:cNvPr id="4" name="Cloud Callout 3"/>
          <p:cNvSpPr/>
          <p:nvPr/>
        </p:nvSpPr>
        <p:spPr>
          <a:xfrm>
            <a:off x="3397383" y="1391674"/>
            <a:ext cx="1966706" cy="862104"/>
          </a:xfrm>
          <a:prstGeom prst="cloudCallout">
            <a:avLst>
              <a:gd name="adj1" fmla="val -67760"/>
              <a:gd name="adj2" fmla="val -458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1"/>
                </a:solidFill>
                <a:effectLst/>
              </a:rPr>
              <a:t>Is it even profitable?</a:t>
            </a:r>
            <a:endParaRPr lang="en-GB" b="1" dirty="0">
              <a:solidFill>
                <a:schemeClr val="bg1"/>
              </a:solidFill>
              <a:effectLst/>
            </a:endParaRPr>
          </a:p>
        </p:txBody>
      </p:sp>
    </p:spTree>
    <p:extLst>
      <p:ext uri="{BB962C8B-B14F-4D97-AF65-F5344CB8AC3E}">
        <p14:creationId xmlns:p14="http://schemas.microsoft.com/office/powerpoint/2010/main" val="3284209330"/>
      </p:ext>
    </p:extLst>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7862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1115616" y="1556792"/>
            <a:ext cx="7920880" cy="5040560"/>
          </a:xfrm>
          <a:ln>
            <a:noFill/>
          </a:ln>
        </p:spPr>
        <p:txBody>
          <a:bodyPr/>
          <a:lstStyle/>
          <a:p>
            <a:pPr marL="0" indent="0" algn="ctr">
              <a:spcBef>
                <a:spcPts val="0"/>
              </a:spcBef>
              <a:spcAft>
                <a:spcPts val="1200"/>
              </a:spcAft>
              <a:buNone/>
            </a:pPr>
            <a:r>
              <a:rPr lang="en-GB" sz="2800" b="1" cap="small" dirty="0" smtClean="0">
                <a:latin typeface="Arial" charset="0"/>
              </a:rPr>
              <a:t>Groups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2</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24455613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2"/>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2"/>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166096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35496" y="1556792"/>
            <a:ext cx="4536504" cy="5040560"/>
          </a:xfrm>
          <a:ln>
            <a:noFill/>
          </a:ln>
        </p:spPr>
        <p:txBody>
          <a:bodyPr/>
          <a:lstStyle/>
          <a:p>
            <a:pPr marL="0" indent="0" algn="ctr">
              <a:spcBef>
                <a:spcPts val="0"/>
              </a:spcBef>
              <a:spcAft>
                <a:spcPts val="1200"/>
              </a:spcAft>
              <a:buNone/>
            </a:pPr>
            <a:r>
              <a:rPr lang="en-GB" sz="2800" b="1" cap="small" dirty="0" smtClean="0">
                <a:latin typeface="Arial" charset="0"/>
              </a:rPr>
              <a:t>Cases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Wal-Mart</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Imperial Tobacco</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Lockheed Martin</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Jacobs Engineering Group</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ZTE Corporation</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Kosmos Energy</a:t>
            </a:r>
            <a:endParaRPr lang="en-US" altLang="fi-FI" sz="24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2</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4572000" y="1556792"/>
            <a:ext cx="45720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FontTx/>
              <a:buNone/>
            </a:pPr>
            <a:r>
              <a:rPr lang="en-GB" sz="2800" b="1" kern="0" cap="small" dirty="0" smtClean="0">
                <a:effectLst/>
                <a:latin typeface="Arial" charset="0"/>
              </a:rPr>
              <a:t>Find out and report</a:t>
            </a:r>
          </a:p>
          <a:p>
            <a:pPr marL="0" indent="0">
              <a:spcBef>
                <a:spcPts val="0"/>
              </a:spcBef>
              <a:spcAft>
                <a:spcPts val="600"/>
              </a:spcAft>
              <a:buFontTx/>
              <a:buNone/>
            </a:pPr>
            <a:endParaRPr lang="en-US" sz="400" b="1" kern="0" dirty="0" smtClean="0">
              <a:effectLst/>
              <a:latin typeface="Arial" panose="020B0604020202020204" pitchFamily="34" charset="0"/>
              <a:cs typeface="Arial" panose="020B0604020202020204" pitchFamily="34" charset="0"/>
            </a:endParaRPr>
          </a:p>
          <a:p>
            <a:r>
              <a:rPr lang="en-GB" altLang="fi-FI" sz="2400" b="1" kern="0" dirty="0" smtClean="0">
                <a:effectLst/>
                <a:latin typeface="Arial" panose="020B0604020202020204" pitchFamily="34" charset="0"/>
                <a:cs typeface="Arial" panose="020B0604020202020204" pitchFamily="34" charset="0"/>
              </a:rPr>
              <a:t>What CSR reasons did the Council on Ethics give for its exclusion?</a:t>
            </a:r>
          </a:p>
          <a:p>
            <a:r>
              <a:rPr lang="en-GB" altLang="fi-FI" sz="2400" b="1" kern="0" dirty="0" smtClean="0">
                <a:effectLst/>
                <a:latin typeface="Arial" panose="020B0604020202020204" pitchFamily="34" charset="0"/>
                <a:cs typeface="Arial" panose="020B0604020202020204" pitchFamily="34" charset="0"/>
              </a:rPr>
              <a:t>Have those reasons jeopardised returns for the shareholders, including the NGPFG?</a:t>
            </a:r>
          </a:p>
          <a:p>
            <a:r>
              <a:rPr lang="en-GB" altLang="fi-FI" sz="2400" b="1" kern="0" dirty="0" smtClean="0">
                <a:solidFill>
                  <a:schemeClr val="bg2">
                    <a:lumMod val="20000"/>
                    <a:lumOff val="80000"/>
                  </a:schemeClr>
                </a:solidFill>
                <a:effectLst/>
                <a:latin typeface="Arial" panose="020B0604020202020204" pitchFamily="34" charset="0"/>
                <a:cs typeface="Arial" panose="020B0604020202020204" pitchFamily="34" charset="0"/>
              </a:rPr>
              <a:t>Do they generally?</a:t>
            </a:r>
          </a:p>
          <a:p>
            <a:r>
              <a:rPr lang="en-GB" altLang="fi-FI" sz="2400" b="1" kern="0" dirty="0" smtClean="0">
                <a:solidFill>
                  <a:schemeClr val="bg2">
                    <a:lumMod val="20000"/>
                    <a:lumOff val="80000"/>
                  </a:schemeClr>
                </a:solidFill>
                <a:effectLst/>
                <a:latin typeface="Arial" panose="020B0604020202020204" pitchFamily="34" charset="0"/>
                <a:cs typeface="Arial" panose="020B0604020202020204" pitchFamily="34" charset="0"/>
              </a:rPr>
              <a:t>What is the evidence?</a:t>
            </a:r>
          </a:p>
          <a:p>
            <a:endParaRPr lang="en-US" altLang="fi-FI" sz="2400" b="1" kern="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8631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3088" name="Picture 16" descr="http://www.dresdenresearch.com/images/crowd-dresden.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Effect>
                      <a14:colorTemperature colorTemp="10500"/>
                    </a14:imgEffect>
                    <a14:imgEffect>
                      <a14:saturation sat="36000"/>
                    </a14:imgEffect>
                  </a14:imgLayer>
                </a14:imgProps>
              </a:ext>
              <a:ext uri="{28A0092B-C50C-407E-A947-70E740481C1C}">
                <a14:useLocalDpi xmlns:a14="http://schemas.microsoft.com/office/drawing/2010/main" val="0"/>
              </a:ext>
            </a:extLst>
          </a:blip>
          <a:srcRect/>
          <a:stretch>
            <a:fillRect/>
          </a:stretch>
        </p:blipFill>
        <p:spPr bwMode="auto">
          <a:xfrm>
            <a:off x="-36512" y="801384"/>
            <a:ext cx="9141861" cy="6084000"/>
          </a:xfrm>
          <a:prstGeom prst="rect">
            <a:avLst/>
          </a:prstGeom>
          <a:noFill/>
          <a:ln w="0">
            <a:no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6513" y="801384"/>
            <a:ext cx="9141861" cy="4283800"/>
          </a:xfrm>
          <a:prstGeom prst="rect">
            <a:avLst/>
          </a:prstGeom>
          <a:solidFill>
            <a:srgbClr val="25252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ndParaRPr>
          </a:p>
        </p:txBody>
      </p:sp>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pic>
        <p:nvPicPr>
          <p:cNvPr id="3084" name="Picture 12" descr="https://encrypted-tbn0.gstatic.com/images?q=tbn:ANd9GcRQlgmOB-_e02-xlMMfjhbJreT-3a-8Vu0cGKIpgJIf5DkEQgqB-A"/>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675731" y="2421184"/>
            <a:ext cx="3729599" cy="26640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pic>
        <p:nvPicPr>
          <p:cNvPr id="3080" name="Picture 8" descr="http://dearborn-mi.aauw.net/files/2013/10/female+thinker+bronze.gif"/>
          <p:cNvPicPr>
            <a:picLocks noChangeAspect="1" noChangeArrowheads="1"/>
          </p:cNvPicPr>
          <p:nvPr/>
        </p:nvPicPr>
        <p:blipFill>
          <a:blip r:embed="rId7">
            <a:extLst>
              <a:ext uri="{BEBA8EAE-BF5A-486C-A8C5-ECC9F3942E4B}">
                <a14:imgProps xmlns:a14="http://schemas.microsoft.com/office/drawing/2010/main">
                  <a14:imgLayer r:embed="rId8">
                    <a14:imgEffect>
                      <a14:artisticGlowEdges/>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6444208" y="20958"/>
            <a:ext cx="2564999" cy="432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p.patheos.com.s3.amazonaws.com/blogs/uncommongodcommongood/files/2013/08/P-Food-for-Thought-211x300.jpg"/>
          <p:cNvPicPr>
            <a:picLocks noChangeAspect="1" noChangeArrowheads="1"/>
          </p:cNvPicPr>
          <p:nvPr/>
        </p:nvPicPr>
        <p:blipFill>
          <a:blip r:embed="rId9">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6512" y="9064"/>
            <a:ext cx="2810520" cy="39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896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letusrakenne">
  <a:themeElements>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fontScheme name="Oletusraken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letusrakenne 8">
        <a:dk1>
          <a:srgbClr val="000000"/>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211602</TotalTime>
  <Words>3578</Words>
  <Application>Microsoft Office PowerPoint</Application>
  <PresentationFormat>On-screen Show (4:3)</PresentationFormat>
  <Paragraphs>849</Paragraphs>
  <Slides>96</Slides>
  <Notes>56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96</vt:i4>
      </vt:variant>
    </vt:vector>
  </HeadingPairs>
  <TitlesOfParts>
    <vt:vector size="99" baseType="lpstr">
      <vt:lpstr>Arial</vt:lpstr>
      <vt:lpstr>Times New Roman</vt:lpstr>
      <vt:lpstr>Oletusrakenne</vt:lpstr>
      <vt:lpstr> </vt:lpstr>
      <vt:lpstr> Management Approaches from Taylorism to CSR  </vt:lpstr>
      <vt:lpstr> After the intermission, you will all have a question about what you have heard here.  Write it down and email it to me matti.hayry@aalto.fi   </vt:lpstr>
      <vt:lpstr>PowerPoint Presentation</vt:lpstr>
      <vt:lpstr> Pins and needles  </vt:lpstr>
      <vt:lpstr> Pin maker = a few pins per person a day  </vt:lpstr>
      <vt:lpstr> Pin and needle workshop = dozens / person  </vt:lpstr>
      <vt:lpstr> Needle factory  </vt:lpstr>
      <vt:lpstr> Straightening, cutting, and pointing two ends  </vt:lpstr>
      <vt:lpstr> Punching holes for the needle eyes  </vt:lpstr>
      <vt:lpstr> Cutting into two and gathering metal waste  </vt:lpstr>
      <vt:lpstr> The needles are hardened and tempered  </vt:lpstr>
      <vt:lpstr> The needles are polished and nickel plated  </vt:lpstr>
      <vt:lpstr> The needles are quality controlled  </vt:lpstr>
      <vt:lpstr> The needles are packaged for distribution  </vt:lpstr>
      <vt:lpstr> Adam Smith: thousands per person a day  </vt:lpstr>
      <vt:lpstr> Adam Smith: thousands per person a day  </vt:lpstr>
      <vt:lpstr> Adam Smith: thousands per person a day  </vt:lpstr>
      <vt:lpstr> Adam Smith: thousands per person a day  </vt:lpstr>
      <vt:lpstr> Adam Smith: thousands per person a day  </vt:lpstr>
      <vt:lpstr> Of course, there were other developments…  </vt:lpstr>
      <vt:lpstr> Of course, there were other developments…  </vt:lpstr>
      <vt:lpstr> Of course, there were other developments…  </vt:lpstr>
      <vt:lpstr> Of course, there were other developments…  </vt:lpstr>
      <vt:lpstr> Of course, there were other developments…  </vt:lpstr>
      <vt:lpstr> Of course, there were other developments…  </vt:lpstr>
      <vt:lpstr> Of course, there were other developments…  </vt:lpstr>
      <vt:lpstr> But back to management approaches  </vt:lpstr>
      <vt:lpstr> Included in this story are  </vt:lpstr>
      <vt:lpstr> Taylorism  </vt:lpstr>
      <vt:lpstr> Taylorism  </vt:lpstr>
      <vt:lpstr> Taylorism  </vt:lpstr>
      <vt:lpstr> Taylorism  </vt:lpstr>
      <vt:lpstr>PowerPoint Presentation</vt:lpstr>
      <vt:lpstr> Fordism  </vt:lpstr>
      <vt:lpstr> Fordism  </vt:lpstr>
      <vt:lpstr> Fordism  </vt:lpstr>
      <vt:lpstr>PowerPoint Presentation</vt:lpstr>
      <vt:lpstr>PowerPoint Presentation</vt:lpstr>
      <vt:lpstr> The story so far  </vt:lpstr>
      <vt:lpstr> The story so far  </vt:lpstr>
      <vt:lpstr> The story so far  </vt:lpstr>
      <vt:lpstr> The story so far  </vt:lpstr>
      <vt:lpstr>PowerPoint Presentation</vt:lpstr>
      <vt:lpstr> Industrial relations management  </vt:lpstr>
      <vt:lpstr> Industrial relations management  </vt:lpstr>
      <vt:lpstr> Industrial relations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Personnel management  </vt:lpstr>
      <vt:lpstr> Personnel management  </vt:lpstr>
      <vt:lpstr>PowerPoint Presentation</vt:lpstr>
      <vt:lpstr>PowerPoint Presentation</vt:lpstr>
      <vt:lpstr>PowerPoint Presentation</vt:lpstr>
      <vt:lpstr> Human resources management  </vt:lpstr>
      <vt:lpstr> Human resources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Public relations management  </vt:lpstr>
      <vt:lpstr> Public relations management  </vt:lpstr>
      <vt:lpstr>PowerPoint Presentation</vt:lpstr>
      <vt:lpstr>PowerPoint Presentation</vt:lpstr>
      <vt:lpstr>PowerPoint Presentation</vt:lpstr>
      <vt:lpstr> Corporate social responsibility management  </vt:lpstr>
      <vt:lpstr>PowerPoint Presentation</vt:lpstr>
      <vt:lpstr> Corporate social responsibility management  </vt:lpstr>
      <vt:lpstr> Corporate social responsibility management  </vt:lpstr>
      <vt:lpstr> Corporate social responsibility management  </vt:lpstr>
      <vt:lpstr> Corporate social responsibility management  </vt:lpstr>
      <vt:lpstr> Corporate social responsibility management  </vt:lpstr>
      <vt:lpstr>PowerPoint Presentation</vt:lpstr>
      <vt:lpstr> After the intermission, you will all have a question about what you have heard here.  Write it down and email it to me matti.hayry@aalto.fi   </vt:lpstr>
      <vt:lpstr>PowerPoint Presentation</vt:lpstr>
      <vt:lpstr>PowerPoint Presentation</vt:lpstr>
      <vt:lpstr>Group Work 2 </vt:lpstr>
      <vt:lpstr>PowerPoint Presentation</vt:lpstr>
      <vt:lpstr>Group Work 2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Seminar 20.01.09</dc:title>
  <dc:creator>Matti Hayry</dc:creator>
  <cp:lastModifiedBy>Häyry Matti</cp:lastModifiedBy>
  <cp:revision>1197</cp:revision>
  <cp:lastPrinted>2015-11-06T16:35:24Z</cp:lastPrinted>
  <dcterms:created xsi:type="dcterms:W3CDTF">2003-08-20T07:46:50Z</dcterms:created>
  <dcterms:modified xsi:type="dcterms:W3CDTF">2019-02-26T19:21:49Z</dcterms:modified>
</cp:coreProperties>
</file>