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0"/>
  </p:notesMasterIdLst>
  <p:handoutMasterIdLst>
    <p:handoutMasterId r:id="rId191"/>
  </p:handoutMasterIdLst>
  <p:sldIdLst>
    <p:sldId id="416" r:id="rId2"/>
    <p:sldId id="427" r:id="rId3"/>
    <p:sldId id="1420" r:id="rId4"/>
    <p:sldId id="1252" r:id="rId5"/>
    <p:sldId id="1091" r:id="rId6"/>
    <p:sldId id="1092" r:id="rId7"/>
    <p:sldId id="1093" r:id="rId8"/>
    <p:sldId id="1094" r:id="rId9"/>
    <p:sldId id="1095" r:id="rId10"/>
    <p:sldId id="1088" r:id="rId11"/>
    <p:sldId id="996" r:id="rId12"/>
    <p:sldId id="1075" r:id="rId13"/>
    <p:sldId id="1071" r:id="rId14"/>
    <p:sldId id="1021" r:id="rId15"/>
    <p:sldId id="1096" r:id="rId16"/>
    <p:sldId id="1097" r:id="rId17"/>
    <p:sldId id="1098" r:id="rId18"/>
    <p:sldId id="1099" r:id="rId19"/>
    <p:sldId id="1100" r:id="rId20"/>
    <p:sldId id="1101" r:id="rId21"/>
    <p:sldId id="1102" r:id="rId22"/>
    <p:sldId id="1103" r:id="rId23"/>
    <p:sldId id="1104" r:id="rId24"/>
    <p:sldId id="1105" r:id="rId25"/>
    <p:sldId id="1064" r:id="rId26"/>
    <p:sldId id="1114" r:id="rId27"/>
    <p:sldId id="1113" r:id="rId28"/>
    <p:sldId id="1138" r:id="rId29"/>
    <p:sldId id="1115" r:id="rId30"/>
    <p:sldId id="1116" r:id="rId31"/>
    <p:sldId id="1119" r:id="rId32"/>
    <p:sldId id="1120" r:id="rId33"/>
    <p:sldId id="1121" r:id="rId34"/>
    <p:sldId id="1126" r:id="rId35"/>
    <p:sldId id="1127" r:id="rId36"/>
    <p:sldId id="1118" r:id="rId37"/>
    <p:sldId id="1128" r:id="rId38"/>
    <p:sldId id="1159" r:id="rId39"/>
    <p:sldId id="1141" r:id="rId40"/>
    <p:sldId id="1390" r:id="rId41"/>
    <p:sldId id="1389" r:id="rId42"/>
    <p:sldId id="1383" r:id="rId43"/>
    <p:sldId id="1382" r:id="rId44"/>
    <p:sldId id="1170" r:id="rId45"/>
    <p:sldId id="1165" r:id="rId46"/>
    <p:sldId id="1164" r:id="rId47"/>
    <p:sldId id="1243" r:id="rId48"/>
    <p:sldId id="1241" r:id="rId49"/>
    <p:sldId id="1422" r:id="rId50"/>
    <p:sldId id="1240" r:id="rId51"/>
    <p:sldId id="1423" r:id="rId52"/>
    <p:sldId id="1238" r:id="rId53"/>
    <p:sldId id="1143" r:id="rId54"/>
    <p:sldId id="1244" r:id="rId55"/>
    <p:sldId id="1144" r:id="rId56"/>
    <p:sldId id="1391" r:id="rId57"/>
    <p:sldId id="1245" r:id="rId58"/>
    <p:sldId id="1145" r:id="rId59"/>
    <p:sldId id="1392" r:id="rId60"/>
    <p:sldId id="1246" r:id="rId61"/>
    <p:sldId id="1146" r:id="rId62"/>
    <p:sldId id="1393" r:id="rId63"/>
    <p:sldId id="1247" r:id="rId64"/>
    <p:sldId id="1148" r:id="rId65"/>
    <p:sldId id="1394" r:id="rId66"/>
    <p:sldId id="1248" r:id="rId67"/>
    <p:sldId id="1149" r:id="rId68"/>
    <p:sldId id="1395" r:id="rId69"/>
    <p:sldId id="1249" r:id="rId70"/>
    <p:sldId id="1150" r:id="rId71"/>
    <p:sldId id="1396" r:id="rId72"/>
    <p:sldId id="1250" r:id="rId73"/>
    <p:sldId id="1151" r:id="rId74"/>
    <p:sldId id="1397" r:id="rId75"/>
    <p:sldId id="1154" r:id="rId76"/>
    <p:sldId id="1168" r:id="rId77"/>
    <p:sldId id="1184" r:id="rId78"/>
    <p:sldId id="1207" r:id="rId79"/>
    <p:sldId id="1208" r:id="rId80"/>
    <p:sldId id="1209" r:id="rId81"/>
    <p:sldId id="1210" r:id="rId82"/>
    <p:sldId id="1211" r:id="rId83"/>
    <p:sldId id="1212" r:id="rId84"/>
    <p:sldId id="1213" r:id="rId85"/>
    <p:sldId id="1214" r:id="rId86"/>
    <p:sldId id="1215" r:id="rId87"/>
    <p:sldId id="1216" r:id="rId88"/>
    <p:sldId id="1218" r:id="rId89"/>
    <p:sldId id="1217" r:id="rId90"/>
    <p:sldId id="1219" r:id="rId91"/>
    <p:sldId id="1220" r:id="rId92"/>
    <p:sldId id="1221" r:id="rId93"/>
    <p:sldId id="1222" r:id="rId94"/>
    <p:sldId id="1223" r:id="rId95"/>
    <p:sldId id="1224" r:id="rId96"/>
    <p:sldId id="1225" r:id="rId97"/>
    <p:sldId id="1227" r:id="rId98"/>
    <p:sldId id="1231" r:id="rId99"/>
    <p:sldId id="1233" r:id="rId100"/>
    <p:sldId id="1232" r:id="rId101"/>
    <p:sldId id="1229" r:id="rId102"/>
    <p:sldId id="1235" r:id="rId103"/>
    <p:sldId id="1234" r:id="rId104"/>
    <p:sldId id="1226" r:id="rId105"/>
    <p:sldId id="1419" r:id="rId106"/>
    <p:sldId id="1236" r:id="rId107"/>
    <p:sldId id="1237" r:id="rId108"/>
    <p:sldId id="1052" r:id="rId109"/>
    <p:sldId id="1421" r:id="rId110"/>
    <p:sldId id="1251" r:id="rId111"/>
    <p:sldId id="1254" r:id="rId112"/>
    <p:sldId id="1265" r:id="rId113"/>
    <p:sldId id="1266" r:id="rId114"/>
    <p:sldId id="1267" r:id="rId115"/>
    <p:sldId id="1271" r:id="rId116"/>
    <p:sldId id="1268" r:id="rId117"/>
    <p:sldId id="1269" r:id="rId118"/>
    <p:sldId id="1270" r:id="rId119"/>
    <p:sldId id="1272" r:id="rId120"/>
    <p:sldId id="1273" r:id="rId121"/>
    <p:sldId id="1274" r:id="rId122"/>
    <p:sldId id="1275" r:id="rId123"/>
    <p:sldId id="1276" r:id="rId124"/>
    <p:sldId id="1400" r:id="rId125"/>
    <p:sldId id="1417" r:id="rId126"/>
    <p:sldId id="1416" r:id="rId127"/>
    <p:sldId id="1415" r:id="rId128"/>
    <p:sldId id="1287" r:id="rId129"/>
    <p:sldId id="1277" r:id="rId130"/>
    <p:sldId id="1278" r:id="rId131"/>
    <p:sldId id="1279" r:id="rId132"/>
    <p:sldId id="1280" r:id="rId133"/>
    <p:sldId id="1281" r:id="rId134"/>
    <p:sldId id="1282" r:id="rId135"/>
    <p:sldId id="1283" r:id="rId136"/>
    <p:sldId id="1284" r:id="rId137"/>
    <p:sldId id="1285" r:id="rId138"/>
    <p:sldId id="1291" r:id="rId139"/>
    <p:sldId id="1288" r:id="rId140"/>
    <p:sldId id="1289" r:id="rId141"/>
    <p:sldId id="1293" r:id="rId142"/>
    <p:sldId id="1294" r:id="rId143"/>
    <p:sldId id="1292" r:id="rId144"/>
    <p:sldId id="1290" r:id="rId145"/>
    <p:sldId id="1398" r:id="rId146"/>
    <p:sldId id="1295" r:id="rId147"/>
    <p:sldId id="1296" r:id="rId148"/>
    <p:sldId id="1297" r:id="rId149"/>
    <p:sldId id="1298" r:id="rId150"/>
    <p:sldId id="1299" r:id="rId151"/>
    <p:sldId id="1300" r:id="rId152"/>
    <p:sldId id="1301" r:id="rId153"/>
    <p:sldId id="1302" r:id="rId154"/>
    <p:sldId id="1304" r:id="rId155"/>
    <p:sldId id="1323" r:id="rId156"/>
    <p:sldId id="1325" r:id="rId157"/>
    <p:sldId id="1324" r:id="rId158"/>
    <p:sldId id="1305" r:id="rId159"/>
    <p:sldId id="1322" r:id="rId160"/>
    <p:sldId id="1306" r:id="rId161"/>
    <p:sldId id="1399" r:id="rId162"/>
    <p:sldId id="1308" r:id="rId163"/>
    <p:sldId id="1307" r:id="rId164"/>
    <p:sldId id="1311" r:id="rId165"/>
    <p:sldId id="1312" r:id="rId166"/>
    <p:sldId id="1310" r:id="rId167"/>
    <p:sldId id="1309" r:id="rId168"/>
    <p:sldId id="1313" r:id="rId169"/>
    <p:sldId id="1314" r:id="rId170"/>
    <p:sldId id="1316" r:id="rId171"/>
    <p:sldId id="1318" r:id="rId172"/>
    <p:sldId id="1317" r:id="rId173"/>
    <p:sldId id="1315" r:id="rId174"/>
    <p:sldId id="1319" r:id="rId175"/>
    <p:sldId id="1401" r:id="rId176"/>
    <p:sldId id="1402" r:id="rId177"/>
    <p:sldId id="1403" r:id="rId178"/>
    <p:sldId id="1405" r:id="rId179"/>
    <p:sldId id="1406" r:id="rId180"/>
    <p:sldId id="1407" r:id="rId181"/>
    <p:sldId id="1409" r:id="rId182"/>
    <p:sldId id="1418" r:id="rId183"/>
    <p:sldId id="1408" r:id="rId184"/>
    <p:sldId id="1410" r:id="rId185"/>
    <p:sldId id="1404" r:id="rId186"/>
    <p:sldId id="1411" r:id="rId187"/>
    <p:sldId id="1413" r:id="rId188"/>
    <p:sldId id="1414" r:id="rId189"/>
  </p:sldIdLst>
  <p:sldSz cx="9144000" cy="6858000" type="screen4x3"/>
  <p:notesSz cx="10018713" cy="68849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9" userDrawn="1">
          <p15:clr>
            <a:srgbClr val="A4A3A4"/>
          </p15:clr>
        </p15:guide>
        <p15:guide id="2" pos="315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  <a:srgbClr val="FF0000"/>
    <a:srgbClr val="252525"/>
    <a:srgbClr val="232323"/>
    <a:srgbClr val="292929"/>
    <a:srgbClr val="111111"/>
    <a:srgbClr val="1C1C1C"/>
    <a:srgbClr val="3333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99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169"/>
        <p:guide pos="3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handoutMaster" Target="handoutMasters/handout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presProps" Target="pres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viewProps" Target="viewProp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tableStyles" Target="tableStyles.xml"/><Relationship Id="rId190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402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1" tIns="46296" rIns="92591" bIns="46296" numCol="1" anchor="t" anchorCtr="0" compatLnSpc="1">
            <a:prstTxWarp prst="textNoShape">
              <a:avLst/>
            </a:prstTxWarp>
          </a:bodyPr>
          <a:lstStyle>
            <a:lvl1pPr defTabSz="925415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8489" y="0"/>
            <a:ext cx="43402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1" tIns="46296" rIns="92591" bIns="46296" numCol="1" anchor="t" anchorCtr="0" compatLnSpc="1">
            <a:prstTxWarp prst="textNoShape">
              <a:avLst/>
            </a:prstTxWarp>
          </a:bodyPr>
          <a:lstStyle>
            <a:lvl1pPr algn="r" defTabSz="925415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538914"/>
            <a:ext cx="43402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1" tIns="46296" rIns="92591" bIns="46296" numCol="1" anchor="b" anchorCtr="0" compatLnSpc="1">
            <a:prstTxWarp prst="textNoShape">
              <a:avLst/>
            </a:prstTxWarp>
          </a:bodyPr>
          <a:lstStyle>
            <a:lvl1pPr defTabSz="925415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8489" y="6538914"/>
            <a:ext cx="43402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1" tIns="46296" rIns="92591" bIns="46296" numCol="1" anchor="b" anchorCtr="0" compatLnSpc="1">
            <a:prstTxWarp prst="textNoShape">
              <a:avLst/>
            </a:prstTxWarp>
          </a:bodyPr>
          <a:lstStyle>
            <a:lvl1pPr algn="r" defTabSz="925415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77C228B4-C613-4C8E-9723-E8BC6BA3F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13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402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1" tIns="46296" rIns="92591" bIns="46296" numCol="1" anchor="t" anchorCtr="0" compatLnSpc="1">
            <a:prstTxWarp prst="textNoShape">
              <a:avLst/>
            </a:prstTxWarp>
          </a:bodyPr>
          <a:lstStyle>
            <a:lvl1pPr defTabSz="925415">
              <a:defRPr sz="12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78489" y="0"/>
            <a:ext cx="43402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1" tIns="46296" rIns="92591" bIns="46296" numCol="1" anchor="t" anchorCtr="0" compatLnSpc="1">
            <a:prstTxWarp prst="textNoShape">
              <a:avLst/>
            </a:prstTxWarp>
          </a:bodyPr>
          <a:lstStyle>
            <a:lvl1pPr algn="r" defTabSz="925415">
              <a:defRPr sz="12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90888" y="515938"/>
            <a:ext cx="3441700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35089" y="3270250"/>
            <a:ext cx="7348537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1" tIns="46296" rIns="92591" bIns="46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38914"/>
            <a:ext cx="43402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1" tIns="46296" rIns="92591" bIns="46296" numCol="1" anchor="b" anchorCtr="0" compatLnSpc="1">
            <a:prstTxWarp prst="textNoShape">
              <a:avLst/>
            </a:prstTxWarp>
          </a:bodyPr>
          <a:lstStyle>
            <a:lvl1pPr defTabSz="925415">
              <a:defRPr sz="12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8489" y="6538914"/>
            <a:ext cx="43402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1" tIns="46296" rIns="92591" bIns="46296" numCol="1" anchor="b" anchorCtr="0" compatLnSpc="1">
            <a:prstTxWarp prst="textNoShape">
              <a:avLst/>
            </a:prstTxWarp>
          </a:bodyPr>
          <a:lstStyle>
            <a:lvl1pPr algn="r" defTabSz="925415">
              <a:defRPr sz="1200" smtClean="0">
                <a:effectLst/>
              </a:defRPr>
            </a:lvl1pPr>
          </a:lstStyle>
          <a:p>
            <a:pPr>
              <a:defRPr/>
            </a:pPr>
            <a:fld id="{28D201F5-082A-4255-88F2-C251040E3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55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043771-D062-4CF9-85EB-F0847A2A074F}" type="slidenum">
              <a:rPr lang="en-US"/>
              <a:pPr/>
              <a:t>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6" y="3270250"/>
            <a:ext cx="8018463" cy="3098800"/>
          </a:xfrm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1275735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0351B-1C5A-4008-A6D4-1717732D3C43}" type="slidenum">
              <a:rPr lang="en-US"/>
              <a:pPr/>
              <a:t>30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6" y="3270250"/>
            <a:ext cx="8018463" cy="3098800"/>
          </a:xfrm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1032007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0351B-1C5A-4008-A6D4-1717732D3C43}" type="slidenum">
              <a:rPr lang="en-US"/>
              <a:pPr/>
              <a:t>37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6" y="3270250"/>
            <a:ext cx="8018463" cy="3098800"/>
          </a:xfrm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621099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0351B-1C5A-4008-A6D4-1717732D3C43}" type="slidenum">
              <a:rPr lang="en-US"/>
              <a:pPr/>
              <a:t>39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2349" y="3280082"/>
            <a:ext cx="8036290" cy="3108117"/>
          </a:xfrm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3745925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0351B-1C5A-4008-A6D4-1717732D3C43}" type="slidenum">
              <a:rPr lang="en-US"/>
              <a:pPr/>
              <a:t>40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2349" y="3280082"/>
            <a:ext cx="8036290" cy="3108117"/>
          </a:xfrm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4274224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0351B-1C5A-4008-A6D4-1717732D3C43}" type="slidenum">
              <a:rPr lang="en-US"/>
              <a:pPr/>
              <a:t>41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2349" y="3280082"/>
            <a:ext cx="8036290" cy="3108117"/>
          </a:xfrm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1930733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0351B-1C5A-4008-A6D4-1717732D3C43}" type="slidenum">
              <a:rPr lang="en-US"/>
              <a:pPr/>
              <a:t>42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2349" y="3280082"/>
            <a:ext cx="8036290" cy="3108117"/>
          </a:xfrm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4029716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0351B-1C5A-4008-A6D4-1717732D3C43}" type="slidenum">
              <a:rPr lang="en-US"/>
              <a:pPr/>
              <a:t>109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6" y="3270250"/>
            <a:ext cx="8018463" cy="3098800"/>
          </a:xfrm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1562760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0351B-1C5A-4008-A6D4-1717732D3C43}" type="slidenum">
              <a:rPr lang="en-US"/>
              <a:pPr/>
              <a:t>139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7907" y="3260447"/>
            <a:ext cx="8000675" cy="3089511"/>
          </a:xfrm>
          <a:noFill/>
          <a:ln/>
        </p:spPr>
        <p:txBody>
          <a:bodyPr/>
          <a:lstStyle/>
          <a:p>
            <a:pPr eaLnBrk="1" hangingPunct="1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077830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0351B-1C5A-4008-A6D4-1717732D3C43}" type="slidenum">
              <a:rPr lang="en-US"/>
              <a:pPr/>
              <a:t>140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7907" y="3260447"/>
            <a:ext cx="8000675" cy="3089511"/>
          </a:xfrm>
          <a:noFill/>
          <a:ln/>
        </p:spPr>
        <p:txBody>
          <a:bodyPr/>
          <a:lstStyle/>
          <a:p>
            <a:pPr eaLnBrk="1" hangingPunct="1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082924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0351B-1C5A-4008-A6D4-1717732D3C43}" type="slidenum">
              <a:rPr lang="en-US"/>
              <a:pPr/>
              <a:t>141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7907" y="3260447"/>
            <a:ext cx="8000675" cy="3089511"/>
          </a:xfrm>
          <a:noFill/>
          <a:ln/>
        </p:spPr>
        <p:txBody>
          <a:bodyPr/>
          <a:lstStyle/>
          <a:p>
            <a:pPr eaLnBrk="1" hangingPunct="1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26630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0351B-1C5A-4008-A6D4-1717732D3C43}" type="slidenum">
              <a:rPr lang="en-US"/>
              <a:pPr/>
              <a:t>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6" y="3270250"/>
            <a:ext cx="8018463" cy="3098800"/>
          </a:xfrm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892986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0351B-1C5A-4008-A6D4-1717732D3C43}" type="slidenum">
              <a:rPr lang="en-US"/>
              <a:pPr/>
              <a:t>142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7907" y="3260447"/>
            <a:ext cx="8000675" cy="3089511"/>
          </a:xfrm>
          <a:noFill/>
          <a:ln/>
        </p:spPr>
        <p:txBody>
          <a:bodyPr/>
          <a:lstStyle/>
          <a:p>
            <a:pPr eaLnBrk="1" hangingPunct="1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176803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0351B-1C5A-4008-A6D4-1717732D3C43}" type="slidenum">
              <a:rPr lang="en-US"/>
              <a:pPr/>
              <a:t>143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7907" y="3260447"/>
            <a:ext cx="8000675" cy="3089511"/>
          </a:xfrm>
          <a:noFill/>
          <a:ln/>
        </p:spPr>
        <p:txBody>
          <a:bodyPr/>
          <a:lstStyle/>
          <a:p>
            <a:pPr eaLnBrk="1" hangingPunct="1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627071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0351B-1C5A-4008-A6D4-1717732D3C43}" type="slidenum">
              <a:rPr lang="en-US"/>
              <a:pPr/>
              <a:t>186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6" y="3270250"/>
            <a:ext cx="8018463" cy="3098800"/>
          </a:xfrm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1746826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0351B-1C5A-4008-A6D4-1717732D3C43}" type="slidenum">
              <a:rPr lang="en-US"/>
              <a:pPr/>
              <a:t>187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6" y="3270250"/>
            <a:ext cx="8018463" cy="3098800"/>
          </a:xfrm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1044540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043771-D062-4CF9-85EB-F0847A2A074F}" type="slidenum">
              <a:rPr lang="en-US"/>
              <a:pPr/>
              <a:t>188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6" y="3270250"/>
            <a:ext cx="8018463" cy="3098800"/>
          </a:xfrm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773603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0351B-1C5A-4008-A6D4-1717732D3C43}" type="slidenum">
              <a:rPr lang="en-US"/>
              <a:pPr/>
              <a:t>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6" y="3270250"/>
            <a:ext cx="8018463" cy="3098800"/>
          </a:xfrm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4157367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0351B-1C5A-4008-A6D4-1717732D3C43}" type="slidenum">
              <a:rPr lang="en-US"/>
              <a:pPr/>
              <a:t>4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6" y="3270250"/>
            <a:ext cx="8018463" cy="3098800"/>
          </a:xfrm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2622330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0351B-1C5A-4008-A6D4-1717732D3C43}" type="slidenum">
              <a:rPr lang="en-US"/>
              <a:pPr/>
              <a:t>11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6" y="3270250"/>
            <a:ext cx="8018463" cy="3098800"/>
          </a:xfrm>
          <a:noFill/>
          <a:ln/>
        </p:spPr>
        <p:txBody>
          <a:bodyPr/>
          <a:lstStyle/>
          <a:p>
            <a:pPr eaLnBrk="1" hangingPunct="1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897268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0351B-1C5A-4008-A6D4-1717732D3C43}" type="slidenum">
              <a:rPr lang="en-US"/>
              <a:pPr/>
              <a:t>26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6" y="3270250"/>
            <a:ext cx="8018463" cy="3098800"/>
          </a:xfrm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2604999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0351B-1C5A-4008-A6D4-1717732D3C43}" type="slidenum">
              <a:rPr lang="en-US"/>
              <a:pPr/>
              <a:t>27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6" y="3270250"/>
            <a:ext cx="8018463" cy="3098800"/>
          </a:xfrm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1806552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0351B-1C5A-4008-A6D4-1717732D3C43}" type="slidenum">
              <a:rPr lang="en-US"/>
              <a:pPr/>
              <a:t>28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6" y="3270250"/>
            <a:ext cx="8018463" cy="3098800"/>
          </a:xfrm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1210627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0351B-1C5A-4008-A6D4-1717732D3C43}" type="slidenum">
              <a:rPr lang="en-US"/>
              <a:pPr/>
              <a:t>29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6" y="3270250"/>
            <a:ext cx="8018463" cy="3098800"/>
          </a:xfrm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116849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A7DB0-F3F8-45FE-9620-EF16CEA50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68BF0-EDC0-4A4F-8EB5-F10FD6BF9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4AF9E-62CE-4082-95CA-9FC809D58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A58DD-7002-455F-8EE7-EF8D6024A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8C27C-5698-477A-8894-3C0525C8C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96FEB-21A3-421B-A05F-B804F350F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6F480-5CBE-4D98-B5F7-557B839AB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B9EE5-039F-4EB7-B104-29C57E8F7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D018D-BBF8-4459-BB7F-F09C2B0ED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09CF8-E4E1-4578-9A79-C3EB1F3E6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86282-4375-482C-AB66-683F77C57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C582E-DE9F-414E-9185-D0475C575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</a:defRPr>
            </a:lvl1pPr>
          </a:lstStyle>
          <a:p>
            <a:pPr>
              <a:defRPr/>
            </a:pPr>
            <a:fld id="{F81E363F-60A1-4499-9FF1-3473EDA87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mailto:matti.hayry@aalto.f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18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2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tti.hayry@aalto.f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tti.hayry@aalto.f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2888"/>
            <a:ext cx="9144000" cy="3716337"/>
          </a:xfrm>
        </p:spPr>
        <p:txBody>
          <a:bodyPr/>
          <a:lstStyle/>
          <a:p>
            <a:r>
              <a:rPr lang="fi-FI" sz="2800" b="1" smtClean="0">
                <a:solidFill>
                  <a:srgbClr val="99CCFF"/>
                </a:solidFill>
                <a:latin typeface="Arial" charset="0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 flipH="1">
            <a:off x="179388" y="4221163"/>
            <a:ext cx="8964612" cy="2808287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1400" b="1" smtClean="0">
                <a:latin typeface="Arial" charset="0"/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1600200"/>
            <a:ext cx="6985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fi-FI" sz="800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4" y="-2952"/>
            <a:ext cx="3112616" cy="206380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03848" y="692696"/>
            <a:ext cx="5796136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2400" b="1" kern="0" dirty="0" smtClean="0">
                <a:solidFill>
                  <a:schemeClr val="tx1"/>
                </a:solidFill>
                <a:effectLst/>
                <a:latin typeface="Arial" charset="0"/>
              </a:rPr>
              <a:t>A lot of toxic coal ash was spilled into Dan River in North Carolina in 2014</a:t>
            </a:r>
            <a: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pic>
        <p:nvPicPr>
          <p:cNvPr id="5" name="Picture 4" descr="Image result for duke e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48470"/>
            <a:ext cx="2835968" cy="1816634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836" y="4797153"/>
            <a:ext cx="3108164" cy="2060848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5496" y="2636912"/>
            <a:ext cx="3140696" cy="151216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sz="2400" b="1" kern="0" dirty="0" smtClean="0">
                <a:solidFill>
                  <a:schemeClr val="tx1"/>
                </a:solidFill>
                <a:effectLst/>
                <a:latin typeface="Arial" charset="0"/>
              </a:rPr>
              <a:t>The culprits had to pay $ 102 million + for the estimated $ 300 </a:t>
            </a:r>
            <a:r>
              <a:rPr lang="en-GB" sz="2400" b="1" kern="0" dirty="0">
                <a:solidFill>
                  <a:schemeClr val="tx1"/>
                </a:solidFill>
                <a:effectLst/>
                <a:latin typeface="Arial" charset="0"/>
              </a:rPr>
              <a:t>million </a:t>
            </a:r>
            <a:r>
              <a:rPr lang="en-GB" sz="2400" b="1" kern="0" dirty="0" smtClean="0">
                <a:solidFill>
                  <a:schemeClr val="tx1"/>
                </a:solidFill>
                <a:effectLst/>
                <a:latin typeface="Arial" charset="0"/>
              </a:rPr>
              <a:t>damage</a:t>
            </a:r>
            <a: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012160" y="2636912"/>
            <a:ext cx="3140696" cy="151216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sz="2400" b="1" kern="0" dirty="0" smtClean="0">
                <a:solidFill>
                  <a:schemeClr val="tx1"/>
                </a:solidFill>
                <a:effectLst/>
                <a:latin typeface="Arial" charset="0"/>
              </a:rPr>
              <a:t>By divesting &gt; $ 300 million, Norwegians told that they do not approve their deed</a:t>
            </a:r>
            <a: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51520" y="4869160"/>
            <a:ext cx="5544616" cy="18001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400" b="1" kern="0" dirty="0" smtClean="0">
                <a:solidFill>
                  <a:schemeClr val="tx1"/>
                </a:solidFill>
                <a:effectLst/>
                <a:latin typeface="Arial" charset="0"/>
              </a:rPr>
              <a:t>Lesson?</a:t>
            </a:r>
          </a:p>
          <a:p>
            <a:pPr>
              <a:spcAft>
                <a:spcPts val="1200"/>
              </a:spcAft>
            </a:pPr>
            <a:r>
              <a:rPr lang="en-GB" sz="2400" b="1" kern="0" dirty="0" smtClean="0">
                <a:solidFill>
                  <a:schemeClr val="tx1"/>
                </a:solidFill>
                <a:effectLst/>
                <a:latin typeface="Arial" charset="0"/>
              </a:rPr>
              <a:t>If every investor followed Norway’s example, all unethical companies would be driven out of business?</a:t>
            </a:r>
          </a:p>
          <a:p>
            <a:pPr algn="l"/>
            <a: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9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Limits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2320" y="2569655"/>
            <a:ext cx="1440160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US" sz="15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Boundless material abundance</a:t>
            </a:r>
          </a:p>
          <a:p>
            <a:pPr algn="ctr"/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sz="15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0558" y="2569655"/>
            <a:ext cx="1440160" cy="24929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US" sz="15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Limitless mutual generosity</a:t>
            </a:r>
          </a:p>
          <a:p>
            <a:pPr algn="ctr"/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sz="15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885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556792"/>
            <a:ext cx="8136904" cy="5072098"/>
          </a:xfrm>
        </p:spPr>
        <p:txBody>
          <a:bodyPr/>
          <a:lstStyle/>
          <a:p>
            <a:r>
              <a:rPr lang="en-US" sz="2200" b="1" dirty="0">
                <a:latin typeface="Arial" pitchFamily="34" charset="0"/>
                <a:cs typeface="Arial" pitchFamily="34" charset="0"/>
              </a:rPr>
              <a:t>Robert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Nozick “only” argued, semi-anarchically, for a minimal state that does not impede economy too much.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Going further into this direction, full anarchism expects that when all governments and hierarchies are demolished, true human nature guides us to unimagined flourishing.</a:t>
            </a:r>
          </a:p>
          <a:p>
            <a:pPr lvl="1"/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2577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charset="0"/>
              </a:rPr>
              <a:t>Limits of justice</a:t>
            </a:r>
            <a:endParaRPr lang="en-GB" sz="1600" b="1" kern="0" dirty="0" smtClean="0">
              <a:solidFill>
                <a:schemeClr val="bg2">
                  <a:lumMod val="40000"/>
                  <a:lumOff val="6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7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556792"/>
            <a:ext cx="8136904" cy="5072098"/>
          </a:xfrm>
        </p:spPr>
        <p:txBody>
          <a:bodyPr/>
          <a:lstStyle/>
          <a:p>
            <a:r>
              <a:rPr lang="en-US" sz="2200" b="1" dirty="0">
                <a:latin typeface="Arial" pitchFamily="34" charset="0"/>
                <a:cs typeface="Arial" pitchFamily="34" charset="0"/>
              </a:rPr>
              <a:t>Robert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Nozick “only” argued, semi-anarchically, for a minimal state that does not impede economy too much.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Going further into this direction, full anarchism expects that when all governments and hierarchies are demolished, true human nature guides us to unimagined flourishing.</a:t>
            </a:r>
          </a:p>
          <a:p>
            <a:pPr lvl="1"/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Gerald Cohen’s early Analytical Marxism was based on (a re-reading of) socialist theories.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And many socialists have believed that an impending and inevitable communist revolution will free the proletariat from the alienation induced by capitalism.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2577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charset="0"/>
              </a:rPr>
              <a:t>Limits of justice</a:t>
            </a:r>
            <a:endParaRPr lang="en-GB" sz="1600" b="1" kern="0" dirty="0" smtClean="0">
              <a:solidFill>
                <a:schemeClr val="bg2">
                  <a:lumMod val="40000"/>
                  <a:lumOff val="6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556792"/>
            <a:ext cx="8136904" cy="5072098"/>
          </a:xfrm>
        </p:spPr>
        <p:txBody>
          <a:bodyPr/>
          <a:lstStyle/>
          <a:p>
            <a:r>
              <a:rPr lang="en-US" sz="2200" b="1" dirty="0">
                <a:latin typeface="Arial" pitchFamily="34" charset="0"/>
                <a:cs typeface="Arial" pitchFamily="34" charset="0"/>
              </a:rPr>
              <a:t>Robert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Nozick “only” argued, semi-anarchically, for a minimal state that does not impede economy too much.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Going further into this direction, full anarchism expects that when all governments and hierarchies are demolished, true human nature guides us to unimagined flourishing.</a:t>
            </a:r>
          </a:p>
          <a:p>
            <a:pPr lvl="1"/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Gerald Cohen’s early Analytical Marxism was based on (a re-reading of) socialist theories.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And many socialists have believed that an impending and inevitable communist revolution will free the proletariat from the alienation induced by capitalism.</a:t>
            </a:r>
          </a:p>
          <a:p>
            <a:pPr lvl="1"/>
            <a:endParaRPr lang="fi-FI" sz="800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According to Marx, the “dictatorship of the proletariat” will in time give way to a classless, hierarchy-free society.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2577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charset="0"/>
              </a:rPr>
              <a:t>Limits of justice</a:t>
            </a:r>
            <a:endParaRPr lang="en-GB" sz="1600" b="1" kern="0" dirty="0" smtClean="0">
              <a:solidFill>
                <a:schemeClr val="bg2">
                  <a:lumMod val="40000"/>
                  <a:lumOff val="6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98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Limits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13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Limits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5696" y="1556792"/>
            <a:ext cx="5472608" cy="738664"/>
          </a:xfrm>
          <a:prstGeom prst="rect">
            <a:avLst/>
          </a:prstGeom>
          <a:solidFill>
            <a:srgbClr val="99CCFF"/>
          </a:solidFill>
          <a:ln>
            <a:solidFill>
              <a:srgbClr val="7030A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US" sz="12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Anarchist hierarchy-free paradise</a:t>
            </a:r>
          </a:p>
          <a:p>
            <a:pPr algn="ctr"/>
            <a:endParaRPr lang="en-US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Limits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5696" y="1556792"/>
            <a:ext cx="5472608" cy="738664"/>
          </a:xfrm>
          <a:prstGeom prst="rect">
            <a:avLst/>
          </a:prstGeom>
          <a:solidFill>
            <a:srgbClr val="99CCFF"/>
          </a:solidFill>
          <a:ln>
            <a:solidFill>
              <a:srgbClr val="7030A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US" sz="12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Anarchist hierarchy-free paradise</a:t>
            </a:r>
          </a:p>
          <a:p>
            <a:pPr algn="ctr"/>
            <a:endParaRPr lang="en-US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5347201"/>
            <a:ext cx="5472608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US" sz="12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Communist classless paradise</a:t>
            </a:r>
          </a:p>
          <a:p>
            <a:pPr algn="ctr"/>
            <a:endParaRPr lang="en-US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8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Limits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2320" y="2569655"/>
            <a:ext cx="1440160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US" sz="15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Boundless material abundance</a:t>
            </a:r>
          </a:p>
          <a:p>
            <a:pPr algn="ctr"/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sz="15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0558" y="2569655"/>
            <a:ext cx="1440160" cy="24929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US" sz="15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Limitless mutual generosity</a:t>
            </a:r>
          </a:p>
          <a:p>
            <a:pPr algn="ctr"/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sz="15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5696" y="1556792"/>
            <a:ext cx="5472608" cy="738664"/>
          </a:xfrm>
          <a:prstGeom prst="rect">
            <a:avLst/>
          </a:prstGeom>
          <a:solidFill>
            <a:srgbClr val="99CCFF"/>
          </a:solidFill>
          <a:ln>
            <a:solidFill>
              <a:srgbClr val="7030A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US" sz="12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Anarchist hierarchy-free paradise</a:t>
            </a:r>
          </a:p>
          <a:p>
            <a:pPr algn="ctr"/>
            <a:endParaRPr lang="en-US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5347201"/>
            <a:ext cx="5472608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US" sz="12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Communist classless paradise</a:t>
            </a:r>
          </a:p>
          <a:p>
            <a:pPr algn="ctr"/>
            <a:endParaRPr lang="en-US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02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3061320"/>
            <a:ext cx="9144000" cy="583704"/>
          </a:xfrm>
        </p:spPr>
        <p:txBody>
          <a:bodyPr/>
          <a:lstStyle/>
          <a:p>
            <a:pPr marL="0" indent="0" algn="ctr">
              <a:buNone/>
            </a:pP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Intermission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7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1600200"/>
            <a:ext cx="6985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fi-FI" sz="400" dirty="0" smtClean="0"/>
              <a:t>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204864"/>
            <a:ext cx="7416824" cy="1728192"/>
          </a:xfrm>
        </p:spPr>
        <p:txBody>
          <a:bodyPr/>
          <a:lstStyle/>
          <a:p>
            <a:r>
              <a:rPr lang="en-GB" sz="36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en-GB" sz="36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Arial" charset="0"/>
              </a:rPr>
              <a:t>After the lecture,</a:t>
            </a:r>
            <a:br>
              <a:rPr lang="en-GB" sz="36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Arial" charset="0"/>
              </a:rPr>
              <a:t>you will all have a </a:t>
            </a:r>
            <a:r>
              <a:rPr lang="en-GB" sz="3600" b="1" u="sng" dirty="0" smtClean="0">
                <a:solidFill>
                  <a:schemeClr val="tx1"/>
                </a:solidFill>
                <a:latin typeface="Arial" charset="0"/>
              </a:rPr>
              <a:t>question</a:t>
            </a:r>
            <a:r>
              <a:rPr lang="en-GB" sz="3600" b="1" dirty="0" smtClean="0">
                <a:solidFill>
                  <a:schemeClr val="tx1"/>
                </a:solidFill>
                <a:latin typeface="Arial" charset="0"/>
              </a:rPr>
              <a:t> about what you have heard here.</a:t>
            </a:r>
            <a:br>
              <a:rPr lang="en-GB" sz="36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GB" sz="3600" b="1" dirty="0">
                <a:solidFill>
                  <a:schemeClr val="tx1"/>
                </a:solidFill>
                <a:latin typeface="Arial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Arial" charset="0"/>
              </a:rPr>
              <a:t>Write it down and email it to me as soon as possible to </a:t>
            </a:r>
            <a:r>
              <a:rPr lang="en-GB" sz="3600" b="1" dirty="0" smtClean="0">
                <a:solidFill>
                  <a:schemeClr val="tx1"/>
                </a:solidFill>
                <a:latin typeface="Arial" charset="0"/>
                <a:hlinkClick r:id="rId3"/>
              </a:rPr>
              <a:t>matti.hayry@aalto.fi</a:t>
            </a:r>
            <a:r>
              <a:rPr lang="en-GB" sz="3600" b="1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GB" sz="36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GB" sz="38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en-GB" sz="38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fi-FI" sz="3800" b="1" dirty="0" smtClean="0">
                <a:solidFill>
                  <a:srgbClr val="FFFF99"/>
                </a:solidFill>
                <a:latin typeface="Arial" charset="0"/>
              </a:rPr>
              <a:t> </a:t>
            </a:r>
            <a:endParaRPr lang="fi-FI" sz="3800" b="1" dirty="0" smtClean="0">
              <a:solidFill>
                <a:srgbClr val="99CC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4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1600200"/>
            <a:ext cx="6985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fi-FI" sz="400" dirty="0" smtClean="0"/>
              <a:t>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128" y="260648"/>
            <a:ext cx="6876256" cy="1152128"/>
          </a:xfrm>
        </p:spPr>
        <p:txBody>
          <a:bodyPr/>
          <a:lstStyle/>
          <a:p>
            <a:r>
              <a:rPr lang="en-GB" sz="36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en-GB" sz="36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en-GB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Management approaches as (partly “ethical”) responses</a:t>
            </a:r>
            <a:r>
              <a:rPr lang="en-GB" sz="38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en-GB" sz="38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fi-FI" sz="3800" b="1" dirty="0" smtClean="0">
                <a:solidFill>
                  <a:srgbClr val="FFFF99"/>
                </a:solidFill>
                <a:latin typeface="Arial" charset="0"/>
              </a:rPr>
              <a:t> </a:t>
            </a:r>
            <a:endParaRPr lang="fi-FI" sz="3800" b="1" dirty="0" smtClean="0">
              <a:solidFill>
                <a:srgbClr val="99CC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1856432"/>
            <a:ext cx="71287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Taylorism as the herald of scientific management</a:t>
            </a:r>
          </a:p>
          <a:p>
            <a:pPr marL="342900" indent="-342900" algn="ctr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Fordism as its like-minded alternative</a:t>
            </a:r>
          </a:p>
          <a:p>
            <a:pPr marL="342900" indent="-342900" algn="ctr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Industrial relations management</a:t>
            </a:r>
          </a:p>
          <a:p>
            <a:pPr marL="342900" indent="-342900" algn="ctr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Personnel management</a:t>
            </a:r>
          </a:p>
          <a:p>
            <a:pPr marL="342900" indent="-342900" algn="ctr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 resources management</a:t>
            </a:r>
          </a:p>
          <a:p>
            <a:pPr marL="342900" indent="-342900" algn="ctr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relations management</a:t>
            </a:r>
          </a:p>
          <a:p>
            <a:pPr marL="342900" indent="-342900" algn="ctr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Corporate social responsibility management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Brace 2"/>
          <p:cNvSpPr/>
          <p:nvPr/>
        </p:nvSpPr>
        <p:spPr bwMode="auto">
          <a:xfrm>
            <a:off x="8100392" y="1916832"/>
            <a:ext cx="216024" cy="892696"/>
          </a:xfrm>
          <a:prstGeom prst="rightBrace">
            <a:avLst/>
          </a:prstGeom>
          <a:noFill/>
          <a:ln w="22225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8100392" y="5229200"/>
            <a:ext cx="216024" cy="892696"/>
          </a:xfrm>
          <a:prstGeom prst="rightBrace">
            <a:avLst/>
          </a:prstGeom>
          <a:noFill/>
          <a:ln w="22225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8100392" y="3212976"/>
            <a:ext cx="216024" cy="1612776"/>
          </a:xfrm>
          <a:prstGeom prst="rightBrace">
            <a:avLst/>
          </a:prstGeom>
          <a:noFill/>
          <a:ln w="22225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41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Varieties and limits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49941" y="2423057"/>
            <a:ext cx="1130571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US" sz="15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fi-FI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Boundless material abundance</a:t>
            </a:r>
          </a:p>
          <a:p>
            <a:pPr algn="ctr"/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fi-FI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sz="15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46931" y="2380582"/>
            <a:ext cx="1085802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US" sz="15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fi-FI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Limitless mutual generosity</a:t>
            </a:r>
          </a:p>
          <a:p>
            <a:pPr algn="ctr"/>
            <a:endParaRPr lang="fi-FI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sz="15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4845" y="1235986"/>
            <a:ext cx="5472608" cy="677108"/>
          </a:xfrm>
          <a:prstGeom prst="rect">
            <a:avLst/>
          </a:prstGeom>
          <a:solidFill>
            <a:srgbClr val="99CCFF"/>
          </a:solidFill>
          <a:ln>
            <a:solidFill>
              <a:srgbClr val="7030A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US" sz="12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Anarchist hierarchy-free paradise</a:t>
            </a:r>
          </a:p>
          <a:p>
            <a:pPr algn="ctr"/>
            <a:endParaRPr lang="en-US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5786680"/>
            <a:ext cx="547260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Communist classless paradise</a:t>
            </a:r>
          </a:p>
          <a:p>
            <a:pPr algn="ctr"/>
            <a:endParaRPr lang="en-US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16016" y="4700051"/>
            <a:ext cx="21963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 Choice 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84839" y="2413170"/>
            <a:ext cx="20523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Spontaneity Fate</a:t>
            </a:r>
          </a:p>
          <a:p>
            <a:pPr algn="ctr"/>
            <a:r>
              <a:rPr lang="en-GB" sz="1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Contingent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760" y="1908121"/>
            <a:ext cx="20523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Weak state - with limited functions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7984" y="5229200"/>
            <a:ext cx="217829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Strong state - with extensive functions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2495" y="4700051"/>
            <a:ext cx="20523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Natural order</a:t>
            </a:r>
          </a:p>
          <a:p>
            <a:pPr algn="ctr"/>
            <a:r>
              <a:rPr lang="en-GB" sz="1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Inevitable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92155" y="2399420"/>
            <a:ext cx="20523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Good</a:t>
            </a:r>
          </a:p>
          <a:p>
            <a:pPr algn="ctr"/>
            <a:r>
              <a:rPr lang="en-GB" sz="1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2871444"/>
            <a:ext cx="20523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traditions</a:t>
            </a:r>
          </a:p>
          <a:p>
            <a:pPr algn="ctr"/>
            <a:r>
              <a:rPr lang="en-GB" sz="1400" b="1" cap="small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re good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84582" y="2877476"/>
            <a:ext cx="12257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Traditions</a:t>
            </a:r>
          </a:p>
          <a:p>
            <a:pPr algn="ctr"/>
            <a:r>
              <a:rPr lang="en-GB" sz="1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oppress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6262" y="4324727"/>
            <a:ext cx="16903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Immaterial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80112" y="3520867"/>
            <a:ext cx="205232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Individualism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8855" y="3769618"/>
            <a:ext cx="205232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Positionalism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80112" y="3789040"/>
            <a:ext cx="205232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Universalism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0418" y="3501008"/>
            <a:ext cx="205232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Collectivis</a:t>
            </a:r>
            <a:r>
              <a:rPr lang="en-GB" sz="1400" b="1" cap="small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15207" y="4192632"/>
            <a:ext cx="16903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</a:p>
          <a:p>
            <a:pPr algn="ctr"/>
            <a:r>
              <a:rPr lang="en-GB" sz="1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27984" y="1916613"/>
            <a:ext cx="20523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Old elites should continue to rule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9672" y="5229199"/>
            <a:ext cx="20523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New elites should start to rule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4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Justice and its political dimensions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1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196008" y="2060848"/>
            <a:ext cx="6984776" cy="260067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58368" y="2060848"/>
            <a:ext cx="1738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Capitalism</a:t>
            </a:r>
            <a:endParaRPr lang="en-US" sz="2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Justice and its political dimensions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27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196008" y="3376736"/>
            <a:ext cx="6984776" cy="228451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Justice and its </a:t>
            </a:r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political dimensions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712" y="5157192"/>
            <a:ext cx="169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Socialism</a:t>
            </a:r>
            <a:endParaRPr lang="en-US" sz="2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8368" y="2060848"/>
            <a:ext cx="1738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Capitalism</a:t>
            </a:r>
            <a:endParaRPr lang="en-US" sz="2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196008" y="2060848"/>
            <a:ext cx="6984776" cy="260067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196008" y="3376736"/>
            <a:ext cx="6984776" cy="228451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87624" y="3387157"/>
            <a:ext cx="6984776" cy="127270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Justice and its </a:t>
            </a:r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political dimensions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712" y="5157192"/>
            <a:ext cx="169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Socialism</a:t>
            </a:r>
            <a:endParaRPr lang="en-US" sz="2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8368" y="2060848"/>
            <a:ext cx="1738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Capitalism</a:t>
            </a:r>
            <a:endParaRPr lang="en-US" sz="2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67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Justice and its </a:t>
            </a:r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political dimensions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7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3140023" y="2060848"/>
            <a:ext cx="5039361" cy="358484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Justice and its </a:t>
            </a:r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political dimensions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712" y="5157192"/>
            <a:ext cx="169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Socialism</a:t>
            </a:r>
            <a:endParaRPr lang="en-US" sz="2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8368" y="2060848"/>
            <a:ext cx="1738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Capitalism</a:t>
            </a:r>
            <a:endParaRPr lang="en-US" sz="2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44698" y="2206667"/>
            <a:ext cx="33390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Globalization</a:t>
            </a:r>
            <a:endParaRPr lang="en-US" sz="16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29350" y="2157468"/>
            <a:ext cx="33390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protectionism</a:t>
            </a:r>
            <a:endParaRPr lang="en-US" sz="16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6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187624" y="2057917"/>
            <a:ext cx="4288168" cy="358484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Justice and its </a:t>
            </a:r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political dimensions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712" y="5157192"/>
            <a:ext cx="169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Socialism</a:t>
            </a:r>
            <a:endParaRPr lang="en-US" sz="2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8368" y="2060848"/>
            <a:ext cx="1738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Capitalism</a:t>
            </a:r>
            <a:endParaRPr lang="en-US" sz="2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44698" y="2206667"/>
            <a:ext cx="33390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Globalization</a:t>
            </a:r>
            <a:endParaRPr lang="en-US" sz="16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29350" y="2157468"/>
            <a:ext cx="33390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protectionism</a:t>
            </a:r>
            <a:endParaRPr lang="en-US" sz="16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9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196008" y="3376736"/>
            <a:ext cx="6984776" cy="228451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196008" y="2060848"/>
            <a:ext cx="6984776" cy="260067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87624" y="3387157"/>
            <a:ext cx="6984776" cy="127270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187624" y="2057917"/>
            <a:ext cx="1952399" cy="358484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228184" y="2060848"/>
            <a:ext cx="1951200" cy="358484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Justice and its </a:t>
            </a:r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political dimensions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712" y="5157192"/>
            <a:ext cx="169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Socialism</a:t>
            </a:r>
            <a:endParaRPr lang="en-US" sz="2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8368" y="2060848"/>
            <a:ext cx="1738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Capitalism</a:t>
            </a:r>
            <a:endParaRPr lang="en-US" sz="2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44698" y="2206667"/>
            <a:ext cx="33390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Globalization</a:t>
            </a:r>
            <a:endParaRPr lang="en-US" sz="16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29350" y="2157468"/>
            <a:ext cx="33390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protectionism</a:t>
            </a:r>
            <a:endParaRPr lang="en-US" sz="16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5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CSR as a defence against excesses in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0" y="5373216"/>
            <a:ext cx="9144000" cy="51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sz="2200" b="1" kern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Division of labour, mass production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987" y="2909100"/>
            <a:ext cx="9144000" cy="583704"/>
          </a:xfrm>
        </p:spPr>
        <p:txBody>
          <a:bodyPr/>
          <a:lstStyle/>
          <a:p>
            <a:pPr marL="0" indent="0" algn="ctr">
              <a:buNone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Craft production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1152128"/>
          </a:xfrm>
        </p:spPr>
        <p:txBody>
          <a:bodyPr/>
          <a:lstStyle/>
          <a:p>
            <a:r>
              <a:rPr lang="en-GB" sz="36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en-GB" sz="36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en-GB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Industrialisation and scientific management</a:t>
            </a:r>
            <a:r>
              <a:rPr lang="en-GB" sz="38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en-GB" sz="38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fi-FI" sz="3800" b="1" dirty="0" smtClean="0">
                <a:solidFill>
                  <a:srgbClr val="FFFF99"/>
                </a:solidFill>
                <a:latin typeface="Arial" charset="0"/>
              </a:rPr>
              <a:t> </a:t>
            </a:r>
            <a:endParaRPr lang="fi-FI" sz="3800" b="1" dirty="0" smtClean="0">
              <a:solidFill>
                <a:srgbClr val="99CCFF"/>
              </a:solidFill>
              <a:latin typeface="Arial" charset="0"/>
            </a:endParaRPr>
          </a:p>
        </p:txBody>
      </p:sp>
      <p:pic>
        <p:nvPicPr>
          <p:cNvPr id="5" name="Picture 2" descr="Image result for adam smith pin facto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461" y="1196752"/>
            <a:ext cx="2153078" cy="167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ead Need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814398"/>
            <a:ext cx="2248363" cy="154718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taylori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216" y="3814398"/>
            <a:ext cx="3000440" cy="154718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ordi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15351"/>
            <a:ext cx="2160240" cy="155786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 bwMode="auto">
          <a:xfrm>
            <a:off x="4427984" y="3356992"/>
            <a:ext cx="360040" cy="288032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427984" y="5877272"/>
            <a:ext cx="360040" cy="288032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8987" y="6165304"/>
            <a:ext cx="9144000" cy="51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sz="2200" b="1" kern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Huge increase in productivity</a:t>
            </a:r>
          </a:p>
        </p:txBody>
      </p:sp>
    </p:spTree>
    <p:extLst>
      <p:ext uri="{BB962C8B-B14F-4D97-AF65-F5344CB8AC3E}">
        <p14:creationId xmlns:p14="http://schemas.microsoft.com/office/powerpoint/2010/main" val="326380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CSR as a defence against excesses in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1940" y="105273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1940" y="613568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58741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71464" y="358741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6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187623" y="1757036"/>
            <a:ext cx="6768752" cy="41224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67970" y="2275763"/>
            <a:ext cx="5808059" cy="30963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CSR as a defence against excesses in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1940" y="105273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1940" y="613568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58741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71464" y="358741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79561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o r p o r a t e  S o c i a l  R e s p o n s i b i l i t y</a:t>
            </a:r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6" y="5452151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o r p o r a t e  S o c i a l  R e s p o n s i b i l i t y</a:t>
            </a:r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7050" y="2962054"/>
            <a:ext cx="337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</a:t>
            </a:r>
          </a:p>
          <a:p>
            <a:pPr algn="ctr"/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algn="ctr"/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4328" y="2984112"/>
            <a:ext cx="337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</a:t>
            </a:r>
          </a:p>
          <a:p>
            <a:pPr algn="ctr"/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algn="ctr"/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4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3061320"/>
            <a:ext cx="9144000" cy="583704"/>
          </a:xfrm>
        </p:spPr>
        <p:txBody>
          <a:bodyPr/>
          <a:lstStyle/>
          <a:p>
            <a:pPr marL="0" indent="0" algn="ctr">
              <a:buNone/>
            </a:pP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Evil?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4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7684" y="1484784"/>
            <a:ext cx="5688632" cy="507209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cap="small" dirty="0" smtClean="0">
                <a:latin typeface="Arial" pitchFamily="34" charset="0"/>
                <a:cs typeface="Arial" pitchFamily="34" charset="0"/>
              </a:rPr>
              <a:t>Not relevantly evil</a:t>
            </a:r>
          </a:p>
          <a:p>
            <a:pPr marL="0" indent="0" algn="ctr">
              <a:buNone/>
            </a:pPr>
            <a:r>
              <a:rPr lang="en-US" sz="1800" b="1" cap="small" dirty="0" smtClean="0">
                <a:latin typeface="Arial" pitchFamily="34" charset="0"/>
                <a:cs typeface="Arial" pitchFamily="34" charset="0"/>
              </a:rPr>
              <a:t>(as begging the question)</a:t>
            </a: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CSR as a defence against excesses in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03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7684" y="1484784"/>
            <a:ext cx="5688632" cy="507209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cap="small" dirty="0" smtClean="0">
                <a:latin typeface="Arial" pitchFamily="34" charset="0"/>
                <a:cs typeface="Arial" pitchFamily="34" charset="0"/>
              </a:rPr>
              <a:t>Not relevantly evil</a:t>
            </a:r>
          </a:p>
          <a:p>
            <a:pPr marL="0" indent="0" algn="ctr">
              <a:buNone/>
            </a:pPr>
            <a:r>
              <a:rPr lang="en-US" sz="1800" b="1" cap="small" dirty="0" smtClean="0">
                <a:latin typeface="Arial" pitchFamily="34" charset="0"/>
                <a:cs typeface="Arial" pitchFamily="34" charset="0"/>
              </a:rPr>
              <a:t>(as begging the question)</a:t>
            </a: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Capitalism prevents the development of a socialist system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CSR as a defence against excesses in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2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7684" y="1484784"/>
            <a:ext cx="5688632" cy="507209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cap="small" dirty="0" smtClean="0">
                <a:latin typeface="Arial" pitchFamily="34" charset="0"/>
                <a:cs typeface="Arial" pitchFamily="34" charset="0"/>
              </a:rPr>
              <a:t>Not relevantly evil</a:t>
            </a:r>
          </a:p>
          <a:p>
            <a:pPr marL="0" indent="0" algn="ctr">
              <a:buNone/>
            </a:pPr>
            <a:r>
              <a:rPr lang="en-US" sz="1800" b="1" cap="small" dirty="0" smtClean="0">
                <a:latin typeface="Arial" pitchFamily="34" charset="0"/>
                <a:cs typeface="Arial" pitchFamily="34" charset="0"/>
              </a:rPr>
              <a:t>(as begging the question)</a:t>
            </a: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Capitalism prevents the development of a socialist system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Socialism prevents the development of a capitalist system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CSR as a defence against excesses in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445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7684" y="1484784"/>
            <a:ext cx="5688632" cy="507209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cap="small" dirty="0" smtClean="0">
                <a:latin typeface="Arial" pitchFamily="34" charset="0"/>
                <a:cs typeface="Arial" pitchFamily="34" charset="0"/>
              </a:rPr>
              <a:t>Not relevantly evil</a:t>
            </a:r>
          </a:p>
          <a:p>
            <a:pPr marL="0" indent="0" algn="ctr">
              <a:buNone/>
            </a:pPr>
            <a:r>
              <a:rPr lang="en-US" sz="1800" b="1" cap="small" dirty="0" smtClean="0">
                <a:latin typeface="Arial" pitchFamily="34" charset="0"/>
                <a:cs typeface="Arial" pitchFamily="34" charset="0"/>
              </a:rPr>
              <a:t>(as begging the question)</a:t>
            </a: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Capitalism prevents the development of a socialist system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Socialism prevents the development of a capitalist system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Globalization prevents the development of protectionism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CSR as a defence against excesses in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6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7684" y="1484784"/>
            <a:ext cx="5688632" cy="507209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cap="small" dirty="0" smtClean="0">
                <a:latin typeface="Arial" pitchFamily="34" charset="0"/>
                <a:cs typeface="Arial" pitchFamily="34" charset="0"/>
              </a:rPr>
              <a:t>Not relevantly evil</a:t>
            </a:r>
          </a:p>
          <a:p>
            <a:pPr marL="0" indent="0" algn="ctr">
              <a:buNone/>
            </a:pPr>
            <a:r>
              <a:rPr lang="en-US" sz="1800" b="1" cap="small" dirty="0" smtClean="0">
                <a:latin typeface="Arial" pitchFamily="34" charset="0"/>
                <a:cs typeface="Arial" pitchFamily="34" charset="0"/>
              </a:rPr>
              <a:t>(as begging the question)</a:t>
            </a: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Capitalism prevents the development of a socialist system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Socialism prevents the development of a capitalist system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Globalization prevents the development of protectionism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Protectionism prevents the development of globalization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CSR as a defence against excesses in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8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3061320"/>
            <a:ext cx="9144000" cy="583704"/>
          </a:xfrm>
        </p:spPr>
        <p:txBody>
          <a:bodyPr/>
          <a:lstStyle/>
          <a:p>
            <a:pPr marL="0" indent="0" algn="ctr">
              <a:buNone/>
            </a:pP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Characterizing features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49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7684" y="1484784"/>
            <a:ext cx="5688632" cy="507209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cap="small" dirty="0" smtClean="0">
                <a:latin typeface="Arial" pitchFamily="34" charset="0"/>
                <a:cs typeface="Arial" pitchFamily="34" charset="0"/>
              </a:rPr>
              <a:t>Capitalism</a:t>
            </a:r>
          </a:p>
          <a:p>
            <a:pPr marL="0" indent="0" algn="ctr">
              <a:buNone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Relies on perpetual economic growth and the invisible hand of the market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May be insensitive to social issues concerning minorities and the poor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May be insensitive to environmental issues if business interests suffer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Sees the world mainly as an ever-growing pool of 24–7 consumers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CSR as a defence against excesses in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2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4357464"/>
            <a:ext cx="9144000" cy="1015752"/>
          </a:xfrm>
        </p:spPr>
        <p:txBody>
          <a:bodyPr/>
          <a:lstStyle/>
          <a:p>
            <a:pPr marL="0" indent="0" algn="ctr">
              <a:buNone/>
            </a:pP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increased productivity came with the price of anomie, alienation, and resistance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Image result for angry workers 1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692696"/>
            <a:ext cx="5715000" cy="343852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19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7684" y="1484784"/>
            <a:ext cx="5688632" cy="507209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cap="small" dirty="0" smtClean="0">
                <a:latin typeface="Arial" pitchFamily="34" charset="0"/>
                <a:cs typeface="Arial" pitchFamily="34" charset="0"/>
              </a:rPr>
              <a:t>Socialism</a:t>
            </a:r>
          </a:p>
          <a:p>
            <a:pPr marL="0" indent="0" algn="ctr">
              <a:buNone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Relies on perpetual growth of productivity by state planning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May be insensitive to social issues concerning minorities and the poor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May be insensitive to environmental issues if state interests suffer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Sees accumulated wealth as collective property to be controlled by the state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CSR as a defence against excesses in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4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7684" y="1484784"/>
            <a:ext cx="5688632" cy="507209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cap="small" dirty="0" smtClean="0">
                <a:latin typeface="Arial" pitchFamily="34" charset="0"/>
                <a:cs typeface="Arial" pitchFamily="34" charset="0"/>
              </a:rPr>
              <a:t>Globalization</a:t>
            </a:r>
          </a:p>
          <a:p>
            <a:pPr marL="0" indent="0" algn="ctr">
              <a:buNone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Sees the world as a borderless market for businesses and ideologies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May be insensitive to social issues concerning minorities and the poor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May be insensitive to environmental issues if interests or dogmas suffer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May ignore local cultures, community values, and religious concerns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CSR as a defence against excesses in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6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7684" y="1484784"/>
            <a:ext cx="5688632" cy="507209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cap="small" dirty="0" smtClean="0">
                <a:latin typeface="Arial" pitchFamily="34" charset="0"/>
                <a:cs typeface="Arial" pitchFamily="34" charset="0"/>
              </a:rPr>
              <a:t>Protectionism</a:t>
            </a:r>
          </a:p>
          <a:p>
            <a:pPr marL="0" indent="0" algn="ctr">
              <a:buNone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Sees global interests as antagonistic to local ones and prioritizes the local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May be insensitive to social issues concerning minorities and the poor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May be insensitive to environmental issues if interests or dogmas suffer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May ignore universal values            and international concerns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CSR as a defence against excesses in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187623" y="1757036"/>
            <a:ext cx="6768752" cy="41224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67970" y="2275763"/>
            <a:ext cx="5808059" cy="30963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CSR as a defence against excesses in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1940" y="105273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1940" y="613568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58741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71464" y="358741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79561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o r p o r a t e  S o c i a l  R e s p o n s i b i l i t y</a:t>
            </a:r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6" y="5452151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o r p o r a t e  S o c i a l  R e s p o n s i b i l i t y</a:t>
            </a:r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7050" y="2962054"/>
            <a:ext cx="337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</a:t>
            </a:r>
          </a:p>
          <a:p>
            <a:pPr algn="ctr"/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algn="ctr"/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4328" y="2984112"/>
            <a:ext cx="337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</a:t>
            </a:r>
          </a:p>
          <a:p>
            <a:pPr algn="ctr"/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algn="ctr"/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32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187623" y="1757036"/>
            <a:ext cx="6768752" cy="41224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67970" y="2275763"/>
            <a:ext cx="5808059" cy="30963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CSR as a defence against excesses in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1940" y="613568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58741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71464" y="358741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79561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o r p o r a t e  S o c i a l  R e s p o n s i b i l i t y</a:t>
            </a:r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6" y="5452151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o r p o r a t e  S o c i a l  R e s p o n s i b i l i t y</a:t>
            </a:r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7050" y="2962054"/>
            <a:ext cx="337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</a:t>
            </a:r>
          </a:p>
          <a:p>
            <a:pPr algn="ctr"/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algn="ctr"/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4328" y="2984112"/>
            <a:ext cx="337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</a:t>
            </a:r>
          </a:p>
          <a:p>
            <a:pPr algn="ctr"/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algn="ctr"/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595" y="104203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Precariat oppressed, leading to ill-being, alienation, revolution; Social and humanitarian values forgotten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17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187623" y="1757036"/>
            <a:ext cx="6768752" cy="41224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67970" y="2275763"/>
            <a:ext cx="5808059" cy="30963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CSR as a defence against excesses in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79561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o r p o r a t e  S o c i a l  R e s p o n s i b i l i t y</a:t>
            </a:r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6" y="5452151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o r p o r a t e  S o c i a l  R e s p o n s i b i l i t y</a:t>
            </a:r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7050" y="2962054"/>
            <a:ext cx="337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</a:t>
            </a:r>
          </a:p>
          <a:p>
            <a:pPr algn="ctr"/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algn="ctr"/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4328" y="2984112"/>
            <a:ext cx="337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</a:t>
            </a:r>
          </a:p>
          <a:p>
            <a:pPr algn="ctr"/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algn="ctr"/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58741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71464" y="358741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5595" y="104203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Precariat oppressed, leading to ill-being, alienation, revolution; Social and humanitarian values forgotten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5595" y="595048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Individuals and minorities oppressed, leading to ill-being and agitation; Inefficiency and discontent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187623" y="1757036"/>
            <a:ext cx="6768752" cy="41224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67970" y="2275763"/>
            <a:ext cx="5808059" cy="30963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CSR as a defence against excesses in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79561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o r p o r a t e  S o c i a l  R e s p o n s i b i l i t y</a:t>
            </a:r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6" y="5452151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o r p o r a t e  S o c i a l  R e s p o n s i b i l i t y</a:t>
            </a:r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7050" y="2962054"/>
            <a:ext cx="337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</a:t>
            </a:r>
          </a:p>
          <a:p>
            <a:pPr algn="ctr"/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algn="ctr"/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4328" y="2984112"/>
            <a:ext cx="337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</a:t>
            </a:r>
          </a:p>
          <a:p>
            <a:pPr algn="ctr"/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algn="ctr"/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58741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5595" y="104203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Precariat oppressed, leading to ill-being, alienation, revolution; Social and humanitarian values forgotten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27022" y="1700808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values,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cultures, and practices broken;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Self-rule and auto-nomy violated; Imperial-ism and colonial-ism pro-moted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5595" y="595048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Individuals and minorities oppressed, leading to ill-being and agitation; Inefficiency and discontent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1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187623" y="1757036"/>
            <a:ext cx="6768752" cy="41224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67970" y="2275763"/>
            <a:ext cx="5808059" cy="30963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CSR as a defence against excesses in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595" y="104203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Precariat oppressed, leading to ill-being, alienation, revolution; Social and humanitarian values forgotten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7022" y="1700808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values,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cultures, and practices broken;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Self-rule and auto-nomy violated; Imperial-ism and colonial-ism pro-moted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179561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o r p o r a t e  S o c i a l  R e s p o n s i b i l i t y</a:t>
            </a:r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6" y="5452151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o r p o r a t e  S o c i a l  R e s p o n s i b i l i t y</a:t>
            </a:r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7050" y="2962054"/>
            <a:ext cx="337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</a:t>
            </a:r>
          </a:p>
          <a:p>
            <a:pPr algn="ctr"/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algn="ctr"/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4328" y="2984112"/>
            <a:ext cx="337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</a:t>
            </a:r>
          </a:p>
          <a:p>
            <a:pPr algn="ctr"/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algn="ctr"/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595" y="595048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Individuals and minorities oppressed, leading to ill-being and agitation; Inefficiency and discontent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6538" y="1757657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Inter-national trade disrupted and relations jeopar-dized; Local autoc-racy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dictator-ship enabled</a:t>
            </a:r>
          </a:p>
        </p:txBody>
      </p:sp>
    </p:spTree>
    <p:extLst>
      <p:ext uri="{BB962C8B-B14F-4D97-AF65-F5344CB8AC3E}">
        <p14:creationId xmlns:p14="http://schemas.microsoft.com/office/powerpoint/2010/main" val="366032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3061320"/>
            <a:ext cx="9144000" cy="583704"/>
          </a:xfrm>
        </p:spPr>
        <p:txBody>
          <a:bodyPr/>
          <a:lstStyle/>
          <a:p>
            <a:pPr marL="0" indent="0" algn="ctr">
              <a:buNone/>
            </a:pP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Unreasonable expectations?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66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1600200"/>
            <a:ext cx="6985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fi-FI" sz="400" dirty="0" smtClean="0"/>
              <a:t>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432788"/>
          </a:xfrm>
        </p:spPr>
        <p:txBody>
          <a:bodyPr/>
          <a:lstStyle/>
          <a:p>
            <a:r>
              <a:rPr lang="en-GB" sz="36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en-GB" sz="36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en-GB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Corporate social</a:t>
            </a:r>
            <a:br>
              <a:rPr lang="en-GB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</a:br>
            <a:r>
              <a:rPr lang="en-GB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responsibility</a:t>
            </a:r>
            <a:br>
              <a:rPr lang="en-GB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</a:br>
            <a:r>
              <a:rPr lang="en-GB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management</a:t>
            </a:r>
            <a:r>
              <a:rPr lang="en-GB" sz="38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en-GB" sz="38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fi-FI" sz="3800" b="1" dirty="0" smtClean="0">
                <a:solidFill>
                  <a:srgbClr val="FFFF99"/>
                </a:solidFill>
                <a:latin typeface="Arial" charset="0"/>
              </a:rPr>
              <a:t> </a:t>
            </a:r>
            <a:endParaRPr lang="fi-FI" sz="3800" b="1" dirty="0" smtClean="0">
              <a:solidFill>
                <a:srgbClr val="99CC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9612" y="1980123"/>
            <a:ext cx="723680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CSR assumes that business corporations are agents, with duties and responsibilities.</a:t>
            </a:r>
          </a:p>
          <a:p>
            <a:pPr marL="342900" indent="-342900" algn="ctr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agents they have</a:t>
            </a:r>
          </a:p>
          <a:p>
            <a:pPr marL="1257300" lvl="2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duty to observe laws (possibly their “spirit” as well as their letter),</a:t>
            </a:r>
          </a:p>
          <a:p>
            <a:pPr marL="1257300" lvl="2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responsibility towards the communities and environments (social and ecological) in which they operate (at least not to harm them), and</a:t>
            </a:r>
          </a:p>
          <a:p>
            <a:pPr marL="1257300" lvl="2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further duties or near-duties to more positive contributions to ecological, educational, or social programmes.</a:t>
            </a:r>
            <a:endParaRPr lang="en-GB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6" name="Picture 4" descr="Image result for csr management whitewa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547"/>
            <a:ext cx="1800200" cy="160063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csr management whitewa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169"/>
            <a:ext cx="1800200" cy="160063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58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370554"/>
            <a:ext cx="9144000" cy="68218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Arial" charset="0"/>
              </a:rPr>
              <a:t>Responses to resistance</a:t>
            </a:r>
            <a: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1867471"/>
            <a:ext cx="259228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 bad</a:t>
            </a:r>
            <a:endParaRPr lang="en-GB" sz="22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4948" y="1866310"/>
            <a:ext cx="259228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good</a:t>
            </a:r>
            <a:endParaRPr lang="en-GB" sz="22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635751"/>
            <a:ext cx="2592288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managerially</a:t>
            </a:r>
            <a:endParaRPr lang="en-GB" sz="22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082301"/>
            <a:ext cx="2592288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politically</a:t>
            </a:r>
            <a:endParaRPr lang="en-GB" sz="22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2660" y="2635751"/>
            <a:ext cx="2592288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Negotiate or threaten to punish by loss of privilege or job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2635751"/>
            <a:ext cx="2592288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Listen, embrace, adjust, and make palatable by a human touch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2660" y="4082301"/>
            <a:ext cx="2592288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Suppress social activity to secure a productivity-friendly setting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4082301"/>
            <a:ext cx="2592288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Hail resistance as a way of effecting social and political change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1866309"/>
            <a:ext cx="259228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  <a:p>
            <a:pPr algn="ctr"/>
            <a:r>
              <a:rPr lang="en-GB" sz="22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endParaRPr lang="en-GB" sz="22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ent-Up Arrow 14"/>
          <p:cNvSpPr/>
          <p:nvPr/>
        </p:nvSpPr>
        <p:spPr bwMode="auto">
          <a:xfrm flipV="1">
            <a:off x="2411760" y="2421361"/>
            <a:ext cx="360040" cy="143543"/>
          </a:xfrm>
          <a:prstGeom prst="bentUp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2411760" y="2132856"/>
            <a:ext cx="504056" cy="7200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38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1600200"/>
            <a:ext cx="6985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fi-FI" sz="400" dirty="0" smtClean="0"/>
              <a:t>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432788"/>
          </a:xfrm>
        </p:spPr>
        <p:txBody>
          <a:bodyPr/>
          <a:lstStyle/>
          <a:p>
            <a:r>
              <a:rPr lang="en-GB" sz="36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en-GB" sz="36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en-GB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Corporate social</a:t>
            </a:r>
            <a:br>
              <a:rPr lang="en-GB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</a:br>
            <a:r>
              <a:rPr lang="en-GB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responsibility</a:t>
            </a:r>
            <a:br>
              <a:rPr lang="en-GB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</a:br>
            <a:r>
              <a:rPr lang="en-GB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movement</a:t>
            </a:r>
            <a:r>
              <a:rPr lang="en-GB" sz="38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en-GB" sz="38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fi-FI" sz="3800" b="1" dirty="0" smtClean="0">
                <a:solidFill>
                  <a:srgbClr val="FFFF99"/>
                </a:solidFill>
                <a:latin typeface="Arial" charset="0"/>
              </a:rPr>
              <a:t> </a:t>
            </a:r>
            <a:endParaRPr lang="fi-FI" sz="3800" b="1" dirty="0" smtClean="0">
              <a:solidFill>
                <a:srgbClr val="99CC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5150" y="1988840"/>
            <a:ext cx="723680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CSR assumes that business corporations are agents, with duties and responsibilities.</a:t>
            </a:r>
          </a:p>
          <a:p>
            <a:pPr marL="342900" indent="-342900" algn="ctr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agents they have</a:t>
            </a:r>
          </a:p>
          <a:p>
            <a:pPr marL="1257300" lvl="2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duty to observe laws (possibly their “spirit” as well as their letter),</a:t>
            </a:r>
          </a:p>
          <a:p>
            <a:pPr marL="1257300" lvl="2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responsibility towards the communities and environments (social and ecological) in which they operate (at least not to harm them), and</a:t>
            </a:r>
          </a:p>
          <a:p>
            <a:pPr marL="1257300" lvl="2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further duties or near-duties to more positive contributions to ecological, educational, or social programmes.</a:t>
            </a:r>
            <a:endParaRPr lang="en-GB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2" descr="Image result for csr manag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" y="33547"/>
            <a:ext cx="1595253" cy="159525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csr manag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24328" y="33547"/>
            <a:ext cx="1595253" cy="159525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78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1600200"/>
            <a:ext cx="6985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fi-FI" sz="400" dirty="0" smtClean="0"/>
              <a:t>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432788"/>
          </a:xfrm>
        </p:spPr>
        <p:txBody>
          <a:bodyPr/>
          <a:lstStyle/>
          <a:p>
            <a:r>
              <a:rPr lang="en-GB" sz="36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en-GB" sz="36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en-GB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Corporate social</a:t>
            </a:r>
            <a:br>
              <a:rPr lang="en-GB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</a:br>
            <a:r>
              <a:rPr lang="en-GB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responsibility</a:t>
            </a:r>
            <a:br>
              <a:rPr lang="en-GB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</a:br>
            <a:r>
              <a:rPr lang="en-GB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movement</a:t>
            </a:r>
            <a:r>
              <a:rPr lang="en-GB" sz="38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en-GB" sz="38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fi-FI" sz="3800" b="1" dirty="0" smtClean="0">
                <a:solidFill>
                  <a:srgbClr val="FFFF99"/>
                </a:solidFill>
                <a:latin typeface="Arial" charset="0"/>
              </a:rPr>
              <a:t> </a:t>
            </a:r>
            <a:endParaRPr lang="fi-FI" sz="3800" b="1" dirty="0" smtClean="0">
              <a:solidFill>
                <a:srgbClr val="99CC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5150" y="1988840"/>
            <a:ext cx="723680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CSR assumes that business corporations are agents, with duties and responsibilities.</a:t>
            </a:r>
          </a:p>
          <a:p>
            <a:pPr marL="342900" indent="-342900" algn="ctr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agents they have</a:t>
            </a:r>
          </a:p>
          <a:p>
            <a:pPr marL="1257300" lvl="2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duty to observe laws (possibly their “spirit” as well as their letter),</a:t>
            </a:r>
          </a:p>
          <a:p>
            <a:pPr marL="1257300" lvl="2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responsibility towards the communities and environments (social and ecological) in which they operate (at least not to harm them), and</a:t>
            </a:r>
          </a:p>
          <a:p>
            <a:pPr marL="1257300" lvl="2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further duties or near-duties to more positive contributions to ecological, educational, or social programmes.</a:t>
            </a:r>
            <a:endParaRPr lang="en-GB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2" descr="Image result for csr manag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" y="33547"/>
            <a:ext cx="1595253" cy="159525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csr manag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24328" y="33547"/>
            <a:ext cx="1595253" cy="159525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116" y="350100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Obey laws!</a:t>
            </a:r>
            <a:endParaRPr lang="en-US" sz="24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09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1600200"/>
            <a:ext cx="6985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fi-FI" sz="400" dirty="0" smtClean="0"/>
              <a:t>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432788"/>
          </a:xfrm>
        </p:spPr>
        <p:txBody>
          <a:bodyPr/>
          <a:lstStyle/>
          <a:p>
            <a:r>
              <a:rPr lang="en-GB" sz="36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en-GB" sz="36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en-GB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Corporate social</a:t>
            </a:r>
            <a:br>
              <a:rPr lang="en-GB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</a:br>
            <a:r>
              <a:rPr lang="en-GB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responsibility</a:t>
            </a:r>
            <a:br>
              <a:rPr lang="en-GB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</a:br>
            <a:r>
              <a:rPr lang="en-GB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movement</a:t>
            </a:r>
            <a:r>
              <a:rPr lang="en-GB" sz="38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en-GB" sz="38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fi-FI" sz="3800" b="1" dirty="0" smtClean="0">
                <a:solidFill>
                  <a:srgbClr val="FFFF99"/>
                </a:solidFill>
                <a:latin typeface="Arial" charset="0"/>
              </a:rPr>
              <a:t> </a:t>
            </a:r>
            <a:endParaRPr lang="fi-FI" sz="3800" b="1" dirty="0" smtClean="0">
              <a:solidFill>
                <a:srgbClr val="99CC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5150" y="1988840"/>
            <a:ext cx="723680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CSR assumes that business corporations are agents, with duties and responsibilities.</a:t>
            </a:r>
          </a:p>
          <a:p>
            <a:pPr marL="342900" indent="-342900" algn="ctr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agents they have</a:t>
            </a:r>
          </a:p>
          <a:p>
            <a:pPr marL="1257300" lvl="2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duty to observe laws (possibly their “spirit” as well as their letter),</a:t>
            </a:r>
          </a:p>
          <a:p>
            <a:pPr marL="1257300" lvl="2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responsibility towards the communities and environments (social and ecological) in which they operate (at least not to harm them), and</a:t>
            </a:r>
          </a:p>
          <a:p>
            <a:pPr marL="1257300" lvl="2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further duties or near-duties to more positive contributions to ecological, educational, or social programmes.</a:t>
            </a:r>
            <a:endParaRPr lang="en-GB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2" descr="Image result for csr manag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" y="33547"/>
            <a:ext cx="1595253" cy="159525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csr manag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24328" y="33547"/>
            <a:ext cx="1595253" cy="159525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116" y="350100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Obey laws!</a:t>
            </a:r>
            <a:endParaRPr lang="en-US" sz="24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680" y="4077072"/>
            <a:ext cx="2045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Don’t harm socially or environ-mentally!</a:t>
            </a:r>
            <a:endParaRPr lang="en-US" sz="24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66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1600200"/>
            <a:ext cx="6985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fi-FI" sz="400" dirty="0" smtClean="0"/>
              <a:t>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432788"/>
          </a:xfrm>
        </p:spPr>
        <p:txBody>
          <a:bodyPr/>
          <a:lstStyle/>
          <a:p>
            <a:r>
              <a:rPr lang="en-GB" sz="36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en-GB" sz="36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en-GB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Corporate social</a:t>
            </a:r>
            <a:br>
              <a:rPr lang="en-GB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</a:br>
            <a:r>
              <a:rPr lang="en-GB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responsibility</a:t>
            </a:r>
            <a:br>
              <a:rPr lang="en-GB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</a:br>
            <a:r>
              <a:rPr lang="en-GB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movement</a:t>
            </a:r>
            <a:r>
              <a:rPr lang="en-GB" sz="38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en-GB" sz="38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fi-FI" sz="3800" b="1" dirty="0" smtClean="0">
                <a:solidFill>
                  <a:srgbClr val="FFFF99"/>
                </a:solidFill>
                <a:latin typeface="Arial" charset="0"/>
              </a:rPr>
              <a:t> </a:t>
            </a:r>
            <a:endParaRPr lang="fi-FI" sz="3800" b="1" dirty="0" smtClean="0">
              <a:solidFill>
                <a:srgbClr val="99CC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5150" y="1988840"/>
            <a:ext cx="723680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CSR assumes that business corporations are agents, with duties and responsibilities.</a:t>
            </a:r>
          </a:p>
          <a:p>
            <a:pPr marL="342900" indent="-342900" algn="ctr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agents they have</a:t>
            </a:r>
          </a:p>
          <a:p>
            <a:pPr marL="1257300" lvl="2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duty to observe laws (possibly their “spirit” as well as their letter),</a:t>
            </a:r>
          </a:p>
          <a:p>
            <a:pPr marL="1257300" lvl="2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responsibility towards the communities and environments (social and ecological) in which they operate (at least not to harm them), and</a:t>
            </a:r>
          </a:p>
          <a:p>
            <a:pPr marL="1257300" lvl="2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further duties or near-duties to more positive contributions to ecological, educational, or social programmes.</a:t>
            </a:r>
            <a:endParaRPr lang="en-GB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2" descr="Image result for csr manag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" y="33547"/>
            <a:ext cx="1595253" cy="159525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csr manag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24328" y="33547"/>
            <a:ext cx="1595253" cy="159525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116" y="350100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Obey laws!</a:t>
            </a:r>
            <a:endParaRPr lang="en-US" sz="24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680" y="4077072"/>
            <a:ext cx="2045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Don’t harm socially or environ-mentally!</a:t>
            </a:r>
            <a:endParaRPr lang="en-US" sz="24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479" y="5703639"/>
            <a:ext cx="2354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Do some good!</a:t>
            </a:r>
            <a:endParaRPr lang="en-US" sz="24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27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187623" y="1757036"/>
            <a:ext cx="6768752" cy="41224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67970" y="2275763"/>
            <a:ext cx="5808059" cy="30963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CSR as a defence against excesses in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595" y="104203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Precariat oppressed, leading to ill-being, alienation, revolution; Social and humanitarian values forgotten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7022" y="1700808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values,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cultures, and practices broken;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Self-rule and auto-nomy violated; Imperial-ism and colonial-ism pro-moted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179561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o r p o r a t e  S o c i a l  R e s p o n s i b i l i t y</a:t>
            </a:r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6" y="5452151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o r p o r a t e  S o c i a l  R e s p o n s i b i l i t y</a:t>
            </a:r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7050" y="2962054"/>
            <a:ext cx="337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</a:t>
            </a:r>
          </a:p>
          <a:p>
            <a:pPr algn="ctr"/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algn="ctr"/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4328" y="2984112"/>
            <a:ext cx="337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</a:t>
            </a:r>
          </a:p>
          <a:p>
            <a:pPr algn="ctr"/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algn="ctr"/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595" y="595048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Individuals and minorities oppressed, leading to ill-being and agitation; Inefficiency and discontent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6538" y="1757657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Inter-national trade disrupted and relations jeopar-dized; Local autoc-racy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dictator-ship enabled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2320" y="1772816"/>
            <a:ext cx="288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 smtClean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?</a:t>
            </a:r>
            <a:endParaRPr lang="en-US" sz="4800" b="1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87624" y="1784897"/>
            <a:ext cx="288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 smtClean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?</a:t>
            </a:r>
            <a:endParaRPr lang="en-US" sz="4800" b="1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63914" y="4905821"/>
            <a:ext cx="288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 smtClean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?</a:t>
            </a:r>
            <a:endParaRPr lang="en-US" sz="4800" b="1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52319" y="4948023"/>
            <a:ext cx="288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 smtClean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?</a:t>
            </a:r>
            <a:endParaRPr lang="en-US" sz="4800" b="1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17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3061320"/>
            <a:ext cx="9144000" cy="583704"/>
          </a:xfrm>
        </p:spPr>
        <p:txBody>
          <a:bodyPr/>
          <a:lstStyle/>
          <a:p>
            <a:pPr marL="0" indent="0" algn="ctr">
              <a:buNone/>
            </a:pP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 should it be the law’s task?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6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187623" y="1757036"/>
            <a:ext cx="6768752" cy="41224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67970" y="2275763"/>
            <a:ext cx="5808059" cy="30963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Or should it be the law’s task?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595" y="104203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Precariat oppressed, leading to ill-being, alienation, revolution; Social and humanitarian values forgotten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7022" y="1700808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values,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cultures, and practices broken;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Self-rule and auto-nomy violated; Imperial-ism and colonial-ism pro-moted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0979" y="1829043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   A   W</a:t>
            </a:r>
            <a:endParaRPr lang="en-US" sz="2000" b="1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5" y="5425728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   A   W</a:t>
            </a:r>
            <a:endParaRPr lang="en-US" sz="2000" b="1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9632" y="2962054"/>
            <a:ext cx="2954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pPr algn="ctr"/>
            <a:endParaRPr lang="en-US" sz="2000" b="1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endParaRPr lang="en-US" sz="2000" b="1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en-US" sz="2000" b="1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47157" y="2984112"/>
            <a:ext cx="337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/>
            <a:endParaRPr lang="en-US" sz="2000" b="1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2000" b="1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en-US" sz="2000" b="1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595" y="595048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Individuals and minorities oppressed, leading to ill-being and agitation; Inefficiency and discontent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6538" y="1757657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Inter-national trade disrupted and relations jeopar-dized; Local autoc-racy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dictator-ship enabled</a:t>
            </a:r>
          </a:p>
        </p:txBody>
      </p:sp>
    </p:spTree>
    <p:extLst>
      <p:ext uri="{BB962C8B-B14F-4D97-AF65-F5344CB8AC3E}">
        <p14:creationId xmlns:p14="http://schemas.microsoft.com/office/powerpoint/2010/main" val="176127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187623" y="1757036"/>
            <a:ext cx="6768752" cy="41224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67970" y="2275763"/>
            <a:ext cx="5808059" cy="30963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Or should it be the law’s task?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595" y="104203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Precariat oppressed, leading to ill-being, alienation, revolution; Social and humanitarian values forgotten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7022" y="1700808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values,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cultures, and practices broken;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Self-rule and auto-nomy violated; Imperial-ism and colonial-ism pro-moted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179561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u l e  o f  l a w</a:t>
            </a:r>
            <a:endParaRPr lang="en-US" sz="2000" b="1" cap="small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6" y="5409119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u l e  o f  l a 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2216" y="2219321"/>
            <a:ext cx="2954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 </a:t>
            </a:r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en-US" sz="12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  <a:p>
            <a:pPr algn="ctr"/>
            <a:r>
              <a:rPr lang="en-US" sz="12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en-US" sz="2000" b="1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595" y="595048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Individuals and minorities oppressed, leading to ill-being and agitation; Inefficiency and discontent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6538" y="1757657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Inter-national trade disrupted and relations jeopar-dized; Local autoc-racy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dictator-ship enabled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86988" y="2192080"/>
            <a:ext cx="2954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 </a:t>
            </a:r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en-US" sz="12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  <a:p>
            <a:pPr algn="ctr"/>
            <a:r>
              <a:rPr lang="en-US" sz="12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en-US" sz="2000" b="1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0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187623" y="1757036"/>
            <a:ext cx="6768752" cy="41224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67970" y="2275763"/>
            <a:ext cx="5808059" cy="30963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Or should it be the law’s task?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595" y="104203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Precariat oppressed, leading to ill-being, alienation, revolution; Social and humanitarian values forgotten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7022" y="1700808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values,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cultures, and practices broken;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Self-rule and auto-nomy violated; Imperial-ism and colonial-ism pro-moted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179561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e m o c r a c y</a:t>
            </a:r>
            <a:endParaRPr lang="en-US" sz="2000" b="1" cap="small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6" y="5409119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e m o c r a c y</a:t>
            </a:r>
            <a:endParaRPr lang="en-US" sz="2000" b="1" cap="small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2216" y="2348880"/>
            <a:ext cx="2954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e m o c r a c </a:t>
            </a:r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2000" b="1" cap="small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595" y="595048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Individuals and minorities oppressed, leading to ill-being and agitation; Inefficiency and discontent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6538" y="1757657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Inter-national trade disrupted and relations jeopar-dized; Local autoc-racy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dictator-ship enabled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86988" y="2348880"/>
            <a:ext cx="2954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e m o c r a c y</a:t>
            </a:r>
          </a:p>
        </p:txBody>
      </p:sp>
    </p:spTree>
    <p:extLst>
      <p:ext uri="{BB962C8B-B14F-4D97-AF65-F5344CB8AC3E}">
        <p14:creationId xmlns:p14="http://schemas.microsoft.com/office/powerpoint/2010/main" val="198630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187623" y="1757036"/>
            <a:ext cx="6768752" cy="41224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67970" y="2275763"/>
            <a:ext cx="5808059" cy="30963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Or should it be the law’s task?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595" y="104203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Precariat oppressed, leading to ill-being, alienation, revolution; Social and humanitarian values forgotten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7022" y="1700808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values,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cultures, and practices broken;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Self-rule and auto-nomy violated; Imperial-ism and colonial-ism pro-moted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179561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r e e d o m</a:t>
            </a:r>
            <a:endParaRPr lang="en-US" sz="2000" b="1" cap="small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6" y="5409119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r e e d o m</a:t>
            </a:r>
            <a:endParaRPr lang="en-US" sz="2000" b="1" cap="small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2216" y="2694399"/>
            <a:ext cx="2954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r e e d o 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5595" y="595048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Individuals and minorities oppressed, leading to ill-being and agitation; Inefficiency and discontent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6538" y="1757657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Inter-national trade disrupted and relations jeopar-dized; Local autoc-racy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dictator-ship enabled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86988" y="2694399"/>
            <a:ext cx="2954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r e e d o m</a:t>
            </a:r>
          </a:p>
        </p:txBody>
      </p:sp>
    </p:spTree>
    <p:extLst>
      <p:ext uri="{BB962C8B-B14F-4D97-AF65-F5344CB8AC3E}">
        <p14:creationId xmlns:p14="http://schemas.microsoft.com/office/powerpoint/2010/main" val="3098372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1867471"/>
            <a:ext cx="14480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bad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451084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managerially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282081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politically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2451084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Negotiate or threaten to punish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3280919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Suppress social activity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1866309"/>
            <a:ext cx="20162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ent-Up Arrow 14"/>
          <p:cNvSpPr/>
          <p:nvPr/>
        </p:nvSpPr>
        <p:spPr bwMode="auto">
          <a:xfrm flipV="1">
            <a:off x="2555776" y="2268969"/>
            <a:ext cx="360040" cy="143543"/>
          </a:xfrm>
          <a:prstGeom prst="bentUp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2555776" y="2031635"/>
            <a:ext cx="504056" cy="7200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0812" y="2697305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and HRM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6207166" y="2852936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51859" y="1864913"/>
            <a:ext cx="144897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good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51859" y="244968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Listen, embrace, and adjust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51859" y="328091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Hail resis-tance as political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2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187623" y="1757036"/>
            <a:ext cx="6768752" cy="41224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67970" y="2275763"/>
            <a:ext cx="5808059" cy="30963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Or should it be the law’s task?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595" y="104203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Precariat oppressed, leading to ill-being, alienation, revolution; Social and humanitarian values forgotten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7022" y="1700808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values,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cultures, and practices broken;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Self-rule and auto-nomy violated; Imperial-ism and colonial-ism pro-moted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179561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i s</a:t>
            </a:r>
            <a:r>
              <a:rPr lang="en-US" sz="16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o</a:t>
            </a:r>
            <a:r>
              <a:rPr lang="en-US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y</a:t>
            </a:r>
            <a:endParaRPr lang="en-US" sz="2000" b="1" cap="small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6" y="5409119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i s t o r 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2216" y="2694399"/>
            <a:ext cx="2954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 t o r 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5595" y="595048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Individuals and minorities oppressed, leading to ill-being and agitation; Inefficiency and discontent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6538" y="1757657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Inter-national trade disrupted and relations jeopar-dized; Local autoc-racy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dictator-ship enabled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86988" y="2694399"/>
            <a:ext cx="2954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 t o r y</a:t>
            </a:r>
          </a:p>
        </p:txBody>
      </p:sp>
    </p:spTree>
    <p:extLst>
      <p:ext uri="{BB962C8B-B14F-4D97-AF65-F5344CB8AC3E}">
        <p14:creationId xmlns:p14="http://schemas.microsoft.com/office/powerpoint/2010/main" val="286380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187623" y="1757036"/>
            <a:ext cx="6768752" cy="41224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67970" y="2275763"/>
            <a:ext cx="5808059" cy="30963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Or should it be the law’s task?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595" y="104203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Precariat oppressed, leading to ill-being, alienation, revolution; Social and humanitarian values forgotten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7022" y="1700808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values,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cultures, and practices broken;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Self-rule and auto-nomy violated; Imperial-ism and colonial-ism pro-moted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179561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e r s</a:t>
            </a:r>
            <a:r>
              <a:rPr lang="en-US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o</a:t>
            </a:r>
            <a:r>
              <a:rPr lang="en-US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y</a:t>
            </a:r>
            <a:endParaRPr lang="en-US" sz="2000" b="1" cap="small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6" y="5409119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e r s t o r 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2216" y="2602647"/>
            <a:ext cx="2954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e r</a:t>
            </a:r>
          </a:p>
          <a:p>
            <a:pPr algn="ctr"/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o r 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5595" y="595048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Individuals and minorities oppressed, leading to ill-being and agitation; Inefficiency and discontent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6538" y="1757657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Inter-national trade disrupted and relations jeopar-dized; Local autoc-racy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dictator-ship enabled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86988" y="2602647"/>
            <a:ext cx="2954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e</a:t>
            </a:r>
          </a:p>
          <a:p>
            <a:pPr algn="ctr"/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t o r y</a:t>
            </a:r>
          </a:p>
        </p:txBody>
      </p:sp>
    </p:spTree>
    <p:extLst>
      <p:ext uri="{BB962C8B-B14F-4D97-AF65-F5344CB8AC3E}">
        <p14:creationId xmlns:p14="http://schemas.microsoft.com/office/powerpoint/2010/main" val="411071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187623" y="1757036"/>
            <a:ext cx="6768752" cy="41224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67970" y="2275763"/>
            <a:ext cx="5808059" cy="30963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Or should it be the law’s task?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595" y="104203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Precariat oppressed, leading to ill-being, alienation, revolution; Social and humanitarian values forgotten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7022" y="1700808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values,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cultures, and practices broken;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Self-rule and auto-nomy violated; Imperial-ism and colonial-ism pro-moted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179561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r e a t e r  g o o d</a:t>
            </a:r>
            <a:endParaRPr lang="en-US" sz="2000" b="1" cap="small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6" y="5409119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r e a t e r  g o o 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2216" y="2276872"/>
            <a:ext cx="2954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reater</a:t>
            </a:r>
          </a:p>
          <a:p>
            <a:pPr algn="ctr"/>
            <a:r>
              <a:rPr lang="en-US" sz="12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5595" y="595048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Individuals and minorities oppressed, leading to ill-being and agitation; Inefficiency and discontent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6538" y="1757657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Inter-national trade disrupted and relations jeopar-dized; Local autoc-racy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dictator-ship enabled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86988" y="2276872"/>
            <a:ext cx="2954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</a:p>
          <a:p>
            <a:pPr algn="ctr"/>
            <a:r>
              <a:rPr lang="en-US" sz="12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63781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187623" y="1757036"/>
            <a:ext cx="6768752" cy="41224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67970" y="2275763"/>
            <a:ext cx="5808059" cy="30963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Or should it be the law’s task?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595" y="104203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Precariat oppressed, leading to ill-being, alienation, revolution; Social and humanitarian values forgotten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7022" y="1700808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values,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cultures, and practices broken;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Self-rule and auto-nomy violated; Imperial-ism and colonial-ism pro-moted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179561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o c a l  i n</a:t>
            </a:r>
            <a:r>
              <a:rPr lang="en-US" sz="12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e r e s t</a:t>
            </a:r>
            <a:endParaRPr lang="en-US" sz="2000" b="1" cap="small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6" y="5409119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o c a l  i n</a:t>
            </a:r>
            <a:r>
              <a:rPr lang="en-US" sz="12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e r e s 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2216" y="2009160"/>
            <a:ext cx="29543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</a:p>
          <a:p>
            <a:pPr algn="ctr"/>
            <a:endParaRPr lang="en-US" sz="1200" b="1" cap="small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endParaRPr lang="en-US" sz="2000" b="1" cap="small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595" y="595048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Individuals and minorities oppressed, leading to ill-being and agitation; Inefficiency and discontent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6538" y="1757657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Inter-national trade disrupted and relations jeopar-dized; Local autoc-racy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dictator-ship enabled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86988" y="2009160"/>
            <a:ext cx="29543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</a:p>
          <a:p>
            <a:pPr algn="ctr"/>
            <a:endParaRPr lang="en-US" sz="1200" b="1" cap="small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</a:p>
        </p:txBody>
      </p:sp>
    </p:spTree>
    <p:extLst>
      <p:ext uri="{BB962C8B-B14F-4D97-AF65-F5344CB8AC3E}">
        <p14:creationId xmlns:p14="http://schemas.microsoft.com/office/powerpoint/2010/main" val="138077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3061320"/>
            <a:ext cx="9144000" cy="583704"/>
          </a:xfrm>
        </p:spPr>
        <p:txBody>
          <a:bodyPr/>
          <a:lstStyle/>
          <a:p>
            <a:pPr marL="0" indent="0" algn="ctr">
              <a:buNone/>
            </a:pP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rule of law for different people?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8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187623" y="1757036"/>
            <a:ext cx="6768752" cy="41224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67970" y="2275763"/>
            <a:ext cx="5808059" cy="30963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Different rule of law for different people?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595" y="104203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Precariat oppressed, leading to ill-being, alienation, revolution; Social and humanitarian values forgotten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7022" y="1700808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values,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cultures, and practices broken;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Self-rule and auto-nomy violated; Imperial-ism and colonial-ism pro-moted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5595" y="595048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Individuals and minorities oppressed, leading to ill-being and agitation; Inefficiency and discontent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6538" y="1757657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Inter-national trade disrupted and relations jeopar-dized; Local autoc-racy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dictator-ship enabled</a:t>
            </a:r>
          </a:p>
        </p:txBody>
      </p:sp>
    </p:spTree>
    <p:extLst>
      <p:ext uri="{BB962C8B-B14F-4D97-AF65-F5344CB8AC3E}">
        <p14:creationId xmlns:p14="http://schemas.microsoft.com/office/powerpoint/2010/main" val="58424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187623" y="1757036"/>
            <a:ext cx="6768752" cy="41224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67970" y="2275763"/>
            <a:ext cx="5808059" cy="30963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Different rule of law for different people?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595" y="104203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Precariat oppressed, leading to ill-being, alienation, revolution; Social and humanitarian values forgotten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7022" y="1700808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values,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cultures, and practices broken;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Self-rule and auto-nomy violated; Imperial-ism and colonial-ism pro-moted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5595" y="595048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Individuals and minorities oppressed, leading to ill-being and agitation; Inefficiency and discontent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6538" y="1757657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Inter-national trade disrupted and relations jeopar-dized; Local autoc-racy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dictator-ship enabled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75656" y="179561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r e e d o m</a:t>
            </a:r>
            <a:endParaRPr lang="en-US" sz="2000" b="1" cap="small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4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187623" y="1757036"/>
            <a:ext cx="6768752" cy="41224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67970" y="2275763"/>
            <a:ext cx="5808059" cy="30963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Different rule of law for different people?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595" y="104203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Precariat oppressed, leading to ill-being, alienation, revolution; Social and humanitarian values forgotten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7022" y="1700808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values,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cultures, and practices broken;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Self-rule and auto-nomy violated; Imperial-ism and colonial-ism pro-moted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5595" y="595048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Individuals and minorities oppressed, leading to ill-being and agitation; Inefficiency and discontent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6538" y="1757657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Inter-national trade disrupted and relations jeopar-dized; Local autoc-racy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dictator-ship enabled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75656" y="179561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r e e d o m</a:t>
            </a:r>
            <a:endParaRPr lang="en-US" sz="2000" b="1" cap="small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5656" y="5409119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i s</a:t>
            </a:r>
            <a:r>
              <a:rPr lang="en-US" sz="16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o r y</a:t>
            </a:r>
          </a:p>
        </p:txBody>
      </p:sp>
    </p:spTree>
    <p:extLst>
      <p:ext uri="{BB962C8B-B14F-4D97-AF65-F5344CB8AC3E}">
        <p14:creationId xmlns:p14="http://schemas.microsoft.com/office/powerpoint/2010/main" val="208585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187623" y="1757036"/>
            <a:ext cx="6768752" cy="41224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67970" y="2275763"/>
            <a:ext cx="5808059" cy="30963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Different rule of law for different people?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595" y="104203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Precariat oppressed, leading to ill-being, alienation, revolution; Social and humanitarian values forgotten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7022" y="1700808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values,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cultures, and practices broken;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Self-rule and auto-nomy violated; Imperial-ism and colonial-ism pro-moted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5595" y="595048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Individuals and minorities oppressed, leading to ill-being and agitation; Inefficiency and discontent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6538" y="1757657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Inter-national trade disrupted and relations jeopar-dized; Local autoc-racy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dictator-ship enabled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75656" y="179561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r e e d o m</a:t>
            </a:r>
            <a:endParaRPr lang="en-US" sz="2000" b="1" cap="small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5656" y="5409119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i s</a:t>
            </a:r>
            <a:r>
              <a:rPr lang="en-US" sz="16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o r 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86988" y="2276872"/>
            <a:ext cx="2954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</a:p>
          <a:p>
            <a:pPr algn="ctr"/>
            <a:r>
              <a:rPr lang="en-US" sz="12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196992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187623" y="1757036"/>
            <a:ext cx="6768752" cy="41224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67970" y="2275763"/>
            <a:ext cx="5808059" cy="30963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Different rule of law for different people?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595" y="104203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Precariat oppressed, leading to ill-being, alienation, revolution; Social and humanitarian values forgotten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7022" y="1700808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values,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cultures, and practices broken;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Self-rule and auto-nomy violated; Imperial-ism and colonial-ism pro-moted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2216" y="2009160"/>
            <a:ext cx="29543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</a:p>
          <a:p>
            <a:pPr algn="ctr"/>
            <a:endParaRPr lang="en-US" sz="1200" b="1" cap="small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endParaRPr lang="en-US" sz="2000" b="1" cap="small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595" y="595048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Individuals and minorities oppressed, leading to ill-being and agitation; Inefficiency and discontent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6538" y="1757657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Inter-national trade disrupted and relations jeopar-dized; Local autoc-racy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dictator-ship enabled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75656" y="179561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r e e d o m</a:t>
            </a:r>
            <a:endParaRPr lang="en-US" sz="2000" b="1" cap="small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5656" y="5409119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i s</a:t>
            </a:r>
            <a:r>
              <a:rPr lang="en-US" sz="16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o r 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86988" y="2276872"/>
            <a:ext cx="2954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</a:p>
          <a:p>
            <a:pPr algn="ctr"/>
            <a:r>
              <a:rPr lang="en-US" sz="12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391146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1867471"/>
            <a:ext cx="14480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bad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451084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managerially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282081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politically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2451084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Negotiate or threaten to punish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3280919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Suppress social activity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1866309"/>
            <a:ext cx="20162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ent-Up Arrow 14"/>
          <p:cNvSpPr/>
          <p:nvPr/>
        </p:nvSpPr>
        <p:spPr bwMode="auto">
          <a:xfrm flipV="1">
            <a:off x="2555776" y="2268969"/>
            <a:ext cx="360040" cy="143543"/>
          </a:xfrm>
          <a:prstGeom prst="bentUp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2555776" y="2031635"/>
            <a:ext cx="504056" cy="7200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0812" y="2697305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and HRM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0812" y="1989419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0812" y="3405191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6207166" y="2852936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7359298" y="2348920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Up Arrow 24"/>
          <p:cNvSpPr/>
          <p:nvPr/>
        </p:nvSpPr>
        <p:spPr bwMode="auto">
          <a:xfrm rot="10800000">
            <a:off x="7381184" y="302424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1859" y="1864913"/>
            <a:ext cx="144897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good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51859" y="244968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Listen, embrace, and adjust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51859" y="328091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Hail resis-tance as political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55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Different rule of law for different people?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595" y="104203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Precariat oppressed, leading to ill-being, alienation, revolution; Social and humanitarian values forgotten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7022" y="1700808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values,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cultures, and practices broken;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Self-rule and auto-nomy violated; Imperial-ism and colonial-ism pro-moted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5595" y="595048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Individuals and minorities oppressed, leading to ill-being and agitation; Inefficiency and discontent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6538" y="1757657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Inter-national trade disrupted and relations jeopar-dized; Local autoc-racy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dictator-ship enabled</a:t>
            </a:r>
          </a:p>
        </p:txBody>
      </p:sp>
    </p:spTree>
    <p:extLst>
      <p:ext uri="{BB962C8B-B14F-4D97-AF65-F5344CB8AC3E}">
        <p14:creationId xmlns:p14="http://schemas.microsoft.com/office/powerpoint/2010/main" val="22434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Different rule of law for different people?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595" y="104203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Precariat oppressed, leading to ill-being, alienation, revolution; Social and humanitarian values forgotten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7022" y="1700808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values,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cultures, and practices broken;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Self-rule and auto-nomy violated; Imperial-ism and colonial-ism pro-moted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5595" y="595048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Individuals and minorities oppressed, leading to ill-being and agitation; Inefficiency and discontent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6538" y="1757657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Inter-national trade disrupted and relations jeopar-dized; Local autoc-racy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dictator-ship enabled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7259419" y="3529609"/>
            <a:ext cx="576064" cy="475455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0800000">
            <a:off x="1330546" y="3573016"/>
            <a:ext cx="576064" cy="475455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5400000">
            <a:off x="4283966" y="5299622"/>
            <a:ext cx="576064" cy="475455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-5400000">
            <a:off x="4269291" y="1871406"/>
            <a:ext cx="576064" cy="475455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2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3061320"/>
            <a:ext cx="9144000" cy="583704"/>
          </a:xfrm>
        </p:spPr>
        <p:txBody>
          <a:bodyPr/>
          <a:lstStyle/>
          <a:p>
            <a:pPr marL="0" indent="0" algn="ctr">
              <a:buNone/>
            </a:pP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GB" sz="2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CSR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 different people?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46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187623" y="1757036"/>
            <a:ext cx="6768752" cy="41224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67970" y="2275763"/>
            <a:ext cx="5808059" cy="30963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Different CSR for different people?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595" y="104203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Precariat oppressed, leading to ill-being, alienation, revolution; Social and humanitarian values forgotten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7022" y="1700808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values,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cultures, and practices broken;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Self-rule and auto-nomy violated; Imperial-ism and colonial-ism pro-moted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5595" y="595048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Individuals and minorities oppressed, leading to ill-being and agitation; Inefficiency and discontent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6538" y="1757657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Inter-national trade disrupted and relations jeopar-dized; Local autoc-racy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dictator-ship enabled</a:t>
            </a:r>
          </a:p>
        </p:txBody>
      </p:sp>
    </p:spTree>
    <p:extLst>
      <p:ext uri="{BB962C8B-B14F-4D97-AF65-F5344CB8AC3E}">
        <p14:creationId xmlns:p14="http://schemas.microsoft.com/office/powerpoint/2010/main" val="3501629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187623" y="1757036"/>
            <a:ext cx="6768752" cy="41224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67970" y="2275763"/>
            <a:ext cx="5808059" cy="30963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Different CSR for different people?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595" y="104203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Precariat oppressed, leading to ill-being, alienation, revolution; Social and humanitarian values forgotten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7022" y="1700808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values,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cultures, and practices broken;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Self-rule and auto-nomy violated; Imperial-ism and colonial-ism pro-moted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5595" y="595048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Individuals and minorities oppressed, leading to ill-being and agitation; Inefficiency and discontent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6538" y="1757657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Inter-national trade disrupted and relations jeopar-dized; Local autoc-racy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dictator-ship enabled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75656" y="180475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i s</a:t>
            </a:r>
            <a:r>
              <a:rPr lang="en-US" b="1" cap="smal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smal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o r y</a:t>
            </a:r>
          </a:p>
        </p:txBody>
      </p:sp>
    </p:spTree>
    <p:extLst>
      <p:ext uri="{BB962C8B-B14F-4D97-AF65-F5344CB8AC3E}">
        <p14:creationId xmlns:p14="http://schemas.microsoft.com/office/powerpoint/2010/main" val="241016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187623" y="1757036"/>
            <a:ext cx="6768752" cy="41224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67970" y="2275763"/>
            <a:ext cx="5808059" cy="30963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Different CSR for different people?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595" y="104203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Precariat oppressed, leading to ill-being, alienation, revolution; Social and humanitarian values forgotten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7022" y="1700808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values,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cultures, and practices broken;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Self-rule and auto-nomy violated; Imperial-ism and colonial-ism pro-moted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5595" y="595048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Individuals and minorities oppressed, leading to ill-being and agitation; Inefficiency and discontent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6538" y="1757657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Inter-national trade disrupted and relations jeopar-dized; Local autoc-racy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dictator-ship enabled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89532" y="540515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r e e d o m</a:t>
            </a:r>
            <a:endParaRPr lang="en-US" sz="2000" b="1" cap="small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5656" y="180475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i s</a:t>
            </a:r>
            <a:r>
              <a:rPr lang="en-US" b="1" cap="smal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smal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o r y</a:t>
            </a:r>
          </a:p>
        </p:txBody>
      </p:sp>
    </p:spTree>
    <p:extLst>
      <p:ext uri="{BB962C8B-B14F-4D97-AF65-F5344CB8AC3E}">
        <p14:creationId xmlns:p14="http://schemas.microsoft.com/office/powerpoint/2010/main" val="358042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187623" y="1757036"/>
            <a:ext cx="6768752" cy="41224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67970" y="2275763"/>
            <a:ext cx="5808059" cy="30963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Different CSR for different people?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595" y="104203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Precariat oppressed, leading to ill-being, alienation, revolution; Social and humanitarian values forgotten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7022" y="1700808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values,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cultures, and practices broken;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Self-rule and auto-nomy violated; Imperial-ism and colonial-ism pro-moted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82360" y="2019267"/>
            <a:ext cx="29543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</a:p>
          <a:p>
            <a:pPr algn="ctr"/>
            <a:endParaRPr lang="en-US" sz="1200" b="1" cap="small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cap="smal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endParaRPr lang="en-US" sz="2000" b="1" cap="small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595" y="595048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Individuals and minorities oppressed, leading to ill-being and agitation; Inefficiency and discontent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6538" y="1757657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Inter-national trade disrupted and relations jeopar-dized; Local autoc-racy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dictator-ship enabled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89532" y="540515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r e e d o m</a:t>
            </a:r>
            <a:endParaRPr lang="en-US" sz="2000" b="1" cap="small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5656" y="180475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i s</a:t>
            </a:r>
            <a:r>
              <a:rPr lang="en-US" b="1" cap="smal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smal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o r y</a:t>
            </a:r>
          </a:p>
        </p:txBody>
      </p:sp>
    </p:spTree>
    <p:extLst>
      <p:ext uri="{BB962C8B-B14F-4D97-AF65-F5344CB8AC3E}">
        <p14:creationId xmlns:p14="http://schemas.microsoft.com/office/powerpoint/2010/main" val="311800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187623" y="1757036"/>
            <a:ext cx="6768752" cy="41224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67970" y="2275763"/>
            <a:ext cx="5808059" cy="30963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Different CSR for different people?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595" y="104203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Precariat oppressed, leading to ill-being, alienation, revolution; Social and humanitarian values forgotten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7022" y="1700808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values,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cultures, and practices broken;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Self-rule and auto-nomy violated; Imperial-ism and colonial-ism pro-moted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82360" y="2019267"/>
            <a:ext cx="29543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</a:p>
          <a:p>
            <a:pPr algn="ctr"/>
            <a:endParaRPr lang="en-US" sz="1200" b="1" cap="small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cap="smal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endParaRPr lang="en-US" sz="2000" b="1" cap="small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595" y="595048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damaged; Individuals and minorities oppressed, leading to ill-being and agitation; Inefficiency and discontent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6538" y="1757657"/>
            <a:ext cx="1234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Inter-national trade disrupted and relations jeopar-dized; Local autoc-racy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dictator-ship enabled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89532" y="540515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r e e d o m</a:t>
            </a:r>
            <a:endParaRPr lang="en-US" sz="2000" b="1" cap="small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5656" y="180475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i s</a:t>
            </a:r>
            <a:r>
              <a:rPr lang="en-US" b="1" cap="smal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smal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o r 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93955" y="2327043"/>
            <a:ext cx="2954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</a:p>
          <a:p>
            <a:pPr algn="ctr"/>
            <a:r>
              <a:rPr lang="en-US" sz="1200" b="1" cap="smal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smal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67289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3061320"/>
            <a:ext cx="9144000" cy="583704"/>
          </a:xfrm>
        </p:spPr>
        <p:txBody>
          <a:bodyPr/>
          <a:lstStyle/>
          <a:p>
            <a:pPr marL="0" indent="0" algn="ctr">
              <a:buNone/>
            </a:pP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 what justice-driven CSR amounts to…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6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08912" cy="507209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cap="sm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Justice-driven CSR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40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1867471"/>
            <a:ext cx="14480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bad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451084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managerially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282081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politically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2451084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Negotiate or threaten to punish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3280919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Suppress social activity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1866309"/>
            <a:ext cx="20162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ent-Up Arrow 14"/>
          <p:cNvSpPr/>
          <p:nvPr/>
        </p:nvSpPr>
        <p:spPr bwMode="auto">
          <a:xfrm flipV="1">
            <a:off x="2555776" y="2268969"/>
            <a:ext cx="360040" cy="143543"/>
          </a:xfrm>
          <a:prstGeom prst="bentUp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2555776" y="2031635"/>
            <a:ext cx="504056" cy="7200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0812" y="2697305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and HRM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0812" y="1989419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0812" y="3405191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7166" y="4111916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unrest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6207166" y="2852936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7359298" y="2348920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Up Arrow 24"/>
          <p:cNvSpPr/>
          <p:nvPr/>
        </p:nvSpPr>
        <p:spPr bwMode="auto">
          <a:xfrm rot="10800000">
            <a:off x="7381184" y="302424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Up Arrow 25"/>
          <p:cNvSpPr/>
          <p:nvPr/>
        </p:nvSpPr>
        <p:spPr bwMode="auto">
          <a:xfrm rot="10800000">
            <a:off x="7381184" y="3764692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9051" y="5876073"/>
            <a:ext cx="23762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upheaval?</a:t>
            </a:r>
          </a:p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Revolution?</a:t>
            </a:r>
            <a:endParaRPr lang="en-GB" b="1" cap="small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Up Arrow 40"/>
          <p:cNvSpPr/>
          <p:nvPr/>
        </p:nvSpPr>
        <p:spPr bwMode="auto">
          <a:xfrm rot="10800000">
            <a:off x="7359298" y="4450470"/>
            <a:ext cx="72000" cy="140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51859" y="1864913"/>
            <a:ext cx="144897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good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51859" y="244968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Listen, embrace, and adjust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51859" y="328091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Hail resis-tance as political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58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08912" cy="507209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cap="small" dirty="0" smtClean="0">
                <a:latin typeface="Arial" pitchFamily="34" charset="0"/>
                <a:cs typeface="Arial" pitchFamily="34" charset="0"/>
              </a:rPr>
              <a:t>Against the excesses of capitalism</a:t>
            </a:r>
          </a:p>
          <a:p>
            <a:pPr marL="0" indent="0" algn="ctr">
              <a:buNone/>
            </a:pPr>
            <a:endParaRPr lang="en-US" sz="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Emphasize social, human, and historical</a:t>
            </a:r>
          </a:p>
          <a:p>
            <a:pPr algn="ctr"/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Justice-driven CSR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9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08912" cy="507209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cap="small" dirty="0" smtClean="0">
                <a:latin typeface="Arial" pitchFamily="34" charset="0"/>
                <a:cs typeface="Arial" pitchFamily="34" charset="0"/>
              </a:rPr>
              <a:t>Against the excesses of capitalism</a:t>
            </a:r>
          </a:p>
          <a:p>
            <a:pPr marL="0" indent="0" algn="ctr">
              <a:buNone/>
            </a:pPr>
            <a:endParaRPr lang="en-US" sz="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Emphasize social, human, and historical</a:t>
            </a:r>
          </a:p>
          <a:p>
            <a:pPr algn="ctr"/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400" b="1" cap="small" dirty="0">
                <a:latin typeface="Arial" pitchFamily="34" charset="0"/>
                <a:cs typeface="Arial" pitchFamily="34" charset="0"/>
              </a:rPr>
              <a:t>Against the excesses of </a:t>
            </a:r>
            <a:r>
              <a:rPr lang="en-US" sz="2400" b="1" cap="small" dirty="0" smtClean="0">
                <a:latin typeface="Arial" pitchFamily="34" charset="0"/>
                <a:cs typeface="Arial" pitchFamily="34" charset="0"/>
              </a:rPr>
              <a:t>socialism</a:t>
            </a:r>
            <a:endParaRPr lang="en-US" sz="2400" b="1" cap="small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Emphasize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individual, human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, and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natural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Justice-driven CSR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3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08912" cy="507209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cap="small" dirty="0" smtClean="0">
                <a:latin typeface="Arial" pitchFamily="34" charset="0"/>
                <a:cs typeface="Arial" pitchFamily="34" charset="0"/>
              </a:rPr>
              <a:t>Against the excesses of capitalism</a:t>
            </a:r>
          </a:p>
          <a:p>
            <a:pPr marL="0" indent="0" algn="ctr">
              <a:buNone/>
            </a:pPr>
            <a:endParaRPr lang="en-US" sz="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Emphasize social, human, and historical</a:t>
            </a:r>
          </a:p>
          <a:p>
            <a:pPr algn="ctr"/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400" b="1" cap="small" dirty="0">
                <a:latin typeface="Arial" pitchFamily="34" charset="0"/>
                <a:cs typeface="Arial" pitchFamily="34" charset="0"/>
              </a:rPr>
              <a:t>Against the excesses of </a:t>
            </a:r>
            <a:r>
              <a:rPr lang="en-US" sz="2400" b="1" cap="small" dirty="0" smtClean="0">
                <a:latin typeface="Arial" pitchFamily="34" charset="0"/>
                <a:cs typeface="Arial" pitchFamily="34" charset="0"/>
              </a:rPr>
              <a:t>socialism</a:t>
            </a:r>
            <a:endParaRPr lang="en-US" sz="2400" b="1" cap="small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Emphasize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individual, human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, and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natural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400" b="1" cap="small" dirty="0">
                <a:latin typeface="Arial" pitchFamily="34" charset="0"/>
                <a:cs typeface="Arial" pitchFamily="34" charset="0"/>
              </a:rPr>
              <a:t>Against the excesses of </a:t>
            </a:r>
            <a:r>
              <a:rPr lang="en-US" sz="2400" b="1" cap="small" dirty="0" smtClean="0">
                <a:latin typeface="Arial" pitchFamily="34" charset="0"/>
                <a:cs typeface="Arial" pitchFamily="34" charset="0"/>
              </a:rPr>
              <a:t>globalization</a:t>
            </a:r>
            <a:endParaRPr lang="en-US" sz="2400" b="1" cap="small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Emphasize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respect for local interests and other cultures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Justice-driven CSR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3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08912" cy="507209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cap="small" dirty="0" smtClean="0">
                <a:latin typeface="Arial" pitchFamily="34" charset="0"/>
                <a:cs typeface="Arial" pitchFamily="34" charset="0"/>
              </a:rPr>
              <a:t>Against the excesses of capitalism</a:t>
            </a:r>
          </a:p>
          <a:p>
            <a:pPr marL="0" indent="0" algn="ctr">
              <a:buNone/>
            </a:pPr>
            <a:endParaRPr lang="en-US" sz="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Emphasize social, human, and historical</a:t>
            </a:r>
          </a:p>
          <a:p>
            <a:pPr algn="ctr"/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400" b="1" cap="small" dirty="0">
                <a:latin typeface="Arial" pitchFamily="34" charset="0"/>
                <a:cs typeface="Arial" pitchFamily="34" charset="0"/>
              </a:rPr>
              <a:t>Against the excesses of </a:t>
            </a:r>
            <a:r>
              <a:rPr lang="en-US" sz="2400" b="1" cap="small" dirty="0" smtClean="0">
                <a:latin typeface="Arial" pitchFamily="34" charset="0"/>
                <a:cs typeface="Arial" pitchFamily="34" charset="0"/>
              </a:rPr>
              <a:t>socialism</a:t>
            </a:r>
            <a:endParaRPr lang="en-US" sz="2400" b="1" cap="small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Emphasize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individual, human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, and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natural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400" b="1" cap="small" dirty="0">
                <a:latin typeface="Arial" pitchFamily="34" charset="0"/>
                <a:cs typeface="Arial" pitchFamily="34" charset="0"/>
              </a:rPr>
              <a:t>Against the excesses of </a:t>
            </a:r>
            <a:r>
              <a:rPr lang="en-US" sz="2400" b="1" cap="small" dirty="0" smtClean="0">
                <a:latin typeface="Arial" pitchFamily="34" charset="0"/>
                <a:cs typeface="Arial" pitchFamily="34" charset="0"/>
              </a:rPr>
              <a:t>globalization</a:t>
            </a:r>
            <a:endParaRPr lang="en-US" sz="2400" b="1" cap="small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Emphasize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respect for local interests and other cultures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400" b="1" cap="small" dirty="0">
                <a:latin typeface="Arial" pitchFamily="34" charset="0"/>
                <a:cs typeface="Arial" pitchFamily="34" charset="0"/>
              </a:rPr>
              <a:t>Against the excesses of </a:t>
            </a:r>
            <a:r>
              <a:rPr lang="en-US" sz="2400" b="1" cap="small" dirty="0" smtClean="0">
                <a:latin typeface="Arial" pitchFamily="34" charset="0"/>
                <a:cs typeface="Arial" pitchFamily="34" charset="0"/>
              </a:rPr>
              <a:t>protectionism</a:t>
            </a:r>
            <a:endParaRPr lang="en-US" sz="2400" b="1" cap="small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Emphasize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respect for universal interests and values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Justice-driven CSR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8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844824"/>
            <a:ext cx="9144000" cy="3456384"/>
          </a:xfrm>
        </p:spPr>
        <p:txBody>
          <a:bodyPr/>
          <a:lstStyle/>
          <a:p>
            <a:pPr marL="0" indent="0" algn="ctr">
              <a:buNone/>
            </a:pP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These would counteract “justice gone too far”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53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844824"/>
            <a:ext cx="9144000" cy="3456384"/>
          </a:xfrm>
        </p:spPr>
        <p:txBody>
          <a:bodyPr/>
          <a:lstStyle/>
          <a:p>
            <a:pPr marL="0" indent="0" algn="ctr">
              <a:buNone/>
            </a:pP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about justice not gone far enough?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95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844824"/>
            <a:ext cx="9144000" cy="3456384"/>
          </a:xfrm>
        </p:spPr>
        <p:txBody>
          <a:bodyPr/>
          <a:lstStyle/>
          <a:p>
            <a:pPr marL="0" indent="0" algn="ctr">
              <a:buNone/>
            </a:pP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about justice not gone far enough?</a:t>
            </a:r>
          </a:p>
          <a:p>
            <a:pPr marL="0" indent="0" algn="ctr">
              <a:buNone/>
            </a:pP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Slightly nonsensical question in the fringes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4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844824"/>
            <a:ext cx="9144000" cy="3456384"/>
          </a:xfrm>
        </p:spPr>
        <p:txBody>
          <a:bodyPr/>
          <a:lstStyle/>
          <a:p>
            <a:pPr marL="0" indent="0" algn="ctr">
              <a:buNone/>
            </a:pP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about justice not gone far enough?</a:t>
            </a:r>
          </a:p>
          <a:p>
            <a:pPr marL="0" indent="0" algn="ctr">
              <a:buNone/>
            </a:pP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Slightly nonsensical question in the fringes</a:t>
            </a:r>
          </a:p>
          <a:p>
            <a:pPr marL="0" indent="0" algn="ctr">
              <a:buNone/>
            </a:pP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Reminds us of one core principle, though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059832" y="2586608"/>
            <a:ext cx="3024336" cy="18505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Impartiality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affected</a:t>
            </a:r>
          </a:p>
        </p:txBody>
      </p:sp>
    </p:spTree>
    <p:extLst>
      <p:ext uri="{BB962C8B-B14F-4D97-AF65-F5344CB8AC3E}">
        <p14:creationId xmlns:p14="http://schemas.microsoft.com/office/powerpoint/2010/main" val="20737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59832" y="2606769"/>
            <a:ext cx="3024336" cy="18505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affected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5876" y="3532021"/>
            <a:ext cx="2232248" cy="8640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1867471"/>
            <a:ext cx="14480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bad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451084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managerially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282081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politically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2451084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Negotiate or threaten to punish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3280919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Suppress social activity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1866309"/>
            <a:ext cx="20162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ent-Up Arrow 14"/>
          <p:cNvSpPr/>
          <p:nvPr/>
        </p:nvSpPr>
        <p:spPr bwMode="auto">
          <a:xfrm flipV="1">
            <a:off x="2555776" y="2268969"/>
            <a:ext cx="360040" cy="143543"/>
          </a:xfrm>
          <a:prstGeom prst="bentUp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2555776" y="2031635"/>
            <a:ext cx="504056" cy="7200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0812" y="2697305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and HRM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0812" y="1989419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7166" y="1281533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productivity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0812" y="3405191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7166" y="4111916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unrest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6207166" y="2852936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7359298" y="2348920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Up Arrow 22"/>
          <p:cNvSpPr/>
          <p:nvPr/>
        </p:nvSpPr>
        <p:spPr bwMode="auto">
          <a:xfrm>
            <a:off x="7362394" y="1671635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Up Arrow 24"/>
          <p:cNvSpPr/>
          <p:nvPr/>
        </p:nvSpPr>
        <p:spPr bwMode="auto">
          <a:xfrm rot="10800000">
            <a:off x="7381184" y="302424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Up Arrow 25"/>
          <p:cNvSpPr/>
          <p:nvPr/>
        </p:nvSpPr>
        <p:spPr bwMode="auto">
          <a:xfrm rot="10800000">
            <a:off x="7381184" y="3764692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9051" y="5876073"/>
            <a:ext cx="23762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upheaval?</a:t>
            </a:r>
          </a:p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Revolution?</a:t>
            </a:r>
            <a:endParaRPr lang="en-GB" b="1" cap="small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Up Arrow 40"/>
          <p:cNvSpPr/>
          <p:nvPr/>
        </p:nvSpPr>
        <p:spPr bwMode="auto">
          <a:xfrm rot="10800000">
            <a:off x="7359298" y="4450470"/>
            <a:ext cx="72000" cy="140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51859" y="1864913"/>
            <a:ext cx="144897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good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51859" y="244968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Listen, embrace, and adjust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51859" y="328091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Hail resis-tance as political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0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3059832" y="2606769"/>
            <a:ext cx="3024336" cy="18505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affected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5876" y="3532021"/>
            <a:ext cx="2232248" cy="8640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interests of all those affected by a decision should be taken into account in making that decision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4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48883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interests of all those affected by a decision should be taken into account in making that decision</a:t>
            </a:r>
          </a:p>
          <a:p>
            <a:pPr algn="ctr"/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big environmental and social issues</a:t>
            </a:r>
          </a:p>
          <a:p>
            <a:pPr algn="ctr"/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0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4888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interests of all those affected by a decision should be taken into account in making that decision</a:t>
            </a:r>
          </a:p>
          <a:p>
            <a:pPr algn="ctr"/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big environmental and social issues</a:t>
            </a:r>
          </a:p>
          <a:p>
            <a:pPr algn="ctr"/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Everybody living now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24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4888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interests of all those affected by a decision should be taken into account in making that decision</a:t>
            </a:r>
          </a:p>
          <a:p>
            <a:pPr algn="ctr"/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big environmental and social issues</a:t>
            </a:r>
          </a:p>
          <a:p>
            <a:pPr algn="ctr"/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Everybody living now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 generations</a:t>
            </a:r>
          </a:p>
          <a:p>
            <a:pPr algn="ctr"/>
            <a:endParaRPr lang="fi-FI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4888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interests of all those affected by a decision should be taken into account in making that decision</a:t>
            </a:r>
          </a:p>
          <a:p>
            <a:pPr algn="ctr"/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big environmental and social issues</a:t>
            </a:r>
          </a:p>
          <a:p>
            <a:pPr algn="ctr"/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Everybody living now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 generations</a:t>
            </a:r>
          </a:p>
          <a:p>
            <a:pPr algn="ctr"/>
            <a:endParaRPr lang="fi-FI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ethics</a:t>
            </a:r>
          </a:p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</a:p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Degrowth?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5400000">
            <a:off x="4283967" y="4363561"/>
            <a:ext cx="576064" cy="475455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4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47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88640"/>
            <a:ext cx="4320480" cy="1152128"/>
          </a:xfrm>
        </p:spPr>
        <p:txBody>
          <a:bodyPr/>
          <a:lstStyle/>
          <a:p>
            <a:r>
              <a:rPr lang="en-GB" sz="3800" b="1" dirty="0" smtClean="0">
                <a:solidFill>
                  <a:srgbClr val="FFFF99"/>
                </a:solidFill>
                <a:latin typeface="Arial" charset="0"/>
              </a:rPr>
              <a:t>Group Work 3</a:t>
            </a:r>
            <a:br>
              <a:rPr lang="en-GB" sz="3800" b="1" dirty="0" smtClean="0">
                <a:solidFill>
                  <a:srgbClr val="FFFF99"/>
                </a:solidFill>
                <a:latin typeface="Arial" charset="0"/>
              </a:rPr>
            </a:br>
            <a:endParaRPr lang="en-GB" sz="1200" b="1" dirty="0" smtClean="0">
              <a:solidFill>
                <a:srgbClr val="99CCFF"/>
              </a:solidFill>
              <a:latin typeface="Arial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1600200"/>
            <a:ext cx="6985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fi-FI" sz="400" dirty="0" smtClean="0"/>
              <a:t>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 flipH="1">
            <a:off x="1115616" y="1556792"/>
            <a:ext cx="7920880" cy="5040560"/>
          </a:xfrm>
          <a:ln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 b="1" cap="small" dirty="0" smtClean="0">
                <a:latin typeface="Arial" charset="0"/>
              </a:rPr>
              <a:t>Groups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1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 flipH="1">
            <a:off x="35496" y="1340768"/>
            <a:ext cx="3528392" cy="5040560"/>
          </a:xfrm>
          <a:ln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 b="1" cap="small" dirty="0" smtClean="0">
                <a:latin typeface="Arial" charset="0"/>
              </a:rPr>
              <a:t>Cases (“nations”)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Care ethics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Communitarianism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Luck egalitarianism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Preference utilitarianism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approach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Libertarianism</a:t>
            </a:r>
            <a:endParaRPr lang="en-US" altLang="fi-F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88640"/>
            <a:ext cx="4320480" cy="1152128"/>
          </a:xfrm>
        </p:spPr>
        <p:txBody>
          <a:bodyPr/>
          <a:lstStyle/>
          <a:p>
            <a:r>
              <a:rPr lang="en-GB" sz="3800" b="1" dirty="0" smtClean="0">
                <a:solidFill>
                  <a:srgbClr val="FFFF99"/>
                </a:solidFill>
                <a:latin typeface="Arial" charset="0"/>
              </a:rPr>
              <a:t>Group Work 3</a:t>
            </a:r>
            <a:br>
              <a:rPr lang="en-GB" sz="3800" b="1" dirty="0" smtClean="0">
                <a:solidFill>
                  <a:srgbClr val="FFFF99"/>
                </a:solidFill>
                <a:latin typeface="Arial" charset="0"/>
              </a:rPr>
            </a:br>
            <a:endParaRPr lang="en-GB" sz="1200" b="1" dirty="0" smtClean="0">
              <a:solidFill>
                <a:srgbClr val="99CCFF"/>
              </a:solidFill>
              <a:latin typeface="Arial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1600200"/>
            <a:ext cx="6985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fi-FI" sz="400" dirty="0" smtClean="0"/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 flipH="1">
            <a:off x="3707904" y="1340768"/>
            <a:ext cx="543609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GB" sz="2800" b="1" kern="0" cap="small" dirty="0" smtClean="0">
                <a:effectLst/>
                <a:latin typeface="Arial" charset="0"/>
              </a:rPr>
              <a:t>Find out and report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en-US" sz="400" b="1" kern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fi-FI" sz="2400" b="1" kern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 briefly the principle(s) on which “your nation” operates</a:t>
            </a:r>
          </a:p>
          <a:p>
            <a:r>
              <a:rPr lang="en-GB" altLang="fi-FI" sz="2400" b="1" kern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kinds of laws, regulating business and other activities, would your nation have regarding </a:t>
            </a:r>
          </a:p>
          <a:p>
            <a:pPr lvl="1"/>
            <a:r>
              <a:rPr lang="en-GB" altLang="fi-FI" sz="2200" b="1" kern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Environmental damage?</a:t>
            </a:r>
          </a:p>
          <a:p>
            <a:pPr lvl="1"/>
            <a:r>
              <a:rPr lang="en-GB" altLang="fi-FI" sz="2200" b="1" kern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Gender equality?</a:t>
            </a:r>
          </a:p>
          <a:p>
            <a:pPr lvl="1"/>
            <a:r>
              <a:rPr lang="en-GB" altLang="fi-FI" sz="2200" b="1" kern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Protection of local traditions?</a:t>
            </a:r>
          </a:p>
          <a:p>
            <a:pPr lvl="1"/>
            <a:r>
              <a:rPr lang="en-GB" altLang="fi-FI" sz="2200" b="1" kern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of child labour?</a:t>
            </a:r>
          </a:p>
          <a:p>
            <a:pPr lvl="1"/>
            <a:r>
              <a:rPr lang="en-GB" altLang="fi-FI" sz="2200" b="1" kern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Minority rights?</a:t>
            </a:r>
          </a:p>
          <a:p>
            <a:pPr lvl="1"/>
            <a:r>
              <a:rPr lang="en-GB" altLang="fi-FI" sz="2200" b="1" kern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Disability rights?</a:t>
            </a:r>
            <a:endParaRPr lang="en-US" altLang="fi-FI" sz="2400" b="1" kern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63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http://www.dresdenresearch.com/images/crowd-dresd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10500"/>
                    </a14:imgEffect>
                    <a14:imgEffect>
                      <a14:saturation sa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01384"/>
            <a:ext cx="9141861" cy="6084000"/>
          </a:xfrm>
          <a:prstGeom prst="rect">
            <a:avLst/>
          </a:prstGeom>
          <a:noFill/>
          <a:ln w="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-36513" y="0"/>
            <a:ext cx="9141861" cy="5085184"/>
          </a:xfrm>
          <a:prstGeom prst="rect">
            <a:avLst/>
          </a:prstGeom>
          <a:solidFill>
            <a:srgbClr val="25252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2888"/>
            <a:ext cx="9144000" cy="3716337"/>
          </a:xfrm>
        </p:spPr>
        <p:txBody>
          <a:bodyPr/>
          <a:lstStyle/>
          <a:p>
            <a:r>
              <a:rPr lang="fi-FI" sz="2800" b="1" smtClean="0">
                <a:solidFill>
                  <a:srgbClr val="99CCFF"/>
                </a:solidFill>
                <a:latin typeface="Arial" charset="0"/>
              </a:rPr>
              <a:t> </a:t>
            </a:r>
          </a:p>
        </p:txBody>
      </p:sp>
      <p:pic>
        <p:nvPicPr>
          <p:cNvPr id="3084" name="Picture 12" descr="https://encrypted-tbn0.gstatic.com/images?q=tbn:ANd9GcRQlgmOB-_e02-xlMMfjhbJreT-3a-8Vu0cGKIpgJIf5DkEQgqB-A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31" y="2421184"/>
            <a:ext cx="3729599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 flipH="1">
            <a:off x="179388" y="4221163"/>
            <a:ext cx="8964612" cy="2808287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1400" b="1" smtClean="0">
                <a:latin typeface="Arial" charset="0"/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1600200"/>
            <a:ext cx="6985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fi-FI" sz="800" dirty="0" smtClean="0"/>
              <a:t> </a:t>
            </a:r>
          </a:p>
        </p:txBody>
      </p:sp>
      <p:pic>
        <p:nvPicPr>
          <p:cNvPr id="3080" name="Picture 8" descr="http://dearborn-mi.aauw.net/files/2013/10/female+thinker+bronze.gi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20958"/>
            <a:ext cx="256499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p.patheos.com.s3.amazonaws.com/blogs/uncommongodcommongood/files/2013/08/P-Food-for-Thought-211x300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064"/>
            <a:ext cx="2810520" cy="39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61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1867471"/>
            <a:ext cx="14480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bad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451084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managerially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282081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politically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2451084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Negotiate or threaten to punish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3280919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Suppress social activity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1866309"/>
            <a:ext cx="20162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ent-Up Arrow 14"/>
          <p:cNvSpPr/>
          <p:nvPr/>
        </p:nvSpPr>
        <p:spPr bwMode="auto">
          <a:xfrm flipV="1">
            <a:off x="2555776" y="2268969"/>
            <a:ext cx="360040" cy="143543"/>
          </a:xfrm>
          <a:prstGeom prst="bentUp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2555776" y="2031635"/>
            <a:ext cx="504056" cy="7200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0812" y="2697305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and HRM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0812" y="1989419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7166" y="1281533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productivity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0812" y="3405191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07166" y="327426"/>
            <a:ext cx="23762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and social damage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7166" y="4111916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unrest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6207166" y="2852936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7359298" y="2348920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Up Arrow 22"/>
          <p:cNvSpPr/>
          <p:nvPr/>
        </p:nvSpPr>
        <p:spPr bwMode="auto">
          <a:xfrm>
            <a:off x="7362394" y="1671635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Up Arrow 23"/>
          <p:cNvSpPr/>
          <p:nvPr/>
        </p:nvSpPr>
        <p:spPr bwMode="auto">
          <a:xfrm>
            <a:off x="7359298" y="933148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Up Arrow 24"/>
          <p:cNvSpPr/>
          <p:nvPr/>
        </p:nvSpPr>
        <p:spPr bwMode="auto">
          <a:xfrm rot="10800000">
            <a:off x="7381184" y="302424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Up Arrow 25"/>
          <p:cNvSpPr/>
          <p:nvPr/>
        </p:nvSpPr>
        <p:spPr bwMode="auto">
          <a:xfrm rot="10800000">
            <a:off x="7381184" y="3764692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9051" y="5876073"/>
            <a:ext cx="23762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upheaval?</a:t>
            </a:r>
          </a:p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Revolution?</a:t>
            </a:r>
            <a:endParaRPr lang="en-GB" b="1" cap="small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Up Arrow 40"/>
          <p:cNvSpPr/>
          <p:nvPr/>
        </p:nvSpPr>
        <p:spPr bwMode="auto">
          <a:xfrm rot="10800000">
            <a:off x="7359298" y="4450470"/>
            <a:ext cx="72000" cy="140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51859" y="1864913"/>
            <a:ext cx="144897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good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51859" y="244968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Listen, embrace, and adjust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51859" y="328091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Hail resis-tance as political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78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 flipH="1">
            <a:off x="0" y="3933056"/>
            <a:ext cx="9144000" cy="2808312"/>
          </a:xfrm>
          <a:ln>
            <a:noFill/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GB" sz="2000" b="1" dirty="0" smtClean="0">
                <a:latin typeface="Arial" charset="0"/>
              </a:rPr>
              <a:t>Matti Häyry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sz="800" b="1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000" b="1" dirty="0" smtClean="0">
                <a:latin typeface="Arial" charset="0"/>
              </a:rPr>
              <a:t>Aalto University School of Business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sz="2400" b="1" dirty="0" smtClean="0">
              <a:latin typeface="Arial" charset="0"/>
              <a:hlinkClick r:id="rId3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1800" b="1" dirty="0" smtClean="0">
                <a:latin typeface="Arial" charset="0"/>
              </a:rPr>
              <a:t>51E 00100 Business Ethics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sz="800" b="1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1800" b="1" dirty="0" smtClean="0">
                <a:latin typeface="Arial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sz="800" b="1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Lecture </a:t>
            </a:r>
            <a:r>
              <a:rPr lang="en-GB" sz="1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3</a:t>
            </a:r>
            <a:endParaRPr lang="en-GB" sz="1800" b="1" dirty="0" smtClean="0">
              <a:solidFill>
                <a:schemeClr val="bg2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040" y="116632"/>
            <a:ext cx="8460432" cy="2088232"/>
          </a:xfrm>
        </p:spPr>
        <p:txBody>
          <a:bodyPr/>
          <a:lstStyle/>
          <a:p>
            <a:r>
              <a:rPr lang="fi-FI" sz="48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fi-FI" sz="48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en-GB" sz="4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Political Philosophies, Justice, and CSR</a:t>
            </a:r>
            <a:r>
              <a:rPr lang="fi-FI" sz="48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fi-FI" sz="48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fi-FI" sz="3800" b="1" dirty="0" smtClean="0">
                <a:solidFill>
                  <a:srgbClr val="FFFF99"/>
                </a:solidFill>
                <a:latin typeface="Arial" charset="0"/>
              </a:rPr>
              <a:t> </a:t>
            </a:r>
            <a:endParaRPr lang="fi-FI" sz="3800" b="1" dirty="0" smtClean="0">
              <a:solidFill>
                <a:srgbClr val="99CCFF"/>
              </a:solidFill>
              <a:latin typeface="Arial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1600200"/>
            <a:ext cx="6985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fi-FI" sz="400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1867471"/>
            <a:ext cx="14480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bad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451084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managerially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282081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politically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2451084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Negotiate or threaten to punish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3280919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Suppress social activity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1866309"/>
            <a:ext cx="20162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ent-Up Arrow 14"/>
          <p:cNvSpPr/>
          <p:nvPr/>
        </p:nvSpPr>
        <p:spPr bwMode="auto">
          <a:xfrm flipV="1">
            <a:off x="2555776" y="2268969"/>
            <a:ext cx="360040" cy="143543"/>
          </a:xfrm>
          <a:prstGeom prst="bentUp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2555776" y="2031635"/>
            <a:ext cx="504056" cy="7200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0812" y="2697305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and HRM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0812" y="1989419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7166" y="1281533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productivity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0812" y="3405191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07166" y="327426"/>
            <a:ext cx="23762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and social damage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7166" y="4111916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unrest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6207166" y="2852936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7359298" y="2348920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Up Arrow 22"/>
          <p:cNvSpPr/>
          <p:nvPr/>
        </p:nvSpPr>
        <p:spPr bwMode="auto">
          <a:xfrm>
            <a:off x="7362394" y="1671635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Up Arrow 23"/>
          <p:cNvSpPr/>
          <p:nvPr/>
        </p:nvSpPr>
        <p:spPr bwMode="auto">
          <a:xfrm>
            <a:off x="7359298" y="933148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Up Arrow 24"/>
          <p:cNvSpPr/>
          <p:nvPr/>
        </p:nvSpPr>
        <p:spPr bwMode="auto">
          <a:xfrm rot="10800000">
            <a:off x="7381184" y="302424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Up Arrow 25"/>
          <p:cNvSpPr/>
          <p:nvPr/>
        </p:nvSpPr>
        <p:spPr bwMode="auto">
          <a:xfrm rot="10800000">
            <a:off x="7381184" y="3764692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10800000">
            <a:off x="5868144" y="625448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9051" y="5876073"/>
            <a:ext cx="23762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upheaval?</a:t>
            </a:r>
          </a:p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Revolution?</a:t>
            </a:r>
            <a:endParaRPr lang="en-GB" b="1" cap="small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Up Arrow 40"/>
          <p:cNvSpPr/>
          <p:nvPr/>
        </p:nvSpPr>
        <p:spPr bwMode="auto">
          <a:xfrm rot="10800000">
            <a:off x="7359298" y="4450470"/>
            <a:ext cx="72000" cy="140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41821" y="304984"/>
            <a:ext cx="251303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PR, CSR, sustainability, environmental ethics, and business ethics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51859" y="1864913"/>
            <a:ext cx="144897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good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51859" y="244968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Listen, embrace, and adjust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51859" y="328091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Hail resis-tance as political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45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1867471"/>
            <a:ext cx="14480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bad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451084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managerially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282081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politically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2451084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Negotiate or threaten to punish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3280919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Suppress social activity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1866309"/>
            <a:ext cx="20162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ent-Up Arrow 14"/>
          <p:cNvSpPr/>
          <p:nvPr/>
        </p:nvSpPr>
        <p:spPr bwMode="auto">
          <a:xfrm flipV="1">
            <a:off x="2555776" y="2268969"/>
            <a:ext cx="360040" cy="143543"/>
          </a:xfrm>
          <a:prstGeom prst="bentUp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2555776" y="2031635"/>
            <a:ext cx="504056" cy="7200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0812" y="2697305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and HRM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0812" y="1989419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7166" y="1281533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productivity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0812" y="3405191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07166" y="327426"/>
            <a:ext cx="23762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and social damage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7166" y="4111916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unrest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6207166" y="2852936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7359298" y="2348920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Up Arrow 22"/>
          <p:cNvSpPr/>
          <p:nvPr/>
        </p:nvSpPr>
        <p:spPr bwMode="auto">
          <a:xfrm>
            <a:off x="7362394" y="1671635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Up Arrow 23"/>
          <p:cNvSpPr/>
          <p:nvPr/>
        </p:nvSpPr>
        <p:spPr bwMode="auto">
          <a:xfrm>
            <a:off x="7359298" y="933148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Up Arrow 24"/>
          <p:cNvSpPr/>
          <p:nvPr/>
        </p:nvSpPr>
        <p:spPr bwMode="auto">
          <a:xfrm rot="10800000">
            <a:off x="7381184" y="302424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Up Arrow 25"/>
          <p:cNvSpPr/>
          <p:nvPr/>
        </p:nvSpPr>
        <p:spPr bwMode="auto">
          <a:xfrm rot="10800000">
            <a:off x="7381184" y="3764692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10800000">
            <a:off x="5868144" y="625448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9051" y="5876073"/>
            <a:ext cx="23762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upheaval?</a:t>
            </a:r>
          </a:p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Revolution?</a:t>
            </a:r>
            <a:endParaRPr lang="en-GB" b="1" cap="small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Up Arrow 40"/>
          <p:cNvSpPr/>
          <p:nvPr/>
        </p:nvSpPr>
        <p:spPr bwMode="auto">
          <a:xfrm rot="10800000">
            <a:off x="7359298" y="4450470"/>
            <a:ext cx="72000" cy="140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70439" y="303040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86924" y="764704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Up Arrow 50"/>
          <p:cNvSpPr/>
          <p:nvPr/>
        </p:nvSpPr>
        <p:spPr bwMode="auto">
          <a:xfrm rot="15000000">
            <a:off x="3348642" y="710712"/>
            <a:ext cx="72000" cy="32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3" name="Up Arrow 52"/>
          <p:cNvSpPr/>
          <p:nvPr/>
        </p:nvSpPr>
        <p:spPr bwMode="auto">
          <a:xfrm rot="17400000">
            <a:off x="3348642" y="441459"/>
            <a:ext cx="72000" cy="32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41821" y="304984"/>
            <a:ext cx="251303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PR, CSR, sustainability, environmental ethics, and business ethics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51859" y="1864913"/>
            <a:ext cx="144897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good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51859" y="244968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Listen, embrace, and adjust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51859" y="3278361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Hail resis-tance as political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51859" y="328091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Hail resis-tance as political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90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1867471"/>
            <a:ext cx="14480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bad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451084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managerially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282081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politically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2451084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Negotiate or threaten to punish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3280919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Suppress social activity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1866309"/>
            <a:ext cx="20162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ent-Up Arrow 14"/>
          <p:cNvSpPr/>
          <p:nvPr/>
        </p:nvSpPr>
        <p:spPr bwMode="auto">
          <a:xfrm flipV="1">
            <a:off x="2555776" y="2268969"/>
            <a:ext cx="360040" cy="143543"/>
          </a:xfrm>
          <a:prstGeom prst="bentUp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2555776" y="2031635"/>
            <a:ext cx="504056" cy="7200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0812" y="2697305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and HRM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0812" y="1989419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7166" y="1281533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productivity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0812" y="3405191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07166" y="327426"/>
            <a:ext cx="23762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and social damage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7166" y="4111916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unrest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41821" y="304984"/>
            <a:ext cx="251303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PR, CSR, sustainability, environmental ethics, and business ethics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6207166" y="2852936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7359298" y="2348920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Up Arrow 22"/>
          <p:cNvSpPr/>
          <p:nvPr/>
        </p:nvSpPr>
        <p:spPr bwMode="auto">
          <a:xfrm>
            <a:off x="7362394" y="1671635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Up Arrow 23"/>
          <p:cNvSpPr/>
          <p:nvPr/>
        </p:nvSpPr>
        <p:spPr bwMode="auto">
          <a:xfrm>
            <a:off x="7359298" y="933148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Up Arrow 24"/>
          <p:cNvSpPr/>
          <p:nvPr/>
        </p:nvSpPr>
        <p:spPr bwMode="auto">
          <a:xfrm rot="10800000">
            <a:off x="7381184" y="302424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Up Arrow 25"/>
          <p:cNvSpPr/>
          <p:nvPr/>
        </p:nvSpPr>
        <p:spPr bwMode="auto">
          <a:xfrm rot="10800000">
            <a:off x="7381184" y="3764692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10800000">
            <a:off x="5868144" y="625448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9051" y="5876073"/>
            <a:ext cx="23762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upheaval?</a:t>
            </a:r>
          </a:p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Revolution?</a:t>
            </a:r>
            <a:endParaRPr lang="en-GB" b="1" cap="small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Up Arrow 40"/>
          <p:cNvSpPr/>
          <p:nvPr/>
        </p:nvSpPr>
        <p:spPr bwMode="auto">
          <a:xfrm rot="10800000">
            <a:off x="7359298" y="4450470"/>
            <a:ext cx="72000" cy="140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70439" y="303040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86924" y="764704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Up Arrow 50"/>
          <p:cNvSpPr/>
          <p:nvPr/>
        </p:nvSpPr>
        <p:spPr bwMode="auto">
          <a:xfrm rot="15000000">
            <a:off x="3348642" y="710712"/>
            <a:ext cx="72000" cy="32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3" name="Up Arrow 52"/>
          <p:cNvSpPr/>
          <p:nvPr/>
        </p:nvSpPr>
        <p:spPr bwMode="auto">
          <a:xfrm rot="17400000">
            <a:off x="3348642" y="441459"/>
            <a:ext cx="72000" cy="32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3" name="Bent-Up Arrow 62"/>
          <p:cNvSpPr/>
          <p:nvPr/>
        </p:nvSpPr>
        <p:spPr bwMode="auto">
          <a:xfrm rot="10800000">
            <a:off x="597740" y="927100"/>
            <a:ext cx="2053134" cy="144000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17689" y="5975689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unrest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5148872" y="6132456"/>
            <a:ext cx="1080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0" name="Bent-Up Arrow 39"/>
          <p:cNvSpPr/>
          <p:nvPr/>
        </p:nvSpPr>
        <p:spPr bwMode="auto">
          <a:xfrm rot="5400000">
            <a:off x="689614" y="6196555"/>
            <a:ext cx="164906" cy="348655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2" name="Bent-Up Arrow 41"/>
          <p:cNvSpPr/>
          <p:nvPr/>
        </p:nvSpPr>
        <p:spPr bwMode="auto">
          <a:xfrm>
            <a:off x="3441821" y="6314243"/>
            <a:ext cx="900000" cy="144000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51859" y="1864913"/>
            <a:ext cx="144897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good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51859" y="244968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Listen, embrace, and adjust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51859" y="328091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Hail resis-tance as political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5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1867471"/>
            <a:ext cx="14480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bad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1859" y="1864913"/>
            <a:ext cx="144897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good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451084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managerially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282081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politically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2451084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Negotiate or threaten to punish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1859" y="244968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Listen, embrace, and adjust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3280919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Suppress social activity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1866309"/>
            <a:ext cx="20162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ent-Up Arrow 14"/>
          <p:cNvSpPr/>
          <p:nvPr/>
        </p:nvSpPr>
        <p:spPr bwMode="auto">
          <a:xfrm flipV="1">
            <a:off x="2555776" y="2268969"/>
            <a:ext cx="360040" cy="143543"/>
          </a:xfrm>
          <a:prstGeom prst="bentUp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2555776" y="2031635"/>
            <a:ext cx="504056" cy="7200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0812" y="2697305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and HRM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0812" y="1989419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7166" y="1281533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productivity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0812" y="3405191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07166" y="327426"/>
            <a:ext cx="23762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and social damage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7166" y="4111916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unrest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6207166" y="2852936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7359298" y="2348920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Up Arrow 22"/>
          <p:cNvSpPr/>
          <p:nvPr/>
        </p:nvSpPr>
        <p:spPr bwMode="auto">
          <a:xfrm>
            <a:off x="7362394" y="1671635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Up Arrow 23"/>
          <p:cNvSpPr/>
          <p:nvPr/>
        </p:nvSpPr>
        <p:spPr bwMode="auto">
          <a:xfrm>
            <a:off x="7359298" y="933148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Up Arrow 24"/>
          <p:cNvSpPr/>
          <p:nvPr/>
        </p:nvSpPr>
        <p:spPr bwMode="auto">
          <a:xfrm rot="10800000">
            <a:off x="7381184" y="302424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Up Arrow 25"/>
          <p:cNvSpPr/>
          <p:nvPr/>
        </p:nvSpPr>
        <p:spPr bwMode="auto">
          <a:xfrm rot="10800000">
            <a:off x="7381184" y="3764692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10800000">
            <a:off x="5868144" y="625448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9051" y="5876073"/>
            <a:ext cx="23762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upheaval?</a:t>
            </a:r>
          </a:p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Revolution?</a:t>
            </a:r>
            <a:endParaRPr lang="en-GB" b="1" cap="small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Up Arrow 40"/>
          <p:cNvSpPr/>
          <p:nvPr/>
        </p:nvSpPr>
        <p:spPr bwMode="auto">
          <a:xfrm rot="10800000">
            <a:off x="7359298" y="4450470"/>
            <a:ext cx="72000" cy="140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70439" y="303040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86924" y="764704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Up Arrow 50"/>
          <p:cNvSpPr/>
          <p:nvPr/>
        </p:nvSpPr>
        <p:spPr bwMode="auto">
          <a:xfrm rot="15000000">
            <a:off x="3348642" y="710712"/>
            <a:ext cx="72000" cy="32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3" name="Up Arrow 52"/>
          <p:cNvSpPr/>
          <p:nvPr/>
        </p:nvSpPr>
        <p:spPr bwMode="auto">
          <a:xfrm rot="17400000">
            <a:off x="3348642" y="441459"/>
            <a:ext cx="72000" cy="32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0764" y="278660"/>
            <a:ext cx="14489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Bliss?</a:t>
            </a:r>
            <a:endParaRPr lang="en-GB" b="1" cap="small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ight Arrow 54"/>
          <p:cNvSpPr/>
          <p:nvPr/>
        </p:nvSpPr>
        <p:spPr bwMode="auto">
          <a:xfrm rot="10800000">
            <a:off x="1763736" y="450401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3" name="Bent-Up Arrow 62"/>
          <p:cNvSpPr/>
          <p:nvPr/>
        </p:nvSpPr>
        <p:spPr bwMode="auto">
          <a:xfrm rot="10800000">
            <a:off x="597740" y="927100"/>
            <a:ext cx="2053134" cy="144000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17689" y="5975689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unrest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5148872" y="6132456"/>
            <a:ext cx="1080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0" name="Bent-Up Arrow 39"/>
          <p:cNvSpPr/>
          <p:nvPr/>
        </p:nvSpPr>
        <p:spPr bwMode="auto">
          <a:xfrm rot="5400000">
            <a:off x="689614" y="6196555"/>
            <a:ext cx="164906" cy="348655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2" name="Bent-Up Arrow 41"/>
          <p:cNvSpPr/>
          <p:nvPr/>
        </p:nvSpPr>
        <p:spPr bwMode="auto">
          <a:xfrm>
            <a:off x="3441821" y="6314243"/>
            <a:ext cx="900000" cy="144000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41821" y="304984"/>
            <a:ext cx="251303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PR, CSR, sustainability, environmental ethics, and business ethics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51859" y="328091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Hail resis-tance as political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61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1867471"/>
            <a:ext cx="14480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bad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451084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managerially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282081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politically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2451084"/>
            <a:ext cx="1448011" cy="830997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Negotiate or threaten to punish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3280919"/>
            <a:ext cx="1448011" cy="830997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Suppress social activity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1866309"/>
            <a:ext cx="20162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ent-Up Arrow 14"/>
          <p:cNvSpPr/>
          <p:nvPr/>
        </p:nvSpPr>
        <p:spPr bwMode="auto">
          <a:xfrm flipV="1">
            <a:off x="2555776" y="2268969"/>
            <a:ext cx="360040" cy="143543"/>
          </a:xfrm>
          <a:prstGeom prst="bentUp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2555776" y="2031635"/>
            <a:ext cx="504056" cy="7200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0812" y="2697305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and HRM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0812" y="1989419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7166" y="1281533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productivity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0812" y="3405191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07166" y="327426"/>
            <a:ext cx="23762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and social damage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6207166" y="2852936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7359298" y="2348920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Up Arrow 22"/>
          <p:cNvSpPr/>
          <p:nvPr/>
        </p:nvSpPr>
        <p:spPr bwMode="auto">
          <a:xfrm>
            <a:off x="7362394" y="1671635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Up Arrow 23"/>
          <p:cNvSpPr/>
          <p:nvPr/>
        </p:nvSpPr>
        <p:spPr bwMode="auto">
          <a:xfrm>
            <a:off x="7359298" y="933148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Up Arrow 24"/>
          <p:cNvSpPr/>
          <p:nvPr/>
        </p:nvSpPr>
        <p:spPr bwMode="auto">
          <a:xfrm rot="10800000">
            <a:off x="7381184" y="302424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Up Arrow 25"/>
          <p:cNvSpPr/>
          <p:nvPr/>
        </p:nvSpPr>
        <p:spPr bwMode="auto">
          <a:xfrm rot="10800000">
            <a:off x="7381184" y="3764692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10800000">
            <a:off x="5868144" y="625448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9051" y="5876073"/>
            <a:ext cx="23762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upheaval?</a:t>
            </a:r>
          </a:p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Revolution?</a:t>
            </a:r>
            <a:endParaRPr lang="en-GB" b="1" cap="small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17689" y="5975689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unrest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5148872" y="6132456"/>
            <a:ext cx="1080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1" name="Up Arrow 40"/>
          <p:cNvSpPr/>
          <p:nvPr/>
        </p:nvSpPr>
        <p:spPr bwMode="auto">
          <a:xfrm rot="10800000">
            <a:off x="7359298" y="4450470"/>
            <a:ext cx="72000" cy="140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70439" y="303040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86924" y="764704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Up Arrow 50"/>
          <p:cNvSpPr/>
          <p:nvPr/>
        </p:nvSpPr>
        <p:spPr bwMode="auto">
          <a:xfrm rot="15000000">
            <a:off x="3348642" y="710712"/>
            <a:ext cx="72000" cy="32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3" name="Up Arrow 52"/>
          <p:cNvSpPr/>
          <p:nvPr/>
        </p:nvSpPr>
        <p:spPr bwMode="auto">
          <a:xfrm rot="17400000">
            <a:off x="3348642" y="441459"/>
            <a:ext cx="72000" cy="32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0764" y="278660"/>
            <a:ext cx="14489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Bliss?</a:t>
            </a:r>
            <a:endParaRPr lang="en-GB" b="1" cap="small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ight Arrow 54"/>
          <p:cNvSpPr/>
          <p:nvPr/>
        </p:nvSpPr>
        <p:spPr bwMode="auto">
          <a:xfrm rot="10800000">
            <a:off x="1763736" y="450401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3" name="Bent-Up Arrow 62"/>
          <p:cNvSpPr/>
          <p:nvPr/>
        </p:nvSpPr>
        <p:spPr bwMode="auto">
          <a:xfrm rot="10800000">
            <a:off x="597740" y="927100"/>
            <a:ext cx="2053134" cy="144000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7" name="Bent-Up Arrow 66"/>
          <p:cNvSpPr/>
          <p:nvPr/>
        </p:nvSpPr>
        <p:spPr bwMode="auto">
          <a:xfrm rot="5400000">
            <a:off x="689614" y="6196555"/>
            <a:ext cx="164906" cy="348655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9" name="Bent-Up Arrow 68"/>
          <p:cNvSpPr/>
          <p:nvPr/>
        </p:nvSpPr>
        <p:spPr bwMode="auto">
          <a:xfrm>
            <a:off x="3441821" y="6314243"/>
            <a:ext cx="900000" cy="144000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41821" y="304984"/>
            <a:ext cx="251303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PR, CSR, sustainability, environmental ethics, and business ethics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51859" y="1864913"/>
            <a:ext cx="144897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good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51859" y="244968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Listen, embrace, and adjust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Up Arrow 42"/>
          <p:cNvSpPr/>
          <p:nvPr/>
        </p:nvSpPr>
        <p:spPr bwMode="auto">
          <a:xfrm rot="13500000">
            <a:off x="3320584" y="419382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35346" y="4531619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Nicely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97314" y="4437112"/>
            <a:ext cx="7704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</a:p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CSR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Bent-Up Arrow 45"/>
          <p:cNvSpPr/>
          <p:nvPr/>
        </p:nvSpPr>
        <p:spPr bwMode="auto">
          <a:xfrm rot="16200000" flipV="1">
            <a:off x="832398" y="3003125"/>
            <a:ext cx="391791" cy="163798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7" name="Bent-Up Arrow 46"/>
          <p:cNvSpPr/>
          <p:nvPr/>
        </p:nvSpPr>
        <p:spPr bwMode="auto">
          <a:xfrm rot="10800000" flipV="1">
            <a:off x="989635" y="4557459"/>
            <a:ext cx="576000" cy="163798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8" name="Bent-Up Arrow 47"/>
          <p:cNvSpPr/>
          <p:nvPr/>
        </p:nvSpPr>
        <p:spPr bwMode="auto">
          <a:xfrm rot="16200000" flipV="1">
            <a:off x="829664" y="3800814"/>
            <a:ext cx="391791" cy="163798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2" name="Right Arrow 51"/>
          <p:cNvSpPr/>
          <p:nvPr/>
        </p:nvSpPr>
        <p:spPr bwMode="auto">
          <a:xfrm rot="10800000">
            <a:off x="2190475" y="4685253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51859" y="328091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Hail resis-tance as political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07166" y="4111916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unrest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4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1867471"/>
            <a:ext cx="14480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bad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451084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managerially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282081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politically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2451084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Negotiate or threaten to punish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3280919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Suppress social activity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1866309"/>
            <a:ext cx="20162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ent-Up Arrow 14"/>
          <p:cNvSpPr/>
          <p:nvPr/>
        </p:nvSpPr>
        <p:spPr bwMode="auto">
          <a:xfrm flipV="1">
            <a:off x="2555776" y="2268969"/>
            <a:ext cx="360040" cy="143543"/>
          </a:xfrm>
          <a:prstGeom prst="bentUp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2555776" y="2031635"/>
            <a:ext cx="504056" cy="7200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0812" y="2697305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and HRM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0812" y="1989419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7166" y="1281533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productivity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0812" y="3405191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07166" y="327426"/>
            <a:ext cx="23762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and social damage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7166" y="4111916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unrest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6207166" y="2852936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7359298" y="2348920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Up Arrow 22"/>
          <p:cNvSpPr/>
          <p:nvPr/>
        </p:nvSpPr>
        <p:spPr bwMode="auto">
          <a:xfrm>
            <a:off x="7362394" y="1671635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Up Arrow 23"/>
          <p:cNvSpPr/>
          <p:nvPr/>
        </p:nvSpPr>
        <p:spPr bwMode="auto">
          <a:xfrm>
            <a:off x="7359298" y="933148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Up Arrow 24"/>
          <p:cNvSpPr/>
          <p:nvPr/>
        </p:nvSpPr>
        <p:spPr bwMode="auto">
          <a:xfrm rot="10800000">
            <a:off x="7381184" y="302424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Up Arrow 25"/>
          <p:cNvSpPr/>
          <p:nvPr/>
        </p:nvSpPr>
        <p:spPr bwMode="auto">
          <a:xfrm rot="10800000">
            <a:off x="7381184" y="3764692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10800000">
            <a:off x="5868144" y="625448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Up Arrow 28"/>
          <p:cNvSpPr/>
          <p:nvPr/>
        </p:nvSpPr>
        <p:spPr bwMode="auto">
          <a:xfrm rot="13500000">
            <a:off x="3320584" y="419382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35346" y="4531619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Nicely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84642" y="5289944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a police state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53336" y="4526560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Nastily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Up Arrow 34"/>
          <p:cNvSpPr/>
          <p:nvPr/>
        </p:nvSpPr>
        <p:spPr bwMode="auto">
          <a:xfrm rot="8100000">
            <a:off x="4040664" y="419382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" name="Up Arrow 35"/>
          <p:cNvSpPr/>
          <p:nvPr/>
        </p:nvSpPr>
        <p:spPr bwMode="auto">
          <a:xfrm rot="10800000">
            <a:off x="4305822" y="4897529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9051" y="5876073"/>
            <a:ext cx="23762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upheaval?</a:t>
            </a:r>
          </a:p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Revolution?</a:t>
            </a:r>
            <a:endParaRPr lang="en-GB" b="1" cap="small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17689" y="5975689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unrest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Up Arrow 38"/>
          <p:cNvSpPr/>
          <p:nvPr/>
        </p:nvSpPr>
        <p:spPr bwMode="auto">
          <a:xfrm rot="10800000">
            <a:off x="4291707" y="5628465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5148872" y="6132456"/>
            <a:ext cx="1080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1" name="Up Arrow 40"/>
          <p:cNvSpPr/>
          <p:nvPr/>
        </p:nvSpPr>
        <p:spPr bwMode="auto">
          <a:xfrm rot="10800000">
            <a:off x="7359298" y="4450470"/>
            <a:ext cx="72000" cy="140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70439" y="303040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86924" y="764704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Up Arrow 50"/>
          <p:cNvSpPr/>
          <p:nvPr/>
        </p:nvSpPr>
        <p:spPr bwMode="auto">
          <a:xfrm rot="15000000">
            <a:off x="3348642" y="710712"/>
            <a:ext cx="72000" cy="32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3" name="Up Arrow 52"/>
          <p:cNvSpPr/>
          <p:nvPr/>
        </p:nvSpPr>
        <p:spPr bwMode="auto">
          <a:xfrm rot="17400000">
            <a:off x="3348642" y="441459"/>
            <a:ext cx="72000" cy="32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0764" y="278660"/>
            <a:ext cx="14489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Bliss?</a:t>
            </a:r>
            <a:endParaRPr lang="en-GB" b="1" cap="small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ight Arrow 54"/>
          <p:cNvSpPr/>
          <p:nvPr/>
        </p:nvSpPr>
        <p:spPr bwMode="auto">
          <a:xfrm rot="10800000">
            <a:off x="1763736" y="450401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3" name="Bent-Up Arrow 62"/>
          <p:cNvSpPr/>
          <p:nvPr/>
        </p:nvSpPr>
        <p:spPr bwMode="auto">
          <a:xfrm rot="10800000">
            <a:off x="597740" y="927100"/>
            <a:ext cx="2053134" cy="144000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7" name="Bent-Up Arrow 66"/>
          <p:cNvSpPr/>
          <p:nvPr/>
        </p:nvSpPr>
        <p:spPr bwMode="auto">
          <a:xfrm rot="5400000">
            <a:off x="689614" y="6196555"/>
            <a:ext cx="164906" cy="348655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9" name="Bent-Up Arrow 68"/>
          <p:cNvSpPr/>
          <p:nvPr/>
        </p:nvSpPr>
        <p:spPr bwMode="auto">
          <a:xfrm>
            <a:off x="3441821" y="6314243"/>
            <a:ext cx="900000" cy="144000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9" name="Right Arrow 58"/>
          <p:cNvSpPr/>
          <p:nvPr/>
        </p:nvSpPr>
        <p:spPr bwMode="auto">
          <a:xfrm rot="10800000">
            <a:off x="2190475" y="4685253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97314" y="4437112"/>
            <a:ext cx="7704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</a:p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CSR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Bent-Up Arrow 65"/>
          <p:cNvSpPr/>
          <p:nvPr/>
        </p:nvSpPr>
        <p:spPr bwMode="auto">
          <a:xfrm rot="16200000" flipV="1">
            <a:off x="832398" y="3003125"/>
            <a:ext cx="391791" cy="163798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0" name="Bent-Up Arrow 69"/>
          <p:cNvSpPr/>
          <p:nvPr/>
        </p:nvSpPr>
        <p:spPr bwMode="auto">
          <a:xfrm rot="10800000" flipV="1">
            <a:off x="989635" y="4557459"/>
            <a:ext cx="576000" cy="163798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1" name="Bent-Up Arrow 70"/>
          <p:cNvSpPr/>
          <p:nvPr/>
        </p:nvSpPr>
        <p:spPr bwMode="auto">
          <a:xfrm rot="16200000" flipV="1">
            <a:off x="829664" y="3800814"/>
            <a:ext cx="391791" cy="163798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41821" y="304984"/>
            <a:ext cx="251303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PR, CSR, sustainability, environmental ethics, and business ethics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51859" y="1864913"/>
            <a:ext cx="144897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good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51859" y="244968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Listen, embrace, and adjust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651859" y="328091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Hail resis-tance as political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1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1600200"/>
            <a:ext cx="6985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fi-FI" sz="400" dirty="0" smtClean="0"/>
              <a:t>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204864"/>
            <a:ext cx="6336704" cy="1728192"/>
          </a:xfrm>
        </p:spPr>
        <p:txBody>
          <a:bodyPr/>
          <a:lstStyle/>
          <a:p>
            <a:r>
              <a:rPr lang="en-GB" sz="36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en-GB" sz="36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Arial" charset="0"/>
              </a:rPr>
              <a:t>But this was “just” about the business approaches</a:t>
            </a:r>
            <a:r>
              <a:rPr lang="en-GB" sz="38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en-GB" sz="38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fi-FI" sz="3800" b="1" dirty="0" smtClean="0">
                <a:solidFill>
                  <a:srgbClr val="FFFF99"/>
                </a:solidFill>
                <a:latin typeface="Arial" charset="0"/>
              </a:rPr>
              <a:t> </a:t>
            </a:r>
            <a:endParaRPr lang="fi-FI" sz="3800" b="1" dirty="0" smtClean="0">
              <a:solidFill>
                <a:srgbClr val="99CC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09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1600200"/>
            <a:ext cx="6985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fi-FI" sz="400" dirty="0" smtClean="0"/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44008" y="1268760"/>
            <a:ext cx="4320480" cy="93610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20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20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endParaRPr lang="en-GB" sz="20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endParaRPr lang="en-GB" sz="4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What other reasons could be given in particular cases?</a:t>
            </a:r>
          </a:p>
          <a:p>
            <a:r>
              <a:rPr lang="en-GB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4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1268760"/>
            <a:ext cx="4320480" cy="93610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16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16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endParaRPr lang="en-GB" sz="16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endParaRPr lang="en-GB" sz="4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>
                <a:solidFill>
                  <a:schemeClr val="tx1"/>
                </a:solidFill>
                <a:effectLst/>
                <a:latin typeface="Arial" charset="0"/>
              </a:rPr>
              <a:t>What are the reasons given by the CE in particular cases?</a:t>
            </a:r>
            <a:r>
              <a:rPr lang="en-GB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4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43808" y="188640"/>
            <a:ext cx="3528392" cy="6480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1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Find out and report</a:t>
            </a:r>
          </a:p>
          <a:p>
            <a:r>
              <a:rPr lang="fi-FI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4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cxnSp>
        <p:nvCxnSpPr>
          <p:cNvPr id="9" name="Elbow Connector 8"/>
          <p:cNvCxnSpPr/>
          <p:nvPr/>
        </p:nvCxnSpPr>
        <p:spPr bwMode="auto">
          <a:xfrm rot="10800000">
            <a:off x="6516216" y="512676"/>
            <a:ext cx="1224136" cy="7560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Elbow Connector 26"/>
          <p:cNvCxnSpPr/>
          <p:nvPr/>
        </p:nvCxnSpPr>
        <p:spPr bwMode="auto">
          <a:xfrm rot="10800000">
            <a:off x="2699792" y="512675"/>
            <a:ext cx="1224136" cy="756084"/>
          </a:xfrm>
          <a:prstGeom prst="bentConnector3">
            <a:avLst>
              <a:gd name="adj1" fmla="val 152218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179512" y="2636912"/>
            <a:ext cx="3528392" cy="6480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1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Environmental ethics</a:t>
            </a:r>
          </a:p>
          <a:p>
            <a:r>
              <a:rPr lang="fi-FI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4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179512" y="3429000"/>
            <a:ext cx="3528392" cy="6480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1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CSR</a:t>
            </a:r>
          </a:p>
          <a:p>
            <a:r>
              <a:rPr lang="fi-FI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4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5436096" y="2631374"/>
            <a:ext cx="3528392" cy="6480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1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Sustainability</a:t>
            </a:r>
          </a:p>
          <a:p>
            <a:r>
              <a:rPr lang="fi-FI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4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5436096" y="3429000"/>
            <a:ext cx="3528392" cy="6480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1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Business ethics</a:t>
            </a:r>
          </a:p>
          <a:p>
            <a:r>
              <a:rPr lang="fi-FI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4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179512" y="4221088"/>
            <a:ext cx="3528392" cy="6480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1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Moral theories</a:t>
            </a:r>
          </a:p>
          <a:p>
            <a:r>
              <a:rPr lang="fi-FI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4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5436096" y="4221088"/>
            <a:ext cx="3528392" cy="6480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1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Theories of justice</a:t>
            </a:r>
          </a:p>
          <a:p>
            <a:r>
              <a:rPr lang="fi-FI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4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cxnSp>
        <p:nvCxnSpPr>
          <p:cNvPr id="9216" name="Straight Connector 9215"/>
          <p:cNvCxnSpPr/>
          <p:nvPr/>
        </p:nvCxnSpPr>
        <p:spPr bwMode="auto">
          <a:xfrm>
            <a:off x="4595882" y="2528900"/>
            <a:ext cx="0" cy="20162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19" name="Straight Connector 9218"/>
          <p:cNvCxnSpPr>
            <a:endCxn id="33" idx="3"/>
          </p:cNvCxnSpPr>
          <p:nvPr/>
        </p:nvCxnSpPr>
        <p:spPr bwMode="auto">
          <a:xfrm flipH="1">
            <a:off x="3707904" y="4545124"/>
            <a:ext cx="9001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4535996" y="4545124"/>
            <a:ext cx="9001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H="1">
            <a:off x="3707904" y="3789040"/>
            <a:ext cx="9001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H="1">
            <a:off x="4535996" y="3789040"/>
            <a:ext cx="9001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3707904" y="2955410"/>
            <a:ext cx="9001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H="1">
            <a:off x="4535996" y="2955410"/>
            <a:ext cx="9001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27" name="Straight Arrow Connector 9226"/>
          <p:cNvCxnSpPr/>
          <p:nvPr/>
        </p:nvCxnSpPr>
        <p:spPr bwMode="auto">
          <a:xfrm flipV="1">
            <a:off x="4591251" y="2251438"/>
            <a:ext cx="379813" cy="2942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 flipV="1">
            <a:off x="4220701" y="2254870"/>
            <a:ext cx="363060" cy="2782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179512" y="5306746"/>
            <a:ext cx="8784976" cy="129060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9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39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The background in the different approaches and theories will be provided by lectures, guest lectures, and reading material.</a:t>
            </a:r>
          </a:p>
          <a:p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Everything is geared towards your investigation and reporting. </a:t>
            </a:r>
          </a:p>
          <a:p>
            <a:r>
              <a:rPr lang="en-GB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4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flipV="1">
            <a:off x="4591047" y="5013176"/>
            <a:ext cx="379813" cy="2942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4220497" y="5016608"/>
            <a:ext cx="363060" cy="2782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V="1">
            <a:off x="5704058" y="5006544"/>
            <a:ext cx="379813" cy="2942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flipH="1" flipV="1">
            <a:off x="3131840" y="5009976"/>
            <a:ext cx="363060" cy="2782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 flipV="1">
            <a:off x="6748471" y="5013176"/>
            <a:ext cx="379813" cy="2942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flipH="1" flipV="1">
            <a:off x="2104180" y="5031662"/>
            <a:ext cx="363060" cy="2782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591047" y="3789040"/>
            <a:ext cx="0" cy="756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6698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1600200"/>
            <a:ext cx="6985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fi-FI" sz="400" dirty="0" smtClean="0"/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44008" y="1268760"/>
            <a:ext cx="4320480" cy="93610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20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20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endParaRPr lang="en-GB" sz="20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endParaRPr lang="en-GB" sz="4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What other reasons could be given in particular cases?</a:t>
            </a:r>
          </a:p>
          <a:p>
            <a:r>
              <a:rPr lang="en-GB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4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1268760"/>
            <a:ext cx="4320480" cy="936104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16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16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endParaRPr lang="en-GB" sz="16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endParaRPr lang="en-GB" sz="4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>
                <a:solidFill>
                  <a:schemeClr val="bg2"/>
                </a:solidFill>
                <a:effectLst/>
                <a:latin typeface="Arial" charset="0"/>
              </a:rPr>
              <a:t>What are the reasons given by the CE in particular cases?</a:t>
            </a:r>
            <a:r>
              <a:rPr lang="en-GB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4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43808" y="188640"/>
            <a:ext cx="3528392" cy="648072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1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solidFill>
                  <a:schemeClr val="bg2"/>
                </a:solidFill>
                <a:effectLst/>
                <a:latin typeface="Arial" charset="0"/>
              </a:rPr>
              <a:t>Find out and report</a:t>
            </a:r>
          </a:p>
          <a:p>
            <a:r>
              <a:rPr lang="fi-FI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4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cxnSp>
        <p:nvCxnSpPr>
          <p:cNvPr id="9" name="Elbow Connector 8"/>
          <p:cNvCxnSpPr/>
          <p:nvPr/>
        </p:nvCxnSpPr>
        <p:spPr bwMode="auto">
          <a:xfrm rot="10800000">
            <a:off x="6516216" y="512676"/>
            <a:ext cx="1224136" cy="7560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Elbow Connector 26"/>
          <p:cNvCxnSpPr/>
          <p:nvPr/>
        </p:nvCxnSpPr>
        <p:spPr bwMode="auto">
          <a:xfrm rot="10800000">
            <a:off x="2699792" y="512675"/>
            <a:ext cx="1224136" cy="756084"/>
          </a:xfrm>
          <a:prstGeom prst="bentConnector3">
            <a:avLst>
              <a:gd name="adj1" fmla="val 152218"/>
            </a:avLst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179512" y="2636912"/>
            <a:ext cx="3528392" cy="6480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1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Environmental ethics</a:t>
            </a:r>
          </a:p>
          <a:p>
            <a:r>
              <a:rPr lang="fi-FI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4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179512" y="3429000"/>
            <a:ext cx="3528392" cy="6480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1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CSR</a:t>
            </a:r>
          </a:p>
          <a:p>
            <a:r>
              <a:rPr lang="fi-FI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4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5436096" y="2631374"/>
            <a:ext cx="3528392" cy="6480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1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Sustainability</a:t>
            </a:r>
          </a:p>
          <a:p>
            <a:r>
              <a:rPr lang="fi-FI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4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5436096" y="3429000"/>
            <a:ext cx="3528392" cy="6480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1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Business ethics</a:t>
            </a:r>
          </a:p>
          <a:p>
            <a:r>
              <a:rPr lang="fi-FI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4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179512" y="4221088"/>
            <a:ext cx="3528392" cy="6480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1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Moral theories</a:t>
            </a:r>
          </a:p>
          <a:p>
            <a:r>
              <a:rPr lang="fi-FI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4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5436096" y="4221088"/>
            <a:ext cx="3528392" cy="6480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1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Theories of justice</a:t>
            </a:r>
          </a:p>
          <a:p>
            <a:r>
              <a:rPr lang="fi-FI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4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cxnSp>
        <p:nvCxnSpPr>
          <p:cNvPr id="9216" name="Straight Connector 9215"/>
          <p:cNvCxnSpPr/>
          <p:nvPr/>
        </p:nvCxnSpPr>
        <p:spPr bwMode="auto">
          <a:xfrm>
            <a:off x="4595882" y="2528900"/>
            <a:ext cx="0" cy="20162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19" name="Straight Connector 9218"/>
          <p:cNvCxnSpPr>
            <a:endCxn id="33" idx="3"/>
          </p:cNvCxnSpPr>
          <p:nvPr/>
        </p:nvCxnSpPr>
        <p:spPr bwMode="auto">
          <a:xfrm flipH="1">
            <a:off x="3707904" y="4545124"/>
            <a:ext cx="9001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4535996" y="4545124"/>
            <a:ext cx="9001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H="1">
            <a:off x="3707904" y="3789040"/>
            <a:ext cx="9001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H="1">
            <a:off x="4535996" y="3789040"/>
            <a:ext cx="9001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3707904" y="2955410"/>
            <a:ext cx="9001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H="1">
            <a:off x="4535996" y="2955410"/>
            <a:ext cx="9001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27" name="Straight Arrow Connector 9226"/>
          <p:cNvCxnSpPr/>
          <p:nvPr/>
        </p:nvCxnSpPr>
        <p:spPr bwMode="auto">
          <a:xfrm flipV="1">
            <a:off x="4591251" y="2251438"/>
            <a:ext cx="379813" cy="2942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 flipV="1">
            <a:off x="4220701" y="2254870"/>
            <a:ext cx="363060" cy="2782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179512" y="5306746"/>
            <a:ext cx="8784976" cy="129060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9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39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The background in the different approaches and theories will be provided by lectures, guest lectures, and reading material.</a:t>
            </a:r>
          </a:p>
          <a:p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Everything is geared towards your investigation and reporting. </a:t>
            </a:r>
          </a:p>
          <a:p>
            <a:r>
              <a:rPr lang="en-GB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4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flipV="1">
            <a:off x="4591047" y="5013176"/>
            <a:ext cx="379813" cy="2942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4220497" y="5016608"/>
            <a:ext cx="363060" cy="2782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V="1">
            <a:off x="5704058" y="5006544"/>
            <a:ext cx="379813" cy="2942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flipH="1" flipV="1">
            <a:off x="3131840" y="5009976"/>
            <a:ext cx="363060" cy="2782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 flipV="1">
            <a:off x="6748471" y="5013176"/>
            <a:ext cx="379813" cy="2942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flipH="1" flipV="1">
            <a:off x="2104180" y="5031662"/>
            <a:ext cx="363060" cy="2782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591047" y="3789040"/>
            <a:ext cx="0" cy="756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8696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1600200"/>
            <a:ext cx="6985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fi-FI" sz="400" dirty="0" smtClean="0"/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44008" y="1268760"/>
            <a:ext cx="4320480" cy="936104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20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20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endParaRPr lang="en-GB" sz="20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endParaRPr lang="en-GB" sz="4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effectLst/>
                <a:latin typeface="Arial" charset="0"/>
              </a:rPr>
              <a:t>What other reasons could be given in particular cases?</a:t>
            </a:r>
          </a:p>
          <a:p>
            <a:r>
              <a:rPr lang="en-GB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4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1268760"/>
            <a:ext cx="4320480" cy="936104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16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16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endParaRPr lang="en-GB" sz="16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endParaRPr lang="en-GB" sz="4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>
                <a:solidFill>
                  <a:schemeClr val="bg2"/>
                </a:solidFill>
                <a:effectLst/>
                <a:latin typeface="Arial" charset="0"/>
              </a:rPr>
              <a:t>What are the reasons given by the CE in particular cases?</a:t>
            </a:r>
            <a:r>
              <a:rPr lang="en-GB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4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43808" y="188640"/>
            <a:ext cx="3528392" cy="64807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1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solidFill>
                  <a:srgbClr val="FFFF00"/>
                </a:solidFill>
                <a:effectLst/>
                <a:latin typeface="Arial" charset="0"/>
              </a:rPr>
              <a:t>Find out and report</a:t>
            </a:r>
          </a:p>
          <a:p>
            <a:r>
              <a:rPr lang="fi-FI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4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cxnSp>
        <p:nvCxnSpPr>
          <p:cNvPr id="9" name="Elbow Connector 8"/>
          <p:cNvCxnSpPr/>
          <p:nvPr/>
        </p:nvCxnSpPr>
        <p:spPr bwMode="auto">
          <a:xfrm rot="10800000">
            <a:off x="6516216" y="512676"/>
            <a:ext cx="1224136" cy="7560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Elbow Connector 26"/>
          <p:cNvCxnSpPr/>
          <p:nvPr/>
        </p:nvCxnSpPr>
        <p:spPr bwMode="auto">
          <a:xfrm rot="10800000">
            <a:off x="2699792" y="512675"/>
            <a:ext cx="1224136" cy="756084"/>
          </a:xfrm>
          <a:prstGeom prst="bentConnector3">
            <a:avLst>
              <a:gd name="adj1" fmla="val 152218"/>
            </a:avLst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179512" y="2636912"/>
            <a:ext cx="3528392" cy="6480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1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Environmental ethics</a:t>
            </a:r>
          </a:p>
          <a:p>
            <a:r>
              <a:rPr lang="fi-FI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4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179512" y="3429000"/>
            <a:ext cx="3528392" cy="64807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1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effectLst/>
                <a:latin typeface="Arial" charset="0"/>
              </a:rPr>
              <a:t>CSR</a:t>
            </a:r>
          </a:p>
          <a:p>
            <a:r>
              <a:rPr lang="fi-FI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4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5436096" y="2631374"/>
            <a:ext cx="3528392" cy="6480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1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Sustainability</a:t>
            </a:r>
          </a:p>
          <a:p>
            <a:r>
              <a:rPr lang="fi-FI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4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5436096" y="3429000"/>
            <a:ext cx="3528392" cy="6480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1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Business ethics</a:t>
            </a:r>
          </a:p>
          <a:p>
            <a:r>
              <a:rPr lang="fi-FI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4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179512" y="4221088"/>
            <a:ext cx="3528392" cy="6480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1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Moral theories</a:t>
            </a:r>
          </a:p>
          <a:p>
            <a:r>
              <a:rPr lang="fi-FI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4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5436096" y="4221088"/>
            <a:ext cx="3528392" cy="6480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1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Theories of justice</a:t>
            </a:r>
          </a:p>
          <a:p>
            <a:r>
              <a:rPr lang="fi-FI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4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cxnSp>
        <p:nvCxnSpPr>
          <p:cNvPr id="9216" name="Straight Connector 9215"/>
          <p:cNvCxnSpPr/>
          <p:nvPr/>
        </p:nvCxnSpPr>
        <p:spPr bwMode="auto">
          <a:xfrm>
            <a:off x="4595882" y="2528900"/>
            <a:ext cx="0" cy="20162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19" name="Straight Connector 9218"/>
          <p:cNvCxnSpPr>
            <a:endCxn id="33" idx="3"/>
          </p:cNvCxnSpPr>
          <p:nvPr/>
        </p:nvCxnSpPr>
        <p:spPr bwMode="auto">
          <a:xfrm flipH="1">
            <a:off x="3707904" y="4545124"/>
            <a:ext cx="9001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4535996" y="4545124"/>
            <a:ext cx="9001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H="1">
            <a:off x="3707904" y="3789040"/>
            <a:ext cx="9001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H="1">
            <a:off x="4535996" y="3789040"/>
            <a:ext cx="9001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3707904" y="2955410"/>
            <a:ext cx="9001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H="1">
            <a:off x="4535996" y="2955410"/>
            <a:ext cx="9001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27" name="Straight Arrow Connector 9226"/>
          <p:cNvCxnSpPr/>
          <p:nvPr/>
        </p:nvCxnSpPr>
        <p:spPr bwMode="auto">
          <a:xfrm flipV="1">
            <a:off x="4591251" y="2251438"/>
            <a:ext cx="379813" cy="2942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 flipV="1">
            <a:off x="4220701" y="2254870"/>
            <a:ext cx="363060" cy="2782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179512" y="5306746"/>
            <a:ext cx="8784976" cy="129060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9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39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The background in the different approaches and theories will be provided by lectures, guest lectures, and reading material.</a:t>
            </a:r>
          </a:p>
          <a:p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Everything is geared towards your investigation and reporting. </a:t>
            </a:r>
          </a:p>
          <a:p>
            <a:r>
              <a:rPr lang="en-GB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4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flipV="1">
            <a:off x="4591047" y="5013176"/>
            <a:ext cx="379813" cy="2942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4220497" y="5016608"/>
            <a:ext cx="363060" cy="2782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V="1">
            <a:off x="5704058" y="5006544"/>
            <a:ext cx="379813" cy="2942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flipH="1" flipV="1">
            <a:off x="3131840" y="5009976"/>
            <a:ext cx="363060" cy="2782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 flipV="1">
            <a:off x="6748471" y="5013176"/>
            <a:ext cx="379813" cy="2942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flipH="1" flipV="1">
            <a:off x="2104180" y="5031662"/>
            <a:ext cx="363060" cy="2782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591047" y="3789040"/>
            <a:ext cx="0" cy="756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56433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1600200"/>
            <a:ext cx="6985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fi-FI" sz="400" dirty="0" smtClean="0"/>
              <a:t>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204864"/>
            <a:ext cx="7416824" cy="1728192"/>
          </a:xfrm>
        </p:spPr>
        <p:txBody>
          <a:bodyPr/>
          <a:lstStyle/>
          <a:p>
            <a:r>
              <a:rPr lang="en-GB" sz="36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en-GB" sz="36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Arial" charset="0"/>
              </a:rPr>
              <a:t>After the lecture,</a:t>
            </a:r>
            <a:br>
              <a:rPr lang="en-GB" sz="36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Arial" charset="0"/>
              </a:rPr>
              <a:t>you will all have a </a:t>
            </a:r>
            <a:r>
              <a:rPr lang="en-GB" sz="3600" b="1" u="sng" dirty="0" smtClean="0">
                <a:solidFill>
                  <a:schemeClr val="tx1"/>
                </a:solidFill>
                <a:latin typeface="Arial" charset="0"/>
              </a:rPr>
              <a:t>question</a:t>
            </a:r>
            <a:r>
              <a:rPr lang="en-GB" sz="3600" b="1" dirty="0" smtClean="0">
                <a:solidFill>
                  <a:schemeClr val="tx1"/>
                </a:solidFill>
                <a:latin typeface="Arial" charset="0"/>
              </a:rPr>
              <a:t> about what you have heard here.</a:t>
            </a:r>
            <a:br>
              <a:rPr lang="en-GB" sz="36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GB" sz="3600" b="1" dirty="0">
                <a:solidFill>
                  <a:schemeClr val="tx1"/>
                </a:solidFill>
                <a:latin typeface="Arial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Arial" charset="0"/>
              </a:rPr>
              <a:t>Write it down and email it to me as soon as possible to </a:t>
            </a:r>
            <a:r>
              <a:rPr lang="en-GB" sz="3600" b="1" dirty="0" smtClean="0">
                <a:solidFill>
                  <a:schemeClr val="tx1"/>
                </a:solidFill>
                <a:latin typeface="Arial" charset="0"/>
                <a:hlinkClick r:id="rId3"/>
              </a:rPr>
              <a:t>matti.hayry@aalto.fi</a:t>
            </a:r>
            <a:r>
              <a:rPr lang="en-GB" sz="3600" b="1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GB" sz="36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GB" sz="38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en-GB" sz="38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fi-FI" sz="3800" b="1" dirty="0" smtClean="0">
                <a:solidFill>
                  <a:srgbClr val="FFFF99"/>
                </a:solidFill>
                <a:latin typeface="Arial" charset="0"/>
              </a:rPr>
              <a:t> </a:t>
            </a:r>
            <a:endParaRPr lang="fi-FI" sz="3800" b="1" dirty="0" smtClean="0">
              <a:solidFill>
                <a:srgbClr val="99CC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8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1600200"/>
            <a:ext cx="6985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fi-FI" sz="400" dirty="0" smtClean="0"/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44008" y="1268760"/>
            <a:ext cx="4320480" cy="936104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20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20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endParaRPr lang="en-GB" sz="20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endParaRPr lang="en-GB" sz="4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effectLst/>
                <a:latin typeface="Arial" charset="0"/>
              </a:rPr>
              <a:t>What other reasons could be given in particular cases?</a:t>
            </a:r>
          </a:p>
          <a:p>
            <a:r>
              <a:rPr lang="en-GB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4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1268760"/>
            <a:ext cx="4320480" cy="936104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16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16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endParaRPr lang="en-GB" sz="16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endParaRPr lang="en-GB" sz="4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>
                <a:solidFill>
                  <a:schemeClr val="bg2"/>
                </a:solidFill>
                <a:effectLst/>
                <a:latin typeface="Arial" charset="0"/>
              </a:rPr>
              <a:t>What are the reasons given by the CE in particular cases?</a:t>
            </a:r>
            <a:r>
              <a:rPr lang="en-GB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4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43808" y="188640"/>
            <a:ext cx="3528392" cy="648072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1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solidFill>
                  <a:srgbClr val="FFFF00"/>
                </a:solidFill>
                <a:effectLst/>
                <a:latin typeface="Arial" charset="0"/>
              </a:rPr>
              <a:t>Find out and report</a:t>
            </a:r>
          </a:p>
          <a:p>
            <a:r>
              <a:rPr lang="fi-FI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4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cxnSp>
        <p:nvCxnSpPr>
          <p:cNvPr id="9" name="Elbow Connector 8"/>
          <p:cNvCxnSpPr/>
          <p:nvPr/>
        </p:nvCxnSpPr>
        <p:spPr bwMode="auto">
          <a:xfrm rot="10800000">
            <a:off x="6516216" y="512676"/>
            <a:ext cx="1224136" cy="7560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Elbow Connector 26"/>
          <p:cNvCxnSpPr/>
          <p:nvPr/>
        </p:nvCxnSpPr>
        <p:spPr bwMode="auto">
          <a:xfrm rot="10800000">
            <a:off x="2699792" y="512675"/>
            <a:ext cx="1224136" cy="756084"/>
          </a:xfrm>
          <a:prstGeom prst="bentConnector3">
            <a:avLst>
              <a:gd name="adj1" fmla="val 152218"/>
            </a:avLst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179512" y="2636912"/>
            <a:ext cx="3528392" cy="6480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1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Environmental ethics</a:t>
            </a:r>
          </a:p>
          <a:p>
            <a:r>
              <a:rPr lang="fi-FI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4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179512" y="3429000"/>
            <a:ext cx="3528392" cy="64807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1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effectLst/>
                <a:latin typeface="Arial" charset="0"/>
              </a:rPr>
              <a:t>CSR</a:t>
            </a:r>
          </a:p>
          <a:p>
            <a:r>
              <a:rPr lang="fi-FI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4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5436096" y="2631374"/>
            <a:ext cx="3528392" cy="6480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1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Sustainability</a:t>
            </a:r>
          </a:p>
          <a:p>
            <a:r>
              <a:rPr lang="fi-FI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4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5436096" y="3429000"/>
            <a:ext cx="3528392" cy="6480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1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Business ethics</a:t>
            </a:r>
          </a:p>
          <a:p>
            <a:r>
              <a:rPr lang="fi-FI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4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179512" y="4221088"/>
            <a:ext cx="3528392" cy="6480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1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Moral theories</a:t>
            </a:r>
          </a:p>
          <a:p>
            <a:r>
              <a:rPr lang="fi-FI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4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5436096" y="4221088"/>
            <a:ext cx="3528392" cy="648072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100" b="1" kern="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r>
              <a:rPr lang="en-GB" sz="2200" b="1" kern="0" dirty="0" smtClean="0">
                <a:solidFill>
                  <a:schemeClr val="bg2"/>
                </a:solidFill>
                <a:effectLst/>
                <a:latin typeface="Arial" charset="0"/>
              </a:rPr>
              <a:t>Theories of justice</a:t>
            </a:r>
          </a:p>
          <a:p>
            <a:r>
              <a:rPr lang="fi-FI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4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cxnSp>
        <p:nvCxnSpPr>
          <p:cNvPr id="9216" name="Straight Connector 9215"/>
          <p:cNvCxnSpPr/>
          <p:nvPr/>
        </p:nvCxnSpPr>
        <p:spPr bwMode="auto">
          <a:xfrm>
            <a:off x="4595882" y="2528900"/>
            <a:ext cx="0" cy="20162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19" name="Straight Connector 9218"/>
          <p:cNvCxnSpPr>
            <a:endCxn id="33" idx="3"/>
          </p:cNvCxnSpPr>
          <p:nvPr/>
        </p:nvCxnSpPr>
        <p:spPr bwMode="auto">
          <a:xfrm flipH="1">
            <a:off x="3707904" y="4545124"/>
            <a:ext cx="9001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4535996" y="4545124"/>
            <a:ext cx="9001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H="1">
            <a:off x="3707904" y="3789040"/>
            <a:ext cx="9001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H="1">
            <a:off x="4535996" y="3789040"/>
            <a:ext cx="9001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3707904" y="2955410"/>
            <a:ext cx="9001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H="1">
            <a:off x="4535996" y="2955410"/>
            <a:ext cx="9001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27" name="Straight Arrow Connector 9226"/>
          <p:cNvCxnSpPr/>
          <p:nvPr/>
        </p:nvCxnSpPr>
        <p:spPr bwMode="auto">
          <a:xfrm flipV="1">
            <a:off x="4591251" y="2251438"/>
            <a:ext cx="379813" cy="2942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 flipV="1">
            <a:off x="4220701" y="2254870"/>
            <a:ext cx="363060" cy="2782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179512" y="5306746"/>
            <a:ext cx="8784976" cy="129060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9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39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The background in the different approaches and theories will be provided by lectures, guest lectures, and reading material.</a:t>
            </a:r>
          </a:p>
          <a:p>
            <a:r>
              <a:rPr lang="en-GB" sz="2200" b="1" kern="0" dirty="0" smtClean="0">
                <a:solidFill>
                  <a:schemeClr val="tx1"/>
                </a:solidFill>
                <a:effectLst/>
                <a:latin typeface="Arial" charset="0"/>
              </a:rPr>
              <a:t>Everything is geared towards your investigation and reporting. </a:t>
            </a:r>
          </a:p>
          <a:p>
            <a:r>
              <a:rPr lang="en-GB" sz="4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4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flipV="1">
            <a:off x="4591047" y="5013176"/>
            <a:ext cx="379813" cy="2942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4220497" y="5016608"/>
            <a:ext cx="363060" cy="2782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V="1">
            <a:off x="5704058" y="5006544"/>
            <a:ext cx="379813" cy="2942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flipH="1" flipV="1">
            <a:off x="3131840" y="5009976"/>
            <a:ext cx="363060" cy="2782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 flipV="1">
            <a:off x="6748471" y="5013176"/>
            <a:ext cx="379813" cy="2942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flipH="1" flipV="1">
            <a:off x="2104180" y="5031662"/>
            <a:ext cx="363060" cy="2782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591047" y="3789040"/>
            <a:ext cx="0" cy="756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5639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1867471"/>
            <a:ext cx="14480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bad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451084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managerially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282081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politically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2451084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Negotiate or threaten to punish</a:t>
            </a:r>
            <a:endParaRPr lang="en-GB" sz="16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3280919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Suppress social activity</a:t>
            </a:r>
            <a:endParaRPr lang="en-GB" sz="16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1866309"/>
            <a:ext cx="20162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ent-Up Arrow 14"/>
          <p:cNvSpPr/>
          <p:nvPr/>
        </p:nvSpPr>
        <p:spPr bwMode="auto">
          <a:xfrm flipV="1">
            <a:off x="2555776" y="2268969"/>
            <a:ext cx="360040" cy="143543"/>
          </a:xfrm>
          <a:prstGeom prst="bentUp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2555776" y="2031635"/>
            <a:ext cx="504056" cy="7200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0812" y="2697305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and HRM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0812" y="1989419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7166" y="1281533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productivity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0812" y="3405191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07166" y="327426"/>
            <a:ext cx="23762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and social damage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7166" y="4111916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unrest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6207166" y="2852936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7359298" y="2348920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Up Arrow 22"/>
          <p:cNvSpPr/>
          <p:nvPr/>
        </p:nvSpPr>
        <p:spPr bwMode="auto">
          <a:xfrm>
            <a:off x="7362394" y="1671635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Up Arrow 23"/>
          <p:cNvSpPr/>
          <p:nvPr/>
        </p:nvSpPr>
        <p:spPr bwMode="auto">
          <a:xfrm>
            <a:off x="7359298" y="933148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Up Arrow 24"/>
          <p:cNvSpPr/>
          <p:nvPr/>
        </p:nvSpPr>
        <p:spPr bwMode="auto">
          <a:xfrm rot="10800000">
            <a:off x="7381184" y="302424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Up Arrow 25"/>
          <p:cNvSpPr/>
          <p:nvPr/>
        </p:nvSpPr>
        <p:spPr bwMode="auto">
          <a:xfrm rot="10800000">
            <a:off x="7381184" y="3764692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10800000">
            <a:off x="5868144" y="625448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Up Arrow 28"/>
          <p:cNvSpPr/>
          <p:nvPr/>
        </p:nvSpPr>
        <p:spPr bwMode="auto">
          <a:xfrm rot="13500000">
            <a:off x="3320584" y="419382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35346" y="4531619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Nicely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84642" y="5289944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a police state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53336" y="4526560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Nastily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Up Arrow 34"/>
          <p:cNvSpPr/>
          <p:nvPr/>
        </p:nvSpPr>
        <p:spPr bwMode="auto">
          <a:xfrm rot="8100000">
            <a:off x="4040664" y="419382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" name="Up Arrow 35"/>
          <p:cNvSpPr/>
          <p:nvPr/>
        </p:nvSpPr>
        <p:spPr bwMode="auto">
          <a:xfrm rot="10800000">
            <a:off x="4305822" y="4897529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9051" y="5876073"/>
            <a:ext cx="23762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upheaval?</a:t>
            </a:r>
          </a:p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Revolution?</a:t>
            </a:r>
            <a:endParaRPr lang="en-GB" b="1" cap="small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17689" y="5975689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unrest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Up Arrow 38"/>
          <p:cNvSpPr/>
          <p:nvPr/>
        </p:nvSpPr>
        <p:spPr bwMode="auto">
          <a:xfrm rot="10800000">
            <a:off x="4291707" y="5628465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5148872" y="6132456"/>
            <a:ext cx="1080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1" name="Up Arrow 40"/>
          <p:cNvSpPr/>
          <p:nvPr/>
        </p:nvSpPr>
        <p:spPr bwMode="auto">
          <a:xfrm rot="10800000">
            <a:off x="7359298" y="4450470"/>
            <a:ext cx="72000" cy="140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70439" y="303040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86924" y="764704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Up Arrow 50"/>
          <p:cNvSpPr/>
          <p:nvPr/>
        </p:nvSpPr>
        <p:spPr bwMode="auto">
          <a:xfrm rot="15000000">
            <a:off x="3348642" y="710712"/>
            <a:ext cx="72000" cy="32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3" name="Up Arrow 52"/>
          <p:cNvSpPr/>
          <p:nvPr/>
        </p:nvSpPr>
        <p:spPr bwMode="auto">
          <a:xfrm rot="17400000">
            <a:off x="3348642" y="441459"/>
            <a:ext cx="72000" cy="32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0764" y="278660"/>
            <a:ext cx="14489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Bliss?</a:t>
            </a:r>
            <a:endParaRPr lang="en-GB" b="1" cap="small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ight Arrow 54"/>
          <p:cNvSpPr/>
          <p:nvPr/>
        </p:nvSpPr>
        <p:spPr bwMode="auto">
          <a:xfrm rot="10800000">
            <a:off x="1763736" y="450401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3" name="Bent-Up Arrow 62"/>
          <p:cNvSpPr/>
          <p:nvPr/>
        </p:nvSpPr>
        <p:spPr bwMode="auto">
          <a:xfrm rot="10800000">
            <a:off x="597740" y="927100"/>
            <a:ext cx="2053134" cy="144000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7" name="Bent-Up Arrow 66"/>
          <p:cNvSpPr/>
          <p:nvPr/>
        </p:nvSpPr>
        <p:spPr bwMode="auto">
          <a:xfrm rot="5400000">
            <a:off x="689614" y="6196555"/>
            <a:ext cx="164906" cy="348655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9" name="Bent-Up Arrow 68"/>
          <p:cNvSpPr/>
          <p:nvPr/>
        </p:nvSpPr>
        <p:spPr bwMode="auto">
          <a:xfrm>
            <a:off x="3441821" y="6314243"/>
            <a:ext cx="900000" cy="144000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9" name="Right Arrow 58"/>
          <p:cNvSpPr/>
          <p:nvPr/>
        </p:nvSpPr>
        <p:spPr bwMode="auto">
          <a:xfrm rot="10800000">
            <a:off x="2190475" y="4685253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97314" y="4437112"/>
            <a:ext cx="7704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</a:p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CSR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Bent-Up Arrow 65"/>
          <p:cNvSpPr/>
          <p:nvPr/>
        </p:nvSpPr>
        <p:spPr bwMode="auto">
          <a:xfrm rot="16200000" flipV="1">
            <a:off x="832398" y="3003125"/>
            <a:ext cx="391791" cy="163798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0" name="Bent-Up Arrow 69"/>
          <p:cNvSpPr/>
          <p:nvPr/>
        </p:nvSpPr>
        <p:spPr bwMode="auto">
          <a:xfrm rot="10800000" flipV="1">
            <a:off x="989635" y="4557459"/>
            <a:ext cx="576000" cy="163798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1" name="Bent-Up Arrow 70"/>
          <p:cNvSpPr/>
          <p:nvPr/>
        </p:nvSpPr>
        <p:spPr bwMode="auto">
          <a:xfrm rot="16200000" flipV="1">
            <a:off x="829664" y="3800814"/>
            <a:ext cx="391791" cy="163798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41821" y="304984"/>
            <a:ext cx="251303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PR, CSR, sustainability, environmental ethics, and business ethics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51859" y="1864913"/>
            <a:ext cx="144897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good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51859" y="244968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Listen, embrace, and adjust</a:t>
            </a:r>
            <a:endParaRPr lang="en-GB" sz="16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651859" y="328091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Hail resis-tance as political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42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1867471"/>
            <a:ext cx="14480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bad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451084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managerially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282081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politically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2451084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Negotiate or threaten to punish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3280919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Suppress social activity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1866309"/>
            <a:ext cx="20162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ent-Up Arrow 14"/>
          <p:cNvSpPr/>
          <p:nvPr/>
        </p:nvSpPr>
        <p:spPr bwMode="auto">
          <a:xfrm flipV="1">
            <a:off x="2555776" y="2268969"/>
            <a:ext cx="360040" cy="143543"/>
          </a:xfrm>
          <a:prstGeom prst="bentUp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2555776" y="2031635"/>
            <a:ext cx="504056" cy="7200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0812" y="2697305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and HRM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0812" y="1989419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7166" y="1281533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productivity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0812" y="3405191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07166" y="327426"/>
            <a:ext cx="23762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and social damage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7166" y="4111916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unrest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6207166" y="2852936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7359298" y="2348920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Up Arrow 22"/>
          <p:cNvSpPr/>
          <p:nvPr/>
        </p:nvSpPr>
        <p:spPr bwMode="auto">
          <a:xfrm>
            <a:off x="7362394" y="1671635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Up Arrow 23"/>
          <p:cNvSpPr/>
          <p:nvPr/>
        </p:nvSpPr>
        <p:spPr bwMode="auto">
          <a:xfrm>
            <a:off x="7359298" y="933148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Up Arrow 24"/>
          <p:cNvSpPr/>
          <p:nvPr/>
        </p:nvSpPr>
        <p:spPr bwMode="auto">
          <a:xfrm rot="10800000">
            <a:off x="7381184" y="302424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Up Arrow 25"/>
          <p:cNvSpPr/>
          <p:nvPr/>
        </p:nvSpPr>
        <p:spPr bwMode="auto">
          <a:xfrm rot="10800000">
            <a:off x="7381184" y="3764692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10800000">
            <a:off x="5868144" y="625448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Up Arrow 28"/>
          <p:cNvSpPr/>
          <p:nvPr/>
        </p:nvSpPr>
        <p:spPr bwMode="auto">
          <a:xfrm rot="13500000">
            <a:off x="3320584" y="419382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35346" y="4531619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Nicely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84642" y="5289944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a police state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53336" y="4526560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Nastily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Up Arrow 34"/>
          <p:cNvSpPr/>
          <p:nvPr/>
        </p:nvSpPr>
        <p:spPr bwMode="auto">
          <a:xfrm rot="8100000">
            <a:off x="4040664" y="419382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" name="Up Arrow 35"/>
          <p:cNvSpPr/>
          <p:nvPr/>
        </p:nvSpPr>
        <p:spPr bwMode="auto">
          <a:xfrm rot="10800000">
            <a:off x="4305822" y="4897529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9051" y="5876073"/>
            <a:ext cx="23762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upheaval?</a:t>
            </a:r>
          </a:p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Revolution?</a:t>
            </a:r>
            <a:endParaRPr lang="en-GB" b="1" cap="small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17689" y="5975689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unrest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Up Arrow 38"/>
          <p:cNvSpPr/>
          <p:nvPr/>
        </p:nvSpPr>
        <p:spPr bwMode="auto">
          <a:xfrm rot="10800000">
            <a:off x="4291707" y="5628465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5148872" y="6132456"/>
            <a:ext cx="1080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1" name="Up Arrow 40"/>
          <p:cNvSpPr/>
          <p:nvPr/>
        </p:nvSpPr>
        <p:spPr bwMode="auto">
          <a:xfrm rot="10800000">
            <a:off x="7359298" y="4450470"/>
            <a:ext cx="72000" cy="140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70439" y="303040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86924" y="764704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Up Arrow 50"/>
          <p:cNvSpPr/>
          <p:nvPr/>
        </p:nvSpPr>
        <p:spPr bwMode="auto">
          <a:xfrm rot="15000000">
            <a:off x="3348642" y="710712"/>
            <a:ext cx="72000" cy="32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3" name="Up Arrow 52"/>
          <p:cNvSpPr/>
          <p:nvPr/>
        </p:nvSpPr>
        <p:spPr bwMode="auto">
          <a:xfrm rot="17400000">
            <a:off x="3348642" y="441459"/>
            <a:ext cx="72000" cy="32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0764" y="278660"/>
            <a:ext cx="14489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Bliss?</a:t>
            </a:r>
            <a:endParaRPr lang="en-GB" b="1" cap="small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ight Arrow 54"/>
          <p:cNvSpPr/>
          <p:nvPr/>
        </p:nvSpPr>
        <p:spPr bwMode="auto">
          <a:xfrm rot="10800000">
            <a:off x="1763736" y="450401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3" name="Bent-Up Arrow 62"/>
          <p:cNvSpPr/>
          <p:nvPr/>
        </p:nvSpPr>
        <p:spPr bwMode="auto">
          <a:xfrm rot="10800000">
            <a:off x="597740" y="927100"/>
            <a:ext cx="2053134" cy="144000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7" name="Bent-Up Arrow 66"/>
          <p:cNvSpPr/>
          <p:nvPr/>
        </p:nvSpPr>
        <p:spPr bwMode="auto">
          <a:xfrm rot="5400000">
            <a:off x="689614" y="6196555"/>
            <a:ext cx="164906" cy="348655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9" name="Bent-Up Arrow 68"/>
          <p:cNvSpPr/>
          <p:nvPr/>
        </p:nvSpPr>
        <p:spPr bwMode="auto">
          <a:xfrm>
            <a:off x="3441821" y="6314243"/>
            <a:ext cx="900000" cy="144000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9" name="Right Arrow 58"/>
          <p:cNvSpPr/>
          <p:nvPr/>
        </p:nvSpPr>
        <p:spPr bwMode="auto">
          <a:xfrm rot="10800000">
            <a:off x="2190475" y="4685253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97314" y="4437112"/>
            <a:ext cx="7704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</a:p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CSR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Bent-Up Arrow 65"/>
          <p:cNvSpPr/>
          <p:nvPr/>
        </p:nvSpPr>
        <p:spPr bwMode="auto">
          <a:xfrm rot="16200000" flipV="1">
            <a:off x="832398" y="3003125"/>
            <a:ext cx="391791" cy="163798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0" name="Bent-Up Arrow 69"/>
          <p:cNvSpPr/>
          <p:nvPr/>
        </p:nvSpPr>
        <p:spPr bwMode="auto">
          <a:xfrm rot="10800000" flipV="1">
            <a:off x="989635" y="4557459"/>
            <a:ext cx="576000" cy="163798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1" name="Bent-Up Arrow 70"/>
          <p:cNvSpPr/>
          <p:nvPr/>
        </p:nvSpPr>
        <p:spPr bwMode="auto">
          <a:xfrm rot="16200000" flipV="1">
            <a:off x="829664" y="3800814"/>
            <a:ext cx="391791" cy="163798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41821" y="304984"/>
            <a:ext cx="251303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PR, CSR, sustainability, environmental ethics, and business ethics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51859" y="1864913"/>
            <a:ext cx="144897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good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51859" y="244968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Listen, embrace, and adjust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651859" y="3280919"/>
            <a:ext cx="1448972" cy="830997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Hail resis-tance as political</a:t>
            </a:r>
            <a:endParaRPr lang="en-GB" sz="16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1867471"/>
            <a:ext cx="14480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bad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451084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managerially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282081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politically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2451084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Negotiate or threaten to punish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3280919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Suppress social activity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1866309"/>
            <a:ext cx="20162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ent-Up Arrow 14"/>
          <p:cNvSpPr/>
          <p:nvPr/>
        </p:nvSpPr>
        <p:spPr bwMode="auto">
          <a:xfrm flipV="1">
            <a:off x="2555776" y="2268969"/>
            <a:ext cx="360040" cy="143543"/>
          </a:xfrm>
          <a:prstGeom prst="bentUp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2555776" y="2031635"/>
            <a:ext cx="504056" cy="7200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0812" y="2697305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and HRM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0812" y="1989419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7166" y="1281533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productivity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0812" y="3405191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07166" y="327426"/>
            <a:ext cx="23762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and social damage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7166" y="4111916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unrest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6207166" y="2852936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7359298" y="2348920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Up Arrow 22"/>
          <p:cNvSpPr/>
          <p:nvPr/>
        </p:nvSpPr>
        <p:spPr bwMode="auto">
          <a:xfrm>
            <a:off x="7362394" y="1671635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Up Arrow 23"/>
          <p:cNvSpPr/>
          <p:nvPr/>
        </p:nvSpPr>
        <p:spPr bwMode="auto">
          <a:xfrm>
            <a:off x="7359298" y="933148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Up Arrow 24"/>
          <p:cNvSpPr/>
          <p:nvPr/>
        </p:nvSpPr>
        <p:spPr bwMode="auto">
          <a:xfrm rot="10800000">
            <a:off x="7381184" y="302424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Up Arrow 25"/>
          <p:cNvSpPr/>
          <p:nvPr/>
        </p:nvSpPr>
        <p:spPr bwMode="auto">
          <a:xfrm rot="10800000">
            <a:off x="7381184" y="3764692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10800000">
            <a:off x="5868144" y="625448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Up Arrow 28"/>
          <p:cNvSpPr/>
          <p:nvPr/>
        </p:nvSpPr>
        <p:spPr bwMode="auto">
          <a:xfrm rot="13500000">
            <a:off x="3320584" y="419382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35346" y="4531619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Nicely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84642" y="5289944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a police state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53336" y="4526560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Nastily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Up Arrow 34"/>
          <p:cNvSpPr/>
          <p:nvPr/>
        </p:nvSpPr>
        <p:spPr bwMode="auto">
          <a:xfrm rot="8100000">
            <a:off x="4040664" y="419382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" name="Up Arrow 35"/>
          <p:cNvSpPr/>
          <p:nvPr/>
        </p:nvSpPr>
        <p:spPr bwMode="auto">
          <a:xfrm rot="10800000">
            <a:off x="4305822" y="4897529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9051" y="5876073"/>
            <a:ext cx="23762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upheaval?</a:t>
            </a:r>
          </a:p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Revolution?</a:t>
            </a:r>
            <a:endParaRPr lang="en-GB" b="1" cap="small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17689" y="5975689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unrest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Up Arrow 38"/>
          <p:cNvSpPr/>
          <p:nvPr/>
        </p:nvSpPr>
        <p:spPr bwMode="auto">
          <a:xfrm rot="10800000">
            <a:off x="4291707" y="5628465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5148872" y="6132456"/>
            <a:ext cx="1080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1" name="Up Arrow 40"/>
          <p:cNvSpPr/>
          <p:nvPr/>
        </p:nvSpPr>
        <p:spPr bwMode="auto">
          <a:xfrm rot="10800000">
            <a:off x="7359298" y="4450470"/>
            <a:ext cx="72000" cy="140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70439" y="303040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86924" y="764704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Up Arrow 50"/>
          <p:cNvSpPr/>
          <p:nvPr/>
        </p:nvSpPr>
        <p:spPr bwMode="auto">
          <a:xfrm rot="15000000">
            <a:off x="3348642" y="710712"/>
            <a:ext cx="72000" cy="32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3" name="Up Arrow 52"/>
          <p:cNvSpPr/>
          <p:nvPr/>
        </p:nvSpPr>
        <p:spPr bwMode="auto">
          <a:xfrm rot="17400000">
            <a:off x="3348642" y="441459"/>
            <a:ext cx="72000" cy="32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0764" y="278660"/>
            <a:ext cx="14489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Bliss?</a:t>
            </a:r>
            <a:endParaRPr lang="en-GB" b="1" cap="small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ight Arrow 54"/>
          <p:cNvSpPr/>
          <p:nvPr/>
        </p:nvSpPr>
        <p:spPr bwMode="auto">
          <a:xfrm rot="10800000">
            <a:off x="1763736" y="450401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3" name="Bent-Up Arrow 62"/>
          <p:cNvSpPr/>
          <p:nvPr/>
        </p:nvSpPr>
        <p:spPr bwMode="auto">
          <a:xfrm rot="10800000">
            <a:off x="597740" y="927100"/>
            <a:ext cx="2053134" cy="144000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7" name="Bent-Up Arrow 66"/>
          <p:cNvSpPr/>
          <p:nvPr/>
        </p:nvSpPr>
        <p:spPr bwMode="auto">
          <a:xfrm rot="5400000">
            <a:off x="689614" y="6196555"/>
            <a:ext cx="164906" cy="348655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9" name="Bent-Up Arrow 68"/>
          <p:cNvSpPr/>
          <p:nvPr/>
        </p:nvSpPr>
        <p:spPr bwMode="auto">
          <a:xfrm>
            <a:off x="3441821" y="6314243"/>
            <a:ext cx="900000" cy="144000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9" name="Right Arrow 58"/>
          <p:cNvSpPr/>
          <p:nvPr/>
        </p:nvSpPr>
        <p:spPr bwMode="auto">
          <a:xfrm rot="10800000">
            <a:off x="2190475" y="4685253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97314" y="4437112"/>
            <a:ext cx="7704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</a:p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CSR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Bent-Up Arrow 65"/>
          <p:cNvSpPr/>
          <p:nvPr/>
        </p:nvSpPr>
        <p:spPr bwMode="auto">
          <a:xfrm rot="16200000" flipV="1">
            <a:off x="832398" y="3003125"/>
            <a:ext cx="391791" cy="163798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0" name="Bent-Up Arrow 69"/>
          <p:cNvSpPr/>
          <p:nvPr/>
        </p:nvSpPr>
        <p:spPr bwMode="auto">
          <a:xfrm rot="10800000" flipV="1">
            <a:off x="989635" y="4557459"/>
            <a:ext cx="576000" cy="163798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1" name="Bent-Up Arrow 70"/>
          <p:cNvSpPr/>
          <p:nvPr/>
        </p:nvSpPr>
        <p:spPr bwMode="auto">
          <a:xfrm rot="16200000" flipV="1">
            <a:off x="829664" y="3800814"/>
            <a:ext cx="391791" cy="163798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41821" y="304984"/>
            <a:ext cx="251303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PR, CSR, sustainability, environmental ethics, and business ethics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51859" y="1864913"/>
            <a:ext cx="144897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good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51859" y="244968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Listen, embrace, and adjust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651859" y="3280919"/>
            <a:ext cx="1448972" cy="830997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Hail resis-tance as political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68211" y="3547420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CCSR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Up Arrow 55"/>
          <p:cNvSpPr/>
          <p:nvPr/>
        </p:nvSpPr>
        <p:spPr bwMode="auto">
          <a:xfrm rot="14400000">
            <a:off x="7064244" y="3592491"/>
            <a:ext cx="72000" cy="14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7" name="Up Arrow 56"/>
          <p:cNvSpPr/>
          <p:nvPr/>
        </p:nvSpPr>
        <p:spPr bwMode="auto">
          <a:xfrm rot="16200000">
            <a:off x="6216780" y="3622080"/>
            <a:ext cx="72000" cy="18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6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1867471"/>
            <a:ext cx="14480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bad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451084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managerially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282081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politically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2451084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Negotiate or threaten to punish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3280919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Suppress social activity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1866309"/>
            <a:ext cx="20162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ent-Up Arrow 14"/>
          <p:cNvSpPr/>
          <p:nvPr/>
        </p:nvSpPr>
        <p:spPr bwMode="auto">
          <a:xfrm flipV="1">
            <a:off x="2555776" y="2268969"/>
            <a:ext cx="360040" cy="143543"/>
          </a:xfrm>
          <a:prstGeom prst="bentUp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2555776" y="2031635"/>
            <a:ext cx="504056" cy="7200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0812" y="2697305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and HRM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0812" y="1989419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7166" y="1281533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productivity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0812" y="3405191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07166" y="327426"/>
            <a:ext cx="23762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and social damage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7166" y="4111916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unrest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6207166" y="2852936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7359298" y="2348920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Up Arrow 22"/>
          <p:cNvSpPr/>
          <p:nvPr/>
        </p:nvSpPr>
        <p:spPr bwMode="auto">
          <a:xfrm>
            <a:off x="7362394" y="1671635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Up Arrow 23"/>
          <p:cNvSpPr/>
          <p:nvPr/>
        </p:nvSpPr>
        <p:spPr bwMode="auto">
          <a:xfrm>
            <a:off x="7359298" y="933148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Up Arrow 24"/>
          <p:cNvSpPr/>
          <p:nvPr/>
        </p:nvSpPr>
        <p:spPr bwMode="auto">
          <a:xfrm rot="10800000">
            <a:off x="7381184" y="302424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Up Arrow 25"/>
          <p:cNvSpPr/>
          <p:nvPr/>
        </p:nvSpPr>
        <p:spPr bwMode="auto">
          <a:xfrm rot="10800000">
            <a:off x="7381184" y="3764692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10800000">
            <a:off x="5868144" y="625448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Up Arrow 28"/>
          <p:cNvSpPr/>
          <p:nvPr/>
        </p:nvSpPr>
        <p:spPr bwMode="auto">
          <a:xfrm rot="13500000">
            <a:off x="3320584" y="419382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35346" y="4531619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Nicely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84642" y="5289944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a police state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53336" y="4526560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Nastily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Up Arrow 34"/>
          <p:cNvSpPr/>
          <p:nvPr/>
        </p:nvSpPr>
        <p:spPr bwMode="auto">
          <a:xfrm rot="8100000">
            <a:off x="4040664" y="419382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" name="Up Arrow 35"/>
          <p:cNvSpPr/>
          <p:nvPr/>
        </p:nvSpPr>
        <p:spPr bwMode="auto">
          <a:xfrm rot="10800000">
            <a:off x="4305822" y="4897529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9051" y="5876073"/>
            <a:ext cx="23762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upheaval?</a:t>
            </a:r>
          </a:p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Revolution?</a:t>
            </a:r>
            <a:endParaRPr lang="en-GB" b="1" cap="small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17689" y="5975689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unrest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Up Arrow 38"/>
          <p:cNvSpPr/>
          <p:nvPr/>
        </p:nvSpPr>
        <p:spPr bwMode="auto">
          <a:xfrm rot="10800000">
            <a:off x="4291707" y="5628465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5148872" y="6132456"/>
            <a:ext cx="1080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1" name="Up Arrow 40"/>
          <p:cNvSpPr/>
          <p:nvPr/>
        </p:nvSpPr>
        <p:spPr bwMode="auto">
          <a:xfrm rot="10800000">
            <a:off x="7359298" y="4450470"/>
            <a:ext cx="72000" cy="140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70439" y="303040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86924" y="764704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Up Arrow 50"/>
          <p:cNvSpPr/>
          <p:nvPr/>
        </p:nvSpPr>
        <p:spPr bwMode="auto">
          <a:xfrm rot="15000000">
            <a:off x="3348642" y="710712"/>
            <a:ext cx="72000" cy="32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3" name="Up Arrow 52"/>
          <p:cNvSpPr/>
          <p:nvPr/>
        </p:nvSpPr>
        <p:spPr bwMode="auto">
          <a:xfrm rot="17400000">
            <a:off x="3348642" y="441459"/>
            <a:ext cx="72000" cy="32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0764" y="278660"/>
            <a:ext cx="14489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Bliss?</a:t>
            </a:r>
            <a:endParaRPr lang="en-GB" b="1" cap="small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ight Arrow 54"/>
          <p:cNvSpPr/>
          <p:nvPr/>
        </p:nvSpPr>
        <p:spPr bwMode="auto">
          <a:xfrm rot="10800000">
            <a:off x="1763736" y="450401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3" name="Bent-Up Arrow 62"/>
          <p:cNvSpPr/>
          <p:nvPr/>
        </p:nvSpPr>
        <p:spPr bwMode="auto">
          <a:xfrm rot="10800000">
            <a:off x="597740" y="927100"/>
            <a:ext cx="2053134" cy="144000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7" name="Bent-Up Arrow 66"/>
          <p:cNvSpPr/>
          <p:nvPr/>
        </p:nvSpPr>
        <p:spPr bwMode="auto">
          <a:xfrm rot="5400000">
            <a:off x="689614" y="6196555"/>
            <a:ext cx="164906" cy="348655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9" name="Bent-Up Arrow 68"/>
          <p:cNvSpPr/>
          <p:nvPr/>
        </p:nvSpPr>
        <p:spPr bwMode="auto">
          <a:xfrm>
            <a:off x="3441821" y="6314243"/>
            <a:ext cx="900000" cy="144000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9" name="Right Arrow 58"/>
          <p:cNvSpPr/>
          <p:nvPr/>
        </p:nvSpPr>
        <p:spPr bwMode="auto">
          <a:xfrm rot="10800000">
            <a:off x="2190475" y="4685253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97314" y="4437112"/>
            <a:ext cx="7704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</a:p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CSR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Bent-Up Arrow 65"/>
          <p:cNvSpPr/>
          <p:nvPr/>
        </p:nvSpPr>
        <p:spPr bwMode="auto">
          <a:xfrm rot="16200000" flipV="1">
            <a:off x="832398" y="3003125"/>
            <a:ext cx="391791" cy="163798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0" name="Bent-Up Arrow 69"/>
          <p:cNvSpPr/>
          <p:nvPr/>
        </p:nvSpPr>
        <p:spPr bwMode="auto">
          <a:xfrm rot="10800000" flipV="1">
            <a:off x="989635" y="4557459"/>
            <a:ext cx="576000" cy="163798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1" name="Bent-Up Arrow 70"/>
          <p:cNvSpPr/>
          <p:nvPr/>
        </p:nvSpPr>
        <p:spPr bwMode="auto">
          <a:xfrm rot="16200000" flipV="1">
            <a:off x="829664" y="3800814"/>
            <a:ext cx="391791" cy="163798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41821" y="304984"/>
            <a:ext cx="251303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PR, CSR, sustainability, environmental ethics, and business ethics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51859" y="1864913"/>
            <a:ext cx="144897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good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51859" y="244968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Listen, embrace, and adjust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651859" y="3280919"/>
            <a:ext cx="1448972" cy="830997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Hail resis-tance as political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68211" y="3547420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CCSR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Up Arrow 55"/>
          <p:cNvSpPr/>
          <p:nvPr/>
        </p:nvSpPr>
        <p:spPr bwMode="auto">
          <a:xfrm rot="14400000">
            <a:off x="7064244" y="3592491"/>
            <a:ext cx="72000" cy="14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7" name="Up Arrow 56"/>
          <p:cNvSpPr/>
          <p:nvPr/>
        </p:nvSpPr>
        <p:spPr bwMode="auto">
          <a:xfrm rot="16200000">
            <a:off x="6216780" y="3622080"/>
            <a:ext cx="72000" cy="18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8" name="Up Arrow 57"/>
          <p:cNvSpPr/>
          <p:nvPr/>
        </p:nvSpPr>
        <p:spPr bwMode="auto">
          <a:xfrm rot="8100000">
            <a:off x="5639056" y="4183770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34243" y="4531144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Nicely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64088" y="5289469"/>
            <a:ext cx="23762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Bliss?</a:t>
            </a:r>
            <a:endParaRPr lang="en-GB" b="1" cap="small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Up Arrow 72"/>
          <p:cNvSpPr/>
          <p:nvPr/>
        </p:nvSpPr>
        <p:spPr bwMode="auto">
          <a:xfrm rot="8100000">
            <a:off x="6255472" y="489646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74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1867471"/>
            <a:ext cx="14480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bad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451084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managerially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282081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politically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2451084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Negotiate or threaten to punish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3280919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Suppress social activity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1866309"/>
            <a:ext cx="20162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ent-Up Arrow 14"/>
          <p:cNvSpPr/>
          <p:nvPr/>
        </p:nvSpPr>
        <p:spPr bwMode="auto">
          <a:xfrm flipV="1">
            <a:off x="2555776" y="2268969"/>
            <a:ext cx="360040" cy="143543"/>
          </a:xfrm>
          <a:prstGeom prst="bentUp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2555776" y="2031635"/>
            <a:ext cx="504056" cy="7200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0812" y="2697305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and HRM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0812" y="1989419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7166" y="1281533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productivity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0812" y="3405191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07166" y="327426"/>
            <a:ext cx="23762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and social damage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7166" y="4111916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unrest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6207166" y="2852936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7359298" y="2348920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Up Arrow 22"/>
          <p:cNvSpPr/>
          <p:nvPr/>
        </p:nvSpPr>
        <p:spPr bwMode="auto">
          <a:xfrm>
            <a:off x="7362394" y="1671635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Up Arrow 23"/>
          <p:cNvSpPr/>
          <p:nvPr/>
        </p:nvSpPr>
        <p:spPr bwMode="auto">
          <a:xfrm>
            <a:off x="7359298" y="933148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Up Arrow 24"/>
          <p:cNvSpPr/>
          <p:nvPr/>
        </p:nvSpPr>
        <p:spPr bwMode="auto">
          <a:xfrm rot="10800000">
            <a:off x="7381184" y="302424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Up Arrow 25"/>
          <p:cNvSpPr/>
          <p:nvPr/>
        </p:nvSpPr>
        <p:spPr bwMode="auto">
          <a:xfrm rot="10800000">
            <a:off x="7381184" y="3764692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10800000">
            <a:off x="5868144" y="625448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Up Arrow 28"/>
          <p:cNvSpPr/>
          <p:nvPr/>
        </p:nvSpPr>
        <p:spPr bwMode="auto">
          <a:xfrm rot="13500000">
            <a:off x="3320584" y="419382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35346" y="4531619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Nicely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84642" y="5289944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a police state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53336" y="4526560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Nastily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Up Arrow 34"/>
          <p:cNvSpPr/>
          <p:nvPr/>
        </p:nvSpPr>
        <p:spPr bwMode="auto">
          <a:xfrm rot="8100000">
            <a:off x="4040664" y="419382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" name="Up Arrow 35"/>
          <p:cNvSpPr/>
          <p:nvPr/>
        </p:nvSpPr>
        <p:spPr bwMode="auto">
          <a:xfrm rot="10800000">
            <a:off x="4305822" y="4897529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9051" y="5876073"/>
            <a:ext cx="23762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upheaval?</a:t>
            </a:r>
          </a:p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Revolution?</a:t>
            </a:r>
            <a:endParaRPr lang="en-GB" b="1" cap="small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17689" y="5975689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unrest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Up Arrow 38"/>
          <p:cNvSpPr/>
          <p:nvPr/>
        </p:nvSpPr>
        <p:spPr bwMode="auto">
          <a:xfrm rot="10800000">
            <a:off x="4291707" y="5628465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5148872" y="6132456"/>
            <a:ext cx="1080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1" name="Up Arrow 40"/>
          <p:cNvSpPr/>
          <p:nvPr/>
        </p:nvSpPr>
        <p:spPr bwMode="auto">
          <a:xfrm rot="10800000">
            <a:off x="7359298" y="4450470"/>
            <a:ext cx="72000" cy="140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70439" y="303040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86924" y="764704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Up Arrow 50"/>
          <p:cNvSpPr/>
          <p:nvPr/>
        </p:nvSpPr>
        <p:spPr bwMode="auto">
          <a:xfrm rot="15000000">
            <a:off x="3348642" y="710712"/>
            <a:ext cx="72000" cy="32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3" name="Up Arrow 52"/>
          <p:cNvSpPr/>
          <p:nvPr/>
        </p:nvSpPr>
        <p:spPr bwMode="auto">
          <a:xfrm rot="17400000">
            <a:off x="3348642" y="441459"/>
            <a:ext cx="72000" cy="32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0764" y="278660"/>
            <a:ext cx="14489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Bliss?</a:t>
            </a:r>
            <a:endParaRPr lang="en-GB" b="1" cap="small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ight Arrow 54"/>
          <p:cNvSpPr/>
          <p:nvPr/>
        </p:nvSpPr>
        <p:spPr bwMode="auto">
          <a:xfrm rot="10800000">
            <a:off x="1763736" y="450401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3" name="Bent-Up Arrow 62"/>
          <p:cNvSpPr/>
          <p:nvPr/>
        </p:nvSpPr>
        <p:spPr bwMode="auto">
          <a:xfrm rot="10800000">
            <a:off x="597740" y="927100"/>
            <a:ext cx="2053134" cy="144000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7" name="Bent-Up Arrow 66"/>
          <p:cNvSpPr/>
          <p:nvPr/>
        </p:nvSpPr>
        <p:spPr bwMode="auto">
          <a:xfrm rot="5400000">
            <a:off x="689614" y="6196555"/>
            <a:ext cx="164906" cy="348655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9" name="Bent-Up Arrow 68"/>
          <p:cNvSpPr/>
          <p:nvPr/>
        </p:nvSpPr>
        <p:spPr bwMode="auto">
          <a:xfrm>
            <a:off x="3441821" y="6314243"/>
            <a:ext cx="900000" cy="144000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9" name="Right Arrow 58"/>
          <p:cNvSpPr/>
          <p:nvPr/>
        </p:nvSpPr>
        <p:spPr bwMode="auto">
          <a:xfrm rot="10800000">
            <a:off x="2190475" y="4685253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97314" y="4437112"/>
            <a:ext cx="7704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</a:p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CSR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Bent-Up Arrow 65"/>
          <p:cNvSpPr/>
          <p:nvPr/>
        </p:nvSpPr>
        <p:spPr bwMode="auto">
          <a:xfrm rot="16200000" flipV="1">
            <a:off x="832398" y="3003125"/>
            <a:ext cx="391791" cy="163798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0" name="Bent-Up Arrow 69"/>
          <p:cNvSpPr/>
          <p:nvPr/>
        </p:nvSpPr>
        <p:spPr bwMode="auto">
          <a:xfrm rot="10800000" flipV="1">
            <a:off x="989635" y="4557459"/>
            <a:ext cx="576000" cy="163798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1" name="Bent-Up Arrow 70"/>
          <p:cNvSpPr/>
          <p:nvPr/>
        </p:nvSpPr>
        <p:spPr bwMode="auto">
          <a:xfrm rot="16200000" flipV="1">
            <a:off x="829664" y="3800814"/>
            <a:ext cx="391791" cy="163798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41821" y="304984"/>
            <a:ext cx="251303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PR, CSR, sustainability, environmental ethics, and business ethics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51859" y="1864913"/>
            <a:ext cx="144897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good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51859" y="244968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Listen, embrace, and adjust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651859" y="3280919"/>
            <a:ext cx="1448972" cy="830997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Hail resis-tance as political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68211" y="3547420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CCSR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Up Arrow 55"/>
          <p:cNvSpPr/>
          <p:nvPr/>
        </p:nvSpPr>
        <p:spPr bwMode="auto">
          <a:xfrm rot="14400000">
            <a:off x="7064244" y="3592491"/>
            <a:ext cx="72000" cy="14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7" name="Up Arrow 56"/>
          <p:cNvSpPr/>
          <p:nvPr/>
        </p:nvSpPr>
        <p:spPr bwMode="auto">
          <a:xfrm rot="16200000">
            <a:off x="6216780" y="3622080"/>
            <a:ext cx="72000" cy="18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8" name="Up Arrow 57"/>
          <p:cNvSpPr/>
          <p:nvPr/>
        </p:nvSpPr>
        <p:spPr bwMode="auto">
          <a:xfrm rot="8100000">
            <a:off x="5639056" y="4183770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34243" y="4531144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Nicely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64088" y="5289469"/>
            <a:ext cx="23762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Bliss?</a:t>
            </a:r>
            <a:endParaRPr lang="en-GB" b="1" cap="small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Up Arrow 72"/>
          <p:cNvSpPr/>
          <p:nvPr/>
        </p:nvSpPr>
        <p:spPr bwMode="auto">
          <a:xfrm rot="8100000">
            <a:off x="6255472" y="489646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4" name="Up Arrow 73"/>
          <p:cNvSpPr/>
          <p:nvPr/>
        </p:nvSpPr>
        <p:spPr bwMode="auto">
          <a:xfrm rot="13500000">
            <a:off x="4724077" y="4198408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1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1867471"/>
            <a:ext cx="14480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bad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451084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managerially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282081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should be handled politically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2451084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Negotiate or threaten to punish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3280919"/>
            <a:ext cx="1448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Suppress social activity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1866309"/>
            <a:ext cx="20162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  <a:p>
            <a:pPr algn="ctr"/>
            <a:r>
              <a:rPr lang="en-GB" sz="1600" b="1" dirty="0" smtClean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endParaRPr lang="en-GB" sz="1600" b="1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ent-Up Arrow 14"/>
          <p:cNvSpPr/>
          <p:nvPr/>
        </p:nvSpPr>
        <p:spPr bwMode="auto">
          <a:xfrm flipV="1">
            <a:off x="2555776" y="2268969"/>
            <a:ext cx="360040" cy="143543"/>
          </a:xfrm>
          <a:prstGeom prst="bentUp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2555776" y="2031635"/>
            <a:ext cx="504056" cy="7200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0812" y="2697305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and HRM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0812" y="1989419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7166" y="1281533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productivity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0812" y="3405191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07166" y="327426"/>
            <a:ext cx="23762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and social damage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7166" y="4111916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unrest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6207166" y="2852936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7359298" y="2348920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Up Arrow 22"/>
          <p:cNvSpPr/>
          <p:nvPr/>
        </p:nvSpPr>
        <p:spPr bwMode="auto">
          <a:xfrm>
            <a:off x="7362394" y="1671635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Up Arrow 23"/>
          <p:cNvSpPr/>
          <p:nvPr/>
        </p:nvSpPr>
        <p:spPr bwMode="auto">
          <a:xfrm>
            <a:off x="7359298" y="933148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Up Arrow 24"/>
          <p:cNvSpPr/>
          <p:nvPr/>
        </p:nvSpPr>
        <p:spPr bwMode="auto">
          <a:xfrm rot="10800000">
            <a:off x="7381184" y="302424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Up Arrow 25"/>
          <p:cNvSpPr/>
          <p:nvPr/>
        </p:nvSpPr>
        <p:spPr bwMode="auto">
          <a:xfrm rot="10800000">
            <a:off x="7381184" y="3764692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10800000">
            <a:off x="5868144" y="625448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Up Arrow 28"/>
          <p:cNvSpPr/>
          <p:nvPr/>
        </p:nvSpPr>
        <p:spPr bwMode="auto">
          <a:xfrm rot="13500000">
            <a:off x="3320584" y="419382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35346" y="4531619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Nicely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Up Arrow 30"/>
          <p:cNvSpPr/>
          <p:nvPr/>
        </p:nvSpPr>
        <p:spPr bwMode="auto">
          <a:xfrm rot="13500000">
            <a:off x="2600504" y="489646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09867" y="5282755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a welfare state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84642" y="5289944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a police state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53336" y="4526560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Nastily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Up Arrow 34"/>
          <p:cNvSpPr/>
          <p:nvPr/>
        </p:nvSpPr>
        <p:spPr bwMode="auto">
          <a:xfrm rot="8100000">
            <a:off x="4040664" y="419382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" name="Up Arrow 35"/>
          <p:cNvSpPr/>
          <p:nvPr/>
        </p:nvSpPr>
        <p:spPr bwMode="auto">
          <a:xfrm rot="10800000">
            <a:off x="4305822" y="4897529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9051" y="5876073"/>
            <a:ext cx="23762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upheaval?</a:t>
            </a:r>
          </a:p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Revolution?</a:t>
            </a:r>
            <a:endParaRPr lang="en-GB" b="1" cap="small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17689" y="5975689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unrest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Up Arrow 38"/>
          <p:cNvSpPr/>
          <p:nvPr/>
        </p:nvSpPr>
        <p:spPr bwMode="auto">
          <a:xfrm rot="10800000">
            <a:off x="4291707" y="5628465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5148872" y="6132456"/>
            <a:ext cx="1080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1" name="Up Arrow 40"/>
          <p:cNvSpPr/>
          <p:nvPr/>
        </p:nvSpPr>
        <p:spPr bwMode="auto">
          <a:xfrm rot="10800000">
            <a:off x="7359298" y="4450470"/>
            <a:ext cx="72000" cy="140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2" name="Up Arrow 41"/>
          <p:cNvSpPr/>
          <p:nvPr/>
        </p:nvSpPr>
        <p:spPr bwMode="auto">
          <a:xfrm rot="10800000">
            <a:off x="2331476" y="5615689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42990" y="5999183"/>
            <a:ext cx="14489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Bliss?</a:t>
            </a:r>
            <a:endParaRPr lang="en-GB" b="1" cap="small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Up Arrow 43"/>
          <p:cNvSpPr/>
          <p:nvPr/>
        </p:nvSpPr>
        <p:spPr bwMode="auto">
          <a:xfrm rot="13500000">
            <a:off x="4724077" y="4198408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5" name="Up Arrow 44"/>
          <p:cNvSpPr/>
          <p:nvPr/>
        </p:nvSpPr>
        <p:spPr bwMode="auto">
          <a:xfrm rot="8100000">
            <a:off x="5639056" y="4183770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34243" y="4531144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Nicely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64088" y="5289469"/>
            <a:ext cx="23762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Bliss?</a:t>
            </a:r>
            <a:endParaRPr lang="en-GB" b="1" cap="small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Up Arrow 47"/>
          <p:cNvSpPr/>
          <p:nvPr/>
        </p:nvSpPr>
        <p:spPr bwMode="auto">
          <a:xfrm rot="8100000">
            <a:off x="6255472" y="4896464"/>
            <a:ext cx="72000" cy="36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70439" y="303040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86924" y="764704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Up Arrow 50"/>
          <p:cNvSpPr/>
          <p:nvPr/>
        </p:nvSpPr>
        <p:spPr bwMode="auto">
          <a:xfrm rot="15000000">
            <a:off x="3348642" y="710712"/>
            <a:ext cx="72000" cy="32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3" name="Up Arrow 52"/>
          <p:cNvSpPr/>
          <p:nvPr/>
        </p:nvSpPr>
        <p:spPr bwMode="auto">
          <a:xfrm rot="17400000">
            <a:off x="3348642" y="441459"/>
            <a:ext cx="72000" cy="32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0764" y="278660"/>
            <a:ext cx="14489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Bliss?</a:t>
            </a:r>
            <a:endParaRPr lang="en-GB" b="1" cap="small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ight Arrow 54"/>
          <p:cNvSpPr/>
          <p:nvPr/>
        </p:nvSpPr>
        <p:spPr bwMode="auto">
          <a:xfrm rot="10800000">
            <a:off x="1763736" y="450401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68211" y="3547420"/>
            <a:ext cx="14489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CCSR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Up Arrow 56"/>
          <p:cNvSpPr/>
          <p:nvPr/>
        </p:nvSpPr>
        <p:spPr bwMode="auto">
          <a:xfrm rot="14400000">
            <a:off x="7064244" y="3592491"/>
            <a:ext cx="72000" cy="144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8" name="Up Arrow 57"/>
          <p:cNvSpPr/>
          <p:nvPr/>
        </p:nvSpPr>
        <p:spPr bwMode="auto">
          <a:xfrm rot="16200000">
            <a:off x="6216780" y="3622080"/>
            <a:ext cx="72000" cy="180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3" name="Bent-Up Arrow 62"/>
          <p:cNvSpPr/>
          <p:nvPr/>
        </p:nvSpPr>
        <p:spPr bwMode="auto">
          <a:xfrm rot="10800000">
            <a:off x="597740" y="927100"/>
            <a:ext cx="2053134" cy="144000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7" name="Bent-Up Arrow 66"/>
          <p:cNvSpPr/>
          <p:nvPr/>
        </p:nvSpPr>
        <p:spPr bwMode="auto">
          <a:xfrm rot="5400000">
            <a:off x="689614" y="6196555"/>
            <a:ext cx="164906" cy="348655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9" name="Bent-Up Arrow 68"/>
          <p:cNvSpPr/>
          <p:nvPr/>
        </p:nvSpPr>
        <p:spPr bwMode="auto">
          <a:xfrm>
            <a:off x="3441821" y="6314243"/>
            <a:ext cx="900000" cy="144000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9" name="Right Arrow 58"/>
          <p:cNvSpPr/>
          <p:nvPr/>
        </p:nvSpPr>
        <p:spPr bwMode="auto">
          <a:xfrm rot="10800000">
            <a:off x="2190475" y="4685253"/>
            <a:ext cx="432000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97314" y="4437112"/>
            <a:ext cx="7704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</a:p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CSR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Bent-Up Arrow 65"/>
          <p:cNvSpPr/>
          <p:nvPr/>
        </p:nvSpPr>
        <p:spPr bwMode="auto">
          <a:xfrm rot="16200000" flipV="1">
            <a:off x="832398" y="3003125"/>
            <a:ext cx="391791" cy="163798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0" name="Bent-Up Arrow 69"/>
          <p:cNvSpPr/>
          <p:nvPr/>
        </p:nvSpPr>
        <p:spPr bwMode="auto">
          <a:xfrm rot="10800000" flipV="1">
            <a:off x="989635" y="4557459"/>
            <a:ext cx="576000" cy="163798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1" name="Bent-Up Arrow 70"/>
          <p:cNvSpPr/>
          <p:nvPr/>
        </p:nvSpPr>
        <p:spPr bwMode="auto">
          <a:xfrm rot="16200000" flipV="1">
            <a:off x="829664" y="3800814"/>
            <a:ext cx="391791" cy="163798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41821" y="304984"/>
            <a:ext cx="251303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PR, CSR, sustainability, environmental ethics, and business ethics</a:t>
            </a:r>
            <a:endParaRPr lang="en-GB" sz="16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51859" y="1864913"/>
            <a:ext cx="144897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is good</a:t>
            </a:r>
            <a:endParaRPr lang="en-GB" sz="8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51859" y="244968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Listen, embrace, and adjust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651859" y="3280919"/>
            <a:ext cx="1448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Hail resis-tance as political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432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1600200"/>
            <a:ext cx="6985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fi-FI" sz="400" dirty="0" smtClean="0"/>
              <a:t>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204864"/>
            <a:ext cx="6336704" cy="1728192"/>
          </a:xfrm>
        </p:spPr>
        <p:txBody>
          <a:bodyPr/>
          <a:lstStyle/>
          <a:p>
            <a:r>
              <a:rPr lang="en-GB" sz="36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en-GB" sz="36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Arial" charset="0"/>
              </a:rPr>
              <a:t>So moving beyond the business approaches</a:t>
            </a:r>
            <a:r>
              <a:rPr lang="en-GB" sz="38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en-GB" sz="38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fi-FI" sz="3800" b="1" dirty="0" smtClean="0">
                <a:solidFill>
                  <a:srgbClr val="FFFF99"/>
                </a:solidFill>
                <a:latin typeface="Arial" charset="0"/>
              </a:rPr>
              <a:t> </a:t>
            </a:r>
            <a:endParaRPr lang="fi-FI" sz="3800" b="1" dirty="0" smtClean="0">
              <a:solidFill>
                <a:srgbClr val="99CC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91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85926"/>
            <a:ext cx="8642350" cy="4595824"/>
          </a:xfrm>
        </p:spPr>
        <p:txBody>
          <a:bodyPr/>
          <a:lstStyle/>
          <a:p>
            <a:pPr marL="609600" indent="-609600">
              <a:buNone/>
            </a:pPr>
            <a:r>
              <a:rPr lang="fi-FI" sz="2600" b="1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5496" y="2492896"/>
            <a:ext cx="3024336" cy="28948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sz="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059832" y="5373216"/>
            <a:ext cx="3024336" cy="10936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84168" y="2852936"/>
            <a:ext cx="3024336" cy="26787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en-US" sz="20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5496" y="1556792"/>
            <a:ext cx="9001000" cy="5184576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65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 flipH="1">
            <a:off x="0" y="1714488"/>
            <a:ext cx="9144000" cy="5643578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fi-FI" sz="800" b="1" dirty="0" smtClean="0">
                <a:latin typeface="Arial" charset="0"/>
              </a:rPr>
              <a:t>	</a:t>
            </a:r>
          </a:p>
          <a:p>
            <a:pPr algn="ctr">
              <a:lnSpc>
                <a:spcPct val="80000"/>
              </a:lnSpc>
              <a:buNone/>
            </a:pPr>
            <a:r>
              <a:rPr lang="en-GB" sz="2400" b="1" cap="small" dirty="0" smtClean="0">
                <a:latin typeface="Arial" charset="0"/>
              </a:rPr>
              <a:t>Moral virtue</a:t>
            </a:r>
          </a:p>
          <a:p>
            <a:pPr>
              <a:lnSpc>
                <a:spcPct val="80000"/>
              </a:lnSpc>
              <a:buNone/>
            </a:pPr>
            <a:endParaRPr lang="en-GB" sz="1200" b="1" dirty="0" smtClean="0">
              <a:latin typeface="Arial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sz="2200" b="1" dirty="0" smtClean="0">
                <a:latin typeface="Arial" charset="0"/>
              </a:rPr>
              <a:t>”A good person is a just person”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GB" sz="3600" b="1" dirty="0">
              <a:latin typeface="Arial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GB" sz="3600" b="1" dirty="0">
              <a:latin typeface="Arial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1600200"/>
            <a:ext cx="6985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fi-FI" sz="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306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1600200"/>
            <a:ext cx="6985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fi-FI" sz="400" dirty="0" smtClean="0"/>
              <a:t>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204864"/>
            <a:ext cx="7272808" cy="1728192"/>
          </a:xfrm>
        </p:spPr>
        <p:txBody>
          <a:bodyPr/>
          <a:lstStyle/>
          <a:p>
            <a:r>
              <a:rPr lang="en-GB" sz="36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en-GB" sz="36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Arial" charset="0"/>
              </a:rPr>
              <a:t>The story so far</a:t>
            </a:r>
            <a:r>
              <a:rPr lang="en-GB" sz="38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en-GB" sz="38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fi-FI" sz="3800" b="1" dirty="0" smtClean="0">
                <a:solidFill>
                  <a:srgbClr val="FFFF99"/>
                </a:solidFill>
                <a:latin typeface="Arial" charset="0"/>
              </a:rPr>
              <a:t> </a:t>
            </a:r>
            <a:endParaRPr lang="fi-FI" sz="3800" b="1" dirty="0" smtClean="0">
              <a:solidFill>
                <a:srgbClr val="99CC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7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 flipH="1">
            <a:off x="0" y="1714488"/>
            <a:ext cx="9144000" cy="5643578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fi-FI" sz="800" b="1" dirty="0" smtClean="0">
                <a:latin typeface="Arial" charset="0"/>
              </a:rPr>
              <a:t>	</a:t>
            </a:r>
          </a:p>
          <a:p>
            <a:pPr algn="ctr">
              <a:lnSpc>
                <a:spcPct val="80000"/>
              </a:lnSpc>
              <a:buNone/>
            </a:pPr>
            <a:r>
              <a:rPr lang="en-GB" sz="2400" b="1" cap="small" dirty="0" smtClean="0">
                <a:latin typeface="Arial" charset="0"/>
              </a:rPr>
              <a:t>Moral virtue</a:t>
            </a:r>
          </a:p>
          <a:p>
            <a:pPr>
              <a:lnSpc>
                <a:spcPct val="80000"/>
              </a:lnSpc>
              <a:buNone/>
            </a:pPr>
            <a:endParaRPr lang="en-GB" sz="1200" b="1" dirty="0" smtClean="0">
              <a:latin typeface="Arial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sz="2200" b="1" dirty="0" smtClean="0">
                <a:latin typeface="Arial" charset="0"/>
              </a:rPr>
              <a:t>”A good person is a just person”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GB" sz="3600" b="1" dirty="0">
              <a:latin typeface="Arial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GB" sz="2400" b="1" cap="small" dirty="0" smtClean="0">
                <a:latin typeface="Arial" charset="0"/>
              </a:rPr>
              <a:t>Legal idea</a:t>
            </a:r>
            <a:endParaRPr lang="en-GB" sz="2400" b="1" cap="small" dirty="0">
              <a:latin typeface="Arial" charset="0"/>
            </a:endParaRPr>
          </a:p>
          <a:p>
            <a:pPr>
              <a:lnSpc>
                <a:spcPct val="80000"/>
              </a:lnSpc>
              <a:buNone/>
            </a:pPr>
            <a:endParaRPr lang="en-GB" sz="1200" b="1" dirty="0">
              <a:latin typeface="Arial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sz="2200" b="1" dirty="0" smtClean="0">
                <a:latin typeface="Arial" charset="0"/>
              </a:rPr>
              <a:t>”Criminals must be brought to justice”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GB" sz="3600" b="1" dirty="0">
              <a:latin typeface="Arial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1600200"/>
            <a:ext cx="6985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fi-FI" sz="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569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 flipH="1">
            <a:off x="0" y="1714488"/>
            <a:ext cx="9144000" cy="5643578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fi-FI" sz="800" b="1" dirty="0" smtClean="0">
                <a:latin typeface="Arial" charset="0"/>
              </a:rPr>
              <a:t>	</a:t>
            </a:r>
          </a:p>
          <a:p>
            <a:pPr algn="ctr">
              <a:lnSpc>
                <a:spcPct val="80000"/>
              </a:lnSpc>
              <a:buNone/>
            </a:pPr>
            <a:r>
              <a:rPr lang="en-GB" sz="2400" b="1" cap="small" dirty="0" smtClean="0">
                <a:latin typeface="Arial" charset="0"/>
              </a:rPr>
              <a:t>Moral virtue</a:t>
            </a:r>
          </a:p>
          <a:p>
            <a:pPr>
              <a:lnSpc>
                <a:spcPct val="80000"/>
              </a:lnSpc>
              <a:buNone/>
            </a:pPr>
            <a:endParaRPr lang="en-GB" sz="1200" b="1" dirty="0" smtClean="0">
              <a:latin typeface="Arial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sz="2200" b="1" dirty="0" smtClean="0">
                <a:latin typeface="Arial" charset="0"/>
              </a:rPr>
              <a:t>”A good person is a just person”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GB" sz="3600" b="1" dirty="0">
              <a:latin typeface="Arial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GB" sz="2400" b="1" cap="small" dirty="0" smtClean="0">
                <a:latin typeface="Arial" charset="0"/>
              </a:rPr>
              <a:t>Legal idea</a:t>
            </a:r>
            <a:endParaRPr lang="en-GB" sz="2400" b="1" cap="small" dirty="0">
              <a:latin typeface="Arial" charset="0"/>
            </a:endParaRPr>
          </a:p>
          <a:p>
            <a:pPr>
              <a:lnSpc>
                <a:spcPct val="80000"/>
              </a:lnSpc>
              <a:buNone/>
            </a:pPr>
            <a:endParaRPr lang="en-GB" sz="1200" b="1" dirty="0">
              <a:latin typeface="Arial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sz="2200" b="1" dirty="0" smtClean="0">
                <a:latin typeface="Arial" charset="0"/>
              </a:rPr>
              <a:t>”Criminals must be brought to justice”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GB" sz="3600" b="1" dirty="0">
              <a:latin typeface="Arial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GB" sz="2400" b="1" cap="small" dirty="0" smtClean="0">
                <a:latin typeface="Arial" charset="0"/>
              </a:rPr>
              <a:t>Social and political ideal</a:t>
            </a:r>
          </a:p>
          <a:p>
            <a:pPr algn="ctr">
              <a:lnSpc>
                <a:spcPct val="80000"/>
              </a:lnSpc>
              <a:buNone/>
            </a:pPr>
            <a:endParaRPr lang="en-GB" sz="1200" b="1" dirty="0">
              <a:latin typeface="Arial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GB" sz="2200" b="1" dirty="0" smtClean="0">
                <a:latin typeface="Arial" charset="0"/>
              </a:rPr>
              <a:t>”Our goal is a just society”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1600200"/>
            <a:ext cx="6985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fi-FI" sz="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975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 flipH="1">
            <a:off x="0" y="1714488"/>
            <a:ext cx="9144000" cy="5643578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fi-FI" sz="800" b="1" dirty="0" smtClean="0">
                <a:latin typeface="Arial" charset="0"/>
              </a:rPr>
              <a:t>	</a:t>
            </a:r>
          </a:p>
          <a:p>
            <a:pPr algn="ctr">
              <a:lnSpc>
                <a:spcPct val="80000"/>
              </a:lnSpc>
              <a:buNone/>
            </a:pPr>
            <a:r>
              <a:rPr lang="en-GB" sz="2400" b="1" cap="small" dirty="0" smtClean="0">
                <a:latin typeface="Arial" charset="0"/>
              </a:rPr>
              <a:t>Moral virtue</a:t>
            </a:r>
          </a:p>
          <a:p>
            <a:pPr>
              <a:lnSpc>
                <a:spcPct val="80000"/>
              </a:lnSpc>
              <a:buNone/>
            </a:pPr>
            <a:endParaRPr lang="en-GB" sz="1200" b="1" dirty="0" smtClean="0">
              <a:latin typeface="Arial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sz="2200" b="1" dirty="0" smtClean="0">
                <a:latin typeface="Arial" charset="0"/>
              </a:rPr>
              <a:t>”A good person is a just person”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GB" sz="3600" b="1" dirty="0">
              <a:latin typeface="Arial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GB" sz="2400" b="1" cap="small" dirty="0" smtClean="0">
                <a:latin typeface="Arial" charset="0"/>
              </a:rPr>
              <a:t>Legal idea</a:t>
            </a:r>
            <a:endParaRPr lang="en-GB" sz="2400" b="1" cap="small" dirty="0">
              <a:latin typeface="Arial" charset="0"/>
            </a:endParaRPr>
          </a:p>
          <a:p>
            <a:pPr>
              <a:lnSpc>
                <a:spcPct val="80000"/>
              </a:lnSpc>
              <a:buNone/>
            </a:pPr>
            <a:endParaRPr lang="en-GB" sz="1200" b="1" dirty="0">
              <a:latin typeface="Arial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sz="2200" b="1" dirty="0" smtClean="0">
                <a:latin typeface="Arial" charset="0"/>
              </a:rPr>
              <a:t>”Criminals must be brought to justice”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GB" sz="3600" b="1" dirty="0">
              <a:latin typeface="Arial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GB" sz="2400" b="1" cap="small" dirty="0" smtClean="0">
                <a:latin typeface="Arial" charset="0"/>
              </a:rPr>
              <a:t>Social and political ideal</a:t>
            </a:r>
          </a:p>
          <a:p>
            <a:pPr algn="ctr">
              <a:lnSpc>
                <a:spcPct val="80000"/>
              </a:lnSpc>
              <a:buNone/>
            </a:pPr>
            <a:endParaRPr lang="en-GB" sz="1200" b="1" dirty="0">
              <a:latin typeface="Arial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GB" sz="2200" b="1" dirty="0" smtClean="0">
                <a:latin typeface="Arial" charset="0"/>
              </a:rPr>
              <a:t>”Our goal is a just society”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1600200"/>
            <a:ext cx="6985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fi-FI" sz="400" dirty="0" smtClean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67744" y="4437112"/>
            <a:ext cx="4608512" cy="15121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5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85926"/>
            <a:ext cx="8642350" cy="4595824"/>
          </a:xfrm>
        </p:spPr>
        <p:txBody>
          <a:bodyPr/>
          <a:lstStyle/>
          <a:p>
            <a:pPr marL="609600" indent="-609600">
              <a:buNone/>
            </a:pPr>
            <a:r>
              <a:rPr lang="fi-FI" sz="2600" b="1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5496" y="2492896"/>
            <a:ext cx="3024336" cy="28948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sz="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059832" y="5373216"/>
            <a:ext cx="3024336" cy="10936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84168" y="2852936"/>
            <a:ext cx="3024336" cy="26787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en-US" sz="20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5496" y="1556792"/>
            <a:ext cx="9001000" cy="5184576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8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85926"/>
            <a:ext cx="8642350" cy="4595824"/>
          </a:xfrm>
        </p:spPr>
        <p:txBody>
          <a:bodyPr/>
          <a:lstStyle/>
          <a:p>
            <a:pPr marL="609600" indent="-609600">
              <a:buNone/>
            </a:pPr>
            <a:r>
              <a:rPr lang="fi-FI" sz="2600" b="1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5496" y="2492896"/>
            <a:ext cx="3024336" cy="28948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sz="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059832" y="3090664"/>
            <a:ext cx="3024336" cy="18505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Impartiality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affected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059832" y="5373216"/>
            <a:ext cx="3024336" cy="10936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84168" y="2852936"/>
            <a:ext cx="3024336" cy="26787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en-US" sz="20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5496" y="1556792"/>
            <a:ext cx="9001000" cy="5184576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96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85926"/>
            <a:ext cx="8642350" cy="4595824"/>
          </a:xfrm>
        </p:spPr>
        <p:txBody>
          <a:bodyPr/>
          <a:lstStyle/>
          <a:p>
            <a:pPr marL="609600" indent="-609600">
              <a:buNone/>
            </a:pPr>
            <a:r>
              <a:rPr lang="fi-FI" sz="2600" b="1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5496" y="2492896"/>
            <a:ext cx="3024336" cy="28948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sz="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059832" y="3090664"/>
            <a:ext cx="3024336" cy="18505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Impartiality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affected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059832" y="5373216"/>
            <a:ext cx="3024336" cy="10936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059832" y="1700808"/>
            <a:ext cx="3024336" cy="8532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      Individual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84168" y="2852936"/>
            <a:ext cx="3024336" cy="26787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en-US" sz="20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5496" y="1556792"/>
            <a:ext cx="9001000" cy="5184576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5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85926"/>
            <a:ext cx="8642350" cy="4595824"/>
          </a:xfrm>
        </p:spPr>
        <p:txBody>
          <a:bodyPr/>
          <a:lstStyle/>
          <a:p>
            <a:pPr marL="609600" indent="-609600">
              <a:buNone/>
            </a:pPr>
            <a:r>
              <a:rPr lang="fi-FI" sz="2600" b="1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5496" y="2492896"/>
            <a:ext cx="3024336" cy="28948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sz="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059832" y="3090664"/>
            <a:ext cx="3024336" cy="18505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Impartiality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affected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059832" y="5373216"/>
            <a:ext cx="3024336" cy="10936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Merit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Combating alienation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059832" y="1700808"/>
            <a:ext cx="3024336" cy="8532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      Individual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84168" y="2852936"/>
            <a:ext cx="3024336" cy="26787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en-US" sz="20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5496" y="1556792"/>
            <a:ext cx="9001000" cy="5184576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28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85926"/>
            <a:ext cx="8642350" cy="4595824"/>
          </a:xfrm>
        </p:spPr>
        <p:txBody>
          <a:bodyPr/>
          <a:lstStyle/>
          <a:p>
            <a:pPr marL="609600" indent="-609600">
              <a:buNone/>
            </a:pPr>
            <a:r>
              <a:rPr lang="fi-FI" sz="2600" b="1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5496" y="2492896"/>
            <a:ext cx="3024336" cy="28948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sz="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059832" y="3090664"/>
            <a:ext cx="3024336" cy="18505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Impartiality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affected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059832" y="5373216"/>
            <a:ext cx="3024336" cy="10936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Merit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Combating alienation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059832" y="1700808"/>
            <a:ext cx="3024336" cy="8532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      Individual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84168" y="2780928"/>
            <a:ext cx="3024336" cy="26787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en-US" sz="20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Welfare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Preference 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satisfaction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44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85926"/>
            <a:ext cx="8642350" cy="4595824"/>
          </a:xfrm>
        </p:spPr>
        <p:txBody>
          <a:bodyPr/>
          <a:lstStyle/>
          <a:p>
            <a:pPr marL="609600" indent="-609600">
              <a:buNone/>
            </a:pPr>
            <a:r>
              <a:rPr lang="fi-FI" sz="2600" b="1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5496" y="2492896"/>
            <a:ext cx="3024336" cy="28948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sz="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Communality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Respect for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tradition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Mutual trust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Solidarity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059832" y="3090664"/>
            <a:ext cx="3024336" cy="18505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Impartiality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affected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059832" y="5373216"/>
            <a:ext cx="3024336" cy="10936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Merit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Combating alienation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059832" y="1700808"/>
            <a:ext cx="3024336" cy="8532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      Individual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84168" y="2780928"/>
            <a:ext cx="3024336" cy="26787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Existence of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capabilities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and positive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freedoms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Welfare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Preference 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satisfaction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0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85926"/>
            <a:ext cx="8642350" cy="4595824"/>
          </a:xfrm>
        </p:spPr>
        <p:txBody>
          <a:bodyPr/>
          <a:lstStyle/>
          <a:p>
            <a:pPr marL="609600" indent="-609600">
              <a:buNone/>
            </a:pPr>
            <a:r>
              <a:rPr lang="fi-FI" sz="2600" b="1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5496" y="2492896"/>
            <a:ext cx="3024336" cy="28948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sz="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Communality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Respect for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tradition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Mutual trust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Solidarity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059832" y="3090664"/>
            <a:ext cx="3024336" cy="18505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Impartiality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affected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059832" y="5373216"/>
            <a:ext cx="3024336" cy="10936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Merit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Combating alienation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059832" y="1700808"/>
            <a:ext cx="3024336" cy="8532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      Individual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84168" y="2780928"/>
            <a:ext cx="3024336" cy="26787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Existence of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capabilities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and positive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freedoms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Welfare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Preference 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satisfaction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8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4" y="-2952"/>
            <a:ext cx="3112616" cy="206380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03848" y="692696"/>
            <a:ext cx="5796136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2400" b="1" kern="0" dirty="0" smtClean="0">
                <a:solidFill>
                  <a:schemeClr val="tx1"/>
                </a:solidFill>
                <a:effectLst/>
                <a:latin typeface="Arial" charset="0"/>
              </a:rPr>
              <a:t>A lot of toxic coal ash was spilled into Dan River in North Carolina in 2014</a:t>
            </a:r>
            <a: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73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85926"/>
            <a:ext cx="8642350" cy="4595824"/>
          </a:xfrm>
        </p:spPr>
        <p:txBody>
          <a:bodyPr/>
          <a:lstStyle/>
          <a:p>
            <a:pPr marL="609600" indent="-609600">
              <a:buNone/>
            </a:pPr>
            <a:r>
              <a:rPr lang="fi-FI" sz="2600" b="1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5496" y="2492896"/>
            <a:ext cx="3024336" cy="28948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sz="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Communality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Respect for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tradition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Mutual trust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Solidarity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Recognition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difference,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special relations,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and care work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059832" y="3090664"/>
            <a:ext cx="3024336" cy="18505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Impartiality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affected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059832" y="5373216"/>
            <a:ext cx="3024336" cy="10936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Merit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Combating alienation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059832" y="1700808"/>
            <a:ext cx="3024336" cy="8532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      Individual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84168" y="2780928"/>
            <a:ext cx="3024336" cy="26787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Existence of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capabilities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and positive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freedoms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Welfare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Preference 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satisfaction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49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85926"/>
            <a:ext cx="8642350" cy="4595824"/>
          </a:xfrm>
        </p:spPr>
        <p:txBody>
          <a:bodyPr/>
          <a:lstStyle/>
          <a:p>
            <a:pPr marL="609600" indent="-609600">
              <a:buNone/>
            </a:pPr>
            <a:r>
              <a:rPr lang="fi-FI" sz="2600" b="1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5496" y="2492896"/>
            <a:ext cx="3024336" cy="28948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sz="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Communality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Respect for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tradition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Mutual trust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Solidarity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Recognition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difference,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special relations,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and care work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059832" y="3090664"/>
            <a:ext cx="3024336" cy="18505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Impartiality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affected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059832" y="5373216"/>
            <a:ext cx="3024336" cy="10936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Merit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Combating alienation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059832" y="1700808"/>
            <a:ext cx="3024336" cy="8532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      Individual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84168" y="2780928"/>
            <a:ext cx="3024336" cy="26787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Existence of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capabilities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and positive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freedoms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Welfare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Preference 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satisfaction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2483768" y="2420888"/>
            <a:ext cx="4176464" cy="2894806"/>
          </a:xfrm>
          <a:prstGeom prst="ellipse">
            <a:avLst/>
          </a:prstGeom>
          <a:noFill/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10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85926"/>
            <a:ext cx="8642350" cy="4595824"/>
          </a:xfrm>
        </p:spPr>
        <p:txBody>
          <a:bodyPr/>
          <a:lstStyle/>
          <a:p>
            <a:pPr marL="609600" indent="-609600">
              <a:buNone/>
            </a:pPr>
            <a:r>
              <a:rPr lang="fi-FI" sz="2600" b="1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5496" y="2492896"/>
            <a:ext cx="3024336" cy="28948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sz="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Communality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Respect for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tradition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Mutual trust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Solidarity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Recognition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difference,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special relations,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and care work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059832" y="3090664"/>
            <a:ext cx="3024336" cy="18505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Impartiality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affected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059832" y="5373216"/>
            <a:ext cx="3024336" cy="10936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Merit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Combating alienation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059832" y="1700808"/>
            <a:ext cx="3024336" cy="8532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      Individual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84168" y="2780928"/>
            <a:ext cx="3024336" cy="26787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Existence of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capabilities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and positive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freedoms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Welfare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Preference 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satisfaction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5496" y="1556792"/>
            <a:ext cx="9001000" cy="5184576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483768" y="2420888"/>
            <a:ext cx="4176464" cy="2894806"/>
          </a:xfrm>
          <a:prstGeom prst="ellipse">
            <a:avLst/>
          </a:prstGeom>
          <a:noFill/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82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85926"/>
            <a:ext cx="8642350" cy="4595824"/>
          </a:xfrm>
        </p:spPr>
        <p:txBody>
          <a:bodyPr/>
          <a:lstStyle/>
          <a:p>
            <a:pPr marL="609600" indent="-609600">
              <a:buNone/>
            </a:pPr>
            <a:r>
              <a:rPr lang="fi-FI" sz="2600" b="1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131840" y="4869160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Cohen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Dworkin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120760" y="3491446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Rawls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132160" y="2060848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Nozick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251840" y="2852936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Sandel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012160" y="4293224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Harsanyi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23848" y="4293224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Gilligan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940152" y="2853064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Nussbaum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68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85926"/>
            <a:ext cx="8642350" cy="4595824"/>
          </a:xfrm>
        </p:spPr>
        <p:txBody>
          <a:bodyPr/>
          <a:lstStyle/>
          <a:p>
            <a:pPr marL="609600" indent="-609600">
              <a:buNone/>
            </a:pPr>
            <a:r>
              <a:rPr lang="fi-FI" sz="2600" b="1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131840" y="4869160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Cohen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Dworkin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120760" y="3491446"/>
            <a:ext cx="2880000" cy="115200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Rawls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132160" y="2060848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Nozick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251840" y="2852936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Sandel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012160" y="4293224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Harsanyi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23848" y="4293224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Gilligan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940152" y="2853064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Nussbaum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360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08"/>
            <a:ext cx="8856984" cy="5157192"/>
          </a:xfrm>
        </p:spPr>
        <p:txBody>
          <a:bodyPr/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The principles of justice are chosen by a rational individual behind a “veil of ignorance”.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“Rational individuals” pursue their long-term self-interest, avoid risk-taking, and do not envy others.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John Rawls: A fair deal for all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0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08"/>
            <a:ext cx="8856984" cy="5157192"/>
          </a:xfrm>
        </p:spPr>
        <p:txBody>
          <a:bodyPr/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The principles of justice are chosen by a rational individual behind a “veil of ignorance”.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“Rational individuals” pursue their long-term self-interest, avoid risk-taking, and do not envy others.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According to the principles that are chosen:</a:t>
            </a:r>
          </a:p>
          <a:p>
            <a:endParaRPr lang="en-US" sz="400" b="1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Everyone should have equal basic goods and freedoms.</a:t>
            </a:r>
          </a:p>
          <a:p>
            <a:pPr lvl="2"/>
            <a:endParaRPr lang="en-US" sz="400" b="1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People are allowed, in their position, to have more (non-basic) goods than others, if and only if</a:t>
            </a:r>
          </a:p>
          <a:p>
            <a:pPr lvl="2"/>
            <a:endParaRPr lang="en-US" sz="400" b="1" dirty="0" smtClean="0">
              <a:latin typeface="Arial" pitchFamily="34" charset="0"/>
              <a:cs typeface="Arial" pitchFamily="34" charset="0"/>
            </a:endParaRPr>
          </a:p>
          <a:p>
            <a:pPr lvl="4"/>
            <a:r>
              <a:rPr lang="en-US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he arrangement benefits the worst off and</a:t>
            </a:r>
          </a:p>
          <a:p>
            <a:pPr lvl="4"/>
            <a:endParaRPr lang="en-US" sz="400" b="1" dirty="0" smtClean="0">
              <a:latin typeface="Arial" pitchFamily="34" charset="0"/>
              <a:cs typeface="Arial" pitchFamily="34" charset="0"/>
            </a:endParaRPr>
          </a:p>
          <a:p>
            <a:pPr lvl="4"/>
            <a:r>
              <a:rPr lang="en-US" b="1" dirty="0" smtClean="0">
                <a:latin typeface="Arial" pitchFamily="34" charset="0"/>
                <a:cs typeface="Arial" pitchFamily="34" charset="0"/>
              </a:rPr>
              <a:t>everyone has an equal opportunity to reach the better positions</a:t>
            </a:r>
            <a:r>
              <a:rPr lang="fi-FI" b="1" dirty="0" smtClean="0">
                <a:latin typeface="Arial" pitchFamily="34" charset="0"/>
                <a:cs typeface="Arial" pitchFamily="34" charset="0"/>
              </a:rPr>
              <a:t>.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John Rawls: A fair deal for all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6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85926"/>
            <a:ext cx="8642350" cy="4595824"/>
          </a:xfrm>
        </p:spPr>
        <p:txBody>
          <a:bodyPr/>
          <a:lstStyle/>
          <a:p>
            <a:pPr marL="609600" indent="-609600">
              <a:buNone/>
            </a:pPr>
            <a:r>
              <a:rPr lang="fi-FI" sz="2600" b="1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131840" y="4869160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Cohen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Dworkin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120760" y="3491446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Rawls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132160" y="2060848"/>
            <a:ext cx="2880000" cy="115200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Nozick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251840" y="2852936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Sandel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012160" y="4293224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Harsanyi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23848" y="4293224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Gilligan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940152" y="2853064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Nussbaum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08"/>
            <a:ext cx="8856984" cy="5157192"/>
          </a:xfrm>
        </p:spPr>
        <p:txBody>
          <a:bodyPr/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Every individual has (naturally, not contractually) rights to life, liberty, and private property.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The (only) legitimate function of the State is to protect these rights against their violation by others.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The legitimate Minimal State comprises an army, a police force, and a system of criminal and contractual justice.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2577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charset="0"/>
              </a:rPr>
              <a:t>Robert Nozick: Rights to life, liberty, property</a:t>
            </a:r>
            <a:endParaRPr lang="en-GB" sz="1600" b="1" kern="0" dirty="0" smtClean="0">
              <a:solidFill>
                <a:schemeClr val="bg2">
                  <a:lumMod val="40000"/>
                  <a:lumOff val="6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7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08"/>
            <a:ext cx="8856984" cy="5157192"/>
          </a:xfrm>
        </p:spPr>
        <p:txBody>
          <a:bodyPr/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Every individual has (naturally, not contractually) rights to life, liberty, and private property.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The (only) legitimate function of the State is to protect these rights against their violation by others.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The legitimate Minimal State comprises an army, a police force, and a system of criminal and contractual justice.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The State can take no other functions, because they would require violations against private property through taxation.</a:t>
            </a:r>
          </a:p>
          <a:p>
            <a:endParaRPr lang="en-US" sz="400" b="1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 individual must not be forced to benefit others.</a:t>
            </a:r>
          </a:p>
          <a:p>
            <a:pPr lvl="2"/>
            <a:endParaRPr lang="en-US" sz="400" b="1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Rawlsian principles require theft from property owners.</a:t>
            </a:r>
            <a:endParaRPr lang="en-US" sz="7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2577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charset="0"/>
              </a:rPr>
              <a:t>Robert Nozick: Rights to life, liberty, property</a:t>
            </a:r>
            <a:endParaRPr lang="en-GB" sz="1600" b="1" kern="0" dirty="0" smtClean="0">
              <a:solidFill>
                <a:schemeClr val="bg2">
                  <a:lumMod val="40000"/>
                  <a:lumOff val="6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83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4" y="-2952"/>
            <a:ext cx="3112616" cy="206380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03848" y="692696"/>
            <a:ext cx="5796136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2400" b="1" kern="0" dirty="0" smtClean="0">
                <a:solidFill>
                  <a:schemeClr val="tx1"/>
                </a:solidFill>
                <a:effectLst/>
                <a:latin typeface="Arial" charset="0"/>
              </a:rPr>
              <a:t>A lot of toxic coal ash was spilled into Dan River in North Carolina in 2014</a:t>
            </a:r>
            <a: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pic>
        <p:nvPicPr>
          <p:cNvPr id="5" name="Picture 4" descr="Image result for duke e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48470"/>
            <a:ext cx="2835968" cy="1816634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47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85926"/>
            <a:ext cx="8642350" cy="4595824"/>
          </a:xfrm>
        </p:spPr>
        <p:txBody>
          <a:bodyPr/>
          <a:lstStyle/>
          <a:p>
            <a:pPr marL="609600" indent="-609600">
              <a:buNone/>
            </a:pPr>
            <a:r>
              <a:rPr lang="fi-FI" sz="2600" b="1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131840" y="4869160"/>
            <a:ext cx="2880000" cy="115200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Cohen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Dworkin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120760" y="3491446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Rawls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132160" y="2060848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Nozick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251840" y="2852936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Sandel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012160" y="4293224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Harsanyi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23848" y="4293224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Gilligan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940152" y="2853064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Nussbaum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08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08"/>
            <a:ext cx="8856984" cy="5157192"/>
          </a:xfrm>
        </p:spPr>
        <p:txBody>
          <a:bodyPr/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In theory, individuals are responsible for the consequences of their free, autonomous, informed choices.</a:t>
            </a:r>
          </a:p>
          <a:p>
            <a:endParaRPr lang="fi-FI" sz="400" b="1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”Why should we have to treat self-harming alcoholics?”</a:t>
            </a:r>
          </a:p>
          <a:p>
            <a:endParaRPr lang="en-US" sz="600" b="1" dirty="0" smtClean="0">
              <a:latin typeface="Arial" pitchFamily="34" charset="0"/>
              <a:cs typeface="Arial" pitchFamily="34" charset="0"/>
            </a:endParaRPr>
          </a:p>
          <a:p>
            <a:endParaRPr lang="fi-FI" sz="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2577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charset="0"/>
              </a:rPr>
              <a:t>Gerald Cohen / Ronald Dworkin:</a:t>
            </a:r>
          </a:p>
          <a:p>
            <a:r>
              <a:rPr lang="en-GB" sz="3200" b="1" kern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charset="0"/>
              </a:rPr>
              <a:t>Merit, responsibility, equality</a:t>
            </a:r>
            <a:endParaRPr lang="en-GB" sz="1600" b="1" kern="0" dirty="0" smtClean="0">
              <a:solidFill>
                <a:schemeClr val="bg2">
                  <a:lumMod val="40000"/>
                  <a:lumOff val="6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1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08"/>
            <a:ext cx="8856984" cy="5157192"/>
          </a:xfrm>
        </p:spPr>
        <p:txBody>
          <a:bodyPr/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In theory, individuals are responsible for the consequences of their free, autonomous, informed choices.</a:t>
            </a:r>
          </a:p>
          <a:p>
            <a:endParaRPr lang="fi-FI" sz="400" b="1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”Why should we have to treat self-harming alcoholics?”</a:t>
            </a:r>
          </a:p>
          <a:p>
            <a:endParaRPr lang="en-US" sz="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In practice, so many “choices” are determined by social and environmental factors that individuals cannot really be held responsible for finding themselves in a bad position.</a:t>
            </a:r>
          </a:p>
          <a:p>
            <a:endParaRPr lang="en-US" sz="600" b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is why in an ideal society:</a:t>
            </a:r>
          </a:p>
          <a:p>
            <a:pPr lvl="2">
              <a:spcAft>
                <a:spcPts val="6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state guarantees everyone’s equal well-being against “brute luck” (“luck egalitarianism”).</a:t>
            </a:r>
          </a:p>
          <a:p>
            <a:pPr lvl="2">
              <a:spcAft>
                <a:spcPts val="6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People are recognized as members of their classes and other groupings and their self-awareness as such is encouraged to preclude anomie and alienation (socialism).</a:t>
            </a:r>
          </a:p>
          <a:p>
            <a:endParaRPr lang="fi-FI" sz="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2577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charset="0"/>
              </a:rPr>
              <a:t>Gerald Cohen / Ronald Dworkin:</a:t>
            </a:r>
          </a:p>
          <a:p>
            <a:r>
              <a:rPr lang="en-GB" sz="3200" b="1" kern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charset="0"/>
              </a:rPr>
              <a:t>Merit, responsibility, equality</a:t>
            </a:r>
            <a:endParaRPr lang="en-GB" sz="1600" b="1" kern="0" dirty="0" smtClean="0">
              <a:solidFill>
                <a:schemeClr val="bg2">
                  <a:lumMod val="40000"/>
                  <a:lumOff val="6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2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85926"/>
            <a:ext cx="8642350" cy="4595824"/>
          </a:xfrm>
        </p:spPr>
        <p:txBody>
          <a:bodyPr/>
          <a:lstStyle/>
          <a:p>
            <a:pPr marL="609600" indent="-609600">
              <a:buNone/>
            </a:pPr>
            <a:r>
              <a:rPr lang="fi-FI" sz="2600" b="1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131840" y="4869160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Cohen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Dworkin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120760" y="3491446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Rawls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132160" y="2060848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Nozick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251840" y="2852936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Sandel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012160" y="4293224"/>
            <a:ext cx="2880000" cy="115200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Harsanyi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23848" y="4293224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Gilligan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940152" y="2853064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Nussbaum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0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08"/>
            <a:ext cx="8856984" cy="5157192"/>
          </a:xfrm>
        </p:spPr>
        <p:txBody>
          <a:bodyPr/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In an ideal society, as many people as possible can live in a state of well-being.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Rights and liberties are defined according to this aim by legislation (they are not “natural” or “God-given”).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2577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charset="0"/>
              </a:rPr>
              <a:t>John Harsanyi:</a:t>
            </a:r>
          </a:p>
          <a:p>
            <a:r>
              <a:rPr lang="en-GB" sz="3200" b="1" kern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charset="0"/>
              </a:rPr>
              <a:t>Maximizing rational preference satisfaction</a:t>
            </a:r>
            <a:endParaRPr lang="en-GB" sz="1600" b="1" kern="0" dirty="0" smtClean="0">
              <a:solidFill>
                <a:schemeClr val="bg2">
                  <a:lumMod val="40000"/>
                  <a:lumOff val="6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8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08"/>
            <a:ext cx="8856984" cy="5157192"/>
          </a:xfrm>
        </p:spPr>
        <p:txBody>
          <a:bodyPr/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In an ideal society, as many people as possible can live in a state of well-being.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Rights and liberties are defined according to this aim by legislation (they are not “natural” or “God-given”).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Well-being can be measured scientifically as the satisfaction of rational preferences. 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 rational preference is a choice that is made freely, autonomously, and knowing its consequences.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The job of the state is, with help from economists, to aim at the optimal satisfaction of rational preferences.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2577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charset="0"/>
              </a:rPr>
              <a:t>John Harsanyi:</a:t>
            </a:r>
          </a:p>
          <a:p>
            <a:r>
              <a:rPr lang="en-GB" sz="3200" b="1" kern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charset="0"/>
              </a:rPr>
              <a:t>Maximizing rational preference satisfaction</a:t>
            </a:r>
            <a:endParaRPr lang="en-GB" sz="1600" b="1" kern="0" dirty="0" smtClean="0">
              <a:solidFill>
                <a:schemeClr val="bg2">
                  <a:lumMod val="40000"/>
                  <a:lumOff val="6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6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85926"/>
            <a:ext cx="8642350" cy="4595824"/>
          </a:xfrm>
        </p:spPr>
        <p:txBody>
          <a:bodyPr/>
          <a:lstStyle/>
          <a:p>
            <a:pPr marL="609600" indent="-609600">
              <a:buNone/>
            </a:pPr>
            <a:r>
              <a:rPr lang="fi-FI" sz="2600" b="1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131840" y="4869160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Cohen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Dworkin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120760" y="3491446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Rawls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132160" y="2060848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Nozick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251840" y="2852936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Sandel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012160" y="4293224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Harsanyi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23848" y="4293224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Gilligan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940152" y="2853064"/>
            <a:ext cx="2880000" cy="115200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Nussbaum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08"/>
            <a:ext cx="8928992" cy="5157192"/>
          </a:xfrm>
        </p:spPr>
        <p:txBody>
          <a:bodyPr/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An individual’s preferences can be “adaptive” – i.e. they can be dictated by oppressive traditions: “A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woman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can’t…”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When they are, they should be ignored in policy making. 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Policy making should ideally aim at identifying and satisfying genuine (non-adaptive) preferences.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2577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charset="0"/>
              </a:rPr>
              <a:t>Amartya Sen / Martha Nussbaum:</a:t>
            </a:r>
          </a:p>
          <a:p>
            <a:r>
              <a:rPr lang="en-GB" sz="3200" b="1" kern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charset="0"/>
              </a:rPr>
              <a:t>Genuine preferences and capabilities</a:t>
            </a:r>
            <a:endParaRPr lang="en-GB" sz="1600" b="1" kern="0" dirty="0" smtClean="0">
              <a:solidFill>
                <a:schemeClr val="bg2">
                  <a:lumMod val="40000"/>
                  <a:lumOff val="6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3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08"/>
            <a:ext cx="8928992" cy="5157192"/>
          </a:xfrm>
        </p:spPr>
        <p:txBody>
          <a:bodyPr/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An individual’s preferences can be “adaptive” – i.e. they can be dictated by oppressive traditions: “A woman can’t…”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When they are, they should be ignored in policy making. 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Policy making should ideally aim at identifying and satisfying genuine (non-adaptive) preferences.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The best way to secure this is to promote people’s capabilities – positive freedoms to achieve what they truly want.</a:t>
            </a:r>
          </a:p>
          <a:p>
            <a:endParaRPr lang="en-US" sz="400" b="1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Sen: To be identified in their real-life social contexts.</a:t>
            </a:r>
          </a:p>
          <a:p>
            <a:pPr lvl="2"/>
            <a:endParaRPr lang="en-US" sz="400" b="1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Nussbaum: life – health – liberty – control over one’s life – art – religion – community – political participation – leisure time – play – responsibility – morality – etc.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2577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charset="0"/>
              </a:rPr>
              <a:t>Amartya Sen / Martha Nussbaum:</a:t>
            </a:r>
          </a:p>
          <a:p>
            <a:r>
              <a:rPr lang="en-GB" sz="3200" b="1" kern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charset="0"/>
              </a:rPr>
              <a:t>Genuine preferences and capabilities</a:t>
            </a:r>
            <a:endParaRPr lang="en-GB" sz="1600" b="1" kern="0" dirty="0" smtClean="0">
              <a:solidFill>
                <a:schemeClr val="bg2">
                  <a:lumMod val="40000"/>
                  <a:lumOff val="6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85926"/>
            <a:ext cx="8642350" cy="4595824"/>
          </a:xfrm>
        </p:spPr>
        <p:txBody>
          <a:bodyPr/>
          <a:lstStyle/>
          <a:p>
            <a:pPr marL="609600" indent="-609600">
              <a:buNone/>
            </a:pPr>
            <a:r>
              <a:rPr lang="fi-FI" sz="2600" b="1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131840" y="4869160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Cohen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Dworkin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120760" y="3491446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Rawls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132160" y="2060848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Nozick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251840" y="2852936"/>
            <a:ext cx="2880000" cy="115200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Sandel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012160" y="4293224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Harsanyi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23848" y="4293224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Gilligan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940152" y="2853064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Nussbaum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4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4" y="-2952"/>
            <a:ext cx="3112616" cy="206380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03848" y="692696"/>
            <a:ext cx="5796136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2400" b="1" kern="0" dirty="0" smtClean="0">
                <a:solidFill>
                  <a:schemeClr val="tx1"/>
                </a:solidFill>
                <a:effectLst/>
                <a:latin typeface="Arial" charset="0"/>
              </a:rPr>
              <a:t>A lot of toxic coal ash was spilled into Dan River in North Carolina in 2014</a:t>
            </a:r>
            <a: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pic>
        <p:nvPicPr>
          <p:cNvPr id="5" name="Picture 4" descr="Image result for duke e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48470"/>
            <a:ext cx="2835968" cy="1816634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5496" y="2636912"/>
            <a:ext cx="3140696" cy="151216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sz="2400" b="1" kern="0" dirty="0" smtClean="0">
                <a:solidFill>
                  <a:schemeClr val="tx1"/>
                </a:solidFill>
                <a:effectLst/>
                <a:latin typeface="Arial" charset="0"/>
              </a:rPr>
              <a:t>The culprits had to pay $ 102 million + for the estimated $ 300 </a:t>
            </a:r>
            <a:r>
              <a:rPr lang="en-GB" sz="2400" b="1" kern="0" dirty="0">
                <a:solidFill>
                  <a:schemeClr val="tx1"/>
                </a:solidFill>
                <a:effectLst/>
                <a:latin typeface="Arial" charset="0"/>
              </a:rPr>
              <a:t>million </a:t>
            </a:r>
            <a:r>
              <a:rPr lang="en-GB" sz="2400" b="1" kern="0" dirty="0" smtClean="0">
                <a:solidFill>
                  <a:schemeClr val="tx1"/>
                </a:solidFill>
                <a:effectLst/>
                <a:latin typeface="Arial" charset="0"/>
              </a:rPr>
              <a:t>damage</a:t>
            </a:r>
            <a: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3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08"/>
            <a:ext cx="8928992" cy="5157192"/>
          </a:xfrm>
        </p:spPr>
        <p:txBody>
          <a:bodyPr/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Human beings are members of their communities, not isolated containers of rights, liberties, or well-being (“individuals”).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All attempts to produce a just society based on abstract principles or calculations violate and jeopardize good, spontaneously developed traditions and practices.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2577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charset="0"/>
              </a:rPr>
              <a:t>Michael Sandel:</a:t>
            </a:r>
          </a:p>
          <a:p>
            <a:r>
              <a:rPr lang="en-GB" sz="3200" b="1" kern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charset="0"/>
              </a:rPr>
              <a:t>Spontaneously developed communal tradition</a:t>
            </a:r>
            <a:endParaRPr lang="en-GB" sz="1600" b="1" kern="0" dirty="0" smtClean="0">
              <a:solidFill>
                <a:schemeClr val="bg2">
                  <a:lumMod val="40000"/>
                  <a:lumOff val="6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92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08"/>
            <a:ext cx="8928992" cy="5157192"/>
          </a:xfrm>
        </p:spPr>
        <p:txBody>
          <a:bodyPr/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Human beings are members of their communities, not isolated containers of rights, liberties, or well-being (“individuals”).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All attempts to produce a just society based on abstract principles or calculations violate and jeopardize good, spontaneously developed traditions and practices.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Policy making should be founded on the recognition and acceptance of the given (historical and “natural”) elements of human life, including solidarity and responsibility for others. 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Societies and governments should respect organically formed (not human-made), reasonably defensible attitudes / practices.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2577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charset="0"/>
              </a:rPr>
              <a:t>Michael Sandel:</a:t>
            </a:r>
          </a:p>
          <a:p>
            <a:r>
              <a:rPr lang="en-GB" sz="3200" b="1" kern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charset="0"/>
              </a:rPr>
              <a:t>Spontaneously developed communal tradition</a:t>
            </a:r>
            <a:endParaRPr lang="en-GB" sz="1600" b="1" kern="0" dirty="0" smtClean="0">
              <a:solidFill>
                <a:schemeClr val="bg2">
                  <a:lumMod val="40000"/>
                  <a:lumOff val="6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6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85926"/>
            <a:ext cx="8642350" cy="4595824"/>
          </a:xfrm>
        </p:spPr>
        <p:txBody>
          <a:bodyPr/>
          <a:lstStyle/>
          <a:p>
            <a:pPr marL="609600" indent="-609600">
              <a:buNone/>
            </a:pPr>
            <a:r>
              <a:rPr lang="fi-FI" sz="2600" b="1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131840" y="4869160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Cohen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Dworkin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120760" y="3491446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Rawls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132160" y="2060848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Nozick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251840" y="2852936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Sandel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012160" y="4293224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Harsanyi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23848" y="4293224"/>
            <a:ext cx="2880000" cy="115200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Gilligan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940152" y="2853064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Nussbaum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What is justice?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66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08"/>
            <a:ext cx="8928992" cy="5157192"/>
          </a:xfrm>
        </p:spPr>
        <p:txBody>
          <a:bodyPr/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The moral development of human beings does not reach its peak in consequentialism or deontology (Laurence Kohlberg), although for men it might (only boys studied).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The highest level of morality – seen primarily in women – is the ability to forge special relationships (mother–child etc.).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2577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charset="0"/>
              </a:rPr>
              <a:t>Carol Gilligan:</a:t>
            </a:r>
          </a:p>
          <a:p>
            <a:r>
              <a:rPr lang="en-GB" sz="3200" b="1" kern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charset="0"/>
              </a:rPr>
              <a:t>Special relationships and the ethics of care</a:t>
            </a:r>
            <a:endParaRPr lang="en-GB" sz="1600" b="1" kern="0" dirty="0" smtClean="0">
              <a:solidFill>
                <a:schemeClr val="bg2">
                  <a:lumMod val="40000"/>
                  <a:lumOff val="6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1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08"/>
            <a:ext cx="8928992" cy="5157192"/>
          </a:xfrm>
        </p:spPr>
        <p:txBody>
          <a:bodyPr/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The moral development of human beings does not reach its peak in consequentialism or deontology (Laurence Kohlberg), although for men it might (only boys studied).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The highest level of morality – seen primarily in women – is the ability to forge special relationships (mother–child etc.).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Special relationships, and care based on them, should be given the high respect that it deserves both in the private sector and in the public sector. 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Masculine (masculinist?) ethics of justice should in policy making be replaced, or at least complemented and balanced, by a feminist ethics of care.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2577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charset="0"/>
              </a:rPr>
              <a:t>Carol Gilligan:</a:t>
            </a:r>
          </a:p>
          <a:p>
            <a:r>
              <a:rPr lang="en-GB" sz="3200" b="1" kern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charset="0"/>
              </a:rPr>
              <a:t>Special relationships and the ethics of care</a:t>
            </a:r>
            <a:endParaRPr lang="en-GB" sz="1600" b="1" kern="0" dirty="0" smtClean="0">
              <a:solidFill>
                <a:schemeClr val="bg2">
                  <a:lumMod val="40000"/>
                  <a:lumOff val="6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9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85926"/>
            <a:ext cx="8642350" cy="4595824"/>
          </a:xfrm>
        </p:spPr>
        <p:txBody>
          <a:bodyPr/>
          <a:lstStyle/>
          <a:p>
            <a:pPr marL="609600" indent="-609600">
              <a:buNone/>
            </a:pPr>
            <a:r>
              <a:rPr lang="fi-FI" sz="2600" b="1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131840" y="4869160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132160" y="2060848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251840" y="2852936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012160" y="4293224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940152" y="2853064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23848" y="4293224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120760" y="3491446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The catchwords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8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>
            <a:spLocks noChangeAspect="1"/>
          </p:cNvSpPr>
          <p:nvPr/>
        </p:nvSpPr>
        <p:spPr bwMode="auto">
          <a:xfrm>
            <a:off x="35496" y="1988840"/>
            <a:ext cx="9108504" cy="4104456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85926"/>
            <a:ext cx="8642350" cy="4595824"/>
          </a:xfrm>
        </p:spPr>
        <p:txBody>
          <a:bodyPr/>
          <a:lstStyle/>
          <a:p>
            <a:pPr marL="609600" indent="-609600">
              <a:buNone/>
            </a:pPr>
            <a:r>
              <a:rPr lang="fi-FI" sz="2600" b="1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131840" y="4869160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132160" y="2060848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251840" y="2852936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012160" y="4293224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940152" y="2853064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23848" y="4293224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120760" y="3491446"/>
            <a:ext cx="2880000" cy="115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The catchwords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2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Varieties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39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2000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2000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79912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2525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4088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5920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2000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Varieties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5139" y="4317349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4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2000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2000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79912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2525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4088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5920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2000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Varieties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459" y="4267367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Immaterial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5139" y="4317349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77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4" y="-2952"/>
            <a:ext cx="3112616" cy="206380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03848" y="692696"/>
            <a:ext cx="5796136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2400" b="1" kern="0" dirty="0" smtClean="0">
                <a:solidFill>
                  <a:schemeClr val="tx1"/>
                </a:solidFill>
                <a:effectLst/>
                <a:latin typeface="Arial" charset="0"/>
              </a:rPr>
              <a:t>A lot of toxic coal ash was spilled into Dan River in North Carolina in 2014</a:t>
            </a:r>
            <a: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pic>
        <p:nvPicPr>
          <p:cNvPr id="5" name="Picture 4" descr="Image result for duke e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48470"/>
            <a:ext cx="2835968" cy="1816634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836" y="4797153"/>
            <a:ext cx="3108164" cy="2060848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5496" y="2636912"/>
            <a:ext cx="3140696" cy="151216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sz="2400" b="1" kern="0" dirty="0" smtClean="0">
                <a:solidFill>
                  <a:schemeClr val="tx1"/>
                </a:solidFill>
                <a:effectLst/>
                <a:latin typeface="Arial" charset="0"/>
              </a:rPr>
              <a:t>The culprits had to pay $ 102 million + for the estimated $ 300 </a:t>
            </a:r>
            <a:r>
              <a:rPr lang="en-GB" sz="2400" b="1" kern="0" dirty="0">
                <a:solidFill>
                  <a:schemeClr val="tx1"/>
                </a:solidFill>
                <a:effectLst/>
                <a:latin typeface="Arial" charset="0"/>
              </a:rPr>
              <a:t>million </a:t>
            </a:r>
            <a:r>
              <a:rPr lang="en-GB" sz="2400" b="1" kern="0" dirty="0" smtClean="0">
                <a:solidFill>
                  <a:schemeClr val="tx1"/>
                </a:solidFill>
                <a:effectLst/>
                <a:latin typeface="Arial" charset="0"/>
              </a:rPr>
              <a:t>damage</a:t>
            </a:r>
            <a: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012160" y="2636912"/>
            <a:ext cx="3140696" cy="151216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sz="2400" b="1" kern="0" dirty="0" smtClean="0">
                <a:solidFill>
                  <a:schemeClr val="tx1"/>
                </a:solidFill>
                <a:effectLst/>
                <a:latin typeface="Arial" charset="0"/>
              </a:rPr>
              <a:t>By divesting &gt; $ 300 million, Norwegians told that they do not approve their deed</a:t>
            </a:r>
            <a: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51520" y="4869160"/>
            <a:ext cx="5544616" cy="18001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35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2000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2000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79912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2525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4088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5920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2000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Varieties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2160" y="5004465"/>
            <a:ext cx="21963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 Choice 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459" y="4267367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Immaterial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5139" y="4317349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59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2000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2000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79912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2525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4088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5920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2000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Varieties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2160" y="5004465"/>
            <a:ext cx="21963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 Choice 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2160" y="2187441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Good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459" y="4267367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Immaterial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5139" y="4317349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1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2000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2000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79912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2525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4088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5920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2000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Varieties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2160" y="5004465"/>
            <a:ext cx="21963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 Choice 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2132856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Spontaneity Fate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Contingent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2160" y="2187441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Good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459" y="4267367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Immaterial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5139" y="4317349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278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2000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2000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79912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2525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4088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5920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2000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Varieties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2160" y="5004465"/>
            <a:ext cx="21963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 Choice 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2132856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Spontaneity Fate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Contingent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6512" y="495448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Natural order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Inevitable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2160" y="2187441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Good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459" y="4267367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Immaterial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5139" y="4317349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03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2000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2000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79912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2525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4088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5920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2000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Varieties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2160" y="5004465"/>
            <a:ext cx="21963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 Choice 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2132856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Spontaneity Fate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Contingent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6512" y="495448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Natural order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Inevitable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2160" y="2187441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Good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6512" y="279424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Given tradition is good for humanity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459" y="4267367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Immaterial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5139" y="4317349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2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2000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2000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79912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2525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4088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5920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2000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Varieties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2160" y="5004465"/>
            <a:ext cx="21963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 Choice 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2132856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Spontaneity Fate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Contingent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6512" y="495448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Natural order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Inevitable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2160" y="2187441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Good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6512" y="279424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Given tradition is good for humanity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2160" y="284645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Given tradition can oppress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459" y="4267367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Immaterial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5139" y="4317349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8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2000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2000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79912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2525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4088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5920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2000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Varieties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2160" y="5004465"/>
            <a:ext cx="21963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 Choice 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2132856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Spontaneity Fate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Contingent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6512" y="495448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Natural order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Inevitable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2160" y="2187441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Good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6512" y="279424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Given tradition is good for humanity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2160" y="284645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Given tradition can oppress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459" y="4267367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Immaterial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2160" y="3488702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Individualism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5139" y="4317349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18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2000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2000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79912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2525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4088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5920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2000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Varieties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2160" y="5004465"/>
            <a:ext cx="21963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 Choice 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2132856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Spontaneity Fate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Contingent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6512" y="495448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Natural order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Inevitable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2160" y="2187441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Good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6512" y="279424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Given tradition is good for humanity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2160" y="284645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Given tradition can oppress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459" y="4267367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Immaterial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2160" y="3488702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Individualism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36512" y="3441069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Collectivis</a:t>
            </a:r>
            <a:r>
              <a:rPr lang="en-GB" sz="1600" b="1" cap="small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5139" y="4317349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7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2000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2000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79912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2525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4088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5920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2000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Varieties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2160" y="5004465"/>
            <a:ext cx="21963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 Choice 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2132856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Spontaneity Fate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Contingent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6512" y="495448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Natural order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Inevitable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2160" y="2187441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Good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6512" y="279424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Given tradition is good for humanity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2160" y="284645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Given tradition can oppress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459" y="4267367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Immaterial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2160" y="3488702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Individualism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12160" y="3901851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Universalism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36512" y="3441069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Collectivis</a:t>
            </a:r>
            <a:r>
              <a:rPr lang="en-GB" sz="1600" b="1" cap="small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5139" y="4317349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4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2000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2000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79912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2525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4088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5920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2000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Varieties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2160" y="5004465"/>
            <a:ext cx="21963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 Choice 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2132856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Spontaneity Fate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Contingent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6512" y="495448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Natural order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Inevitable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2160" y="2187441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Good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6512" y="279424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Given tradition is good for humanity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2160" y="284645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Given tradition can oppress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459" y="4267367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Immaterial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2160" y="3488702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Individualism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36512" y="3854218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Positionalism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12160" y="3901851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Universalism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36512" y="3441069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Collectivis</a:t>
            </a:r>
            <a:r>
              <a:rPr lang="en-GB" sz="1600" b="1" cap="small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5139" y="4317349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45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4" y="-2952"/>
            <a:ext cx="3112616" cy="206380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03848" y="692696"/>
            <a:ext cx="5796136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2400" b="1" kern="0" dirty="0" smtClean="0">
                <a:solidFill>
                  <a:schemeClr val="tx1"/>
                </a:solidFill>
                <a:effectLst/>
                <a:latin typeface="Arial" charset="0"/>
              </a:rPr>
              <a:t>A lot of toxic coal ash was spilled into Dan River in North Carolina in 2014</a:t>
            </a:r>
            <a: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pic>
        <p:nvPicPr>
          <p:cNvPr id="5" name="Picture 4" descr="Image result for duke e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48470"/>
            <a:ext cx="2835968" cy="1816634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836" y="4797153"/>
            <a:ext cx="3108164" cy="2060848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5496" y="2636912"/>
            <a:ext cx="3140696" cy="151216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sz="2400" b="1" kern="0" dirty="0" smtClean="0">
                <a:solidFill>
                  <a:schemeClr val="tx1"/>
                </a:solidFill>
                <a:effectLst/>
                <a:latin typeface="Arial" charset="0"/>
              </a:rPr>
              <a:t>The culprits had to pay $ 102 million + for the estimated $ 300 </a:t>
            </a:r>
            <a:r>
              <a:rPr lang="en-GB" sz="2400" b="1" kern="0" dirty="0">
                <a:solidFill>
                  <a:schemeClr val="tx1"/>
                </a:solidFill>
                <a:effectLst/>
                <a:latin typeface="Arial" charset="0"/>
              </a:rPr>
              <a:t>million </a:t>
            </a:r>
            <a:r>
              <a:rPr lang="en-GB" sz="2400" b="1" kern="0" dirty="0" smtClean="0">
                <a:solidFill>
                  <a:schemeClr val="tx1"/>
                </a:solidFill>
                <a:effectLst/>
                <a:latin typeface="Arial" charset="0"/>
              </a:rPr>
              <a:t>damage</a:t>
            </a:r>
            <a: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012160" y="2636912"/>
            <a:ext cx="3140696" cy="151216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sz="2400" b="1" kern="0" dirty="0" smtClean="0">
                <a:solidFill>
                  <a:schemeClr val="tx1"/>
                </a:solidFill>
                <a:effectLst/>
                <a:latin typeface="Arial" charset="0"/>
              </a:rPr>
              <a:t>By divesting &gt; $ 300 million, Norwegians told that they do not approve their deed</a:t>
            </a:r>
            <a: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51520" y="4869160"/>
            <a:ext cx="5544616" cy="18001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400" b="1" kern="0" dirty="0" smtClean="0">
                <a:solidFill>
                  <a:schemeClr val="tx1"/>
                </a:solidFill>
                <a:effectLst/>
                <a:latin typeface="Arial" charset="0"/>
              </a:rPr>
              <a:t>Lesson?</a:t>
            </a:r>
          </a:p>
          <a:p>
            <a:pPr algn="l"/>
            <a: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/>
            </a:r>
            <a:br>
              <a:rPr lang="en-GB" sz="3800" b="1" kern="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fi-FI" sz="3800" b="1" kern="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endParaRPr lang="fi-FI" sz="3800" b="1" kern="0" dirty="0" smtClean="0">
              <a:solidFill>
                <a:srgbClr val="99CCF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6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2000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2000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79912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2525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4088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5920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2000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Varieties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2160" y="5004465"/>
            <a:ext cx="21963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 Choice 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2132856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Spontaneity Fate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Contingent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1980" y="5229200"/>
            <a:ext cx="21782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Strong state - with extensive functions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6512" y="495448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Natural order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Inevitable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2160" y="2187441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Good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6512" y="279424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Given tradition is good for humanity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2160" y="284645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Given tradition can oppress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459" y="4267367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Immaterial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2160" y="3488702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Individualism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36512" y="3854218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Positionalism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12160" y="3901851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Universalism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36512" y="3441069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Collectivis</a:t>
            </a:r>
            <a:r>
              <a:rPr lang="en-GB" sz="1600" b="1" cap="small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5139" y="4317349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5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2000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2000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79912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2525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4088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5920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2000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Varieties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2160" y="5004465"/>
            <a:ext cx="21963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 Choice 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2132856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Spontaneity Fate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Contingent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712" y="1908121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Weak state - with limited functions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1980" y="5229200"/>
            <a:ext cx="21782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Strong state - with extensive functions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6512" y="495448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Natural order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Inevitable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2160" y="2187441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Good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6512" y="279424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Given tradition is good for humanity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2160" y="284645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Given tradition can oppress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459" y="4267367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Immaterial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2160" y="3488702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Individualism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36512" y="3854218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Positionalism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12160" y="3901851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Universalism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36512" y="3441069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Collectivis</a:t>
            </a:r>
            <a:r>
              <a:rPr lang="en-GB" sz="1600" b="1" cap="small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5139" y="4317349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7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2000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2000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79912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2525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4088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5920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2000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Varieties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2160" y="5004465"/>
            <a:ext cx="21963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 Choice 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2132856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Spontaneity Fate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Contingent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712" y="1908121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Weak state - with limited functions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1980" y="5229200"/>
            <a:ext cx="21782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Strong state - with extensive functions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6512" y="495448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Natural order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Inevitable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2160" y="2187441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Good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6512" y="279424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Given tradition is good for humanity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2160" y="284645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Given tradition can oppress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459" y="4267367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Immaterial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2160" y="3488702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Individualism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36512" y="3854218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Positionalism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12160" y="3901851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Universalism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36512" y="3441069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Collectivis</a:t>
            </a:r>
            <a:r>
              <a:rPr lang="en-GB" sz="1600" b="1" cap="small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5139" y="4317349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41980" y="1916613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Old elites should continue to rule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8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2000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2000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79912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2525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4088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5920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2000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Varieties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2160" y="5004465"/>
            <a:ext cx="21963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 Choice 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2132856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Spontaneity Fate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Contingent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712" y="1908121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Weak state - with limited functions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1980" y="5229200"/>
            <a:ext cx="21782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Strong state - with extensive functions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6512" y="495448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Natural order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Inevitable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2160" y="2187441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Good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6512" y="279424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Given tradition is good for humanity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2160" y="284645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Given tradition can oppress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459" y="4267367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Immaterial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2160" y="3488702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Individualism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36512" y="3854218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Positionalism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12160" y="3901851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Universalism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36512" y="3441069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Collectivis</a:t>
            </a:r>
            <a:r>
              <a:rPr lang="en-GB" sz="1600" b="1" cap="small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5139" y="4317349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41980" y="1916613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Old elites should continue to rule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87624" y="5229199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New elites should start to rule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50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2000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2000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79912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2525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4088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5920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2000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Varieties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2160" y="5004465"/>
            <a:ext cx="21963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 Choice 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2132856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Spontaneity Fate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Contingent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712" y="1908121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Weak state - with limited functions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1980" y="5229200"/>
            <a:ext cx="21782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Strong state - with extensive functions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6512" y="495448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Natural order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Inevitable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2160" y="2187441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Good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6512" y="279424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Given tradition is good for humanity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2160" y="284645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Given tradition can oppress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459" y="4267367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Immaterial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2160" y="3488702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Individualism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36512" y="3854218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Positionalism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12160" y="3901851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Universalism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36512" y="3441069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Collectivis</a:t>
            </a:r>
            <a:r>
              <a:rPr lang="en-GB" sz="1600" b="1" cap="small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5139" y="4317349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41980" y="1916613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Old elites should continue to rule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87624" y="5229199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New elites should start to rule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45836" y="1505827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No state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8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2000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2000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79912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2525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4088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5920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2000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Varieties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2160" y="5004465"/>
            <a:ext cx="21963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 Choice 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2132856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Spontaneity Fate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Contingent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712" y="1908121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Weak state - with limited functions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1980" y="5229200"/>
            <a:ext cx="21782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Strong state - with extensive functions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6512" y="495448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Natural order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Inevitable change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2160" y="2187441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Good</a:t>
            </a:r>
          </a:p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Social engineering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6512" y="279424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Given tradition is good for humanity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2160" y="2846452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Given tradition can oppress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459" y="4267367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Immaterial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2160" y="3488702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Individualism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36512" y="3854218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Positionalism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12160" y="3901851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Universalism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36512" y="3441069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Collectivis</a:t>
            </a:r>
            <a:r>
              <a:rPr lang="en-GB" sz="1600" b="1" cap="small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5139" y="4317349"/>
            <a:ext cx="169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values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41980" y="1916613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Old elites should continue to rule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87624" y="5229199"/>
            <a:ext cx="2052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New elites should start to rule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73828" y="5934053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No state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45836" y="1505827"/>
            <a:ext cx="20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No state</a:t>
            </a:r>
            <a:endParaRPr lang="en-GB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3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Limits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0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700808"/>
            <a:ext cx="8215369" cy="5072098"/>
          </a:xfrm>
        </p:spPr>
        <p:txBody>
          <a:bodyPr/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David Hume (1711-1776) famously stated (and Rawls and most others believed) that justice is an “artificial virtue” that works only under specific circumstances:</a:t>
            </a:r>
          </a:p>
          <a:p>
            <a:r>
              <a:rPr lang="en-US" sz="2000" dirty="0" smtClean="0"/>
              <a:t>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Relative scarcity.</a:t>
            </a:r>
          </a:p>
          <a:p>
            <a:pPr lvl="2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If everybody’s every wish can be fulfilled, no rules are needed for sharing benefits.</a:t>
            </a:r>
          </a:p>
          <a:p>
            <a:pPr lvl="2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If nobody’s needs can be met, the same applies.</a:t>
            </a:r>
          </a:p>
          <a:p>
            <a:pPr lvl="2"/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Confined generosity.</a:t>
            </a:r>
          </a:p>
          <a:p>
            <a:pPr lvl="2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If everybody is limitlessly prepared to share their resources with others, no rules are needed (family).</a:t>
            </a:r>
          </a:p>
          <a:p>
            <a:pPr lvl="2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If nobody is prepared to share anything, the same.</a:t>
            </a:r>
          </a:p>
          <a:p>
            <a:pPr lvl="2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2577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charset="0"/>
              </a:rPr>
              <a:t>Limits of justice</a:t>
            </a:r>
            <a:endParaRPr lang="en-GB" sz="1600" b="1" kern="0" dirty="0" smtClean="0">
              <a:solidFill>
                <a:schemeClr val="bg2">
                  <a:lumMod val="40000"/>
                  <a:lumOff val="6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4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Limits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9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3675792" y="4365184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Responsi-bility / Not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675792" y="256965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rights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983704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Communal tradition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386317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Preference satisfaction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367880" y="2982795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promotion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979712" y="3939862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Relations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Care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5792" y="3458250"/>
            <a:ext cx="1800000" cy="72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>
                <a:alpha val="9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Fair contract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76"/>
            <a:ext cx="9144000" cy="1142984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Limits of justice</a:t>
            </a:r>
            <a:endParaRPr lang="en-GB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2320" y="2569655"/>
            <a:ext cx="1440160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US" sz="15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Boundless material abundance</a:t>
            </a:r>
          </a:p>
          <a:p>
            <a:pPr algn="ctr"/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sz="15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08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etusrakenne">
  <a:themeElements>
    <a:clrScheme name="Oletusrakenne 9">
      <a:dk1>
        <a:srgbClr val="FFFF66"/>
      </a:dk1>
      <a:lt1>
        <a:srgbClr val="FFFFFF"/>
      </a:lt1>
      <a:dk2>
        <a:srgbClr val="000000"/>
      </a:dk2>
      <a:lt2>
        <a:srgbClr val="FFFF00"/>
      </a:lt2>
      <a:accent1>
        <a:srgbClr val="00CC99"/>
      </a:accent1>
      <a:accent2>
        <a:srgbClr val="FF66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E75CB9"/>
      </a:accent6>
      <a:hlink>
        <a:srgbClr val="FF6699"/>
      </a:hlink>
      <a:folHlink>
        <a:srgbClr val="B2B2B2"/>
      </a:folHlink>
    </a:clrScheme>
    <a:fontScheme name="Oletusraken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0000"/>
        </a:dk1>
        <a:lt1>
          <a:srgbClr val="FFFFFF"/>
        </a:lt1>
        <a:dk2>
          <a:srgbClr val="000000"/>
        </a:dk2>
        <a:lt2>
          <a:srgbClr val="FFFF00"/>
        </a:lt2>
        <a:accent1>
          <a:srgbClr val="00CC99"/>
        </a:accent1>
        <a:accent2>
          <a:srgbClr val="FF66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E75CB9"/>
        </a:accent6>
        <a:hlink>
          <a:srgbClr val="FF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FFFF66"/>
        </a:dk1>
        <a:lt1>
          <a:srgbClr val="FFFFFF"/>
        </a:lt1>
        <a:dk2>
          <a:srgbClr val="000000"/>
        </a:dk2>
        <a:lt2>
          <a:srgbClr val="FFFF00"/>
        </a:lt2>
        <a:accent1>
          <a:srgbClr val="00CC99"/>
        </a:accent1>
        <a:accent2>
          <a:srgbClr val="FF66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E75CB9"/>
        </a:accent6>
        <a:hlink>
          <a:srgbClr val="FF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234822</TotalTime>
  <Words>9355</Words>
  <Application>Microsoft Office PowerPoint</Application>
  <PresentationFormat>On-screen Show (4:3)</PresentationFormat>
  <Paragraphs>2623</Paragraphs>
  <Slides>188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188</vt:i4>
      </vt:variant>
    </vt:vector>
  </HeadingPairs>
  <TitlesOfParts>
    <vt:vector size="195" baseType="lpstr">
      <vt:lpstr>SimSun</vt:lpstr>
      <vt:lpstr>Arial</vt:lpstr>
      <vt:lpstr>Arial Black</vt:lpstr>
      <vt:lpstr>Calibri</vt:lpstr>
      <vt:lpstr>Tahoma</vt:lpstr>
      <vt:lpstr>Times New Roman</vt:lpstr>
      <vt:lpstr>Oletusrakenne</vt:lpstr>
      <vt:lpstr> </vt:lpstr>
      <vt:lpstr> Political Philosophies, Justice, and CSR  </vt:lpstr>
      <vt:lpstr> After the lecture, you will all have a question about what you have heard here.  Write it down and email it to me as soon as possible to matti.hayry@aalto.fi   </vt:lpstr>
      <vt:lpstr> The story so far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Management approaches as (partly “ethical”) responses  </vt:lpstr>
      <vt:lpstr> Industrialisation and scientific management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But this was “just” about the business approaches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So moving beyond the business approaches  </vt:lpstr>
      <vt:lpstr>What is justice?</vt:lpstr>
      <vt:lpstr>What is justice?</vt:lpstr>
      <vt:lpstr>What is justice?</vt:lpstr>
      <vt:lpstr>What is justice?</vt:lpstr>
      <vt:lpstr>What is justice?</vt:lpstr>
      <vt:lpstr>What is justice?</vt:lpstr>
      <vt:lpstr>What is justice?</vt:lpstr>
      <vt:lpstr>What is justice?</vt:lpstr>
      <vt:lpstr>What is justice?</vt:lpstr>
      <vt:lpstr>What is justice?</vt:lpstr>
      <vt:lpstr>What is justice?</vt:lpstr>
      <vt:lpstr>What is justice?</vt:lpstr>
      <vt:lpstr>What is justice?</vt:lpstr>
      <vt:lpstr>What is justice?</vt:lpstr>
      <vt:lpstr>What is justice?</vt:lpstr>
      <vt:lpstr>What is justice?</vt:lpstr>
      <vt:lpstr>What is justice?</vt:lpstr>
      <vt:lpstr>John Rawls: A fair deal for all</vt:lpstr>
      <vt:lpstr>John Rawls: A fair deal for all</vt:lpstr>
      <vt:lpstr>What is justice?</vt:lpstr>
      <vt:lpstr>PowerPoint Presentation</vt:lpstr>
      <vt:lpstr>PowerPoint Presentation</vt:lpstr>
      <vt:lpstr>What is justice?</vt:lpstr>
      <vt:lpstr>PowerPoint Presentation</vt:lpstr>
      <vt:lpstr>PowerPoint Presentation</vt:lpstr>
      <vt:lpstr>What is justice?</vt:lpstr>
      <vt:lpstr>PowerPoint Presentation</vt:lpstr>
      <vt:lpstr>PowerPoint Presentation</vt:lpstr>
      <vt:lpstr>What is justice?</vt:lpstr>
      <vt:lpstr>PowerPoint Presentation</vt:lpstr>
      <vt:lpstr>PowerPoint Presentation</vt:lpstr>
      <vt:lpstr>What is justice?</vt:lpstr>
      <vt:lpstr>PowerPoint Presentation</vt:lpstr>
      <vt:lpstr>PowerPoint Presentation</vt:lpstr>
      <vt:lpstr>What is justice?</vt:lpstr>
      <vt:lpstr>PowerPoint Presentation</vt:lpstr>
      <vt:lpstr>PowerPoint Presentation</vt:lpstr>
      <vt:lpstr>The catchwords of justice</vt:lpstr>
      <vt:lpstr>The catchwords of justice</vt:lpstr>
      <vt:lpstr>Varieties of justice</vt:lpstr>
      <vt:lpstr>Varieties of justice</vt:lpstr>
      <vt:lpstr>Varieties of justice</vt:lpstr>
      <vt:lpstr>Varieties of justice</vt:lpstr>
      <vt:lpstr>Varieties of justice</vt:lpstr>
      <vt:lpstr>Varieties of justice</vt:lpstr>
      <vt:lpstr>Varieties of justice</vt:lpstr>
      <vt:lpstr>Varieties of justice</vt:lpstr>
      <vt:lpstr>Varieties of justice</vt:lpstr>
      <vt:lpstr>Varieties of justice</vt:lpstr>
      <vt:lpstr>Varieties of justice</vt:lpstr>
      <vt:lpstr>Varieties of justice</vt:lpstr>
      <vt:lpstr>Varieties of justice</vt:lpstr>
      <vt:lpstr>Varieties of justice</vt:lpstr>
      <vt:lpstr>Varieties of justice</vt:lpstr>
      <vt:lpstr>Varieties of justice</vt:lpstr>
      <vt:lpstr>Varieties of justice</vt:lpstr>
      <vt:lpstr>Varieties of justice</vt:lpstr>
      <vt:lpstr>Varieties of justice</vt:lpstr>
      <vt:lpstr>Limits of justice</vt:lpstr>
      <vt:lpstr>PowerPoint Presentation</vt:lpstr>
      <vt:lpstr>Limits of justice</vt:lpstr>
      <vt:lpstr>Limits of justice</vt:lpstr>
      <vt:lpstr>Limits of justice</vt:lpstr>
      <vt:lpstr>PowerPoint Presentation</vt:lpstr>
      <vt:lpstr>PowerPoint Presentation</vt:lpstr>
      <vt:lpstr>PowerPoint Presentation</vt:lpstr>
      <vt:lpstr>Limits of justice</vt:lpstr>
      <vt:lpstr>Limits of justice</vt:lpstr>
      <vt:lpstr>Limits of justice</vt:lpstr>
      <vt:lpstr>Limits of justice</vt:lpstr>
      <vt:lpstr>PowerPoint Presentation</vt:lpstr>
      <vt:lpstr> After the lecture, you will all have a question about what you have heard here.  Write it down and email it to me as soon as possible to matti.hayry@aalto.fi   </vt:lpstr>
      <vt:lpstr>Varieties and limits of justice</vt:lpstr>
      <vt:lpstr>Justice and its political dimensions</vt:lpstr>
      <vt:lpstr>Justice and its political dimensions</vt:lpstr>
      <vt:lpstr>Justice and its political dimensions</vt:lpstr>
      <vt:lpstr>Justice and its political dimensions</vt:lpstr>
      <vt:lpstr>Justice and its political dimensions</vt:lpstr>
      <vt:lpstr>Justice and its political dimensions</vt:lpstr>
      <vt:lpstr>Justice and its political dimensions</vt:lpstr>
      <vt:lpstr>Justice and its political dimensions</vt:lpstr>
      <vt:lpstr>CSR as a defence against excesses in justice</vt:lpstr>
      <vt:lpstr>CSR as a defence against excesses in justice</vt:lpstr>
      <vt:lpstr>CSR as a defence against excesses in justice</vt:lpstr>
      <vt:lpstr>PowerPoint Presentation</vt:lpstr>
      <vt:lpstr>CSR as a defence against excesses in justice</vt:lpstr>
      <vt:lpstr>CSR as a defence against excesses in justice</vt:lpstr>
      <vt:lpstr>CSR as a defence against excesses in justice</vt:lpstr>
      <vt:lpstr>CSR as a defence against excesses in justice</vt:lpstr>
      <vt:lpstr>CSR as a defence against excesses in justice</vt:lpstr>
      <vt:lpstr>PowerPoint Presentation</vt:lpstr>
      <vt:lpstr>CSR as a defence against excesses in justice</vt:lpstr>
      <vt:lpstr>CSR as a defence against excesses in justice</vt:lpstr>
      <vt:lpstr>CSR as a defence against excesses in justice</vt:lpstr>
      <vt:lpstr>CSR as a defence against excesses in justice</vt:lpstr>
      <vt:lpstr>CSR as a defence against excesses in justice</vt:lpstr>
      <vt:lpstr>CSR as a defence against excesses in justice</vt:lpstr>
      <vt:lpstr>CSR as a defence against excesses in justice</vt:lpstr>
      <vt:lpstr>CSR as a defence against excesses in justice</vt:lpstr>
      <vt:lpstr>CSR as a defence against excesses in justice</vt:lpstr>
      <vt:lpstr>PowerPoint Presentation</vt:lpstr>
      <vt:lpstr> Corporate social responsibility management  </vt:lpstr>
      <vt:lpstr> Corporate social responsibility movement  </vt:lpstr>
      <vt:lpstr> Corporate social responsibility movement  </vt:lpstr>
      <vt:lpstr> Corporate social responsibility movement  </vt:lpstr>
      <vt:lpstr> Corporate social responsibility movement  </vt:lpstr>
      <vt:lpstr>CSR as a defence against excesses in justice</vt:lpstr>
      <vt:lpstr>PowerPoint Presentation</vt:lpstr>
      <vt:lpstr>Or should it be the law’s task?</vt:lpstr>
      <vt:lpstr>Or should it be the law’s task?</vt:lpstr>
      <vt:lpstr>Or should it be the law’s task?</vt:lpstr>
      <vt:lpstr>Or should it be the law’s task?</vt:lpstr>
      <vt:lpstr>Or should it be the law’s task?</vt:lpstr>
      <vt:lpstr>Or should it be the law’s task?</vt:lpstr>
      <vt:lpstr>Or should it be the law’s task?</vt:lpstr>
      <vt:lpstr>Or should it be the law’s task?</vt:lpstr>
      <vt:lpstr>PowerPoint Presentation</vt:lpstr>
      <vt:lpstr>Different rule of law for different people?</vt:lpstr>
      <vt:lpstr>Different rule of law for different people?</vt:lpstr>
      <vt:lpstr>Different rule of law for different people?</vt:lpstr>
      <vt:lpstr>Different rule of law for different people?</vt:lpstr>
      <vt:lpstr>Different rule of law for different people?</vt:lpstr>
      <vt:lpstr>Different rule of law for different people?</vt:lpstr>
      <vt:lpstr>Different rule of law for different people?</vt:lpstr>
      <vt:lpstr>PowerPoint Presentation</vt:lpstr>
      <vt:lpstr>Different CSR for different people?</vt:lpstr>
      <vt:lpstr>Different CSR for different people?</vt:lpstr>
      <vt:lpstr>Different CSR for different people?</vt:lpstr>
      <vt:lpstr>Different CSR for different people?</vt:lpstr>
      <vt:lpstr>Different CSR for different people?</vt:lpstr>
      <vt:lpstr>PowerPoint Presentation</vt:lpstr>
      <vt:lpstr>Justice-driven CSR</vt:lpstr>
      <vt:lpstr>Justice-driven CSR</vt:lpstr>
      <vt:lpstr>Justice-driven CSR</vt:lpstr>
      <vt:lpstr>Justice-driven CSR</vt:lpstr>
      <vt:lpstr>Justice-driven CSR</vt:lpstr>
      <vt:lpstr>PowerPoint Presentation</vt:lpstr>
      <vt:lpstr>PowerPoint Presentation</vt:lpstr>
      <vt:lpstr>PowerPoint Presentation</vt:lpstr>
      <vt:lpstr>PowerPoint Presentation</vt:lpstr>
      <vt:lpstr>What is justice?</vt:lpstr>
      <vt:lpstr>What is justice?</vt:lpstr>
      <vt:lpstr>What is justice?</vt:lpstr>
      <vt:lpstr>What is justice?</vt:lpstr>
      <vt:lpstr>What is justice?</vt:lpstr>
      <vt:lpstr>What is justice?</vt:lpstr>
      <vt:lpstr>What is justice?</vt:lpstr>
      <vt:lpstr>PowerPoint Presentation</vt:lpstr>
      <vt:lpstr>Group Work 3 </vt:lpstr>
      <vt:lpstr>Group Work 3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Bag Seminar 20.01.09</dc:title>
  <dc:creator>Matti Hayry</dc:creator>
  <cp:lastModifiedBy>Häyry Matti</cp:lastModifiedBy>
  <cp:revision>1487</cp:revision>
  <cp:lastPrinted>2017-01-31T19:20:05Z</cp:lastPrinted>
  <dcterms:created xsi:type="dcterms:W3CDTF">2003-08-20T07:46:50Z</dcterms:created>
  <dcterms:modified xsi:type="dcterms:W3CDTF">2019-03-03T15:57:57Z</dcterms:modified>
</cp:coreProperties>
</file>