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7"/>
  </p:notesMasterIdLst>
  <p:handoutMasterIdLst>
    <p:handoutMasterId r:id="rId228"/>
  </p:handoutMasterIdLst>
  <p:sldIdLst>
    <p:sldId id="416" r:id="rId2"/>
    <p:sldId id="427" r:id="rId3"/>
    <p:sldId id="1177" r:id="rId4"/>
    <p:sldId id="1096" r:id="rId5"/>
    <p:sldId id="1165" r:id="rId6"/>
    <p:sldId id="1166" r:id="rId7"/>
    <p:sldId id="1167" r:id="rId8"/>
    <p:sldId id="1168" r:id="rId9"/>
    <p:sldId id="1169" r:id="rId10"/>
    <p:sldId id="1099" r:id="rId11"/>
    <p:sldId id="1178" r:id="rId12"/>
    <p:sldId id="1475" r:id="rId13"/>
    <p:sldId id="1179" r:id="rId14"/>
    <p:sldId id="1181" r:id="rId15"/>
    <p:sldId id="1180" r:id="rId16"/>
    <p:sldId id="1182" r:id="rId17"/>
    <p:sldId id="1183" r:id="rId18"/>
    <p:sldId id="1185" r:id="rId19"/>
    <p:sldId id="1186" r:id="rId20"/>
    <p:sldId id="1187" r:id="rId21"/>
    <p:sldId id="1188" r:id="rId22"/>
    <p:sldId id="1189" r:id="rId23"/>
    <p:sldId id="1190" r:id="rId24"/>
    <p:sldId id="1191" r:id="rId25"/>
    <p:sldId id="1192" r:id="rId26"/>
    <p:sldId id="1193" r:id="rId27"/>
    <p:sldId id="1463" r:id="rId28"/>
    <p:sldId id="1470" r:id="rId29"/>
    <p:sldId id="1471" r:id="rId30"/>
    <p:sldId id="1170" r:id="rId31"/>
    <p:sldId id="1469" r:id="rId32"/>
    <p:sldId id="1468" r:id="rId33"/>
    <p:sldId id="1467" r:id="rId34"/>
    <p:sldId id="1466" r:id="rId35"/>
    <p:sldId id="1465" r:id="rId36"/>
    <p:sldId id="1464" r:id="rId37"/>
    <p:sldId id="1171" r:id="rId38"/>
    <p:sldId id="1194" r:id="rId39"/>
    <p:sldId id="1172" r:id="rId40"/>
    <p:sldId id="1195" r:id="rId41"/>
    <p:sldId id="1173" r:id="rId42"/>
    <p:sldId id="1174" r:id="rId43"/>
    <p:sldId id="1175" r:id="rId44"/>
    <p:sldId id="1125" r:id="rId45"/>
    <p:sldId id="1176" r:id="rId46"/>
    <p:sldId id="1201" r:id="rId47"/>
    <p:sldId id="1200" r:id="rId48"/>
    <p:sldId id="1199" r:id="rId49"/>
    <p:sldId id="1197" r:id="rId50"/>
    <p:sldId id="1202" r:id="rId51"/>
    <p:sldId id="1211" r:id="rId52"/>
    <p:sldId id="1210" r:id="rId53"/>
    <p:sldId id="1209" r:id="rId54"/>
    <p:sldId id="1208" r:id="rId55"/>
    <p:sldId id="1207" r:id="rId56"/>
    <p:sldId id="1206" r:id="rId57"/>
    <p:sldId id="1205" r:id="rId58"/>
    <p:sldId id="1204" r:id="rId59"/>
    <p:sldId id="1203" r:id="rId60"/>
    <p:sldId id="1259" r:id="rId61"/>
    <p:sldId id="1212" r:id="rId62"/>
    <p:sldId id="1214" r:id="rId63"/>
    <p:sldId id="1213" r:id="rId64"/>
    <p:sldId id="1238" r:id="rId65"/>
    <p:sldId id="1215" r:id="rId66"/>
    <p:sldId id="1237" r:id="rId67"/>
    <p:sldId id="1236" r:id="rId68"/>
    <p:sldId id="1235" r:id="rId69"/>
    <p:sldId id="1234" r:id="rId70"/>
    <p:sldId id="1233" r:id="rId71"/>
    <p:sldId id="1232" r:id="rId72"/>
    <p:sldId id="1231" r:id="rId73"/>
    <p:sldId id="1260" r:id="rId74"/>
    <p:sldId id="1221" r:id="rId75"/>
    <p:sldId id="1230" r:id="rId76"/>
    <p:sldId id="1229" r:id="rId77"/>
    <p:sldId id="1228" r:id="rId78"/>
    <p:sldId id="1227" r:id="rId79"/>
    <p:sldId id="1226" r:id="rId80"/>
    <p:sldId id="1225" r:id="rId81"/>
    <p:sldId id="1224" r:id="rId82"/>
    <p:sldId id="1223" r:id="rId83"/>
    <p:sldId id="1222" r:id="rId84"/>
    <p:sldId id="1217" r:id="rId85"/>
    <p:sldId id="1218" r:id="rId86"/>
    <p:sldId id="1219" r:id="rId87"/>
    <p:sldId id="1257" r:id="rId88"/>
    <p:sldId id="1256" r:id="rId89"/>
    <p:sldId id="1255" r:id="rId90"/>
    <p:sldId id="1254" r:id="rId91"/>
    <p:sldId id="1253" r:id="rId92"/>
    <p:sldId id="1252" r:id="rId93"/>
    <p:sldId id="1251" r:id="rId94"/>
    <p:sldId id="1240" r:id="rId95"/>
    <p:sldId id="1239" r:id="rId96"/>
    <p:sldId id="1250" r:id="rId97"/>
    <p:sldId id="1249" r:id="rId98"/>
    <p:sldId id="1248" r:id="rId99"/>
    <p:sldId id="1247" r:id="rId100"/>
    <p:sldId id="1246" r:id="rId101"/>
    <p:sldId id="1245" r:id="rId102"/>
    <p:sldId id="1244" r:id="rId103"/>
    <p:sldId id="1243" r:id="rId104"/>
    <p:sldId id="1242" r:id="rId105"/>
    <p:sldId id="1241" r:id="rId106"/>
    <p:sldId id="1472" r:id="rId107"/>
    <p:sldId id="1261" r:id="rId108"/>
    <p:sldId id="1258" r:id="rId109"/>
    <p:sldId id="1269" r:id="rId110"/>
    <p:sldId id="1266" r:id="rId111"/>
    <p:sldId id="1263" r:id="rId112"/>
    <p:sldId id="1272" r:id="rId113"/>
    <p:sldId id="1262" r:id="rId114"/>
    <p:sldId id="1273" r:id="rId115"/>
    <p:sldId id="1285" r:id="rId116"/>
    <p:sldId id="1342" r:id="rId117"/>
    <p:sldId id="1282" r:id="rId118"/>
    <p:sldId id="1278" r:id="rId119"/>
    <p:sldId id="1277" r:id="rId120"/>
    <p:sldId id="1291" r:id="rId121"/>
    <p:sldId id="1286" r:id="rId122"/>
    <p:sldId id="1274" r:id="rId123"/>
    <p:sldId id="1296" r:id="rId124"/>
    <p:sldId id="1457" r:id="rId125"/>
    <p:sldId id="1303" r:id="rId126"/>
    <p:sldId id="1300" r:id="rId127"/>
    <p:sldId id="1297" r:id="rId128"/>
    <p:sldId id="1307" r:id="rId129"/>
    <p:sldId id="1316" r:id="rId130"/>
    <p:sldId id="1313" r:id="rId131"/>
    <p:sldId id="1310" r:id="rId132"/>
    <p:sldId id="1309" r:id="rId133"/>
    <p:sldId id="1324" r:id="rId134"/>
    <p:sldId id="1320" r:id="rId135"/>
    <p:sldId id="1308" r:id="rId136"/>
    <p:sldId id="1331" r:id="rId137"/>
    <p:sldId id="1338" r:id="rId138"/>
    <p:sldId id="1341" r:id="rId139"/>
    <p:sldId id="1455" r:id="rId140"/>
    <p:sldId id="1454" r:id="rId141"/>
    <p:sldId id="1473" r:id="rId142"/>
    <p:sldId id="1332" r:id="rId143"/>
    <p:sldId id="1344" r:id="rId144"/>
    <p:sldId id="1351" r:id="rId145"/>
    <p:sldId id="1350" r:id="rId146"/>
    <p:sldId id="1348" r:id="rId147"/>
    <p:sldId id="1347" r:id="rId148"/>
    <p:sldId id="1345" r:id="rId149"/>
    <p:sldId id="1343" r:id="rId150"/>
    <p:sldId id="1360" r:id="rId151"/>
    <p:sldId id="1362" r:id="rId152"/>
    <p:sldId id="1356" r:id="rId153"/>
    <p:sldId id="1359" r:id="rId154"/>
    <p:sldId id="1358" r:id="rId155"/>
    <p:sldId id="1357" r:id="rId156"/>
    <p:sldId id="1355" r:id="rId157"/>
    <p:sldId id="1365" r:id="rId158"/>
    <p:sldId id="1367" r:id="rId159"/>
    <p:sldId id="1366" r:id="rId160"/>
    <p:sldId id="1368" r:id="rId161"/>
    <p:sldId id="1369" r:id="rId162"/>
    <p:sldId id="1370" r:id="rId163"/>
    <p:sldId id="1371" r:id="rId164"/>
    <p:sldId id="1372" r:id="rId165"/>
    <p:sldId id="1364" r:id="rId166"/>
    <p:sldId id="1374" r:id="rId167"/>
    <p:sldId id="1384" r:id="rId168"/>
    <p:sldId id="1381" r:id="rId169"/>
    <p:sldId id="1379" r:id="rId170"/>
    <p:sldId id="1375" r:id="rId171"/>
    <p:sldId id="1373" r:id="rId172"/>
    <p:sldId id="1386" r:id="rId173"/>
    <p:sldId id="1462" r:id="rId174"/>
    <p:sldId id="1461" r:id="rId175"/>
    <p:sldId id="1460" r:id="rId176"/>
    <p:sldId id="1459" r:id="rId177"/>
    <p:sldId id="1458" r:id="rId178"/>
    <p:sldId id="1385" r:id="rId179"/>
    <p:sldId id="1388" r:id="rId180"/>
    <p:sldId id="1394" r:id="rId181"/>
    <p:sldId id="1391" r:id="rId182"/>
    <p:sldId id="1389" r:id="rId183"/>
    <p:sldId id="1474" r:id="rId184"/>
    <p:sldId id="1196" r:id="rId185"/>
    <p:sldId id="1387" r:id="rId186"/>
    <p:sldId id="1456" r:id="rId187"/>
    <p:sldId id="1398" r:id="rId188"/>
    <p:sldId id="1402" r:id="rId189"/>
    <p:sldId id="1403" r:id="rId190"/>
    <p:sldId id="1429" r:id="rId191"/>
    <p:sldId id="1428" r:id="rId192"/>
    <p:sldId id="1427" r:id="rId193"/>
    <p:sldId id="1431" r:id="rId194"/>
    <p:sldId id="1435" r:id="rId195"/>
    <p:sldId id="1434" r:id="rId196"/>
    <p:sldId id="1433" r:id="rId197"/>
    <p:sldId id="1432" r:id="rId198"/>
    <p:sldId id="1405" r:id="rId199"/>
    <p:sldId id="1439" r:id="rId200"/>
    <p:sldId id="1438" r:id="rId201"/>
    <p:sldId id="1437" r:id="rId202"/>
    <p:sldId id="1436" r:id="rId203"/>
    <p:sldId id="1440" r:id="rId204"/>
    <p:sldId id="1449" r:id="rId205"/>
    <p:sldId id="1448" r:id="rId206"/>
    <p:sldId id="1447" r:id="rId207"/>
    <p:sldId id="1446" r:id="rId208"/>
    <p:sldId id="1445" r:id="rId209"/>
    <p:sldId id="1444" r:id="rId210"/>
    <p:sldId id="1443" r:id="rId211"/>
    <p:sldId id="1442" r:id="rId212"/>
    <p:sldId id="1441" r:id="rId213"/>
    <p:sldId id="1407" r:id="rId214"/>
    <p:sldId id="1453" r:id="rId215"/>
    <p:sldId id="1452" r:id="rId216"/>
    <p:sldId id="1451" r:id="rId217"/>
    <p:sldId id="1450" r:id="rId218"/>
    <p:sldId id="1426" r:id="rId219"/>
    <p:sldId id="1399" r:id="rId220"/>
    <p:sldId id="1126" r:id="rId221"/>
    <p:sldId id="1127" r:id="rId222"/>
    <p:sldId id="1128" r:id="rId223"/>
    <p:sldId id="1129" r:id="rId224"/>
    <p:sldId id="1198" r:id="rId225"/>
    <p:sldId id="1138" r:id="rId226"/>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5"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FF0000"/>
    <a:srgbClr val="252525"/>
    <a:srgbClr val="232323"/>
    <a:srgbClr val="292929"/>
    <a:srgbClr val="111111"/>
    <a:srgbClr val="1C1C1C"/>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25" autoAdjust="0"/>
  </p:normalViewPr>
  <p:slideViewPr>
    <p:cSldViewPr>
      <p:cViewPr varScale="1">
        <p:scale>
          <a:sx n="69" d="100"/>
          <a:sy n="69" d="100"/>
        </p:scale>
        <p:origin x="12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99"/>
    </p:cViewPr>
  </p:sorterViewPr>
  <p:notesViewPr>
    <p:cSldViewPr>
      <p:cViewPr varScale="1">
        <p:scale>
          <a:sx n="58" d="100"/>
          <a:sy n="58" d="100"/>
        </p:scale>
        <p:origin x="-1770" y="-78"/>
      </p:cViewPr>
      <p:guideLst>
        <p:guide orient="horz" pos="2305"/>
        <p:guide pos="302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presProps" Target="pres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4159353" cy="366014"/>
          </a:xfrm>
          <a:prstGeom prst="rect">
            <a:avLst/>
          </a:prstGeom>
          <a:noFill/>
          <a:ln w="9525">
            <a:noFill/>
            <a:miter lim="800000"/>
            <a:headEnd/>
            <a:tailEnd/>
          </a:ln>
          <a:effectLst/>
        </p:spPr>
        <p:txBody>
          <a:bodyPr vert="horz" wrap="square" lIns="92591" tIns="46296" rIns="92591" bIns="46296" numCol="1" anchor="t" anchorCtr="0" compatLnSpc="1">
            <a:prstTxWarp prst="textNoShape">
              <a:avLst/>
            </a:prstTxWarp>
          </a:bodyPr>
          <a:lstStyle>
            <a:lvl1pPr defTabSz="925415">
              <a:defRPr sz="1200" smtClean="0">
                <a:effectLst>
                  <a:outerShdw blurRad="38100" dist="38100" dir="2700000" algn="tl">
                    <a:srgbClr val="C0C0C0"/>
                  </a:outerShdw>
                </a:effectLst>
              </a:defRPr>
            </a:lvl1pPr>
          </a:lstStyle>
          <a:p>
            <a:pPr>
              <a:defRPr/>
            </a:pPr>
            <a:endParaRPr lang="en-US"/>
          </a:p>
        </p:txBody>
      </p:sp>
      <p:sp>
        <p:nvSpPr>
          <p:cNvPr id="26627" name="Rectangle 3"/>
          <p:cNvSpPr>
            <a:spLocks noGrp="1" noChangeArrowheads="1"/>
          </p:cNvSpPr>
          <p:nvPr>
            <p:ph type="dt" sz="quarter" idx="1"/>
          </p:nvPr>
        </p:nvSpPr>
        <p:spPr bwMode="auto">
          <a:xfrm>
            <a:off x="5441848" y="0"/>
            <a:ext cx="4159353" cy="366014"/>
          </a:xfrm>
          <a:prstGeom prst="rect">
            <a:avLst/>
          </a:prstGeom>
          <a:noFill/>
          <a:ln w="9525">
            <a:noFill/>
            <a:miter lim="800000"/>
            <a:headEnd/>
            <a:tailEnd/>
          </a:ln>
          <a:effectLst/>
        </p:spPr>
        <p:txBody>
          <a:bodyPr vert="horz" wrap="square" lIns="92591" tIns="46296" rIns="92591" bIns="46296" numCol="1" anchor="t" anchorCtr="0" compatLnSpc="1">
            <a:prstTxWarp prst="textNoShape">
              <a:avLst/>
            </a:prstTxWarp>
          </a:bodyPr>
          <a:lstStyle>
            <a:lvl1pPr algn="r" defTabSz="925415">
              <a:defRPr sz="1200" smtClean="0">
                <a:effectLst>
                  <a:outerShdw blurRad="38100" dist="38100" dir="2700000" algn="tl">
                    <a:srgbClr val="C0C0C0"/>
                  </a:outerShdw>
                </a:effectLst>
              </a:defRPr>
            </a:lvl1pPr>
          </a:lstStyle>
          <a:p>
            <a:pPr>
              <a:defRPr/>
            </a:pPr>
            <a:endParaRPr lang="en-US"/>
          </a:p>
        </p:txBody>
      </p:sp>
      <p:sp>
        <p:nvSpPr>
          <p:cNvPr id="26628" name="Rectangle 4"/>
          <p:cNvSpPr>
            <a:spLocks noGrp="1" noChangeArrowheads="1"/>
          </p:cNvSpPr>
          <p:nvPr>
            <p:ph type="ftr" sz="quarter" idx="2"/>
          </p:nvPr>
        </p:nvSpPr>
        <p:spPr bwMode="auto">
          <a:xfrm>
            <a:off x="2" y="6947502"/>
            <a:ext cx="4159353" cy="367700"/>
          </a:xfrm>
          <a:prstGeom prst="rect">
            <a:avLst/>
          </a:prstGeom>
          <a:noFill/>
          <a:ln w="9525">
            <a:noFill/>
            <a:miter lim="800000"/>
            <a:headEnd/>
            <a:tailEnd/>
          </a:ln>
          <a:effectLst/>
        </p:spPr>
        <p:txBody>
          <a:bodyPr vert="horz" wrap="square" lIns="92591" tIns="46296" rIns="92591" bIns="46296" numCol="1" anchor="b" anchorCtr="0" compatLnSpc="1">
            <a:prstTxWarp prst="textNoShape">
              <a:avLst/>
            </a:prstTxWarp>
          </a:bodyPr>
          <a:lstStyle>
            <a:lvl1pPr defTabSz="925415">
              <a:defRPr sz="1200" smtClean="0">
                <a:effectLst>
                  <a:outerShdw blurRad="38100" dist="38100" dir="2700000" algn="tl">
                    <a:srgbClr val="C0C0C0"/>
                  </a:outerShdw>
                </a:effectLst>
              </a:defRPr>
            </a:lvl1pPr>
          </a:lstStyle>
          <a:p>
            <a:pPr>
              <a:defRPr/>
            </a:pPr>
            <a:endParaRPr lang="en-US"/>
          </a:p>
        </p:txBody>
      </p:sp>
      <p:sp>
        <p:nvSpPr>
          <p:cNvPr id="26629" name="Rectangle 5"/>
          <p:cNvSpPr>
            <a:spLocks noGrp="1" noChangeArrowheads="1"/>
          </p:cNvSpPr>
          <p:nvPr>
            <p:ph type="sldNum" sz="quarter" idx="3"/>
          </p:nvPr>
        </p:nvSpPr>
        <p:spPr bwMode="auto">
          <a:xfrm>
            <a:off x="5441848" y="6947502"/>
            <a:ext cx="4159353" cy="367700"/>
          </a:xfrm>
          <a:prstGeom prst="rect">
            <a:avLst/>
          </a:prstGeom>
          <a:noFill/>
          <a:ln w="9525">
            <a:noFill/>
            <a:miter lim="800000"/>
            <a:headEnd/>
            <a:tailEnd/>
          </a:ln>
          <a:effectLst/>
        </p:spPr>
        <p:txBody>
          <a:bodyPr vert="horz" wrap="square" lIns="92591" tIns="46296" rIns="92591" bIns="46296" numCol="1" anchor="b" anchorCtr="0" compatLnSpc="1">
            <a:prstTxWarp prst="textNoShape">
              <a:avLst/>
            </a:prstTxWarp>
          </a:bodyPr>
          <a:lstStyle>
            <a:lvl1pPr algn="r" defTabSz="925415">
              <a:defRPr sz="1200" smtClean="0">
                <a:effectLst>
                  <a:outerShdw blurRad="38100" dist="38100" dir="2700000" algn="tl">
                    <a:srgbClr val="C0C0C0"/>
                  </a:outerShdw>
                </a:effectLst>
              </a:defRPr>
            </a:lvl1pPr>
          </a:lstStyle>
          <a:p>
            <a:pPr>
              <a:defRPr/>
            </a:pPr>
            <a:fld id="{77C228B4-C613-4C8E-9723-E8BC6BA3FCC1}" type="slidenum">
              <a:rPr lang="en-US"/>
              <a:pPr>
                <a:defRPr/>
              </a:pPr>
              <a:t>‹#›</a:t>
            </a:fld>
            <a:endParaRPr lang="en-US"/>
          </a:p>
        </p:txBody>
      </p:sp>
    </p:spTree>
    <p:extLst>
      <p:ext uri="{BB962C8B-B14F-4D97-AF65-F5344CB8AC3E}">
        <p14:creationId xmlns:p14="http://schemas.microsoft.com/office/powerpoint/2010/main" val="2806513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4159353" cy="366014"/>
          </a:xfrm>
          <a:prstGeom prst="rect">
            <a:avLst/>
          </a:prstGeom>
          <a:noFill/>
          <a:ln w="9525">
            <a:noFill/>
            <a:miter lim="800000"/>
            <a:headEnd/>
            <a:tailEnd/>
          </a:ln>
          <a:effectLst/>
        </p:spPr>
        <p:txBody>
          <a:bodyPr vert="horz" wrap="square" lIns="92591" tIns="46296" rIns="92591" bIns="46296" numCol="1" anchor="t" anchorCtr="0" compatLnSpc="1">
            <a:prstTxWarp prst="textNoShape">
              <a:avLst/>
            </a:prstTxWarp>
          </a:bodyPr>
          <a:lstStyle>
            <a:lvl1pPr defTabSz="925415">
              <a:defRPr sz="1200" smtClean="0">
                <a:effectLst/>
              </a:defRPr>
            </a:lvl1pPr>
          </a:lstStyle>
          <a:p>
            <a:pPr>
              <a:defRPr/>
            </a:pPr>
            <a:endParaRPr lang="en-US"/>
          </a:p>
        </p:txBody>
      </p:sp>
      <p:sp>
        <p:nvSpPr>
          <p:cNvPr id="5123" name="Rectangle 3"/>
          <p:cNvSpPr>
            <a:spLocks noGrp="1" noChangeArrowheads="1"/>
          </p:cNvSpPr>
          <p:nvPr>
            <p:ph type="dt" idx="1"/>
          </p:nvPr>
        </p:nvSpPr>
        <p:spPr bwMode="auto">
          <a:xfrm>
            <a:off x="5441848" y="0"/>
            <a:ext cx="4159353" cy="366014"/>
          </a:xfrm>
          <a:prstGeom prst="rect">
            <a:avLst/>
          </a:prstGeom>
          <a:noFill/>
          <a:ln w="9525">
            <a:noFill/>
            <a:miter lim="800000"/>
            <a:headEnd/>
            <a:tailEnd/>
          </a:ln>
          <a:effectLst/>
        </p:spPr>
        <p:txBody>
          <a:bodyPr vert="horz" wrap="square" lIns="92591" tIns="46296" rIns="92591" bIns="46296" numCol="1" anchor="t" anchorCtr="0" compatLnSpc="1">
            <a:prstTxWarp prst="textNoShape">
              <a:avLst/>
            </a:prstTxWarp>
          </a:bodyPr>
          <a:lstStyle>
            <a:lvl1pPr algn="r" defTabSz="925415">
              <a:defRPr sz="1200" smtClean="0">
                <a:effectLst/>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2974975" y="547688"/>
            <a:ext cx="3656013" cy="27432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279452" y="3474593"/>
            <a:ext cx="7042299" cy="3292430"/>
          </a:xfrm>
          <a:prstGeom prst="rect">
            <a:avLst/>
          </a:prstGeom>
          <a:noFill/>
          <a:ln w="9525">
            <a:noFill/>
            <a:miter lim="800000"/>
            <a:headEnd/>
            <a:tailEnd/>
          </a:ln>
          <a:effectLst/>
        </p:spPr>
        <p:txBody>
          <a:bodyPr vert="horz" wrap="square" lIns="92591" tIns="46296" rIns="92591"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2" y="6947502"/>
            <a:ext cx="4159353" cy="367700"/>
          </a:xfrm>
          <a:prstGeom prst="rect">
            <a:avLst/>
          </a:prstGeom>
          <a:noFill/>
          <a:ln w="9525">
            <a:noFill/>
            <a:miter lim="800000"/>
            <a:headEnd/>
            <a:tailEnd/>
          </a:ln>
          <a:effectLst/>
        </p:spPr>
        <p:txBody>
          <a:bodyPr vert="horz" wrap="square" lIns="92591" tIns="46296" rIns="92591" bIns="46296" numCol="1" anchor="b" anchorCtr="0" compatLnSpc="1">
            <a:prstTxWarp prst="textNoShape">
              <a:avLst/>
            </a:prstTxWarp>
          </a:bodyPr>
          <a:lstStyle>
            <a:lvl1pPr defTabSz="925415">
              <a:defRPr sz="1200" smtClean="0">
                <a:effectLst/>
              </a:defRPr>
            </a:lvl1pPr>
          </a:lstStyle>
          <a:p>
            <a:pPr>
              <a:defRPr/>
            </a:pPr>
            <a:endParaRPr lang="en-US"/>
          </a:p>
        </p:txBody>
      </p:sp>
      <p:sp>
        <p:nvSpPr>
          <p:cNvPr id="5127" name="Rectangle 7"/>
          <p:cNvSpPr>
            <a:spLocks noGrp="1" noChangeArrowheads="1"/>
          </p:cNvSpPr>
          <p:nvPr>
            <p:ph type="sldNum" sz="quarter" idx="5"/>
          </p:nvPr>
        </p:nvSpPr>
        <p:spPr bwMode="auto">
          <a:xfrm>
            <a:off x="5441848" y="6947502"/>
            <a:ext cx="4159353" cy="367700"/>
          </a:xfrm>
          <a:prstGeom prst="rect">
            <a:avLst/>
          </a:prstGeom>
          <a:noFill/>
          <a:ln w="9525">
            <a:noFill/>
            <a:miter lim="800000"/>
            <a:headEnd/>
            <a:tailEnd/>
          </a:ln>
          <a:effectLst/>
        </p:spPr>
        <p:txBody>
          <a:bodyPr vert="horz" wrap="square" lIns="92591" tIns="46296" rIns="92591" bIns="46296" numCol="1" anchor="b" anchorCtr="0" compatLnSpc="1">
            <a:prstTxWarp prst="textNoShape">
              <a:avLst/>
            </a:prstTxWarp>
          </a:bodyPr>
          <a:lstStyle>
            <a:lvl1pPr algn="r" defTabSz="925415">
              <a:defRPr sz="1200" smtClean="0">
                <a:effectLst/>
              </a:defRPr>
            </a:lvl1pPr>
          </a:lstStyle>
          <a:p>
            <a:pPr>
              <a:defRPr/>
            </a:pPr>
            <a:fld id="{28D201F5-082A-4255-88F2-C251040E3A79}" type="slidenum">
              <a:rPr lang="en-US"/>
              <a:pPr>
                <a:defRPr/>
              </a:pPr>
              <a:t>‹#›</a:t>
            </a:fld>
            <a:endParaRPr lang="en-US"/>
          </a:p>
        </p:txBody>
      </p:sp>
    </p:spTree>
    <p:extLst>
      <p:ext uri="{BB962C8B-B14F-4D97-AF65-F5344CB8AC3E}">
        <p14:creationId xmlns:p14="http://schemas.microsoft.com/office/powerpoint/2010/main" val="3366455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043771-D062-4CF9-85EB-F0847A2A074F}"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58448" y="3474593"/>
            <a:ext cx="7684307" cy="3292430"/>
          </a:xfrm>
          <a:noFill/>
          <a:ln/>
        </p:spPr>
        <p:txBody>
          <a:bodyPr/>
          <a:lstStyle/>
          <a:p>
            <a:pPr eaLnBrk="1" hangingPunct="1"/>
            <a:endParaRPr lang="fi-FI" smtClean="0"/>
          </a:p>
        </p:txBody>
      </p:sp>
    </p:spTree>
    <p:extLst>
      <p:ext uri="{BB962C8B-B14F-4D97-AF65-F5344CB8AC3E}">
        <p14:creationId xmlns:p14="http://schemas.microsoft.com/office/powerpoint/2010/main" val="127573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367648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2325541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197370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65276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279735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362105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413431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2998005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3818417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dirty="0" smtClean="0"/>
          </a:p>
        </p:txBody>
      </p:sp>
    </p:spTree>
    <p:extLst>
      <p:ext uri="{BB962C8B-B14F-4D97-AF65-F5344CB8AC3E}">
        <p14:creationId xmlns:p14="http://schemas.microsoft.com/office/powerpoint/2010/main" val="161939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58448" y="3474593"/>
            <a:ext cx="7684307" cy="3292430"/>
          </a:xfrm>
          <a:noFill/>
          <a:ln/>
        </p:spPr>
        <p:txBody>
          <a:bodyPr/>
          <a:lstStyle/>
          <a:p>
            <a:pPr eaLnBrk="1" hangingPunct="1"/>
            <a:endParaRPr lang="fi-FI" smtClean="0"/>
          </a:p>
        </p:txBody>
      </p:sp>
    </p:spTree>
    <p:extLst>
      <p:ext uri="{BB962C8B-B14F-4D97-AF65-F5344CB8AC3E}">
        <p14:creationId xmlns:p14="http://schemas.microsoft.com/office/powerpoint/2010/main" val="892986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220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78673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221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2125390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222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1640316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043771-D062-4CF9-85EB-F0847A2A074F}" type="slidenum">
              <a:rPr lang="en-US"/>
              <a:pPr/>
              <a:t>223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295849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128556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2994461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65215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77986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319744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60579" y="3485040"/>
            <a:ext cx="7701391" cy="3302329"/>
          </a:xfrm>
          <a:noFill/>
          <a:ln/>
        </p:spPr>
        <p:txBody>
          <a:bodyPr/>
          <a:lstStyle/>
          <a:p>
            <a:pPr eaLnBrk="1" hangingPunct="1"/>
            <a:endParaRPr lang="fi-FI" smtClean="0"/>
          </a:p>
        </p:txBody>
      </p:sp>
    </p:spTree>
    <p:extLst>
      <p:ext uri="{BB962C8B-B14F-4D97-AF65-F5344CB8AC3E}">
        <p14:creationId xmlns:p14="http://schemas.microsoft.com/office/powerpoint/2010/main" val="248732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dirty="0" smtClean="0"/>
          </a:p>
        </p:txBody>
      </p:sp>
    </p:spTree>
    <p:extLst>
      <p:ext uri="{BB962C8B-B14F-4D97-AF65-F5344CB8AC3E}">
        <p14:creationId xmlns:p14="http://schemas.microsoft.com/office/powerpoint/2010/main" val="66337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3A7DB0-F3F8-45FE-9620-EF16CEA507D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568BF0-EDC0-4A4F-8EB5-F10FD6BF95C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04AF9E-62CE-4082-95CA-9FC809D587A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1A58DD-7002-455F-8EE7-EF8D6024A09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572400" y="1584000"/>
            <a:ext cx="6285600" cy="4136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12" name="Text Placeholder 9"/>
          <p:cNvSpPr>
            <a:spLocks noGrp="1"/>
          </p:cNvSpPr>
          <p:nvPr>
            <p:ph type="body" sz="quarter" idx="14" hasCustomPrompt="1"/>
          </p:nvPr>
        </p:nvSpPr>
        <p:spPr>
          <a:xfrm>
            <a:off x="6858000" y="6145200"/>
            <a:ext cx="1702800" cy="52416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dirty="0" smtClean="0"/>
              <a:t>The Tenured Professors’ Installation Lectures 27.1.2015</a:t>
            </a:r>
          </a:p>
          <a:p>
            <a:pPr lvl="0"/>
            <a:endParaRPr lang="en-US" noProof="0" dirty="0" smtClean="0"/>
          </a:p>
        </p:txBody>
      </p:sp>
      <p:sp>
        <p:nvSpPr>
          <p:cNvPr id="9" name="Date Placeholder 3"/>
          <p:cNvSpPr>
            <a:spLocks noGrp="1"/>
          </p:cNvSpPr>
          <p:nvPr>
            <p:ph type="dt" sz="half" idx="10"/>
          </p:nvPr>
        </p:nvSpPr>
        <p:spPr>
          <a:xfrm>
            <a:off x="3430800" y="6274800"/>
            <a:ext cx="1544400" cy="126000"/>
          </a:xfrm>
        </p:spPr>
        <p:txBody>
          <a:bodyPr/>
          <a:lstStyle/>
          <a:p>
            <a:endParaRPr lang="en-US" noProof="0"/>
          </a:p>
        </p:txBody>
      </p:sp>
      <p:sp>
        <p:nvSpPr>
          <p:cNvPr id="11" name="Footer Placeholder 4"/>
          <p:cNvSpPr>
            <a:spLocks noGrp="1"/>
          </p:cNvSpPr>
          <p:nvPr>
            <p:ph type="ftr" sz="quarter" idx="11"/>
          </p:nvPr>
        </p:nvSpPr>
        <p:spPr>
          <a:xfrm>
            <a:off x="3430800" y="6145200"/>
            <a:ext cx="1544400" cy="126000"/>
          </a:xfrm>
        </p:spPr>
        <p:txBody>
          <a:bodyPr/>
          <a:lstStyle/>
          <a:p>
            <a:endParaRPr lang="en-US" noProof="0"/>
          </a:p>
        </p:txBody>
      </p:sp>
      <p:sp>
        <p:nvSpPr>
          <p:cNvPr id="13" name="Slide Number Placeholder 5"/>
          <p:cNvSpPr>
            <a:spLocks noGrp="1"/>
          </p:cNvSpPr>
          <p:nvPr>
            <p:ph type="sldNum" sz="quarter" idx="12"/>
          </p:nvPr>
        </p:nvSpPr>
        <p:spPr>
          <a:xfrm>
            <a:off x="3430800" y="6400800"/>
            <a:ext cx="1544400" cy="126000"/>
          </a:xfrm>
        </p:spPr>
        <p:txBody>
          <a:bodyPr/>
          <a:lstStyle/>
          <a:p>
            <a:fld id="{52384017-E4DF-4A7A-8FA6-2DC68C3EB4D0}" type="slidenum">
              <a:rPr lang="en-US" noProof="0" smtClean="0"/>
              <a:pPr/>
              <a:t>‹#›</a:t>
            </a:fld>
            <a:endParaRPr lang="en-US" noProof="0"/>
          </a:p>
        </p:txBody>
      </p:sp>
    </p:spTree>
    <p:extLst>
      <p:ext uri="{BB962C8B-B14F-4D97-AF65-F5344CB8AC3E}">
        <p14:creationId xmlns:p14="http://schemas.microsoft.com/office/powerpoint/2010/main" val="262975624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F8C27C-5698-477A-8894-3C0525C8C26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B96FEB-21A3-421B-A05F-B804F350FFF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B6F480-5CBE-4D98-B5F7-557B839AB9B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8B9EE5-039F-4EB7-B104-29C57E8F71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1D018D-BBF8-4459-BB7F-F09C2B0ED84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509CF8-E4E1-4578-9A79-C3EB1F3E620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C86282-4375-482C-AB66-683F77C57DF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DC582E-DE9F-414E-9185-D0475C5751D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F81E363F-60A1-4499-9FF1-3473EDA87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hyperlink" Target="http://www.yueyuen.com/index.php/en/csr/category/6-statement" TargetMode="Externa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www.vox.com/2017/2/2/14488448/stream-protection-rule" TargetMode="Externa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hyperlink" Target="http://www.vox.com/2017/2/2/14488448/stream-protection-rule" TargetMode="Externa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hyperlink" Target="mailto:matti.hayry@aalto.fi" TargetMode="Externa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matti.hayry@aalto.fi"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6.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jpe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matti.hayry@aalto.fi"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512888"/>
            <a:ext cx="9144000" cy="3716337"/>
          </a:xfrm>
        </p:spPr>
        <p:txBody>
          <a:bodyPr/>
          <a:lstStyle/>
          <a:p>
            <a:r>
              <a:rPr lang="fi-FI" sz="2800" b="1" smtClean="0">
                <a:solidFill>
                  <a:srgbClr val="99CCFF"/>
                </a:solidFill>
                <a:latin typeface="Arial" charset="0"/>
              </a:rPr>
              <a:t> </a:t>
            </a:r>
          </a:p>
        </p:txBody>
      </p:sp>
      <p:sp>
        <p:nvSpPr>
          <p:cNvPr id="2051" name="Rectangle 3"/>
          <p:cNvSpPr>
            <a:spLocks noGrp="1" noChangeArrowheads="1"/>
          </p:cNvSpPr>
          <p:nvPr>
            <p:ph type="body" sz="half" idx="1"/>
          </p:nvPr>
        </p:nvSpPr>
        <p:spPr>
          <a:xfrm flipH="1">
            <a:off x="179388" y="4221163"/>
            <a:ext cx="8964612" cy="2808287"/>
          </a:xfrm>
        </p:spPr>
        <p:txBody>
          <a:bodyPr/>
          <a:lstStyle/>
          <a:p>
            <a:pPr algn="ctr">
              <a:buFontTx/>
              <a:buNone/>
            </a:pPr>
            <a:r>
              <a:rPr lang="en-GB" sz="1400" b="1" smtClean="0">
                <a:latin typeface="Arial" charset="0"/>
              </a:rPr>
              <a:t> </a:t>
            </a:r>
          </a:p>
        </p:txBody>
      </p:sp>
      <p:sp>
        <p:nvSpPr>
          <p:cNvPr id="2052"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8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37159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Lives, freedom, health, and reasonable need satisfaction.</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consequences taken into account</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200" b="1" dirty="0" smtClean="0">
                <a:latin typeface="Arial" panose="020B0604020202020204" pitchFamily="34" charset="0"/>
                <a:cs typeface="Arial" panose="020B0604020202020204" pitchFamily="34" charset="0"/>
              </a:rPr>
              <a:t>Use expected, not actual or possible consequences</a:t>
            </a:r>
            <a:endParaRPr lang="en-GB" sz="2200" b="1" dirty="0">
              <a:latin typeface="Arial" panose="020B0604020202020204" pitchFamily="34" charset="0"/>
              <a:cs typeface="Arial" panose="020B0604020202020204" pitchFamily="34" charset="0"/>
            </a:endParaRP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 </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81115515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Lives, freedom, health, and reasonable need satisfaction.</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consequences taken into account</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200" b="1" dirty="0" smtClean="0">
                <a:latin typeface="Arial" panose="020B0604020202020204" pitchFamily="34" charset="0"/>
                <a:cs typeface="Arial" panose="020B0604020202020204" pitchFamily="34" charset="0"/>
              </a:rPr>
              <a:t>Use expected, not actual or possible consequences</a:t>
            </a:r>
            <a:endParaRPr lang="en-GB" sz="2200" b="1" dirty="0">
              <a:latin typeface="Arial" panose="020B0604020202020204" pitchFamily="34" charset="0"/>
              <a:cs typeface="Arial" panose="020B0604020202020204" pitchFamily="34" charset="0"/>
            </a:endParaRPr>
          </a:p>
          <a:p>
            <a:pPr marL="0" indent="0">
              <a:spcBef>
                <a:spcPts val="528"/>
              </a:spcBef>
              <a:spcAft>
                <a:spcPts val="0"/>
              </a:spcAft>
              <a:buNone/>
            </a:pPr>
            <a:r>
              <a:rPr lang="en-GB" sz="24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Actual consequences are only known when world ends.</a:t>
            </a: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 </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43092208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Lives, freedom, health, and reasonable need satisfaction.</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consequences taken into account</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200" b="1" dirty="0" smtClean="0">
                <a:latin typeface="Arial" panose="020B0604020202020204" pitchFamily="34" charset="0"/>
                <a:cs typeface="Arial" panose="020B0604020202020204" pitchFamily="34" charset="0"/>
              </a:rPr>
              <a:t>Use expected, not actual or possible consequences</a:t>
            </a:r>
            <a:endParaRPr lang="en-GB" sz="2200" b="1" dirty="0">
              <a:latin typeface="Arial" panose="020B0604020202020204" pitchFamily="34" charset="0"/>
              <a:cs typeface="Arial" panose="020B0604020202020204" pitchFamily="34" charset="0"/>
            </a:endParaRPr>
          </a:p>
          <a:p>
            <a:pPr marL="0" indent="0">
              <a:spcBef>
                <a:spcPts val="528"/>
              </a:spcBef>
              <a:spcAft>
                <a:spcPts val="0"/>
              </a:spcAft>
              <a:buNone/>
            </a:pPr>
            <a:r>
              <a:rPr lang="en-GB" sz="24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Actual consequences are only known when world ends.</a:t>
            </a:r>
          </a:p>
          <a:p>
            <a:pPr marL="0" indent="0">
              <a:spcBef>
                <a:spcPts val="528"/>
              </a:spcBef>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Possible consequences tend to emphasize hopes and fears.</a:t>
            </a: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 </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67007302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Lives, freedom, health, and reasonable need satisfaction.</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consequences taken into account</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200" b="1" dirty="0" smtClean="0">
                <a:latin typeface="Arial" panose="020B0604020202020204" pitchFamily="34" charset="0"/>
                <a:cs typeface="Arial" panose="020B0604020202020204" pitchFamily="34" charset="0"/>
              </a:rPr>
              <a:t>Use expected, not actual or possible consequences</a:t>
            </a:r>
            <a:endParaRPr lang="en-GB" sz="2200" b="1" dirty="0">
              <a:latin typeface="Arial" panose="020B0604020202020204" pitchFamily="34" charset="0"/>
              <a:cs typeface="Arial" panose="020B0604020202020204" pitchFamily="34" charset="0"/>
            </a:endParaRPr>
          </a:p>
          <a:p>
            <a:pPr marL="0" indent="0">
              <a:spcBef>
                <a:spcPts val="528"/>
              </a:spcBef>
              <a:spcAft>
                <a:spcPts val="0"/>
              </a:spcAft>
              <a:buNone/>
            </a:pPr>
            <a:r>
              <a:rPr lang="en-GB" sz="24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Actual consequences are only known when world ends.</a:t>
            </a:r>
          </a:p>
          <a:p>
            <a:pPr marL="0" indent="0">
              <a:spcBef>
                <a:spcPts val="528"/>
              </a:spcBef>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Possible consequences tend to emphasize hopes and fears.</a:t>
            </a: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The beings taken into account</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39959474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Lives, freedom, health, and reasonable need satisfaction.</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consequences taken into account</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200" b="1" dirty="0" smtClean="0">
                <a:latin typeface="Arial" panose="020B0604020202020204" pitchFamily="34" charset="0"/>
                <a:cs typeface="Arial" panose="020B0604020202020204" pitchFamily="34" charset="0"/>
              </a:rPr>
              <a:t>Use expected, not actual or possible consequences</a:t>
            </a:r>
            <a:endParaRPr lang="en-GB" sz="2200" b="1" dirty="0">
              <a:latin typeface="Arial" panose="020B0604020202020204" pitchFamily="34" charset="0"/>
              <a:cs typeface="Arial" panose="020B0604020202020204" pitchFamily="34" charset="0"/>
            </a:endParaRPr>
          </a:p>
          <a:p>
            <a:pPr marL="0" indent="0">
              <a:spcBef>
                <a:spcPts val="528"/>
              </a:spcBef>
              <a:spcAft>
                <a:spcPts val="0"/>
              </a:spcAft>
              <a:buNone/>
            </a:pPr>
            <a:r>
              <a:rPr lang="en-GB" sz="24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Actual consequences are only known when world ends.</a:t>
            </a:r>
          </a:p>
          <a:p>
            <a:pPr marL="0" indent="0">
              <a:spcBef>
                <a:spcPts val="528"/>
              </a:spcBef>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Possible consequences tend to emphasize hopes and fears.</a:t>
            </a: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The beings taken into account</a:t>
            </a:r>
          </a:p>
          <a:p>
            <a:pPr algn="ctr">
              <a:spcBef>
                <a:spcPts val="528"/>
              </a:spcBef>
              <a:spcAft>
                <a:spcPts val="600"/>
              </a:spcAft>
            </a:pPr>
            <a:r>
              <a:rPr lang="en-GB" sz="2200" b="1" dirty="0" smtClean="0">
                <a:latin typeface="Arial" panose="020B0604020202020204" pitchFamily="34" charset="0"/>
                <a:cs typeface="Arial" panose="020B0604020202020204" pitchFamily="34" charset="0"/>
              </a:rPr>
              <a:t>Take into account all and only sentient beings</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82000029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Lives, freedom, health, and reasonable need satisfaction.</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consequences taken into account</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200" b="1" dirty="0" smtClean="0">
                <a:latin typeface="Arial" panose="020B0604020202020204" pitchFamily="34" charset="0"/>
                <a:cs typeface="Arial" panose="020B0604020202020204" pitchFamily="34" charset="0"/>
              </a:rPr>
              <a:t>Use expected, not actual or possible consequences</a:t>
            </a:r>
            <a:endParaRPr lang="en-GB" sz="2200" b="1" dirty="0">
              <a:latin typeface="Arial" panose="020B0604020202020204" pitchFamily="34" charset="0"/>
              <a:cs typeface="Arial" panose="020B0604020202020204" pitchFamily="34" charset="0"/>
            </a:endParaRPr>
          </a:p>
          <a:p>
            <a:pPr marL="0" indent="0">
              <a:spcBef>
                <a:spcPts val="528"/>
              </a:spcBef>
              <a:spcAft>
                <a:spcPts val="0"/>
              </a:spcAft>
              <a:buNone/>
            </a:pPr>
            <a:r>
              <a:rPr lang="en-GB" sz="24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Actual consequences are only known when world ends.</a:t>
            </a:r>
          </a:p>
          <a:p>
            <a:pPr marL="0" indent="0">
              <a:spcBef>
                <a:spcPts val="528"/>
              </a:spcBef>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Possible consequences tend to emphasize hopes and fears.</a:t>
            </a: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The beings taken into account</a:t>
            </a:r>
          </a:p>
          <a:p>
            <a:pPr algn="ctr">
              <a:spcBef>
                <a:spcPts val="528"/>
              </a:spcBef>
              <a:spcAft>
                <a:spcPts val="600"/>
              </a:spcAft>
            </a:pPr>
            <a:r>
              <a:rPr lang="en-GB" sz="2200" b="1" dirty="0" smtClean="0">
                <a:latin typeface="Arial" panose="020B0604020202020204" pitchFamily="34" charset="0"/>
                <a:cs typeface="Arial" panose="020B0604020202020204" pitchFamily="34" charset="0"/>
              </a:rPr>
              <a:t>Take into account all and only sentient beings</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Living people (not unborn or gone), sentient animals</a:t>
            </a:r>
            <a:r>
              <a:rPr lang="en-GB" sz="2000" b="1" dirty="0">
                <a:latin typeface="Arial" panose="020B0604020202020204" pitchFamily="34" charset="0"/>
                <a:cs typeface="Arial" panose="020B0604020202020204" pitchFamily="34" charset="0"/>
              </a:rPr>
              <a:t>.</a:t>
            </a:r>
            <a:endParaRPr lang="en-GB" sz="2000" b="1" dirty="0" smtClean="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79882266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Lives, freedom, health, and reasonable need satisfaction.</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consequences taken into account</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200" b="1" dirty="0" smtClean="0">
                <a:latin typeface="Arial" panose="020B0604020202020204" pitchFamily="34" charset="0"/>
                <a:cs typeface="Arial" panose="020B0604020202020204" pitchFamily="34" charset="0"/>
              </a:rPr>
              <a:t>Use expected, not actual or possible consequences</a:t>
            </a:r>
            <a:endParaRPr lang="en-GB" sz="2200" b="1" dirty="0">
              <a:latin typeface="Arial" panose="020B0604020202020204" pitchFamily="34" charset="0"/>
              <a:cs typeface="Arial" panose="020B0604020202020204" pitchFamily="34" charset="0"/>
            </a:endParaRPr>
          </a:p>
          <a:p>
            <a:pPr marL="0" indent="0">
              <a:spcBef>
                <a:spcPts val="528"/>
              </a:spcBef>
              <a:spcAft>
                <a:spcPts val="0"/>
              </a:spcAft>
              <a:buNone/>
            </a:pPr>
            <a:r>
              <a:rPr lang="en-GB" sz="24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Actual consequences are only known when world ends.</a:t>
            </a:r>
          </a:p>
          <a:p>
            <a:pPr marL="0" indent="0">
              <a:spcBef>
                <a:spcPts val="528"/>
              </a:spcBef>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Possible consequences tend to emphasize hopes and fears.</a:t>
            </a: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The beings taken into account</a:t>
            </a:r>
          </a:p>
          <a:p>
            <a:pPr algn="ctr">
              <a:spcBef>
                <a:spcPts val="528"/>
              </a:spcBef>
              <a:spcAft>
                <a:spcPts val="600"/>
              </a:spcAft>
            </a:pPr>
            <a:r>
              <a:rPr lang="en-GB" sz="2200" b="1" dirty="0" smtClean="0">
                <a:latin typeface="Arial" panose="020B0604020202020204" pitchFamily="34" charset="0"/>
                <a:cs typeface="Arial" panose="020B0604020202020204" pitchFamily="34" charset="0"/>
              </a:rPr>
              <a:t>Take into account all and only sentient beings</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Living people (not unborn or gone), sentient animals</a:t>
            </a:r>
            <a:r>
              <a:rPr lang="en-GB" sz="2000" b="1" dirty="0">
                <a:latin typeface="Arial" panose="020B0604020202020204" pitchFamily="34" charset="0"/>
                <a:cs typeface="Arial" panose="020B0604020202020204" pitchFamily="34" charset="0"/>
              </a:rPr>
              <a:t>.</a:t>
            </a:r>
            <a:endParaRPr lang="en-GB" sz="2000" b="1" dirty="0" smtClean="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
        <p:nvSpPr>
          <p:cNvPr id="2" name="Rectangle 1"/>
          <p:cNvSpPr/>
          <p:nvPr/>
        </p:nvSpPr>
        <p:spPr bwMode="auto">
          <a:xfrm>
            <a:off x="107504" y="125776"/>
            <a:ext cx="8928992" cy="6615592"/>
          </a:xfrm>
          <a:prstGeom prst="rect">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49193403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78576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0"/>
              </a:spcAft>
              <a:buNone/>
            </a:pPr>
            <a:r>
              <a:rPr lang="en-GB" sz="2200" b="1" dirty="0" smtClean="0">
                <a:latin typeface="Arial" panose="020B0604020202020204" pitchFamily="34" charset="0"/>
                <a:cs typeface="Arial" panose="020B0604020202020204" pitchFamily="34" charset="0"/>
              </a:rPr>
              <a:t>       </a:t>
            </a:r>
            <a:endParaRPr lang="en-GB" sz="1400" b="1" dirty="0" smtClean="0">
              <a:latin typeface="Arial" panose="020B0604020202020204" pitchFamily="34" charset="0"/>
              <a:cs typeface="Arial" panose="020B0604020202020204" pitchFamily="34" charset="0"/>
            </a:endParaRPr>
          </a:p>
          <a:p>
            <a:pPr marL="0" indent="0" algn="ctr">
              <a:spcAft>
                <a:spcPts val="600"/>
              </a:spcAft>
              <a:buNone/>
            </a:pPr>
            <a:endParaRPr lang="en-GB" sz="14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Moral legalism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88411514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It’s all there, in the law</a:t>
            </a:r>
          </a:p>
          <a:p>
            <a:pPr algn="ctr">
              <a:spcAft>
                <a:spcPts val="0"/>
              </a:spcAft>
            </a:pPr>
            <a:r>
              <a:rPr lang="en-GB" sz="2200" b="1" dirty="0" smtClean="0">
                <a:latin typeface="Arial" panose="020B0604020202020204" pitchFamily="34" charset="0"/>
                <a:cs typeface="Arial" panose="020B0604020202020204" pitchFamily="34" charset="0"/>
              </a:rPr>
              <a:t>A good citizen, to be moral</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ethical, only needs to obey the law,</a:t>
            </a:r>
          </a:p>
          <a:p>
            <a:pPr marL="0" indent="0" algn="ctr">
              <a:spcAft>
                <a:spcPts val="0"/>
              </a:spcAft>
              <a:buNone/>
            </a:pPr>
            <a:r>
              <a:rPr lang="en-GB" sz="2200" b="1" dirty="0" smtClean="0">
                <a:latin typeface="Arial" panose="020B0604020202020204" pitchFamily="34" charset="0"/>
                <a:cs typeface="Arial" panose="020B0604020202020204" pitchFamily="34" charset="0"/>
              </a:rPr>
              <a:t>       however much philosophers and activists try to say otherwise</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endParaRPr lang="en-GB" sz="14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Moral legalism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45349286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Tree>
    <p:extLst>
      <p:ext uri="{BB962C8B-B14F-4D97-AF65-F5344CB8AC3E}">
        <p14:creationId xmlns:p14="http://schemas.microsoft.com/office/powerpoint/2010/main" val="235488744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It’s all there, in the law</a:t>
            </a:r>
          </a:p>
          <a:p>
            <a:pPr algn="ctr">
              <a:spcAft>
                <a:spcPts val="0"/>
              </a:spcAft>
            </a:pPr>
            <a:r>
              <a:rPr lang="en-GB" sz="2200" b="1" dirty="0" smtClean="0">
                <a:latin typeface="Arial" panose="020B0604020202020204" pitchFamily="34" charset="0"/>
                <a:cs typeface="Arial" panose="020B0604020202020204" pitchFamily="34" charset="0"/>
              </a:rPr>
              <a:t>A good citizen, to be moral</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ethical, only needs to obey the law,</a:t>
            </a:r>
          </a:p>
          <a:p>
            <a:pPr marL="0" indent="0" algn="ctr">
              <a:spcAft>
                <a:spcPts val="0"/>
              </a:spcAft>
              <a:buNone/>
            </a:pPr>
            <a:r>
              <a:rPr lang="en-GB" sz="2200" b="1" dirty="0" smtClean="0">
                <a:latin typeface="Arial" panose="020B0604020202020204" pitchFamily="34" charset="0"/>
                <a:cs typeface="Arial" panose="020B0604020202020204" pitchFamily="34" charset="0"/>
              </a:rPr>
              <a:t>       however much philosophers and activists try to say otherwise</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Compatible with legal positivism</a:t>
            </a:r>
          </a:p>
          <a:p>
            <a:pPr algn="ctr">
              <a:spcAft>
                <a:spcPts val="0"/>
              </a:spcAft>
            </a:pPr>
            <a:r>
              <a:rPr lang="en-GB" sz="2200" b="1" dirty="0" smtClean="0">
                <a:latin typeface="Arial" panose="020B0604020202020204" pitchFamily="34" charset="0"/>
                <a:cs typeface="Arial" panose="020B0604020202020204" pitchFamily="34" charset="0"/>
              </a:rPr>
              <a:t>The law, as it is, is the law, because it is the law, as it is</a:t>
            </a:r>
          </a:p>
          <a:p>
            <a:pPr marL="0" indent="0" algn="ctr">
              <a:spcAft>
                <a:spcPts val="0"/>
              </a:spcAft>
              <a:buNone/>
            </a:pPr>
            <a:r>
              <a:rPr lang="en-GB" sz="2200" b="1" dirty="0" smtClean="0">
                <a:latin typeface="Arial" panose="020B0604020202020204" pitchFamily="34" charset="0"/>
                <a:cs typeface="Arial" panose="020B0604020202020204" pitchFamily="34" charset="0"/>
              </a:rPr>
              <a:t>so it cannot be reasonably criticized for immorality</a:t>
            </a:r>
          </a:p>
          <a:p>
            <a:pPr marL="0" indent="0" algn="ctr">
              <a:spcAft>
                <a:spcPts val="600"/>
              </a:spcAft>
              <a:buNone/>
            </a:pPr>
            <a:endParaRPr lang="en-GB" sz="14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Moral legalism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31207543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It’s all there, in the law</a:t>
            </a:r>
          </a:p>
          <a:p>
            <a:pPr algn="ctr">
              <a:spcAft>
                <a:spcPts val="0"/>
              </a:spcAft>
            </a:pPr>
            <a:r>
              <a:rPr lang="en-GB" sz="2200" b="1" dirty="0" smtClean="0">
                <a:latin typeface="Arial" panose="020B0604020202020204" pitchFamily="34" charset="0"/>
                <a:cs typeface="Arial" panose="020B0604020202020204" pitchFamily="34" charset="0"/>
              </a:rPr>
              <a:t>A good citizen, to be moral</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ethical, only needs to obey the law,</a:t>
            </a:r>
          </a:p>
          <a:p>
            <a:pPr marL="0" indent="0" algn="ctr">
              <a:spcAft>
                <a:spcPts val="0"/>
              </a:spcAft>
              <a:buNone/>
            </a:pPr>
            <a:r>
              <a:rPr lang="en-GB" sz="2200" b="1" dirty="0" smtClean="0">
                <a:latin typeface="Arial" panose="020B0604020202020204" pitchFamily="34" charset="0"/>
                <a:cs typeface="Arial" panose="020B0604020202020204" pitchFamily="34" charset="0"/>
              </a:rPr>
              <a:t>       however much philosophers and activists try to say otherwise</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Compatible with legal positivism</a:t>
            </a:r>
          </a:p>
          <a:p>
            <a:pPr algn="ctr">
              <a:spcAft>
                <a:spcPts val="0"/>
              </a:spcAft>
            </a:pPr>
            <a:r>
              <a:rPr lang="en-GB" sz="2200" b="1" dirty="0" smtClean="0">
                <a:latin typeface="Arial" panose="020B0604020202020204" pitchFamily="34" charset="0"/>
                <a:cs typeface="Arial" panose="020B0604020202020204" pitchFamily="34" charset="0"/>
              </a:rPr>
              <a:t>The law, as it is, is the law, because it is the law, as it is</a:t>
            </a:r>
          </a:p>
          <a:p>
            <a:pPr marL="0" indent="0" algn="ctr">
              <a:spcAft>
                <a:spcPts val="0"/>
              </a:spcAft>
              <a:buNone/>
            </a:pPr>
            <a:r>
              <a:rPr lang="en-GB" sz="2200" b="1" dirty="0" smtClean="0">
                <a:latin typeface="Arial" panose="020B0604020202020204" pitchFamily="34" charset="0"/>
                <a:cs typeface="Arial" panose="020B0604020202020204" pitchFamily="34" charset="0"/>
              </a:rPr>
              <a:t>so it cannot be reasonably criticized for immorality</a:t>
            </a:r>
          </a:p>
          <a:p>
            <a:pPr marL="0" indent="0" algn="ctr">
              <a:spcAft>
                <a:spcPts val="600"/>
              </a:spcAft>
              <a:buNone/>
            </a:pP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Incompatible with natural law theory</a:t>
            </a:r>
          </a:p>
          <a:p>
            <a:pPr algn="ctr">
              <a:spcAft>
                <a:spcPts val="0"/>
              </a:spcAft>
            </a:pPr>
            <a:r>
              <a:rPr lang="en-GB" sz="2200" b="1" dirty="0" smtClean="0">
                <a:latin typeface="Arial" panose="020B0604020202020204" pitchFamily="34" charset="0"/>
                <a:cs typeface="Arial" panose="020B0604020202020204" pitchFamily="34" charset="0"/>
              </a:rPr>
              <a:t>According to this, good law has a moral foundation</a:t>
            </a:r>
          </a:p>
          <a:p>
            <a:pPr marL="0" indent="0" algn="ctr">
              <a:spcAft>
                <a:spcPts val="0"/>
              </a:spcAft>
              <a:buNone/>
            </a:pPr>
            <a:r>
              <a:rPr lang="en-GB" sz="2200" b="1" dirty="0">
                <a:latin typeface="Arial" panose="020B0604020202020204" pitchFamily="34" charset="0"/>
                <a:cs typeface="Arial" panose="020B0604020202020204" pitchFamily="34" charset="0"/>
              </a:rPr>
              <a:t>s</a:t>
            </a:r>
            <a:r>
              <a:rPr lang="en-GB" sz="2200" b="1" dirty="0" smtClean="0">
                <a:latin typeface="Arial" panose="020B0604020202020204" pitchFamily="34" charset="0"/>
                <a:cs typeface="Arial" panose="020B0604020202020204" pitchFamily="34" charset="0"/>
              </a:rPr>
              <a:t>o an immoral law is bad law – or not law at all </a:t>
            </a: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Moral legalism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69280024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45187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Doing only what is legal</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69728103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 decent minimum?</a:t>
            </a:r>
          </a:p>
          <a:p>
            <a:pPr algn="ctr">
              <a:spcAft>
                <a:spcPts val="600"/>
              </a:spcAft>
            </a:pPr>
            <a:endParaRPr lang="en-GB" sz="400" b="1" dirty="0" smtClean="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Doing only what is legal</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65751521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 decent minimum?</a:t>
            </a:r>
          </a:p>
          <a:p>
            <a:pPr algn="ctr">
              <a:spcAft>
                <a:spcPts val="600"/>
              </a:spcAft>
            </a:pPr>
            <a:endParaRPr lang="en-GB" sz="400" b="1" dirty="0" smtClean="0">
              <a:latin typeface="Arial" panose="020B0604020202020204" pitchFamily="34" charset="0"/>
              <a:cs typeface="Arial" panose="020B0604020202020204" pitchFamily="34" charset="0"/>
            </a:endParaRPr>
          </a:p>
          <a:p>
            <a:pPr algn="ctr">
              <a:spcAft>
                <a:spcPts val="600"/>
              </a:spcAft>
            </a:pPr>
            <a:r>
              <a:rPr lang="en-GB" sz="2200" b="1" dirty="0">
                <a:latin typeface="Arial" panose="020B0604020202020204" pitchFamily="34" charset="0"/>
                <a:cs typeface="Arial" panose="020B0604020202020204" pitchFamily="34" charset="0"/>
              </a:rPr>
              <a:t>The workers of Yue Yuen Industrial (Holdings) Limited would have </a:t>
            </a:r>
            <a:r>
              <a:rPr lang="en-GB" sz="2200" b="1" dirty="0" smtClean="0">
                <a:latin typeface="Arial" panose="020B0604020202020204" pitchFamily="34" charset="0"/>
                <a:cs typeface="Arial" panose="020B0604020202020204" pitchFamily="34" charset="0"/>
              </a:rPr>
              <a:t>benefited </a:t>
            </a:r>
            <a:r>
              <a:rPr lang="en-GB" sz="2200" b="1" dirty="0">
                <a:latin typeface="Arial" panose="020B0604020202020204" pitchFamily="34" charset="0"/>
                <a:cs typeface="Arial" panose="020B0604020202020204" pitchFamily="34" charset="0"/>
              </a:rPr>
              <a:t>from a moral legalist management </a:t>
            </a:r>
            <a:r>
              <a:rPr lang="en-GB" sz="2200" b="1" dirty="0" smtClean="0">
                <a:latin typeface="Arial" panose="020B0604020202020204" pitchFamily="34" charset="0"/>
                <a:cs typeface="Arial" panose="020B0604020202020204" pitchFamily="34" charset="0"/>
              </a:rPr>
              <a:t>approach.</a:t>
            </a:r>
            <a:endParaRPr lang="en-GB" sz="2200" b="1" dirty="0" smtClean="0">
              <a:solidFill>
                <a:schemeClr val="bg1"/>
              </a:solidFill>
              <a:latin typeface="Arial" panose="020B0604020202020204" pitchFamily="34" charset="0"/>
              <a:cs typeface="Arial" panose="020B0604020202020204" pitchFamily="34" charset="0"/>
            </a:endParaRPr>
          </a:p>
          <a:p>
            <a:pPr algn="ctr">
              <a:spcAft>
                <a:spcPts val="600"/>
              </a:spcAft>
            </a:pPr>
            <a:endParaRPr lang="en-GB" sz="2200" b="1" dirty="0">
              <a:latin typeface="Arial" panose="020B0604020202020204" pitchFamily="34" charset="0"/>
              <a:cs typeface="Arial" panose="020B0604020202020204" pitchFamily="34" charset="0"/>
            </a:endParaRPr>
          </a:p>
          <a:p>
            <a:pPr algn="ctr">
              <a:spcAft>
                <a:spcPts val="600"/>
              </a:spcAft>
            </a:pPr>
            <a:endParaRPr lang="en-GB" sz="2200" b="1" dirty="0" smtClean="0">
              <a:latin typeface="Arial" panose="020B0604020202020204" pitchFamily="34" charset="0"/>
              <a:cs typeface="Arial" panose="020B0604020202020204" pitchFamily="34" charset="0"/>
            </a:endParaRPr>
          </a:p>
          <a:p>
            <a:pPr algn="ctr">
              <a:spcAft>
                <a:spcPts val="600"/>
              </a:spcAft>
            </a:pPr>
            <a:endParaRPr lang="en-GB" sz="2200" b="1" dirty="0">
              <a:latin typeface="Arial" panose="020B0604020202020204" pitchFamily="34" charset="0"/>
              <a:cs typeface="Arial" panose="020B0604020202020204" pitchFamily="34" charset="0"/>
            </a:endParaRPr>
          </a:p>
          <a:p>
            <a:pPr algn="ctr">
              <a:spcAft>
                <a:spcPts val="600"/>
              </a:spcAft>
            </a:pPr>
            <a:endParaRPr lang="en-GB" sz="2200" b="1" dirty="0" smtClean="0">
              <a:latin typeface="Arial" panose="020B0604020202020204" pitchFamily="34" charset="0"/>
              <a:cs typeface="Arial" panose="020B0604020202020204" pitchFamily="34" charset="0"/>
            </a:endParaRPr>
          </a:p>
          <a:p>
            <a:pPr algn="ctr">
              <a:spcAft>
                <a:spcPts val="600"/>
              </a:spcAft>
            </a:pPr>
            <a:endParaRPr lang="en-GB" sz="2200" b="1" dirty="0">
              <a:latin typeface="Arial" panose="020B0604020202020204" pitchFamily="34" charset="0"/>
              <a:cs typeface="Arial" panose="020B0604020202020204" pitchFamily="34" charset="0"/>
            </a:endParaRPr>
          </a:p>
          <a:p>
            <a:pPr marL="0" indent="0" algn="ctr">
              <a:spcAft>
                <a:spcPts val="600"/>
              </a:spcAft>
              <a:buNone/>
            </a:pPr>
            <a:endParaRPr lang="en-GB" sz="2200" b="1" dirty="0" smtClean="0">
              <a:latin typeface="Arial" panose="020B0604020202020204" pitchFamily="34" charset="0"/>
              <a:cs typeface="Arial" panose="020B0604020202020204" pitchFamily="34" charset="0"/>
            </a:endParaRPr>
          </a:p>
          <a:p>
            <a:pPr marL="0" indent="0" algn="ctr">
              <a:spcAft>
                <a:spcPts val="600"/>
              </a:spcAft>
              <a:buNone/>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Doing only what is legal</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34258978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 decent minimum?</a:t>
            </a:r>
          </a:p>
          <a:p>
            <a:pPr algn="ctr">
              <a:spcAft>
                <a:spcPts val="600"/>
              </a:spcAft>
            </a:pPr>
            <a:endParaRPr lang="en-GB" sz="400" b="1" dirty="0" smtClean="0">
              <a:latin typeface="Arial" panose="020B0604020202020204" pitchFamily="34" charset="0"/>
              <a:cs typeface="Arial" panose="020B0604020202020204" pitchFamily="34" charset="0"/>
            </a:endParaRPr>
          </a:p>
          <a:p>
            <a:pPr algn="ctr">
              <a:spcAft>
                <a:spcPts val="600"/>
              </a:spcAft>
            </a:pPr>
            <a:r>
              <a:rPr lang="en-GB" sz="2200" b="1" dirty="0">
                <a:latin typeface="Arial" panose="020B0604020202020204" pitchFamily="34" charset="0"/>
                <a:cs typeface="Arial" panose="020B0604020202020204" pitchFamily="34" charset="0"/>
              </a:rPr>
              <a:t>The workers of Yue Yuen Industrial (Holdings) Limited would have </a:t>
            </a:r>
            <a:r>
              <a:rPr lang="en-GB" sz="2200" b="1" dirty="0" smtClean="0">
                <a:latin typeface="Arial" panose="020B0604020202020204" pitchFamily="34" charset="0"/>
                <a:cs typeface="Arial" panose="020B0604020202020204" pitchFamily="34" charset="0"/>
              </a:rPr>
              <a:t>benefited </a:t>
            </a:r>
            <a:r>
              <a:rPr lang="en-GB" sz="2200" b="1" dirty="0">
                <a:latin typeface="Arial" panose="020B0604020202020204" pitchFamily="34" charset="0"/>
                <a:cs typeface="Arial" panose="020B0604020202020204" pitchFamily="34" charset="0"/>
              </a:rPr>
              <a:t>from a moral legalist management </a:t>
            </a:r>
            <a:r>
              <a:rPr lang="en-GB" sz="2200" b="1" dirty="0" smtClean="0">
                <a:latin typeface="Arial" panose="020B0604020202020204" pitchFamily="34" charset="0"/>
                <a:cs typeface="Arial" panose="020B0604020202020204" pitchFamily="34" charset="0"/>
              </a:rPr>
              <a:t>approach.</a:t>
            </a:r>
          </a:p>
          <a:p>
            <a:pPr algn="ctr">
              <a:spcAft>
                <a:spcPts val="600"/>
              </a:spcAft>
            </a:pPr>
            <a:endParaRPr lang="en-GB" sz="2200" b="1" dirty="0">
              <a:latin typeface="Arial" panose="020B0604020202020204" pitchFamily="34" charset="0"/>
              <a:cs typeface="Arial" panose="020B0604020202020204" pitchFamily="34" charset="0"/>
            </a:endParaRPr>
          </a:p>
          <a:p>
            <a:pPr algn="ctr">
              <a:spcAft>
                <a:spcPts val="600"/>
              </a:spcAft>
            </a:pPr>
            <a:endParaRPr lang="en-GB" sz="2200" b="1" dirty="0" smtClean="0">
              <a:latin typeface="Arial" panose="020B0604020202020204" pitchFamily="34" charset="0"/>
              <a:cs typeface="Arial" panose="020B0604020202020204" pitchFamily="34" charset="0"/>
            </a:endParaRPr>
          </a:p>
          <a:p>
            <a:pPr algn="ctr">
              <a:spcAft>
                <a:spcPts val="600"/>
              </a:spcAft>
            </a:pPr>
            <a:endParaRPr lang="en-GB" sz="2200" b="1" dirty="0">
              <a:latin typeface="Arial" panose="020B0604020202020204" pitchFamily="34" charset="0"/>
              <a:cs typeface="Arial" panose="020B0604020202020204" pitchFamily="34" charset="0"/>
            </a:endParaRPr>
          </a:p>
          <a:p>
            <a:pPr algn="ctr">
              <a:spcAft>
                <a:spcPts val="600"/>
              </a:spcAft>
            </a:pPr>
            <a:endParaRPr lang="en-GB" sz="2200" b="1" dirty="0" smtClean="0">
              <a:latin typeface="Arial" panose="020B0604020202020204" pitchFamily="34" charset="0"/>
              <a:cs typeface="Arial" panose="020B0604020202020204" pitchFamily="34" charset="0"/>
            </a:endParaRPr>
          </a:p>
          <a:p>
            <a:pPr algn="ctr">
              <a:spcAft>
                <a:spcPts val="600"/>
              </a:spcAft>
            </a:pPr>
            <a:endParaRPr lang="en-GB" sz="2200" b="1" dirty="0">
              <a:latin typeface="Arial" panose="020B0604020202020204" pitchFamily="34" charset="0"/>
              <a:cs typeface="Arial" panose="020B0604020202020204" pitchFamily="34" charset="0"/>
            </a:endParaRPr>
          </a:p>
          <a:p>
            <a:pPr marL="0" indent="0" algn="ctr">
              <a:spcAft>
                <a:spcPts val="600"/>
              </a:spcAft>
              <a:buNone/>
            </a:pPr>
            <a:endParaRPr lang="en-GB" sz="2200" b="1" dirty="0" smtClean="0">
              <a:latin typeface="Arial" panose="020B0604020202020204" pitchFamily="34" charset="0"/>
              <a:cs typeface="Arial" panose="020B0604020202020204" pitchFamily="34" charset="0"/>
            </a:endParaRPr>
          </a:p>
          <a:p>
            <a:pPr algn="ctr">
              <a:spcAft>
                <a:spcPts val="600"/>
              </a:spcAft>
            </a:pPr>
            <a:endParaRPr lang="en-GB" sz="2200" b="1" dirty="0">
              <a:latin typeface="Arial" panose="020B0604020202020204" pitchFamily="34" charset="0"/>
              <a:cs typeface="Arial" panose="020B0604020202020204" pitchFamily="34" charset="0"/>
            </a:endParaRPr>
          </a:p>
          <a:p>
            <a:pPr marL="0" indent="0" algn="ctr">
              <a:spcAft>
                <a:spcPts val="600"/>
              </a:spcAft>
              <a:buNone/>
            </a:pPr>
            <a:r>
              <a:rPr lang="en-GB" sz="1600" b="1" dirty="0" smtClean="0">
                <a:latin typeface="Arial" panose="020B0604020202020204" pitchFamily="34" charset="0"/>
                <a:cs typeface="Arial" panose="020B0604020202020204" pitchFamily="34" charset="0"/>
              </a:rPr>
              <a:t>* See</a:t>
            </a:r>
            <a:r>
              <a:rPr lang="en-GB" sz="1600" b="1" dirty="0">
                <a:latin typeface="Arial" panose="020B0604020202020204" pitchFamily="34" charset="0"/>
                <a:cs typeface="Arial" panose="020B0604020202020204" pitchFamily="34" charset="0"/>
              </a:rPr>
              <a:t>, however: </a:t>
            </a:r>
            <a:r>
              <a:rPr lang="en-GB" sz="1600" b="1" dirty="0">
                <a:latin typeface="Arial" panose="020B0604020202020204" pitchFamily="34" charset="0"/>
                <a:cs typeface="Arial" panose="020B0604020202020204" pitchFamily="34" charset="0"/>
                <a:hlinkClick r:id="rId2"/>
              </a:rPr>
              <a:t>http://</a:t>
            </a:r>
            <a:r>
              <a:rPr lang="en-GB" sz="1600" b="1" dirty="0" smtClean="0">
                <a:latin typeface="Arial" panose="020B0604020202020204" pitchFamily="34" charset="0"/>
                <a:cs typeface="Arial" panose="020B0604020202020204" pitchFamily="34" charset="0"/>
                <a:hlinkClick r:id="rId2"/>
              </a:rPr>
              <a:t>www.yueyuen.com/index.php/en/csr/category/6-statement</a:t>
            </a:r>
            <a:endParaRPr lang="en-GB" sz="16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Doing only what is legal</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34349828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 decent minimum?</a:t>
            </a:r>
          </a:p>
          <a:p>
            <a:pPr algn="ctr">
              <a:spcAft>
                <a:spcPts val="600"/>
              </a:spcAft>
            </a:pPr>
            <a:endParaRPr lang="en-GB" sz="400" b="1" dirty="0" smtClean="0">
              <a:latin typeface="Arial" panose="020B0604020202020204" pitchFamily="34" charset="0"/>
              <a:cs typeface="Arial" panose="020B0604020202020204" pitchFamily="34" charset="0"/>
            </a:endParaRPr>
          </a:p>
          <a:p>
            <a:pPr algn="ctr">
              <a:spcAft>
                <a:spcPts val="600"/>
              </a:spcAft>
            </a:pPr>
            <a:r>
              <a:rPr lang="en-GB" sz="2200" b="1" dirty="0">
                <a:latin typeface="Arial" panose="020B0604020202020204" pitchFamily="34" charset="0"/>
                <a:cs typeface="Arial" panose="020B0604020202020204" pitchFamily="34" charset="0"/>
              </a:rPr>
              <a:t>The workers of Yue Yuen Industrial (Holdings) Limited would have </a:t>
            </a:r>
            <a:r>
              <a:rPr lang="en-GB" sz="2200" b="1" dirty="0" smtClean="0">
                <a:latin typeface="Arial" panose="020B0604020202020204" pitchFamily="34" charset="0"/>
                <a:cs typeface="Arial" panose="020B0604020202020204" pitchFamily="34" charset="0"/>
              </a:rPr>
              <a:t>benefited </a:t>
            </a:r>
            <a:r>
              <a:rPr lang="en-GB" sz="2200" b="1" dirty="0">
                <a:latin typeface="Arial" panose="020B0604020202020204" pitchFamily="34" charset="0"/>
                <a:cs typeface="Arial" panose="020B0604020202020204" pitchFamily="34" charset="0"/>
              </a:rPr>
              <a:t>from a moral legalist management </a:t>
            </a:r>
            <a:r>
              <a:rPr lang="en-GB" sz="2200" b="1" dirty="0" smtClean="0">
                <a:latin typeface="Arial" panose="020B0604020202020204" pitchFamily="34" charset="0"/>
                <a:cs typeface="Arial" panose="020B0604020202020204" pitchFamily="34" charset="0"/>
              </a:rPr>
              <a:t>approach.</a:t>
            </a:r>
            <a:endParaRPr lang="en-GB" sz="2200" b="1" dirty="0">
              <a:latin typeface="Arial" panose="020B0604020202020204" pitchFamily="34" charset="0"/>
              <a:cs typeface="Arial" panose="020B0604020202020204" pitchFamily="34" charset="0"/>
            </a:endParaRPr>
          </a:p>
          <a:p>
            <a:pPr lvl="2">
              <a:spcAft>
                <a:spcPts val="600"/>
              </a:spcAft>
            </a:pPr>
            <a:r>
              <a:rPr lang="en-GB" sz="2000" b="1" dirty="0">
                <a:latin typeface="Arial" panose="020B0604020202020204" pitchFamily="34" charset="0"/>
                <a:cs typeface="Arial" panose="020B0604020202020204" pitchFamily="34" charset="0"/>
              </a:rPr>
              <a:t>Minimum wages</a:t>
            </a:r>
          </a:p>
          <a:p>
            <a:pPr lvl="2">
              <a:spcAft>
                <a:spcPts val="600"/>
              </a:spcAft>
            </a:pPr>
            <a:r>
              <a:rPr lang="en-GB" sz="2000" b="1" dirty="0">
                <a:latin typeface="Arial" panose="020B0604020202020204" pitchFamily="34" charset="0"/>
                <a:cs typeface="Arial" panose="020B0604020202020204" pitchFamily="34" charset="0"/>
              </a:rPr>
              <a:t>Written and signed work contracts</a:t>
            </a:r>
          </a:p>
          <a:p>
            <a:pPr lvl="2">
              <a:spcAft>
                <a:spcPts val="600"/>
              </a:spcAft>
            </a:pPr>
            <a:r>
              <a:rPr lang="en-GB" sz="2000" b="1" dirty="0">
                <a:latin typeface="Arial" panose="020B0604020202020204" pitchFamily="34" charset="0"/>
                <a:cs typeface="Arial" panose="020B0604020202020204" pitchFamily="34" charset="0"/>
              </a:rPr>
              <a:t>Rules for severance, retirement, and pensions – etc</a:t>
            </a:r>
            <a:r>
              <a:rPr lang="en-GB" sz="2000" b="1" dirty="0" smtClean="0">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Doing only what is legal</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405573516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 decent minimum?</a:t>
            </a:r>
          </a:p>
          <a:p>
            <a:pPr algn="ctr">
              <a:spcAft>
                <a:spcPts val="600"/>
              </a:spcAft>
            </a:pPr>
            <a:endParaRPr lang="en-GB" sz="400" b="1" dirty="0" smtClean="0">
              <a:latin typeface="Arial" panose="020B0604020202020204" pitchFamily="34" charset="0"/>
              <a:cs typeface="Arial" panose="020B0604020202020204" pitchFamily="34" charset="0"/>
            </a:endParaRPr>
          </a:p>
          <a:p>
            <a:pPr algn="ctr">
              <a:spcAft>
                <a:spcPts val="600"/>
              </a:spcAft>
            </a:pPr>
            <a:r>
              <a:rPr lang="en-GB" sz="2200" b="1" dirty="0">
                <a:latin typeface="Arial" panose="020B0604020202020204" pitchFamily="34" charset="0"/>
                <a:cs typeface="Arial" panose="020B0604020202020204" pitchFamily="34" charset="0"/>
              </a:rPr>
              <a:t>The workers of Yue Yuen Industrial (Holdings) Limited would have </a:t>
            </a:r>
            <a:r>
              <a:rPr lang="en-GB" sz="2200" b="1" dirty="0" smtClean="0">
                <a:latin typeface="Arial" panose="020B0604020202020204" pitchFamily="34" charset="0"/>
                <a:cs typeface="Arial" panose="020B0604020202020204" pitchFamily="34" charset="0"/>
              </a:rPr>
              <a:t>benefited </a:t>
            </a:r>
            <a:r>
              <a:rPr lang="en-GB" sz="2200" b="1" dirty="0">
                <a:latin typeface="Arial" panose="020B0604020202020204" pitchFamily="34" charset="0"/>
                <a:cs typeface="Arial" panose="020B0604020202020204" pitchFamily="34" charset="0"/>
              </a:rPr>
              <a:t>from a moral legalist management </a:t>
            </a:r>
            <a:r>
              <a:rPr lang="en-GB" sz="2200" b="1" dirty="0" smtClean="0">
                <a:latin typeface="Arial" panose="020B0604020202020204" pitchFamily="34" charset="0"/>
                <a:cs typeface="Arial" panose="020B0604020202020204" pitchFamily="34" charset="0"/>
              </a:rPr>
              <a:t>approach.</a:t>
            </a:r>
            <a:endParaRPr lang="en-GB" sz="2200" b="1" dirty="0">
              <a:latin typeface="Arial" panose="020B0604020202020204" pitchFamily="34" charset="0"/>
              <a:cs typeface="Arial" panose="020B0604020202020204" pitchFamily="34" charset="0"/>
            </a:endParaRPr>
          </a:p>
          <a:p>
            <a:pPr lvl="2">
              <a:spcAft>
                <a:spcPts val="600"/>
              </a:spcAft>
            </a:pPr>
            <a:r>
              <a:rPr lang="en-GB" sz="2000" b="1" dirty="0">
                <a:latin typeface="Arial" panose="020B0604020202020204" pitchFamily="34" charset="0"/>
                <a:cs typeface="Arial" panose="020B0604020202020204" pitchFamily="34" charset="0"/>
              </a:rPr>
              <a:t>Minimum wages</a:t>
            </a:r>
          </a:p>
          <a:p>
            <a:pPr lvl="2">
              <a:spcAft>
                <a:spcPts val="600"/>
              </a:spcAft>
            </a:pPr>
            <a:r>
              <a:rPr lang="en-GB" sz="2000" b="1" dirty="0">
                <a:latin typeface="Arial" panose="020B0604020202020204" pitchFamily="34" charset="0"/>
                <a:cs typeface="Arial" panose="020B0604020202020204" pitchFamily="34" charset="0"/>
              </a:rPr>
              <a:t>Written and signed work contracts</a:t>
            </a:r>
          </a:p>
          <a:p>
            <a:pPr lvl="2">
              <a:spcAft>
                <a:spcPts val="600"/>
              </a:spcAft>
            </a:pPr>
            <a:r>
              <a:rPr lang="en-GB" sz="2000" b="1" dirty="0">
                <a:latin typeface="Arial" panose="020B0604020202020204" pitchFamily="34" charset="0"/>
                <a:cs typeface="Arial" panose="020B0604020202020204" pitchFamily="34" charset="0"/>
              </a:rPr>
              <a:t>Rules for severance, retirement, and pensions – etc</a:t>
            </a:r>
            <a:r>
              <a:rPr lang="en-GB" sz="2000" b="1" dirty="0" smtClean="0">
                <a:latin typeface="Arial" panose="020B0604020202020204" pitchFamily="34" charset="0"/>
                <a:cs typeface="Arial" panose="020B0604020202020204" pitchFamily="34" charset="0"/>
              </a:rPr>
              <a:t>.</a:t>
            </a:r>
          </a:p>
          <a:p>
            <a:pPr lvl="2">
              <a:spcAft>
                <a:spcPts val="600"/>
              </a:spcAft>
            </a:pPr>
            <a:endParaRPr lang="en-GB" sz="400" b="1" dirty="0">
              <a:latin typeface="Arial" panose="020B0604020202020204" pitchFamily="34" charset="0"/>
              <a:cs typeface="Arial" panose="020B0604020202020204" pitchFamily="34" charset="0"/>
            </a:endParaRPr>
          </a:p>
          <a:p>
            <a:pPr algn="ctr">
              <a:spcAft>
                <a:spcPts val="600"/>
              </a:spcAft>
            </a:pPr>
            <a:r>
              <a:rPr lang="en-GB" sz="2200" b="1" dirty="0" smtClean="0">
                <a:latin typeface="Arial" panose="020B0604020202020204" pitchFamily="34" charset="0"/>
                <a:cs typeface="Arial" panose="020B0604020202020204" pitchFamily="34" charset="0"/>
              </a:rPr>
              <a:t>But this would have required a more supportive legal system.</a:t>
            </a:r>
          </a:p>
          <a:p>
            <a:pPr lvl="2">
              <a:spcAft>
                <a:spcPts val="600"/>
              </a:spcAft>
            </a:pPr>
            <a:r>
              <a:rPr lang="en-GB" sz="2000" b="1" dirty="0" smtClean="0">
                <a:latin typeface="Arial" panose="020B0604020202020204" pitchFamily="34" charset="0"/>
                <a:cs typeface="Arial" panose="020B0604020202020204" pitchFamily="34" charset="0"/>
              </a:rPr>
              <a:t>If this company obeys the laws alone, it will cease to function</a:t>
            </a:r>
          </a:p>
          <a:p>
            <a:pPr lvl="2">
              <a:spcAft>
                <a:spcPts val="600"/>
              </a:spcAft>
            </a:pPr>
            <a:r>
              <a:rPr lang="en-GB" sz="2000" b="1" dirty="0" smtClean="0">
                <a:latin typeface="Arial" panose="020B0604020202020204" pitchFamily="34" charset="0"/>
                <a:cs typeface="Arial" panose="020B0604020202020204" pitchFamily="34" charset="0"/>
              </a:rPr>
              <a:t>Its place will then be taken by a company that does not</a:t>
            </a:r>
          </a:p>
          <a:p>
            <a:pPr lvl="2">
              <a:spcAft>
                <a:spcPts val="600"/>
              </a:spcAft>
            </a:pPr>
            <a:r>
              <a:rPr lang="en-GB" sz="2000" b="1" dirty="0" smtClean="0">
                <a:latin typeface="Arial" panose="020B0604020202020204" pitchFamily="34" charset="0"/>
                <a:cs typeface="Arial" panose="020B0604020202020204" pitchFamily="34" charset="0"/>
              </a:rPr>
              <a:t>Unless, of course, there is international pressure</a:t>
            </a:r>
            <a:endParaRPr lang="en-GB" sz="20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Doing only what is legal</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807353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algn="ctr">
              <a:spcAft>
                <a:spcPts val="600"/>
              </a:spcAft>
            </a:pPr>
            <a:endParaRPr lang="en-GB" sz="400" b="1" dirty="0" smtClean="0">
              <a:latin typeface="Arial" panose="020B0604020202020204" pitchFamily="34" charset="0"/>
              <a:cs typeface="Arial" panose="020B0604020202020204" pitchFamily="34" charset="0"/>
            </a:endParaRPr>
          </a:p>
          <a:p>
            <a:pPr lvl="2">
              <a:spcAft>
                <a:spcPts val="600"/>
              </a:spcAft>
            </a:pPr>
            <a:endParaRPr lang="en-GB" sz="4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Doing only what is legal</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22967699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66495337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25252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Indecent moral negligence?</a:t>
            </a:r>
          </a:p>
          <a:p>
            <a:pPr algn="ctr">
              <a:spcAft>
                <a:spcPts val="600"/>
              </a:spcAft>
            </a:pPr>
            <a:endParaRPr lang="en-GB" sz="400" b="1" dirty="0" smtClean="0">
              <a:latin typeface="Arial" panose="020B0604020202020204" pitchFamily="34" charset="0"/>
              <a:cs typeface="Arial" panose="020B0604020202020204" pitchFamily="34" charset="0"/>
            </a:endParaRPr>
          </a:p>
          <a:p>
            <a:pPr algn="ctr">
              <a:spcAft>
                <a:spcPts val="600"/>
              </a:spcAft>
            </a:pPr>
            <a:r>
              <a:rPr lang="en-GB" sz="2200" b="1" dirty="0" smtClean="0">
                <a:latin typeface="Arial" panose="020B0604020202020204" pitchFamily="34" charset="0"/>
                <a:cs typeface="Arial" panose="020B0604020202020204" pitchFamily="34" charset="0"/>
              </a:rPr>
              <a:t>It has (since these lectures were first prepared during the Obama era) again become legal for coal ashes to be released into rivers.</a:t>
            </a:r>
            <a:endParaRPr lang="en-GB" sz="2200" b="1" dirty="0">
              <a:latin typeface="Arial" panose="020B0604020202020204" pitchFamily="34" charset="0"/>
              <a:cs typeface="Arial" panose="020B0604020202020204" pitchFamily="34" charset="0"/>
            </a:endParaRPr>
          </a:p>
          <a:p>
            <a:pPr lvl="2">
              <a:spcAft>
                <a:spcPts val="600"/>
              </a:spcAft>
            </a:pPr>
            <a:r>
              <a:rPr lang="en-GB" sz="2000" b="1" dirty="0">
                <a:latin typeface="Arial" panose="020B0604020202020204" pitchFamily="34" charset="0"/>
                <a:cs typeface="Arial" panose="020B0604020202020204" pitchFamily="34" charset="0"/>
                <a:hlinkClick r:id="rId2"/>
              </a:rPr>
              <a:t>http://</a:t>
            </a:r>
            <a:r>
              <a:rPr lang="en-GB" sz="2000" b="1" dirty="0" smtClean="0">
                <a:latin typeface="Arial" panose="020B0604020202020204" pitchFamily="34" charset="0"/>
                <a:cs typeface="Arial" panose="020B0604020202020204" pitchFamily="34" charset="0"/>
                <a:hlinkClick r:id="rId2"/>
              </a:rPr>
              <a:t>www.vox.com/2017/2/2/14488448/stream-protection-rule</a:t>
            </a:r>
            <a:endParaRPr lang="en-GB" sz="2000" b="1" dirty="0" smtClean="0">
              <a:latin typeface="Arial" panose="020B0604020202020204" pitchFamily="34" charset="0"/>
              <a:cs typeface="Arial" panose="020B0604020202020204" pitchFamily="34" charset="0"/>
            </a:endParaRPr>
          </a:p>
          <a:p>
            <a:pPr lvl="2">
              <a:spcAft>
                <a:spcPts val="600"/>
              </a:spcAft>
            </a:pPr>
            <a:r>
              <a:rPr lang="en-GB" sz="2000" b="1" dirty="0" smtClean="0">
                <a:latin typeface="Arial" panose="020B0604020202020204" pitchFamily="34" charset="0"/>
                <a:cs typeface="Arial" panose="020B0604020202020204" pitchFamily="34" charset="0"/>
              </a:rPr>
              <a:t>So Duke Energy would not be fined for the 2014 case any more</a:t>
            </a:r>
            <a:endParaRPr lang="en-GB" sz="2000" b="1" dirty="0">
              <a:latin typeface="Arial" panose="020B0604020202020204" pitchFamily="34" charset="0"/>
              <a:cs typeface="Arial" panose="020B0604020202020204" pitchFamily="34" charset="0"/>
            </a:endParaRPr>
          </a:p>
          <a:p>
            <a:pPr lvl="2">
              <a:spcAft>
                <a:spcPts val="600"/>
              </a:spcAft>
            </a:pPr>
            <a:r>
              <a:rPr lang="en-GB" sz="2000" b="1" dirty="0" smtClean="0">
                <a:latin typeface="Arial" panose="020B0604020202020204" pitchFamily="34" charset="0"/>
                <a:cs typeface="Arial" panose="020B0604020202020204" pitchFamily="34" charset="0"/>
              </a:rPr>
              <a:t>So it is now OK for Duke Energy and others to do such things?</a:t>
            </a:r>
          </a:p>
          <a:p>
            <a:pPr lvl="2">
              <a:spcAft>
                <a:spcPts val="600"/>
              </a:spcAft>
            </a:pPr>
            <a:endParaRPr lang="en-GB" sz="4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Doing only what is legal</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18978603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25252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Indecent moral negligence?</a:t>
            </a:r>
          </a:p>
          <a:p>
            <a:pPr algn="ctr">
              <a:spcAft>
                <a:spcPts val="600"/>
              </a:spcAft>
            </a:pPr>
            <a:endParaRPr lang="en-GB" sz="400" b="1" dirty="0" smtClean="0">
              <a:latin typeface="Arial" panose="020B0604020202020204" pitchFamily="34" charset="0"/>
              <a:cs typeface="Arial" panose="020B0604020202020204" pitchFamily="34" charset="0"/>
            </a:endParaRPr>
          </a:p>
          <a:p>
            <a:pPr algn="ctr">
              <a:spcAft>
                <a:spcPts val="600"/>
              </a:spcAft>
            </a:pPr>
            <a:r>
              <a:rPr lang="en-GB" sz="2200" b="1" dirty="0">
                <a:latin typeface="Arial" panose="020B0604020202020204" pitchFamily="34" charset="0"/>
                <a:cs typeface="Arial" panose="020B0604020202020204" pitchFamily="34" charset="0"/>
              </a:rPr>
              <a:t>It has (since these lectures were first prepared during the Obama era) again become legal for coal ashes to be released into rivers.</a:t>
            </a:r>
          </a:p>
          <a:p>
            <a:pPr lvl="2">
              <a:spcAft>
                <a:spcPts val="600"/>
              </a:spcAft>
            </a:pPr>
            <a:r>
              <a:rPr lang="en-GB" sz="2000" b="1" dirty="0" smtClean="0">
                <a:latin typeface="Arial" panose="020B0604020202020204" pitchFamily="34" charset="0"/>
                <a:cs typeface="Arial" panose="020B0604020202020204" pitchFamily="34" charset="0"/>
                <a:hlinkClick r:id="rId2"/>
              </a:rPr>
              <a:t>http</a:t>
            </a:r>
            <a:r>
              <a:rPr lang="en-GB" sz="2000" b="1" dirty="0">
                <a:latin typeface="Arial" panose="020B0604020202020204" pitchFamily="34" charset="0"/>
                <a:cs typeface="Arial" panose="020B0604020202020204" pitchFamily="34" charset="0"/>
                <a:hlinkClick r:id="rId2"/>
              </a:rPr>
              <a:t>://</a:t>
            </a:r>
            <a:r>
              <a:rPr lang="en-GB" sz="2000" b="1" dirty="0" smtClean="0">
                <a:latin typeface="Arial" panose="020B0604020202020204" pitchFamily="34" charset="0"/>
                <a:cs typeface="Arial" panose="020B0604020202020204" pitchFamily="34" charset="0"/>
                <a:hlinkClick r:id="rId2"/>
              </a:rPr>
              <a:t>www.vox.com/2017/2/2/14488448/stream-protection-rule</a:t>
            </a:r>
            <a:endParaRPr lang="en-GB" sz="2000" b="1" dirty="0" smtClean="0">
              <a:latin typeface="Arial" panose="020B0604020202020204" pitchFamily="34" charset="0"/>
              <a:cs typeface="Arial" panose="020B0604020202020204" pitchFamily="34" charset="0"/>
            </a:endParaRPr>
          </a:p>
          <a:p>
            <a:pPr lvl="2">
              <a:spcAft>
                <a:spcPts val="600"/>
              </a:spcAft>
            </a:pPr>
            <a:r>
              <a:rPr lang="en-GB" sz="2000" b="1" dirty="0" smtClean="0">
                <a:latin typeface="Arial" panose="020B0604020202020204" pitchFamily="34" charset="0"/>
                <a:cs typeface="Arial" panose="020B0604020202020204" pitchFamily="34" charset="0"/>
              </a:rPr>
              <a:t>So Duke Energy would not be fined for the 2014 case any more</a:t>
            </a:r>
            <a:endParaRPr lang="en-GB" sz="2000" b="1" dirty="0">
              <a:latin typeface="Arial" panose="020B0604020202020204" pitchFamily="34" charset="0"/>
              <a:cs typeface="Arial" panose="020B0604020202020204" pitchFamily="34" charset="0"/>
            </a:endParaRPr>
          </a:p>
          <a:p>
            <a:pPr lvl="2">
              <a:spcAft>
                <a:spcPts val="600"/>
              </a:spcAft>
            </a:pPr>
            <a:r>
              <a:rPr lang="en-GB" sz="2000" b="1" dirty="0" smtClean="0">
                <a:latin typeface="Arial" panose="020B0604020202020204" pitchFamily="34" charset="0"/>
                <a:cs typeface="Arial" panose="020B0604020202020204" pitchFamily="34" charset="0"/>
              </a:rPr>
              <a:t>So it is now OK for Duke Energy and others to do such things?</a:t>
            </a:r>
          </a:p>
          <a:p>
            <a:pPr lvl="2">
              <a:spcAft>
                <a:spcPts val="600"/>
              </a:spcAft>
            </a:pPr>
            <a:endParaRPr lang="en-GB" sz="400" b="1" dirty="0">
              <a:latin typeface="Arial" panose="020B0604020202020204" pitchFamily="34" charset="0"/>
              <a:cs typeface="Arial" panose="020B0604020202020204" pitchFamily="34" charset="0"/>
            </a:endParaRPr>
          </a:p>
          <a:p>
            <a:pPr algn="ctr">
              <a:spcAft>
                <a:spcPts val="600"/>
              </a:spcAft>
            </a:pPr>
            <a:r>
              <a:rPr lang="en-GB" sz="2200" b="1" dirty="0" smtClean="0">
                <a:latin typeface="Arial" panose="020B0604020202020204" pitchFamily="34" charset="0"/>
                <a:cs typeface="Arial" panose="020B0604020202020204" pitchFamily="34" charset="0"/>
              </a:rPr>
              <a:t>Moral legalists are not necessarily concerned by the oscillation.</a:t>
            </a:r>
          </a:p>
          <a:p>
            <a:pPr lvl="2">
              <a:spcAft>
                <a:spcPts val="600"/>
              </a:spcAft>
            </a:pPr>
            <a:r>
              <a:rPr lang="en-GB" sz="2000" b="1" dirty="0" smtClean="0">
                <a:latin typeface="Arial" panose="020B0604020202020204" pitchFamily="34" charset="0"/>
                <a:cs typeface="Arial" panose="020B0604020202020204" pitchFamily="34" charset="0"/>
              </a:rPr>
              <a:t>This is how democracy works</a:t>
            </a:r>
          </a:p>
          <a:p>
            <a:pPr lvl="2">
              <a:spcAft>
                <a:spcPts val="600"/>
              </a:spcAft>
            </a:pPr>
            <a:r>
              <a:rPr lang="en-GB" sz="2000" b="1" dirty="0" smtClean="0">
                <a:latin typeface="Arial" panose="020B0604020202020204" pitchFamily="34" charset="0"/>
                <a:cs typeface="Arial" panose="020B0604020202020204" pitchFamily="34" charset="0"/>
              </a:rPr>
              <a:t>The people have been heard, and that’s the end of it</a:t>
            </a:r>
          </a:p>
          <a:p>
            <a:pPr lvl="2">
              <a:spcAft>
                <a:spcPts val="600"/>
              </a:spcAft>
            </a:pPr>
            <a:r>
              <a:rPr lang="en-GB" sz="2000" b="1" dirty="0" smtClean="0">
                <a:latin typeface="Arial" panose="020B0604020202020204" pitchFamily="34" charset="0"/>
                <a:cs typeface="Arial" panose="020B0604020202020204" pitchFamily="34" charset="0"/>
              </a:rPr>
              <a:t>Not the people living downstream river Dan in Eden, NC, though</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Doing only what is legal</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428658012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42964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endParaRPr lang="en-GB" sz="14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Kantian ethics</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08397801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endParaRPr lang="en-GB" sz="14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Kantian ethics</a:t>
            </a:r>
            <a:endParaRPr lang="en-GB" sz="1600" b="1" dirty="0" smtClean="0">
              <a:solidFill>
                <a:schemeClr val="bg2">
                  <a:lumMod val="40000"/>
                  <a:lumOff val="60000"/>
                </a:schemeClr>
              </a:solidFill>
              <a:latin typeface="Arial" charset="0"/>
            </a:endParaRPr>
          </a:p>
        </p:txBody>
      </p:sp>
      <p:sp>
        <p:nvSpPr>
          <p:cNvPr id="5" name="Rectangle 4"/>
          <p:cNvSpPr/>
          <p:nvPr/>
        </p:nvSpPr>
        <p:spPr bwMode="auto">
          <a:xfrm rot="-1980000">
            <a:off x="166298" y="533988"/>
            <a:ext cx="2224757" cy="116045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sz="3200" b="1" dirty="0" smtClean="0">
                <a:effectLst/>
              </a:rPr>
              <a:t>Immanuel Kant</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1725104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Morality is about choices and actions that are free</a:t>
            </a:r>
          </a:p>
          <a:p>
            <a:pPr algn="ctr">
              <a:spcAft>
                <a:spcPts val="0"/>
              </a:spcAft>
            </a:pPr>
            <a:r>
              <a:rPr lang="en-GB" sz="2200" b="1" dirty="0" smtClean="0">
                <a:latin typeface="Arial" panose="020B0604020202020204" pitchFamily="34" charset="0"/>
                <a:cs typeface="Arial" panose="020B0604020202020204" pitchFamily="34" charset="0"/>
              </a:rPr>
              <a:t>We cannot be held morally responsible for behaviour that is</a:t>
            </a:r>
          </a:p>
          <a:p>
            <a:pPr marL="0" indent="0" algn="ctr">
              <a:spcAft>
                <a:spcPts val="0"/>
              </a:spcAft>
              <a:buNone/>
            </a:pPr>
            <a:r>
              <a:rPr lang="en-GB" sz="2200" b="1" dirty="0" smtClean="0">
                <a:latin typeface="Arial" panose="020B0604020202020204" pitchFamily="34" charset="0"/>
                <a:cs typeface="Arial" panose="020B0604020202020204" pitchFamily="34" charset="0"/>
              </a:rPr>
              <a:t>       forced, coerced, or dictated by laws imposed on us by others</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endParaRPr lang="en-GB" sz="14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Kantian ethics</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02015985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Morality is about choices and actions that are free</a:t>
            </a:r>
          </a:p>
          <a:p>
            <a:pPr algn="ctr">
              <a:spcAft>
                <a:spcPts val="0"/>
              </a:spcAft>
            </a:pPr>
            <a:r>
              <a:rPr lang="en-GB" sz="2200" b="1" dirty="0" smtClean="0">
                <a:latin typeface="Arial" panose="020B0604020202020204" pitchFamily="34" charset="0"/>
                <a:cs typeface="Arial" panose="020B0604020202020204" pitchFamily="34" charset="0"/>
              </a:rPr>
              <a:t>We cannot be held morally responsible for behaviour that is</a:t>
            </a:r>
          </a:p>
          <a:p>
            <a:pPr marL="0" indent="0" algn="ctr">
              <a:spcAft>
                <a:spcPts val="0"/>
              </a:spcAft>
              <a:buNone/>
            </a:pPr>
            <a:r>
              <a:rPr lang="en-GB" sz="2200" b="1" dirty="0" smtClean="0">
                <a:latin typeface="Arial" panose="020B0604020202020204" pitchFamily="34" charset="0"/>
                <a:cs typeface="Arial" panose="020B0604020202020204" pitchFamily="34" charset="0"/>
              </a:rPr>
              <a:t>       forced, coerced, or dictated by laws imposed on us by others</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Our only sphere of freedom is our reason (intellect)</a:t>
            </a:r>
          </a:p>
          <a:p>
            <a:pPr algn="ctr">
              <a:spcAft>
                <a:spcPts val="0"/>
              </a:spcAft>
            </a:pPr>
            <a:r>
              <a:rPr lang="en-GB" sz="2200" b="1" dirty="0" smtClean="0">
                <a:latin typeface="Arial" panose="020B0604020202020204" pitchFamily="34" charset="0"/>
                <a:cs typeface="Arial" panose="020B0604020202020204" pitchFamily="34" charset="0"/>
              </a:rPr>
              <a:t>As sentient beings we are forced to seek pleasure &amp; avoid pain,</a:t>
            </a:r>
          </a:p>
          <a:p>
            <a:pPr marL="0" indent="0" algn="ctr">
              <a:spcAft>
                <a:spcPts val="0"/>
              </a:spcAft>
              <a:buNone/>
            </a:pPr>
            <a:r>
              <a:rPr lang="en-GB" sz="2200" b="1" dirty="0" smtClean="0">
                <a:latin typeface="Arial" panose="020B0604020202020204" pitchFamily="34" charset="0"/>
                <a:cs typeface="Arial" panose="020B0604020202020204" pitchFamily="34" charset="0"/>
              </a:rPr>
              <a:t>and as social beings we act under the influence of others </a:t>
            </a:r>
          </a:p>
          <a:p>
            <a:pPr marL="0" indent="0" algn="ctr">
              <a:spcAft>
                <a:spcPts val="600"/>
              </a:spcAft>
              <a:buNone/>
            </a:pPr>
            <a:endParaRPr lang="en-GB" sz="14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Kantian ethics</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12875422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Morality is about choices and actions that are free</a:t>
            </a:r>
          </a:p>
          <a:p>
            <a:pPr algn="ctr">
              <a:spcAft>
                <a:spcPts val="0"/>
              </a:spcAft>
            </a:pPr>
            <a:r>
              <a:rPr lang="en-GB" sz="2200" b="1" dirty="0" smtClean="0">
                <a:latin typeface="Arial" panose="020B0604020202020204" pitchFamily="34" charset="0"/>
                <a:cs typeface="Arial" panose="020B0604020202020204" pitchFamily="34" charset="0"/>
              </a:rPr>
              <a:t>We cannot be held morally responsible for behaviour that is</a:t>
            </a:r>
          </a:p>
          <a:p>
            <a:pPr marL="0" indent="0" algn="ctr">
              <a:spcAft>
                <a:spcPts val="0"/>
              </a:spcAft>
              <a:buNone/>
            </a:pPr>
            <a:r>
              <a:rPr lang="en-GB" sz="2200" b="1" dirty="0" smtClean="0">
                <a:latin typeface="Arial" panose="020B0604020202020204" pitchFamily="34" charset="0"/>
                <a:cs typeface="Arial" panose="020B0604020202020204" pitchFamily="34" charset="0"/>
              </a:rPr>
              <a:t>       forced, coerced, or dictated by laws imposed on us by others</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Our only sphere of freedom is our reason (intellect)</a:t>
            </a:r>
          </a:p>
          <a:p>
            <a:pPr algn="ctr">
              <a:spcAft>
                <a:spcPts val="0"/>
              </a:spcAft>
            </a:pPr>
            <a:r>
              <a:rPr lang="en-GB" sz="2200" b="1" dirty="0" smtClean="0">
                <a:latin typeface="Arial" panose="020B0604020202020204" pitchFamily="34" charset="0"/>
                <a:cs typeface="Arial" panose="020B0604020202020204" pitchFamily="34" charset="0"/>
              </a:rPr>
              <a:t>As sentient beings we are forced to seek pleasure &amp; avoid pain,</a:t>
            </a:r>
          </a:p>
          <a:p>
            <a:pPr marL="0" indent="0" algn="ctr">
              <a:spcAft>
                <a:spcPts val="0"/>
              </a:spcAft>
              <a:buNone/>
            </a:pPr>
            <a:r>
              <a:rPr lang="en-GB" sz="2200" b="1" dirty="0" smtClean="0">
                <a:latin typeface="Arial" panose="020B0604020202020204" pitchFamily="34" charset="0"/>
                <a:cs typeface="Arial" panose="020B0604020202020204" pitchFamily="34" charset="0"/>
              </a:rPr>
              <a:t>and as social beings we act under the influence of others </a:t>
            </a:r>
          </a:p>
          <a:p>
            <a:pPr marL="0" indent="0" algn="ctr">
              <a:spcAft>
                <a:spcPts val="600"/>
              </a:spcAft>
              <a:buNone/>
            </a:pP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We have to find our reasons for moral action from reason</a:t>
            </a:r>
          </a:p>
          <a:p>
            <a:pPr algn="ctr">
              <a:spcAft>
                <a:spcPts val="0"/>
              </a:spcAft>
            </a:pPr>
            <a:r>
              <a:rPr lang="en-GB" sz="2200" b="1" dirty="0" smtClean="0">
                <a:latin typeface="Arial" panose="020B0604020202020204" pitchFamily="34" charset="0"/>
                <a:cs typeface="Arial" panose="020B0604020202020204" pitchFamily="34" charset="0"/>
              </a:rPr>
              <a:t>Since reason is the same in every person, morality is universal:</a:t>
            </a:r>
          </a:p>
          <a:p>
            <a:pPr marL="0" indent="0" algn="ctr">
              <a:spcAft>
                <a:spcPts val="0"/>
              </a:spcAft>
              <a:buNone/>
            </a:pPr>
            <a:r>
              <a:rPr lang="en-GB" sz="2200" b="1" dirty="0" smtClean="0">
                <a:latin typeface="Arial" panose="020B0604020202020204" pitchFamily="34" charset="0"/>
                <a:cs typeface="Arial" panose="020B0604020202020204" pitchFamily="34" charset="0"/>
              </a:rPr>
              <a:t>  a choice can be right for me only if it is right for every person</a:t>
            </a: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Kantian ethics</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66754597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endParaRPr lang="en-GB" sz="200" b="1" i="1" dirty="0" smtClean="0">
              <a:latin typeface="Arial" panose="020B0604020202020204" pitchFamily="34" charset="0"/>
              <a:cs typeface="Arial" panose="020B0604020202020204" pitchFamily="34" charset="0"/>
            </a:endParaRPr>
          </a:p>
          <a:p>
            <a:pPr marL="914400" lvl="2" indent="0" algn="ctr">
              <a:spcAft>
                <a:spcPts val="600"/>
              </a:spcAft>
              <a:buNone/>
            </a:pPr>
            <a:endParaRPr lang="en-GB" sz="200" b="1" dirty="0">
              <a:latin typeface="Arial" panose="020B0604020202020204" pitchFamily="34" charset="0"/>
              <a:cs typeface="Arial" panose="020B0604020202020204" pitchFamily="34" charset="0"/>
            </a:endParaRPr>
          </a:p>
          <a:p>
            <a:pPr marL="0" indent="0">
              <a:spcAft>
                <a:spcPts val="600"/>
              </a:spcAft>
              <a:buNone/>
            </a:pPr>
            <a:endParaRPr lang="en-GB" sz="300" b="1" dirty="0">
              <a:latin typeface="Arial" panose="020B0604020202020204" pitchFamily="34" charset="0"/>
              <a:cs typeface="Arial" panose="020B0604020202020204" pitchFamily="34" charset="0"/>
            </a:endParaRPr>
          </a:p>
          <a:p>
            <a:pPr marL="0" indent="0">
              <a:spcAft>
                <a:spcPts val="0"/>
              </a:spcAft>
              <a:buNone/>
            </a:pPr>
            <a:r>
              <a:rPr lang="en-GB" sz="2000" b="1" dirty="0" smtClean="0">
                <a:latin typeface="Arial" panose="020B0604020202020204" pitchFamily="34" charset="0"/>
                <a:cs typeface="Arial" panose="020B0604020202020204" pitchFamily="34" charset="0"/>
              </a:rPr>
              <a:t>               </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by rules dictated by reason</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5717302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How can I act morally?</a:t>
            </a:r>
          </a:p>
          <a:p>
            <a:pPr marL="0" indent="0" algn="ctr">
              <a:spcAft>
                <a:spcPts val="600"/>
              </a:spcAft>
              <a:buNone/>
            </a:pPr>
            <a:endParaRPr lang="en-GB" sz="2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“Always act by rules dictated by your own reason!”</a:t>
            </a:r>
          </a:p>
          <a:p>
            <a:pPr marL="0" indent="0">
              <a:spcAft>
                <a:spcPts val="0"/>
              </a:spcAft>
              <a:buNone/>
            </a:pPr>
            <a:r>
              <a:rPr lang="en-GB" sz="2000" b="1" dirty="0" smtClean="0">
                <a:latin typeface="Arial" panose="020B0604020202020204" pitchFamily="34" charset="0"/>
                <a:cs typeface="Arial" panose="020B0604020202020204" pitchFamily="34" charset="0"/>
              </a:rPr>
              <a:t>               Not by rules dictated by pleasure, pain, or social custom</a:t>
            </a:r>
          </a:p>
          <a:p>
            <a:pPr marL="0" indent="0">
              <a:spcAft>
                <a:spcPts val="0"/>
              </a:spcAft>
              <a:buNone/>
            </a:pPr>
            <a:r>
              <a:rPr lang="en-GB" sz="2000" b="1" dirty="0" smtClean="0">
                <a:latin typeface="Arial" panose="020B0604020202020204" pitchFamily="34" charset="0"/>
                <a:cs typeface="Arial" panose="020B0604020202020204" pitchFamily="34" charset="0"/>
              </a:rPr>
              <a:t>               (even when they converge: according to duty, not inclination)</a:t>
            </a:r>
          </a:p>
          <a:p>
            <a:pPr marL="914400" lvl="2" indent="0" algn="ctr">
              <a:spcAft>
                <a:spcPts val="600"/>
              </a:spcAft>
              <a:buNone/>
            </a:pPr>
            <a:endParaRPr lang="en-GB" sz="200" b="1" dirty="0">
              <a:latin typeface="Arial" panose="020B0604020202020204" pitchFamily="34" charset="0"/>
              <a:cs typeface="Arial" panose="020B0604020202020204" pitchFamily="34" charset="0"/>
            </a:endParaRPr>
          </a:p>
          <a:p>
            <a:pPr marL="0" indent="0">
              <a:spcAft>
                <a:spcPts val="600"/>
              </a:spcAft>
              <a:buNone/>
            </a:pPr>
            <a:endParaRPr lang="en-GB" sz="300" b="1" dirty="0">
              <a:latin typeface="Arial" panose="020B0604020202020204" pitchFamily="34" charset="0"/>
              <a:cs typeface="Arial" panose="020B0604020202020204" pitchFamily="34" charset="0"/>
            </a:endParaRPr>
          </a:p>
          <a:p>
            <a:pPr marL="0" indent="0">
              <a:spcAft>
                <a:spcPts val="0"/>
              </a:spcAft>
              <a:buNone/>
            </a:pPr>
            <a:r>
              <a:rPr lang="en-GB" sz="2000" b="1" dirty="0" smtClean="0">
                <a:latin typeface="Arial" panose="020B0604020202020204" pitchFamily="34" charset="0"/>
                <a:cs typeface="Arial" panose="020B0604020202020204" pitchFamily="34" charset="0"/>
              </a:rPr>
              <a:t>               </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by rules dictated by reason</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91340364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36304" cy="35394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p:txBody>
      </p:sp>
    </p:spTree>
    <p:extLst>
      <p:ext uri="{BB962C8B-B14F-4D97-AF65-F5344CB8AC3E}">
        <p14:creationId xmlns:p14="http://schemas.microsoft.com/office/powerpoint/2010/main" val="378506825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How can I act morally?</a:t>
            </a:r>
          </a:p>
          <a:p>
            <a:pPr marL="0" indent="0" algn="ctr">
              <a:spcAft>
                <a:spcPts val="600"/>
              </a:spcAft>
              <a:buNone/>
            </a:pPr>
            <a:endParaRPr lang="en-GB" sz="2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“Always act by rules dictated by your own reason!”</a:t>
            </a:r>
          </a:p>
          <a:p>
            <a:pPr marL="0" indent="0">
              <a:spcAft>
                <a:spcPts val="0"/>
              </a:spcAft>
              <a:buNone/>
            </a:pPr>
            <a:r>
              <a:rPr lang="en-GB" sz="2000" b="1" dirty="0" smtClean="0">
                <a:latin typeface="Arial" panose="020B0604020202020204" pitchFamily="34" charset="0"/>
                <a:cs typeface="Arial" panose="020B0604020202020204" pitchFamily="34" charset="0"/>
              </a:rPr>
              <a:t>               Not by rules dictated by pleasure, pain, or social custom</a:t>
            </a:r>
          </a:p>
          <a:p>
            <a:pPr marL="0" indent="0">
              <a:spcAft>
                <a:spcPts val="0"/>
              </a:spcAft>
              <a:buNone/>
            </a:pPr>
            <a:r>
              <a:rPr lang="en-GB" sz="2000" b="1" dirty="0" smtClean="0">
                <a:latin typeface="Arial" panose="020B0604020202020204" pitchFamily="34" charset="0"/>
                <a:cs typeface="Arial" panose="020B0604020202020204" pitchFamily="34" charset="0"/>
              </a:rPr>
              <a:t>               (even when they converge: according to duty, not inclination)</a:t>
            </a:r>
          </a:p>
          <a:p>
            <a:pPr marL="914400" lvl="2" indent="0" algn="ctr">
              <a:spcAft>
                <a:spcPts val="600"/>
              </a:spcAft>
              <a:buNone/>
            </a:pPr>
            <a:endParaRPr lang="en-GB" sz="2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“By rules that you can think</a:t>
            </a:r>
            <a:r>
              <a:rPr lang="en-GB" sz="8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wish everyone to follow!”</a:t>
            </a:r>
          </a:p>
          <a:p>
            <a:pPr marL="0" indent="0">
              <a:spcAft>
                <a:spcPts val="0"/>
              </a:spcAft>
              <a:buNone/>
            </a:pPr>
            <a:r>
              <a:rPr lang="en-GB" sz="2000" b="1" dirty="0" smtClean="0">
                <a:latin typeface="Arial" panose="020B0604020202020204" pitchFamily="34" charset="0"/>
                <a:cs typeface="Arial" panose="020B0604020202020204" pitchFamily="34" charset="0"/>
              </a:rPr>
              <a:t>               E.g., should I lie if this is a way out of an awkward situation?</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No: If everyone did that, we would never know what is true</a:t>
            </a:r>
          </a:p>
          <a:p>
            <a:pPr marL="0" indent="0">
              <a:spcAft>
                <a:spcPts val="600"/>
              </a:spcAft>
              <a:buNone/>
            </a:pPr>
            <a:endParaRPr lang="en-GB" sz="300" b="1" dirty="0">
              <a:latin typeface="Arial" panose="020B0604020202020204" pitchFamily="34" charset="0"/>
              <a:cs typeface="Arial" panose="020B0604020202020204" pitchFamily="34" charset="0"/>
            </a:endParaRPr>
          </a:p>
          <a:p>
            <a:pPr marL="0" indent="0">
              <a:spcAft>
                <a:spcPts val="0"/>
              </a:spcAft>
              <a:buNone/>
            </a:pPr>
            <a:r>
              <a:rPr lang="en-GB" sz="2000" b="1" dirty="0" smtClean="0">
                <a:latin typeface="Arial" panose="020B0604020202020204" pitchFamily="34" charset="0"/>
                <a:cs typeface="Arial" panose="020B0604020202020204" pitchFamily="34" charset="0"/>
              </a:rPr>
              <a:t>               </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by rules dictated by reason</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05418737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How can I act morally?</a:t>
            </a:r>
          </a:p>
          <a:p>
            <a:pPr marL="0" indent="0" algn="ctr">
              <a:spcAft>
                <a:spcPts val="600"/>
              </a:spcAft>
              <a:buNone/>
            </a:pPr>
            <a:endParaRPr lang="en-GB" sz="2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“Always act by rules dictated by your own reason!”</a:t>
            </a:r>
          </a:p>
          <a:p>
            <a:pPr marL="0" indent="0">
              <a:spcAft>
                <a:spcPts val="0"/>
              </a:spcAft>
              <a:buNone/>
            </a:pPr>
            <a:r>
              <a:rPr lang="en-GB" sz="2000" b="1" dirty="0" smtClean="0">
                <a:latin typeface="Arial" panose="020B0604020202020204" pitchFamily="34" charset="0"/>
                <a:cs typeface="Arial" panose="020B0604020202020204" pitchFamily="34" charset="0"/>
              </a:rPr>
              <a:t>               Not by rules dictated by pleasure, pain, or social custom</a:t>
            </a:r>
          </a:p>
          <a:p>
            <a:pPr marL="0" indent="0">
              <a:spcAft>
                <a:spcPts val="0"/>
              </a:spcAft>
              <a:buNone/>
            </a:pPr>
            <a:r>
              <a:rPr lang="en-GB" sz="2000" b="1" dirty="0" smtClean="0">
                <a:latin typeface="Arial" panose="020B0604020202020204" pitchFamily="34" charset="0"/>
                <a:cs typeface="Arial" panose="020B0604020202020204" pitchFamily="34" charset="0"/>
              </a:rPr>
              <a:t>               (even when they converge: according to duty, not inclination)</a:t>
            </a:r>
          </a:p>
          <a:p>
            <a:pPr marL="914400" lvl="2" indent="0" algn="ctr">
              <a:spcAft>
                <a:spcPts val="600"/>
              </a:spcAft>
              <a:buNone/>
            </a:pPr>
            <a:endParaRPr lang="en-GB" sz="2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“By rules that you can think</a:t>
            </a:r>
            <a:r>
              <a:rPr lang="en-GB" sz="8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wish everyone to follow!”</a:t>
            </a:r>
          </a:p>
          <a:p>
            <a:pPr marL="0" indent="0">
              <a:spcAft>
                <a:spcPts val="0"/>
              </a:spcAft>
              <a:buNone/>
            </a:pPr>
            <a:r>
              <a:rPr lang="en-GB" sz="2000" b="1" dirty="0" smtClean="0">
                <a:latin typeface="Arial" panose="020B0604020202020204" pitchFamily="34" charset="0"/>
                <a:cs typeface="Arial" panose="020B0604020202020204" pitchFamily="34" charset="0"/>
              </a:rPr>
              <a:t>               E.g., should I lie if this is a way out of an awkward situation?</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No: If everyone did that, we would never know what is true</a:t>
            </a:r>
          </a:p>
          <a:p>
            <a:pPr marL="0" indent="0">
              <a:spcAft>
                <a:spcPts val="600"/>
              </a:spcAft>
              <a:buNone/>
            </a:pPr>
            <a:endParaRPr lang="en-GB" sz="3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“Always respect humanity, in yourself and in others!”</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Our moral core as persons is reason – the source of our dignity</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This must not be violated by ending it or by confusing it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by rules dictated by reason</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42676954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endParaRPr lang="en-GB" sz="200" b="1" i="1" dirty="0" smtClean="0">
              <a:latin typeface="Arial" panose="020B0604020202020204" pitchFamily="34" charset="0"/>
              <a:cs typeface="Arial" panose="020B0604020202020204" pitchFamily="34" charset="0"/>
            </a:endParaRPr>
          </a:p>
          <a:p>
            <a:pPr marL="0" indent="0">
              <a:spcAft>
                <a:spcPts val="0"/>
              </a:spcAft>
              <a:buNone/>
            </a:pPr>
            <a:r>
              <a:rPr lang="en-GB" sz="2000" b="1" dirty="0" smtClean="0">
                <a:latin typeface="Arial" panose="020B0604020202020204" pitchFamily="34" charset="0"/>
                <a:cs typeface="Arial" panose="020B0604020202020204" pitchFamily="34" charset="0"/>
              </a:rPr>
              <a:t>         </a:t>
            </a:r>
            <a:endParaRPr lang="en-GB" sz="200" b="1" dirty="0">
              <a:latin typeface="Arial" panose="020B0604020202020204" pitchFamily="34" charset="0"/>
              <a:cs typeface="Arial" panose="020B0604020202020204" pitchFamily="34" charset="0"/>
            </a:endParaRPr>
          </a:p>
          <a:p>
            <a:pPr marL="0" indent="0">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by rules dictated by reason</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71652359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Possible examples of acting morally or immorally (Kant)</a:t>
            </a:r>
          </a:p>
          <a:p>
            <a:pPr marL="0" indent="0" algn="ctr">
              <a:spcAft>
                <a:spcPts val="600"/>
              </a:spcAft>
              <a:buNone/>
            </a:pPr>
            <a:endParaRPr lang="en-GB" sz="2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Respecting the human body as the carrier of our reason</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You </a:t>
            </a:r>
            <a:r>
              <a:rPr lang="en-GB" sz="2000" b="1" dirty="0">
                <a:latin typeface="Arial" panose="020B0604020202020204" pitchFamily="34" charset="0"/>
                <a:cs typeface="Arial" panose="020B0604020202020204" pitchFamily="34" charset="0"/>
              </a:rPr>
              <a:t>may not kill yourself or others (even if you or they are in pain</a:t>
            </a:r>
            <a:r>
              <a:rPr lang="en-GB" sz="2000" b="1" dirty="0" smtClean="0">
                <a:latin typeface="Arial" panose="020B0604020202020204" pitchFamily="34" charset="0"/>
                <a:cs typeface="Arial" panose="020B0604020202020204" pitchFamily="34" charset="0"/>
              </a:rPr>
              <a:t>)!</a:t>
            </a:r>
          </a:p>
          <a:p>
            <a:pPr marL="0" indent="0">
              <a:spcAft>
                <a:spcPts val="0"/>
              </a:spcAft>
              <a:buNone/>
            </a:pPr>
            <a:r>
              <a:rPr lang="en-GB" sz="2000" b="1" dirty="0" smtClean="0">
                <a:latin typeface="Arial" panose="020B0604020202020204" pitchFamily="34" charset="0"/>
                <a:cs typeface="Arial" panose="020B0604020202020204" pitchFamily="34" charset="0"/>
              </a:rPr>
              <a:t>         You may not let yourself to be vaccinated (as it will poison</a:t>
            </a:r>
            <a:r>
              <a:rPr lang="en-GB" sz="800" b="1"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kill you)!</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You </a:t>
            </a:r>
            <a:r>
              <a:rPr lang="en-GB" sz="2000" b="1" dirty="0">
                <a:latin typeface="Arial" panose="020B0604020202020204" pitchFamily="34" charset="0"/>
                <a:cs typeface="Arial" panose="020B0604020202020204" pitchFamily="34" charset="0"/>
              </a:rPr>
              <a:t>may not </a:t>
            </a:r>
            <a:r>
              <a:rPr lang="en-GB" sz="2000" b="1" dirty="0" smtClean="0">
                <a:latin typeface="Arial" panose="020B0604020202020204" pitchFamily="34" charset="0"/>
                <a:cs typeface="Arial" panose="020B0604020202020204" pitchFamily="34" charset="0"/>
              </a:rPr>
              <a:t>intoxicate yourself with opium (wine does not hurt)!</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You may not sell you living tooth (but you may sell your hair)!</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You may not castrate yourself to earn a living as an opera singer!</a:t>
            </a:r>
          </a:p>
          <a:p>
            <a:pPr marL="914400" lvl="2" indent="0" algn="ctr">
              <a:spcAft>
                <a:spcPts val="600"/>
              </a:spcAft>
              <a:buNone/>
            </a:pPr>
            <a:endParaRPr lang="en-GB" sz="200" b="1" dirty="0">
              <a:latin typeface="Arial" panose="020B0604020202020204" pitchFamily="34" charset="0"/>
              <a:cs typeface="Arial" panose="020B0604020202020204" pitchFamily="34" charset="0"/>
            </a:endParaRPr>
          </a:p>
          <a:p>
            <a:pPr marL="0" indent="0">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by rules dictated by reason</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46278704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Possible examples of acting morally or immorally (Kant)</a:t>
            </a:r>
          </a:p>
          <a:p>
            <a:pPr marL="0" indent="0" algn="ctr">
              <a:spcAft>
                <a:spcPts val="600"/>
              </a:spcAft>
              <a:buNone/>
            </a:pPr>
            <a:endParaRPr lang="en-GB" sz="2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Respecting the human body as the carrier of our reason</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You </a:t>
            </a:r>
            <a:r>
              <a:rPr lang="en-GB" sz="2000" b="1" dirty="0">
                <a:latin typeface="Arial" panose="020B0604020202020204" pitchFamily="34" charset="0"/>
                <a:cs typeface="Arial" panose="020B0604020202020204" pitchFamily="34" charset="0"/>
              </a:rPr>
              <a:t>may not kill yourself or others (even if you or they are in pain</a:t>
            </a:r>
            <a:r>
              <a:rPr lang="en-GB" sz="2000" b="1" dirty="0" smtClean="0">
                <a:latin typeface="Arial" panose="020B0604020202020204" pitchFamily="34" charset="0"/>
                <a:cs typeface="Arial" panose="020B0604020202020204" pitchFamily="34" charset="0"/>
              </a:rPr>
              <a:t>)!</a:t>
            </a:r>
          </a:p>
          <a:p>
            <a:pPr marL="0" indent="0">
              <a:spcAft>
                <a:spcPts val="0"/>
              </a:spcAft>
              <a:buNone/>
            </a:pPr>
            <a:r>
              <a:rPr lang="en-GB" sz="2000" b="1" dirty="0" smtClean="0">
                <a:latin typeface="Arial" panose="020B0604020202020204" pitchFamily="34" charset="0"/>
                <a:cs typeface="Arial" panose="020B0604020202020204" pitchFamily="34" charset="0"/>
              </a:rPr>
              <a:t>         You may not let yourself to be vaccinated (as it will poison</a:t>
            </a:r>
            <a:r>
              <a:rPr lang="en-GB" sz="800" b="1"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kill you)!</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You </a:t>
            </a:r>
            <a:r>
              <a:rPr lang="en-GB" sz="2000" b="1" dirty="0">
                <a:latin typeface="Arial" panose="020B0604020202020204" pitchFamily="34" charset="0"/>
                <a:cs typeface="Arial" panose="020B0604020202020204" pitchFamily="34" charset="0"/>
              </a:rPr>
              <a:t>may not </a:t>
            </a:r>
            <a:r>
              <a:rPr lang="en-GB" sz="2000" b="1" dirty="0" smtClean="0">
                <a:latin typeface="Arial" panose="020B0604020202020204" pitchFamily="34" charset="0"/>
                <a:cs typeface="Arial" panose="020B0604020202020204" pitchFamily="34" charset="0"/>
              </a:rPr>
              <a:t>intoxicate yourself with opium (wine does not hurt)!</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You may not sell you living tooth (but you may sell your hair)!</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You may not castrate yourself to earn a living as an opera singer!</a:t>
            </a:r>
          </a:p>
          <a:p>
            <a:pPr marL="914400" lvl="2" indent="0" algn="ctr">
              <a:spcAft>
                <a:spcPts val="600"/>
              </a:spcAft>
              <a:buNone/>
            </a:pPr>
            <a:endParaRPr lang="en-GB" sz="2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Respecting institutions on which our human life is based</a:t>
            </a:r>
          </a:p>
          <a:p>
            <a:pPr marL="0" indent="0">
              <a:spcAft>
                <a:spcPts val="0"/>
              </a:spcAft>
              <a:buNone/>
            </a:pPr>
            <a:r>
              <a:rPr lang="en-GB" sz="2000" b="1" dirty="0" smtClean="0">
                <a:latin typeface="Arial" panose="020B0604020202020204" pitchFamily="34" charset="0"/>
                <a:cs typeface="Arial" panose="020B0604020202020204" pitchFamily="34" charset="0"/>
              </a:rPr>
              <a:t>         You may not lie even if you could save someone’s life by doing so!</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The social institution of truth telling is too valuable to be sacrificed.</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Wrong will be done, but by the wrongdoer, not you.</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by rules dictated by reason</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23181229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49033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deontology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24331650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3528" y="1484784"/>
            <a:ext cx="8820472" cy="5373216"/>
          </a:xfrm>
        </p:spPr>
        <p:txBody>
          <a:bodyPr/>
          <a:lstStyle/>
          <a:p>
            <a:pPr>
              <a:spcAft>
                <a:spcPts val="600"/>
              </a:spcAft>
            </a:pPr>
            <a:r>
              <a:rPr lang="en-GB" sz="2400" b="1" dirty="0" smtClean="0">
                <a:latin typeface="Arial" panose="020B0604020202020204" pitchFamily="34" charset="0"/>
                <a:cs typeface="Arial" panose="020B0604020202020204" pitchFamily="34" charset="0"/>
              </a:rPr>
              <a:t>Both moral legalism and Kantian ethics: Follow rules</a:t>
            </a:r>
          </a:p>
          <a:p>
            <a:pPr>
              <a:spcAft>
                <a:spcPts val="600"/>
              </a:spcAft>
            </a:pPr>
            <a:r>
              <a:rPr lang="en-GB" sz="2400" b="1" dirty="0" smtClean="0">
                <a:latin typeface="Arial" panose="020B0604020202020204" pitchFamily="34" charset="0"/>
                <a:cs typeface="Arial" panose="020B0604020202020204" pitchFamily="34" charset="0"/>
              </a:rPr>
              <a:t>Moral legalism: Follow the rules that are (the law)</a:t>
            </a:r>
          </a:p>
          <a:p>
            <a:pPr>
              <a:spcAft>
                <a:spcPts val="600"/>
              </a:spcAft>
            </a:pPr>
            <a:r>
              <a:rPr lang="en-GB" sz="2400" b="1" dirty="0" smtClean="0">
                <a:latin typeface="Arial" panose="020B0604020202020204" pitchFamily="34" charset="0"/>
                <a:cs typeface="Arial" panose="020B0604020202020204" pitchFamily="34" charset="0"/>
              </a:rPr>
              <a:t>Kantian ethics: Follow the rules that ought to be (reason)</a:t>
            </a:r>
          </a:p>
          <a:p>
            <a:pPr marL="0" indent="0" algn="ctr">
              <a:spcAft>
                <a:spcPts val="600"/>
              </a:spcAft>
              <a:buNone/>
            </a:pPr>
            <a:endParaRPr lang="en-GB" sz="200" b="1" i="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deontology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75477132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3528" y="1484784"/>
            <a:ext cx="8820472" cy="5373216"/>
          </a:xfrm>
        </p:spPr>
        <p:txBody>
          <a:bodyPr/>
          <a:lstStyle/>
          <a:p>
            <a:pPr>
              <a:spcAft>
                <a:spcPts val="600"/>
              </a:spcAft>
            </a:pPr>
            <a:r>
              <a:rPr lang="en-GB" sz="2400" b="1" dirty="0" smtClean="0">
                <a:latin typeface="Arial" panose="020B0604020202020204" pitchFamily="34" charset="0"/>
                <a:cs typeface="Arial" panose="020B0604020202020204" pitchFamily="34" charset="0"/>
              </a:rPr>
              <a:t>Both moral legalism and Kantian ethics: Follow rules</a:t>
            </a:r>
          </a:p>
          <a:p>
            <a:pPr>
              <a:spcAft>
                <a:spcPts val="600"/>
              </a:spcAft>
            </a:pPr>
            <a:r>
              <a:rPr lang="en-GB" sz="2400" b="1" dirty="0" smtClean="0">
                <a:latin typeface="Arial" panose="020B0604020202020204" pitchFamily="34" charset="0"/>
                <a:cs typeface="Arial" panose="020B0604020202020204" pitchFamily="34" charset="0"/>
              </a:rPr>
              <a:t>Moral legalism: Follow the rules that are (the law)</a:t>
            </a:r>
          </a:p>
          <a:p>
            <a:pPr>
              <a:spcAft>
                <a:spcPts val="600"/>
              </a:spcAft>
            </a:pPr>
            <a:r>
              <a:rPr lang="en-GB" sz="2400" b="1" dirty="0" smtClean="0">
                <a:latin typeface="Arial" panose="020B0604020202020204" pitchFamily="34" charset="0"/>
                <a:cs typeface="Arial" panose="020B0604020202020204" pitchFamily="34" charset="0"/>
              </a:rPr>
              <a:t>Kantian ethics: Follow the rules that ought to be (reason)</a:t>
            </a:r>
          </a:p>
          <a:p>
            <a:pPr>
              <a:spcAft>
                <a:spcPts val="600"/>
              </a:spcAft>
            </a:pPr>
            <a:endParaRPr lang="en-GB" sz="20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An example: The concentration camp guard</a:t>
            </a:r>
          </a:p>
          <a:p>
            <a:pPr marL="0" indent="0" algn="ctr">
              <a:spcAft>
                <a:spcPts val="600"/>
              </a:spcAft>
              <a:buNone/>
            </a:pPr>
            <a:endParaRPr lang="en-GB" sz="200" b="1" i="1" dirty="0">
              <a:latin typeface="Arial" panose="020B0604020202020204" pitchFamily="34" charset="0"/>
              <a:cs typeface="Arial" panose="020B0604020202020204" pitchFamily="34" charset="0"/>
            </a:endParaRPr>
          </a:p>
          <a:p>
            <a:pPr>
              <a:spcAft>
                <a:spcPts val="600"/>
              </a:spcAft>
            </a:pPr>
            <a:r>
              <a:rPr lang="en-GB" sz="2400" b="1" dirty="0" smtClean="0">
                <a:latin typeface="Arial" panose="020B0604020202020204" pitchFamily="34" charset="0"/>
                <a:cs typeface="Arial" panose="020B0604020202020204" pitchFamily="34" charset="0"/>
              </a:rPr>
              <a:t>Simple moral legalist: “I was just obeying the law.”</a:t>
            </a:r>
          </a:p>
          <a:p>
            <a:pPr>
              <a:spcAft>
                <a:spcPts val="600"/>
              </a:spcAft>
            </a:pPr>
            <a:r>
              <a:rPr lang="en-GB" sz="2400" b="1" dirty="0" smtClean="0">
                <a:latin typeface="Arial" panose="020B0604020202020204" pitchFamily="34" charset="0"/>
                <a:cs typeface="Arial" panose="020B0604020202020204" pitchFamily="34" charset="0"/>
              </a:rPr>
              <a:t>Kant: “You shouldn’t have, the law was not reasonable.”</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deontology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26305415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3528" y="1484784"/>
            <a:ext cx="8820472" cy="5373216"/>
          </a:xfrm>
        </p:spPr>
        <p:txBody>
          <a:bodyPr/>
          <a:lstStyle/>
          <a:p>
            <a:pPr>
              <a:spcAft>
                <a:spcPts val="600"/>
              </a:spcAft>
            </a:pPr>
            <a:r>
              <a:rPr lang="en-GB" sz="2400" b="1" dirty="0" smtClean="0">
                <a:latin typeface="Arial" panose="020B0604020202020204" pitchFamily="34" charset="0"/>
                <a:cs typeface="Arial" panose="020B0604020202020204" pitchFamily="34" charset="0"/>
              </a:rPr>
              <a:t>Both moral legalism and Kantian ethics: Follow rules</a:t>
            </a:r>
          </a:p>
          <a:p>
            <a:pPr>
              <a:spcAft>
                <a:spcPts val="600"/>
              </a:spcAft>
            </a:pPr>
            <a:r>
              <a:rPr lang="en-GB" sz="2400" b="1" dirty="0" smtClean="0">
                <a:latin typeface="Arial" panose="020B0604020202020204" pitchFamily="34" charset="0"/>
                <a:cs typeface="Arial" panose="020B0604020202020204" pitchFamily="34" charset="0"/>
              </a:rPr>
              <a:t>Moral legalism: Follow the rules that are (the law)</a:t>
            </a:r>
          </a:p>
          <a:p>
            <a:pPr>
              <a:spcAft>
                <a:spcPts val="600"/>
              </a:spcAft>
            </a:pPr>
            <a:r>
              <a:rPr lang="en-GB" sz="2400" b="1" dirty="0" smtClean="0">
                <a:latin typeface="Arial" panose="020B0604020202020204" pitchFamily="34" charset="0"/>
                <a:cs typeface="Arial" panose="020B0604020202020204" pitchFamily="34" charset="0"/>
              </a:rPr>
              <a:t>Kantian ethics: Follow the rules that ought to be (reason)</a:t>
            </a:r>
          </a:p>
          <a:p>
            <a:pPr>
              <a:spcAft>
                <a:spcPts val="600"/>
              </a:spcAft>
            </a:pPr>
            <a:endParaRPr lang="en-GB" sz="20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An example: The concentration camp guard</a:t>
            </a:r>
          </a:p>
          <a:p>
            <a:pPr marL="0" indent="0" algn="ctr">
              <a:spcAft>
                <a:spcPts val="600"/>
              </a:spcAft>
              <a:buNone/>
            </a:pPr>
            <a:endParaRPr lang="en-GB" sz="200" b="1" i="1" dirty="0">
              <a:latin typeface="Arial" panose="020B0604020202020204" pitchFamily="34" charset="0"/>
              <a:cs typeface="Arial" panose="020B0604020202020204" pitchFamily="34" charset="0"/>
            </a:endParaRPr>
          </a:p>
          <a:p>
            <a:pPr>
              <a:spcAft>
                <a:spcPts val="600"/>
              </a:spcAft>
            </a:pPr>
            <a:r>
              <a:rPr lang="en-GB" sz="2400" b="1" dirty="0" smtClean="0">
                <a:latin typeface="Arial" panose="020B0604020202020204" pitchFamily="34" charset="0"/>
                <a:cs typeface="Arial" panose="020B0604020202020204" pitchFamily="34" charset="0"/>
              </a:rPr>
              <a:t>Simple moral legalist: “I was just obeying the law.”</a:t>
            </a:r>
          </a:p>
          <a:p>
            <a:pPr>
              <a:spcAft>
                <a:spcPts val="600"/>
              </a:spcAft>
            </a:pPr>
            <a:r>
              <a:rPr lang="en-GB" sz="2400" b="1" dirty="0" smtClean="0">
                <a:latin typeface="Arial" panose="020B0604020202020204" pitchFamily="34" charset="0"/>
                <a:cs typeface="Arial" panose="020B0604020202020204" pitchFamily="34" charset="0"/>
              </a:rPr>
              <a:t>Kant: “You shouldn’t have, the law was not reasonable.”</a:t>
            </a:r>
          </a:p>
          <a:p>
            <a:pPr>
              <a:spcAft>
                <a:spcPts val="600"/>
              </a:spcAft>
            </a:pPr>
            <a:r>
              <a:rPr lang="en-GB" sz="2400" b="1" dirty="0" smtClean="0">
                <a:latin typeface="Arial" panose="020B0604020202020204" pitchFamily="34" charset="0"/>
                <a:cs typeface="Arial" panose="020B0604020202020204" pitchFamily="34" charset="0"/>
              </a:rPr>
              <a:t>More advanced moral legalism</a:t>
            </a:r>
            <a:r>
              <a:rPr lang="en-GB" sz="8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legal positivism:</a:t>
            </a:r>
          </a:p>
          <a:p>
            <a:pPr marL="0" indent="0">
              <a:spcAft>
                <a:spcPts val="600"/>
              </a:spcAft>
              <a:buNone/>
            </a:pPr>
            <a:r>
              <a:rPr lang="en-GB" sz="24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Legislation must have some decency (the rule of law 	must have some content), and you should have seen it.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deontology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63304117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36304" cy="35394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p:txBody>
      </p:sp>
      <p:sp>
        <p:nvSpPr>
          <p:cNvPr id="15" name="TextBox 14"/>
          <p:cNvSpPr txBox="1"/>
          <p:nvPr/>
        </p:nvSpPr>
        <p:spPr>
          <a:xfrm>
            <a:off x="6372200" y="1338274"/>
            <a:ext cx="2736304" cy="87716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5925471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3528" y="1484784"/>
            <a:ext cx="8820472" cy="5373216"/>
          </a:xfrm>
        </p:spPr>
        <p:txBody>
          <a:bodyPr/>
          <a:lstStyle/>
          <a:p>
            <a:pPr>
              <a:spcAft>
                <a:spcPts val="600"/>
              </a:spcAft>
            </a:pPr>
            <a:r>
              <a:rPr lang="en-GB" sz="2400" b="1" dirty="0" smtClean="0">
                <a:latin typeface="Arial" panose="020B0604020202020204" pitchFamily="34" charset="0"/>
                <a:cs typeface="Arial" panose="020B0604020202020204" pitchFamily="34" charset="0"/>
              </a:rPr>
              <a:t>Both moral legalism and Kantian ethics: Follow rules</a:t>
            </a:r>
          </a:p>
          <a:p>
            <a:pPr>
              <a:spcAft>
                <a:spcPts val="600"/>
              </a:spcAft>
            </a:pPr>
            <a:r>
              <a:rPr lang="en-GB" sz="2400" b="1" dirty="0" smtClean="0">
                <a:latin typeface="Arial" panose="020B0604020202020204" pitchFamily="34" charset="0"/>
                <a:cs typeface="Arial" panose="020B0604020202020204" pitchFamily="34" charset="0"/>
              </a:rPr>
              <a:t>Moral legalism: Follow the rules that are (the law)</a:t>
            </a:r>
          </a:p>
          <a:p>
            <a:pPr>
              <a:spcAft>
                <a:spcPts val="600"/>
              </a:spcAft>
            </a:pPr>
            <a:r>
              <a:rPr lang="en-GB" sz="2400" b="1" dirty="0" smtClean="0">
                <a:latin typeface="Arial" panose="020B0604020202020204" pitchFamily="34" charset="0"/>
                <a:cs typeface="Arial" panose="020B0604020202020204" pitchFamily="34" charset="0"/>
              </a:rPr>
              <a:t>Kantian ethics: Follow the rules that ought to be (reason)</a:t>
            </a:r>
          </a:p>
          <a:p>
            <a:pPr>
              <a:spcAft>
                <a:spcPts val="600"/>
              </a:spcAft>
            </a:pPr>
            <a:endParaRPr lang="en-GB" sz="20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An example: The concentration camp guard</a:t>
            </a:r>
          </a:p>
          <a:p>
            <a:pPr marL="0" indent="0" algn="ctr">
              <a:spcAft>
                <a:spcPts val="600"/>
              </a:spcAft>
              <a:buNone/>
            </a:pPr>
            <a:endParaRPr lang="en-GB" sz="200" b="1" i="1" dirty="0">
              <a:latin typeface="Arial" panose="020B0604020202020204" pitchFamily="34" charset="0"/>
              <a:cs typeface="Arial" panose="020B0604020202020204" pitchFamily="34" charset="0"/>
            </a:endParaRPr>
          </a:p>
          <a:p>
            <a:pPr>
              <a:spcAft>
                <a:spcPts val="600"/>
              </a:spcAft>
            </a:pPr>
            <a:r>
              <a:rPr lang="en-GB" sz="2400" b="1" dirty="0" smtClean="0">
                <a:latin typeface="Arial" panose="020B0604020202020204" pitchFamily="34" charset="0"/>
                <a:cs typeface="Arial" panose="020B0604020202020204" pitchFamily="34" charset="0"/>
              </a:rPr>
              <a:t>Simple moral legalist: “I was just obeying the law.”</a:t>
            </a:r>
          </a:p>
          <a:p>
            <a:pPr>
              <a:spcAft>
                <a:spcPts val="600"/>
              </a:spcAft>
            </a:pPr>
            <a:r>
              <a:rPr lang="en-GB" sz="2400" b="1" dirty="0" smtClean="0">
                <a:latin typeface="Arial" panose="020B0604020202020204" pitchFamily="34" charset="0"/>
                <a:cs typeface="Arial" panose="020B0604020202020204" pitchFamily="34" charset="0"/>
              </a:rPr>
              <a:t>Kant: “You shouldn’t have, the law was not reasonable.”</a:t>
            </a:r>
          </a:p>
          <a:p>
            <a:pPr>
              <a:spcAft>
                <a:spcPts val="600"/>
              </a:spcAft>
            </a:pPr>
            <a:r>
              <a:rPr lang="en-GB" sz="2400" b="1" dirty="0" smtClean="0">
                <a:latin typeface="Arial" panose="020B0604020202020204" pitchFamily="34" charset="0"/>
                <a:cs typeface="Arial" panose="020B0604020202020204" pitchFamily="34" charset="0"/>
              </a:rPr>
              <a:t>More advanced moral legalism</a:t>
            </a:r>
            <a:r>
              <a:rPr lang="en-GB" sz="8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legal positivism:</a:t>
            </a:r>
          </a:p>
          <a:p>
            <a:pPr marL="0" indent="0">
              <a:spcAft>
                <a:spcPts val="600"/>
              </a:spcAft>
              <a:buNone/>
            </a:pPr>
            <a:r>
              <a:rPr lang="en-GB" sz="24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Legislation must have some decency (the rule of law 	must have some content), and you should have seen it.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deontology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76877809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0"/>
                                        <p:tgtEl>
                                          <p:spTgt spid="3">
                                            <p:txEl>
                                              <p:pRg st="4" end="4"/>
                                            </p:txEl>
                                          </p:spTgt>
                                        </p:tgtEl>
                                      </p:cBhvr>
                                    </p:animEffect>
                                    <p:set>
                                      <p:cBhvr>
                                        <p:cTn id="7" dur="1" fill="hold">
                                          <p:stCondLst>
                                            <p:cond delay="4999"/>
                                          </p:stCondLst>
                                        </p:cTn>
                                        <p:tgtEl>
                                          <p:spTgt spid="3">
                                            <p:txEl>
                                              <p:pRg st="4" end="4"/>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3">
                                            <p:txEl>
                                              <p:pRg st="6" end="6"/>
                                            </p:txEl>
                                          </p:spTgt>
                                        </p:tgtEl>
                                      </p:cBhvr>
                                    </p:animEffect>
                                    <p:set>
                                      <p:cBhvr>
                                        <p:cTn id="10" dur="1" fill="hold">
                                          <p:stCondLst>
                                            <p:cond delay="4999"/>
                                          </p:stCondLst>
                                        </p:cTn>
                                        <p:tgtEl>
                                          <p:spTgt spid="3">
                                            <p:txEl>
                                              <p:pRg st="6" end="6"/>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0"/>
                                        <p:tgtEl>
                                          <p:spTgt spid="3">
                                            <p:txEl>
                                              <p:pRg st="7" end="7"/>
                                            </p:txEl>
                                          </p:spTgt>
                                        </p:tgtEl>
                                      </p:cBhvr>
                                    </p:animEffect>
                                    <p:set>
                                      <p:cBhvr>
                                        <p:cTn id="13" dur="1" fill="hold">
                                          <p:stCondLst>
                                            <p:cond delay="4999"/>
                                          </p:stCondLst>
                                        </p:cTn>
                                        <p:tgtEl>
                                          <p:spTgt spid="3">
                                            <p:txEl>
                                              <p:pRg st="7" end="7"/>
                                            </p:txEl>
                                          </p:spTgt>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0"/>
                                        <p:tgtEl>
                                          <p:spTgt spid="3">
                                            <p:txEl>
                                              <p:pRg st="8" end="8"/>
                                            </p:txEl>
                                          </p:spTgt>
                                        </p:tgtEl>
                                      </p:cBhvr>
                                    </p:animEffect>
                                    <p:set>
                                      <p:cBhvr>
                                        <p:cTn id="16" dur="1" fill="hold">
                                          <p:stCondLst>
                                            <p:cond delay="4999"/>
                                          </p:stCondLst>
                                        </p:cTn>
                                        <p:tgtEl>
                                          <p:spTgt spid="3">
                                            <p:txEl>
                                              <p:pRg st="8" end="8"/>
                                            </p:txEl>
                                          </p:spTgt>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0"/>
                                        <p:tgtEl>
                                          <p:spTgt spid="3">
                                            <p:txEl>
                                              <p:pRg st="9" end="9"/>
                                            </p:txEl>
                                          </p:spTgt>
                                        </p:tgtEl>
                                      </p:cBhvr>
                                    </p:animEffect>
                                    <p:set>
                                      <p:cBhvr>
                                        <p:cTn id="19" dur="1" fill="hold">
                                          <p:stCondLst>
                                            <p:cond delay="49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3528" y="1484784"/>
            <a:ext cx="8820472" cy="5373216"/>
          </a:xfrm>
        </p:spPr>
        <p:txBody>
          <a:bodyPr/>
          <a:lstStyle/>
          <a:p>
            <a:pPr>
              <a:spcAft>
                <a:spcPts val="600"/>
              </a:spcAft>
            </a:pPr>
            <a:r>
              <a:rPr lang="en-GB" sz="2400" b="1" dirty="0" smtClean="0">
                <a:latin typeface="Arial" panose="020B0604020202020204" pitchFamily="34" charset="0"/>
                <a:cs typeface="Arial" panose="020B0604020202020204" pitchFamily="34" charset="0"/>
              </a:rPr>
              <a:t>Both moral legalism and Kantian ethics: Follow rules</a:t>
            </a:r>
          </a:p>
          <a:p>
            <a:pPr>
              <a:spcAft>
                <a:spcPts val="600"/>
              </a:spcAft>
            </a:pPr>
            <a:r>
              <a:rPr lang="en-GB" sz="2400" b="1" dirty="0" smtClean="0">
                <a:latin typeface="Arial" panose="020B0604020202020204" pitchFamily="34" charset="0"/>
                <a:cs typeface="Arial" panose="020B0604020202020204" pitchFamily="34" charset="0"/>
              </a:rPr>
              <a:t>Moral legalism: Follow the rules that </a:t>
            </a:r>
            <a:r>
              <a:rPr lang="en-GB" sz="2400" b="1" u="sng" dirty="0" smtClean="0">
                <a:latin typeface="Arial" panose="020B0604020202020204" pitchFamily="34" charset="0"/>
                <a:cs typeface="Arial" panose="020B0604020202020204" pitchFamily="34" charset="0"/>
              </a:rPr>
              <a:t>are</a:t>
            </a:r>
            <a:r>
              <a:rPr lang="en-GB" sz="2400" b="1" dirty="0" smtClean="0">
                <a:latin typeface="Arial" panose="020B0604020202020204" pitchFamily="34" charset="0"/>
                <a:cs typeface="Arial" panose="020B0604020202020204" pitchFamily="34" charset="0"/>
              </a:rPr>
              <a:t> (the law)</a:t>
            </a:r>
          </a:p>
          <a:p>
            <a:pPr>
              <a:spcAft>
                <a:spcPts val="600"/>
              </a:spcAft>
            </a:pPr>
            <a:r>
              <a:rPr lang="en-GB" sz="2400" b="1" dirty="0" smtClean="0">
                <a:latin typeface="Arial" panose="020B0604020202020204" pitchFamily="34" charset="0"/>
                <a:cs typeface="Arial" panose="020B0604020202020204" pitchFamily="34" charset="0"/>
              </a:rPr>
              <a:t>Kantian ethics: Follow the rules that </a:t>
            </a:r>
            <a:r>
              <a:rPr lang="en-GB" sz="2400" b="1" u="sng" dirty="0" smtClean="0">
                <a:latin typeface="Arial" panose="020B0604020202020204" pitchFamily="34" charset="0"/>
                <a:cs typeface="Arial" panose="020B0604020202020204" pitchFamily="34" charset="0"/>
              </a:rPr>
              <a:t>ought</a:t>
            </a:r>
            <a:r>
              <a:rPr lang="en-GB" sz="1800" b="1" u="sng" dirty="0" smtClean="0">
                <a:latin typeface="Arial" panose="020B0604020202020204" pitchFamily="34" charset="0"/>
                <a:cs typeface="Arial" panose="020B0604020202020204" pitchFamily="34" charset="0"/>
              </a:rPr>
              <a:t> </a:t>
            </a:r>
            <a:r>
              <a:rPr lang="en-GB" sz="2400" b="1" u="sng" dirty="0" smtClean="0">
                <a:latin typeface="Arial" panose="020B0604020202020204" pitchFamily="34" charset="0"/>
                <a:cs typeface="Arial" panose="020B0604020202020204" pitchFamily="34" charset="0"/>
              </a:rPr>
              <a:t>to</a:t>
            </a:r>
            <a:r>
              <a:rPr lang="en-GB" sz="1800" b="1" u="sng" dirty="0" smtClean="0">
                <a:latin typeface="Arial" panose="020B0604020202020204" pitchFamily="34" charset="0"/>
                <a:cs typeface="Arial" panose="020B0604020202020204" pitchFamily="34" charset="0"/>
              </a:rPr>
              <a:t> </a:t>
            </a:r>
            <a:r>
              <a:rPr lang="en-GB" sz="2400" b="1" u="sng" dirty="0" smtClean="0">
                <a:latin typeface="Arial" panose="020B0604020202020204" pitchFamily="34" charset="0"/>
                <a:cs typeface="Arial" panose="020B0604020202020204" pitchFamily="34" charset="0"/>
              </a:rPr>
              <a:t>be</a:t>
            </a:r>
            <a:r>
              <a:rPr lang="en-GB" sz="2400" b="1" dirty="0" smtClean="0">
                <a:latin typeface="Arial" panose="020B0604020202020204" pitchFamily="34" charset="0"/>
                <a:cs typeface="Arial" panose="020B0604020202020204" pitchFamily="34" charset="0"/>
              </a:rPr>
              <a:t> (reason)</a:t>
            </a:r>
          </a:p>
          <a:p>
            <a:pPr marL="0" indent="0" algn="ctr">
              <a:spcAft>
                <a:spcPts val="600"/>
              </a:spcAft>
              <a:buNone/>
            </a:pPr>
            <a:endParaRPr lang="en-GB" sz="200" b="1" i="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deontology</a:t>
            </a:r>
            <a:endParaRPr lang="en-GB" sz="1600" b="1" dirty="0" smtClean="0">
              <a:solidFill>
                <a:schemeClr val="bg2">
                  <a:lumMod val="40000"/>
                  <a:lumOff val="60000"/>
                </a:schemeClr>
              </a:solidFill>
              <a:latin typeface="Arial" charset="0"/>
            </a:endParaRPr>
          </a:p>
        </p:txBody>
      </p:sp>
      <p:sp>
        <p:nvSpPr>
          <p:cNvPr id="5" name="Rectangle 4"/>
          <p:cNvSpPr/>
          <p:nvPr/>
        </p:nvSpPr>
        <p:spPr bwMode="auto">
          <a:xfrm>
            <a:off x="107504" y="144016"/>
            <a:ext cx="8928992" cy="3284984"/>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0181296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19423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Natural law theory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77115531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All beings have a </a:t>
            </a:r>
            <a:r>
              <a:rPr lang="en-GB" sz="2400" b="1" i="1" u="sng" dirty="0" smtClean="0">
                <a:latin typeface="Arial" panose="020B0604020202020204" pitchFamily="34" charset="0"/>
                <a:cs typeface="Arial" panose="020B0604020202020204" pitchFamily="34" charset="0"/>
              </a:rPr>
              <a:t>telos</a:t>
            </a:r>
            <a:r>
              <a:rPr lang="en-GB" sz="2400" b="1" i="1" dirty="0" smtClean="0">
                <a:latin typeface="Arial" panose="020B0604020202020204" pitchFamily="34" charset="0"/>
                <a:cs typeface="Arial" panose="020B0604020202020204" pitchFamily="34" charset="0"/>
              </a:rPr>
              <a:t> (end, destination, purpose, aim)</a:t>
            </a:r>
          </a:p>
          <a:p>
            <a:pPr algn="ctr">
              <a:spcAft>
                <a:spcPts val="0"/>
              </a:spcAft>
            </a:pPr>
            <a:r>
              <a:rPr lang="en-GB" sz="2200" b="1" dirty="0" smtClean="0">
                <a:latin typeface="Arial" panose="020B0604020202020204" pitchFamily="34" charset="0"/>
                <a:cs typeface="Arial" panose="020B0604020202020204" pitchFamily="34" charset="0"/>
              </a:rPr>
              <a:t>Heavy objects aim to go down, light objects aim to go up</a:t>
            </a:r>
          </a:p>
          <a:p>
            <a:pPr algn="ctr">
              <a:spcAft>
                <a:spcPts val="0"/>
              </a:spcAft>
            </a:pPr>
            <a:r>
              <a:rPr lang="en-GB" sz="2200" b="1" dirty="0" smtClean="0">
                <a:latin typeface="Arial" panose="020B0604020202020204" pitchFamily="34" charset="0"/>
                <a:cs typeface="Arial" panose="020B0604020202020204" pitchFamily="34" charset="0"/>
              </a:rPr>
              <a:t>Plants live, take and use nutrients, and propagate</a:t>
            </a:r>
          </a:p>
          <a:p>
            <a:pPr algn="ctr">
              <a:spcAft>
                <a:spcPts val="0"/>
              </a:spcAft>
            </a:pPr>
            <a:r>
              <a:rPr lang="en-GB" sz="2200" b="1" dirty="0" smtClean="0">
                <a:latin typeface="Arial" panose="020B0604020202020204" pitchFamily="34" charset="0"/>
                <a:cs typeface="Arial" panose="020B0604020202020204" pitchFamily="34" charset="0"/>
              </a:rPr>
              <a:t>Animals (also) move towards pleasure and away from pain</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Natural law theory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16248051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All beings have a </a:t>
            </a:r>
            <a:r>
              <a:rPr lang="en-GB" sz="2400" b="1" i="1" u="sng" dirty="0" smtClean="0">
                <a:latin typeface="Arial" panose="020B0604020202020204" pitchFamily="34" charset="0"/>
                <a:cs typeface="Arial" panose="020B0604020202020204" pitchFamily="34" charset="0"/>
              </a:rPr>
              <a:t>telos</a:t>
            </a:r>
            <a:r>
              <a:rPr lang="en-GB" sz="2400" b="1" i="1" dirty="0" smtClean="0">
                <a:latin typeface="Arial" panose="020B0604020202020204" pitchFamily="34" charset="0"/>
                <a:cs typeface="Arial" panose="020B0604020202020204" pitchFamily="34" charset="0"/>
              </a:rPr>
              <a:t> (end, destination, purpose, aim)</a:t>
            </a:r>
          </a:p>
          <a:p>
            <a:pPr algn="ctr">
              <a:spcAft>
                <a:spcPts val="0"/>
              </a:spcAft>
            </a:pPr>
            <a:r>
              <a:rPr lang="en-GB" sz="2200" b="1" dirty="0" smtClean="0">
                <a:latin typeface="Arial" panose="020B0604020202020204" pitchFamily="34" charset="0"/>
                <a:cs typeface="Arial" panose="020B0604020202020204" pitchFamily="34" charset="0"/>
              </a:rPr>
              <a:t>Heavy objects aim to go down, light objects aim to go up</a:t>
            </a:r>
          </a:p>
          <a:p>
            <a:pPr algn="ctr">
              <a:spcAft>
                <a:spcPts val="0"/>
              </a:spcAft>
            </a:pPr>
            <a:r>
              <a:rPr lang="en-GB" sz="2200" b="1" dirty="0" smtClean="0">
                <a:latin typeface="Arial" panose="020B0604020202020204" pitchFamily="34" charset="0"/>
                <a:cs typeface="Arial" panose="020B0604020202020204" pitchFamily="34" charset="0"/>
              </a:rPr>
              <a:t>Plants live, take and use nutrients, and propagate</a:t>
            </a:r>
          </a:p>
          <a:p>
            <a:pPr algn="ctr">
              <a:spcAft>
                <a:spcPts val="0"/>
              </a:spcAft>
            </a:pPr>
            <a:r>
              <a:rPr lang="en-GB" sz="2200" b="1" dirty="0" smtClean="0">
                <a:latin typeface="Arial" panose="020B0604020202020204" pitchFamily="34" charset="0"/>
                <a:cs typeface="Arial" panose="020B0604020202020204" pitchFamily="34" charset="0"/>
              </a:rPr>
              <a:t>Animals (also) move towards pleasure and away from pain</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Natural law theory</a:t>
            </a:r>
            <a:endParaRPr lang="en-GB" sz="1600" b="1" dirty="0" smtClean="0">
              <a:solidFill>
                <a:schemeClr val="bg2">
                  <a:lumMod val="40000"/>
                  <a:lumOff val="60000"/>
                </a:schemeClr>
              </a:solidFill>
              <a:latin typeface="Arial" charset="0"/>
            </a:endParaRPr>
          </a:p>
        </p:txBody>
      </p:sp>
      <p:sp>
        <p:nvSpPr>
          <p:cNvPr id="2" name="Rectangle 1"/>
          <p:cNvSpPr/>
          <p:nvPr/>
        </p:nvSpPr>
        <p:spPr bwMode="auto">
          <a:xfrm rot="-1980000">
            <a:off x="62752" y="465878"/>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Aristotle</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9372135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All beings have a </a:t>
            </a:r>
            <a:r>
              <a:rPr lang="en-GB" sz="2400" b="1" i="1" u="sng" dirty="0" smtClean="0">
                <a:latin typeface="Arial" panose="020B0604020202020204" pitchFamily="34" charset="0"/>
                <a:cs typeface="Arial" panose="020B0604020202020204" pitchFamily="34" charset="0"/>
              </a:rPr>
              <a:t>telos</a:t>
            </a:r>
            <a:r>
              <a:rPr lang="en-GB" sz="2400" b="1" i="1" dirty="0" smtClean="0">
                <a:latin typeface="Arial" panose="020B0604020202020204" pitchFamily="34" charset="0"/>
                <a:cs typeface="Arial" panose="020B0604020202020204" pitchFamily="34" charset="0"/>
              </a:rPr>
              <a:t> (end, destination, purpose, aim)</a:t>
            </a:r>
          </a:p>
          <a:p>
            <a:pPr algn="ctr">
              <a:spcAft>
                <a:spcPts val="0"/>
              </a:spcAft>
            </a:pPr>
            <a:r>
              <a:rPr lang="en-GB" sz="2200" b="1" dirty="0" smtClean="0">
                <a:latin typeface="Arial" panose="020B0604020202020204" pitchFamily="34" charset="0"/>
                <a:cs typeface="Arial" panose="020B0604020202020204" pitchFamily="34" charset="0"/>
              </a:rPr>
              <a:t>Heavy objects aim to go down, light objects aim to go up</a:t>
            </a:r>
          </a:p>
          <a:p>
            <a:pPr algn="ctr">
              <a:spcAft>
                <a:spcPts val="0"/>
              </a:spcAft>
            </a:pPr>
            <a:r>
              <a:rPr lang="en-GB" sz="2200" b="1" dirty="0" smtClean="0">
                <a:latin typeface="Arial" panose="020B0604020202020204" pitchFamily="34" charset="0"/>
                <a:cs typeface="Arial" panose="020B0604020202020204" pitchFamily="34" charset="0"/>
              </a:rPr>
              <a:t>Plants live, take and use nutrients, and propagate</a:t>
            </a:r>
          </a:p>
          <a:p>
            <a:pPr algn="ctr">
              <a:spcAft>
                <a:spcPts val="0"/>
              </a:spcAft>
            </a:pPr>
            <a:r>
              <a:rPr lang="en-GB" sz="2200" b="1" dirty="0" smtClean="0">
                <a:latin typeface="Arial" panose="020B0604020202020204" pitchFamily="34" charset="0"/>
                <a:cs typeface="Arial" panose="020B0604020202020204" pitchFamily="34" charset="0"/>
              </a:rPr>
              <a:t>Animals (also) move towards pleasure and away from pain</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Human beings are living, moving beings (plant &amp; animal soul)</a:t>
            </a:r>
          </a:p>
          <a:p>
            <a:pPr algn="ctr">
              <a:spcAft>
                <a:spcPts val="0"/>
              </a:spcAft>
            </a:pPr>
            <a:r>
              <a:rPr lang="en-GB" sz="2200" b="1" dirty="0" smtClean="0">
                <a:latin typeface="Arial" panose="020B0604020202020204" pitchFamily="34" charset="0"/>
                <a:cs typeface="Arial" panose="020B0604020202020204" pitchFamily="34" charset="0"/>
              </a:rPr>
              <a:t>As such they aim at survival, nourishment, having children, and bringing them up – or they ought to do (descriptive</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normative)</a:t>
            </a: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Natural law theory</a:t>
            </a:r>
            <a:endParaRPr lang="en-GB" sz="1600" b="1" dirty="0" smtClean="0">
              <a:solidFill>
                <a:schemeClr val="bg2">
                  <a:lumMod val="40000"/>
                  <a:lumOff val="60000"/>
                </a:schemeClr>
              </a:solidFill>
              <a:latin typeface="Arial" charset="0"/>
            </a:endParaRPr>
          </a:p>
        </p:txBody>
      </p:sp>
      <p:sp>
        <p:nvSpPr>
          <p:cNvPr id="2" name="Rectangle 1"/>
          <p:cNvSpPr/>
          <p:nvPr/>
        </p:nvSpPr>
        <p:spPr bwMode="auto">
          <a:xfrm rot="-1980000">
            <a:off x="62752" y="465878"/>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Aristotle</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153590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All beings have a </a:t>
            </a:r>
            <a:r>
              <a:rPr lang="en-GB" sz="2400" b="1" i="1" u="sng" dirty="0" smtClean="0">
                <a:latin typeface="Arial" panose="020B0604020202020204" pitchFamily="34" charset="0"/>
                <a:cs typeface="Arial" panose="020B0604020202020204" pitchFamily="34" charset="0"/>
              </a:rPr>
              <a:t>telos</a:t>
            </a:r>
            <a:r>
              <a:rPr lang="en-GB" sz="2400" b="1" i="1" dirty="0" smtClean="0">
                <a:latin typeface="Arial" panose="020B0604020202020204" pitchFamily="34" charset="0"/>
                <a:cs typeface="Arial" panose="020B0604020202020204" pitchFamily="34" charset="0"/>
              </a:rPr>
              <a:t> (end, destination, purpose, aim)</a:t>
            </a:r>
          </a:p>
          <a:p>
            <a:pPr algn="ctr">
              <a:spcAft>
                <a:spcPts val="0"/>
              </a:spcAft>
            </a:pPr>
            <a:r>
              <a:rPr lang="en-GB" sz="2200" b="1" dirty="0" smtClean="0">
                <a:latin typeface="Arial" panose="020B0604020202020204" pitchFamily="34" charset="0"/>
                <a:cs typeface="Arial" panose="020B0604020202020204" pitchFamily="34" charset="0"/>
              </a:rPr>
              <a:t>Heavy objects aim to go down, light objects aim to go up</a:t>
            </a:r>
          </a:p>
          <a:p>
            <a:pPr algn="ctr">
              <a:spcAft>
                <a:spcPts val="0"/>
              </a:spcAft>
            </a:pPr>
            <a:r>
              <a:rPr lang="en-GB" sz="2200" b="1" dirty="0" smtClean="0">
                <a:latin typeface="Arial" panose="020B0604020202020204" pitchFamily="34" charset="0"/>
                <a:cs typeface="Arial" panose="020B0604020202020204" pitchFamily="34" charset="0"/>
              </a:rPr>
              <a:t>Plants live, take and use nutrients, and propagate</a:t>
            </a:r>
          </a:p>
          <a:p>
            <a:pPr algn="ctr">
              <a:spcAft>
                <a:spcPts val="0"/>
              </a:spcAft>
            </a:pPr>
            <a:r>
              <a:rPr lang="en-GB" sz="2200" b="1" dirty="0" smtClean="0">
                <a:latin typeface="Arial" panose="020B0604020202020204" pitchFamily="34" charset="0"/>
                <a:cs typeface="Arial" panose="020B0604020202020204" pitchFamily="34" charset="0"/>
              </a:rPr>
              <a:t>Animals (also) move towards pleasure and away from pain</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Human beings are living, moving beings (plant &amp; animal soul)</a:t>
            </a:r>
          </a:p>
          <a:p>
            <a:pPr algn="ctr">
              <a:spcAft>
                <a:spcPts val="0"/>
              </a:spcAft>
            </a:pPr>
            <a:r>
              <a:rPr lang="en-GB" sz="2200" b="1" dirty="0" smtClean="0">
                <a:latin typeface="Arial" panose="020B0604020202020204" pitchFamily="34" charset="0"/>
                <a:cs typeface="Arial" panose="020B0604020202020204" pitchFamily="34" charset="0"/>
              </a:rPr>
              <a:t>As such they aim at survival, nourishment, having children, and bringing them up – or they ought to do (descriptive</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normative)</a:t>
            </a: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Natural law theory</a:t>
            </a:r>
            <a:endParaRPr lang="en-GB" sz="1600" b="1" dirty="0" smtClean="0">
              <a:solidFill>
                <a:schemeClr val="bg2">
                  <a:lumMod val="40000"/>
                  <a:lumOff val="60000"/>
                </a:schemeClr>
              </a:solidFill>
              <a:latin typeface="Arial" charset="0"/>
            </a:endParaRPr>
          </a:p>
        </p:txBody>
      </p:sp>
      <p:sp>
        <p:nvSpPr>
          <p:cNvPr id="2" name="Rectangle 1"/>
          <p:cNvSpPr/>
          <p:nvPr/>
        </p:nvSpPr>
        <p:spPr bwMode="auto">
          <a:xfrm rot="-1980000">
            <a:off x="62752" y="465878"/>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Aristotle</a:t>
            </a: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rot="1980000">
            <a:off x="7353056" y="451530"/>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Aquinas</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5226601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All beings have a </a:t>
            </a:r>
            <a:r>
              <a:rPr lang="en-GB" sz="2400" b="1" i="1" u="sng" dirty="0" smtClean="0">
                <a:latin typeface="Arial" panose="020B0604020202020204" pitchFamily="34" charset="0"/>
                <a:cs typeface="Arial" panose="020B0604020202020204" pitchFamily="34" charset="0"/>
              </a:rPr>
              <a:t>telos</a:t>
            </a:r>
            <a:r>
              <a:rPr lang="en-GB" sz="2400" b="1" i="1" dirty="0" smtClean="0">
                <a:latin typeface="Arial" panose="020B0604020202020204" pitchFamily="34" charset="0"/>
                <a:cs typeface="Arial" panose="020B0604020202020204" pitchFamily="34" charset="0"/>
              </a:rPr>
              <a:t> (end, destination, purpose, aim)</a:t>
            </a:r>
          </a:p>
          <a:p>
            <a:pPr algn="ctr">
              <a:spcAft>
                <a:spcPts val="0"/>
              </a:spcAft>
            </a:pPr>
            <a:r>
              <a:rPr lang="en-GB" sz="2200" b="1" dirty="0" smtClean="0">
                <a:latin typeface="Arial" panose="020B0604020202020204" pitchFamily="34" charset="0"/>
                <a:cs typeface="Arial" panose="020B0604020202020204" pitchFamily="34" charset="0"/>
              </a:rPr>
              <a:t>Heavy objects aim to go down, light objects aim to go up</a:t>
            </a:r>
          </a:p>
          <a:p>
            <a:pPr algn="ctr">
              <a:spcAft>
                <a:spcPts val="0"/>
              </a:spcAft>
            </a:pPr>
            <a:r>
              <a:rPr lang="en-GB" sz="2200" b="1" dirty="0" smtClean="0">
                <a:latin typeface="Arial" panose="020B0604020202020204" pitchFamily="34" charset="0"/>
                <a:cs typeface="Arial" panose="020B0604020202020204" pitchFamily="34" charset="0"/>
              </a:rPr>
              <a:t>Plants live, take and use nutrients, and propagate</a:t>
            </a:r>
          </a:p>
          <a:p>
            <a:pPr algn="ctr">
              <a:spcAft>
                <a:spcPts val="0"/>
              </a:spcAft>
            </a:pPr>
            <a:r>
              <a:rPr lang="en-GB" sz="2200" b="1" dirty="0" smtClean="0">
                <a:latin typeface="Arial" panose="020B0604020202020204" pitchFamily="34" charset="0"/>
                <a:cs typeface="Arial" panose="020B0604020202020204" pitchFamily="34" charset="0"/>
              </a:rPr>
              <a:t>Animals (also) move towards pleasure and away from pain</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Human beings are living, moving beings (plant &amp; animal soul)</a:t>
            </a:r>
          </a:p>
          <a:p>
            <a:pPr algn="ctr">
              <a:spcAft>
                <a:spcPts val="0"/>
              </a:spcAft>
            </a:pPr>
            <a:r>
              <a:rPr lang="en-GB" sz="2200" b="1" dirty="0" smtClean="0">
                <a:latin typeface="Arial" panose="020B0604020202020204" pitchFamily="34" charset="0"/>
                <a:cs typeface="Arial" panose="020B0604020202020204" pitchFamily="34" charset="0"/>
              </a:rPr>
              <a:t>As such they aim at survival, nourishment, having children, and bringing them up – or they ought to do (descriptive</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a:t>
            </a:r>
            <a:r>
              <a:rPr lang="en-GB" sz="8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normative)</a:t>
            </a:r>
          </a:p>
          <a:p>
            <a:pPr marL="0" indent="0" algn="ctr">
              <a:spcAft>
                <a:spcPts val="600"/>
              </a:spcAft>
              <a:buNone/>
            </a:pPr>
            <a:endParaRPr lang="en-GB" sz="8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Human beings are also practically and theoretically rational</a:t>
            </a:r>
          </a:p>
          <a:p>
            <a:pPr algn="ctr">
              <a:spcAft>
                <a:spcPts val="0"/>
              </a:spcAft>
            </a:pPr>
            <a:r>
              <a:rPr lang="en-GB" sz="2200" b="1" dirty="0" smtClean="0">
                <a:latin typeface="Arial" panose="020B0604020202020204" pitchFamily="34" charset="0"/>
                <a:cs typeface="Arial" panose="020B0604020202020204" pitchFamily="34" charset="0"/>
              </a:rPr>
              <a:t>They (ought to) balance living and having a family (practical) with seeking knowledge of nature and of God (theoretical)</a:t>
            </a: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Natural law theory</a:t>
            </a:r>
            <a:endParaRPr lang="en-GB" sz="1600" b="1" dirty="0" smtClean="0">
              <a:solidFill>
                <a:schemeClr val="bg2">
                  <a:lumMod val="40000"/>
                  <a:lumOff val="60000"/>
                </a:schemeClr>
              </a:solidFill>
              <a:latin typeface="Arial" charset="0"/>
            </a:endParaRPr>
          </a:p>
        </p:txBody>
      </p:sp>
      <p:sp>
        <p:nvSpPr>
          <p:cNvPr id="2" name="Rectangle 1"/>
          <p:cNvSpPr/>
          <p:nvPr/>
        </p:nvSpPr>
        <p:spPr bwMode="auto">
          <a:xfrm rot="-1980000">
            <a:off x="62752" y="465878"/>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Aristotle</a:t>
            </a: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rot="1980000">
            <a:off x="7353056" y="451530"/>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Aquinas</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5660009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13246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36304" cy="61555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6372200" y="1338274"/>
            <a:ext cx="2736304" cy="87716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4608264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according to the natural law (telos)</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67903167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Practically reasonable experts know how to reach our telos</a:t>
            </a:r>
          </a:p>
          <a:p>
            <a:pPr algn="ctr">
              <a:spcAft>
                <a:spcPts val="600"/>
              </a:spcAft>
            </a:pPr>
            <a:r>
              <a:rPr lang="en-GB" sz="2200" b="1" dirty="0" smtClean="0">
                <a:latin typeface="Arial" panose="020B0604020202020204" pitchFamily="34" charset="0"/>
                <a:cs typeface="Arial" panose="020B0604020202020204" pitchFamily="34" charset="0"/>
              </a:rPr>
              <a:t>They know what the primary human goods are</a:t>
            </a:r>
          </a:p>
          <a:p>
            <a:pPr algn="ctr">
              <a:spcAft>
                <a:spcPts val="0"/>
              </a:spcAft>
            </a:pPr>
            <a:r>
              <a:rPr lang="en-GB" sz="2200" b="1" dirty="0" smtClean="0">
                <a:latin typeface="Arial" panose="020B0604020202020204" pitchFamily="34" charset="0"/>
                <a:cs typeface="Arial" panose="020B0604020202020204" pitchFamily="34" charset="0"/>
              </a:rPr>
              <a:t>And they know how they can best be reached</a:t>
            </a:r>
          </a:p>
          <a:p>
            <a:pPr algn="ctr">
              <a:spcAft>
                <a:spcPts val="0"/>
              </a:spcAft>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according to the natural law (telos)</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52048999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Practically reasonable experts know how to reach our telos</a:t>
            </a:r>
          </a:p>
          <a:p>
            <a:pPr algn="ctr">
              <a:spcAft>
                <a:spcPts val="600"/>
              </a:spcAft>
            </a:pPr>
            <a:r>
              <a:rPr lang="en-GB" sz="2200" b="1" dirty="0" smtClean="0">
                <a:latin typeface="Arial" panose="020B0604020202020204" pitchFamily="34" charset="0"/>
                <a:cs typeface="Arial" panose="020B0604020202020204" pitchFamily="34" charset="0"/>
              </a:rPr>
              <a:t>They know what the primary human goods are</a:t>
            </a:r>
          </a:p>
          <a:p>
            <a:pPr algn="ctr">
              <a:spcAft>
                <a:spcPts val="0"/>
              </a:spcAft>
            </a:pPr>
            <a:r>
              <a:rPr lang="en-GB" sz="2200" b="1" dirty="0" smtClean="0">
                <a:latin typeface="Arial" panose="020B0604020202020204" pitchFamily="34" charset="0"/>
                <a:cs typeface="Arial" panose="020B0604020202020204" pitchFamily="34" charset="0"/>
              </a:rPr>
              <a:t>And they know how they can best be reached</a:t>
            </a:r>
          </a:p>
          <a:p>
            <a:pPr algn="ctr">
              <a:spcAft>
                <a:spcPts val="0"/>
              </a:spcAft>
            </a:pPr>
            <a:endParaRPr lang="en-GB" sz="8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primary human goods are:</a:t>
            </a:r>
          </a:p>
          <a:p>
            <a:pPr algn="ctr">
              <a:spcAft>
                <a:spcPts val="0"/>
              </a:spcAft>
            </a:pPr>
            <a:r>
              <a:rPr lang="en-GB" sz="2200" b="1" dirty="0" smtClean="0">
                <a:latin typeface="Arial" panose="020B0604020202020204" pitchFamily="34" charset="0"/>
                <a:cs typeface="Arial" panose="020B0604020202020204" pitchFamily="34" charset="0"/>
              </a:rPr>
              <a:t>Life</a:t>
            </a:r>
          </a:p>
          <a:p>
            <a:pPr algn="ctr">
              <a:spcAft>
                <a:spcPts val="0"/>
              </a:spcAft>
            </a:pPr>
            <a:r>
              <a:rPr lang="en-GB" sz="2200" b="1" dirty="0" smtClean="0">
                <a:latin typeface="Arial" panose="020B0604020202020204" pitchFamily="34" charset="0"/>
                <a:cs typeface="Arial" panose="020B0604020202020204" pitchFamily="34" charset="0"/>
              </a:rPr>
              <a:t>Knowledge</a:t>
            </a:r>
          </a:p>
          <a:p>
            <a:pPr algn="ctr">
              <a:spcAft>
                <a:spcPts val="0"/>
              </a:spcAft>
            </a:pPr>
            <a:r>
              <a:rPr lang="en-GB" sz="2200" b="1" dirty="0" smtClean="0">
                <a:latin typeface="Arial" panose="020B0604020202020204" pitchFamily="34" charset="0"/>
                <a:cs typeface="Arial" panose="020B0604020202020204" pitchFamily="34" charset="0"/>
              </a:rPr>
              <a:t>Play</a:t>
            </a:r>
          </a:p>
          <a:p>
            <a:pPr algn="ctr">
              <a:spcAft>
                <a:spcPts val="0"/>
              </a:spcAft>
            </a:pPr>
            <a:r>
              <a:rPr lang="en-GB" sz="2200" b="1" dirty="0" smtClean="0">
                <a:latin typeface="Arial" panose="020B0604020202020204" pitchFamily="34" charset="0"/>
                <a:cs typeface="Arial" panose="020B0604020202020204" pitchFamily="34" charset="0"/>
              </a:rPr>
              <a:t>Aesthetic experience</a:t>
            </a:r>
          </a:p>
          <a:p>
            <a:pPr algn="ctr">
              <a:spcAft>
                <a:spcPts val="0"/>
              </a:spcAft>
            </a:pPr>
            <a:r>
              <a:rPr lang="en-GB" sz="2200" b="1" dirty="0" smtClean="0">
                <a:latin typeface="Arial" panose="020B0604020202020204" pitchFamily="34" charset="0"/>
                <a:cs typeface="Arial" panose="020B0604020202020204" pitchFamily="34" charset="0"/>
              </a:rPr>
              <a:t>Sociability (friendship)</a:t>
            </a:r>
          </a:p>
          <a:p>
            <a:pPr algn="ctr">
              <a:spcAft>
                <a:spcPts val="0"/>
              </a:spcAft>
            </a:pPr>
            <a:r>
              <a:rPr lang="en-GB" sz="2200" b="1" dirty="0" smtClean="0">
                <a:latin typeface="Arial" panose="020B0604020202020204" pitchFamily="34" charset="0"/>
                <a:cs typeface="Arial" panose="020B0604020202020204" pitchFamily="34" charset="0"/>
              </a:rPr>
              <a:t>Practical reasonableness</a:t>
            </a:r>
          </a:p>
          <a:p>
            <a:pPr algn="ctr">
              <a:spcAft>
                <a:spcPts val="0"/>
              </a:spcAft>
            </a:pPr>
            <a:r>
              <a:rPr lang="en-GB" sz="2200" b="1" dirty="0" smtClean="0">
                <a:latin typeface="Arial" panose="020B0604020202020204" pitchFamily="34" charset="0"/>
                <a:cs typeface="Arial" panose="020B0604020202020204" pitchFamily="34" charset="0"/>
              </a:rPr>
              <a:t>Religion</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according to the natural law (telos)</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01611137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Practically reasonable experts know how to reach our telos</a:t>
            </a:r>
          </a:p>
          <a:p>
            <a:pPr algn="ctr">
              <a:spcAft>
                <a:spcPts val="600"/>
              </a:spcAft>
            </a:pPr>
            <a:r>
              <a:rPr lang="en-GB" sz="2200" b="1" dirty="0" smtClean="0">
                <a:latin typeface="Arial" panose="020B0604020202020204" pitchFamily="34" charset="0"/>
                <a:cs typeface="Arial" panose="020B0604020202020204" pitchFamily="34" charset="0"/>
              </a:rPr>
              <a:t>They know what the primary human goods are</a:t>
            </a:r>
          </a:p>
          <a:p>
            <a:pPr algn="ctr">
              <a:spcAft>
                <a:spcPts val="0"/>
              </a:spcAft>
            </a:pPr>
            <a:r>
              <a:rPr lang="en-GB" sz="2200" b="1" dirty="0" smtClean="0">
                <a:latin typeface="Arial" panose="020B0604020202020204" pitchFamily="34" charset="0"/>
                <a:cs typeface="Arial" panose="020B0604020202020204" pitchFamily="34" charset="0"/>
              </a:rPr>
              <a:t>And they know how they can best be reached</a:t>
            </a:r>
          </a:p>
          <a:p>
            <a:pPr algn="ctr">
              <a:spcAft>
                <a:spcPts val="0"/>
              </a:spcAft>
            </a:pPr>
            <a:endParaRPr lang="en-GB" sz="8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primary human goods are:</a:t>
            </a:r>
          </a:p>
          <a:p>
            <a:pPr algn="ctr">
              <a:spcAft>
                <a:spcPts val="0"/>
              </a:spcAft>
            </a:pPr>
            <a:r>
              <a:rPr lang="en-GB" sz="2200" b="1" dirty="0" smtClean="0">
                <a:latin typeface="Arial" panose="020B0604020202020204" pitchFamily="34" charset="0"/>
                <a:cs typeface="Arial" panose="020B0604020202020204" pitchFamily="34" charset="0"/>
              </a:rPr>
              <a:t>Life</a:t>
            </a:r>
          </a:p>
          <a:p>
            <a:pPr algn="ctr">
              <a:spcAft>
                <a:spcPts val="0"/>
              </a:spcAft>
            </a:pPr>
            <a:r>
              <a:rPr lang="en-GB" sz="2200" b="1" dirty="0" smtClean="0">
                <a:latin typeface="Arial" panose="020B0604020202020204" pitchFamily="34" charset="0"/>
                <a:cs typeface="Arial" panose="020B0604020202020204" pitchFamily="34" charset="0"/>
              </a:rPr>
              <a:t>Knowledge</a:t>
            </a:r>
          </a:p>
          <a:p>
            <a:pPr algn="ctr">
              <a:spcAft>
                <a:spcPts val="0"/>
              </a:spcAft>
            </a:pPr>
            <a:r>
              <a:rPr lang="en-GB" sz="2200" b="1" dirty="0" smtClean="0">
                <a:latin typeface="Arial" panose="020B0604020202020204" pitchFamily="34" charset="0"/>
                <a:cs typeface="Arial" panose="020B0604020202020204" pitchFamily="34" charset="0"/>
              </a:rPr>
              <a:t>Play</a:t>
            </a:r>
          </a:p>
          <a:p>
            <a:pPr algn="ctr">
              <a:spcAft>
                <a:spcPts val="0"/>
              </a:spcAft>
            </a:pPr>
            <a:r>
              <a:rPr lang="en-GB" sz="2200" b="1" dirty="0" smtClean="0">
                <a:latin typeface="Arial" panose="020B0604020202020204" pitchFamily="34" charset="0"/>
                <a:cs typeface="Arial" panose="020B0604020202020204" pitchFamily="34" charset="0"/>
              </a:rPr>
              <a:t>Aesthetic experience</a:t>
            </a:r>
          </a:p>
          <a:p>
            <a:pPr algn="ctr">
              <a:spcAft>
                <a:spcPts val="0"/>
              </a:spcAft>
            </a:pPr>
            <a:r>
              <a:rPr lang="en-GB" sz="2200" b="1" dirty="0" smtClean="0">
                <a:latin typeface="Arial" panose="020B0604020202020204" pitchFamily="34" charset="0"/>
                <a:cs typeface="Arial" panose="020B0604020202020204" pitchFamily="34" charset="0"/>
              </a:rPr>
              <a:t>Sociability (friendship)</a:t>
            </a:r>
          </a:p>
          <a:p>
            <a:pPr algn="ctr">
              <a:spcAft>
                <a:spcPts val="0"/>
              </a:spcAft>
            </a:pPr>
            <a:r>
              <a:rPr lang="en-GB" sz="2200" b="1" dirty="0" smtClean="0">
                <a:latin typeface="Arial" panose="020B0604020202020204" pitchFamily="34" charset="0"/>
                <a:cs typeface="Arial" panose="020B0604020202020204" pitchFamily="34" charset="0"/>
              </a:rPr>
              <a:t>Practical reasonableness</a:t>
            </a:r>
          </a:p>
          <a:p>
            <a:pPr algn="ctr">
              <a:spcAft>
                <a:spcPts val="0"/>
              </a:spcAft>
            </a:pPr>
            <a:r>
              <a:rPr lang="en-GB" sz="2200" b="1" dirty="0" smtClean="0">
                <a:latin typeface="Arial" panose="020B0604020202020204" pitchFamily="34" charset="0"/>
                <a:cs typeface="Arial" panose="020B0604020202020204" pitchFamily="34" charset="0"/>
              </a:rPr>
              <a:t>Religion</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according to the natural law (telos)</a:t>
            </a:r>
            <a:endParaRPr lang="en-GB" sz="1600" b="1" dirty="0" smtClean="0">
              <a:solidFill>
                <a:schemeClr val="bg2">
                  <a:lumMod val="40000"/>
                  <a:lumOff val="60000"/>
                </a:schemeClr>
              </a:solidFill>
              <a:latin typeface="Arial" charset="0"/>
            </a:endParaRPr>
          </a:p>
        </p:txBody>
      </p:sp>
      <p:sp>
        <p:nvSpPr>
          <p:cNvPr id="7" name="Rectangle 6"/>
          <p:cNvSpPr/>
          <p:nvPr/>
        </p:nvSpPr>
        <p:spPr bwMode="auto">
          <a:xfrm>
            <a:off x="179512" y="3789040"/>
            <a:ext cx="2368773"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sz="3200" b="1" dirty="0" smtClean="0">
                <a:effectLst/>
              </a:rPr>
              <a:t>John Finnis</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1958238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Practically reasonable experts know how to reach our telos</a:t>
            </a:r>
          </a:p>
          <a:p>
            <a:pPr algn="ctr">
              <a:spcAft>
                <a:spcPts val="600"/>
              </a:spcAft>
            </a:pPr>
            <a:r>
              <a:rPr lang="en-GB" sz="2200" b="1" dirty="0" smtClean="0">
                <a:latin typeface="Arial" panose="020B0604020202020204" pitchFamily="34" charset="0"/>
                <a:cs typeface="Arial" panose="020B0604020202020204" pitchFamily="34" charset="0"/>
              </a:rPr>
              <a:t>They know what the primary human goods are</a:t>
            </a:r>
          </a:p>
          <a:p>
            <a:pPr algn="ctr">
              <a:spcAft>
                <a:spcPts val="0"/>
              </a:spcAft>
            </a:pPr>
            <a:r>
              <a:rPr lang="en-GB" sz="2200" b="1" dirty="0" smtClean="0">
                <a:latin typeface="Arial" panose="020B0604020202020204" pitchFamily="34" charset="0"/>
                <a:cs typeface="Arial" panose="020B0604020202020204" pitchFamily="34" charset="0"/>
              </a:rPr>
              <a:t>And they know how they can best be reached</a:t>
            </a:r>
          </a:p>
          <a:p>
            <a:pPr algn="ctr">
              <a:spcAft>
                <a:spcPts val="0"/>
              </a:spcAft>
            </a:pPr>
            <a:endParaRPr lang="en-GB" sz="8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primary human goods are:</a:t>
            </a:r>
          </a:p>
          <a:p>
            <a:pPr algn="ctr">
              <a:spcAft>
                <a:spcPts val="0"/>
              </a:spcAft>
            </a:pPr>
            <a:r>
              <a:rPr lang="en-GB" sz="2200" b="1" dirty="0" smtClean="0">
                <a:latin typeface="Arial" panose="020B0604020202020204" pitchFamily="34" charset="0"/>
                <a:cs typeface="Arial" panose="020B0604020202020204" pitchFamily="34" charset="0"/>
              </a:rPr>
              <a:t>Life</a:t>
            </a:r>
          </a:p>
          <a:p>
            <a:pPr algn="ctr">
              <a:spcAft>
                <a:spcPts val="0"/>
              </a:spcAft>
            </a:pPr>
            <a:r>
              <a:rPr lang="en-GB" sz="2200" b="1" dirty="0" smtClean="0">
                <a:latin typeface="Arial" panose="020B0604020202020204" pitchFamily="34" charset="0"/>
                <a:cs typeface="Arial" panose="020B0604020202020204" pitchFamily="34" charset="0"/>
              </a:rPr>
              <a:t>Knowledge</a:t>
            </a:r>
          </a:p>
          <a:p>
            <a:pPr algn="ctr">
              <a:spcAft>
                <a:spcPts val="0"/>
              </a:spcAft>
            </a:pPr>
            <a:r>
              <a:rPr lang="en-GB" sz="2200" b="1" dirty="0" smtClean="0">
                <a:latin typeface="Arial" panose="020B0604020202020204" pitchFamily="34" charset="0"/>
                <a:cs typeface="Arial" panose="020B0604020202020204" pitchFamily="34" charset="0"/>
              </a:rPr>
              <a:t>Play</a:t>
            </a:r>
          </a:p>
          <a:p>
            <a:pPr algn="ctr">
              <a:spcAft>
                <a:spcPts val="0"/>
              </a:spcAft>
            </a:pPr>
            <a:r>
              <a:rPr lang="en-GB" sz="2200" b="1" dirty="0" smtClean="0">
                <a:latin typeface="Arial" panose="020B0604020202020204" pitchFamily="34" charset="0"/>
                <a:cs typeface="Arial" panose="020B0604020202020204" pitchFamily="34" charset="0"/>
              </a:rPr>
              <a:t>Aesthetic experience</a:t>
            </a:r>
          </a:p>
          <a:p>
            <a:pPr algn="ctr">
              <a:spcAft>
                <a:spcPts val="0"/>
              </a:spcAft>
            </a:pPr>
            <a:r>
              <a:rPr lang="en-GB" sz="2200" b="1" dirty="0" smtClean="0">
                <a:latin typeface="Arial" panose="020B0604020202020204" pitchFamily="34" charset="0"/>
                <a:cs typeface="Arial" panose="020B0604020202020204" pitchFamily="34" charset="0"/>
              </a:rPr>
              <a:t>Sociability (friendship)</a:t>
            </a:r>
          </a:p>
          <a:p>
            <a:pPr algn="ctr">
              <a:spcAft>
                <a:spcPts val="0"/>
              </a:spcAft>
            </a:pPr>
            <a:r>
              <a:rPr lang="en-GB" sz="2200" b="1" dirty="0" smtClean="0">
                <a:latin typeface="Arial" panose="020B0604020202020204" pitchFamily="34" charset="0"/>
                <a:cs typeface="Arial" panose="020B0604020202020204" pitchFamily="34" charset="0"/>
              </a:rPr>
              <a:t>Practical reasonableness</a:t>
            </a:r>
          </a:p>
          <a:p>
            <a:pPr algn="ctr">
              <a:spcAft>
                <a:spcPts val="0"/>
              </a:spcAft>
            </a:pPr>
            <a:r>
              <a:rPr lang="en-GB" sz="2200" b="1" dirty="0" smtClean="0">
                <a:latin typeface="Arial" panose="020B0604020202020204" pitchFamily="34" charset="0"/>
                <a:cs typeface="Arial" panose="020B0604020202020204" pitchFamily="34" charset="0"/>
              </a:rPr>
              <a:t>Religion</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according to the natural law (telos)</a:t>
            </a:r>
            <a:endParaRPr lang="en-GB" sz="1600" b="1" dirty="0" smtClean="0">
              <a:solidFill>
                <a:schemeClr val="bg2">
                  <a:lumMod val="40000"/>
                  <a:lumOff val="60000"/>
                </a:schemeClr>
              </a:solidFill>
              <a:latin typeface="Arial" charset="0"/>
            </a:endParaRPr>
          </a:p>
        </p:txBody>
      </p:sp>
      <p:sp>
        <p:nvSpPr>
          <p:cNvPr id="7" name="Rectangle 6"/>
          <p:cNvSpPr/>
          <p:nvPr/>
        </p:nvSpPr>
        <p:spPr bwMode="auto">
          <a:xfrm>
            <a:off x="179512" y="3789040"/>
            <a:ext cx="2368773"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sz="3200" b="1" dirty="0" smtClean="0">
                <a:effectLst/>
              </a:rPr>
              <a:t>John Finnis</a:t>
            </a: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179512" y="4924512"/>
            <a:ext cx="2368773" cy="116878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sz="3200" b="1" dirty="0" smtClean="0">
                <a:effectLst/>
              </a:rPr>
              <a:t>Roman Catholicism</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1851451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Practically reasonable experts know how to reach our telos</a:t>
            </a:r>
          </a:p>
          <a:p>
            <a:pPr algn="ctr">
              <a:spcAft>
                <a:spcPts val="600"/>
              </a:spcAft>
            </a:pPr>
            <a:r>
              <a:rPr lang="en-GB" sz="2200" b="1" dirty="0" smtClean="0">
                <a:latin typeface="Arial" panose="020B0604020202020204" pitchFamily="34" charset="0"/>
                <a:cs typeface="Arial" panose="020B0604020202020204" pitchFamily="34" charset="0"/>
              </a:rPr>
              <a:t>They know what the primary human goods are</a:t>
            </a:r>
          </a:p>
          <a:p>
            <a:pPr algn="ctr">
              <a:spcAft>
                <a:spcPts val="0"/>
              </a:spcAft>
            </a:pPr>
            <a:r>
              <a:rPr lang="en-GB" sz="2200" b="1" dirty="0" smtClean="0">
                <a:latin typeface="Arial" panose="020B0604020202020204" pitchFamily="34" charset="0"/>
                <a:cs typeface="Arial" panose="020B0604020202020204" pitchFamily="34" charset="0"/>
              </a:rPr>
              <a:t>And they know how they can best be reached</a:t>
            </a:r>
          </a:p>
          <a:p>
            <a:pPr algn="ctr">
              <a:spcAft>
                <a:spcPts val="0"/>
              </a:spcAft>
            </a:pPr>
            <a:endParaRPr lang="en-GB" sz="8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primary human goods are:</a:t>
            </a:r>
          </a:p>
          <a:p>
            <a:pPr algn="ctr">
              <a:spcAft>
                <a:spcPts val="0"/>
              </a:spcAft>
            </a:pPr>
            <a:r>
              <a:rPr lang="en-GB" sz="2200" b="1" dirty="0" smtClean="0">
                <a:latin typeface="Arial" panose="020B0604020202020204" pitchFamily="34" charset="0"/>
                <a:cs typeface="Arial" panose="020B0604020202020204" pitchFamily="34" charset="0"/>
              </a:rPr>
              <a:t>Life</a:t>
            </a:r>
          </a:p>
          <a:p>
            <a:pPr algn="ctr">
              <a:spcAft>
                <a:spcPts val="0"/>
              </a:spcAft>
            </a:pPr>
            <a:r>
              <a:rPr lang="en-GB" sz="2200" b="1" dirty="0" smtClean="0">
                <a:latin typeface="Arial" panose="020B0604020202020204" pitchFamily="34" charset="0"/>
                <a:cs typeface="Arial" panose="020B0604020202020204" pitchFamily="34" charset="0"/>
              </a:rPr>
              <a:t>Knowledge</a:t>
            </a:r>
          </a:p>
          <a:p>
            <a:pPr algn="ctr">
              <a:spcAft>
                <a:spcPts val="0"/>
              </a:spcAft>
            </a:pPr>
            <a:r>
              <a:rPr lang="en-GB" sz="2200" b="1" dirty="0" smtClean="0">
                <a:latin typeface="Arial" panose="020B0604020202020204" pitchFamily="34" charset="0"/>
                <a:cs typeface="Arial" panose="020B0604020202020204" pitchFamily="34" charset="0"/>
              </a:rPr>
              <a:t>Play</a:t>
            </a:r>
          </a:p>
          <a:p>
            <a:pPr algn="ctr">
              <a:spcAft>
                <a:spcPts val="0"/>
              </a:spcAft>
            </a:pPr>
            <a:r>
              <a:rPr lang="en-GB" sz="2200" b="1" dirty="0" smtClean="0">
                <a:latin typeface="Arial" panose="020B0604020202020204" pitchFamily="34" charset="0"/>
                <a:cs typeface="Arial" panose="020B0604020202020204" pitchFamily="34" charset="0"/>
              </a:rPr>
              <a:t>Aesthetic experience</a:t>
            </a:r>
          </a:p>
          <a:p>
            <a:pPr algn="ctr">
              <a:spcAft>
                <a:spcPts val="0"/>
              </a:spcAft>
            </a:pPr>
            <a:r>
              <a:rPr lang="en-GB" sz="2200" b="1" dirty="0" smtClean="0">
                <a:latin typeface="Arial" panose="020B0604020202020204" pitchFamily="34" charset="0"/>
                <a:cs typeface="Arial" panose="020B0604020202020204" pitchFamily="34" charset="0"/>
              </a:rPr>
              <a:t>Sociability (friendship)</a:t>
            </a:r>
          </a:p>
          <a:p>
            <a:pPr algn="ctr">
              <a:spcAft>
                <a:spcPts val="0"/>
              </a:spcAft>
            </a:pPr>
            <a:r>
              <a:rPr lang="en-GB" sz="2200" b="1" dirty="0" smtClean="0">
                <a:latin typeface="Arial" panose="020B0604020202020204" pitchFamily="34" charset="0"/>
                <a:cs typeface="Arial" panose="020B0604020202020204" pitchFamily="34" charset="0"/>
              </a:rPr>
              <a:t>Practical reasonableness</a:t>
            </a:r>
          </a:p>
          <a:p>
            <a:pPr algn="ctr">
              <a:spcAft>
                <a:spcPts val="0"/>
              </a:spcAft>
            </a:pPr>
            <a:r>
              <a:rPr lang="en-GB" sz="2200" b="1" dirty="0" smtClean="0">
                <a:latin typeface="Arial" panose="020B0604020202020204" pitchFamily="34" charset="0"/>
                <a:cs typeface="Arial" panose="020B0604020202020204" pitchFamily="34" charset="0"/>
              </a:rPr>
              <a:t>Religion</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Acting according to the natural law (telos)</a:t>
            </a:r>
            <a:endParaRPr lang="en-GB" sz="1600" b="1" dirty="0" smtClean="0">
              <a:solidFill>
                <a:schemeClr val="bg2">
                  <a:lumMod val="40000"/>
                  <a:lumOff val="60000"/>
                </a:schemeClr>
              </a:solidFill>
              <a:latin typeface="Arial" charset="0"/>
            </a:endParaRPr>
          </a:p>
        </p:txBody>
      </p:sp>
      <p:sp>
        <p:nvSpPr>
          <p:cNvPr id="7" name="Rectangle 6"/>
          <p:cNvSpPr/>
          <p:nvPr/>
        </p:nvSpPr>
        <p:spPr bwMode="auto">
          <a:xfrm>
            <a:off x="179512" y="3789040"/>
            <a:ext cx="2368773"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sz="3200" b="1" dirty="0" smtClean="0">
                <a:effectLst/>
              </a:rPr>
              <a:t>John Finnis</a:t>
            </a: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179512" y="4924512"/>
            <a:ext cx="2368773" cy="116878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sz="3200" b="1" dirty="0" smtClean="0">
                <a:effectLst/>
              </a:rPr>
              <a:t>Roman Catholicism</a:t>
            </a: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6588224" y="4276440"/>
            <a:ext cx="2368773" cy="116878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sz="3200" b="1" dirty="0" smtClean="0">
                <a:effectLst/>
              </a:rPr>
              <a:t>Look familiar?</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203733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0588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Theories of justice</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34059250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Theories of justice</a:t>
            </a:r>
            <a:endParaRPr lang="en-GB" sz="1600" b="1" dirty="0" smtClean="0">
              <a:solidFill>
                <a:schemeClr val="bg2">
                  <a:lumMod val="40000"/>
                  <a:lumOff val="60000"/>
                </a:schemeClr>
              </a:solidFill>
              <a:latin typeface="Arial" charset="0"/>
            </a:endParaRPr>
          </a:p>
        </p:txBody>
      </p:sp>
      <p:sp>
        <p:nvSpPr>
          <p:cNvPr id="15" name="TextBox 14"/>
          <p:cNvSpPr txBox="1"/>
          <p:nvPr/>
        </p:nvSpPr>
        <p:spPr>
          <a:xfrm>
            <a:off x="6228184" y="2636912"/>
            <a:ext cx="2736304" cy="61555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Nussbaum and her list</a:t>
            </a:r>
            <a:endParaRPr lang="en-GB" sz="1700" b="1" cap="small" dirty="0">
              <a:effectLst/>
              <a:latin typeface="Aharoni" panose="02010803020104030203" pitchFamily="2" charset="-79"/>
              <a:cs typeface="Aharoni" panose="02010803020104030203" pitchFamily="2" charset="-79"/>
            </a:endParaRPr>
          </a:p>
          <a:p>
            <a:r>
              <a:rPr lang="en-GB" sz="1700" b="1" cap="small" dirty="0" smtClean="0">
                <a:effectLst/>
                <a:latin typeface="Aharoni" panose="02010803020104030203" pitchFamily="2" charset="-79"/>
                <a:cs typeface="Aharoni" panose="02010803020104030203" pitchFamily="2" charset="-79"/>
              </a:rPr>
              <a:t>              of capabilities</a:t>
            </a:r>
            <a:endParaRPr lang="en-GB" sz="1700" b="1" cap="small"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1747257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Theories of justice</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467544" y="3379668"/>
            <a:ext cx="1512168" cy="87716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Aristotelean</a:t>
            </a:r>
          </a:p>
          <a:p>
            <a:endParaRPr lang="en-GB" sz="1700" b="1" cap="small" dirty="0">
              <a:effectLst/>
              <a:latin typeface="Aharoni" panose="02010803020104030203" pitchFamily="2" charset="-79"/>
              <a:cs typeface="Aharoni" panose="02010803020104030203" pitchFamily="2" charset="-79"/>
            </a:endParaRPr>
          </a:p>
          <a:p>
            <a:r>
              <a:rPr lang="en-GB" sz="1700" b="1" cap="small" dirty="0" smtClean="0">
                <a:effectLst/>
                <a:latin typeface="Aharoni" panose="02010803020104030203" pitchFamily="2" charset="-79"/>
                <a:cs typeface="Aharoni" panose="02010803020104030203" pitchFamily="2" charset="-79"/>
              </a:rPr>
              <a:t>Teleological</a:t>
            </a:r>
          </a:p>
        </p:txBody>
      </p:sp>
      <p:sp>
        <p:nvSpPr>
          <p:cNvPr id="15" name="TextBox 14"/>
          <p:cNvSpPr txBox="1"/>
          <p:nvPr/>
        </p:nvSpPr>
        <p:spPr>
          <a:xfrm>
            <a:off x="6228184" y="2636912"/>
            <a:ext cx="2736304" cy="61555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Nussbaum and her list</a:t>
            </a:r>
            <a:endParaRPr lang="en-GB" sz="1700" b="1" cap="small" dirty="0">
              <a:effectLst/>
              <a:latin typeface="Aharoni" panose="02010803020104030203" pitchFamily="2" charset="-79"/>
              <a:cs typeface="Aharoni" panose="02010803020104030203" pitchFamily="2" charset="-79"/>
            </a:endParaRPr>
          </a:p>
          <a:p>
            <a:r>
              <a:rPr lang="en-GB" sz="1700" b="1" cap="small" dirty="0" smtClean="0">
                <a:effectLst/>
                <a:latin typeface="Aharoni" panose="02010803020104030203" pitchFamily="2" charset="-79"/>
                <a:cs typeface="Aharoni" panose="02010803020104030203" pitchFamily="2" charset="-79"/>
              </a:rPr>
              <a:t>              of capabilities</a:t>
            </a:r>
            <a:endParaRPr lang="en-GB" sz="1700" b="1" cap="small"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506064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6372200" y="1338274"/>
            <a:ext cx="2736304" cy="87716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0215182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Shape 13"/>
          <p:cNvSpPr/>
          <p:nvPr/>
        </p:nvSpPr>
        <p:spPr bwMode="auto">
          <a:xfrm>
            <a:off x="1975920" y="1935793"/>
            <a:ext cx="5260376" cy="3754665"/>
          </a:xfrm>
          <a:prstGeom prst="corner">
            <a:avLst>
              <a:gd name="adj1" fmla="val 100000"/>
              <a:gd name="adj2" fmla="val 7891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Oval 16"/>
          <p:cNvSpPr/>
          <p:nvPr/>
        </p:nvSpPr>
        <p:spPr bwMode="auto">
          <a:xfrm>
            <a:off x="5364088" y="1946042"/>
            <a:ext cx="1872208" cy="37444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Oval 17"/>
          <p:cNvSpPr/>
          <p:nvPr/>
        </p:nvSpPr>
        <p:spPr bwMode="auto">
          <a:xfrm>
            <a:off x="3635896" y="1946042"/>
            <a:ext cx="1872208" cy="2988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Theories of justice</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467544" y="3379668"/>
            <a:ext cx="1512168" cy="87716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Aristotelean</a:t>
            </a:r>
          </a:p>
          <a:p>
            <a:endParaRPr lang="en-GB" sz="1700" b="1" cap="small" dirty="0">
              <a:effectLst/>
              <a:latin typeface="Aharoni" panose="02010803020104030203" pitchFamily="2" charset="-79"/>
              <a:cs typeface="Aharoni" panose="02010803020104030203" pitchFamily="2" charset="-79"/>
            </a:endParaRPr>
          </a:p>
          <a:p>
            <a:r>
              <a:rPr lang="en-GB" sz="1700" b="1" cap="small" dirty="0" smtClean="0">
                <a:effectLst/>
                <a:latin typeface="Aharoni" panose="02010803020104030203" pitchFamily="2" charset="-79"/>
                <a:cs typeface="Aharoni" panose="02010803020104030203" pitchFamily="2" charset="-79"/>
              </a:rPr>
              <a:t>Teleological</a:t>
            </a:r>
          </a:p>
        </p:txBody>
      </p:sp>
      <p:sp>
        <p:nvSpPr>
          <p:cNvPr id="15" name="TextBox 14"/>
          <p:cNvSpPr txBox="1"/>
          <p:nvPr/>
        </p:nvSpPr>
        <p:spPr>
          <a:xfrm>
            <a:off x="6228184" y="2636912"/>
            <a:ext cx="2736304" cy="61555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Nussbaum and her list</a:t>
            </a:r>
            <a:endParaRPr lang="en-GB" sz="1700" b="1" cap="small" dirty="0">
              <a:effectLst/>
              <a:latin typeface="Aharoni" panose="02010803020104030203" pitchFamily="2" charset="-79"/>
              <a:cs typeface="Aharoni" panose="02010803020104030203" pitchFamily="2" charset="-79"/>
            </a:endParaRPr>
          </a:p>
          <a:p>
            <a:r>
              <a:rPr lang="en-GB" sz="1700" b="1" cap="small" dirty="0" smtClean="0">
                <a:effectLst/>
                <a:latin typeface="Aharoni" panose="02010803020104030203" pitchFamily="2" charset="-79"/>
                <a:cs typeface="Aharoni" panose="02010803020104030203" pitchFamily="2" charset="-79"/>
              </a:rPr>
              <a:t>              of capabilities</a:t>
            </a:r>
            <a:endParaRPr lang="en-GB" sz="1700" b="1" cap="small"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1026789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Theories of justice</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467544" y="3379668"/>
            <a:ext cx="1512168" cy="87716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Aristotelean</a:t>
            </a:r>
          </a:p>
          <a:p>
            <a:endParaRPr lang="en-GB" sz="1700" b="1" cap="small" dirty="0">
              <a:effectLst/>
              <a:latin typeface="Aharoni" panose="02010803020104030203" pitchFamily="2" charset="-79"/>
              <a:cs typeface="Aharoni" panose="02010803020104030203" pitchFamily="2" charset="-79"/>
            </a:endParaRPr>
          </a:p>
          <a:p>
            <a:r>
              <a:rPr lang="en-GB" sz="1700" b="1" cap="small" dirty="0" smtClean="0">
                <a:effectLst/>
                <a:latin typeface="Aharoni" panose="02010803020104030203" pitchFamily="2" charset="-79"/>
                <a:cs typeface="Aharoni" panose="02010803020104030203" pitchFamily="2" charset="-79"/>
              </a:rPr>
              <a:t>Teleological</a:t>
            </a:r>
          </a:p>
        </p:txBody>
      </p:sp>
      <p:sp>
        <p:nvSpPr>
          <p:cNvPr id="15" name="TextBox 14"/>
          <p:cNvSpPr txBox="1"/>
          <p:nvPr/>
        </p:nvSpPr>
        <p:spPr>
          <a:xfrm>
            <a:off x="6228184" y="2636912"/>
            <a:ext cx="2736304" cy="61555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Nussbaum and her list</a:t>
            </a:r>
            <a:endParaRPr lang="en-GB" sz="1700" b="1" cap="small" dirty="0">
              <a:effectLst/>
              <a:latin typeface="Aharoni" panose="02010803020104030203" pitchFamily="2" charset="-79"/>
              <a:cs typeface="Aharoni" panose="02010803020104030203" pitchFamily="2" charset="-79"/>
            </a:endParaRPr>
          </a:p>
          <a:p>
            <a:r>
              <a:rPr lang="en-GB" sz="1700" b="1" cap="small" dirty="0" smtClean="0">
                <a:effectLst/>
                <a:latin typeface="Aharoni" panose="02010803020104030203" pitchFamily="2" charset="-79"/>
                <a:cs typeface="Aharoni" panose="02010803020104030203" pitchFamily="2" charset="-79"/>
              </a:rPr>
              <a:t>              of capabilities</a:t>
            </a:r>
            <a:endParaRPr lang="en-GB" sz="1700" b="1" cap="small"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4534357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Theories of justice</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467544" y="3379668"/>
            <a:ext cx="1512168" cy="87716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Aristotelean</a:t>
            </a:r>
          </a:p>
          <a:p>
            <a:endParaRPr lang="en-GB" sz="1700" b="1" cap="small" dirty="0">
              <a:effectLst/>
              <a:latin typeface="Aharoni" panose="02010803020104030203" pitchFamily="2" charset="-79"/>
              <a:cs typeface="Aharoni" panose="02010803020104030203" pitchFamily="2" charset="-79"/>
            </a:endParaRPr>
          </a:p>
          <a:p>
            <a:r>
              <a:rPr lang="en-GB" sz="1700" b="1" cap="small" dirty="0" smtClean="0">
                <a:effectLst/>
                <a:latin typeface="Aharoni" panose="02010803020104030203" pitchFamily="2" charset="-79"/>
                <a:cs typeface="Aharoni" panose="02010803020104030203" pitchFamily="2" charset="-79"/>
              </a:rPr>
              <a:t>Teleological</a:t>
            </a:r>
          </a:p>
        </p:txBody>
      </p:sp>
    </p:spTree>
    <p:extLst>
      <p:ext uri="{BB962C8B-B14F-4D97-AF65-F5344CB8AC3E}">
        <p14:creationId xmlns:p14="http://schemas.microsoft.com/office/powerpoint/2010/main" val="192669799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Theories of justice</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467544" y="3379668"/>
            <a:ext cx="1512168" cy="87716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Aristotelean</a:t>
            </a:r>
          </a:p>
          <a:p>
            <a:endParaRPr lang="en-GB" sz="1700" b="1" cap="small" dirty="0">
              <a:effectLst/>
              <a:latin typeface="Aharoni" panose="02010803020104030203" pitchFamily="2" charset="-79"/>
              <a:cs typeface="Aharoni" panose="02010803020104030203" pitchFamily="2" charset="-79"/>
            </a:endParaRPr>
          </a:p>
          <a:p>
            <a:endParaRPr lang="en-GB" sz="1700" b="1" cap="small" dirty="0" smtClean="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688251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Theories of justice</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467544" y="3379668"/>
            <a:ext cx="1512168" cy="877163"/>
          </a:xfrm>
          <a:prstGeom prst="rect">
            <a:avLst/>
          </a:prstGeom>
          <a:noFill/>
        </p:spPr>
        <p:txBody>
          <a:bodyPr wrap="square" rtlCol="0">
            <a:spAutoFit/>
          </a:bodyPr>
          <a:lstStyle/>
          <a:p>
            <a:r>
              <a:rPr lang="en-GB" sz="1700" b="1" cap="small" dirty="0" smtClean="0">
                <a:effectLst/>
                <a:latin typeface="Aharoni" panose="02010803020104030203" pitchFamily="2" charset="-79"/>
                <a:cs typeface="Aharoni" panose="02010803020104030203" pitchFamily="2" charset="-79"/>
              </a:rPr>
              <a:t>Aristotelean</a:t>
            </a:r>
          </a:p>
          <a:p>
            <a:endParaRPr lang="en-GB" sz="1700" b="1" cap="small" dirty="0">
              <a:effectLst/>
              <a:latin typeface="Aharoni" panose="02010803020104030203" pitchFamily="2" charset="-79"/>
              <a:cs typeface="Aharoni" panose="02010803020104030203" pitchFamily="2" charset="-79"/>
            </a:endParaRPr>
          </a:p>
          <a:p>
            <a:r>
              <a:rPr lang="en-GB" sz="1700" b="1" cap="small" dirty="0" smtClean="0">
                <a:effectLst/>
                <a:latin typeface="Aharoni" panose="02010803020104030203" pitchFamily="2" charset="-79"/>
                <a:cs typeface="Aharoni" panose="02010803020104030203" pitchFamily="2" charset="-79"/>
              </a:rPr>
              <a:t>Virtue ethics</a:t>
            </a:r>
          </a:p>
        </p:txBody>
      </p:sp>
    </p:spTree>
    <p:extLst>
      <p:ext uri="{BB962C8B-B14F-4D97-AF65-F5344CB8AC3E}">
        <p14:creationId xmlns:p14="http://schemas.microsoft.com/office/powerpoint/2010/main" val="391351413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76714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Virtue ethics</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64458395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Virtue ethics</a:t>
            </a:r>
            <a:endParaRPr lang="en-GB" sz="1600" b="1" dirty="0" smtClean="0">
              <a:solidFill>
                <a:schemeClr val="bg2">
                  <a:lumMod val="40000"/>
                  <a:lumOff val="60000"/>
                </a:schemeClr>
              </a:solidFill>
              <a:latin typeface="Arial" charset="0"/>
            </a:endParaRPr>
          </a:p>
        </p:txBody>
      </p:sp>
      <p:sp>
        <p:nvSpPr>
          <p:cNvPr id="5" name="Rectangle 4"/>
          <p:cNvSpPr/>
          <p:nvPr/>
        </p:nvSpPr>
        <p:spPr bwMode="auto">
          <a:xfrm rot="-1980000">
            <a:off x="62752" y="465878"/>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Aristotle</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9040243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Our aim is to live a good life in a good society</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Happiness (pleasure over pain) is important, but</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A truly good life is a virtuous life</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Virtue ethics</a:t>
            </a:r>
            <a:endParaRPr lang="en-GB" sz="1600" b="1" dirty="0" smtClean="0">
              <a:solidFill>
                <a:schemeClr val="bg2">
                  <a:lumMod val="40000"/>
                  <a:lumOff val="60000"/>
                </a:schemeClr>
              </a:solidFill>
              <a:latin typeface="Arial" charset="0"/>
            </a:endParaRPr>
          </a:p>
        </p:txBody>
      </p:sp>
      <p:sp>
        <p:nvSpPr>
          <p:cNvPr id="5" name="Rectangle 4"/>
          <p:cNvSpPr/>
          <p:nvPr/>
        </p:nvSpPr>
        <p:spPr bwMode="auto">
          <a:xfrm rot="-1980000">
            <a:off x="62752" y="465878"/>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Aristotle</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3359155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Our aim is to live a good life in a good society</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Happiness (pleasure over pain) is important, but</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A truly good life is a virtuous life</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Virtue means keeping a “golden mean” between extremes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In emotions, attitudes, and actions, too much is not good</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And similarly, too little (or not enough) is not good, either</a:t>
            </a: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Virtue ethics</a:t>
            </a:r>
            <a:endParaRPr lang="en-GB" sz="1600" b="1" dirty="0" smtClean="0">
              <a:solidFill>
                <a:schemeClr val="bg2">
                  <a:lumMod val="40000"/>
                  <a:lumOff val="60000"/>
                </a:schemeClr>
              </a:solidFill>
              <a:latin typeface="Arial" charset="0"/>
            </a:endParaRPr>
          </a:p>
        </p:txBody>
      </p:sp>
      <p:sp>
        <p:nvSpPr>
          <p:cNvPr id="5" name="Rectangle 4"/>
          <p:cNvSpPr/>
          <p:nvPr/>
        </p:nvSpPr>
        <p:spPr bwMode="auto">
          <a:xfrm rot="-1980000">
            <a:off x="62752" y="465878"/>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Aristotle</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3286328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4" name="TextBox 13"/>
          <p:cNvSpPr txBox="1"/>
          <p:nvPr/>
        </p:nvSpPr>
        <p:spPr>
          <a:xfrm>
            <a:off x="6372200" y="1338274"/>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 so as to enable the preparation of fish meals for the willing.</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3377935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Our aim is to live a good life in a good society</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Happiness (pleasure over pain) is important, but</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A truly good life is a virtuous life</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Virtue means keeping a “golden mean” between extremes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In emotions, attitudes, and actions, too much is not good</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And similarly, too little (or not enough) is not good, either</a:t>
            </a:r>
          </a:p>
          <a:p>
            <a:pPr marL="0" indent="0" algn="ctr">
              <a:spcAft>
                <a:spcPts val="600"/>
              </a:spcAft>
              <a:buNone/>
            </a:pPr>
            <a:endParaRPr lang="en-GB" sz="8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Virtuousness is a result of successful education</a:t>
            </a:r>
          </a:p>
          <a:p>
            <a:pPr algn="ctr">
              <a:spcAft>
                <a:spcPts val="0"/>
              </a:spcAft>
            </a:pPr>
            <a:r>
              <a:rPr lang="en-GB" sz="2200" b="1" dirty="0" smtClean="0">
                <a:latin typeface="Arial" panose="020B0604020202020204" pitchFamily="34" charset="0"/>
                <a:cs typeface="Arial" panose="020B0604020202020204" pitchFamily="34" charset="0"/>
              </a:rPr>
              <a:t>Children first imitate virtuous action, then see why</a:t>
            </a:r>
          </a:p>
          <a:p>
            <a:pPr algn="ctr">
              <a:spcAft>
                <a:spcPts val="0"/>
              </a:spcAft>
            </a:pPr>
            <a:r>
              <a:rPr lang="en-GB" sz="2200" b="1" dirty="0" smtClean="0">
                <a:latin typeface="Arial" panose="020B0604020202020204" pitchFamily="34" charset="0"/>
                <a:cs typeface="Arial" panose="020B0604020202020204" pitchFamily="34" charset="0"/>
              </a:rPr>
              <a:t>If this fails, weakness of the will (inclinations take over) or viciousness (going perversely against the good life) follow</a:t>
            </a: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Virtue ethics</a:t>
            </a:r>
            <a:endParaRPr lang="en-GB" sz="1600" b="1" dirty="0" smtClean="0">
              <a:solidFill>
                <a:schemeClr val="bg2">
                  <a:lumMod val="40000"/>
                  <a:lumOff val="60000"/>
                </a:schemeClr>
              </a:solidFill>
              <a:latin typeface="Arial" charset="0"/>
            </a:endParaRPr>
          </a:p>
        </p:txBody>
      </p:sp>
      <p:sp>
        <p:nvSpPr>
          <p:cNvPr id="5" name="Rectangle 4"/>
          <p:cNvSpPr/>
          <p:nvPr/>
        </p:nvSpPr>
        <p:spPr bwMode="auto">
          <a:xfrm rot="-1980000">
            <a:off x="62752" y="465878"/>
            <a:ext cx="1728192" cy="6120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0" dirty="0" smtClean="0">
                <a:ln>
                  <a:noFill/>
                </a:ln>
                <a:solidFill>
                  <a:schemeClr val="tx1"/>
                </a:solidFill>
                <a:effectLst/>
                <a:latin typeface="Times New Roman" pitchFamily="18" charset="0"/>
              </a:rPr>
              <a:t>Aristotle</a:t>
            </a:r>
            <a:endParaRPr kumimoji="0" lang="en-US" sz="32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157333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71618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6381328"/>
            <a:ext cx="9144000" cy="360040"/>
          </a:xfrm>
        </p:spPr>
        <p:txBody>
          <a:bodyPr/>
          <a:lstStyle/>
          <a:p>
            <a:pPr marL="0" indent="0" algn="ctr">
              <a:spcBef>
                <a:spcPts val="600"/>
              </a:spcBef>
              <a:spcAft>
                <a:spcPts val="600"/>
              </a:spcAft>
              <a:buNone/>
            </a:pPr>
            <a:r>
              <a:rPr lang="en-GB" sz="1800" b="1" dirty="0" smtClean="0">
                <a:latin typeface="Arial" panose="020B0604020202020204" pitchFamily="34" charset="0"/>
                <a:cs typeface="Arial" panose="020B0604020202020204" pitchFamily="34" charset="0"/>
              </a:rPr>
              <a:t>Aristotle</a:t>
            </a:r>
            <a:r>
              <a:rPr lang="en-GB" sz="1800" b="1" i="1" dirty="0" smtClean="0">
                <a:latin typeface="Arial" panose="020B0604020202020204" pitchFamily="34" charset="0"/>
                <a:cs typeface="Arial" panose="020B0604020202020204" pitchFamily="34" charset="0"/>
              </a:rPr>
              <a:t>, Nichomachean Ethics</a:t>
            </a:r>
            <a:endParaRPr lang="en-GB" sz="1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Keeping the golden mean between extremes</a:t>
            </a:r>
            <a:endParaRPr lang="en-GB" sz="1600" b="1" dirty="0" smtClean="0">
              <a:solidFill>
                <a:schemeClr val="bg2">
                  <a:lumMod val="40000"/>
                  <a:lumOff val="60000"/>
                </a:schemeClr>
              </a:solidFill>
              <a:latin typeface="Arial" charset="0"/>
            </a:endParaRPr>
          </a:p>
        </p:txBody>
      </p:sp>
      <p:pic>
        <p:nvPicPr>
          <p:cNvPr id="1026" name="Picture 2" descr="Image result for aristotle table of virt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85" y="1124744"/>
            <a:ext cx="8322229" cy="520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40221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6381328"/>
            <a:ext cx="9144000" cy="360040"/>
          </a:xfrm>
        </p:spPr>
        <p:txBody>
          <a:bodyPr/>
          <a:lstStyle/>
          <a:p>
            <a:pPr marL="0" indent="0" algn="ctr">
              <a:spcBef>
                <a:spcPts val="600"/>
              </a:spcBef>
              <a:spcAft>
                <a:spcPts val="600"/>
              </a:spcAft>
              <a:buNone/>
            </a:pPr>
            <a:r>
              <a:rPr lang="en-GB" sz="1800" b="1" dirty="0" smtClean="0">
                <a:latin typeface="Arial" panose="020B0604020202020204" pitchFamily="34" charset="0"/>
                <a:cs typeface="Arial" panose="020B0604020202020204" pitchFamily="34" charset="0"/>
              </a:rPr>
              <a:t>Aristotle</a:t>
            </a:r>
            <a:r>
              <a:rPr lang="en-GB" sz="1800" b="1" i="1" dirty="0" smtClean="0">
                <a:latin typeface="Arial" panose="020B0604020202020204" pitchFamily="34" charset="0"/>
                <a:cs typeface="Arial" panose="020B0604020202020204" pitchFamily="34" charset="0"/>
              </a:rPr>
              <a:t>, Nichomachean Ethics</a:t>
            </a:r>
            <a:endParaRPr lang="en-GB" sz="1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Keeping the golden mean between extremes</a:t>
            </a:r>
            <a:endParaRPr lang="en-GB" sz="1600" b="1" dirty="0" smtClean="0">
              <a:solidFill>
                <a:schemeClr val="bg2">
                  <a:lumMod val="40000"/>
                  <a:lumOff val="60000"/>
                </a:schemeClr>
              </a:solidFill>
              <a:latin typeface="Arial" charset="0"/>
            </a:endParaRPr>
          </a:p>
        </p:txBody>
      </p:sp>
      <p:pic>
        <p:nvPicPr>
          <p:cNvPr id="1026" name="Picture 2" descr="Image result for aristotle table of virt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85" y="1124744"/>
            <a:ext cx="8322229" cy="5209963"/>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107504" y="2420888"/>
            <a:ext cx="216024" cy="14401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33007426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6381328"/>
            <a:ext cx="9144000" cy="360040"/>
          </a:xfrm>
        </p:spPr>
        <p:txBody>
          <a:bodyPr/>
          <a:lstStyle/>
          <a:p>
            <a:pPr marL="0" indent="0" algn="ctr">
              <a:spcBef>
                <a:spcPts val="600"/>
              </a:spcBef>
              <a:spcAft>
                <a:spcPts val="600"/>
              </a:spcAft>
              <a:buNone/>
            </a:pPr>
            <a:r>
              <a:rPr lang="en-GB" sz="1800" b="1" dirty="0" smtClean="0">
                <a:latin typeface="Arial" panose="020B0604020202020204" pitchFamily="34" charset="0"/>
                <a:cs typeface="Arial" panose="020B0604020202020204" pitchFamily="34" charset="0"/>
              </a:rPr>
              <a:t>Aristotle</a:t>
            </a:r>
            <a:r>
              <a:rPr lang="en-GB" sz="1800" b="1" i="1" dirty="0" smtClean="0">
                <a:latin typeface="Arial" panose="020B0604020202020204" pitchFamily="34" charset="0"/>
                <a:cs typeface="Arial" panose="020B0604020202020204" pitchFamily="34" charset="0"/>
              </a:rPr>
              <a:t>, Nichomachean Ethics</a:t>
            </a:r>
            <a:endParaRPr lang="en-GB" sz="1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Keeping the golden mean between extremes</a:t>
            </a:r>
            <a:endParaRPr lang="en-GB" sz="1600" b="1" dirty="0" smtClean="0">
              <a:solidFill>
                <a:schemeClr val="bg2">
                  <a:lumMod val="40000"/>
                  <a:lumOff val="60000"/>
                </a:schemeClr>
              </a:solidFill>
              <a:latin typeface="Arial" charset="0"/>
            </a:endParaRPr>
          </a:p>
        </p:txBody>
      </p:sp>
      <p:pic>
        <p:nvPicPr>
          <p:cNvPr id="1026" name="Picture 2" descr="Image result for aristotle table of virt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85" y="1124744"/>
            <a:ext cx="8322229" cy="5209963"/>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bwMode="auto">
          <a:xfrm>
            <a:off x="107504" y="2636912"/>
            <a:ext cx="216024" cy="14401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70223226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6381328"/>
            <a:ext cx="9144000" cy="360040"/>
          </a:xfrm>
        </p:spPr>
        <p:txBody>
          <a:bodyPr/>
          <a:lstStyle/>
          <a:p>
            <a:pPr marL="0" indent="0" algn="ctr">
              <a:spcBef>
                <a:spcPts val="600"/>
              </a:spcBef>
              <a:spcAft>
                <a:spcPts val="600"/>
              </a:spcAft>
              <a:buNone/>
            </a:pPr>
            <a:r>
              <a:rPr lang="en-GB" sz="1800" b="1" dirty="0" smtClean="0">
                <a:latin typeface="Arial" panose="020B0604020202020204" pitchFamily="34" charset="0"/>
                <a:cs typeface="Arial" panose="020B0604020202020204" pitchFamily="34" charset="0"/>
              </a:rPr>
              <a:t>Aristotle</a:t>
            </a:r>
            <a:r>
              <a:rPr lang="en-GB" sz="1800" b="1" i="1" dirty="0" smtClean="0">
                <a:latin typeface="Arial" panose="020B0604020202020204" pitchFamily="34" charset="0"/>
                <a:cs typeface="Arial" panose="020B0604020202020204" pitchFamily="34" charset="0"/>
              </a:rPr>
              <a:t>, Nichomachean Ethics</a:t>
            </a:r>
            <a:endParaRPr lang="en-GB" sz="1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Keeping the golden mean between extremes</a:t>
            </a:r>
            <a:endParaRPr lang="en-GB" sz="1600" b="1" dirty="0" smtClean="0">
              <a:solidFill>
                <a:schemeClr val="bg2">
                  <a:lumMod val="40000"/>
                  <a:lumOff val="60000"/>
                </a:schemeClr>
              </a:solidFill>
              <a:latin typeface="Arial" charset="0"/>
            </a:endParaRPr>
          </a:p>
        </p:txBody>
      </p:sp>
      <p:pic>
        <p:nvPicPr>
          <p:cNvPr id="1026" name="Picture 2" descr="Image result for aristotle table of virt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85" y="1124744"/>
            <a:ext cx="8322229" cy="520996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bwMode="auto">
          <a:xfrm>
            <a:off x="107504" y="3284984"/>
            <a:ext cx="216024" cy="14401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905859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6381328"/>
            <a:ext cx="9144000" cy="360040"/>
          </a:xfrm>
        </p:spPr>
        <p:txBody>
          <a:bodyPr/>
          <a:lstStyle/>
          <a:p>
            <a:pPr marL="0" indent="0" algn="ctr">
              <a:spcBef>
                <a:spcPts val="600"/>
              </a:spcBef>
              <a:spcAft>
                <a:spcPts val="600"/>
              </a:spcAft>
              <a:buNone/>
            </a:pPr>
            <a:r>
              <a:rPr lang="en-GB" sz="1800" b="1" dirty="0" smtClean="0">
                <a:latin typeface="Arial" panose="020B0604020202020204" pitchFamily="34" charset="0"/>
                <a:cs typeface="Arial" panose="020B0604020202020204" pitchFamily="34" charset="0"/>
              </a:rPr>
              <a:t>Aristotle</a:t>
            </a:r>
            <a:r>
              <a:rPr lang="en-GB" sz="1800" b="1" i="1" dirty="0" smtClean="0">
                <a:latin typeface="Arial" panose="020B0604020202020204" pitchFamily="34" charset="0"/>
                <a:cs typeface="Arial" panose="020B0604020202020204" pitchFamily="34" charset="0"/>
              </a:rPr>
              <a:t>, Nichomachean Ethics</a:t>
            </a:r>
            <a:endParaRPr lang="en-GB" sz="1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Keeping the golden mean between extremes</a:t>
            </a:r>
            <a:endParaRPr lang="en-GB" sz="1600" b="1" dirty="0" smtClean="0">
              <a:solidFill>
                <a:schemeClr val="bg2">
                  <a:lumMod val="40000"/>
                  <a:lumOff val="60000"/>
                </a:schemeClr>
              </a:solidFill>
              <a:latin typeface="Arial" charset="0"/>
            </a:endParaRPr>
          </a:p>
        </p:txBody>
      </p:sp>
      <p:pic>
        <p:nvPicPr>
          <p:cNvPr id="1026" name="Picture 2" descr="Image result for aristotle table of virt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85" y="1124744"/>
            <a:ext cx="8322229" cy="5209963"/>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bwMode="auto">
          <a:xfrm>
            <a:off x="105980" y="3981072"/>
            <a:ext cx="216024" cy="14401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40239870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6381328"/>
            <a:ext cx="9144000" cy="360040"/>
          </a:xfrm>
        </p:spPr>
        <p:txBody>
          <a:bodyPr/>
          <a:lstStyle/>
          <a:p>
            <a:pPr marL="0" indent="0" algn="ctr">
              <a:spcBef>
                <a:spcPts val="600"/>
              </a:spcBef>
              <a:spcAft>
                <a:spcPts val="600"/>
              </a:spcAft>
              <a:buNone/>
            </a:pPr>
            <a:r>
              <a:rPr lang="en-GB" sz="1800" b="1" dirty="0" smtClean="0">
                <a:latin typeface="Arial" panose="020B0604020202020204" pitchFamily="34" charset="0"/>
                <a:cs typeface="Arial" panose="020B0604020202020204" pitchFamily="34" charset="0"/>
              </a:rPr>
              <a:t>Aristotle</a:t>
            </a:r>
            <a:r>
              <a:rPr lang="en-GB" sz="1800" b="1" i="1" dirty="0" smtClean="0">
                <a:latin typeface="Arial" panose="020B0604020202020204" pitchFamily="34" charset="0"/>
                <a:cs typeface="Arial" panose="020B0604020202020204" pitchFamily="34" charset="0"/>
              </a:rPr>
              <a:t>, Nichomachean Ethics</a:t>
            </a:r>
            <a:endParaRPr lang="en-GB" sz="1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Keeping the golden mean between extremes</a:t>
            </a:r>
            <a:endParaRPr lang="en-GB" sz="1600" b="1" dirty="0" smtClean="0">
              <a:solidFill>
                <a:schemeClr val="bg2">
                  <a:lumMod val="40000"/>
                  <a:lumOff val="60000"/>
                </a:schemeClr>
              </a:solidFill>
              <a:latin typeface="Arial" charset="0"/>
            </a:endParaRPr>
          </a:p>
        </p:txBody>
      </p:sp>
      <p:pic>
        <p:nvPicPr>
          <p:cNvPr id="1026" name="Picture 2" descr="Image result for aristotle table of virt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85" y="1124744"/>
            <a:ext cx="8322229" cy="5209963"/>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bwMode="auto">
          <a:xfrm>
            <a:off x="107504" y="5085184"/>
            <a:ext cx="216024" cy="14401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4753967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31819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teleology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76621572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2915816" y="5272118"/>
            <a:ext cx="3312368"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the inability to get fish meals their own fault? If so, forget. If not, do something.</a:t>
            </a:r>
            <a:endParaRPr lang="en-GB" sz="1700" b="1" dirty="0">
              <a:effectLst/>
              <a:latin typeface="Aharoni" panose="02010803020104030203" pitchFamily="2" charset="-79"/>
              <a:cs typeface="Aharoni" panose="02010803020104030203" pitchFamily="2" charset="-79"/>
            </a:endParaRPr>
          </a:p>
        </p:txBody>
      </p:sp>
      <p:sp>
        <p:nvSpPr>
          <p:cNvPr id="19" name="TextBox 18"/>
          <p:cNvSpPr txBox="1"/>
          <p:nvPr/>
        </p:nvSpPr>
        <p:spPr>
          <a:xfrm>
            <a:off x="6372200" y="1338274"/>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 so as to enable the preparation of fish meals for the willing.</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2385849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Both natural law and virtue ethics are context-sensitive</a:t>
            </a:r>
          </a:p>
          <a:p>
            <a:pPr algn="ctr">
              <a:spcAft>
                <a:spcPts val="600"/>
              </a:spcAft>
            </a:pPr>
            <a:r>
              <a:rPr lang="en-GB" sz="2000" b="1" dirty="0" smtClean="0">
                <a:latin typeface="Arial" panose="020B0604020202020204" pitchFamily="34" charset="0"/>
                <a:cs typeface="Arial" panose="020B0604020202020204" pitchFamily="34" charset="0"/>
              </a:rPr>
              <a:t>Our telos can be promoted differently in different circumstances</a:t>
            </a:r>
          </a:p>
          <a:p>
            <a:pPr algn="ctr">
              <a:spcAft>
                <a:spcPts val="600"/>
              </a:spcAft>
            </a:pPr>
            <a:r>
              <a:rPr lang="en-GB" sz="2000" b="1" dirty="0" smtClean="0">
                <a:latin typeface="Arial" panose="020B0604020202020204" pitchFamily="34" charset="0"/>
                <a:cs typeface="Arial" panose="020B0604020202020204" pitchFamily="34" charset="0"/>
              </a:rPr>
              <a:t>And what is brave in one context may be rash in another</a:t>
            </a:r>
          </a:p>
          <a:p>
            <a:pPr algn="ctr">
              <a:spcAft>
                <a:spcPts val="600"/>
              </a:spcAft>
            </a:pPr>
            <a:r>
              <a:rPr lang="en-GB" sz="2000" b="1" dirty="0" smtClean="0">
                <a:latin typeface="Arial" panose="020B0604020202020204" pitchFamily="34" charset="0"/>
                <a:cs typeface="Arial" panose="020B0604020202020204" pitchFamily="34" charset="0"/>
              </a:rPr>
              <a:t>So feel free to use your practical reasonableness</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teleology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5604108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Both natural law and virtue ethics are context-sensitive</a:t>
            </a:r>
          </a:p>
          <a:p>
            <a:pPr algn="ctr">
              <a:spcAft>
                <a:spcPts val="600"/>
              </a:spcAft>
            </a:pPr>
            <a:r>
              <a:rPr lang="en-GB" sz="2000" b="1" dirty="0" smtClean="0">
                <a:latin typeface="Arial" panose="020B0604020202020204" pitchFamily="34" charset="0"/>
                <a:cs typeface="Arial" panose="020B0604020202020204" pitchFamily="34" charset="0"/>
              </a:rPr>
              <a:t>Our telos can be promoted differently in different circumstances</a:t>
            </a:r>
          </a:p>
          <a:p>
            <a:pPr algn="ctr">
              <a:spcAft>
                <a:spcPts val="600"/>
              </a:spcAft>
            </a:pPr>
            <a:r>
              <a:rPr lang="en-GB" sz="2000" b="1" dirty="0" smtClean="0">
                <a:latin typeface="Arial" panose="020B0604020202020204" pitchFamily="34" charset="0"/>
                <a:cs typeface="Arial" panose="020B0604020202020204" pitchFamily="34" charset="0"/>
              </a:rPr>
              <a:t>And what is brave in one context may be rash in another</a:t>
            </a:r>
          </a:p>
          <a:p>
            <a:pPr algn="ctr">
              <a:spcAft>
                <a:spcPts val="600"/>
              </a:spcAft>
            </a:pPr>
            <a:r>
              <a:rPr lang="en-GB" sz="2000" b="1" dirty="0" smtClean="0">
                <a:latin typeface="Arial" panose="020B0604020202020204" pitchFamily="34" charset="0"/>
                <a:cs typeface="Arial" panose="020B0604020202020204" pitchFamily="34" charset="0"/>
              </a:rPr>
              <a:t>So feel free to use your practical reasonableness</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Natural law theorists cannot stray from the primary goods</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000" b="1" dirty="0" smtClean="0">
                <a:latin typeface="Arial" panose="020B0604020202020204" pitchFamily="34" charset="0"/>
                <a:cs typeface="Arial" panose="020B0604020202020204" pitchFamily="34" charset="0"/>
              </a:rPr>
              <a:t>That human life is sacred means that human life is sacred, and so on</a:t>
            </a:r>
          </a:p>
          <a:p>
            <a:pPr algn="ctr">
              <a:spcBef>
                <a:spcPts val="528"/>
              </a:spcBef>
              <a:spcAft>
                <a:spcPts val="600"/>
              </a:spcAft>
            </a:pPr>
            <a:r>
              <a:rPr lang="en-GB" sz="2000" b="1" dirty="0" smtClean="0">
                <a:latin typeface="Arial" panose="020B0604020202020204" pitchFamily="34" charset="0"/>
                <a:cs typeface="Arial" panose="020B0604020202020204" pitchFamily="34" charset="0"/>
              </a:rPr>
              <a:t>How it can be best protected may be a matter of interpretation</a:t>
            </a: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teleology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87692531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Both natural law and virtue ethics are context-sensitive</a:t>
            </a:r>
          </a:p>
          <a:p>
            <a:pPr algn="ctr">
              <a:spcAft>
                <a:spcPts val="600"/>
              </a:spcAft>
            </a:pPr>
            <a:r>
              <a:rPr lang="en-GB" sz="2000" b="1" dirty="0" smtClean="0">
                <a:latin typeface="Arial" panose="020B0604020202020204" pitchFamily="34" charset="0"/>
                <a:cs typeface="Arial" panose="020B0604020202020204" pitchFamily="34" charset="0"/>
              </a:rPr>
              <a:t>Our telos can be promoted differently in different circumstances</a:t>
            </a:r>
          </a:p>
          <a:p>
            <a:pPr algn="ctr">
              <a:spcAft>
                <a:spcPts val="600"/>
              </a:spcAft>
            </a:pPr>
            <a:r>
              <a:rPr lang="en-GB" sz="2000" b="1" dirty="0" smtClean="0">
                <a:latin typeface="Arial" panose="020B0604020202020204" pitchFamily="34" charset="0"/>
                <a:cs typeface="Arial" panose="020B0604020202020204" pitchFamily="34" charset="0"/>
              </a:rPr>
              <a:t>And what is brave in one context may be rash in another</a:t>
            </a:r>
          </a:p>
          <a:p>
            <a:pPr algn="ctr">
              <a:spcAft>
                <a:spcPts val="600"/>
              </a:spcAft>
            </a:pPr>
            <a:r>
              <a:rPr lang="en-GB" sz="2000" b="1" dirty="0" smtClean="0">
                <a:latin typeface="Arial" panose="020B0604020202020204" pitchFamily="34" charset="0"/>
                <a:cs typeface="Arial" panose="020B0604020202020204" pitchFamily="34" charset="0"/>
              </a:rPr>
              <a:t>So feel free to use your practical reasonableness</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Natural law theorists cannot stray from the primary goods</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000" b="1" dirty="0" smtClean="0">
                <a:latin typeface="Arial" panose="020B0604020202020204" pitchFamily="34" charset="0"/>
                <a:cs typeface="Arial" panose="020B0604020202020204" pitchFamily="34" charset="0"/>
              </a:rPr>
              <a:t>That human life is sacred means that human life is sacred, and so on</a:t>
            </a:r>
          </a:p>
          <a:p>
            <a:pPr algn="ctr">
              <a:spcBef>
                <a:spcPts val="528"/>
              </a:spcBef>
              <a:spcAft>
                <a:spcPts val="600"/>
              </a:spcAft>
            </a:pPr>
            <a:r>
              <a:rPr lang="en-GB" sz="2000" b="1" dirty="0" smtClean="0">
                <a:latin typeface="Arial" panose="020B0604020202020204" pitchFamily="34" charset="0"/>
                <a:cs typeface="Arial" panose="020B0604020202020204" pitchFamily="34" charset="0"/>
              </a:rPr>
              <a:t>How it can be best protected may be a matter of interpretation</a:t>
            </a: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Virtue ethicists need to set, to an extent, their own premises</a:t>
            </a:r>
          </a:p>
          <a:p>
            <a:pPr algn="ctr">
              <a:spcBef>
                <a:spcPts val="528"/>
              </a:spcBef>
              <a:spcAft>
                <a:spcPts val="600"/>
              </a:spcAft>
            </a:pPr>
            <a:r>
              <a:rPr lang="en-GB" sz="2000" b="1" dirty="0" smtClean="0">
                <a:latin typeface="Arial" panose="020B0604020202020204" pitchFamily="34" charset="0"/>
                <a:cs typeface="Arial" panose="020B0604020202020204" pitchFamily="34" charset="0"/>
              </a:rPr>
              <a:t>Some dimensions relevant to the case can be found in Aristotle</a:t>
            </a:r>
            <a:endParaRPr lang="en-GB" sz="2000" b="1" dirty="0">
              <a:latin typeface="Arial" panose="020B0604020202020204" pitchFamily="34" charset="0"/>
              <a:cs typeface="Arial" panose="020B0604020202020204" pitchFamily="34" charset="0"/>
            </a:endParaRPr>
          </a:p>
          <a:p>
            <a:pPr algn="ctr">
              <a:spcBef>
                <a:spcPts val="528"/>
              </a:spcBef>
              <a:spcAft>
                <a:spcPts val="600"/>
              </a:spcAft>
            </a:pPr>
            <a:r>
              <a:rPr lang="en-GB" sz="2000" b="1" dirty="0" smtClean="0">
                <a:latin typeface="Arial" panose="020B0604020202020204" pitchFamily="34" charset="0"/>
                <a:cs typeface="Arial" panose="020B0604020202020204" pitchFamily="34" charset="0"/>
              </a:rPr>
              <a:t>There may by others, though, and you must find them yourselves</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teleology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23800361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Both natural law and virtue ethics are context-sensitive</a:t>
            </a:r>
          </a:p>
          <a:p>
            <a:pPr algn="ctr">
              <a:spcAft>
                <a:spcPts val="600"/>
              </a:spcAft>
            </a:pPr>
            <a:r>
              <a:rPr lang="en-GB" sz="2000" b="1" dirty="0" smtClean="0">
                <a:latin typeface="Arial" panose="020B0604020202020204" pitchFamily="34" charset="0"/>
                <a:cs typeface="Arial" panose="020B0604020202020204" pitchFamily="34" charset="0"/>
              </a:rPr>
              <a:t>Our telos can be promoted differently in different circumstances</a:t>
            </a:r>
          </a:p>
          <a:p>
            <a:pPr algn="ctr">
              <a:spcAft>
                <a:spcPts val="600"/>
              </a:spcAft>
            </a:pPr>
            <a:r>
              <a:rPr lang="en-GB" sz="2000" b="1" dirty="0" smtClean="0">
                <a:latin typeface="Arial" panose="020B0604020202020204" pitchFamily="34" charset="0"/>
                <a:cs typeface="Arial" panose="020B0604020202020204" pitchFamily="34" charset="0"/>
              </a:rPr>
              <a:t>And what is brave in one context may be rash in another</a:t>
            </a:r>
          </a:p>
          <a:p>
            <a:pPr algn="ctr">
              <a:spcAft>
                <a:spcPts val="600"/>
              </a:spcAft>
            </a:pPr>
            <a:r>
              <a:rPr lang="en-GB" sz="2000" b="1" dirty="0" smtClean="0">
                <a:latin typeface="Arial" panose="020B0604020202020204" pitchFamily="34" charset="0"/>
                <a:cs typeface="Arial" panose="020B0604020202020204" pitchFamily="34" charset="0"/>
              </a:rPr>
              <a:t>So feel free to use your practical reasonableness</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Natural law theorists cannot stray from the primary goods</a:t>
            </a:r>
            <a:endParaRPr lang="en-GB" sz="2400" b="1" i="1" dirty="0">
              <a:latin typeface="Arial" panose="020B0604020202020204" pitchFamily="34" charset="0"/>
              <a:cs typeface="Arial" panose="020B0604020202020204" pitchFamily="34" charset="0"/>
            </a:endParaRPr>
          </a:p>
          <a:p>
            <a:pPr algn="ctr">
              <a:spcBef>
                <a:spcPts val="528"/>
              </a:spcBef>
              <a:spcAft>
                <a:spcPts val="600"/>
              </a:spcAft>
            </a:pPr>
            <a:r>
              <a:rPr lang="en-GB" sz="2000" b="1" dirty="0" smtClean="0">
                <a:latin typeface="Arial" panose="020B0604020202020204" pitchFamily="34" charset="0"/>
                <a:cs typeface="Arial" panose="020B0604020202020204" pitchFamily="34" charset="0"/>
              </a:rPr>
              <a:t>That human life is sacred means that human life is sacred, and so on</a:t>
            </a:r>
          </a:p>
          <a:p>
            <a:pPr algn="ctr">
              <a:spcBef>
                <a:spcPts val="528"/>
              </a:spcBef>
              <a:spcAft>
                <a:spcPts val="600"/>
              </a:spcAft>
            </a:pPr>
            <a:r>
              <a:rPr lang="en-GB" sz="2000" b="1" dirty="0" smtClean="0">
                <a:latin typeface="Arial" panose="020B0604020202020204" pitchFamily="34" charset="0"/>
                <a:cs typeface="Arial" panose="020B0604020202020204" pitchFamily="34" charset="0"/>
              </a:rPr>
              <a:t>How it can be best protected may be a matter of interpretation</a:t>
            </a: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Virtue ethicists need to set, to an extent, their own premises</a:t>
            </a:r>
          </a:p>
          <a:p>
            <a:pPr algn="ctr">
              <a:spcBef>
                <a:spcPts val="528"/>
              </a:spcBef>
              <a:spcAft>
                <a:spcPts val="600"/>
              </a:spcAft>
            </a:pPr>
            <a:r>
              <a:rPr lang="en-GB" sz="2000" b="1" dirty="0" smtClean="0">
                <a:latin typeface="Arial" panose="020B0604020202020204" pitchFamily="34" charset="0"/>
                <a:cs typeface="Arial" panose="020B0604020202020204" pitchFamily="34" charset="0"/>
              </a:rPr>
              <a:t>Some dimensions relevant to the case can be found in Aristotle</a:t>
            </a:r>
            <a:endParaRPr lang="en-GB" sz="2000" b="1" dirty="0">
              <a:latin typeface="Arial" panose="020B0604020202020204" pitchFamily="34" charset="0"/>
              <a:cs typeface="Arial" panose="020B0604020202020204" pitchFamily="34" charset="0"/>
            </a:endParaRPr>
          </a:p>
          <a:p>
            <a:pPr algn="ctr">
              <a:spcBef>
                <a:spcPts val="528"/>
              </a:spcBef>
              <a:spcAft>
                <a:spcPts val="600"/>
              </a:spcAft>
            </a:pPr>
            <a:r>
              <a:rPr lang="en-GB" sz="2000" b="1" dirty="0" smtClean="0">
                <a:latin typeface="Arial" panose="020B0604020202020204" pitchFamily="34" charset="0"/>
                <a:cs typeface="Arial" panose="020B0604020202020204" pitchFamily="34" charset="0"/>
              </a:rPr>
              <a:t>There may by others, though, and you must find them yourselves</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teleology</a:t>
            </a:r>
            <a:endParaRPr lang="en-GB" sz="1600" b="1" dirty="0" smtClean="0">
              <a:solidFill>
                <a:schemeClr val="bg2">
                  <a:lumMod val="40000"/>
                  <a:lumOff val="60000"/>
                </a:schemeClr>
              </a:solidFill>
              <a:latin typeface="Arial" charset="0"/>
            </a:endParaRPr>
          </a:p>
        </p:txBody>
      </p:sp>
      <p:sp>
        <p:nvSpPr>
          <p:cNvPr id="5" name="Rectangle 4"/>
          <p:cNvSpPr/>
          <p:nvPr/>
        </p:nvSpPr>
        <p:spPr bwMode="auto">
          <a:xfrm>
            <a:off x="107504" y="125776"/>
            <a:ext cx="8928992" cy="6615592"/>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16988524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981200"/>
            <a:ext cx="9108504" cy="2527920"/>
          </a:xfrm>
        </p:spPr>
        <p:txBody>
          <a:bodyPr/>
          <a:lstStyle/>
          <a:p>
            <a:pPr marL="0" indent="0" algn="ctr">
              <a:buNone/>
            </a:pPr>
            <a:r>
              <a:rPr lang="en-GB" sz="2600" b="1" dirty="0" smtClean="0">
                <a:latin typeface="Arial" panose="020B0604020202020204" pitchFamily="34" charset="0"/>
                <a:cs typeface="Arial" panose="020B0604020202020204" pitchFamily="34" charset="0"/>
              </a:rPr>
              <a:t>Do not forget to send me your question</a:t>
            </a:r>
            <a:r>
              <a:rPr lang="en-GB" sz="2600" b="1" dirty="0">
                <a:latin typeface="Arial" panose="020B0604020202020204" pitchFamily="34" charset="0"/>
                <a:cs typeface="Arial" panose="020B0604020202020204" pitchFamily="34" charset="0"/>
              </a:rPr>
              <a:t> </a:t>
            </a:r>
            <a:r>
              <a:rPr lang="en-GB" sz="2600" b="1" dirty="0" smtClean="0">
                <a:latin typeface="Arial" panose="020B0604020202020204" pitchFamily="34" charset="0"/>
                <a:cs typeface="Arial" panose="020B0604020202020204" pitchFamily="34" charset="0"/>
              </a:rPr>
              <a:t>at:</a:t>
            </a:r>
          </a:p>
          <a:p>
            <a:pPr marL="0" indent="0" algn="ctr">
              <a:buNone/>
            </a:pPr>
            <a:endParaRPr lang="en-GB" sz="2600" b="1" dirty="0">
              <a:latin typeface="Arial" panose="020B0604020202020204" pitchFamily="34" charset="0"/>
              <a:cs typeface="Arial" panose="020B0604020202020204" pitchFamily="34" charset="0"/>
            </a:endParaRPr>
          </a:p>
          <a:p>
            <a:pPr marL="0" indent="0" algn="ctr">
              <a:buNone/>
            </a:pPr>
            <a:r>
              <a:rPr lang="en-GB" sz="2600" b="1" dirty="0" smtClean="0">
                <a:latin typeface="Arial" panose="020B0604020202020204" pitchFamily="34" charset="0"/>
                <a:cs typeface="Arial" panose="020B0604020202020204" pitchFamily="34" charset="0"/>
                <a:hlinkClick r:id="rId2"/>
              </a:rPr>
              <a:t>matti.hayry@aalto.fi</a:t>
            </a:r>
            <a:r>
              <a:rPr lang="en-GB" sz="2600" b="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570007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04734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3061320"/>
            <a:ext cx="9144000" cy="583704"/>
          </a:xfrm>
        </p:spPr>
        <p:txBody>
          <a:bodyPr/>
          <a:lstStyle/>
          <a:p>
            <a:pPr marL="0" indent="0" algn="ctr">
              <a:buNone/>
            </a:pPr>
            <a:r>
              <a:rPr lang="en-GB" sz="2600" b="1" dirty="0" smtClean="0">
                <a:latin typeface="Arial" panose="020B0604020202020204" pitchFamily="34" charset="0"/>
                <a:cs typeface="Arial" panose="020B0604020202020204" pitchFamily="34" charset="0"/>
              </a:rPr>
              <a:t>Intermission</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5965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83000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136400"/>
          </a:xfrm>
        </p:spPr>
        <p:txBody>
          <a:bodyPr>
            <a:normAutofit/>
          </a:bodyPr>
          <a:lstStyle/>
          <a:p>
            <a:pPr marL="0" indent="0">
              <a:buNone/>
            </a:pPr>
            <a:r>
              <a:rPr lang="en-GB" b="1" dirty="0" smtClean="0"/>
              <a:t> </a:t>
            </a:r>
          </a:p>
        </p:txBody>
      </p:sp>
      <p:pic>
        <p:nvPicPr>
          <p:cNvPr id="1028" name="Picture 4" descr="Ford Pin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304" y="1642492"/>
            <a:ext cx="5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53641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136400"/>
          </a:xfrm>
        </p:spPr>
        <p:txBody>
          <a:bodyPr>
            <a:normAutofit/>
          </a:bodyPr>
          <a:lstStyle/>
          <a:p>
            <a:pPr marL="0" indent="0">
              <a:buNone/>
            </a:pPr>
            <a:endParaRPr lang="en-GB" sz="2200" b="1" dirty="0" smtClean="0">
              <a:latin typeface="Arial" panose="020B0604020202020204" pitchFamily="34" charset="0"/>
              <a:cs typeface="Arial" panose="020B0604020202020204" pitchFamily="34" charset="0"/>
            </a:endParaRPr>
          </a:p>
          <a:p>
            <a:endParaRPr lang="en-GB" sz="2200" b="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36944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2915816" y="5272118"/>
            <a:ext cx="3312368"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the inability to get fish meals their own fault? If so, forget. If not, do something.</a:t>
            </a:r>
            <a:endParaRPr lang="en-GB" sz="1700" b="1" dirty="0">
              <a:effectLst/>
              <a:latin typeface="Aharoni" panose="02010803020104030203" pitchFamily="2" charset="-79"/>
              <a:cs typeface="Aharoni" panose="02010803020104030203" pitchFamily="2" charset="-79"/>
            </a:endParaRPr>
          </a:p>
        </p:txBody>
      </p:sp>
      <p:sp>
        <p:nvSpPr>
          <p:cNvPr id="18" name="TextBox 17"/>
          <p:cNvSpPr txBox="1"/>
          <p:nvPr/>
        </p:nvSpPr>
        <p:spPr>
          <a:xfrm>
            <a:off x="2735796" y="6237312"/>
            <a:ext cx="3672408" cy="61555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Or help them to realize that they caught and cooked the fish.</a:t>
            </a:r>
            <a:endParaRPr lang="en-GB" sz="1700" b="1" dirty="0">
              <a:effectLst/>
              <a:latin typeface="Aharoni" panose="02010803020104030203" pitchFamily="2" charset="-79"/>
              <a:cs typeface="Aharoni" panose="02010803020104030203" pitchFamily="2" charset="-79"/>
            </a:endParaRPr>
          </a:p>
        </p:txBody>
      </p:sp>
      <p:sp>
        <p:nvSpPr>
          <p:cNvPr id="19" name="TextBox 18"/>
          <p:cNvSpPr txBox="1"/>
          <p:nvPr/>
        </p:nvSpPr>
        <p:spPr>
          <a:xfrm>
            <a:off x="6372200" y="1338274"/>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 so as to enable the preparation of fish meals for the willing.</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1550737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136400"/>
          </a:xfrm>
        </p:spPr>
        <p:txBody>
          <a:bodyPr>
            <a:normAutofit/>
          </a:bodyPr>
          <a:lstStyle/>
          <a:p>
            <a:r>
              <a:rPr lang="en-GB" sz="2200" b="1" dirty="0" smtClean="0">
                <a:latin typeface="Arial" panose="020B0604020202020204" pitchFamily="34" charset="0"/>
                <a:cs typeface="Arial" panose="020B0604020202020204" pitchFamily="34" charset="0"/>
              </a:rPr>
              <a:t>In 1968, Ford Motor Company decided to design their 1971 model by using </a:t>
            </a:r>
            <a:r>
              <a:rPr lang="en-GB" sz="2200" b="1" dirty="0">
                <a:latin typeface="Arial" panose="020B0604020202020204" pitchFamily="34" charset="0"/>
                <a:cs typeface="Arial" panose="020B0604020202020204" pitchFamily="34" charset="0"/>
              </a:rPr>
              <a:t>a</a:t>
            </a:r>
            <a:r>
              <a:rPr lang="en-GB" sz="2200" b="1" dirty="0" smtClean="0">
                <a:latin typeface="Arial" panose="020B0604020202020204" pitchFamily="34" charset="0"/>
                <a:cs typeface="Arial" panose="020B0604020202020204" pitchFamily="34" charset="0"/>
              </a:rPr>
              <a:t> rule of 2000/2000: the car should weigh below 2000 lb and cost below $ 2000</a:t>
            </a:r>
          </a:p>
          <a:p>
            <a:endParaRPr lang="en-GB" sz="2200" b="1" dirty="0" smtClean="0">
              <a:latin typeface="Arial" panose="020B0604020202020204" pitchFamily="34" charset="0"/>
              <a:cs typeface="Arial" panose="020B0604020202020204" pitchFamily="34" charset="0"/>
            </a:endParaRPr>
          </a:p>
          <a:p>
            <a:endParaRPr lang="en-GB" sz="2200" b="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82439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136400"/>
          </a:xfrm>
        </p:spPr>
        <p:txBody>
          <a:bodyPr>
            <a:normAutofit/>
          </a:bodyPr>
          <a:lstStyle/>
          <a:p>
            <a:r>
              <a:rPr lang="en-GB" sz="2200" b="1" dirty="0" smtClean="0">
                <a:latin typeface="Arial" panose="020B0604020202020204" pitchFamily="34" charset="0"/>
                <a:cs typeface="Arial" panose="020B0604020202020204" pitchFamily="34" charset="0"/>
              </a:rPr>
              <a:t>In 1968, Ford Motor Company decided to design their 1971 model by using </a:t>
            </a:r>
            <a:r>
              <a:rPr lang="en-GB" sz="2200" b="1" dirty="0">
                <a:latin typeface="Arial" panose="020B0604020202020204" pitchFamily="34" charset="0"/>
                <a:cs typeface="Arial" panose="020B0604020202020204" pitchFamily="34" charset="0"/>
              </a:rPr>
              <a:t>a</a:t>
            </a:r>
            <a:r>
              <a:rPr lang="en-GB" sz="2200" b="1" dirty="0" smtClean="0">
                <a:latin typeface="Arial" panose="020B0604020202020204" pitchFamily="34" charset="0"/>
                <a:cs typeface="Arial" panose="020B0604020202020204" pitchFamily="34" charset="0"/>
              </a:rPr>
              <a:t> rule of 2000/2000: the car should weigh below 2000 lb and cost below $ 2000</a:t>
            </a:r>
          </a:p>
          <a:p>
            <a:endParaRPr lang="en-GB" sz="2200" b="1" dirty="0" smtClean="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Engineering was seriously hampered by the weight, cost, and time limits, and this resulted in various construction flaws in the completed car</a:t>
            </a: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Ford Pinto</a:t>
            </a:r>
          </a:p>
          <a:p>
            <a:endParaRPr lang="en-GB" sz="2200" b="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85480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136400"/>
          </a:xfrm>
        </p:spPr>
        <p:txBody>
          <a:bodyPr>
            <a:normAutofit/>
          </a:bodyPr>
          <a:lstStyle/>
          <a:p>
            <a:r>
              <a:rPr lang="en-GB" sz="2200" b="1" dirty="0" smtClean="0">
                <a:latin typeface="Arial" panose="020B0604020202020204" pitchFamily="34" charset="0"/>
                <a:cs typeface="Arial" panose="020B0604020202020204" pitchFamily="34" charset="0"/>
              </a:rPr>
              <a:t>In 1968, Ford Motor Company decided to design their 1971 model by using </a:t>
            </a:r>
            <a:r>
              <a:rPr lang="en-GB" sz="2200" b="1" dirty="0">
                <a:latin typeface="Arial" panose="020B0604020202020204" pitchFamily="34" charset="0"/>
                <a:cs typeface="Arial" panose="020B0604020202020204" pitchFamily="34" charset="0"/>
              </a:rPr>
              <a:t>a</a:t>
            </a:r>
            <a:r>
              <a:rPr lang="en-GB" sz="2200" b="1" dirty="0" smtClean="0">
                <a:latin typeface="Arial" panose="020B0604020202020204" pitchFamily="34" charset="0"/>
                <a:cs typeface="Arial" panose="020B0604020202020204" pitchFamily="34" charset="0"/>
              </a:rPr>
              <a:t> rule of 2000/2000: the car should weigh below 2000 lb and cost below $ 2000</a:t>
            </a:r>
          </a:p>
          <a:p>
            <a:endParaRPr lang="en-GB" sz="2200" b="1" dirty="0" smtClean="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Engineering was seriously hampered by the weight, cost, and time limits, and this resulted in various construction flaws in the completed car</a:t>
            </a: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Ford Pinto</a:t>
            </a:r>
          </a:p>
          <a:p>
            <a:endParaRPr lang="en-GB" sz="2200" b="1" dirty="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One of them was that if the car was rear ended at 30 mph or more, its gas tank exploded and the doors jammed shut, leading people inside to burn alive</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7935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rmAutofit fontScale="77500" lnSpcReduction="20000"/>
          </a:bodyPr>
          <a:lstStyle/>
          <a:p>
            <a:r>
              <a:rPr lang="en-GB" sz="2800" b="1" dirty="0" smtClean="0">
                <a:solidFill>
                  <a:schemeClr val="bg1"/>
                </a:solidFill>
                <a:latin typeface="Arial" panose="020B0604020202020204" pitchFamily="34" charset="0"/>
                <a:cs typeface="Arial" panose="020B0604020202020204" pitchFamily="34" charset="0"/>
              </a:rPr>
              <a:t>Ford knew, or should have known, about the defect – it was evident in their own pre-marketing safety tests</a:t>
            </a:r>
          </a:p>
          <a:p>
            <a:endParaRPr lang="en-GB" sz="2800" b="1" dirty="0">
              <a:latin typeface="Arial" panose="020B0604020202020204" pitchFamily="34" charset="0"/>
              <a:cs typeface="Arial" panose="020B0604020202020204" pitchFamily="34" charset="0"/>
            </a:endParaRPr>
          </a:p>
          <a:p>
            <a:r>
              <a:rPr lang="en-GB" sz="2800" b="1" dirty="0" smtClean="0">
                <a:solidFill>
                  <a:schemeClr val="bg1"/>
                </a:solidFill>
                <a:latin typeface="Arial" panose="020B0604020202020204" pitchFamily="34" charset="0"/>
                <a:cs typeface="Arial" panose="020B0604020202020204" pitchFamily="34" charset="0"/>
              </a:rPr>
              <a:t>However, the business decision was made to present the car to the buying public in September 1970</a:t>
            </a:r>
          </a:p>
          <a:p>
            <a:endParaRPr lang="en-GB" sz="2800" b="1" dirty="0">
              <a:latin typeface="Arial" panose="020B0604020202020204" pitchFamily="34" charset="0"/>
              <a:cs typeface="Arial" panose="020B0604020202020204" pitchFamily="34" charset="0"/>
            </a:endParaRPr>
          </a:p>
          <a:p>
            <a:r>
              <a:rPr lang="en-GB" sz="2800" b="1" dirty="0" smtClean="0">
                <a:solidFill>
                  <a:schemeClr val="bg1"/>
                </a:solidFill>
                <a:latin typeface="Arial" panose="020B0604020202020204" pitchFamily="34" charset="0"/>
                <a:cs typeface="Arial" panose="020B0604020202020204" pitchFamily="34" charset="0"/>
              </a:rPr>
              <a:t>In January 1971, US National </a:t>
            </a:r>
            <a:r>
              <a:rPr lang="en-GB" sz="2800" b="1" dirty="0">
                <a:solidFill>
                  <a:schemeClr val="bg1"/>
                </a:solidFill>
                <a:latin typeface="Arial" panose="020B0604020202020204" pitchFamily="34" charset="0"/>
                <a:cs typeface="Arial" panose="020B0604020202020204" pitchFamily="34" charset="0"/>
              </a:rPr>
              <a:t>Highway Traffic Safety Administration </a:t>
            </a:r>
            <a:r>
              <a:rPr lang="en-GB" sz="2800" b="1" dirty="0" smtClean="0">
                <a:solidFill>
                  <a:schemeClr val="bg1"/>
                </a:solidFill>
                <a:latin typeface="Arial" panose="020B0604020202020204" pitchFamily="34" charset="0"/>
                <a:cs typeface="Arial" panose="020B0604020202020204" pitchFamily="34" charset="0"/>
              </a:rPr>
              <a:t>banned rear-bumper and gas-tank designs like the ones causing the trouble in the Pinto</a:t>
            </a:r>
          </a:p>
          <a:p>
            <a:endParaRPr lang="en-GB" sz="2800" b="1" dirty="0">
              <a:latin typeface="Arial" panose="020B0604020202020204" pitchFamily="34" charset="0"/>
              <a:cs typeface="Arial" panose="020B0604020202020204" pitchFamily="34" charset="0"/>
            </a:endParaRPr>
          </a:p>
          <a:p>
            <a:r>
              <a:rPr lang="en-GB" sz="2800" b="1" dirty="0" smtClean="0">
                <a:solidFill>
                  <a:schemeClr val="bg1"/>
                </a:solidFill>
                <a:latin typeface="Arial" panose="020B0604020202020204" pitchFamily="34" charset="0"/>
                <a:cs typeface="Arial" panose="020B0604020202020204" pitchFamily="34" charset="0"/>
              </a:rPr>
              <a:t>Since the rule did not extend to models already in the market, Ford did nothing illegal</a:t>
            </a:r>
          </a:p>
          <a:p>
            <a:endParaRPr lang="en-GB" sz="400" b="1" dirty="0" smtClean="0"/>
          </a:p>
          <a:p>
            <a:endParaRPr lang="en-GB" sz="400" b="1" dirty="0"/>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29024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rmAutofit fontScale="77500" lnSpcReduction="20000"/>
          </a:bodyPr>
          <a:lstStyle/>
          <a:p>
            <a:r>
              <a:rPr lang="en-GB" sz="2800" b="1" dirty="0" smtClean="0">
                <a:latin typeface="Arial" panose="020B0604020202020204" pitchFamily="34" charset="0"/>
                <a:cs typeface="Arial" panose="020B0604020202020204" pitchFamily="34" charset="0"/>
              </a:rPr>
              <a:t>Ford knew, or should have known, about the defect – it was evident in their own pre-marketing safety tests</a:t>
            </a:r>
          </a:p>
          <a:p>
            <a:endParaRPr lang="en-GB" sz="2800" b="1" dirty="0">
              <a:latin typeface="Arial" panose="020B0604020202020204" pitchFamily="34" charset="0"/>
              <a:cs typeface="Arial" panose="020B0604020202020204" pitchFamily="34" charset="0"/>
            </a:endParaRPr>
          </a:p>
          <a:p>
            <a:r>
              <a:rPr lang="en-GB" sz="2800" b="1" dirty="0" smtClean="0">
                <a:solidFill>
                  <a:schemeClr val="bg1"/>
                </a:solidFill>
                <a:latin typeface="Arial" panose="020B0604020202020204" pitchFamily="34" charset="0"/>
                <a:cs typeface="Arial" panose="020B0604020202020204" pitchFamily="34" charset="0"/>
              </a:rPr>
              <a:t>However, the business decision was made to present the car to the buying public in September 1970</a:t>
            </a:r>
          </a:p>
          <a:p>
            <a:endParaRPr lang="en-GB" sz="2800" b="1" dirty="0">
              <a:latin typeface="Arial" panose="020B0604020202020204" pitchFamily="34" charset="0"/>
              <a:cs typeface="Arial" panose="020B0604020202020204" pitchFamily="34" charset="0"/>
            </a:endParaRPr>
          </a:p>
          <a:p>
            <a:r>
              <a:rPr lang="en-GB" sz="2800" b="1" dirty="0" smtClean="0">
                <a:solidFill>
                  <a:schemeClr val="bg1"/>
                </a:solidFill>
                <a:latin typeface="Arial" panose="020B0604020202020204" pitchFamily="34" charset="0"/>
                <a:cs typeface="Arial" panose="020B0604020202020204" pitchFamily="34" charset="0"/>
              </a:rPr>
              <a:t>In January 1971, US National </a:t>
            </a:r>
            <a:r>
              <a:rPr lang="en-GB" sz="2800" b="1" dirty="0">
                <a:solidFill>
                  <a:schemeClr val="bg1"/>
                </a:solidFill>
                <a:latin typeface="Arial" panose="020B0604020202020204" pitchFamily="34" charset="0"/>
                <a:cs typeface="Arial" panose="020B0604020202020204" pitchFamily="34" charset="0"/>
              </a:rPr>
              <a:t>Highway Traffic Safety Administration </a:t>
            </a:r>
            <a:r>
              <a:rPr lang="en-GB" sz="2800" b="1" dirty="0" smtClean="0">
                <a:solidFill>
                  <a:schemeClr val="bg1"/>
                </a:solidFill>
                <a:latin typeface="Arial" panose="020B0604020202020204" pitchFamily="34" charset="0"/>
                <a:cs typeface="Arial" panose="020B0604020202020204" pitchFamily="34" charset="0"/>
              </a:rPr>
              <a:t>banned rear-bumper and gas-tank designs like the ones causing the trouble in the Pinto</a:t>
            </a:r>
          </a:p>
          <a:p>
            <a:endParaRPr lang="en-GB" sz="2800" b="1" dirty="0">
              <a:latin typeface="Arial" panose="020B0604020202020204" pitchFamily="34" charset="0"/>
              <a:cs typeface="Arial" panose="020B0604020202020204" pitchFamily="34" charset="0"/>
            </a:endParaRPr>
          </a:p>
          <a:p>
            <a:r>
              <a:rPr lang="en-GB" sz="2800" b="1" dirty="0" smtClean="0">
                <a:solidFill>
                  <a:schemeClr val="bg1"/>
                </a:solidFill>
                <a:latin typeface="Arial" panose="020B0604020202020204" pitchFamily="34" charset="0"/>
                <a:cs typeface="Arial" panose="020B0604020202020204" pitchFamily="34" charset="0"/>
              </a:rPr>
              <a:t>Since the rule did not extend to models already in the market, Ford did nothing illegal</a:t>
            </a:r>
          </a:p>
          <a:p>
            <a:endParaRPr lang="en-GB" sz="400" b="1" dirty="0" smtClean="0"/>
          </a:p>
          <a:p>
            <a:endParaRPr lang="en-GB" sz="400" b="1" dirty="0"/>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94617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rmAutofit fontScale="77500" lnSpcReduction="20000"/>
          </a:bodyPr>
          <a:lstStyle/>
          <a:p>
            <a:r>
              <a:rPr lang="en-GB" sz="2800" b="1" dirty="0" smtClean="0">
                <a:latin typeface="Arial" panose="020B0604020202020204" pitchFamily="34" charset="0"/>
                <a:cs typeface="Arial" panose="020B0604020202020204" pitchFamily="34" charset="0"/>
              </a:rPr>
              <a:t>Ford knew, or should have known, about the defect – it was evident in their own pre-marketing safety tests</a:t>
            </a:r>
          </a:p>
          <a:p>
            <a:endParaRPr lang="en-GB" sz="2800" b="1"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However, the business decision was made to present the car to the buying public in September 1970</a:t>
            </a:r>
          </a:p>
          <a:p>
            <a:endParaRPr lang="en-GB" sz="2800" b="1" dirty="0">
              <a:latin typeface="Arial" panose="020B0604020202020204" pitchFamily="34" charset="0"/>
              <a:cs typeface="Arial" panose="020B0604020202020204" pitchFamily="34" charset="0"/>
            </a:endParaRPr>
          </a:p>
          <a:p>
            <a:r>
              <a:rPr lang="en-GB" sz="2800" b="1" dirty="0" smtClean="0">
                <a:solidFill>
                  <a:schemeClr val="bg1"/>
                </a:solidFill>
                <a:latin typeface="Arial" panose="020B0604020202020204" pitchFamily="34" charset="0"/>
                <a:cs typeface="Arial" panose="020B0604020202020204" pitchFamily="34" charset="0"/>
              </a:rPr>
              <a:t>In January 1971, US National </a:t>
            </a:r>
            <a:r>
              <a:rPr lang="en-GB" sz="2800" b="1" dirty="0">
                <a:solidFill>
                  <a:schemeClr val="bg1"/>
                </a:solidFill>
                <a:latin typeface="Arial" panose="020B0604020202020204" pitchFamily="34" charset="0"/>
                <a:cs typeface="Arial" panose="020B0604020202020204" pitchFamily="34" charset="0"/>
              </a:rPr>
              <a:t>Highway Traffic Safety Administration </a:t>
            </a:r>
            <a:r>
              <a:rPr lang="en-GB" sz="2800" b="1" dirty="0" smtClean="0">
                <a:solidFill>
                  <a:schemeClr val="bg1"/>
                </a:solidFill>
                <a:latin typeface="Arial" panose="020B0604020202020204" pitchFamily="34" charset="0"/>
                <a:cs typeface="Arial" panose="020B0604020202020204" pitchFamily="34" charset="0"/>
              </a:rPr>
              <a:t>banned rear-bumper and gas-tank designs like the ones causing the trouble in the Pinto</a:t>
            </a:r>
          </a:p>
          <a:p>
            <a:endParaRPr lang="en-GB" sz="2800" b="1" dirty="0">
              <a:latin typeface="Arial" panose="020B0604020202020204" pitchFamily="34" charset="0"/>
              <a:cs typeface="Arial" panose="020B0604020202020204" pitchFamily="34" charset="0"/>
            </a:endParaRPr>
          </a:p>
          <a:p>
            <a:r>
              <a:rPr lang="en-GB" sz="2800" b="1" dirty="0" smtClean="0">
                <a:solidFill>
                  <a:schemeClr val="bg1"/>
                </a:solidFill>
                <a:latin typeface="Arial" panose="020B0604020202020204" pitchFamily="34" charset="0"/>
                <a:cs typeface="Arial" panose="020B0604020202020204" pitchFamily="34" charset="0"/>
              </a:rPr>
              <a:t>Since the rule did not extend to models already in the market, Ford did nothing illegal</a:t>
            </a:r>
          </a:p>
          <a:p>
            <a:endParaRPr lang="en-GB" sz="400" b="1" dirty="0" smtClean="0"/>
          </a:p>
          <a:p>
            <a:endParaRPr lang="en-GB" sz="400" b="1" dirty="0"/>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4058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rmAutofit fontScale="77500" lnSpcReduction="20000"/>
          </a:bodyPr>
          <a:lstStyle/>
          <a:p>
            <a:r>
              <a:rPr lang="en-GB" sz="2800" b="1" dirty="0" smtClean="0">
                <a:latin typeface="Arial" panose="020B0604020202020204" pitchFamily="34" charset="0"/>
                <a:cs typeface="Arial" panose="020B0604020202020204" pitchFamily="34" charset="0"/>
              </a:rPr>
              <a:t>Ford knew, or should have known, about the defect – it was evident in their own pre-marketing safety tests</a:t>
            </a:r>
          </a:p>
          <a:p>
            <a:endParaRPr lang="en-GB" sz="2800" b="1"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However, the business decision was made to present the car to the buying public in September 1970</a:t>
            </a:r>
          </a:p>
          <a:p>
            <a:endParaRPr lang="en-GB" sz="2800" b="1"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In January 1971, US National </a:t>
            </a:r>
            <a:r>
              <a:rPr lang="en-GB" sz="2800" b="1" dirty="0">
                <a:latin typeface="Arial" panose="020B0604020202020204" pitchFamily="34" charset="0"/>
                <a:cs typeface="Arial" panose="020B0604020202020204" pitchFamily="34" charset="0"/>
              </a:rPr>
              <a:t>Highway Traffic Safety Administration </a:t>
            </a:r>
            <a:r>
              <a:rPr lang="en-GB" sz="2800" b="1" dirty="0" smtClean="0">
                <a:latin typeface="Arial" panose="020B0604020202020204" pitchFamily="34" charset="0"/>
                <a:cs typeface="Arial" panose="020B0604020202020204" pitchFamily="34" charset="0"/>
              </a:rPr>
              <a:t>banned rear-bumper and gas-tank designs like the ones causing the trouble in the Pinto</a:t>
            </a:r>
          </a:p>
          <a:p>
            <a:endParaRPr lang="en-GB" sz="2800" b="1" dirty="0">
              <a:latin typeface="Arial" panose="020B0604020202020204" pitchFamily="34" charset="0"/>
              <a:cs typeface="Arial" panose="020B0604020202020204" pitchFamily="34" charset="0"/>
            </a:endParaRPr>
          </a:p>
          <a:p>
            <a:r>
              <a:rPr lang="en-GB" sz="2800" b="1" dirty="0" smtClean="0">
                <a:solidFill>
                  <a:schemeClr val="bg1"/>
                </a:solidFill>
                <a:latin typeface="Arial" panose="020B0604020202020204" pitchFamily="34" charset="0"/>
                <a:cs typeface="Arial" panose="020B0604020202020204" pitchFamily="34" charset="0"/>
              </a:rPr>
              <a:t>Since the rule did not extend to models already in the market, Ford did nothing illegal</a:t>
            </a:r>
          </a:p>
          <a:p>
            <a:endParaRPr lang="en-GB" sz="400" b="1" dirty="0" smtClean="0"/>
          </a:p>
          <a:p>
            <a:endParaRPr lang="en-GB" sz="400" b="1" dirty="0"/>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4245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rmAutofit fontScale="77500" lnSpcReduction="20000"/>
          </a:bodyPr>
          <a:lstStyle/>
          <a:p>
            <a:r>
              <a:rPr lang="en-GB" sz="2800" b="1" dirty="0" smtClean="0">
                <a:latin typeface="Arial" panose="020B0604020202020204" pitchFamily="34" charset="0"/>
                <a:cs typeface="Arial" panose="020B0604020202020204" pitchFamily="34" charset="0"/>
              </a:rPr>
              <a:t>Ford knew, or should have known, about the defect – it was evident in their own pre-marketing safety tests</a:t>
            </a:r>
          </a:p>
          <a:p>
            <a:endParaRPr lang="en-GB" sz="2800" b="1"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However, the business decision was made to present the car to the buying public in September 1970</a:t>
            </a:r>
          </a:p>
          <a:p>
            <a:endParaRPr lang="en-GB" sz="2800" b="1"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In January 1971, US National </a:t>
            </a:r>
            <a:r>
              <a:rPr lang="en-GB" sz="2800" b="1" dirty="0">
                <a:latin typeface="Arial" panose="020B0604020202020204" pitchFamily="34" charset="0"/>
                <a:cs typeface="Arial" panose="020B0604020202020204" pitchFamily="34" charset="0"/>
              </a:rPr>
              <a:t>Highway Traffic Safety Administration </a:t>
            </a:r>
            <a:r>
              <a:rPr lang="en-GB" sz="2800" b="1" dirty="0" smtClean="0">
                <a:latin typeface="Arial" panose="020B0604020202020204" pitchFamily="34" charset="0"/>
                <a:cs typeface="Arial" panose="020B0604020202020204" pitchFamily="34" charset="0"/>
              </a:rPr>
              <a:t>banned rear-bumper and gas-tank designs like the ones causing the trouble in the Pinto</a:t>
            </a:r>
          </a:p>
          <a:p>
            <a:endParaRPr lang="en-GB" sz="2800" b="1"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Since the rule did not extend to models already in the market, Ford did nothing illegal</a:t>
            </a:r>
          </a:p>
          <a:p>
            <a:endParaRPr lang="en-GB" sz="400" b="1" dirty="0" smtClean="0"/>
          </a:p>
          <a:p>
            <a:endParaRPr lang="en-GB" sz="400" b="1" dirty="0"/>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1762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Autofit/>
          </a:bodyPr>
          <a:lstStyle/>
          <a:p>
            <a:r>
              <a:rPr lang="en-GB" sz="2200" b="1" dirty="0" smtClean="0">
                <a:solidFill>
                  <a:schemeClr val="bg1"/>
                </a:solidFill>
                <a:latin typeface="Arial" panose="020B0604020202020204" pitchFamily="34" charset="0"/>
                <a:cs typeface="Arial" panose="020B0604020202020204" pitchFamily="34" charset="0"/>
              </a:rPr>
              <a:t>In 1977, the first law suit was brought against Ford, after a rear-end collision had left one dead and another badly burned (Ford lost the case in 1978)</a:t>
            </a:r>
          </a:p>
          <a:p>
            <a:endParaRPr lang="en-GB" sz="22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By this time, the problem had been fixed, as the NHTSA had extended the rule to old models, as well</a:t>
            </a:r>
          </a:p>
          <a:p>
            <a:endParaRPr lang="en-GB" sz="2200" b="1" dirty="0" smtClean="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However, law suits continued to pile up, as the 1971–76 models claimed hundreds of casualties</a:t>
            </a:r>
          </a:p>
          <a:p>
            <a:endParaRPr lang="en-GB" sz="22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Ford considered recalling those cars for repairs but decided against it based on a cost-benefit-analysis</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7361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Autofit/>
          </a:bodyPr>
          <a:lstStyle/>
          <a:p>
            <a:r>
              <a:rPr lang="en-GB" sz="2200" b="1" dirty="0" smtClean="0">
                <a:latin typeface="Arial" panose="020B0604020202020204" pitchFamily="34" charset="0"/>
                <a:cs typeface="Arial" panose="020B0604020202020204" pitchFamily="34" charset="0"/>
              </a:rPr>
              <a:t>In 1977, the first law suit was brought against Ford, after a rear-end collision had left one dead and another badly burned (Ford lost the case in 1978)</a:t>
            </a:r>
          </a:p>
          <a:p>
            <a:endParaRPr lang="en-GB" sz="22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By this time, the problem had been fixed, as the NHTSA had extended the rule to old models, as well</a:t>
            </a:r>
          </a:p>
          <a:p>
            <a:endParaRPr lang="en-GB" sz="2200" b="1" dirty="0" smtClean="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However, law suits continued to pile up, as the 1971–76 models claimed hundreds of casualties</a:t>
            </a:r>
          </a:p>
          <a:p>
            <a:endParaRPr lang="en-GB" sz="22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Ford considered recalling those cars for repairs but decided against it based on a cost-benefit-analysis</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4999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3933056"/>
            <a:ext cx="9144000" cy="2808312"/>
          </a:xfrm>
          <a:ln>
            <a:noFill/>
          </a:ln>
        </p:spPr>
        <p:txBody>
          <a:bodyPr/>
          <a:lstStyle/>
          <a:p>
            <a:pPr algn="ctr">
              <a:lnSpc>
                <a:spcPct val="80000"/>
              </a:lnSpc>
              <a:buFontTx/>
              <a:buNone/>
            </a:pPr>
            <a:r>
              <a:rPr lang="en-GB" sz="2000" b="1" dirty="0" smtClean="0">
                <a:latin typeface="Arial" charset="0"/>
              </a:rPr>
              <a:t>Matti Häyry</a:t>
            </a:r>
          </a:p>
          <a:p>
            <a:pPr algn="ctr">
              <a:lnSpc>
                <a:spcPct val="80000"/>
              </a:lnSpc>
              <a:buFontTx/>
              <a:buNone/>
            </a:pPr>
            <a:endParaRPr lang="en-GB" sz="800" b="1" dirty="0" smtClean="0">
              <a:latin typeface="Arial" charset="0"/>
            </a:endParaRPr>
          </a:p>
          <a:p>
            <a:pPr algn="ctr">
              <a:lnSpc>
                <a:spcPct val="80000"/>
              </a:lnSpc>
              <a:buFontTx/>
              <a:buNone/>
            </a:pPr>
            <a:r>
              <a:rPr lang="en-GB" sz="2000" b="1" dirty="0" smtClean="0">
                <a:latin typeface="Arial" charset="0"/>
              </a:rPr>
              <a:t>Aalto University School of Business</a:t>
            </a:r>
          </a:p>
          <a:p>
            <a:pPr algn="ctr">
              <a:lnSpc>
                <a:spcPct val="80000"/>
              </a:lnSpc>
              <a:buFontTx/>
              <a:buNone/>
            </a:pPr>
            <a:endParaRPr lang="en-GB" sz="2400" b="1" dirty="0" smtClean="0">
              <a:latin typeface="Arial" charset="0"/>
              <a:hlinkClick r:id="rId3"/>
            </a:endParaRPr>
          </a:p>
          <a:p>
            <a:pPr algn="ctr">
              <a:lnSpc>
                <a:spcPct val="80000"/>
              </a:lnSpc>
              <a:buFontTx/>
              <a:buNone/>
            </a:pPr>
            <a:r>
              <a:rPr lang="en-GB" sz="1800" b="1" dirty="0" smtClean="0">
                <a:latin typeface="Arial" charset="0"/>
              </a:rPr>
              <a:t>51E 00100 Business Ethics</a:t>
            </a:r>
          </a:p>
          <a:p>
            <a:pPr algn="ctr">
              <a:lnSpc>
                <a:spcPct val="80000"/>
              </a:lnSpc>
              <a:buFontTx/>
              <a:buNone/>
            </a:pPr>
            <a:endParaRPr lang="en-GB" sz="800" b="1" dirty="0" smtClean="0">
              <a:latin typeface="Arial" charset="0"/>
            </a:endParaRPr>
          </a:p>
          <a:p>
            <a:pPr algn="ctr">
              <a:lnSpc>
                <a:spcPct val="80000"/>
              </a:lnSpc>
              <a:buFontTx/>
              <a:buNone/>
            </a:pPr>
            <a:r>
              <a:rPr lang="en-GB" sz="1800" b="1" dirty="0" smtClean="0">
                <a:latin typeface="Arial" charset="0"/>
              </a:rPr>
              <a:t> </a:t>
            </a:r>
          </a:p>
          <a:p>
            <a:pPr algn="ctr">
              <a:lnSpc>
                <a:spcPct val="80000"/>
              </a:lnSpc>
              <a:buFontTx/>
              <a:buNone/>
            </a:pPr>
            <a:endParaRPr lang="en-GB" sz="800" b="1" dirty="0" smtClean="0">
              <a:latin typeface="Arial" charset="0"/>
            </a:endParaRPr>
          </a:p>
          <a:p>
            <a:pPr algn="ctr">
              <a:lnSpc>
                <a:spcPct val="80000"/>
              </a:lnSpc>
              <a:buFontTx/>
              <a:buNone/>
            </a:pPr>
            <a:r>
              <a:rPr lang="en-GB" sz="1800" b="1" dirty="0" smtClean="0">
                <a:solidFill>
                  <a:schemeClr val="bg2">
                    <a:lumMod val="20000"/>
                    <a:lumOff val="80000"/>
                  </a:schemeClr>
                </a:solidFill>
                <a:latin typeface="Arial" charset="0"/>
              </a:rPr>
              <a:t>Lecture </a:t>
            </a:r>
            <a:r>
              <a:rPr lang="en-GB" sz="1800" b="1" dirty="0">
                <a:solidFill>
                  <a:schemeClr val="bg2">
                    <a:lumMod val="20000"/>
                    <a:lumOff val="80000"/>
                  </a:schemeClr>
                </a:solidFill>
                <a:latin typeface="Arial" charset="0"/>
              </a:rPr>
              <a:t>6</a:t>
            </a:r>
            <a:endParaRPr lang="en-GB" sz="1800" b="1" dirty="0" smtClean="0">
              <a:solidFill>
                <a:schemeClr val="bg2">
                  <a:lumMod val="20000"/>
                  <a:lumOff val="80000"/>
                </a:schemeClr>
              </a:solidFill>
              <a:latin typeface="Arial" charset="0"/>
            </a:endParaRPr>
          </a:p>
        </p:txBody>
      </p:sp>
      <p:sp>
        <p:nvSpPr>
          <p:cNvPr id="9218" name="Rectangle 2"/>
          <p:cNvSpPr>
            <a:spLocks noGrp="1" noChangeArrowheads="1"/>
          </p:cNvSpPr>
          <p:nvPr>
            <p:ph type="title"/>
          </p:nvPr>
        </p:nvSpPr>
        <p:spPr>
          <a:xfrm>
            <a:off x="360040" y="116632"/>
            <a:ext cx="8460432" cy="2088232"/>
          </a:xfrm>
        </p:spPr>
        <p:txBody>
          <a:bodyPr/>
          <a:lstStyle/>
          <a:p>
            <a:r>
              <a:rPr lang="fi-FI" sz="4800" b="1" dirty="0" smtClean="0">
                <a:solidFill>
                  <a:srgbClr val="FFFF99"/>
                </a:solidFill>
                <a:latin typeface="Arial" charset="0"/>
              </a:rPr>
              <a:t/>
            </a:r>
            <a:br>
              <a:rPr lang="fi-FI" sz="4800" b="1" dirty="0" smtClean="0">
                <a:solidFill>
                  <a:srgbClr val="FFFF99"/>
                </a:solidFill>
                <a:latin typeface="Arial" charset="0"/>
              </a:rPr>
            </a:br>
            <a:r>
              <a:rPr lang="en-GB" sz="4800" b="1" dirty="0" smtClean="0">
                <a:solidFill>
                  <a:schemeClr val="bg2">
                    <a:lumMod val="20000"/>
                    <a:lumOff val="80000"/>
                  </a:schemeClr>
                </a:solidFill>
                <a:latin typeface="Arial" charset="0"/>
              </a:rPr>
              <a:t>Moral Philosophies</a:t>
            </a:r>
            <a:r>
              <a:rPr lang="en-GB" sz="4800" b="1" dirty="0">
                <a:solidFill>
                  <a:schemeClr val="bg2">
                    <a:lumMod val="20000"/>
                    <a:lumOff val="80000"/>
                  </a:schemeClr>
                </a:solidFill>
                <a:latin typeface="Arial" charset="0"/>
              </a:rPr>
              <a:t> </a:t>
            </a:r>
            <a:r>
              <a:rPr lang="en-GB" sz="4800" b="1" dirty="0" smtClean="0">
                <a:solidFill>
                  <a:schemeClr val="bg2">
                    <a:lumMod val="20000"/>
                    <a:lumOff val="80000"/>
                  </a:schemeClr>
                </a:solidFill>
                <a:latin typeface="Arial" charset="0"/>
              </a:rPr>
              <a:t>and Business Ethics</a:t>
            </a:r>
            <a:r>
              <a:rPr lang="fi-FI" sz="4800" b="1" dirty="0" smtClean="0">
                <a:solidFill>
                  <a:srgbClr val="FFFF99"/>
                </a:solidFill>
                <a:latin typeface="Arial" charset="0"/>
              </a:rPr>
              <a:t/>
            </a:r>
            <a:br>
              <a:rPr lang="fi-FI" sz="4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2915816" y="5272118"/>
            <a:ext cx="3312368"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the inability to get fish meals their own fault? If so, forget. If not, do something.</a:t>
            </a:r>
            <a:endParaRPr lang="en-GB" sz="1700" b="1" dirty="0">
              <a:effectLst/>
              <a:latin typeface="Aharoni" panose="02010803020104030203" pitchFamily="2" charset="-79"/>
              <a:cs typeface="Aharoni" panose="02010803020104030203" pitchFamily="2" charset="-79"/>
            </a:endParaRPr>
          </a:p>
        </p:txBody>
      </p:sp>
      <p:sp>
        <p:nvSpPr>
          <p:cNvPr id="17" name="TextBox 16"/>
          <p:cNvSpPr txBox="1"/>
          <p:nvPr/>
        </p:nvSpPr>
        <p:spPr>
          <a:xfrm>
            <a:off x="323528"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Make them and others see that they at least cooked and served the fish and deserve the credit for this work.</a:t>
            </a:r>
            <a:endParaRPr lang="en-GB" sz="1700" b="1" dirty="0">
              <a:effectLst/>
              <a:latin typeface="Aharoni" panose="02010803020104030203" pitchFamily="2" charset="-79"/>
              <a:cs typeface="Aharoni" panose="02010803020104030203" pitchFamily="2" charset="-79"/>
            </a:endParaRPr>
          </a:p>
        </p:txBody>
      </p:sp>
      <p:sp>
        <p:nvSpPr>
          <p:cNvPr id="18" name="TextBox 17"/>
          <p:cNvSpPr txBox="1"/>
          <p:nvPr/>
        </p:nvSpPr>
        <p:spPr>
          <a:xfrm>
            <a:off x="2735796" y="6237312"/>
            <a:ext cx="3672408" cy="61555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Or help them to realize that they caught and cooked the fish.</a:t>
            </a:r>
            <a:endParaRPr lang="en-GB" sz="1700" b="1" dirty="0">
              <a:effectLst/>
              <a:latin typeface="Aharoni" panose="02010803020104030203" pitchFamily="2" charset="-79"/>
              <a:cs typeface="Aharoni" panose="02010803020104030203" pitchFamily="2" charset="-79"/>
            </a:endParaRPr>
          </a:p>
        </p:txBody>
      </p:sp>
      <p:sp>
        <p:nvSpPr>
          <p:cNvPr id="20" name="TextBox 19"/>
          <p:cNvSpPr txBox="1"/>
          <p:nvPr/>
        </p:nvSpPr>
        <p:spPr>
          <a:xfrm>
            <a:off x="6372200" y="1338274"/>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 so as to enable the preparation of fish meals for the willing.</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8550710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Autofit/>
          </a:bodyPr>
          <a:lstStyle/>
          <a:p>
            <a:r>
              <a:rPr lang="en-GB" sz="2200" b="1" dirty="0" smtClean="0">
                <a:latin typeface="Arial" panose="020B0604020202020204" pitchFamily="34" charset="0"/>
                <a:cs typeface="Arial" panose="020B0604020202020204" pitchFamily="34" charset="0"/>
              </a:rPr>
              <a:t>In 1977, the first law suit was brought against Ford, after a rear-end collision had left one dead and another badly burned (Ford lost the case in 1978)</a:t>
            </a:r>
          </a:p>
          <a:p>
            <a:endParaRPr lang="en-GB" sz="2200" b="1" dirty="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By this time, the problem had been fixed, as the NHTSA had extended the rule to old models, as well</a:t>
            </a:r>
          </a:p>
          <a:p>
            <a:endParaRPr lang="en-GB" sz="2200" b="1" dirty="0" smtClean="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However, law suits continued to pile up, as the 1971–76 models claimed hundreds of casualties</a:t>
            </a:r>
          </a:p>
          <a:p>
            <a:endParaRPr lang="en-GB" sz="22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Ford considered recalling those cars for repairs but decided against it based on a cost-benefit-analysis</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46651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Autofit/>
          </a:bodyPr>
          <a:lstStyle/>
          <a:p>
            <a:r>
              <a:rPr lang="en-GB" sz="2200" b="1" dirty="0" smtClean="0">
                <a:latin typeface="Arial" panose="020B0604020202020204" pitchFamily="34" charset="0"/>
                <a:cs typeface="Arial" panose="020B0604020202020204" pitchFamily="34" charset="0"/>
              </a:rPr>
              <a:t>In 1977, the first law suit was brought against Ford, after a rear-end collision had left one dead and another badly burned (Ford lost the case in 1978)</a:t>
            </a:r>
          </a:p>
          <a:p>
            <a:endParaRPr lang="en-GB" sz="2200" b="1" dirty="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By this time, the problem had been fixed, as the NHTSA had extended the rule to old models, as well</a:t>
            </a:r>
          </a:p>
          <a:p>
            <a:endParaRPr lang="en-GB" sz="2200" b="1" dirty="0" smtClean="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However, law suits continued to pile up, as the 1971–76 models claimed hundreds of casualties</a:t>
            </a:r>
          </a:p>
          <a:p>
            <a:endParaRPr lang="en-GB" sz="22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Ford considered recalling those cars for repairs but decided against it based on a cost-benefit-analysis</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72541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064896" cy="4136400"/>
          </a:xfrm>
        </p:spPr>
        <p:txBody>
          <a:bodyPr>
            <a:noAutofit/>
          </a:bodyPr>
          <a:lstStyle/>
          <a:p>
            <a:r>
              <a:rPr lang="en-GB" sz="2200" b="1" dirty="0" smtClean="0">
                <a:latin typeface="Arial" panose="020B0604020202020204" pitchFamily="34" charset="0"/>
                <a:cs typeface="Arial" panose="020B0604020202020204" pitchFamily="34" charset="0"/>
              </a:rPr>
              <a:t>In 1977, the first law suit was brought against Ford, after a rear-end collision had left one dead and another badly burned (Ford lost the case in 1978)</a:t>
            </a:r>
          </a:p>
          <a:p>
            <a:endParaRPr lang="en-GB" sz="2200" b="1" dirty="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By this time, the problem had been fixed, as the NHTSA had extended the rule to old models, as well</a:t>
            </a:r>
          </a:p>
          <a:p>
            <a:endParaRPr lang="en-GB" sz="2200" b="1" dirty="0" smtClean="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However, law suits continued to pile up, as the 1971–76 models claimed hundreds of casualties</a:t>
            </a:r>
          </a:p>
          <a:p>
            <a:endParaRPr lang="en-GB" sz="2200" b="1" dirty="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Ford considered recalling those cars for repairs but decided against it based on a cost-benefit-analysis</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10057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solidFill>
                  <a:schemeClr val="bg1"/>
                </a:solidFill>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solidFill>
                  <a:schemeClr val="bg1"/>
                </a:solidFill>
                <a:latin typeface="Arial" panose="020B0604020202020204" pitchFamily="34" charset="0"/>
                <a:cs typeface="Arial" panose="020B0604020202020204" pitchFamily="34" charset="0"/>
              </a:rPr>
              <a:t>180 </a:t>
            </a:r>
            <a:r>
              <a:rPr lang="en-US" sz="2200" b="1" dirty="0">
                <a:solidFill>
                  <a:schemeClr val="bg1"/>
                </a:solidFill>
                <a:latin typeface="Arial" panose="020B0604020202020204" pitchFamily="34" charset="0"/>
                <a:cs typeface="Arial" panose="020B0604020202020204" pitchFamily="34" charset="0"/>
              </a:rPr>
              <a:t>burn deaths prevented, $200,000 per </a:t>
            </a:r>
            <a:r>
              <a:rPr lang="en-US" sz="2200" b="1" dirty="0" smtClean="0">
                <a:solidFill>
                  <a:schemeClr val="bg1"/>
                </a:solidFill>
                <a:latin typeface="Arial" panose="020B0604020202020204" pitchFamily="34" charset="0"/>
                <a:cs typeface="Arial" panose="020B0604020202020204" pitchFamily="34" charset="0"/>
              </a:rPr>
              <a:t>death</a:t>
            </a:r>
          </a:p>
          <a:p>
            <a:r>
              <a:rPr lang="en-US" sz="2200" b="1" dirty="0" smtClean="0">
                <a:solidFill>
                  <a:schemeClr val="bg1"/>
                </a:solidFill>
                <a:latin typeface="Arial" panose="020B0604020202020204" pitchFamily="34" charset="0"/>
                <a:cs typeface="Arial" panose="020B0604020202020204" pitchFamily="34" charset="0"/>
              </a:rPr>
              <a:t>180 </a:t>
            </a:r>
            <a:r>
              <a:rPr lang="en-US" sz="2200" b="1" dirty="0">
                <a:solidFill>
                  <a:schemeClr val="bg1"/>
                </a:solidFill>
                <a:latin typeface="Arial" panose="020B0604020202020204" pitchFamily="34" charset="0"/>
                <a:cs typeface="Arial" panose="020B0604020202020204" pitchFamily="34" charset="0"/>
              </a:rPr>
              <a:t>serious burn injuries prevented, $67,000 per </a:t>
            </a:r>
            <a:r>
              <a:rPr lang="en-US" sz="2200" b="1" dirty="0" smtClean="0">
                <a:solidFill>
                  <a:schemeClr val="bg1"/>
                </a:solidFill>
                <a:latin typeface="Arial" panose="020B0604020202020204" pitchFamily="34" charset="0"/>
                <a:cs typeface="Arial" panose="020B0604020202020204" pitchFamily="34" charset="0"/>
              </a:rPr>
              <a:t>injury</a:t>
            </a:r>
          </a:p>
          <a:p>
            <a:r>
              <a:rPr lang="en-US" sz="2200" b="1" dirty="0" smtClean="0">
                <a:solidFill>
                  <a:schemeClr val="bg1"/>
                </a:solidFill>
                <a:latin typeface="Arial" panose="020B0604020202020204" pitchFamily="34" charset="0"/>
                <a:cs typeface="Arial" panose="020B0604020202020204" pitchFamily="34" charset="0"/>
              </a:rPr>
              <a:t>2,100 </a:t>
            </a:r>
            <a:r>
              <a:rPr lang="en-US" sz="2200" b="1" dirty="0">
                <a:solidFill>
                  <a:schemeClr val="bg1"/>
                </a:solidFill>
                <a:latin typeface="Arial" panose="020B0604020202020204" pitchFamily="34" charset="0"/>
                <a:cs typeface="Arial" panose="020B0604020202020204" pitchFamily="34" charset="0"/>
              </a:rPr>
              <a:t>burned vehicles </a:t>
            </a:r>
            <a:r>
              <a:rPr lang="en-US" sz="2200" b="1" dirty="0" smtClean="0">
                <a:solidFill>
                  <a:schemeClr val="bg1"/>
                </a:solidFill>
                <a:latin typeface="Arial" panose="020B0604020202020204" pitchFamily="34" charset="0"/>
                <a:cs typeface="Arial" panose="020B0604020202020204" pitchFamily="34" charset="0"/>
              </a:rPr>
              <a:t>prevented, </a:t>
            </a:r>
            <a:r>
              <a:rPr lang="en-US" sz="2200" b="1" dirty="0">
                <a:solidFill>
                  <a:schemeClr val="bg1"/>
                </a:solidFill>
                <a:latin typeface="Arial" panose="020B0604020202020204" pitchFamily="34" charset="0"/>
                <a:cs typeface="Arial" panose="020B0604020202020204" pitchFamily="34" charset="0"/>
              </a:rPr>
              <a:t>$700 per </a:t>
            </a:r>
            <a:r>
              <a:rPr lang="en-US" sz="2200" b="1" dirty="0" smtClean="0">
                <a:solidFill>
                  <a:schemeClr val="bg1"/>
                </a:solidFill>
                <a:latin typeface="Arial" panose="020B0604020202020204" pitchFamily="34" charset="0"/>
                <a:cs typeface="Arial" panose="020B0604020202020204" pitchFamily="34" charset="0"/>
              </a:rPr>
              <a:t>vehicle</a:t>
            </a:r>
          </a:p>
          <a:p>
            <a:pPr marL="0" indent="0">
              <a:buNone/>
            </a:pPr>
            <a:r>
              <a:rPr lang="en-US" sz="2200" b="1" dirty="0" smtClean="0">
                <a:solidFill>
                  <a:schemeClr val="bg1"/>
                </a:solidFill>
                <a:latin typeface="Arial" panose="020B0604020202020204" pitchFamily="34" charset="0"/>
                <a:cs typeface="Arial" panose="020B0604020202020204" pitchFamily="34" charset="0"/>
              </a:rPr>
              <a:t>=  Total benefit to society $</a:t>
            </a:r>
            <a:r>
              <a:rPr lang="en-US" sz="2200" b="1" dirty="0">
                <a:solidFill>
                  <a:schemeClr val="bg1"/>
                </a:solidFill>
                <a:latin typeface="Arial" panose="020B0604020202020204" pitchFamily="34" charset="0"/>
                <a:cs typeface="Arial" panose="020B0604020202020204" pitchFamily="34" charset="0"/>
              </a:rPr>
              <a:t>49.5 </a:t>
            </a:r>
            <a:r>
              <a:rPr lang="en-US" sz="2200" b="1" dirty="0" smtClean="0">
                <a:solidFill>
                  <a:schemeClr val="bg1"/>
                </a:solidFill>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solidFill>
                  <a:schemeClr val="bg1"/>
                </a:solidFill>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11 million cars, $11 per </a:t>
            </a:r>
            <a:r>
              <a:rPr lang="en-US" sz="2200" b="1" dirty="0" smtClean="0">
                <a:solidFill>
                  <a:schemeClr val="bg1"/>
                </a:solidFill>
                <a:latin typeface="Arial" panose="020B0604020202020204" pitchFamily="34" charset="0"/>
                <a:cs typeface="Arial" panose="020B0604020202020204" pitchFamily="34" charset="0"/>
              </a:rPr>
              <a:t>car</a:t>
            </a:r>
          </a:p>
          <a:p>
            <a:r>
              <a:rPr lang="en-US" sz="2200" b="1" dirty="0" smtClean="0">
                <a:solidFill>
                  <a:schemeClr val="bg1"/>
                </a:solidFill>
                <a:latin typeface="Arial" panose="020B0604020202020204" pitchFamily="34" charset="0"/>
                <a:cs typeface="Arial" panose="020B0604020202020204" pitchFamily="34" charset="0"/>
              </a:rPr>
              <a:t>1.5 </a:t>
            </a:r>
            <a:r>
              <a:rPr lang="en-US" sz="2200" b="1" dirty="0">
                <a:solidFill>
                  <a:schemeClr val="bg1"/>
                </a:solidFill>
                <a:latin typeface="Arial" panose="020B0604020202020204" pitchFamily="34" charset="0"/>
                <a:cs typeface="Arial" panose="020B0604020202020204" pitchFamily="34" charset="0"/>
              </a:rPr>
              <a:t>million light </a:t>
            </a:r>
            <a:r>
              <a:rPr lang="en-US" sz="2200" b="1" dirty="0" smtClean="0">
                <a:solidFill>
                  <a:schemeClr val="bg1"/>
                </a:solidFill>
                <a:latin typeface="Arial" panose="020B0604020202020204" pitchFamily="34" charset="0"/>
                <a:cs typeface="Arial" panose="020B0604020202020204" pitchFamily="34" charset="0"/>
              </a:rPr>
              <a:t>trucks, </a:t>
            </a:r>
            <a:r>
              <a:rPr lang="en-US" sz="2200" b="1" dirty="0">
                <a:solidFill>
                  <a:schemeClr val="bg1"/>
                </a:solidFill>
                <a:latin typeface="Arial" panose="020B0604020202020204" pitchFamily="34" charset="0"/>
                <a:cs typeface="Arial" panose="020B0604020202020204" pitchFamily="34" charset="0"/>
              </a:rPr>
              <a:t>$11 per </a:t>
            </a:r>
            <a:r>
              <a:rPr lang="en-US" sz="2200" b="1" dirty="0" smtClean="0">
                <a:solidFill>
                  <a:schemeClr val="bg1"/>
                </a:solidFill>
                <a:latin typeface="Arial" panose="020B0604020202020204" pitchFamily="34" charset="0"/>
                <a:cs typeface="Arial" panose="020B0604020202020204" pitchFamily="34" charset="0"/>
              </a:rPr>
              <a:t>truck</a:t>
            </a:r>
          </a:p>
          <a:p>
            <a:r>
              <a:rPr lang="en-US" sz="2200" b="1" dirty="0" smtClean="0">
                <a:solidFill>
                  <a:schemeClr val="bg1"/>
                </a:solidFill>
                <a:latin typeface="Arial" panose="020B0604020202020204" pitchFamily="34" charset="0"/>
                <a:cs typeface="Arial" panose="020B0604020202020204" pitchFamily="34" charset="0"/>
              </a:rPr>
              <a:t>Total cost to company $</a:t>
            </a:r>
            <a:r>
              <a:rPr lang="en-US" sz="2200" b="1" dirty="0">
                <a:solidFill>
                  <a:schemeClr val="bg1"/>
                </a:solidFill>
                <a:latin typeface="Arial" panose="020B0604020202020204" pitchFamily="34" charset="0"/>
                <a:cs typeface="Arial" panose="020B0604020202020204" pitchFamily="34" charset="0"/>
              </a:rPr>
              <a:t>137 </a:t>
            </a:r>
            <a:r>
              <a:rPr lang="en-US" sz="2200" b="1" dirty="0" smtClean="0">
                <a:solidFill>
                  <a:schemeClr val="bg1"/>
                </a:solidFill>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49398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solidFill>
                  <a:schemeClr val="bg1"/>
                </a:solidFill>
                <a:latin typeface="Arial" panose="020B0604020202020204" pitchFamily="34" charset="0"/>
                <a:cs typeface="Arial" panose="020B0604020202020204" pitchFamily="34" charset="0"/>
              </a:rPr>
              <a:t>180 </a:t>
            </a:r>
            <a:r>
              <a:rPr lang="en-US" sz="2200" b="1" dirty="0">
                <a:solidFill>
                  <a:schemeClr val="bg1"/>
                </a:solidFill>
                <a:latin typeface="Arial" panose="020B0604020202020204" pitchFamily="34" charset="0"/>
                <a:cs typeface="Arial" panose="020B0604020202020204" pitchFamily="34" charset="0"/>
              </a:rPr>
              <a:t>burn deaths prevented, $200,000 per </a:t>
            </a:r>
            <a:r>
              <a:rPr lang="en-US" sz="2200" b="1" dirty="0" smtClean="0">
                <a:solidFill>
                  <a:schemeClr val="bg1"/>
                </a:solidFill>
                <a:latin typeface="Arial" panose="020B0604020202020204" pitchFamily="34" charset="0"/>
                <a:cs typeface="Arial" panose="020B0604020202020204" pitchFamily="34" charset="0"/>
              </a:rPr>
              <a:t>death</a:t>
            </a:r>
          </a:p>
          <a:p>
            <a:r>
              <a:rPr lang="en-US" sz="2200" b="1" dirty="0" smtClean="0">
                <a:solidFill>
                  <a:schemeClr val="bg1"/>
                </a:solidFill>
                <a:latin typeface="Arial" panose="020B0604020202020204" pitchFamily="34" charset="0"/>
                <a:cs typeface="Arial" panose="020B0604020202020204" pitchFamily="34" charset="0"/>
              </a:rPr>
              <a:t>180 </a:t>
            </a:r>
            <a:r>
              <a:rPr lang="en-US" sz="2200" b="1" dirty="0">
                <a:solidFill>
                  <a:schemeClr val="bg1"/>
                </a:solidFill>
                <a:latin typeface="Arial" panose="020B0604020202020204" pitchFamily="34" charset="0"/>
                <a:cs typeface="Arial" panose="020B0604020202020204" pitchFamily="34" charset="0"/>
              </a:rPr>
              <a:t>serious burn injuries prevented, $67,000 per </a:t>
            </a:r>
            <a:r>
              <a:rPr lang="en-US" sz="2200" b="1" dirty="0" smtClean="0">
                <a:solidFill>
                  <a:schemeClr val="bg1"/>
                </a:solidFill>
                <a:latin typeface="Arial" panose="020B0604020202020204" pitchFamily="34" charset="0"/>
                <a:cs typeface="Arial" panose="020B0604020202020204" pitchFamily="34" charset="0"/>
              </a:rPr>
              <a:t>injury</a:t>
            </a:r>
          </a:p>
          <a:p>
            <a:r>
              <a:rPr lang="en-US" sz="2200" b="1" dirty="0" smtClean="0">
                <a:solidFill>
                  <a:schemeClr val="bg1"/>
                </a:solidFill>
                <a:latin typeface="Arial" panose="020B0604020202020204" pitchFamily="34" charset="0"/>
                <a:cs typeface="Arial" panose="020B0604020202020204" pitchFamily="34" charset="0"/>
              </a:rPr>
              <a:t>2,100 </a:t>
            </a:r>
            <a:r>
              <a:rPr lang="en-US" sz="2200" b="1" dirty="0">
                <a:solidFill>
                  <a:schemeClr val="bg1"/>
                </a:solidFill>
                <a:latin typeface="Arial" panose="020B0604020202020204" pitchFamily="34" charset="0"/>
                <a:cs typeface="Arial" panose="020B0604020202020204" pitchFamily="34" charset="0"/>
              </a:rPr>
              <a:t>burned vehicles </a:t>
            </a:r>
            <a:r>
              <a:rPr lang="en-US" sz="2200" b="1" dirty="0" smtClean="0">
                <a:solidFill>
                  <a:schemeClr val="bg1"/>
                </a:solidFill>
                <a:latin typeface="Arial" panose="020B0604020202020204" pitchFamily="34" charset="0"/>
                <a:cs typeface="Arial" panose="020B0604020202020204" pitchFamily="34" charset="0"/>
              </a:rPr>
              <a:t>prevented, </a:t>
            </a:r>
            <a:r>
              <a:rPr lang="en-US" sz="2200" b="1" dirty="0">
                <a:solidFill>
                  <a:schemeClr val="bg1"/>
                </a:solidFill>
                <a:latin typeface="Arial" panose="020B0604020202020204" pitchFamily="34" charset="0"/>
                <a:cs typeface="Arial" panose="020B0604020202020204" pitchFamily="34" charset="0"/>
              </a:rPr>
              <a:t>$700 per </a:t>
            </a:r>
            <a:r>
              <a:rPr lang="en-US" sz="2200" b="1" dirty="0" smtClean="0">
                <a:solidFill>
                  <a:schemeClr val="bg1"/>
                </a:solidFill>
                <a:latin typeface="Arial" panose="020B0604020202020204" pitchFamily="34" charset="0"/>
                <a:cs typeface="Arial" panose="020B0604020202020204" pitchFamily="34" charset="0"/>
              </a:rPr>
              <a:t>vehicle</a:t>
            </a:r>
          </a:p>
          <a:p>
            <a:pPr marL="0" indent="0">
              <a:buNone/>
            </a:pPr>
            <a:r>
              <a:rPr lang="en-US" sz="2200" b="1" dirty="0" smtClean="0">
                <a:solidFill>
                  <a:schemeClr val="bg1"/>
                </a:solidFill>
                <a:latin typeface="Arial" panose="020B0604020202020204" pitchFamily="34" charset="0"/>
                <a:cs typeface="Arial" panose="020B0604020202020204" pitchFamily="34" charset="0"/>
              </a:rPr>
              <a:t>=  Total benefit to society $</a:t>
            </a:r>
            <a:r>
              <a:rPr lang="en-US" sz="2200" b="1" dirty="0">
                <a:solidFill>
                  <a:schemeClr val="bg1"/>
                </a:solidFill>
                <a:latin typeface="Arial" panose="020B0604020202020204" pitchFamily="34" charset="0"/>
                <a:cs typeface="Arial" panose="020B0604020202020204" pitchFamily="34" charset="0"/>
              </a:rPr>
              <a:t>49.5 </a:t>
            </a:r>
            <a:r>
              <a:rPr lang="en-US" sz="2200" b="1" dirty="0" smtClean="0">
                <a:solidFill>
                  <a:schemeClr val="bg1"/>
                </a:solidFill>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solidFill>
                  <a:schemeClr val="bg1"/>
                </a:solidFill>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11 million cars, $11 per </a:t>
            </a:r>
            <a:r>
              <a:rPr lang="en-US" sz="2200" b="1" dirty="0" smtClean="0">
                <a:solidFill>
                  <a:schemeClr val="bg1"/>
                </a:solidFill>
                <a:latin typeface="Arial" panose="020B0604020202020204" pitchFamily="34" charset="0"/>
                <a:cs typeface="Arial" panose="020B0604020202020204" pitchFamily="34" charset="0"/>
              </a:rPr>
              <a:t>car</a:t>
            </a:r>
          </a:p>
          <a:p>
            <a:r>
              <a:rPr lang="en-US" sz="2200" b="1" dirty="0" smtClean="0">
                <a:solidFill>
                  <a:schemeClr val="bg1"/>
                </a:solidFill>
                <a:latin typeface="Arial" panose="020B0604020202020204" pitchFamily="34" charset="0"/>
                <a:cs typeface="Arial" panose="020B0604020202020204" pitchFamily="34" charset="0"/>
              </a:rPr>
              <a:t>1.5 </a:t>
            </a:r>
            <a:r>
              <a:rPr lang="en-US" sz="2200" b="1" dirty="0">
                <a:solidFill>
                  <a:schemeClr val="bg1"/>
                </a:solidFill>
                <a:latin typeface="Arial" panose="020B0604020202020204" pitchFamily="34" charset="0"/>
                <a:cs typeface="Arial" panose="020B0604020202020204" pitchFamily="34" charset="0"/>
              </a:rPr>
              <a:t>million light </a:t>
            </a:r>
            <a:r>
              <a:rPr lang="en-US" sz="2200" b="1" dirty="0" smtClean="0">
                <a:solidFill>
                  <a:schemeClr val="bg1"/>
                </a:solidFill>
                <a:latin typeface="Arial" panose="020B0604020202020204" pitchFamily="34" charset="0"/>
                <a:cs typeface="Arial" panose="020B0604020202020204" pitchFamily="34" charset="0"/>
              </a:rPr>
              <a:t>trucks, </a:t>
            </a:r>
            <a:r>
              <a:rPr lang="en-US" sz="2200" b="1" dirty="0">
                <a:solidFill>
                  <a:schemeClr val="bg1"/>
                </a:solidFill>
                <a:latin typeface="Arial" panose="020B0604020202020204" pitchFamily="34" charset="0"/>
                <a:cs typeface="Arial" panose="020B0604020202020204" pitchFamily="34" charset="0"/>
              </a:rPr>
              <a:t>$11 per </a:t>
            </a:r>
            <a:r>
              <a:rPr lang="en-US" sz="2200" b="1" dirty="0" smtClean="0">
                <a:solidFill>
                  <a:schemeClr val="bg1"/>
                </a:solidFill>
                <a:latin typeface="Arial" panose="020B0604020202020204" pitchFamily="34" charset="0"/>
                <a:cs typeface="Arial" panose="020B0604020202020204" pitchFamily="34" charset="0"/>
              </a:rPr>
              <a:t>truck</a:t>
            </a:r>
          </a:p>
          <a:p>
            <a:r>
              <a:rPr lang="en-US" sz="2200" b="1" dirty="0" smtClean="0">
                <a:solidFill>
                  <a:schemeClr val="bg1"/>
                </a:solidFill>
                <a:latin typeface="Arial" panose="020B0604020202020204" pitchFamily="34" charset="0"/>
                <a:cs typeface="Arial" panose="020B0604020202020204" pitchFamily="34" charset="0"/>
              </a:rPr>
              <a:t>Total cost to company $</a:t>
            </a:r>
            <a:r>
              <a:rPr lang="en-US" sz="2200" b="1" dirty="0">
                <a:solidFill>
                  <a:schemeClr val="bg1"/>
                </a:solidFill>
                <a:latin typeface="Arial" panose="020B0604020202020204" pitchFamily="34" charset="0"/>
                <a:cs typeface="Arial" panose="020B0604020202020204" pitchFamily="34" charset="0"/>
              </a:rPr>
              <a:t>137 </a:t>
            </a:r>
            <a:r>
              <a:rPr lang="en-US" sz="2200" b="1" dirty="0" smtClean="0">
                <a:solidFill>
                  <a:schemeClr val="bg1"/>
                </a:solidFill>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89972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burn deaths prevented, $200,000 per </a:t>
            </a:r>
            <a:r>
              <a:rPr lang="en-US" sz="2200" b="1" dirty="0" smtClean="0">
                <a:latin typeface="Arial" panose="020B0604020202020204" pitchFamily="34" charset="0"/>
                <a:cs typeface="Arial" panose="020B0604020202020204" pitchFamily="34" charset="0"/>
              </a:rPr>
              <a:t>death</a:t>
            </a:r>
          </a:p>
          <a:p>
            <a:r>
              <a:rPr lang="en-US" sz="2200" b="1" dirty="0" smtClean="0">
                <a:solidFill>
                  <a:schemeClr val="bg1"/>
                </a:solidFill>
                <a:latin typeface="Arial" panose="020B0604020202020204" pitchFamily="34" charset="0"/>
                <a:cs typeface="Arial" panose="020B0604020202020204" pitchFamily="34" charset="0"/>
              </a:rPr>
              <a:t>180 </a:t>
            </a:r>
            <a:r>
              <a:rPr lang="en-US" sz="2200" b="1" dirty="0">
                <a:solidFill>
                  <a:schemeClr val="bg1"/>
                </a:solidFill>
                <a:latin typeface="Arial" panose="020B0604020202020204" pitchFamily="34" charset="0"/>
                <a:cs typeface="Arial" panose="020B0604020202020204" pitchFamily="34" charset="0"/>
              </a:rPr>
              <a:t>serious burn injuries prevented, $67,000 per </a:t>
            </a:r>
            <a:r>
              <a:rPr lang="en-US" sz="2200" b="1" dirty="0" smtClean="0">
                <a:solidFill>
                  <a:schemeClr val="bg1"/>
                </a:solidFill>
                <a:latin typeface="Arial" panose="020B0604020202020204" pitchFamily="34" charset="0"/>
                <a:cs typeface="Arial" panose="020B0604020202020204" pitchFamily="34" charset="0"/>
              </a:rPr>
              <a:t>injury</a:t>
            </a:r>
          </a:p>
          <a:p>
            <a:r>
              <a:rPr lang="en-US" sz="2200" b="1" dirty="0" smtClean="0">
                <a:solidFill>
                  <a:schemeClr val="bg1"/>
                </a:solidFill>
                <a:latin typeface="Arial" panose="020B0604020202020204" pitchFamily="34" charset="0"/>
                <a:cs typeface="Arial" panose="020B0604020202020204" pitchFamily="34" charset="0"/>
              </a:rPr>
              <a:t>2,100 </a:t>
            </a:r>
            <a:r>
              <a:rPr lang="en-US" sz="2200" b="1" dirty="0">
                <a:solidFill>
                  <a:schemeClr val="bg1"/>
                </a:solidFill>
                <a:latin typeface="Arial" panose="020B0604020202020204" pitchFamily="34" charset="0"/>
                <a:cs typeface="Arial" panose="020B0604020202020204" pitchFamily="34" charset="0"/>
              </a:rPr>
              <a:t>burned vehicles </a:t>
            </a:r>
            <a:r>
              <a:rPr lang="en-US" sz="2200" b="1" dirty="0" smtClean="0">
                <a:solidFill>
                  <a:schemeClr val="bg1"/>
                </a:solidFill>
                <a:latin typeface="Arial" panose="020B0604020202020204" pitchFamily="34" charset="0"/>
                <a:cs typeface="Arial" panose="020B0604020202020204" pitchFamily="34" charset="0"/>
              </a:rPr>
              <a:t>prevented, </a:t>
            </a:r>
            <a:r>
              <a:rPr lang="en-US" sz="2200" b="1" dirty="0">
                <a:solidFill>
                  <a:schemeClr val="bg1"/>
                </a:solidFill>
                <a:latin typeface="Arial" panose="020B0604020202020204" pitchFamily="34" charset="0"/>
                <a:cs typeface="Arial" panose="020B0604020202020204" pitchFamily="34" charset="0"/>
              </a:rPr>
              <a:t>$700 per </a:t>
            </a:r>
            <a:r>
              <a:rPr lang="en-US" sz="2200" b="1" dirty="0" smtClean="0">
                <a:solidFill>
                  <a:schemeClr val="bg1"/>
                </a:solidFill>
                <a:latin typeface="Arial" panose="020B0604020202020204" pitchFamily="34" charset="0"/>
                <a:cs typeface="Arial" panose="020B0604020202020204" pitchFamily="34" charset="0"/>
              </a:rPr>
              <a:t>vehicle</a:t>
            </a:r>
          </a:p>
          <a:p>
            <a:pPr marL="0" indent="0">
              <a:buNone/>
            </a:pPr>
            <a:r>
              <a:rPr lang="en-US" sz="2200" b="1" dirty="0" smtClean="0">
                <a:solidFill>
                  <a:schemeClr val="bg1"/>
                </a:solidFill>
                <a:latin typeface="Arial" panose="020B0604020202020204" pitchFamily="34" charset="0"/>
                <a:cs typeface="Arial" panose="020B0604020202020204" pitchFamily="34" charset="0"/>
              </a:rPr>
              <a:t>=  Total benefit to society $</a:t>
            </a:r>
            <a:r>
              <a:rPr lang="en-US" sz="2200" b="1" dirty="0">
                <a:solidFill>
                  <a:schemeClr val="bg1"/>
                </a:solidFill>
                <a:latin typeface="Arial" panose="020B0604020202020204" pitchFamily="34" charset="0"/>
                <a:cs typeface="Arial" panose="020B0604020202020204" pitchFamily="34" charset="0"/>
              </a:rPr>
              <a:t>49.5 </a:t>
            </a:r>
            <a:r>
              <a:rPr lang="en-US" sz="2200" b="1" dirty="0" smtClean="0">
                <a:solidFill>
                  <a:schemeClr val="bg1"/>
                </a:solidFill>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solidFill>
                  <a:schemeClr val="bg1"/>
                </a:solidFill>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11 million cars, $11 per </a:t>
            </a:r>
            <a:r>
              <a:rPr lang="en-US" sz="2200" b="1" dirty="0" smtClean="0">
                <a:solidFill>
                  <a:schemeClr val="bg1"/>
                </a:solidFill>
                <a:latin typeface="Arial" panose="020B0604020202020204" pitchFamily="34" charset="0"/>
                <a:cs typeface="Arial" panose="020B0604020202020204" pitchFamily="34" charset="0"/>
              </a:rPr>
              <a:t>car</a:t>
            </a:r>
          </a:p>
          <a:p>
            <a:r>
              <a:rPr lang="en-US" sz="2200" b="1" dirty="0" smtClean="0">
                <a:solidFill>
                  <a:schemeClr val="bg1"/>
                </a:solidFill>
                <a:latin typeface="Arial" panose="020B0604020202020204" pitchFamily="34" charset="0"/>
                <a:cs typeface="Arial" panose="020B0604020202020204" pitchFamily="34" charset="0"/>
              </a:rPr>
              <a:t>1.5 </a:t>
            </a:r>
            <a:r>
              <a:rPr lang="en-US" sz="2200" b="1" dirty="0">
                <a:solidFill>
                  <a:schemeClr val="bg1"/>
                </a:solidFill>
                <a:latin typeface="Arial" panose="020B0604020202020204" pitchFamily="34" charset="0"/>
                <a:cs typeface="Arial" panose="020B0604020202020204" pitchFamily="34" charset="0"/>
              </a:rPr>
              <a:t>million light </a:t>
            </a:r>
            <a:r>
              <a:rPr lang="en-US" sz="2200" b="1" dirty="0" smtClean="0">
                <a:solidFill>
                  <a:schemeClr val="bg1"/>
                </a:solidFill>
                <a:latin typeface="Arial" panose="020B0604020202020204" pitchFamily="34" charset="0"/>
                <a:cs typeface="Arial" panose="020B0604020202020204" pitchFamily="34" charset="0"/>
              </a:rPr>
              <a:t>trucks, </a:t>
            </a:r>
            <a:r>
              <a:rPr lang="en-US" sz="2200" b="1" dirty="0">
                <a:solidFill>
                  <a:schemeClr val="bg1"/>
                </a:solidFill>
                <a:latin typeface="Arial" panose="020B0604020202020204" pitchFamily="34" charset="0"/>
                <a:cs typeface="Arial" panose="020B0604020202020204" pitchFamily="34" charset="0"/>
              </a:rPr>
              <a:t>$11 per </a:t>
            </a:r>
            <a:r>
              <a:rPr lang="en-US" sz="2200" b="1" dirty="0" smtClean="0">
                <a:solidFill>
                  <a:schemeClr val="bg1"/>
                </a:solidFill>
                <a:latin typeface="Arial" panose="020B0604020202020204" pitchFamily="34" charset="0"/>
                <a:cs typeface="Arial" panose="020B0604020202020204" pitchFamily="34" charset="0"/>
              </a:rPr>
              <a:t>truck</a:t>
            </a:r>
          </a:p>
          <a:p>
            <a:r>
              <a:rPr lang="en-US" sz="2200" b="1" dirty="0" smtClean="0">
                <a:solidFill>
                  <a:schemeClr val="bg1"/>
                </a:solidFill>
                <a:latin typeface="Arial" panose="020B0604020202020204" pitchFamily="34" charset="0"/>
                <a:cs typeface="Arial" panose="020B0604020202020204" pitchFamily="34" charset="0"/>
              </a:rPr>
              <a:t>Total cost to company $</a:t>
            </a:r>
            <a:r>
              <a:rPr lang="en-US" sz="2200" b="1" dirty="0">
                <a:solidFill>
                  <a:schemeClr val="bg1"/>
                </a:solidFill>
                <a:latin typeface="Arial" panose="020B0604020202020204" pitchFamily="34" charset="0"/>
                <a:cs typeface="Arial" panose="020B0604020202020204" pitchFamily="34" charset="0"/>
              </a:rPr>
              <a:t>137 </a:t>
            </a:r>
            <a:r>
              <a:rPr lang="en-US" sz="2200" b="1" dirty="0" smtClean="0">
                <a:solidFill>
                  <a:schemeClr val="bg1"/>
                </a:solidFill>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45956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burn deaths prevented, $200,000 per </a:t>
            </a:r>
            <a:r>
              <a:rPr lang="en-US" sz="2200" b="1" dirty="0" smtClean="0">
                <a:latin typeface="Arial" panose="020B0604020202020204" pitchFamily="34" charset="0"/>
                <a:cs typeface="Arial" panose="020B0604020202020204" pitchFamily="34" charset="0"/>
              </a:rPr>
              <a:t>death</a:t>
            </a: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serious burn injuries prevented, $67,000 per </a:t>
            </a:r>
            <a:r>
              <a:rPr lang="en-US" sz="2200" b="1" dirty="0" smtClean="0">
                <a:latin typeface="Arial" panose="020B0604020202020204" pitchFamily="34" charset="0"/>
                <a:cs typeface="Arial" panose="020B0604020202020204" pitchFamily="34" charset="0"/>
              </a:rPr>
              <a:t>injury</a:t>
            </a:r>
          </a:p>
          <a:p>
            <a:r>
              <a:rPr lang="en-US" sz="2200" b="1" dirty="0" smtClean="0">
                <a:solidFill>
                  <a:schemeClr val="bg1"/>
                </a:solidFill>
                <a:latin typeface="Arial" panose="020B0604020202020204" pitchFamily="34" charset="0"/>
                <a:cs typeface="Arial" panose="020B0604020202020204" pitchFamily="34" charset="0"/>
              </a:rPr>
              <a:t>2,100 </a:t>
            </a:r>
            <a:r>
              <a:rPr lang="en-US" sz="2200" b="1" dirty="0">
                <a:solidFill>
                  <a:schemeClr val="bg1"/>
                </a:solidFill>
                <a:latin typeface="Arial" panose="020B0604020202020204" pitchFamily="34" charset="0"/>
                <a:cs typeface="Arial" panose="020B0604020202020204" pitchFamily="34" charset="0"/>
              </a:rPr>
              <a:t>burned vehicles </a:t>
            </a:r>
            <a:r>
              <a:rPr lang="en-US" sz="2200" b="1" dirty="0" smtClean="0">
                <a:solidFill>
                  <a:schemeClr val="bg1"/>
                </a:solidFill>
                <a:latin typeface="Arial" panose="020B0604020202020204" pitchFamily="34" charset="0"/>
                <a:cs typeface="Arial" panose="020B0604020202020204" pitchFamily="34" charset="0"/>
              </a:rPr>
              <a:t>prevented, </a:t>
            </a:r>
            <a:r>
              <a:rPr lang="en-US" sz="2200" b="1" dirty="0">
                <a:solidFill>
                  <a:schemeClr val="bg1"/>
                </a:solidFill>
                <a:latin typeface="Arial" panose="020B0604020202020204" pitchFamily="34" charset="0"/>
                <a:cs typeface="Arial" panose="020B0604020202020204" pitchFamily="34" charset="0"/>
              </a:rPr>
              <a:t>$700 per </a:t>
            </a:r>
            <a:r>
              <a:rPr lang="en-US" sz="2200" b="1" dirty="0" smtClean="0">
                <a:solidFill>
                  <a:schemeClr val="bg1"/>
                </a:solidFill>
                <a:latin typeface="Arial" panose="020B0604020202020204" pitchFamily="34" charset="0"/>
                <a:cs typeface="Arial" panose="020B0604020202020204" pitchFamily="34" charset="0"/>
              </a:rPr>
              <a:t>vehicle</a:t>
            </a:r>
          </a:p>
          <a:p>
            <a:pPr marL="0" indent="0">
              <a:buNone/>
            </a:pPr>
            <a:r>
              <a:rPr lang="en-US" sz="2200" b="1" dirty="0" smtClean="0">
                <a:solidFill>
                  <a:schemeClr val="bg1"/>
                </a:solidFill>
                <a:latin typeface="Arial" panose="020B0604020202020204" pitchFamily="34" charset="0"/>
                <a:cs typeface="Arial" panose="020B0604020202020204" pitchFamily="34" charset="0"/>
              </a:rPr>
              <a:t>=  Total benefit to society $</a:t>
            </a:r>
            <a:r>
              <a:rPr lang="en-US" sz="2200" b="1" dirty="0">
                <a:solidFill>
                  <a:schemeClr val="bg1"/>
                </a:solidFill>
                <a:latin typeface="Arial" panose="020B0604020202020204" pitchFamily="34" charset="0"/>
                <a:cs typeface="Arial" panose="020B0604020202020204" pitchFamily="34" charset="0"/>
              </a:rPr>
              <a:t>49.5 </a:t>
            </a:r>
            <a:r>
              <a:rPr lang="en-US" sz="2200" b="1" dirty="0" smtClean="0">
                <a:solidFill>
                  <a:schemeClr val="bg1"/>
                </a:solidFill>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solidFill>
                  <a:schemeClr val="bg1"/>
                </a:solidFill>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11 million cars, $11 per </a:t>
            </a:r>
            <a:r>
              <a:rPr lang="en-US" sz="2200" b="1" dirty="0" smtClean="0">
                <a:solidFill>
                  <a:schemeClr val="bg1"/>
                </a:solidFill>
                <a:latin typeface="Arial" panose="020B0604020202020204" pitchFamily="34" charset="0"/>
                <a:cs typeface="Arial" panose="020B0604020202020204" pitchFamily="34" charset="0"/>
              </a:rPr>
              <a:t>car</a:t>
            </a:r>
          </a:p>
          <a:p>
            <a:r>
              <a:rPr lang="en-US" sz="2200" b="1" dirty="0" smtClean="0">
                <a:solidFill>
                  <a:schemeClr val="bg1"/>
                </a:solidFill>
                <a:latin typeface="Arial" panose="020B0604020202020204" pitchFamily="34" charset="0"/>
                <a:cs typeface="Arial" panose="020B0604020202020204" pitchFamily="34" charset="0"/>
              </a:rPr>
              <a:t>1.5 </a:t>
            </a:r>
            <a:r>
              <a:rPr lang="en-US" sz="2200" b="1" dirty="0">
                <a:solidFill>
                  <a:schemeClr val="bg1"/>
                </a:solidFill>
                <a:latin typeface="Arial" panose="020B0604020202020204" pitchFamily="34" charset="0"/>
                <a:cs typeface="Arial" panose="020B0604020202020204" pitchFamily="34" charset="0"/>
              </a:rPr>
              <a:t>million light </a:t>
            </a:r>
            <a:r>
              <a:rPr lang="en-US" sz="2200" b="1" dirty="0" smtClean="0">
                <a:solidFill>
                  <a:schemeClr val="bg1"/>
                </a:solidFill>
                <a:latin typeface="Arial" panose="020B0604020202020204" pitchFamily="34" charset="0"/>
                <a:cs typeface="Arial" panose="020B0604020202020204" pitchFamily="34" charset="0"/>
              </a:rPr>
              <a:t>trucks, </a:t>
            </a:r>
            <a:r>
              <a:rPr lang="en-US" sz="2200" b="1" dirty="0">
                <a:solidFill>
                  <a:schemeClr val="bg1"/>
                </a:solidFill>
                <a:latin typeface="Arial" panose="020B0604020202020204" pitchFamily="34" charset="0"/>
                <a:cs typeface="Arial" panose="020B0604020202020204" pitchFamily="34" charset="0"/>
              </a:rPr>
              <a:t>$11 per </a:t>
            </a:r>
            <a:r>
              <a:rPr lang="en-US" sz="2200" b="1" dirty="0" smtClean="0">
                <a:solidFill>
                  <a:schemeClr val="bg1"/>
                </a:solidFill>
                <a:latin typeface="Arial" panose="020B0604020202020204" pitchFamily="34" charset="0"/>
                <a:cs typeface="Arial" panose="020B0604020202020204" pitchFamily="34" charset="0"/>
              </a:rPr>
              <a:t>truck</a:t>
            </a:r>
          </a:p>
          <a:p>
            <a:r>
              <a:rPr lang="en-US" sz="2200" b="1" dirty="0" smtClean="0">
                <a:solidFill>
                  <a:schemeClr val="bg1"/>
                </a:solidFill>
                <a:latin typeface="Arial" panose="020B0604020202020204" pitchFamily="34" charset="0"/>
                <a:cs typeface="Arial" panose="020B0604020202020204" pitchFamily="34" charset="0"/>
              </a:rPr>
              <a:t>Total cost to company $</a:t>
            </a:r>
            <a:r>
              <a:rPr lang="en-US" sz="2200" b="1" dirty="0">
                <a:solidFill>
                  <a:schemeClr val="bg1"/>
                </a:solidFill>
                <a:latin typeface="Arial" panose="020B0604020202020204" pitchFamily="34" charset="0"/>
                <a:cs typeface="Arial" panose="020B0604020202020204" pitchFamily="34" charset="0"/>
              </a:rPr>
              <a:t>137 </a:t>
            </a:r>
            <a:r>
              <a:rPr lang="en-US" sz="2200" b="1" dirty="0" smtClean="0">
                <a:solidFill>
                  <a:schemeClr val="bg1"/>
                </a:solidFill>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446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burn deaths prevented, $200,000 per </a:t>
            </a:r>
            <a:r>
              <a:rPr lang="en-US" sz="2200" b="1" dirty="0" smtClean="0">
                <a:latin typeface="Arial" panose="020B0604020202020204" pitchFamily="34" charset="0"/>
                <a:cs typeface="Arial" panose="020B0604020202020204" pitchFamily="34" charset="0"/>
              </a:rPr>
              <a:t>death</a:t>
            </a: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serious burn injuries prevented, $67,000 per </a:t>
            </a:r>
            <a:r>
              <a:rPr lang="en-US" sz="2200" b="1" dirty="0" smtClean="0">
                <a:latin typeface="Arial" panose="020B0604020202020204" pitchFamily="34" charset="0"/>
                <a:cs typeface="Arial" panose="020B0604020202020204" pitchFamily="34" charset="0"/>
              </a:rPr>
              <a:t>injury</a:t>
            </a:r>
          </a:p>
          <a:p>
            <a:r>
              <a:rPr lang="en-US" sz="2200" b="1" dirty="0" smtClean="0">
                <a:latin typeface="Arial" panose="020B0604020202020204" pitchFamily="34" charset="0"/>
                <a:cs typeface="Arial" panose="020B0604020202020204" pitchFamily="34" charset="0"/>
              </a:rPr>
              <a:t>2,100 </a:t>
            </a:r>
            <a:r>
              <a:rPr lang="en-US" sz="2200" b="1" dirty="0">
                <a:latin typeface="Arial" panose="020B0604020202020204" pitchFamily="34" charset="0"/>
                <a:cs typeface="Arial" panose="020B0604020202020204" pitchFamily="34" charset="0"/>
              </a:rPr>
              <a:t>burned vehicles </a:t>
            </a:r>
            <a:r>
              <a:rPr lang="en-US" sz="2200" b="1" dirty="0" smtClean="0">
                <a:latin typeface="Arial" panose="020B0604020202020204" pitchFamily="34" charset="0"/>
                <a:cs typeface="Arial" panose="020B0604020202020204" pitchFamily="34" charset="0"/>
              </a:rPr>
              <a:t>prevented, </a:t>
            </a:r>
            <a:r>
              <a:rPr lang="en-US" sz="2200" b="1" dirty="0">
                <a:latin typeface="Arial" panose="020B0604020202020204" pitchFamily="34" charset="0"/>
                <a:cs typeface="Arial" panose="020B0604020202020204" pitchFamily="34" charset="0"/>
              </a:rPr>
              <a:t>$700 per </a:t>
            </a:r>
            <a:r>
              <a:rPr lang="en-US" sz="2200" b="1" dirty="0" smtClean="0">
                <a:latin typeface="Arial" panose="020B0604020202020204" pitchFamily="34" charset="0"/>
                <a:cs typeface="Arial" panose="020B0604020202020204" pitchFamily="34" charset="0"/>
              </a:rPr>
              <a:t>vehicle</a:t>
            </a:r>
          </a:p>
          <a:p>
            <a:pPr marL="0" indent="0">
              <a:buNone/>
            </a:pPr>
            <a:r>
              <a:rPr lang="en-US" sz="2200" b="1" dirty="0" smtClean="0">
                <a:solidFill>
                  <a:schemeClr val="bg1"/>
                </a:solidFill>
                <a:latin typeface="Arial" panose="020B0604020202020204" pitchFamily="34" charset="0"/>
                <a:cs typeface="Arial" panose="020B0604020202020204" pitchFamily="34" charset="0"/>
              </a:rPr>
              <a:t>=  Total benefit to society $</a:t>
            </a:r>
            <a:r>
              <a:rPr lang="en-US" sz="2200" b="1" dirty="0">
                <a:solidFill>
                  <a:schemeClr val="bg1"/>
                </a:solidFill>
                <a:latin typeface="Arial" panose="020B0604020202020204" pitchFamily="34" charset="0"/>
                <a:cs typeface="Arial" panose="020B0604020202020204" pitchFamily="34" charset="0"/>
              </a:rPr>
              <a:t>49.5 </a:t>
            </a:r>
            <a:r>
              <a:rPr lang="en-US" sz="2200" b="1" dirty="0" smtClean="0">
                <a:solidFill>
                  <a:schemeClr val="bg1"/>
                </a:solidFill>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solidFill>
                  <a:schemeClr val="bg1"/>
                </a:solidFill>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11 million cars, $11 per </a:t>
            </a:r>
            <a:r>
              <a:rPr lang="en-US" sz="2200" b="1" dirty="0" smtClean="0">
                <a:solidFill>
                  <a:schemeClr val="bg1"/>
                </a:solidFill>
                <a:latin typeface="Arial" panose="020B0604020202020204" pitchFamily="34" charset="0"/>
                <a:cs typeface="Arial" panose="020B0604020202020204" pitchFamily="34" charset="0"/>
              </a:rPr>
              <a:t>car</a:t>
            </a:r>
          </a:p>
          <a:p>
            <a:r>
              <a:rPr lang="en-US" sz="2200" b="1" dirty="0" smtClean="0">
                <a:solidFill>
                  <a:schemeClr val="bg1"/>
                </a:solidFill>
                <a:latin typeface="Arial" panose="020B0604020202020204" pitchFamily="34" charset="0"/>
                <a:cs typeface="Arial" panose="020B0604020202020204" pitchFamily="34" charset="0"/>
              </a:rPr>
              <a:t>1.5 </a:t>
            </a:r>
            <a:r>
              <a:rPr lang="en-US" sz="2200" b="1" dirty="0">
                <a:solidFill>
                  <a:schemeClr val="bg1"/>
                </a:solidFill>
                <a:latin typeface="Arial" panose="020B0604020202020204" pitchFamily="34" charset="0"/>
                <a:cs typeface="Arial" panose="020B0604020202020204" pitchFamily="34" charset="0"/>
              </a:rPr>
              <a:t>million light </a:t>
            </a:r>
            <a:r>
              <a:rPr lang="en-US" sz="2200" b="1" dirty="0" smtClean="0">
                <a:solidFill>
                  <a:schemeClr val="bg1"/>
                </a:solidFill>
                <a:latin typeface="Arial" panose="020B0604020202020204" pitchFamily="34" charset="0"/>
                <a:cs typeface="Arial" panose="020B0604020202020204" pitchFamily="34" charset="0"/>
              </a:rPr>
              <a:t>trucks, </a:t>
            </a:r>
            <a:r>
              <a:rPr lang="en-US" sz="2200" b="1" dirty="0">
                <a:solidFill>
                  <a:schemeClr val="bg1"/>
                </a:solidFill>
                <a:latin typeface="Arial" panose="020B0604020202020204" pitchFamily="34" charset="0"/>
                <a:cs typeface="Arial" panose="020B0604020202020204" pitchFamily="34" charset="0"/>
              </a:rPr>
              <a:t>$11 per </a:t>
            </a:r>
            <a:r>
              <a:rPr lang="en-US" sz="2200" b="1" dirty="0" smtClean="0">
                <a:solidFill>
                  <a:schemeClr val="bg1"/>
                </a:solidFill>
                <a:latin typeface="Arial" panose="020B0604020202020204" pitchFamily="34" charset="0"/>
                <a:cs typeface="Arial" panose="020B0604020202020204" pitchFamily="34" charset="0"/>
              </a:rPr>
              <a:t>truck</a:t>
            </a:r>
          </a:p>
          <a:p>
            <a:r>
              <a:rPr lang="en-US" sz="2200" b="1" dirty="0" smtClean="0">
                <a:solidFill>
                  <a:schemeClr val="bg1"/>
                </a:solidFill>
                <a:latin typeface="Arial" panose="020B0604020202020204" pitchFamily="34" charset="0"/>
                <a:cs typeface="Arial" panose="020B0604020202020204" pitchFamily="34" charset="0"/>
              </a:rPr>
              <a:t>Total cost to company $</a:t>
            </a:r>
            <a:r>
              <a:rPr lang="en-US" sz="2200" b="1" dirty="0">
                <a:solidFill>
                  <a:schemeClr val="bg1"/>
                </a:solidFill>
                <a:latin typeface="Arial" panose="020B0604020202020204" pitchFamily="34" charset="0"/>
                <a:cs typeface="Arial" panose="020B0604020202020204" pitchFamily="34" charset="0"/>
              </a:rPr>
              <a:t>137 </a:t>
            </a:r>
            <a:r>
              <a:rPr lang="en-US" sz="2200" b="1" dirty="0" smtClean="0">
                <a:solidFill>
                  <a:schemeClr val="bg1"/>
                </a:solidFill>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47769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burn deaths prevented, $200,000 per </a:t>
            </a:r>
            <a:r>
              <a:rPr lang="en-US" sz="2200" b="1" dirty="0" smtClean="0">
                <a:latin typeface="Arial" panose="020B0604020202020204" pitchFamily="34" charset="0"/>
                <a:cs typeface="Arial" panose="020B0604020202020204" pitchFamily="34" charset="0"/>
              </a:rPr>
              <a:t>death</a:t>
            </a: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serious burn injuries prevented, $67,000 per </a:t>
            </a:r>
            <a:r>
              <a:rPr lang="en-US" sz="2200" b="1" dirty="0" smtClean="0">
                <a:latin typeface="Arial" panose="020B0604020202020204" pitchFamily="34" charset="0"/>
                <a:cs typeface="Arial" panose="020B0604020202020204" pitchFamily="34" charset="0"/>
              </a:rPr>
              <a:t>injury</a:t>
            </a:r>
          </a:p>
          <a:p>
            <a:r>
              <a:rPr lang="en-US" sz="2200" b="1" dirty="0" smtClean="0">
                <a:latin typeface="Arial" panose="020B0604020202020204" pitchFamily="34" charset="0"/>
                <a:cs typeface="Arial" panose="020B0604020202020204" pitchFamily="34" charset="0"/>
              </a:rPr>
              <a:t>2,100 </a:t>
            </a:r>
            <a:r>
              <a:rPr lang="en-US" sz="2200" b="1" dirty="0">
                <a:latin typeface="Arial" panose="020B0604020202020204" pitchFamily="34" charset="0"/>
                <a:cs typeface="Arial" panose="020B0604020202020204" pitchFamily="34" charset="0"/>
              </a:rPr>
              <a:t>burned vehicles </a:t>
            </a:r>
            <a:r>
              <a:rPr lang="en-US" sz="2200" b="1" dirty="0" smtClean="0">
                <a:latin typeface="Arial" panose="020B0604020202020204" pitchFamily="34" charset="0"/>
                <a:cs typeface="Arial" panose="020B0604020202020204" pitchFamily="34" charset="0"/>
              </a:rPr>
              <a:t>prevented, </a:t>
            </a:r>
            <a:r>
              <a:rPr lang="en-US" sz="2200" b="1" dirty="0">
                <a:latin typeface="Arial" panose="020B0604020202020204" pitchFamily="34" charset="0"/>
                <a:cs typeface="Arial" panose="020B0604020202020204" pitchFamily="34" charset="0"/>
              </a:rPr>
              <a:t>$700 per </a:t>
            </a:r>
            <a:r>
              <a:rPr lang="en-US" sz="2200" b="1" dirty="0" smtClean="0">
                <a:latin typeface="Arial" panose="020B0604020202020204" pitchFamily="34" charset="0"/>
                <a:cs typeface="Arial" panose="020B0604020202020204" pitchFamily="34" charset="0"/>
              </a:rPr>
              <a:t>vehicle</a:t>
            </a:r>
          </a:p>
          <a:p>
            <a:pPr marL="0" indent="0">
              <a:buNone/>
            </a:pPr>
            <a:r>
              <a:rPr lang="en-US" sz="2200" b="1" dirty="0" smtClean="0">
                <a:latin typeface="Arial" panose="020B0604020202020204" pitchFamily="34" charset="0"/>
                <a:cs typeface="Arial" panose="020B0604020202020204" pitchFamily="34" charset="0"/>
              </a:rPr>
              <a:t>=  Total benefit to society $</a:t>
            </a:r>
            <a:r>
              <a:rPr lang="en-US" sz="2200" b="1" dirty="0">
                <a:latin typeface="Arial" panose="020B0604020202020204" pitchFamily="34" charset="0"/>
                <a:cs typeface="Arial" panose="020B0604020202020204" pitchFamily="34" charset="0"/>
              </a:rPr>
              <a:t>49.5 </a:t>
            </a:r>
            <a:r>
              <a:rPr lang="en-US" sz="2200" b="1" dirty="0" smtClean="0">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solidFill>
                  <a:schemeClr val="bg1"/>
                </a:solidFill>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11 million cars, $11 per </a:t>
            </a:r>
            <a:r>
              <a:rPr lang="en-US" sz="2200" b="1" dirty="0" smtClean="0">
                <a:solidFill>
                  <a:schemeClr val="bg1"/>
                </a:solidFill>
                <a:latin typeface="Arial" panose="020B0604020202020204" pitchFamily="34" charset="0"/>
                <a:cs typeface="Arial" panose="020B0604020202020204" pitchFamily="34" charset="0"/>
              </a:rPr>
              <a:t>car</a:t>
            </a:r>
          </a:p>
          <a:p>
            <a:r>
              <a:rPr lang="en-US" sz="2200" b="1" dirty="0" smtClean="0">
                <a:solidFill>
                  <a:schemeClr val="bg1"/>
                </a:solidFill>
                <a:latin typeface="Arial" panose="020B0604020202020204" pitchFamily="34" charset="0"/>
                <a:cs typeface="Arial" panose="020B0604020202020204" pitchFamily="34" charset="0"/>
              </a:rPr>
              <a:t>1.5 </a:t>
            </a:r>
            <a:r>
              <a:rPr lang="en-US" sz="2200" b="1" dirty="0">
                <a:solidFill>
                  <a:schemeClr val="bg1"/>
                </a:solidFill>
                <a:latin typeface="Arial" panose="020B0604020202020204" pitchFamily="34" charset="0"/>
                <a:cs typeface="Arial" panose="020B0604020202020204" pitchFamily="34" charset="0"/>
              </a:rPr>
              <a:t>million light </a:t>
            </a:r>
            <a:r>
              <a:rPr lang="en-US" sz="2200" b="1" dirty="0" smtClean="0">
                <a:solidFill>
                  <a:schemeClr val="bg1"/>
                </a:solidFill>
                <a:latin typeface="Arial" panose="020B0604020202020204" pitchFamily="34" charset="0"/>
                <a:cs typeface="Arial" panose="020B0604020202020204" pitchFamily="34" charset="0"/>
              </a:rPr>
              <a:t>trucks, </a:t>
            </a:r>
            <a:r>
              <a:rPr lang="en-US" sz="2200" b="1" dirty="0">
                <a:solidFill>
                  <a:schemeClr val="bg1"/>
                </a:solidFill>
                <a:latin typeface="Arial" panose="020B0604020202020204" pitchFamily="34" charset="0"/>
                <a:cs typeface="Arial" panose="020B0604020202020204" pitchFamily="34" charset="0"/>
              </a:rPr>
              <a:t>$11 per </a:t>
            </a:r>
            <a:r>
              <a:rPr lang="en-US" sz="2200" b="1" dirty="0" smtClean="0">
                <a:solidFill>
                  <a:schemeClr val="bg1"/>
                </a:solidFill>
                <a:latin typeface="Arial" panose="020B0604020202020204" pitchFamily="34" charset="0"/>
                <a:cs typeface="Arial" panose="020B0604020202020204" pitchFamily="34" charset="0"/>
              </a:rPr>
              <a:t>truck</a:t>
            </a:r>
          </a:p>
          <a:p>
            <a:r>
              <a:rPr lang="en-US" sz="2200" b="1" dirty="0" smtClean="0">
                <a:solidFill>
                  <a:schemeClr val="bg1"/>
                </a:solidFill>
                <a:latin typeface="Arial" panose="020B0604020202020204" pitchFamily="34" charset="0"/>
                <a:cs typeface="Arial" panose="020B0604020202020204" pitchFamily="34" charset="0"/>
              </a:rPr>
              <a:t>Total cost to company $</a:t>
            </a:r>
            <a:r>
              <a:rPr lang="en-US" sz="2200" b="1" dirty="0">
                <a:solidFill>
                  <a:schemeClr val="bg1"/>
                </a:solidFill>
                <a:latin typeface="Arial" panose="020B0604020202020204" pitchFamily="34" charset="0"/>
                <a:cs typeface="Arial" panose="020B0604020202020204" pitchFamily="34" charset="0"/>
              </a:rPr>
              <a:t>137 </a:t>
            </a:r>
            <a:r>
              <a:rPr lang="en-US" sz="2200" b="1" dirty="0" smtClean="0">
                <a:solidFill>
                  <a:schemeClr val="bg1"/>
                </a:solidFill>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8442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burn deaths prevented, $200,000 per </a:t>
            </a:r>
            <a:r>
              <a:rPr lang="en-US" sz="2200" b="1" dirty="0" smtClean="0">
                <a:latin typeface="Arial" panose="020B0604020202020204" pitchFamily="34" charset="0"/>
                <a:cs typeface="Arial" panose="020B0604020202020204" pitchFamily="34" charset="0"/>
              </a:rPr>
              <a:t>death</a:t>
            </a: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serious burn injuries prevented, $67,000 per </a:t>
            </a:r>
            <a:r>
              <a:rPr lang="en-US" sz="2200" b="1" dirty="0" smtClean="0">
                <a:latin typeface="Arial" panose="020B0604020202020204" pitchFamily="34" charset="0"/>
                <a:cs typeface="Arial" panose="020B0604020202020204" pitchFamily="34" charset="0"/>
              </a:rPr>
              <a:t>injury</a:t>
            </a:r>
          </a:p>
          <a:p>
            <a:r>
              <a:rPr lang="en-US" sz="2200" b="1" dirty="0" smtClean="0">
                <a:latin typeface="Arial" panose="020B0604020202020204" pitchFamily="34" charset="0"/>
                <a:cs typeface="Arial" panose="020B0604020202020204" pitchFamily="34" charset="0"/>
              </a:rPr>
              <a:t>2,100 </a:t>
            </a:r>
            <a:r>
              <a:rPr lang="en-US" sz="2200" b="1" dirty="0">
                <a:latin typeface="Arial" panose="020B0604020202020204" pitchFamily="34" charset="0"/>
                <a:cs typeface="Arial" panose="020B0604020202020204" pitchFamily="34" charset="0"/>
              </a:rPr>
              <a:t>burned vehicles </a:t>
            </a:r>
            <a:r>
              <a:rPr lang="en-US" sz="2200" b="1" dirty="0" smtClean="0">
                <a:latin typeface="Arial" panose="020B0604020202020204" pitchFamily="34" charset="0"/>
                <a:cs typeface="Arial" panose="020B0604020202020204" pitchFamily="34" charset="0"/>
              </a:rPr>
              <a:t>prevented, </a:t>
            </a:r>
            <a:r>
              <a:rPr lang="en-US" sz="2200" b="1" dirty="0">
                <a:latin typeface="Arial" panose="020B0604020202020204" pitchFamily="34" charset="0"/>
                <a:cs typeface="Arial" panose="020B0604020202020204" pitchFamily="34" charset="0"/>
              </a:rPr>
              <a:t>$700 per </a:t>
            </a:r>
            <a:r>
              <a:rPr lang="en-US" sz="2200" b="1" dirty="0" smtClean="0">
                <a:latin typeface="Arial" panose="020B0604020202020204" pitchFamily="34" charset="0"/>
                <a:cs typeface="Arial" panose="020B0604020202020204" pitchFamily="34" charset="0"/>
              </a:rPr>
              <a:t>vehicle</a:t>
            </a:r>
          </a:p>
          <a:p>
            <a:pPr marL="0" indent="0">
              <a:buNone/>
            </a:pPr>
            <a:r>
              <a:rPr lang="en-US" sz="2200" b="1" dirty="0" smtClean="0">
                <a:latin typeface="Arial" panose="020B0604020202020204" pitchFamily="34" charset="0"/>
                <a:cs typeface="Arial" panose="020B0604020202020204" pitchFamily="34" charset="0"/>
              </a:rPr>
              <a:t>=  Total benefit to society $</a:t>
            </a:r>
            <a:r>
              <a:rPr lang="en-US" sz="2200" b="1" dirty="0">
                <a:latin typeface="Arial" panose="020B0604020202020204" pitchFamily="34" charset="0"/>
                <a:cs typeface="Arial" panose="020B0604020202020204" pitchFamily="34" charset="0"/>
              </a:rPr>
              <a:t>49.5 </a:t>
            </a:r>
            <a:r>
              <a:rPr lang="en-US" sz="2200" b="1" dirty="0" smtClean="0">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11 million cars, $11 per </a:t>
            </a:r>
            <a:r>
              <a:rPr lang="en-US" sz="2200" b="1" dirty="0" smtClean="0">
                <a:solidFill>
                  <a:schemeClr val="bg1"/>
                </a:solidFill>
                <a:latin typeface="Arial" panose="020B0604020202020204" pitchFamily="34" charset="0"/>
                <a:cs typeface="Arial" panose="020B0604020202020204" pitchFamily="34" charset="0"/>
              </a:rPr>
              <a:t>car</a:t>
            </a:r>
          </a:p>
          <a:p>
            <a:r>
              <a:rPr lang="en-US" sz="2200" b="1" dirty="0" smtClean="0">
                <a:solidFill>
                  <a:schemeClr val="bg1"/>
                </a:solidFill>
                <a:latin typeface="Arial" panose="020B0604020202020204" pitchFamily="34" charset="0"/>
                <a:cs typeface="Arial" panose="020B0604020202020204" pitchFamily="34" charset="0"/>
              </a:rPr>
              <a:t>1.5 </a:t>
            </a:r>
            <a:r>
              <a:rPr lang="en-US" sz="2200" b="1" dirty="0">
                <a:solidFill>
                  <a:schemeClr val="bg1"/>
                </a:solidFill>
                <a:latin typeface="Arial" panose="020B0604020202020204" pitchFamily="34" charset="0"/>
                <a:cs typeface="Arial" panose="020B0604020202020204" pitchFamily="34" charset="0"/>
              </a:rPr>
              <a:t>million light </a:t>
            </a:r>
            <a:r>
              <a:rPr lang="en-US" sz="2200" b="1" dirty="0" smtClean="0">
                <a:solidFill>
                  <a:schemeClr val="bg1"/>
                </a:solidFill>
                <a:latin typeface="Arial" panose="020B0604020202020204" pitchFamily="34" charset="0"/>
                <a:cs typeface="Arial" panose="020B0604020202020204" pitchFamily="34" charset="0"/>
              </a:rPr>
              <a:t>trucks, </a:t>
            </a:r>
            <a:r>
              <a:rPr lang="en-US" sz="2200" b="1" dirty="0">
                <a:solidFill>
                  <a:schemeClr val="bg1"/>
                </a:solidFill>
                <a:latin typeface="Arial" panose="020B0604020202020204" pitchFamily="34" charset="0"/>
                <a:cs typeface="Arial" panose="020B0604020202020204" pitchFamily="34" charset="0"/>
              </a:rPr>
              <a:t>$11 per </a:t>
            </a:r>
            <a:r>
              <a:rPr lang="en-US" sz="2200" b="1" dirty="0" smtClean="0">
                <a:solidFill>
                  <a:schemeClr val="bg1"/>
                </a:solidFill>
                <a:latin typeface="Arial" panose="020B0604020202020204" pitchFamily="34" charset="0"/>
                <a:cs typeface="Arial" panose="020B0604020202020204" pitchFamily="34" charset="0"/>
              </a:rPr>
              <a:t>truck</a:t>
            </a:r>
          </a:p>
          <a:p>
            <a:r>
              <a:rPr lang="en-US" sz="2200" b="1" dirty="0" smtClean="0">
                <a:solidFill>
                  <a:schemeClr val="bg1"/>
                </a:solidFill>
                <a:latin typeface="Arial" panose="020B0604020202020204" pitchFamily="34" charset="0"/>
                <a:cs typeface="Arial" panose="020B0604020202020204" pitchFamily="34" charset="0"/>
              </a:rPr>
              <a:t>Total cost to company $</a:t>
            </a:r>
            <a:r>
              <a:rPr lang="en-US" sz="2200" b="1" dirty="0">
                <a:solidFill>
                  <a:schemeClr val="bg1"/>
                </a:solidFill>
                <a:latin typeface="Arial" panose="020B0604020202020204" pitchFamily="34" charset="0"/>
                <a:cs typeface="Arial" panose="020B0604020202020204" pitchFamily="34" charset="0"/>
              </a:rPr>
              <a:t>137 </a:t>
            </a:r>
            <a:r>
              <a:rPr lang="en-US" sz="2200" b="1" dirty="0" smtClean="0">
                <a:solidFill>
                  <a:schemeClr val="bg1"/>
                </a:solidFill>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46475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7180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2915816" y="5272118"/>
            <a:ext cx="3312368"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the inability to get fish meals their own fault? If so, forget. If not, do something.</a:t>
            </a:r>
            <a:endParaRPr lang="en-GB" sz="1700" b="1" dirty="0">
              <a:effectLst/>
              <a:latin typeface="Aharoni" panose="02010803020104030203" pitchFamily="2" charset="-79"/>
              <a:cs typeface="Aharoni" panose="02010803020104030203" pitchFamily="2" charset="-79"/>
            </a:endParaRPr>
          </a:p>
        </p:txBody>
      </p:sp>
      <p:sp>
        <p:nvSpPr>
          <p:cNvPr id="17" name="TextBox 16"/>
          <p:cNvSpPr txBox="1"/>
          <p:nvPr/>
        </p:nvSpPr>
        <p:spPr>
          <a:xfrm>
            <a:off x="323528"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Make them and others see that they at least cooked and served the fish and deserve the credit for this work.</a:t>
            </a:r>
            <a:endParaRPr lang="en-GB" sz="1700" b="1" dirty="0">
              <a:effectLst/>
              <a:latin typeface="Aharoni" panose="02010803020104030203" pitchFamily="2" charset="-79"/>
              <a:cs typeface="Aharoni" panose="02010803020104030203" pitchFamily="2" charset="-79"/>
            </a:endParaRPr>
          </a:p>
        </p:txBody>
      </p:sp>
      <p:sp>
        <p:nvSpPr>
          <p:cNvPr id="18" name="TextBox 17"/>
          <p:cNvSpPr txBox="1"/>
          <p:nvPr/>
        </p:nvSpPr>
        <p:spPr>
          <a:xfrm>
            <a:off x="2735796" y="6237312"/>
            <a:ext cx="3672408" cy="61555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Or help them to realize that they caught and cooked the fish.</a:t>
            </a:r>
            <a:endParaRPr lang="en-GB" sz="1700" b="1" dirty="0">
              <a:effectLst/>
              <a:latin typeface="Aharoni" panose="02010803020104030203" pitchFamily="2" charset="-79"/>
              <a:cs typeface="Aharoni" panose="02010803020104030203" pitchFamily="2" charset="-79"/>
            </a:endParaRPr>
          </a:p>
        </p:txBody>
      </p:sp>
      <p:sp>
        <p:nvSpPr>
          <p:cNvPr id="19" name="TextBox 18"/>
          <p:cNvSpPr txBox="1"/>
          <p:nvPr/>
        </p:nvSpPr>
        <p:spPr>
          <a:xfrm>
            <a:off x="491284" y="1338273"/>
            <a:ext cx="285658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How the fish is caught, cooked, and served and by and to whom depends on custom, tradition, and communal practices.</a:t>
            </a:r>
            <a:endParaRPr lang="en-GB" sz="1700" b="1" dirty="0">
              <a:effectLst/>
              <a:latin typeface="Aharoni" panose="02010803020104030203" pitchFamily="2" charset="-79"/>
              <a:cs typeface="Aharoni" panose="02010803020104030203" pitchFamily="2" charset="-79"/>
            </a:endParaRPr>
          </a:p>
        </p:txBody>
      </p:sp>
      <p:sp>
        <p:nvSpPr>
          <p:cNvPr id="20" name="TextBox 19"/>
          <p:cNvSpPr txBox="1"/>
          <p:nvPr/>
        </p:nvSpPr>
        <p:spPr>
          <a:xfrm>
            <a:off x="6372200" y="1338274"/>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 so as to enable the preparation of fish meals for the willing.</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821717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burn deaths prevented, $200,000 per </a:t>
            </a:r>
            <a:r>
              <a:rPr lang="en-US" sz="2200" b="1" dirty="0" smtClean="0">
                <a:latin typeface="Arial" panose="020B0604020202020204" pitchFamily="34" charset="0"/>
                <a:cs typeface="Arial" panose="020B0604020202020204" pitchFamily="34" charset="0"/>
              </a:rPr>
              <a:t>death</a:t>
            </a: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serious burn injuries prevented, $67,000 per </a:t>
            </a:r>
            <a:r>
              <a:rPr lang="en-US" sz="2200" b="1" dirty="0" smtClean="0">
                <a:latin typeface="Arial" panose="020B0604020202020204" pitchFamily="34" charset="0"/>
                <a:cs typeface="Arial" panose="020B0604020202020204" pitchFamily="34" charset="0"/>
              </a:rPr>
              <a:t>injury</a:t>
            </a:r>
          </a:p>
          <a:p>
            <a:r>
              <a:rPr lang="en-US" sz="2200" b="1" dirty="0" smtClean="0">
                <a:latin typeface="Arial" panose="020B0604020202020204" pitchFamily="34" charset="0"/>
                <a:cs typeface="Arial" panose="020B0604020202020204" pitchFamily="34" charset="0"/>
              </a:rPr>
              <a:t>2,100 </a:t>
            </a:r>
            <a:r>
              <a:rPr lang="en-US" sz="2200" b="1" dirty="0">
                <a:latin typeface="Arial" panose="020B0604020202020204" pitchFamily="34" charset="0"/>
                <a:cs typeface="Arial" panose="020B0604020202020204" pitchFamily="34" charset="0"/>
              </a:rPr>
              <a:t>burned vehicles </a:t>
            </a:r>
            <a:r>
              <a:rPr lang="en-US" sz="2200" b="1" dirty="0" smtClean="0">
                <a:latin typeface="Arial" panose="020B0604020202020204" pitchFamily="34" charset="0"/>
                <a:cs typeface="Arial" panose="020B0604020202020204" pitchFamily="34" charset="0"/>
              </a:rPr>
              <a:t>prevented, </a:t>
            </a:r>
            <a:r>
              <a:rPr lang="en-US" sz="2200" b="1" dirty="0">
                <a:latin typeface="Arial" panose="020B0604020202020204" pitchFamily="34" charset="0"/>
                <a:cs typeface="Arial" panose="020B0604020202020204" pitchFamily="34" charset="0"/>
              </a:rPr>
              <a:t>$700 per </a:t>
            </a:r>
            <a:r>
              <a:rPr lang="en-US" sz="2200" b="1" dirty="0" smtClean="0">
                <a:latin typeface="Arial" panose="020B0604020202020204" pitchFamily="34" charset="0"/>
                <a:cs typeface="Arial" panose="020B0604020202020204" pitchFamily="34" charset="0"/>
              </a:rPr>
              <a:t>vehicle</a:t>
            </a:r>
          </a:p>
          <a:p>
            <a:pPr marL="0" indent="0">
              <a:buNone/>
            </a:pPr>
            <a:r>
              <a:rPr lang="en-US" sz="2200" b="1" dirty="0" smtClean="0">
                <a:latin typeface="Arial" panose="020B0604020202020204" pitchFamily="34" charset="0"/>
                <a:cs typeface="Arial" panose="020B0604020202020204" pitchFamily="34" charset="0"/>
              </a:rPr>
              <a:t>=  Total benefit to society $</a:t>
            </a:r>
            <a:r>
              <a:rPr lang="en-US" sz="2200" b="1" dirty="0">
                <a:latin typeface="Arial" panose="020B0604020202020204" pitchFamily="34" charset="0"/>
                <a:cs typeface="Arial" panose="020B0604020202020204" pitchFamily="34" charset="0"/>
              </a:rPr>
              <a:t>49.5 </a:t>
            </a:r>
            <a:r>
              <a:rPr lang="en-US" sz="2200" b="1" dirty="0" smtClean="0">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11 million cars, $11 per </a:t>
            </a:r>
            <a:r>
              <a:rPr lang="en-US" sz="2200" b="1" dirty="0" smtClean="0">
                <a:latin typeface="Arial" panose="020B0604020202020204" pitchFamily="34" charset="0"/>
                <a:cs typeface="Arial" panose="020B0604020202020204" pitchFamily="34" charset="0"/>
              </a:rPr>
              <a:t>car</a:t>
            </a:r>
          </a:p>
          <a:p>
            <a:r>
              <a:rPr lang="en-US" sz="2200" b="1" dirty="0" smtClean="0">
                <a:solidFill>
                  <a:schemeClr val="bg1"/>
                </a:solidFill>
                <a:latin typeface="Arial" panose="020B0604020202020204" pitchFamily="34" charset="0"/>
                <a:cs typeface="Arial" panose="020B0604020202020204" pitchFamily="34" charset="0"/>
              </a:rPr>
              <a:t>1.5 </a:t>
            </a:r>
            <a:r>
              <a:rPr lang="en-US" sz="2200" b="1" dirty="0">
                <a:solidFill>
                  <a:schemeClr val="bg1"/>
                </a:solidFill>
                <a:latin typeface="Arial" panose="020B0604020202020204" pitchFamily="34" charset="0"/>
                <a:cs typeface="Arial" panose="020B0604020202020204" pitchFamily="34" charset="0"/>
              </a:rPr>
              <a:t>million light </a:t>
            </a:r>
            <a:r>
              <a:rPr lang="en-US" sz="2200" b="1" dirty="0" smtClean="0">
                <a:solidFill>
                  <a:schemeClr val="bg1"/>
                </a:solidFill>
                <a:latin typeface="Arial" panose="020B0604020202020204" pitchFamily="34" charset="0"/>
                <a:cs typeface="Arial" panose="020B0604020202020204" pitchFamily="34" charset="0"/>
              </a:rPr>
              <a:t>trucks, </a:t>
            </a:r>
            <a:r>
              <a:rPr lang="en-US" sz="2200" b="1" dirty="0">
                <a:solidFill>
                  <a:schemeClr val="bg1"/>
                </a:solidFill>
                <a:latin typeface="Arial" panose="020B0604020202020204" pitchFamily="34" charset="0"/>
                <a:cs typeface="Arial" panose="020B0604020202020204" pitchFamily="34" charset="0"/>
              </a:rPr>
              <a:t>$11 per </a:t>
            </a:r>
            <a:r>
              <a:rPr lang="en-US" sz="2200" b="1" dirty="0" smtClean="0">
                <a:solidFill>
                  <a:schemeClr val="bg1"/>
                </a:solidFill>
                <a:latin typeface="Arial" panose="020B0604020202020204" pitchFamily="34" charset="0"/>
                <a:cs typeface="Arial" panose="020B0604020202020204" pitchFamily="34" charset="0"/>
              </a:rPr>
              <a:t>truck</a:t>
            </a:r>
          </a:p>
          <a:p>
            <a:r>
              <a:rPr lang="en-US" sz="2200" b="1" dirty="0" smtClean="0">
                <a:solidFill>
                  <a:schemeClr val="bg1"/>
                </a:solidFill>
                <a:latin typeface="Arial" panose="020B0604020202020204" pitchFamily="34" charset="0"/>
                <a:cs typeface="Arial" panose="020B0604020202020204" pitchFamily="34" charset="0"/>
              </a:rPr>
              <a:t>Total cost to company $</a:t>
            </a:r>
            <a:r>
              <a:rPr lang="en-US" sz="2200" b="1" dirty="0">
                <a:solidFill>
                  <a:schemeClr val="bg1"/>
                </a:solidFill>
                <a:latin typeface="Arial" panose="020B0604020202020204" pitchFamily="34" charset="0"/>
                <a:cs typeface="Arial" panose="020B0604020202020204" pitchFamily="34" charset="0"/>
              </a:rPr>
              <a:t>137 </a:t>
            </a:r>
            <a:r>
              <a:rPr lang="en-US" sz="2200" b="1" dirty="0" smtClean="0">
                <a:solidFill>
                  <a:schemeClr val="bg1"/>
                </a:solidFill>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31196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burn deaths prevented, $200,000 per </a:t>
            </a:r>
            <a:r>
              <a:rPr lang="en-US" sz="2200" b="1" dirty="0" smtClean="0">
                <a:latin typeface="Arial" panose="020B0604020202020204" pitchFamily="34" charset="0"/>
                <a:cs typeface="Arial" panose="020B0604020202020204" pitchFamily="34" charset="0"/>
              </a:rPr>
              <a:t>death</a:t>
            </a: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serious burn injuries prevented, $67,000 per </a:t>
            </a:r>
            <a:r>
              <a:rPr lang="en-US" sz="2200" b="1" dirty="0" smtClean="0">
                <a:latin typeface="Arial" panose="020B0604020202020204" pitchFamily="34" charset="0"/>
                <a:cs typeface="Arial" panose="020B0604020202020204" pitchFamily="34" charset="0"/>
              </a:rPr>
              <a:t>injury</a:t>
            </a:r>
          </a:p>
          <a:p>
            <a:r>
              <a:rPr lang="en-US" sz="2200" b="1" dirty="0" smtClean="0">
                <a:latin typeface="Arial" panose="020B0604020202020204" pitchFamily="34" charset="0"/>
                <a:cs typeface="Arial" panose="020B0604020202020204" pitchFamily="34" charset="0"/>
              </a:rPr>
              <a:t>2,100 </a:t>
            </a:r>
            <a:r>
              <a:rPr lang="en-US" sz="2200" b="1" dirty="0">
                <a:latin typeface="Arial" panose="020B0604020202020204" pitchFamily="34" charset="0"/>
                <a:cs typeface="Arial" panose="020B0604020202020204" pitchFamily="34" charset="0"/>
              </a:rPr>
              <a:t>burned vehicles </a:t>
            </a:r>
            <a:r>
              <a:rPr lang="en-US" sz="2200" b="1" dirty="0" smtClean="0">
                <a:latin typeface="Arial" panose="020B0604020202020204" pitchFamily="34" charset="0"/>
                <a:cs typeface="Arial" panose="020B0604020202020204" pitchFamily="34" charset="0"/>
              </a:rPr>
              <a:t>prevented, </a:t>
            </a:r>
            <a:r>
              <a:rPr lang="en-US" sz="2200" b="1" dirty="0">
                <a:latin typeface="Arial" panose="020B0604020202020204" pitchFamily="34" charset="0"/>
                <a:cs typeface="Arial" panose="020B0604020202020204" pitchFamily="34" charset="0"/>
              </a:rPr>
              <a:t>$700 per </a:t>
            </a:r>
            <a:r>
              <a:rPr lang="en-US" sz="2200" b="1" dirty="0" smtClean="0">
                <a:latin typeface="Arial" panose="020B0604020202020204" pitchFamily="34" charset="0"/>
                <a:cs typeface="Arial" panose="020B0604020202020204" pitchFamily="34" charset="0"/>
              </a:rPr>
              <a:t>vehicle</a:t>
            </a:r>
          </a:p>
          <a:p>
            <a:pPr marL="0" indent="0">
              <a:buNone/>
            </a:pPr>
            <a:r>
              <a:rPr lang="en-US" sz="2200" b="1" dirty="0" smtClean="0">
                <a:latin typeface="Arial" panose="020B0604020202020204" pitchFamily="34" charset="0"/>
                <a:cs typeface="Arial" panose="020B0604020202020204" pitchFamily="34" charset="0"/>
              </a:rPr>
              <a:t>=  Total benefit to society $</a:t>
            </a:r>
            <a:r>
              <a:rPr lang="en-US" sz="2200" b="1" dirty="0">
                <a:latin typeface="Arial" panose="020B0604020202020204" pitchFamily="34" charset="0"/>
                <a:cs typeface="Arial" panose="020B0604020202020204" pitchFamily="34" charset="0"/>
              </a:rPr>
              <a:t>49.5 </a:t>
            </a:r>
            <a:r>
              <a:rPr lang="en-US" sz="2200" b="1" dirty="0" smtClean="0">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11 million cars, $11 per </a:t>
            </a:r>
            <a:r>
              <a:rPr lang="en-US" sz="2200" b="1" dirty="0" smtClean="0">
                <a:latin typeface="Arial" panose="020B0604020202020204" pitchFamily="34" charset="0"/>
                <a:cs typeface="Arial" panose="020B0604020202020204" pitchFamily="34" charset="0"/>
              </a:rPr>
              <a:t>car</a:t>
            </a:r>
          </a:p>
          <a:p>
            <a:r>
              <a:rPr lang="en-US" sz="2200" b="1" dirty="0" smtClean="0">
                <a:latin typeface="Arial" panose="020B0604020202020204" pitchFamily="34" charset="0"/>
                <a:cs typeface="Arial" panose="020B0604020202020204" pitchFamily="34" charset="0"/>
              </a:rPr>
              <a:t>1.5 </a:t>
            </a:r>
            <a:r>
              <a:rPr lang="en-US" sz="2200" b="1" dirty="0">
                <a:latin typeface="Arial" panose="020B0604020202020204" pitchFamily="34" charset="0"/>
                <a:cs typeface="Arial" panose="020B0604020202020204" pitchFamily="34" charset="0"/>
              </a:rPr>
              <a:t>million light </a:t>
            </a:r>
            <a:r>
              <a:rPr lang="en-US" sz="2200" b="1" dirty="0" smtClean="0">
                <a:latin typeface="Arial" panose="020B0604020202020204" pitchFamily="34" charset="0"/>
                <a:cs typeface="Arial" panose="020B0604020202020204" pitchFamily="34" charset="0"/>
              </a:rPr>
              <a:t>trucks, </a:t>
            </a:r>
            <a:r>
              <a:rPr lang="en-US" sz="2200" b="1" dirty="0">
                <a:latin typeface="Arial" panose="020B0604020202020204" pitchFamily="34" charset="0"/>
                <a:cs typeface="Arial" panose="020B0604020202020204" pitchFamily="34" charset="0"/>
              </a:rPr>
              <a:t>$11 per </a:t>
            </a:r>
            <a:r>
              <a:rPr lang="en-US" sz="2200" b="1" dirty="0" smtClean="0">
                <a:latin typeface="Arial" panose="020B0604020202020204" pitchFamily="34" charset="0"/>
                <a:cs typeface="Arial" panose="020B0604020202020204" pitchFamily="34" charset="0"/>
              </a:rPr>
              <a:t>truck</a:t>
            </a:r>
          </a:p>
          <a:p>
            <a:r>
              <a:rPr lang="en-US" sz="2200" b="1" dirty="0" smtClean="0">
                <a:solidFill>
                  <a:schemeClr val="bg1"/>
                </a:solidFill>
                <a:latin typeface="Arial" panose="020B0604020202020204" pitchFamily="34" charset="0"/>
                <a:cs typeface="Arial" panose="020B0604020202020204" pitchFamily="34" charset="0"/>
              </a:rPr>
              <a:t>Total cost to company $</a:t>
            </a:r>
            <a:r>
              <a:rPr lang="en-US" sz="2200" b="1" dirty="0">
                <a:solidFill>
                  <a:schemeClr val="bg1"/>
                </a:solidFill>
                <a:latin typeface="Arial" panose="020B0604020202020204" pitchFamily="34" charset="0"/>
                <a:cs typeface="Arial" panose="020B0604020202020204" pitchFamily="34" charset="0"/>
              </a:rPr>
              <a:t>137 </a:t>
            </a:r>
            <a:r>
              <a:rPr lang="en-US" sz="2200" b="1" dirty="0" smtClean="0">
                <a:solidFill>
                  <a:schemeClr val="bg1"/>
                </a:solidFill>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97167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8208912" cy="4509296"/>
          </a:xfrm>
        </p:spPr>
        <p:txBody>
          <a:bodyPr>
            <a:noAutofit/>
          </a:bodyPr>
          <a:lstStyle/>
          <a:p>
            <a:pPr marL="0" indent="0">
              <a:buNone/>
            </a:pPr>
            <a:r>
              <a:rPr lang="en-GB" sz="2200" b="1" dirty="0" smtClean="0">
                <a:latin typeface="Arial" panose="020B0604020202020204" pitchFamily="34" charset="0"/>
                <a:cs typeface="Arial" panose="020B0604020202020204" pitchFamily="34" charset="0"/>
              </a:rPr>
              <a:t>The (social) benefits of the recall considered were:</a:t>
            </a:r>
          </a:p>
          <a:p>
            <a:pPr marL="0" indent="0">
              <a:buNone/>
            </a:pPr>
            <a:endParaRPr lang="en-GB" sz="8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burn deaths prevented, $200,000 per </a:t>
            </a:r>
            <a:r>
              <a:rPr lang="en-US" sz="2200" b="1" dirty="0" smtClean="0">
                <a:latin typeface="Arial" panose="020B0604020202020204" pitchFamily="34" charset="0"/>
                <a:cs typeface="Arial" panose="020B0604020202020204" pitchFamily="34" charset="0"/>
              </a:rPr>
              <a:t>death</a:t>
            </a:r>
          </a:p>
          <a:p>
            <a:r>
              <a:rPr lang="en-US" sz="2200" b="1" dirty="0" smtClean="0">
                <a:latin typeface="Arial" panose="020B0604020202020204" pitchFamily="34" charset="0"/>
                <a:cs typeface="Arial" panose="020B0604020202020204" pitchFamily="34" charset="0"/>
              </a:rPr>
              <a:t>180 </a:t>
            </a:r>
            <a:r>
              <a:rPr lang="en-US" sz="2200" b="1" dirty="0">
                <a:latin typeface="Arial" panose="020B0604020202020204" pitchFamily="34" charset="0"/>
                <a:cs typeface="Arial" panose="020B0604020202020204" pitchFamily="34" charset="0"/>
              </a:rPr>
              <a:t>serious burn injuries prevented, $67,000 per </a:t>
            </a:r>
            <a:r>
              <a:rPr lang="en-US" sz="2200" b="1" dirty="0" smtClean="0">
                <a:latin typeface="Arial" panose="020B0604020202020204" pitchFamily="34" charset="0"/>
                <a:cs typeface="Arial" panose="020B0604020202020204" pitchFamily="34" charset="0"/>
              </a:rPr>
              <a:t>injury</a:t>
            </a:r>
          </a:p>
          <a:p>
            <a:r>
              <a:rPr lang="en-US" sz="2200" b="1" dirty="0" smtClean="0">
                <a:latin typeface="Arial" panose="020B0604020202020204" pitchFamily="34" charset="0"/>
                <a:cs typeface="Arial" panose="020B0604020202020204" pitchFamily="34" charset="0"/>
              </a:rPr>
              <a:t>2,100 </a:t>
            </a:r>
            <a:r>
              <a:rPr lang="en-US" sz="2200" b="1" dirty="0">
                <a:latin typeface="Arial" panose="020B0604020202020204" pitchFamily="34" charset="0"/>
                <a:cs typeface="Arial" panose="020B0604020202020204" pitchFamily="34" charset="0"/>
              </a:rPr>
              <a:t>burned vehicles </a:t>
            </a:r>
            <a:r>
              <a:rPr lang="en-US" sz="2200" b="1" dirty="0" smtClean="0">
                <a:latin typeface="Arial" panose="020B0604020202020204" pitchFamily="34" charset="0"/>
                <a:cs typeface="Arial" panose="020B0604020202020204" pitchFamily="34" charset="0"/>
              </a:rPr>
              <a:t>prevented, </a:t>
            </a:r>
            <a:r>
              <a:rPr lang="en-US" sz="2200" b="1" dirty="0">
                <a:latin typeface="Arial" panose="020B0604020202020204" pitchFamily="34" charset="0"/>
                <a:cs typeface="Arial" panose="020B0604020202020204" pitchFamily="34" charset="0"/>
              </a:rPr>
              <a:t>$700 per </a:t>
            </a:r>
            <a:r>
              <a:rPr lang="en-US" sz="2200" b="1" dirty="0" smtClean="0">
                <a:latin typeface="Arial" panose="020B0604020202020204" pitchFamily="34" charset="0"/>
                <a:cs typeface="Arial" panose="020B0604020202020204" pitchFamily="34" charset="0"/>
              </a:rPr>
              <a:t>vehicle</a:t>
            </a:r>
          </a:p>
          <a:p>
            <a:pPr marL="0" indent="0">
              <a:buNone/>
            </a:pPr>
            <a:r>
              <a:rPr lang="en-US" sz="2200" b="1" dirty="0" smtClean="0">
                <a:latin typeface="Arial" panose="020B0604020202020204" pitchFamily="34" charset="0"/>
                <a:cs typeface="Arial" panose="020B0604020202020204" pitchFamily="34" charset="0"/>
              </a:rPr>
              <a:t>=  Total benefit to society $</a:t>
            </a:r>
            <a:r>
              <a:rPr lang="en-US" sz="2200" b="1" dirty="0">
                <a:latin typeface="Arial" panose="020B0604020202020204" pitchFamily="34" charset="0"/>
                <a:cs typeface="Arial" panose="020B0604020202020204" pitchFamily="34" charset="0"/>
              </a:rPr>
              <a:t>49.5 </a:t>
            </a:r>
            <a:r>
              <a:rPr lang="en-US" sz="2200" b="1" dirty="0" smtClean="0">
                <a:latin typeface="Arial" panose="020B0604020202020204" pitchFamily="34" charset="0"/>
                <a:cs typeface="Arial" panose="020B0604020202020204" pitchFamily="34" charset="0"/>
              </a:rPr>
              <a:t>million</a:t>
            </a:r>
          </a:p>
          <a:p>
            <a:pPr marL="0" indent="0">
              <a:buNone/>
            </a:pP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latin typeface="Arial" panose="020B0604020202020204" pitchFamily="34" charset="0"/>
                <a:cs typeface="Arial" panose="020B0604020202020204" pitchFamily="34" charset="0"/>
              </a:rPr>
              <a:t>The (company) costs for the recall considered were:</a:t>
            </a:r>
          </a:p>
          <a:p>
            <a:pPr marL="0" indent="0">
              <a:buNone/>
            </a:pPr>
            <a:endParaRPr lang="en-US" sz="800" b="1" dirty="0" smtClean="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11 million cars, $11 per </a:t>
            </a:r>
            <a:r>
              <a:rPr lang="en-US" sz="2200" b="1" dirty="0" smtClean="0">
                <a:latin typeface="Arial" panose="020B0604020202020204" pitchFamily="34" charset="0"/>
                <a:cs typeface="Arial" panose="020B0604020202020204" pitchFamily="34" charset="0"/>
              </a:rPr>
              <a:t>car</a:t>
            </a:r>
          </a:p>
          <a:p>
            <a:r>
              <a:rPr lang="en-US" sz="2200" b="1" dirty="0" smtClean="0">
                <a:latin typeface="Arial" panose="020B0604020202020204" pitchFamily="34" charset="0"/>
                <a:cs typeface="Arial" panose="020B0604020202020204" pitchFamily="34" charset="0"/>
              </a:rPr>
              <a:t>1.5 </a:t>
            </a:r>
            <a:r>
              <a:rPr lang="en-US" sz="2200" b="1" dirty="0">
                <a:latin typeface="Arial" panose="020B0604020202020204" pitchFamily="34" charset="0"/>
                <a:cs typeface="Arial" panose="020B0604020202020204" pitchFamily="34" charset="0"/>
              </a:rPr>
              <a:t>million light </a:t>
            </a:r>
            <a:r>
              <a:rPr lang="en-US" sz="2200" b="1" dirty="0" smtClean="0">
                <a:latin typeface="Arial" panose="020B0604020202020204" pitchFamily="34" charset="0"/>
                <a:cs typeface="Arial" panose="020B0604020202020204" pitchFamily="34" charset="0"/>
              </a:rPr>
              <a:t>trucks, </a:t>
            </a:r>
            <a:r>
              <a:rPr lang="en-US" sz="2200" b="1" dirty="0">
                <a:latin typeface="Arial" panose="020B0604020202020204" pitchFamily="34" charset="0"/>
                <a:cs typeface="Arial" panose="020B0604020202020204" pitchFamily="34" charset="0"/>
              </a:rPr>
              <a:t>$11 per </a:t>
            </a:r>
            <a:r>
              <a:rPr lang="en-US" sz="2200" b="1" dirty="0" smtClean="0">
                <a:latin typeface="Arial" panose="020B0604020202020204" pitchFamily="34" charset="0"/>
                <a:cs typeface="Arial" panose="020B0604020202020204" pitchFamily="34" charset="0"/>
              </a:rPr>
              <a:t>truck</a:t>
            </a:r>
          </a:p>
          <a:p>
            <a:r>
              <a:rPr lang="en-US" sz="2200" b="1" dirty="0" smtClean="0">
                <a:latin typeface="Arial" panose="020B0604020202020204" pitchFamily="34" charset="0"/>
                <a:cs typeface="Arial" panose="020B0604020202020204" pitchFamily="34" charset="0"/>
              </a:rPr>
              <a:t>Total cost to company $</a:t>
            </a:r>
            <a:r>
              <a:rPr lang="en-US" sz="2200" b="1" dirty="0">
                <a:latin typeface="Arial" panose="020B0604020202020204" pitchFamily="34" charset="0"/>
                <a:cs typeface="Arial" panose="020B0604020202020204" pitchFamily="34" charset="0"/>
              </a:rPr>
              <a:t>137 </a:t>
            </a:r>
            <a:r>
              <a:rPr lang="en-US" sz="2200" b="1" dirty="0" smtClean="0">
                <a:latin typeface="Arial" panose="020B0604020202020204" pitchFamily="34" charset="0"/>
                <a:cs typeface="Arial" panose="020B0604020202020204" pitchFamily="34" charset="0"/>
              </a:rPr>
              <a:t>million</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46972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365280"/>
          </a:xfrm>
        </p:spPr>
        <p:txBody>
          <a:bodyPr>
            <a:noAutofit/>
          </a:bodyPr>
          <a:lstStyle/>
          <a:p>
            <a:r>
              <a:rPr lang="en-GB" sz="2200" b="1" dirty="0" smtClean="0">
                <a:solidFill>
                  <a:schemeClr val="bg1"/>
                </a:solidFill>
                <a:latin typeface="Arial" panose="020B0604020202020204" pitchFamily="34" charset="0"/>
                <a:cs typeface="Arial" panose="020B0604020202020204" pitchFamily="34" charset="0"/>
              </a:rPr>
              <a:t>Since the cost would have been considerably greater than the benefit (137 &gt; 49.5), Ford decided </a:t>
            </a:r>
            <a:r>
              <a:rPr lang="en-GB" sz="2200" b="1" u="sng" dirty="0" smtClean="0">
                <a:solidFill>
                  <a:schemeClr val="bg1"/>
                </a:solidFill>
                <a:latin typeface="Arial" panose="020B0604020202020204" pitchFamily="34" charset="0"/>
                <a:cs typeface="Arial" panose="020B0604020202020204" pitchFamily="34" charset="0"/>
              </a:rPr>
              <a:t>not</a:t>
            </a:r>
            <a:r>
              <a:rPr lang="en-GB" sz="2200" b="1" dirty="0" smtClean="0">
                <a:solidFill>
                  <a:schemeClr val="bg1"/>
                </a:solidFill>
                <a:latin typeface="Arial" panose="020B0604020202020204" pitchFamily="34" charset="0"/>
                <a:cs typeface="Arial" panose="020B0604020202020204" pitchFamily="34" charset="0"/>
              </a:rPr>
              <a:t> to recall</a:t>
            </a:r>
          </a:p>
          <a:p>
            <a:endParaRPr lang="en-GB" sz="16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In 1977, the situation and Ford’s decisions were exposed, resulting in outrage and scandal </a:t>
            </a:r>
          </a:p>
          <a:p>
            <a:endParaRPr lang="en-GB" sz="1600" b="1" dirty="0" smtClean="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Ford recalled the 1971–76 models in 1978, and had them repaired</a:t>
            </a:r>
          </a:p>
          <a:p>
            <a:endParaRPr lang="en-GB" sz="16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The company’s short-term reputation in the US suffered badly, but pretty soon Ford regained its position as one of the most esteemed car manufacturers globally</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8717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365280"/>
          </a:xfrm>
        </p:spPr>
        <p:txBody>
          <a:bodyPr>
            <a:noAutofit/>
          </a:bodyPr>
          <a:lstStyle/>
          <a:p>
            <a:r>
              <a:rPr lang="en-GB" sz="2200" b="1" dirty="0" smtClean="0">
                <a:latin typeface="Arial" panose="020B0604020202020204" pitchFamily="34" charset="0"/>
                <a:cs typeface="Arial" panose="020B0604020202020204" pitchFamily="34" charset="0"/>
              </a:rPr>
              <a:t>Since the cost would have been considerably greater than the benefit (137 &gt; 49.5), Ford decided </a:t>
            </a:r>
            <a:r>
              <a:rPr lang="en-GB" sz="2200" b="1" u="sng" dirty="0" smtClean="0">
                <a:latin typeface="Arial" panose="020B0604020202020204" pitchFamily="34" charset="0"/>
                <a:cs typeface="Arial" panose="020B0604020202020204" pitchFamily="34" charset="0"/>
              </a:rPr>
              <a:t>not</a:t>
            </a:r>
            <a:r>
              <a:rPr lang="en-GB" sz="2200" b="1" dirty="0" smtClean="0">
                <a:latin typeface="Arial" panose="020B0604020202020204" pitchFamily="34" charset="0"/>
                <a:cs typeface="Arial" panose="020B0604020202020204" pitchFamily="34" charset="0"/>
              </a:rPr>
              <a:t> to recall</a:t>
            </a:r>
          </a:p>
          <a:p>
            <a:endParaRPr lang="en-GB" sz="16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In 1977, the situation and Ford’s decisions were exposed, resulting in outrage and scandal </a:t>
            </a:r>
          </a:p>
          <a:p>
            <a:endParaRPr lang="en-GB" sz="1600" b="1" dirty="0" smtClean="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Ford recalled the 1971–76 models in 1978, and had them repaired</a:t>
            </a:r>
          </a:p>
          <a:p>
            <a:endParaRPr lang="en-GB" sz="16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The company’s short-term reputation in the US suffered badly, but pretty soon Ford regained its position as one of the most esteemed car manufacturers globally</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45736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365280"/>
          </a:xfrm>
        </p:spPr>
        <p:txBody>
          <a:bodyPr>
            <a:noAutofit/>
          </a:bodyPr>
          <a:lstStyle/>
          <a:p>
            <a:r>
              <a:rPr lang="en-GB" sz="2200" b="1" dirty="0" smtClean="0">
                <a:latin typeface="Arial" panose="020B0604020202020204" pitchFamily="34" charset="0"/>
                <a:cs typeface="Arial" panose="020B0604020202020204" pitchFamily="34" charset="0"/>
              </a:rPr>
              <a:t>Since the cost would have been considerably greater than the benefit (137 &gt; 49.5), Ford decided </a:t>
            </a:r>
            <a:r>
              <a:rPr lang="en-GB" sz="2200" b="1" u="sng" dirty="0" smtClean="0">
                <a:latin typeface="Arial" panose="020B0604020202020204" pitchFamily="34" charset="0"/>
                <a:cs typeface="Arial" panose="020B0604020202020204" pitchFamily="34" charset="0"/>
              </a:rPr>
              <a:t>not</a:t>
            </a:r>
            <a:r>
              <a:rPr lang="en-GB" sz="2200" b="1" dirty="0" smtClean="0">
                <a:latin typeface="Arial" panose="020B0604020202020204" pitchFamily="34" charset="0"/>
                <a:cs typeface="Arial" panose="020B0604020202020204" pitchFamily="34" charset="0"/>
              </a:rPr>
              <a:t> to recall</a:t>
            </a:r>
          </a:p>
          <a:p>
            <a:endParaRPr lang="en-GB" sz="1600" b="1" dirty="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In 1977, the situation and Ford’s decisions were exposed, resulting in outrage and scandal </a:t>
            </a:r>
          </a:p>
          <a:p>
            <a:endParaRPr lang="en-GB" sz="1600" b="1" dirty="0" smtClean="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Ford recalled the 1971–76 models in 1978, and had them repaired</a:t>
            </a:r>
          </a:p>
          <a:p>
            <a:endParaRPr lang="en-GB" sz="16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The company’s short-term reputation in the US suffered badly, but pretty soon Ford regained its position as one of the most esteemed car manufacturers globally</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6824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365280"/>
          </a:xfrm>
        </p:spPr>
        <p:txBody>
          <a:bodyPr>
            <a:noAutofit/>
          </a:bodyPr>
          <a:lstStyle/>
          <a:p>
            <a:r>
              <a:rPr lang="en-GB" sz="2200" b="1" dirty="0" smtClean="0">
                <a:latin typeface="Arial" panose="020B0604020202020204" pitchFamily="34" charset="0"/>
                <a:cs typeface="Arial" panose="020B0604020202020204" pitchFamily="34" charset="0"/>
              </a:rPr>
              <a:t>Since the cost would have been considerably greater than the benefit (137 &gt; 49.5), Ford decided </a:t>
            </a:r>
            <a:r>
              <a:rPr lang="en-GB" sz="2200" b="1" u="sng" dirty="0" smtClean="0">
                <a:latin typeface="Arial" panose="020B0604020202020204" pitchFamily="34" charset="0"/>
                <a:cs typeface="Arial" panose="020B0604020202020204" pitchFamily="34" charset="0"/>
              </a:rPr>
              <a:t>not</a:t>
            </a:r>
            <a:r>
              <a:rPr lang="en-GB" sz="2200" b="1" dirty="0" smtClean="0">
                <a:latin typeface="Arial" panose="020B0604020202020204" pitchFamily="34" charset="0"/>
                <a:cs typeface="Arial" panose="020B0604020202020204" pitchFamily="34" charset="0"/>
              </a:rPr>
              <a:t> to recall</a:t>
            </a:r>
          </a:p>
          <a:p>
            <a:endParaRPr lang="en-GB" sz="1600" b="1" dirty="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In 1977, the situation and Ford’s decisions were exposed, resulting in outrage and scandal </a:t>
            </a:r>
          </a:p>
          <a:p>
            <a:endParaRPr lang="en-GB" sz="1600" b="1" dirty="0" smtClean="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Ford recalled the 1971–76 models in 1978, and had them repaired</a:t>
            </a:r>
          </a:p>
          <a:p>
            <a:endParaRPr lang="en-GB" sz="1600" b="1" dirty="0">
              <a:latin typeface="Arial" panose="020B0604020202020204" pitchFamily="34" charset="0"/>
              <a:cs typeface="Arial" panose="020B0604020202020204" pitchFamily="34" charset="0"/>
            </a:endParaRPr>
          </a:p>
          <a:p>
            <a:r>
              <a:rPr lang="en-GB" sz="2200" b="1" dirty="0" smtClean="0">
                <a:solidFill>
                  <a:schemeClr val="bg1"/>
                </a:solidFill>
                <a:latin typeface="Arial" panose="020B0604020202020204" pitchFamily="34" charset="0"/>
                <a:cs typeface="Arial" panose="020B0604020202020204" pitchFamily="34" charset="0"/>
              </a:rPr>
              <a:t>The company’s short-term reputation in the US suffered badly, but pretty soon Ford regained its position as one of the most esteemed car manufacturers globally</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75928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84000"/>
            <a:ext cx="7992888" cy="4365280"/>
          </a:xfrm>
        </p:spPr>
        <p:txBody>
          <a:bodyPr>
            <a:noAutofit/>
          </a:bodyPr>
          <a:lstStyle/>
          <a:p>
            <a:r>
              <a:rPr lang="en-GB" sz="2200" b="1" dirty="0" smtClean="0">
                <a:latin typeface="Arial" panose="020B0604020202020204" pitchFamily="34" charset="0"/>
                <a:cs typeface="Arial" panose="020B0604020202020204" pitchFamily="34" charset="0"/>
              </a:rPr>
              <a:t>Since the cost would have been considerably greater than the benefit (137 &gt; 49.5), Ford decided </a:t>
            </a:r>
            <a:r>
              <a:rPr lang="en-GB" sz="2200" b="1" u="sng" dirty="0" smtClean="0">
                <a:latin typeface="Arial" panose="020B0604020202020204" pitchFamily="34" charset="0"/>
                <a:cs typeface="Arial" panose="020B0604020202020204" pitchFamily="34" charset="0"/>
              </a:rPr>
              <a:t>not</a:t>
            </a:r>
            <a:r>
              <a:rPr lang="en-GB" sz="2200" b="1" dirty="0" smtClean="0">
                <a:latin typeface="Arial" panose="020B0604020202020204" pitchFamily="34" charset="0"/>
                <a:cs typeface="Arial" panose="020B0604020202020204" pitchFamily="34" charset="0"/>
              </a:rPr>
              <a:t> to recall</a:t>
            </a:r>
          </a:p>
          <a:p>
            <a:endParaRPr lang="en-GB" sz="1600" b="1" dirty="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In 1977, the situation and Ford’s decisions were exposed, resulting in outrage and scandal </a:t>
            </a:r>
          </a:p>
          <a:p>
            <a:endParaRPr lang="en-GB" sz="1600" b="1" dirty="0" smtClean="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Ford recalled the 1971–76 models in 1978, and had them repaired</a:t>
            </a:r>
          </a:p>
          <a:p>
            <a:endParaRPr lang="en-GB" sz="1600" b="1" dirty="0">
              <a:latin typeface="Arial" panose="020B0604020202020204" pitchFamily="34" charset="0"/>
              <a:cs typeface="Arial" panose="020B0604020202020204" pitchFamily="34" charset="0"/>
            </a:endParaRPr>
          </a:p>
          <a:p>
            <a:r>
              <a:rPr lang="en-GB" sz="2200" b="1" dirty="0" smtClean="0">
                <a:latin typeface="Arial" panose="020B0604020202020204" pitchFamily="34" charset="0"/>
                <a:cs typeface="Arial" panose="020B0604020202020204" pitchFamily="34" charset="0"/>
              </a:rPr>
              <a:t>The company’s short-term reputation in the US suffered badly, but pretty soon Ford regained its position as one of the most esteemed car manufacturers globally</a:t>
            </a:r>
          </a:p>
        </p:txBody>
      </p:sp>
      <p:sp>
        <p:nvSpPr>
          <p:cNvPr id="7"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The Ford Pinto case</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18208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84000"/>
            <a:ext cx="8352928" cy="4136400"/>
          </a:xfrm>
        </p:spPr>
        <p:txBody>
          <a:bodyPr>
            <a:normAutofit/>
          </a:bodyPr>
          <a:lstStyle/>
          <a:p>
            <a:pPr marL="0" indent="0">
              <a:buNone/>
            </a:pPr>
            <a:r>
              <a:rPr lang="en-GB" b="1" i="1" dirty="0" smtClean="0"/>
              <a:t> </a:t>
            </a:r>
            <a:endParaRPr lang="en-GB" b="1" dirty="0" smtClean="0"/>
          </a:p>
          <a:p>
            <a:pPr marL="0" indent="0">
              <a:buNone/>
            </a:pPr>
            <a:endParaRPr lang="en-GB" sz="200" b="1" dirty="0"/>
          </a:p>
        </p:txBody>
      </p:sp>
      <p:pic>
        <p:nvPicPr>
          <p:cNvPr id="6" name="Picture 2" descr="http://www.satisfactionsecrets.com/wp-content/uploads/2011/04/Ford-Pinto-crash-300x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5454545" cy="3600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79512" y="188640"/>
            <a:ext cx="8784976" cy="1080000"/>
          </a:xfrm>
        </p:spPr>
        <p:txBody>
          <a:bodyPr/>
          <a:lstStyle/>
          <a:p>
            <a:pPr algn="ctr"/>
            <a:r>
              <a:rPr lang="en-US" sz="3200" b="1" dirty="0" smtClean="0">
                <a:solidFill>
                  <a:schemeClr val="bg2">
                    <a:lumMod val="40000"/>
                    <a:lumOff val="60000"/>
                  </a:schemeClr>
                </a:solidFill>
                <a:latin typeface="Arial" panose="020B0604020202020204" pitchFamily="34" charset="0"/>
                <a:cs typeface="Arial" panose="020B0604020202020204" pitchFamily="34" charset="0"/>
              </a:rPr>
              <a:t>So what should we think about this?</a:t>
            </a:r>
            <a:endParaRPr lang="en-US" sz="3200" b="1" dirty="0">
              <a:solidFill>
                <a:schemeClr val="bg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61573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0792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7180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2915816" y="5272118"/>
            <a:ext cx="3312368"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the inability to get fish meals their own fault? If so, forget. If not, do something.</a:t>
            </a:r>
            <a:endParaRPr lang="en-GB" sz="1700" b="1" dirty="0">
              <a:effectLst/>
              <a:latin typeface="Aharoni" panose="02010803020104030203" pitchFamily="2" charset="-79"/>
              <a:cs typeface="Aharoni" panose="02010803020104030203" pitchFamily="2" charset="-79"/>
            </a:endParaRPr>
          </a:p>
        </p:txBody>
      </p:sp>
      <p:sp>
        <p:nvSpPr>
          <p:cNvPr id="17" name="TextBox 16"/>
          <p:cNvSpPr txBox="1"/>
          <p:nvPr/>
        </p:nvSpPr>
        <p:spPr>
          <a:xfrm>
            <a:off x="323528"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Make them and others see that they at least cooked and served the fish and deserve the credit for this work.</a:t>
            </a:r>
            <a:endParaRPr lang="en-GB" sz="1700" b="1" dirty="0">
              <a:effectLst/>
              <a:latin typeface="Aharoni" panose="02010803020104030203" pitchFamily="2" charset="-79"/>
              <a:cs typeface="Aharoni" panose="02010803020104030203" pitchFamily="2" charset="-79"/>
            </a:endParaRPr>
          </a:p>
        </p:txBody>
      </p:sp>
      <p:sp>
        <p:nvSpPr>
          <p:cNvPr id="18" name="TextBox 17"/>
          <p:cNvSpPr txBox="1"/>
          <p:nvPr/>
        </p:nvSpPr>
        <p:spPr>
          <a:xfrm>
            <a:off x="2735796" y="6237312"/>
            <a:ext cx="3672408" cy="61555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Or help them to realize that they caught and cooked the fish.</a:t>
            </a:r>
            <a:endParaRPr lang="en-GB" sz="1700" b="1" dirty="0">
              <a:effectLst/>
              <a:latin typeface="Aharoni" panose="02010803020104030203" pitchFamily="2" charset="-79"/>
              <a:cs typeface="Aharoni" panose="02010803020104030203" pitchFamily="2" charset="-79"/>
            </a:endParaRPr>
          </a:p>
        </p:txBody>
      </p:sp>
      <p:sp>
        <p:nvSpPr>
          <p:cNvPr id="19" name="TextBox 18"/>
          <p:cNvSpPr txBox="1"/>
          <p:nvPr/>
        </p:nvSpPr>
        <p:spPr>
          <a:xfrm>
            <a:off x="491284" y="1338273"/>
            <a:ext cx="285658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How the fish is caught, cooked, and served and by and to whom depends on custom, tradition, and communal practices.</a:t>
            </a:r>
            <a:endParaRPr lang="en-GB" sz="1700" b="1" dirty="0">
              <a:effectLst/>
              <a:latin typeface="Aharoni" panose="02010803020104030203" pitchFamily="2" charset="-79"/>
              <a:cs typeface="Aharoni" panose="02010803020104030203" pitchFamily="2" charset="-79"/>
            </a:endParaRPr>
          </a:p>
        </p:txBody>
      </p:sp>
      <p:sp>
        <p:nvSpPr>
          <p:cNvPr id="20" name="TextBox 19"/>
          <p:cNvSpPr txBox="1"/>
          <p:nvPr/>
        </p:nvSpPr>
        <p:spPr>
          <a:xfrm>
            <a:off x="6372200" y="1338274"/>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 so as to enable the preparation of fish meals for the willing.</a:t>
            </a:r>
            <a:endParaRPr lang="en-GB" sz="1700" b="1" dirty="0">
              <a:effectLst/>
              <a:latin typeface="Aharoni" panose="02010803020104030203" pitchFamily="2" charset="-79"/>
              <a:cs typeface="Aharoni" panose="02010803020104030203" pitchFamily="2" charset="-79"/>
            </a:endParaRPr>
          </a:p>
        </p:txBody>
      </p:sp>
      <p:sp>
        <p:nvSpPr>
          <p:cNvPr id="21" name="TextBox 20"/>
          <p:cNvSpPr txBox="1"/>
          <p:nvPr/>
        </p:nvSpPr>
        <p:spPr>
          <a:xfrm>
            <a:off x="3311859" y="1023211"/>
            <a:ext cx="2520281"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Get your own fish!</a:t>
            </a:r>
          </a:p>
          <a:p>
            <a:pPr algn="ctr"/>
            <a:endParaRPr lang="en-GB" sz="1700" b="1" dirty="0" smtClean="0">
              <a:effectLst/>
              <a:latin typeface="Aharoni" panose="02010803020104030203" pitchFamily="2" charset="-79"/>
              <a:cs typeface="Aharoni" panose="02010803020104030203" pitchFamily="2" charset="-79"/>
            </a:endParaRPr>
          </a:p>
          <a:p>
            <a:pPr algn="ct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4904981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Group Work 6</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6" name="Rectangle 3"/>
          <p:cNvSpPr>
            <a:spLocks noGrp="1" noChangeArrowheads="1"/>
          </p:cNvSpPr>
          <p:nvPr>
            <p:ph type="body" sz="half" idx="1"/>
          </p:nvPr>
        </p:nvSpPr>
        <p:spPr>
          <a:xfrm flipH="1">
            <a:off x="1115616" y="1556792"/>
            <a:ext cx="7920880" cy="5040560"/>
          </a:xfrm>
          <a:ln>
            <a:noFill/>
          </a:ln>
        </p:spPr>
        <p:txBody>
          <a:bodyPr/>
          <a:lstStyle/>
          <a:p>
            <a:pPr marL="0" indent="0" algn="ctr">
              <a:spcBef>
                <a:spcPts val="0"/>
              </a:spcBef>
              <a:spcAft>
                <a:spcPts val="1200"/>
              </a:spcAft>
              <a:buNone/>
            </a:pPr>
            <a:r>
              <a:rPr lang="en-GB" sz="2800" b="1" cap="small" dirty="0" smtClean="0">
                <a:latin typeface="Arial" charset="0"/>
              </a:rPr>
              <a:t>Groups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solidFill>
                <a:schemeClr val="bg2">
                  <a:lumMod val="40000"/>
                  <a:lumOff val="60000"/>
                </a:schemeClr>
              </a:solidFill>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9713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rgbClr val="FFFF00"/>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2"/>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chemeClr val="tx1"/>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chemeClr val="tx1"/>
                </a:solidFill>
                <a:effectLst/>
                <a:latin typeface="Arial" charset="0"/>
              </a:rPr>
              <a:t> </a:t>
            </a: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00"/>
              </a:solidFill>
              <a:effectLst/>
              <a:latin typeface="Arial" charset="0"/>
            </a:endParaRPr>
          </a:p>
          <a:p>
            <a:r>
              <a:rPr lang="en-GB" sz="2200" b="1" kern="0" dirty="0" smtClean="0">
                <a:solidFill>
                  <a:srgbClr val="FFFF00"/>
                </a:solidFill>
                <a:effectLst/>
                <a:latin typeface="Arial" charset="0"/>
              </a:rPr>
              <a:t>Business ethics</a:t>
            </a:r>
          </a:p>
          <a:p>
            <a:r>
              <a:rPr lang="fi-FI" sz="400" b="1" kern="0" dirty="0" smtClean="0">
                <a:solidFill>
                  <a:srgbClr val="FFFF00"/>
                </a:solidFill>
                <a:effectLst/>
                <a:latin typeface="Arial" charset="0"/>
              </a:rPr>
              <a:t> </a:t>
            </a:r>
          </a:p>
        </p:txBody>
      </p:sp>
      <p:sp>
        <p:nvSpPr>
          <p:cNvPr id="33" name="Rectangle 2"/>
          <p:cNvSpPr txBox="1">
            <a:spLocks noChangeArrowheads="1"/>
          </p:cNvSpPr>
          <p:nvPr/>
        </p:nvSpPr>
        <p:spPr bwMode="auto">
          <a:xfrm>
            <a:off x="179512" y="4221088"/>
            <a:ext cx="3528392" cy="648072"/>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00"/>
              </a:solidFill>
              <a:effectLst/>
              <a:latin typeface="Arial" charset="0"/>
            </a:endParaRPr>
          </a:p>
          <a:p>
            <a:r>
              <a:rPr lang="en-GB" sz="2200" b="1" kern="0" dirty="0" smtClean="0">
                <a:solidFill>
                  <a:srgbClr val="FFFF00"/>
                </a:solidFill>
                <a:effectLst/>
                <a:latin typeface="Arial" charset="0"/>
              </a:rPr>
              <a:t>Moral theories</a:t>
            </a:r>
          </a:p>
          <a:p>
            <a:r>
              <a:rPr lang="fi-FI" sz="400" b="1" kern="0" dirty="0" smtClean="0">
                <a:solidFill>
                  <a:srgbClr val="FFFF00"/>
                </a:solidFill>
                <a:effectLst/>
                <a:latin typeface="Arial" charset="0"/>
              </a:rPr>
              <a:t> </a:t>
            </a: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chemeClr val="tx1"/>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chemeClr val="tx1"/>
                </a:solidFill>
                <a:effectLst/>
                <a:latin typeface="Arial" charset="0"/>
              </a:rPr>
              <a:t> </a:t>
            </a: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2"/>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2"/>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2" name="Rectangle 2"/>
          <p:cNvSpPr txBox="1">
            <a:spLocks noChangeArrowheads="1"/>
          </p:cNvSpPr>
          <p:nvPr/>
        </p:nvSpPr>
        <p:spPr bwMode="auto">
          <a:xfrm>
            <a:off x="179512" y="5306746"/>
            <a:ext cx="8784976" cy="1290606"/>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900" b="1" kern="0" dirty="0" smtClean="0">
                <a:solidFill>
                  <a:srgbClr val="FFFF99"/>
                </a:solidFill>
                <a:effectLst/>
                <a:latin typeface="Arial" charset="0"/>
              </a:rPr>
              <a:t/>
            </a:r>
            <a:br>
              <a:rPr lang="en-GB" sz="3900" b="1" kern="0" dirty="0" smtClean="0">
                <a:solidFill>
                  <a:srgbClr val="FFFF99"/>
                </a:solidFill>
                <a:effectLst/>
                <a:latin typeface="Arial" charset="0"/>
              </a:rPr>
            </a:br>
            <a:r>
              <a:rPr lang="en-GB" sz="2200" b="1" kern="0" dirty="0" smtClean="0">
                <a:solidFill>
                  <a:schemeClr val="tx1"/>
                </a:solidFill>
                <a:effectLst/>
                <a:latin typeface="Arial" charset="0"/>
              </a:rPr>
              <a:t>The background in the different approaches and theories will be provided by lectures, guest lectures, and reading material.</a:t>
            </a:r>
          </a:p>
          <a:p>
            <a:r>
              <a:rPr lang="en-GB" sz="2200" b="1" kern="0" dirty="0" smtClean="0">
                <a:solidFill>
                  <a:schemeClr val="tx1"/>
                </a:solidFill>
                <a:effectLst/>
                <a:latin typeface="Arial" charset="0"/>
              </a:rPr>
              <a:t>Everything is geared towards your investigation and reporting. </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cxnSp>
        <p:nvCxnSpPr>
          <p:cNvPr id="63" name="Straight Arrow Connector 62"/>
          <p:cNvCxnSpPr/>
          <p:nvPr/>
        </p:nvCxnSpPr>
        <p:spPr bwMode="auto">
          <a:xfrm flipV="1">
            <a:off x="4591047"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flipH="1" flipV="1">
            <a:off x="4220497" y="5016608"/>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flipV="1">
            <a:off x="5704058" y="5006544"/>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flipH="1" flipV="1">
            <a:off x="3131840" y="5009976"/>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7" name="Straight Arrow Connector 66"/>
          <p:cNvCxnSpPr/>
          <p:nvPr/>
        </p:nvCxnSpPr>
        <p:spPr bwMode="auto">
          <a:xfrm flipV="1">
            <a:off x="6748471"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8" name="Straight Arrow Connector 67"/>
          <p:cNvCxnSpPr/>
          <p:nvPr/>
        </p:nvCxnSpPr>
        <p:spPr bwMode="auto">
          <a:xfrm flipH="1" flipV="1">
            <a:off x="2104180" y="5031662"/>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5" name="Straight Connector 34"/>
          <p:cNvCxnSpPr/>
          <p:nvPr/>
        </p:nvCxnSpPr>
        <p:spPr bwMode="auto">
          <a:xfrm>
            <a:off x="4591047" y="3789040"/>
            <a:ext cx="0" cy="75600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414815256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35496" y="1556792"/>
            <a:ext cx="4536504" cy="5040560"/>
          </a:xfrm>
          <a:ln>
            <a:noFill/>
          </a:ln>
        </p:spPr>
        <p:txBody>
          <a:bodyPr/>
          <a:lstStyle/>
          <a:p>
            <a:pPr marL="0" indent="0" algn="ctr">
              <a:spcBef>
                <a:spcPts val="0"/>
              </a:spcBef>
              <a:spcAft>
                <a:spcPts val="1200"/>
              </a:spcAft>
              <a:buNone/>
            </a:pPr>
            <a:r>
              <a:rPr lang="en-GB" sz="2800" b="1" cap="small" dirty="0" smtClean="0">
                <a:latin typeface="Arial" charset="0"/>
              </a:rPr>
              <a:t>Cases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457200" indent="-457200">
              <a:buFont typeface="+mj-lt"/>
              <a:buAutoNum type="arabicPeriod"/>
            </a:pPr>
            <a:r>
              <a:rPr lang="en-US" altLang="fi-FI" sz="2400" b="1" dirty="0" smtClean="0">
                <a:latin typeface="Arial" panose="020B0604020202020204" pitchFamily="34" charset="0"/>
                <a:cs typeface="Arial" panose="020B0604020202020204" pitchFamily="34" charset="0"/>
              </a:rPr>
              <a:t>Act utilitarianism</a:t>
            </a:r>
          </a:p>
          <a:p>
            <a:pPr marL="457200" indent="-457200">
              <a:buFont typeface="+mj-lt"/>
              <a:buAutoNum type="arabicPeriod"/>
            </a:pPr>
            <a:r>
              <a:rPr lang="en-US" altLang="fi-FI" sz="2400" b="1" dirty="0" smtClean="0">
                <a:latin typeface="Arial" panose="020B0604020202020204" pitchFamily="34" charset="0"/>
                <a:cs typeface="Arial" panose="020B0604020202020204" pitchFamily="34" charset="0"/>
              </a:rPr>
              <a:t>Rule utilitarianism</a:t>
            </a:r>
          </a:p>
          <a:p>
            <a:pPr marL="457200" indent="-457200">
              <a:buFont typeface="+mj-lt"/>
              <a:buAutoNum type="arabicPeriod"/>
            </a:pPr>
            <a:r>
              <a:rPr lang="en-US" altLang="fi-FI" sz="2400" b="1" dirty="0" smtClean="0">
                <a:latin typeface="Arial" panose="020B0604020202020204" pitchFamily="34" charset="0"/>
                <a:cs typeface="Arial" panose="020B0604020202020204" pitchFamily="34" charset="0"/>
              </a:rPr>
              <a:t>Moral legalism</a:t>
            </a:r>
          </a:p>
          <a:p>
            <a:pPr marL="457200" indent="-457200">
              <a:buFont typeface="+mj-lt"/>
              <a:buAutoNum type="arabicPeriod"/>
            </a:pPr>
            <a:r>
              <a:rPr lang="en-US" altLang="fi-FI" sz="2400" b="1" dirty="0" smtClean="0">
                <a:latin typeface="Arial" panose="020B0604020202020204" pitchFamily="34" charset="0"/>
                <a:cs typeface="Arial" panose="020B0604020202020204" pitchFamily="34" charset="0"/>
              </a:rPr>
              <a:t>Kantian ethics</a:t>
            </a:r>
          </a:p>
          <a:p>
            <a:pPr marL="457200" indent="-457200">
              <a:buFont typeface="+mj-lt"/>
              <a:buAutoNum type="arabicPeriod"/>
            </a:pPr>
            <a:r>
              <a:rPr lang="en-US" altLang="fi-FI" sz="2400" b="1" dirty="0" smtClean="0">
                <a:latin typeface="Arial" panose="020B0604020202020204" pitchFamily="34" charset="0"/>
                <a:cs typeface="Arial" panose="020B0604020202020204" pitchFamily="34" charset="0"/>
              </a:rPr>
              <a:t>Natural law theory</a:t>
            </a:r>
          </a:p>
          <a:p>
            <a:pPr marL="457200" indent="-457200">
              <a:buFont typeface="+mj-lt"/>
              <a:buAutoNum type="arabicPeriod"/>
            </a:pPr>
            <a:r>
              <a:rPr lang="en-US" altLang="fi-FI" sz="2400" b="1" dirty="0" smtClean="0">
                <a:latin typeface="Arial" panose="020B0604020202020204" pitchFamily="34" charset="0"/>
                <a:cs typeface="Arial" panose="020B0604020202020204" pitchFamily="34" charset="0"/>
              </a:rPr>
              <a:t>Virtue ethics</a:t>
            </a:r>
            <a:endParaRPr lang="en-US" altLang="fi-FI" sz="24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Group Work 6</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6" name="Rectangle 3"/>
          <p:cNvSpPr txBox="1">
            <a:spLocks noChangeArrowheads="1"/>
          </p:cNvSpPr>
          <p:nvPr/>
        </p:nvSpPr>
        <p:spPr bwMode="auto">
          <a:xfrm flipH="1">
            <a:off x="3707904" y="1340768"/>
            <a:ext cx="5436096" cy="5256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FontTx/>
              <a:buNone/>
            </a:pPr>
            <a:r>
              <a:rPr lang="en-GB" sz="2800" b="1" kern="0" cap="small" dirty="0" smtClean="0">
                <a:effectLst/>
                <a:latin typeface="Arial" charset="0"/>
              </a:rPr>
              <a:t>Find out and report</a:t>
            </a:r>
          </a:p>
          <a:p>
            <a:pPr marL="0" indent="0">
              <a:spcBef>
                <a:spcPts val="0"/>
              </a:spcBef>
              <a:spcAft>
                <a:spcPts val="600"/>
              </a:spcAft>
              <a:buFontTx/>
              <a:buNone/>
            </a:pPr>
            <a:endParaRPr lang="en-US" sz="400" b="1" kern="0" dirty="0" smtClean="0">
              <a:effectLst/>
              <a:latin typeface="Arial" panose="020B0604020202020204" pitchFamily="34" charset="0"/>
              <a:cs typeface="Arial" panose="020B0604020202020204" pitchFamily="34" charset="0"/>
            </a:endParaRPr>
          </a:p>
          <a:p>
            <a:r>
              <a:rPr lang="en-GB" altLang="fi-FI" sz="2400" b="1" kern="0" dirty="0" smtClean="0">
                <a:effectLst/>
                <a:latin typeface="Arial" panose="020B0604020202020204" pitchFamily="34" charset="0"/>
                <a:cs typeface="Arial" panose="020B0604020202020204" pitchFamily="34" charset="0"/>
              </a:rPr>
              <a:t>State briefly the principle(s) of your ethical approach</a:t>
            </a:r>
          </a:p>
          <a:p>
            <a:r>
              <a:rPr lang="en-GB" altLang="fi-FI" sz="2400" b="1" kern="0" dirty="0" smtClean="0">
                <a:effectLst/>
                <a:latin typeface="Arial" panose="020B0604020202020204" pitchFamily="34" charset="0"/>
                <a:cs typeface="Arial" panose="020B0604020202020204" pitchFamily="34" charset="0"/>
              </a:rPr>
              <a:t>What do you have to say, based on your approach and the Ford Pinto case, about the behaviour and/or character of</a:t>
            </a:r>
          </a:p>
          <a:p>
            <a:pPr lvl="1"/>
            <a:r>
              <a:rPr lang="en-GB" altLang="fi-FI" sz="2200" b="1" kern="0" dirty="0" smtClean="0">
                <a:effectLst/>
                <a:latin typeface="Arial" panose="020B0604020202020204" pitchFamily="34" charset="0"/>
                <a:cs typeface="Arial" panose="020B0604020202020204" pitchFamily="34" charset="0"/>
              </a:rPr>
              <a:t>Ford Pinto engineers?</a:t>
            </a:r>
          </a:p>
          <a:p>
            <a:pPr lvl="1"/>
            <a:r>
              <a:rPr lang="en-GB" altLang="fi-FI" sz="2200" b="1" kern="0" dirty="0" smtClean="0">
                <a:effectLst/>
                <a:latin typeface="Arial" panose="020B0604020202020204" pitchFamily="34" charset="0"/>
                <a:cs typeface="Arial" panose="020B0604020202020204" pitchFamily="34" charset="0"/>
              </a:rPr>
              <a:t>Ford managers between the Pinto engineers and Lee Iacocca?</a:t>
            </a:r>
          </a:p>
          <a:p>
            <a:pPr lvl="1"/>
            <a:r>
              <a:rPr lang="en-GB" altLang="fi-FI" sz="2200" b="1" kern="0" dirty="0" smtClean="0">
                <a:effectLst/>
                <a:latin typeface="Arial" panose="020B0604020202020204" pitchFamily="34" charset="0"/>
                <a:cs typeface="Arial" panose="020B0604020202020204" pitchFamily="34" charset="0"/>
              </a:rPr>
              <a:t>Lee Iacocca?</a:t>
            </a:r>
          </a:p>
          <a:p>
            <a:pPr lvl="1"/>
            <a:r>
              <a:rPr lang="en-GB" altLang="fi-FI" sz="2200" b="1" kern="0" dirty="0" smtClean="0">
                <a:effectLst/>
                <a:latin typeface="Arial" panose="020B0604020202020204" pitchFamily="34" charset="0"/>
                <a:cs typeface="Arial" panose="020B0604020202020204" pitchFamily="34" charset="0"/>
              </a:rPr>
              <a:t>Ford Motor Company?</a:t>
            </a:r>
            <a:endParaRPr lang="en-US" altLang="fi-FI" sz="2400" b="1" kern="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98739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3088" name="Picture 16" descr="http://www.dresdenresearch.com/images/crowd-dresden.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Effect>
                      <a14:colorTemperature colorTemp="10500"/>
                    </a14:imgEffect>
                    <a14:imgEffect>
                      <a14:saturation sat="36000"/>
                    </a14:imgEffect>
                  </a14:imgLayer>
                </a14:imgProps>
              </a:ext>
              <a:ext uri="{28A0092B-C50C-407E-A947-70E740481C1C}">
                <a14:useLocalDpi xmlns:a14="http://schemas.microsoft.com/office/drawing/2010/main" val="0"/>
              </a:ext>
            </a:extLst>
          </a:blip>
          <a:srcRect/>
          <a:stretch>
            <a:fillRect/>
          </a:stretch>
        </p:blipFill>
        <p:spPr bwMode="auto">
          <a:xfrm>
            <a:off x="-36512" y="801384"/>
            <a:ext cx="9180512" cy="6084000"/>
          </a:xfrm>
          <a:prstGeom prst="rect">
            <a:avLst/>
          </a:prstGeom>
          <a:noFill/>
          <a:ln w="0">
            <a:no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58930" y="0"/>
            <a:ext cx="9202930" cy="4913360"/>
          </a:xfrm>
          <a:prstGeom prst="rect">
            <a:avLst/>
          </a:prstGeom>
          <a:solidFill>
            <a:srgbClr val="25252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ndParaRPr>
          </a:p>
        </p:txBody>
      </p:sp>
      <p:sp>
        <p:nvSpPr>
          <p:cNvPr id="2050" name="Rectangle 2"/>
          <p:cNvSpPr>
            <a:spLocks noGrp="1" noChangeArrowheads="1"/>
          </p:cNvSpPr>
          <p:nvPr>
            <p:ph type="title"/>
          </p:nvPr>
        </p:nvSpPr>
        <p:spPr>
          <a:xfrm>
            <a:off x="0" y="1512888"/>
            <a:ext cx="9144000" cy="3716337"/>
          </a:xfrm>
        </p:spPr>
        <p:txBody>
          <a:bodyPr/>
          <a:lstStyle/>
          <a:p>
            <a:r>
              <a:rPr lang="fi-FI" sz="2800" b="1" smtClean="0">
                <a:solidFill>
                  <a:srgbClr val="99CCFF"/>
                </a:solidFill>
                <a:latin typeface="Arial" charset="0"/>
              </a:rPr>
              <a:t> </a:t>
            </a:r>
          </a:p>
        </p:txBody>
      </p:sp>
      <p:pic>
        <p:nvPicPr>
          <p:cNvPr id="3084" name="Picture 12" descr="https://encrypted-tbn0.gstatic.com/images?q=tbn:ANd9GcRQlgmOB-_e02-xlMMfjhbJreT-3a-8Vu0cGKIpgJIf5DkEQgqB-A"/>
          <p:cNvPicPr>
            <a:picLocks noChangeAspect="1" noChangeArrowheads="1"/>
          </p:cNvPicPr>
          <p:nvPr/>
        </p:nvPicPr>
        <p:blipFill>
          <a:blip r:embed="rId5">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2675731" y="2421184"/>
            <a:ext cx="3729599" cy="2501240"/>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type="body" sz="half" idx="1"/>
          </p:nvPr>
        </p:nvSpPr>
        <p:spPr>
          <a:xfrm flipH="1">
            <a:off x="179388" y="4221163"/>
            <a:ext cx="8964612" cy="2808287"/>
          </a:xfrm>
        </p:spPr>
        <p:txBody>
          <a:bodyPr/>
          <a:lstStyle/>
          <a:p>
            <a:pPr algn="ctr">
              <a:buFontTx/>
              <a:buNone/>
            </a:pPr>
            <a:r>
              <a:rPr lang="en-GB" sz="1400" b="1" smtClean="0">
                <a:latin typeface="Arial" charset="0"/>
              </a:rPr>
              <a:t> </a:t>
            </a:r>
          </a:p>
        </p:txBody>
      </p:sp>
      <p:sp>
        <p:nvSpPr>
          <p:cNvPr id="2052"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800" dirty="0" smtClean="0"/>
              <a:t> </a:t>
            </a:r>
          </a:p>
        </p:txBody>
      </p:sp>
      <p:pic>
        <p:nvPicPr>
          <p:cNvPr id="3080" name="Picture 8" descr="http://dearborn-mi.aauw.net/files/2013/10/female+thinker+bronze.gif"/>
          <p:cNvPicPr>
            <a:picLocks noChangeAspect="1" noChangeArrowheads="1"/>
          </p:cNvPicPr>
          <p:nvPr/>
        </p:nvPicPr>
        <p:blipFill>
          <a:blip r:embed="rId7">
            <a:extLst>
              <a:ext uri="{BEBA8EAE-BF5A-486C-A8C5-ECC9F3942E4B}">
                <a14:imgProps xmlns:a14="http://schemas.microsoft.com/office/drawing/2010/main">
                  <a14:imgLayer r:embed="rId8">
                    <a14:imgEffect>
                      <a14:artisticGlowEdges/>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6444208" y="20958"/>
            <a:ext cx="2564999" cy="432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p.patheos.com.s3.amazonaws.com/blogs/uncommongodcommongood/files/2013/08/P-Food-for-Thought-211x300.jpg"/>
          <p:cNvPicPr>
            <a:picLocks noChangeAspect="1" noChangeArrowheads="1"/>
          </p:cNvPicPr>
          <p:nvPr/>
        </p:nvPicPr>
        <p:blipFill>
          <a:blip r:embed="rId9">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36512" y="9064"/>
            <a:ext cx="2810520" cy="39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5295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17543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9600"/>
            <a:ext cx="9144000" cy="1080000"/>
          </a:xfrm>
        </p:spPr>
        <p:txBody>
          <a:bodyPr/>
          <a:lstStyle/>
          <a:p>
            <a:pPr algn="ctr"/>
            <a:r>
              <a:rPr lang="en-US" dirty="0" smtClean="0"/>
              <a:t>Business ethics in management approaches</a:t>
            </a:r>
            <a:endParaRPr lang="en-US" dirty="0"/>
          </a:p>
        </p:txBody>
      </p:sp>
      <p:sp>
        <p:nvSpPr>
          <p:cNvPr id="3" name="Content Placeholder 2"/>
          <p:cNvSpPr>
            <a:spLocks noGrp="1"/>
          </p:cNvSpPr>
          <p:nvPr>
            <p:ph idx="1"/>
          </p:nvPr>
        </p:nvSpPr>
        <p:spPr>
          <a:xfrm>
            <a:off x="827584" y="1584000"/>
            <a:ext cx="7632848" cy="4136400"/>
          </a:xfrm>
        </p:spPr>
        <p:txBody>
          <a:bodyPr>
            <a:normAutofit/>
          </a:bodyPr>
          <a:lstStyle/>
          <a:p>
            <a:endParaRPr lang="en-GB" sz="800" b="1" dirty="0"/>
          </a:p>
          <a:p>
            <a:endParaRPr lang="en-GB" sz="800" b="1" dirty="0" smtClean="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220" y="1196752"/>
            <a:ext cx="3117804"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893" y="1197072"/>
            <a:ext cx="2154371"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encrypted-tbn3.gstatic.com/images?q=tbn:ANd9GcQIfw3TxIxSHMH7UdJNXSJNichQj0VOzQwC2-fElXLjw-IeJwuD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797" y="3465256"/>
            <a:ext cx="2558219" cy="226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lNZroOQEysv5dGNGJncz8aoRpMVphWXFD7BRqQR-C6aKXINn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083149"/>
            <a:ext cx="33528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3" y="-99392"/>
            <a:ext cx="9205966" cy="71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83835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7180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2915816" y="5272118"/>
            <a:ext cx="3312368"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the inability to get fish meals their own fault? If so, forget. If not, do something.</a:t>
            </a:r>
            <a:endParaRPr lang="en-GB" sz="1700" b="1" dirty="0">
              <a:effectLst/>
              <a:latin typeface="Aharoni" panose="02010803020104030203" pitchFamily="2" charset="-79"/>
              <a:cs typeface="Aharoni" panose="02010803020104030203" pitchFamily="2" charset="-79"/>
            </a:endParaRPr>
          </a:p>
        </p:txBody>
      </p:sp>
      <p:sp>
        <p:nvSpPr>
          <p:cNvPr id="17" name="TextBox 16"/>
          <p:cNvSpPr txBox="1"/>
          <p:nvPr/>
        </p:nvSpPr>
        <p:spPr>
          <a:xfrm>
            <a:off x="323528"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Make them and others see that they at least cooked and served the fish and deserve the credit for this work.</a:t>
            </a:r>
            <a:endParaRPr lang="en-GB" sz="1700" b="1" dirty="0">
              <a:effectLst/>
              <a:latin typeface="Aharoni" panose="02010803020104030203" pitchFamily="2" charset="-79"/>
              <a:cs typeface="Aharoni" panose="02010803020104030203" pitchFamily="2" charset="-79"/>
            </a:endParaRPr>
          </a:p>
        </p:txBody>
      </p:sp>
      <p:sp>
        <p:nvSpPr>
          <p:cNvPr id="18" name="TextBox 17"/>
          <p:cNvSpPr txBox="1"/>
          <p:nvPr/>
        </p:nvSpPr>
        <p:spPr>
          <a:xfrm>
            <a:off x="2735796" y="6237312"/>
            <a:ext cx="3672408" cy="61555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Or help them to realize that they caught and cooked the fish.</a:t>
            </a:r>
            <a:endParaRPr lang="en-GB" sz="1700" b="1" dirty="0">
              <a:effectLst/>
              <a:latin typeface="Aharoni" panose="02010803020104030203" pitchFamily="2" charset="-79"/>
              <a:cs typeface="Aharoni" panose="02010803020104030203" pitchFamily="2" charset="-79"/>
            </a:endParaRPr>
          </a:p>
        </p:txBody>
      </p:sp>
      <p:sp>
        <p:nvSpPr>
          <p:cNvPr id="19" name="TextBox 18"/>
          <p:cNvSpPr txBox="1"/>
          <p:nvPr/>
        </p:nvSpPr>
        <p:spPr>
          <a:xfrm>
            <a:off x="491284" y="1338273"/>
            <a:ext cx="285658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How the fish is caught, cooked, and served and by and to whom depends on custom, tradition, and communal practices.</a:t>
            </a:r>
            <a:endParaRPr lang="en-GB" sz="1700" b="1" dirty="0">
              <a:effectLst/>
              <a:latin typeface="Aharoni" panose="02010803020104030203" pitchFamily="2" charset="-79"/>
              <a:cs typeface="Aharoni" panose="02010803020104030203" pitchFamily="2" charset="-79"/>
            </a:endParaRPr>
          </a:p>
        </p:txBody>
      </p:sp>
      <p:sp>
        <p:nvSpPr>
          <p:cNvPr id="20" name="TextBox 19"/>
          <p:cNvSpPr txBox="1"/>
          <p:nvPr/>
        </p:nvSpPr>
        <p:spPr>
          <a:xfrm>
            <a:off x="6372200" y="1338274"/>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 so as to enable the preparation of fish meals for the willing.</a:t>
            </a:r>
            <a:endParaRPr lang="en-GB" sz="1700" b="1" dirty="0">
              <a:effectLst/>
              <a:latin typeface="Aharoni" panose="02010803020104030203" pitchFamily="2" charset="-79"/>
              <a:cs typeface="Aharoni" panose="02010803020104030203" pitchFamily="2" charset="-79"/>
            </a:endParaRPr>
          </a:p>
        </p:txBody>
      </p:sp>
      <p:sp>
        <p:nvSpPr>
          <p:cNvPr id="21" name="TextBox 20"/>
          <p:cNvSpPr txBox="1"/>
          <p:nvPr/>
        </p:nvSpPr>
        <p:spPr>
          <a:xfrm>
            <a:off x="3311859" y="1023211"/>
            <a:ext cx="2520281" cy="140038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Get your own fish!</a:t>
            </a:r>
          </a:p>
          <a:p>
            <a:pPr algn="ctr"/>
            <a:r>
              <a:rPr lang="en-GB" sz="1700" b="1" dirty="0" smtClean="0">
                <a:effectLst/>
                <a:latin typeface="Aharoni" panose="02010803020104030203" pitchFamily="2" charset="-79"/>
                <a:cs typeface="Aharoni" panose="02010803020104030203" pitchFamily="2" charset="-79"/>
              </a:rPr>
              <a:t>The authorities will step in if someone tries to poison it or steal it from you.</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0954975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7180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2915816" y="5272118"/>
            <a:ext cx="3312368"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the inability to get fish meals their own fault? If so, forget. If not, do something.</a:t>
            </a:r>
            <a:endParaRPr lang="en-GB" sz="1700" b="1" dirty="0">
              <a:effectLst/>
              <a:latin typeface="Aharoni" panose="02010803020104030203" pitchFamily="2" charset="-79"/>
              <a:cs typeface="Aharoni" panose="02010803020104030203" pitchFamily="2" charset="-79"/>
            </a:endParaRPr>
          </a:p>
        </p:txBody>
      </p:sp>
      <p:sp>
        <p:nvSpPr>
          <p:cNvPr id="17" name="TextBox 16"/>
          <p:cNvSpPr txBox="1"/>
          <p:nvPr/>
        </p:nvSpPr>
        <p:spPr>
          <a:xfrm>
            <a:off x="323528"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Make them and others see that they at least cooked and served the fish and deserve the credit for this work.</a:t>
            </a:r>
            <a:endParaRPr lang="en-GB" sz="1700" b="1" dirty="0">
              <a:effectLst/>
              <a:latin typeface="Aharoni" panose="02010803020104030203" pitchFamily="2" charset="-79"/>
              <a:cs typeface="Aharoni" panose="02010803020104030203" pitchFamily="2" charset="-79"/>
            </a:endParaRPr>
          </a:p>
        </p:txBody>
      </p:sp>
      <p:sp>
        <p:nvSpPr>
          <p:cNvPr id="18" name="TextBox 17"/>
          <p:cNvSpPr txBox="1"/>
          <p:nvPr/>
        </p:nvSpPr>
        <p:spPr>
          <a:xfrm>
            <a:off x="2735796" y="6237312"/>
            <a:ext cx="3672408" cy="61555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Or help them to realize that they caught and cooked the fish.</a:t>
            </a:r>
            <a:endParaRPr lang="en-GB" sz="1700" b="1" dirty="0">
              <a:effectLst/>
              <a:latin typeface="Aharoni" panose="02010803020104030203" pitchFamily="2" charset="-79"/>
              <a:cs typeface="Aharoni" panose="02010803020104030203" pitchFamily="2" charset="-79"/>
            </a:endParaRPr>
          </a:p>
        </p:txBody>
      </p:sp>
      <p:sp>
        <p:nvSpPr>
          <p:cNvPr id="19" name="TextBox 18"/>
          <p:cNvSpPr txBox="1"/>
          <p:nvPr/>
        </p:nvSpPr>
        <p:spPr>
          <a:xfrm>
            <a:off x="491284" y="1338273"/>
            <a:ext cx="285658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How the fish is caught, cooked, and served and by and to whom depends on custom, tradition, and communal practices.</a:t>
            </a:r>
            <a:endParaRPr lang="en-GB" sz="1700" b="1" dirty="0">
              <a:effectLst/>
              <a:latin typeface="Aharoni" panose="02010803020104030203" pitchFamily="2" charset="-79"/>
              <a:cs typeface="Aharoni" panose="02010803020104030203" pitchFamily="2" charset="-79"/>
            </a:endParaRPr>
          </a:p>
        </p:txBody>
      </p:sp>
      <p:sp>
        <p:nvSpPr>
          <p:cNvPr id="20" name="TextBox 19"/>
          <p:cNvSpPr txBox="1"/>
          <p:nvPr/>
        </p:nvSpPr>
        <p:spPr>
          <a:xfrm>
            <a:off x="6372200" y="1338274"/>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 so as to enable the preparation of fish meals for the willing.</a:t>
            </a:r>
            <a:endParaRPr lang="en-GB" sz="1700" b="1" dirty="0">
              <a:effectLst/>
              <a:latin typeface="Aharoni" panose="02010803020104030203" pitchFamily="2" charset="-79"/>
              <a:cs typeface="Aharoni" panose="02010803020104030203" pitchFamily="2" charset="-79"/>
            </a:endParaRPr>
          </a:p>
        </p:txBody>
      </p:sp>
      <p:sp>
        <p:nvSpPr>
          <p:cNvPr id="21" name="TextBox 20"/>
          <p:cNvSpPr txBox="1"/>
          <p:nvPr/>
        </p:nvSpPr>
        <p:spPr>
          <a:xfrm>
            <a:off x="3311859" y="1023211"/>
            <a:ext cx="2520281" cy="140038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Get your own fish!</a:t>
            </a:r>
          </a:p>
          <a:p>
            <a:pPr algn="ctr"/>
            <a:r>
              <a:rPr lang="en-GB" sz="1700" b="1" dirty="0" smtClean="0">
                <a:effectLst/>
                <a:latin typeface="Aharoni" panose="02010803020104030203" pitchFamily="2" charset="-79"/>
                <a:cs typeface="Aharoni" panose="02010803020104030203" pitchFamily="2" charset="-79"/>
              </a:rPr>
              <a:t>The authorities will step in if someone tries to poison it or steal it from you.</a:t>
            </a:r>
            <a:endParaRPr lang="en-GB" sz="1700" b="1" dirty="0">
              <a:effectLst/>
              <a:latin typeface="Aharoni" panose="02010803020104030203" pitchFamily="2" charset="-79"/>
              <a:cs typeface="Aharoni" panose="02010803020104030203" pitchFamily="2" charset="-79"/>
            </a:endParaRPr>
          </a:p>
        </p:txBody>
      </p:sp>
      <p:sp>
        <p:nvSpPr>
          <p:cNvPr id="22" name="TextBox 21"/>
          <p:cNvSpPr txBox="1"/>
          <p:nvPr/>
        </p:nvSpPr>
        <p:spPr>
          <a:xfrm>
            <a:off x="343059" y="3415933"/>
            <a:ext cx="1053189"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fish a</a:t>
            </a:r>
          </a:p>
          <a:p>
            <a:pPr algn="ctr"/>
            <a:r>
              <a:rPr lang="en-GB" sz="1700" b="1" dirty="0" smtClean="0">
                <a:effectLst/>
                <a:latin typeface="Aharoni" panose="02010803020104030203" pitchFamily="2" charset="-79"/>
                <a:cs typeface="Aharoni" panose="02010803020104030203" pitchFamily="2" charset="-79"/>
              </a:rPr>
              <a:t>basic good?</a:t>
            </a:r>
            <a:endParaRPr lang="en-GB" sz="1700" b="1" dirty="0">
              <a:effectLst/>
              <a:latin typeface="Aharoni" panose="02010803020104030203" pitchFamily="2" charset="-79"/>
              <a:cs typeface="Aharoni" panose="02010803020104030203" pitchFamily="2" charset="-79"/>
            </a:endParaRPr>
          </a:p>
        </p:txBody>
      </p:sp>
      <p:sp>
        <p:nvSpPr>
          <p:cNvPr id="23" name="TextBox 22"/>
          <p:cNvSpPr txBox="1"/>
          <p:nvPr/>
        </p:nvSpPr>
        <p:spPr>
          <a:xfrm>
            <a:off x="1515550" y="3428604"/>
            <a:ext cx="576066" cy="35394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Yes</a:t>
            </a:r>
            <a:endParaRPr lang="en-GB" sz="1700" b="1" dirty="0">
              <a:effectLst/>
              <a:latin typeface="Aharoni" panose="02010803020104030203" pitchFamily="2" charset="-79"/>
              <a:cs typeface="Aharoni" panose="02010803020104030203" pitchFamily="2" charset="-79"/>
            </a:endParaRPr>
          </a:p>
        </p:txBody>
      </p:sp>
      <p:cxnSp>
        <p:nvCxnSpPr>
          <p:cNvPr id="5" name="Straight Arrow Connector 4"/>
          <p:cNvCxnSpPr>
            <a:endCxn id="23" idx="1"/>
          </p:cNvCxnSpPr>
          <p:nvPr/>
        </p:nvCxnSpPr>
        <p:spPr bwMode="auto">
          <a:xfrm flipV="1">
            <a:off x="1259632" y="3605576"/>
            <a:ext cx="255918" cy="2489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1259632" y="3848565"/>
            <a:ext cx="255918" cy="2500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44" name="TextBox 43"/>
          <p:cNvSpPr txBox="1"/>
          <p:nvPr/>
        </p:nvSpPr>
        <p:spPr>
          <a:xfrm>
            <a:off x="1515550" y="3939153"/>
            <a:ext cx="576066" cy="35394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No</a:t>
            </a:r>
            <a:endParaRPr lang="en-GB" sz="1700" b="1"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5662522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bwMode="auto">
          <a:xfrm>
            <a:off x="3675792"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5792"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83704"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6317"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7880"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9712"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Justice and fish</a:t>
            </a:r>
            <a:endParaRPr lang="en-GB" sz="1600" b="1" dirty="0" smtClean="0">
              <a:solidFill>
                <a:schemeClr val="bg2">
                  <a:lumMod val="40000"/>
                  <a:lumOff val="60000"/>
                </a:schemeClr>
              </a:solidFill>
              <a:latin typeface="Arial" charset="0"/>
            </a:endParaRPr>
          </a:p>
        </p:txBody>
      </p:sp>
      <p:sp>
        <p:nvSpPr>
          <p:cNvPr id="3" name="TextBox 2"/>
          <p:cNvSpPr txBox="1"/>
          <p:nvPr/>
        </p:nvSpPr>
        <p:spPr>
          <a:xfrm>
            <a:off x="6372200" y="4904000"/>
            <a:ext cx="277180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fish meals</a:t>
            </a:r>
          </a:p>
          <a:p>
            <a:r>
              <a:rPr lang="en-GB" sz="1700" b="1" dirty="0" smtClean="0">
                <a:effectLst/>
                <a:latin typeface="Aharoni" panose="02010803020104030203" pitchFamily="2" charset="-79"/>
                <a:cs typeface="Aharoni" panose="02010803020104030203" pitchFamily="2" charset="-79"/>
              </a:rPr>
              <a:t>to as many as possible</a:t>
            </a:r>
          </a:p>
          <a:p>
            <a:r>
              <a:rPr lang="en-GB" sz="1700" b="1" dirty="0" smtClean="0">
                <a:effectLst/>
                <a:latin typeface="Aharoni" panose="02010803020104030203" pitchFamily="2" charset="-79"/>
                <a:cs typeface="Aharoni" panose="02010803020104030203" pitchFamily="2" charset="-79"/>
              </a:rPr>
              <a:t>provided that this will not interfere with some getting their cup of rice.</a:t>
            </a:r>
            <a:endParaRPr lang="en-GB" sz="1700" b="1" dirty="0">
              <a:effectLst/>
              <a:latin typeface="Aharoni" panose="02010803020104030203" pitchFamily="2" charset="-79"/>
              <a:cs typeface="Aharoni" panose="02010803020104030203" pitchFamily="2" charset="-79"/>
            </a:endParaRPr>
          </a:p>
        </p:txBody>
      </p:sp>
      <p:sp>
        <p:nvSpPr>
          <p:cNvPr id="15" name="TextBox 14"/>
          <p:cNvSpPr txBox="1"/>
          <p:nvPr/>
        </p:nvSpPr>
        <p:spPr>
          <a:xfrm>
            <a:off x="2915816" y="5272118"/>
            <a:ext cx="3312368"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the inability to get fish meals their own fault? If so, forget. If not, do something.</a:t>
            </a:r>
            <a:endParaRPr lang="en-GB" sz="1700" b="1" dirty="0">
              <a:effectLst/>
              <a:latin typeface="Aharoni" panose="02010803020104030203" pitchFamily="2" charset="-79"/>
              <a:cs typeface="Aharoni" panose="02010803020104030203" pitchFamily="2" charset="-79"/>
            </a:endParaRPr>
          </a:p>
        </p:txBody>
      </p:sp>
      <p:sp>
        <p:nvSpPr>
          <p:cNvPr id="17" name="TextBox 16"/>
          <p:cNvSpPr txBox="1"/>
          <p:nvPr/>
        </p:nvSpPr>
        <p:spPr>
          <a:xfrm>
            <a:off x="323528" y="4904000"/>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Make them and others see that they at least cooked and served the fish and deserve the credit for this work.</a:t>
            </a:r>
            <a:endParaRPr lang="en-GB" sz="1700" b="1" dirty="0">
              <a:effectLst/>
              <a:latin typeface="Aharoni" panose="02010803020104030203" pitchFamily="2" charset="-79"/>
              <a:cs typeface="Aharoni" panose="02010803020104030203" pitchFamily="2" charset="-79"/>
            </a:endParaRPr>
          </a:p>
        </p:txBody>
      </p:sp>
      <p:sp>
        <p:nvSpPr>
          <p:cNvPr id="18" name="TextBox 17"/>
          <p:cNvSpPr txBox="1"/>
          <p:nvPr/>
        </p:nvSpPr>
        <p:spPr>
          <a:xfrm>
            <a:off x="2735796" y="6237312"/>
            <a:ext cx="3672408" cy="61555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Or help them to realize that they caught and cooked the fish.</a:t>
            </a:r>
            <a:endParaRPr lang="en-GB" sz="1700" b="1" dirty="0">
              <a:effectLst/>
              <a:latin typeface="Aharoni" panose="02010803020104030203" pitchFamily="2" charset="-79"/>
              <a:cs typeface="Aharoni" panose="02010803020104030203" pitchFamily="2" charset="-79"/>
            </a:endParaRPr>
          </a:p>
        </p:txBody>
      </p:sp>
      <p:sp>
        <p:nvSpPr>
          <p:cNvPr id="19" name="TextBox 18"/>
          <p:cNvSpPr txBox="1"/>
          <p:nvPr/>
        </p:nvSpPr>
        <p:spPr>
          <a:xfrm>
            <a:off x="491284" y="1338273"/>
            <a:ext cx="2856580"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How the fish is caught, cooked, and served and by and to whom depends on custom, tradition, and communal practices.</a:t>
            </a:r>
            <a:endParaRPr lang="en-GB" sz="1700" b="1" dirty="0">
              <a:effectLst/>
              <a:latin typeface="Aharoni" panose="02010803020104030203" pitchFamily="2" charset="-79"/>
              <a:cs typeface="Aharoni" panose="02010803020104030203" pitchFamily="2" charset="-79"/>
            </a:endParaRPr>
          </a:p>
        </p:txBody>
      </p:sp>
      <p:sp>
        <p:nvSpPr>
          <p:cNvPr id="20" name="TextBox 19"/>
          <p:cNvSpPr txBox="1"/>
          <p:nvPr/>
        </p:nvSpPr>
        <p:spPr>
          <a:xfrm>
            <a:off x="6372200" y="1338274"/>
            <a:ext cx="2736304" cy="140038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Give rods and teach fishing and cooking skills so as to enable the preparation of fish meals for the willing.</a:t>
            </a:r>
            <a:endParaRPr lang="en-GB" sz="1700" b="1" dirty="0">
              <a:effectLst/>
              <a:latin typeface="Aharoni" panose="02010803020104030203" pitchFamily="2" charset="-79"/>
              <a:cs typeface="Aharoni" panose="02010803020104030203" pitchFamily="2" charset="-79"/>
            </a:endParaRPr>
          </a:p>
        </p:txBody>
      </p:sp>
      <p:sp>
        <p:nvSpPr>
          <p:cNvPr id="21" name="TextBox 20"/>
          <p:cNvSpPr txBox="1"/>
          <p:nvPr/>
        </p:nvSpPr>
        <p:spPr>
          <a:xfrm>
            <a:off x="3311859" y="1023211"/>
            <a:ext cx="2520281" cy="140038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Get your own fish!</a:t>
            </a:r>
          </a:p>
          <a:p>
            <a:pPr algn="ctr"/>
            <a:r>
              <a:rPr lang="en-GB" sz="1700" b="1" dirty="0" smtClean="0">
                <a:effectLst/>
                <a:latin typeface="Aharoni" panose="02010803020104030203" pitchFamily="2" charset="-79"/>
                <a:cs typeface="Aharoni" panose="02010803020104030203" pitchFamily="2" charset="-79"/>
              </a:rPr>
              <a:t>The authorities will step in if someone tries to poison it or steal it from you.</a:t>
            </a:r>
            <a:endParaRPr lang="en-GB" sz="1700" b="1" dirty="0">
              <a:effectLst/>
              <a:latin typeface="Aharoni" panose="02010803020104030203" pitchFamily="2" charset="-79"/>
              <a:cs typeface="Aharoni" panose="02010803020104030203" pitchFamily="2" charset="-79"/>
            </a:endParaRPr>
          </a:p>
        </p:txBody>
      </p:sp>
      <p:sp>
        <p:nvSpPr>
          <p:cNvPr id="22" name="TextBox 21"/>
          <p:cNvSpPr txBox="1"/>
          <p:nvPr/>
        </p:nvSpPr>
        <p:spPr>
          <a:xfrm>
            <a:off x="343059" y="3415933"/>
            <a:ext cx="1053189" cy="877163"/>
          </a:xfrm>
          <a:prstGeom prst="rect">
            <a:avLst/>
          </a:prstGeom>
          <a:noFill/>
        </p:spPr>
        <p:txBody>
          <a:bodyPr wrap="square" rtlCol="0">
            <a:spAutoFit/>
          </a:bodyPr>
          <a:lstStyle/>
          <a:p>
            <a:pPr algn="ctr"/>
            <a:r>
              <a:rPr lang="en-GB" sz="1700" b="1" dirty="0" smtClean="0">
                <a:effectLst/>
                <a:latin typeface="Aharoni" panose="02010803020104030203" pitchFamily="2" charset="-79"/>
                <a:cs typeface="Aharoni" panose="02010803020104030203" pitchFamily="2" charset="-79"/>
              </a:rPr>
              <a:t>Is fish a</a:t>
            </a:r>
          </a:p>
          <a:p>
            <a:pPr algn="ctr"/>
            <a:r>
              <a:rPr lang="en-GB" sz="1700" b="1" dirty="0" smtClean="0">
                <a:effectLst/>
                <a:latin typeface="Aharoni" panose="02010803020104030203" pitchFamily="2" charset="-79"/>
                <a:cs typeface="Aharoni" panose="02010803020104030203" pitchFamily="2" charset="-79"/>
              </a:rPr>
              <a:t>basic good?</a:t>
            </a:r>
            <a:endParaRPr lang="en-GB" sz="1700" b="1" dirty="0">
              <a:effectLst/>
              <a:latin typeface="Aharoni" panose="02010803020104030203" pitchFamily="2" charset="-79"/>
              <a:cs typeface="Aharoni" panose="02010803020104030203" pitchFamily="2" charset="-79"/>
            </a:endParaRPr>
          </a:p>
        </p:txBody>
      </p:sp>
      <p:sp>
        <p:nvSpPr>
          <p:cNvPr id="23" name="TextBox 22"/>
          <p:cNvSpPr txBox="1"/>
          <p:nvPr/>
        </p:nvSpPr>
        <p:spPr>
          <a:xfrm>
            <a:off x="1515550" y="3428604"/>
            <a:ext cx="576066" cy="35394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Yes</a:t>
            </a:r>
            <a:endParaRPr lang="en-GB" sz="1700" b="1" dirty="0">
              <a:effectLst/>
              <a:latin typeface="Aharoni" panose="02010803020104030203" pitchFamily="2" charset="-79"/>
              <a:cs typeface="Aharoni" panose="02010803020104030203" pitchFamily="2" charset="-79"/>
            </a:endParaRPr>
          </a:p>
        </p:txBody>
      </p:sp>
      <p:sp>
        <p:nvSpPr>
          <p:cNvPr id="24" name="TextBox 23"/>
          <p:cNvSpPr txBox="1"/>
          <p:nvPr/>
        </p:nvSpPr>
        <p:spPr>
          <a:xfrm>
            <a:off x="1515550" y="3939153"/>
            <a:ext cx="576066" cy="35394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No</a:t>
            </a:r>
            <a:endParaRPr lang="en-GB" sz="1700" b="1" dirty="0">
              <a:effectLst/>
              <a:latin typeface="Aharoni" panose="02010803020104030203" pitchFamily="2" charset="-79"/>
              <a:cs typeface="Aharoni" panose="02010803020104030203" pitchFamily="2" charset="-79"/>
            </a:endParaRPr>
          </a:p>
        </p:txBody>
      </p:sp>
      <p:cxnSp>
        <p:nvCxnSpPr>
          <p:cNvPr id="5" name="Straight Arrow Connector 4"/>
          <p:cNvCxnSpPr>
            <a:endCxn id="23" idx="1"/>
          </p:cNvCxnSpPr>
          <p:nvPr/>
        </p:nvCxnSpPr>
        <p:spPr bwMode="auto">
          <a:xfrm flipV="1">
            <a:off x="1259632" y="3605576"/>
            <a:ext cx="255918" cy="2489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1259632" y="3848565"/>
            <a:ext cx="255918" cy="2500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TextBox 29"/>
          <p:cNvSpPr txBox="1"/>
          <p:nvPr/>
        </p:nvSpPr>
        <p:spPr>
          <a:xfrm>
            <a:off x="7406777" y="3378482"/>
            <a:ext cx="1741734" cy="35394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Provided</a:t>
            </a:r>
            <a:endParaRPr lang="en-GB" sz="1700" b="1" dirty="0">
              <a:effectLst/>
              <a:latin typeface="Aharoni" panose="02010803020104030203" pitchFamily="2" charset="-79"/>
              <a:cs typeface="Aharoni" panose="02010803020104030203" pitchFamily="2" charset="-79"/>
            </a:endParaRPr>
          </a:p>
        </p:txBody>
      </p:sp>
      <p:sp>
        <p:nvSpPr>
          <p:cNvPr id="31" name="TextBox 30"/>
          <p:cNvSpPr txBox="1"/>
          <p:nvPr/>
        </p:nvSpPr>
        <p:spPr>
          <a:xfrm>
            <a:off x="7406777" y="3889031"/>
            <a:ext cx="1741734" cy="353943"/>
          </a:xfrm>
          <a:prstGeom prst="rect">
            <a:avLst/>
          </a:prstGeom>
          <a:noFill/>
        </p:spPr>
        <p:txBody>
          <a:bodyPr wrap="square" rtlCol="0">
            <a:spAutoFit/>
          </a:bodyPr>
          <a:lstStyle/>
          <a:p>
            <a:r>
              <a:rPr lang="en-GB" sz="1700" b="1" dirty="0" smtClean="0">
                <a:effectLst/>
                <a:latin typeface="Aharoni" panose="02010803020104030203" pitchFamily="2" charset="-79"/>
                <a:cs typeface="Aharoni" panose="02010803020104030203" pitchFamily="2" charset="-79"/>
              </a:rPr>
              <a:t>Not provided</a:t>
            </a:r>
            <a:endParaRPr lang="en-GB" sz="1700" b="1" dirty="0">
              <a:effectLst/>
              <a:latin typeface="Aharoni" panose="02010803020104030203" pitchFamily="2" charset="-79"/>
              <a:cs typeface="Aharoni" panose="02010803020104030203" pitchFamily="2" charset="-79"/>
            </a:endParaRPr>
          </a:p>
        </p:txBody>
      </p:sp>
      <p:cxnSp>
        <p:nvCxnSpPr>
          <p:cNvPr id="32" name="Straight Arrow Connector 31"/>
          <p:cNvCxnSpPr>
            <a:endCxn id="30" idx="1"/>
          </p:cNvCxnSpPr>
          <p:nvPr/>
        </p:nvCxnSpPr>
        <p:spPr bwMode="auto">
          <a:xfrm flipV="1">
            <a:off x="7150859" y="3555454"/>
            <a:ext cx="255918" cy="2489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3" name="Straight Arrow Connector 32"/>
          <p:cNvCxnSpPr/>
          <p:nvPr/>
        </p:nvCxnSpPr>
        <p:spPr bwMode="auto">
          <a:xfrm>
            <a:off x="7150859" y="3798443"/>
            <a:ext cx="255918" cy="2500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Connector 35"/>
          <p:cNvCxnSpPr/>
          <p:nvPr/>
        </p:nvCxnSpPr>
        <p:spPr bwMode="auto">
          <a:xfrm>
            <a:off x="2148644" y="3812740"/>
            <a:ext cx="50192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Oval 7"/>
          <p:cNvSpPr>
            <a:spLocks noChangeAspect="1"/>
          </p:cNvSpPr>
          <p:nvPr/>
        </p:nvSpPr>
        <p:spPr bwMode="auto">
          <a:xfrm>
            <a:off x="3675792"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cxnSp>
        <p:nvCxnSpPr>
          <p:cNvPr id="39" name="Straight Connector 38"/>
          <p:cNvCxnSpPr/>
          <p:nvPr/>
        </p:nvCxnSpPr>
        <p:spPr bwMode="auto">
          <a:xfrm flipH="1" flipV="1">
            <a:off x="1980000" y="3726000"/>
            <a:ext cx="168932" cy="8269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V="1">
            <a:off x="2001600" y="3816000"/>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9185493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16376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4355976" y="206084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1295636" y="1340768"/>
            <a:ext cx="6552728"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Adam Smith + Thomas Malthus + David Ricardo</a:t>
            </a:r>
            <a:endParaRPr lang="en-US" sz="2200" b="1" dirty="0">
              <a:latin typeface="Arial" panose="020B0604020202020204" pitchFamily="34" charset="0"/>
              <a:cs typeface="Arial" panose="020B0604020202020204" pitchFamily="34" charset="0"/>
            </a:endParaRPr>
          </a:p>
        </p:txBody>
      </p:sp>
      <p:sp>
        <p:nvSpPr>
          <p:cNvPr id="8" name="TextBox 7"/>
          <p:cNvSpPr txBox="1"/>
          <p:nvPr/>
        </p:nvSpPr>
        <p:spPr>
          <a:xfrm>
            <a:off x="3761910" y="278092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494116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0" name="Down Arrow 9"/>
          <p:cNvSpPr/>
          <p:nvPr/>
        </p:nvSpPr>
        <p:spPr bwMode="auto">
          <a:xfrm>
            <a:off x="4355976" y="418510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Box 10"/>
          <p:cNvSpPr txBox="1"/>
          <p:nvPr/>
        </p:nvSpPr>
        <p:spPr>
          <a:xfrm>
            <a:off x="3707904" y="3447021"/>
            <a:ext cx="1728192" cy="430887"/>
          </a:xfrm>
          <a:prstGeom prst="rect">
            <a:avLst/>
          </a:prstGeom>
          <a:noFill/>
          <a:ln>
            <a:solidFill>
              <a:schemeClr val="tx1"/>
            </a:solidFill>
          </a:ln>
        </p:spPr>
        <p:txBody>
          <a:bodyPr wrap="square" rtlCol="0">
            <a:spAutoFit/>
          </a:bodyPr>
          <a:lstStyle/>
          <a:p>
            <a:r>
              <a:rPr lang="fi-FI" sz="2200" b="1" dirty="0" smtClean="0">
                <a:latin typeface="Arial" panose="020B0604020202020204" pitchFamily="34" charset="0"/>
                <a:cs typeface="Arial" panose="020B0604020202020204" pitchFamily="34" charset="0"/>
              </a:rPr>
              <a:t>+ Karl Marx</a:t>
            </a:r>
            <a:endParaRPr lang="en-US" sz="2200" b="1"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08434"/>
          </a:xfrm>
          <a:prstGeom prst="rect">
            <a:avLst/>
          </a:prstGeom>
          <a:noFill/>
          <a:ln>
            <a:solidFill>
              <a:schemeClr val="tx1"/>
            </a:solidFill>
          </a:ln>
        </p:spPr>
        <p:txBody>
          <a:bodyPr wrap="square" rtlCol="0">
            <a:spAutoFit/>
          </a:bodyPr>
          <a:lstStyle/>
          <a:p>
            <a:pPr algn="ctr">
              <a:spcAft>
                <a:spcPts val="1800"/>
              </a:spcAft>
            </a:pPr>
            <a:r>
              <a:rPr lang="fi-FI" sz="2200" b="1" dirty="0" smtClean="0">
                <a:latin typeface="Arial" panose="020B0604020202020204" pitchFamily="34" charset="0"/>
                <a:cs typeface="Arial" panose="020B0604020202020204" pitchFamily="34" charset="0"/>
              </a:rPr>
              <a:t>Jeremy Bentham</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James Mill</a:t>
            </a:r>
          </a:p>
          <a:p>
            <a:pPr algn="ctr">
              <a:spcAft>
                <a:spcPts val="1800"/>
              </a:spcAft>
            </a:pPr>
            <a:r>
              <a:rPr lang="fi-FI" sz="2200" b="1" dirty="0" smtClean="0">
                <a:latin typeface="Arial" panose="020B0604020202020204" pitchFamily="34" charset="0"/>
                <a:cs typeface="Arial" panose="020B0604020202020204" pitchFamily="34" charset="0"/>
              </a:rPr>
              <a:t>+</a:t>
            </a:r>
          </a:p>
          <a:p>
            <a:pPr algn="ctr">
              <a:spcAft>
                <a:spcPts val="1800"/>
              </a:spcAft>
            </a:pPr>
            <a:r>
              <a:rPr lang="fi-FI" sz="2200" b="1" dirty="0" smtClean="0">
                <a:latin typeface="Arial" panose="020B0604020202020204" pitchFamily="34" charset="0"/>
                <a:cs typeface="Arial" panose="020B0604020202020204" pitchFamily="34" charset="0"/>
              </a:rPr>
              <a:t>John Stuart Mill</a:t>
            </a:r>
            <a:endParaRPr lang="en-US" sz="2200" b="1" dirty="0">
              <a:latin typeface="Arial" panose="020B0604020202020204" pitchFamily="34" charset="0"/>
              <a:cs typeface="Arial" panose="020B0604020202020204" pitchFamily="34" charset="0"/>
            </a:endParaRPr>
          </a:p>
        </p:txBody>
      </p:sp>
      <p:sp>
        <p:nvSpPr>
          <p:cNvPr id="14" name="Down Arrow 13"/>
          <p:cNvSpPr/>
          <p:nvPr/>
        </p:nvSpPr>
        <p:spPr bwMode="auto">
          <a:xfrm rot="5400000">
            <a:off x="5651993" y="3375013"/>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Down Arrow 14"/>
          <p:cNvSpPr/>
          <p:nvPr/>
        </p:nvSpPr>
        <p:spPr bwMode="auto">
          <a:xfrm rot="-5400000">
            <a:off x="3059832" y="486799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TextBox 15"/>
          <p:cNvSpPr txBox="1"/>
          <p:nvPr/>
        </p:nvSpPr>
        <p:spPr>
          <a:xfrm>
            <a:off x="6353944" y="2664782"/>
            <a:ext cx="2520280" cy="2739211"/>
          </a:xfrm>
          <a:prstGeom prst="rect">
            <a:avLst/>
          </a:prstGeom>
          <a:noFill/>
          <a:ln>
            <a:solidFill>
              <a:schemeClr val="tx1"/>
            </a:solidFill>
          </a:ln>
        </p:spPr>
        <p:txBody>
          <a:bodyPr wrap="square" rtlCol="0">
            <a:spAutoFit/>
          </a:bodyPr>
          <a:lstStyle/>
          <a:p>
            <a:pPr algn="ctr">
              <a:spcAft>
                <a:spcPts val="1100"/>
              </a:spcAft>
            </a:pPr>
            <a:r>
              <a:rPr lang="fi-FI" sz="2200" b="1" dirty="0" smtClean="0">
                <a:latin typeface="Arial" panose="020B0604020202020204" pitchFamily="34" charset="0"/>
                <a:cs typeface="Arial" panose="020B0604020202020204" pitchFamily="34" charset="0"/>
              </a:rPr>
              <a:t>Jean-Jacques Rousseau</a:t>
            </a:r>
          </a:p>
          <a:p>
            <a:pPr algn="ctr">
              <a:spcAft>
                <a:spcPts val="1100"/>
              </a:spcAft>
            </a:pPr>
            <a:r>
              <a:rPr lang="fi-FI" sz="2200" b="1" dirty="0" smtClean="0">
                <a:latin typeface="Arial" panose="020B0604020202020204" pitchFamily="34" charset="0"/>
                <a:cs typeface="Arial" panose="020B0604020202020204" pitchFamily="34" charset="0"/>
              </a:rPr>
              <a:t>+</a:t>
            </a:r>
          </a:p>
          <a:p>
            <a:pPr algn="ctr">
              <a:spcAft>
                <a:spcPts val="1100"/>
              </a:spcAft>
            </a:pPr>
            <a:r>
              <a:rPr lang="fi-FI" sz="2200" b="1" dirty="0" smtClean="0">
                <a:latin typeface="Arial" panose="020B0604020202020204" pitchFamily="34" charset="0"/>
                <a:cs typeface="Arial" panose="020B0604020202020204" pitchFamily="34" charset="0"/>
              </a:rPr>
              <a:t>Immanuel Kant</a:t>
            </a:r>
          </a:p>
          <a:p>
            <a:pPr algn="ctr">
              <a:spcAft>
                <a:spcPts val="1100"/>
              </a:spcAft>
            </a:pPr>
            <a:r>
              <a:rPr lang="fi-FI" sz="2200" b="1" dirty="0" smtClean="0">
                <a:latin typeface="Arial" panose="020B0604020202020204" pitchFamily="34" charset="0"/>
                <a:cs typeface="Arial" panose="020B0604020202020204" pitchFamily="34" charset="0"/>
              </a:rPr>
              <a:t>+</a:t>
            </a:r>
          </a:p>
          <a:p>
            <a:pPr algn="ctr">
              <a:spcAft>
                <a:spcPts val="1100"/>
              </a:spcAft>
            </a:pPr>
            <a:r>
              <a:rPr lang="fi-FI" sz="2200" b="1" dirty="0" smtClean="0">
                <a:latin typeface="Arial" panose="020B0604020202020204" pitchFamily="34" charset="0"/>
                <a:cs typeface="Arial" panose="020B0604020202020204" pitchFamily="34" charset="0"/>
              </a:rPr>
              <a:t>G. W. F. Hegel</a:t>
            </a:r>
          </a:p>
        </p:txBody>
      </p:sp>
      <p:sp>
        <p:nvSpPr>
          <p:cNvPr id="17" name="Down Arrow 16"/>
          <p:cNvSpPr/>
          <p:nvPr/>
        </p:nvSpPr>
        <p:spPr bwMode="auto">
          <a:xfrm rot="-5400000">
            <a:off x="3050831" y="270833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TextBox 17"/>
          <p:cNvSpPr txBox="1"/>
          <p:nvPr/>
        </p:nvSpPr>
        <p:spPr>
          <a:xfrm>
            <a:off x="246076" y="5878433"/>
            <a:ext cx="3461828" cy="769441"/>
          </a:xfrm>
          <a:prstGeom prst="rect">
            <a:avLst/>
          </a:prstGeom>
          <a:noFill/>
          <a:ln>
            <a:solidFill>
              <a:schemeClr val="tx1"/>
            </a:solidFill>
          </a:ln>
        </p:spPr>
        <p:txBody>
          <a:bodyPr wrap="square" rtlCol="0">
            <a:spAutoFit/>
          </a:bodyPr>
          <a:lstStyle/>
          <a:p>
            <a:r>
              <a:rPr lang="en-GB" sz="2200" b="1" dirty="0" smtClean="0">
                <a:latin typeface="Arial" panose="020B0604020202020204" pitchFamily="34" charset="0"/>
                <a:cs typeface="Arial" panose="020B0604020202020204" pitchFamily="34" charset="0"/>
              </a:rPr>
              <a:t>Positivism + Empiricism</a:t>
            </a:r>
          </a:p>
          <a:p>
            <a:r>
              <a:rPr lang="en-GB" sz="2200" b="1" dirty="0" smtClean="0">
                <a:latin typeface="Arial" panose="020B0604020202020204" pitchFamily="34" charset="0"/>
                <a:cs typeface="Arial" panose="020B0604020202020204" pitchFamily="34" charset="0"/>
              </a:rPr>
              <a:t>+ Economic rationality</a:t>
            </a:r>
            <a:endParaRPr lang="en-GB" sz="2200" b="1" dirty="0">
              <a:latin typeface="Arial" panose="020B0604020202020204" pitchFamily="34" charset="0"/>
              <a:cs typeface="Arial" panose="020B0604020202020204" pitchFamily="34" charset="0"/>
            </a:endParaRPr>
          </a:p>
        </p:txBody>
      </p:sp>
      <p:sp>
        <p:nvSpPr>
          <p:cNvPr id="19" name="TextBox 18"/>
          <p:cNvSpPr txBox="1"/>
          <p:nvPr/>
        </p:nvSpPr>
        <p:spPr>
          <a:xfrm>
            <a:off x="5412396" y="5878432"/>
            <a:ext cx="3461828" cy="769441"/>
          </a:xfrm>
          <a:prstGeom prst="rect">
            <a:avLst/>
          </a:prstGeom>
          <a:noFill/>
          <a:ln>
            <a:solidFill>
              <a:schemeClr val="tx1"/>
            </a:solidFill>
          </a:ln>
        </p:spPr>
        <p:txBody>
          <a:bodyPr wrap="square" rtlCol="0">
            <a:spAutoFit/>
          </a:bodyPr>
          <a:lstStyle/>
          <a:p>
            <a:r>
              <a:rPr lang="en-GB" sz="2200" b="1" dirty="0" smtClean="0">
                <a:latin typeface="Arial" panose="020B0604020202020204" pitchFamily="34" charset="0"/>
                <a:cs typeface="Arial" panose="020B0604020202020204" pitchFamily="34" charset="0"/>
              </a:rPr>
              <a:t>Idealist + Post-structural</a:t>
            </a:r>
          </a:p>
          <a:p>
            <a:r>
              <a:rPr lang="en-GB" sz="2200" b="1" dirty="0" smtClean="0">
                <a:latin typeface="Arial" panose="020B0604020202020204" pitchFamily="34" charset="0"/>
                <a:cs typeface="Arial" panose="020B0604020202020204" pitchFamily="34" charset="0"/>
              </a:rPr>
              <a:t>+ Post-modern + Critical</a:t>
            </a:r>
            <a:endParaRPr lang="en-GB" sz="2200"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Of course, there were other developments…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170885799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102934148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3" name="TextBox 2"/>
          <p:cNvSpPr txBox="1"/>
          <p:nvPr/>
        </p:nvSpPr>
        <p:spPr>
          <a:xfrm>
            <a:off x="0" y="1340768"/>
            <a:ext cx="9144000" cy="430887"/>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Political and moral philosophy since Ancient Greece</a:t>
            </a:r>
            <a:endParaRPr lang="en-GB" sz="2200"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218557807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971600" y="2204864"/>
            <a:ext cx="7272808" cy="1728192"/>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After the intermission,</a:t>
            </a:r>
            <a:br>
              <a:rPr lang="en-GB" sz="3600" b="1" dirty="0" smtClean="0">
                <a:solidFill>
                  <a:schemeClr val="tx1"/>
                </a:solidFill>
                <a:latin typeface="Arial" charset="0"/>
              </a:rPr>
            </a:br>
            <a:r>
              <a:rPr lang="en-GB" sz="3600" b="1" dirty="0" smtClean="0">
                <a:solidFill>
                  <a:schemeClr val="tx1"/>
                </a:solidFill>
                <a:latin typeface="Arial" charset="0"/>
              </a:rPr>
              <a:t>you will all have a question</a:t>
            </a:r>
            <a:br>
              <a:rPr lang="en-GB" sz="3600" b="1" dirty="0" smtClean="0">
                <a:solidFill>
                  <a:schemeClr val="tx1"/>
                </a:solidFill>
                <a:latin typeface="Arial" charset="0"/>
              </a:rPr>
            </a:br>
            <a:r>
              <a:rPr lang="en-GB" sz="3600" b="1" dirty="0">
                <a:solidFill>
                  <a:schemeClr val="tx1"/>
                </a:solidFill>
                <a:latin typeface="Arial" charset="0"/>
              </a:rPr>
              <a:t/>
            </a:r>
            <a:br>
              <a:rPr lang="en-GB" sz="3600" b="1" dirty="0">
                <a:solidFill>
                  <a:schemeClr val="tx1"/>
                </a:solidFill>
                <a:latin typeface="Arial" charset="0"/>
              </a:rPr>
            </a:br>
            <a:r>
              <a:rPr lang="en-GB" sz="3600" b="1" dirty="0" smtClean="0">
                <a:solidFill>
                  <a:schemeClr val="tx1"/>
                </a:solidFill>
                <a:latin typeface="Arial" charset="0"/>
              </a:rPr>
              <a:t>Send it to me by email to:</a:t>
            </a:r>
            <a:br>
              <a:rPr lang="en-GB" sz="3600" b="1" dirty="0" smtClean="0">
                <a:solidFill>
                  <a:schemeClr val="tx1"/>
                </a:solidFill>
                <a:latin typeface="Arial" charset="0"/>
              </a:rPr>
            </a:br>
            <a:r>
              <a:rPr lang="en-GB" sz="3600" b="1" dirty="0" smtClean="0">
                <a:solidFill>
                  <a:schemeClr val="tx1"/>
                </a:solidFill>
                <a:latin typeface="Arial" charset="0"/>
                <a:hlinkClick r:id="rId3"/>
              </a:rPr>
              <a:t>matti.hayry@aalto.fi</a:t>
            </a:r>
            <a:r>
              <a:rPr lang="en-GB" sz="3600" b="1" dirty="0" smtClean="0">
                <a:solidFill>
                  <a:schemeClr val="tx1"/>
                </a:solidFill>
                <a:latin typeface="Arial" charset="0"/>
              </a:rPr>
              <a:t> </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247989754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3" name="TextBox 2"/>
          <p:cNvSpPr txBox="1"/>
          <p:nvPr/>
        </p:nvSpPr>
        <p:spPr>
          <a:xfrm>
            <a:off x="0" y="1340768"/>
            <a:ext cx="9144000" cy="430887"/>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Political and moral philosophy since Ancient Greece</a:t>
            </a:r>
            <a:endParaRPr lang="en-GB" sz="2200" b="1" dirty="0">
              <a:latin typeface="Arial" panose="020B0604020202020204" pitchFamily="34" charset="0"/>
              <a:cs typeface="Arial" panose="020B0604020202020204" pitchFamily="34" charset="0"/>
            </a:endParaRPr>
          </a:p>
        </p:txBody>
      </p:sp>
      <p:sp>
        <p:nvSpPr>
          <p:cNvPr id="8" name="TextBox 7"/>
          <p:cNvSpPr txBox="1"/>
          <p:nvPr/>
        </p:nvSpPr>
        <p:spPr>
          <a:xfrm>
            <a:off x="3761910" y="237605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530120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335698648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3" name="TextBox 2"/>
          <p:cNvSpPr txBox="1"/>
          <p:nvPr/>
        </p:nvSpPr>
        <p:spPr>
          <a:xfrm>
            <a:off x="0" y="1340768"/>
            <a:ext cx="9144000" cy="430887"/>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Political and moral philosophy since Ancient Greece</a:t>
            </a:r>
            <a:endParaRPr lang="en-GB" sz="2200" b="1" dirty="0">
              <a:latin typeface="Arial" panose="020B0604020202020204" pitchFamily="34" charset="0"/>
              <a:cs typeface="Arial" panose="020B0604020202020204" pitchFamily="34" charset="0"/>
            </a:endParaRPr>
          </a:p>
        </p:txBody>
      </p:sp>
      <p:sp>
        <p:nvSpPr>
          <p:cNvPr id="8" name="TextBox 7"/>
          <p:cNvSpPr txBox="1"/>
          <p:nvPr/>
        </p:nvSpPr>
        <p:spPr>
          <a:xfrm>
            <a:off x="3761910" y="237605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530120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23823"/>
          </a:xfrm>
          <a:prstGeom prst="rect">
            <a:avLst/>
          </a:prstGeom>
          <a:noFill/>
          <a:ln>
            <a:solidFill>
              <a:schemeClr val="tx1"/>
            </a:solidFill>
          </a:ln>
        </p:spPr>
        <p:txBody>
          <a:bodyPr wrap="square" rtlCol="0">
            <a:spAutoFit/>
          </a:bodyPr>
          <a:lstStyle/>
          <a:p>
            <a:pPr algn="ctr">
              <a:spcAft>
                <a:spcPts val="1800"/>
              </a:spcAft>
            </a:pPr>
            <a:endParaRPr lang="en-GB" sz="200" b="1" dirty="0" smtClean="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Utilitarianism</a:t>
            </a:r>
          </a:p>
          <a:p>
            <a:pPr algn="ctr">
              <a:spcAft>
                <a:spcPts val="600"/>
              </a:spcAft>
            </a:pPr>
            <a:r>
              <a:rPr lang="en-GB" sz="2000" b="1" dirty="0" smtClean="0">
                <a:latin typeface="Arial" panose="020B0604020202020204" pitchFamily="34" charset="0"/>
                <a:cs typeface="Arial" panose="020B0604020202020204" pitchFamily="34" charset="0"/>
              </a:rPr>
              <a:t>Governments ought to promote the greatest good of the greatest number of people</a:t>
            </a:r>
          </a:p>
          <a:p>
            <a:pPr algn="ctr">
              <a:spcAft>
                <a:spcPts val="1800"/>
              </a:spcAft>
            </a:pPr>
            <a:endParaRPr lang="en-GB" sz="1000"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2" name="Down Arrow 21"/>
          <p:cNvSpPr/>
          <p:nvPr/>
        </p:nvSpPr>
        <p:spPr bwMode="auto">
          <a:xfrm>
            <a:off x="13582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68445320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7398060" y="1902311"/>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0" y="1340768"/>
            <a:ext cx="9144000" cy="430887"/>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Political and moral philosophy since Ancient Greece</a:t>
            </a:r>
            <a:endParaRPr lang="en-GB" sz="2200" b="1" dirty="0">
              <a:latin typeface="Arial" panose="020B0604020202020204" pitchFamily="34" charset="0"/>
              <a:cs typeface="Arial" panose="020B0604020202020204" pitchFamily="34" charset="0"/>
            </a:endParaRPr>
          </a:p>
        </p:txBody>
      </p:sp>
      <p:sp>
        <p:nvSpPr>
          <p:cNvPr id="8" name="TextBox 7"/>
          <p:cNvSpPr txBox="1"/>
          <p:nvPr/>
        </p:nvSpPr>
        <p:spPr>
          <a:xfrm>
            <a:off x="3761910" y="237605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530120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23823"/>
          </a:xfrm>
          <a:prstGeom prst="rect">
            <a:avLst/>
          </a:prstGeom>
          <a:noFill/>
          <a:ln>
            <a:solidFill>
              <a:schemeClr val="tx1"/>
            </a:solidFill>
          </a:ln>
        </p:spPr>
        <p:txBody>
          <a:bodyPr wrap="square" rtlCol="0">
            <a:spAutoFit/>
          </a:bodyPr>
          <a:lstStyle/>
          <a:p>
            <a:pPr algn="ctr">
              <a:spcAft>
                <a:spcPts val="1800"/>
              </a:spcAft>
            </a:pPr>
            <a:endParaRPr lang="en-GB" sz="200" b="1" dirty="0" smtClean="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Utilitarianism</a:t>
            </a:r>
          </a:p>
          <a:p>
            <a:pPr algn="ctr">
              <a:spcAft>
                <a:spcPts val="600"/>
              </a:spcAft>
            </a:pPr>
            <a:r>
              <a:rPr lang="en-GB" sz="2000" b="1" dirty="0" smtClean="0">
                <a:latin typeface="Arial" panose="020B0604020202020204" pitchFamily="34" charset="0"/>
                <a:cs typeface="Arial" panose="020B0604020202020204" pitchFamily="34" charset="0"/>
              </a:rPr>
              <a:t>Governments ought to promote the greatest good of the greatest number of people</a:t>
            </a:r>
          </a:p>
          <a:p>
            <a:pPr algn="ctr">
              <a:spcAft>
                <a:spcPts val="1800"/>
              </a:spcAft>
            </a:pPr>
            <a:endParaRPr lang="en-GB" sz="1000"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2" name="Down Arrow 21"/>
          <p:cNvSpPr/>
          <p:nvPr/>
        </p:nvSpPr>
        <p:spPr bwMode="auto">
          <a:xfrm>
            <a:off x="13582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TextBox 22"/>
          <p:cNvSpPr txBox="1"/>
          <p:nvPr/>
        </p:nvSpPr>
        <p:spPr>
          <a:xfrm>
            <a:off x="6353944" y="2664782"/>
            <a:ext cx="2520280" cy="2728952"/>
          </a:xfrm>
          <a:prstGeom prst="rect">
            <a:avLst/>
          </a:prstGeom>
          <a:noFill/>
          <a:ln>
            <a:solidFill>
              <a:schemeClr val="tx1"/>
            </a:solidFill>
          </a:ln>
        </p:spPr>
        <p:txBody>
          <a:bodyPr wrap="square" rtlCol="0">
            <a:spAutoFit/>
          </a:bodyPr>
          <a:lstStyle/>
          <a:p>
            <a:pPr algn="ctr">
              <a:spcAft>
                <a:spcPts val="1800"/>
              </a:spcAft>
            </a:pPr>
            <a:endParaRPr lang="en-GB" sz="200" b="1" dirty="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Deontology</a:t>
            </a:r>
            <a:endParaRPr lang="en-GB" sz="2200" b="1" dirty="0">
              <a:latin typeface="Arial" panose="020B0604020202020204" pitchFamily="34" charset="0"/>
              <a:cs typeface="Arial" panose="020B0604020202020204" pitchFamily="34" charset="0"/>
            </a:endParaRPr>
          </a:p>
          <a:p>
            <a:pPr algn="ctr">
              <a:spcAft>
                <a:spcPts val="600"/>
              </a:spcAft>
            </a:pPr>
            <a:r>
              <a:rPr lang="en-GB" sz="2000" b="1" dirty="0">
                <a:latin typeface="Arial" panose="020B0604020202020204" pitchFamily="34" charset="0"/>
                <a:cs typeface="Arial" panose="020B0604020202020204" pitchFamily="34" charset="0"/>
              </a:rPr>
              <a:t>Governments ought to </a:t>
            </a:r>
            <a:r>
              <a:rPr lang="en-GB" sz="2000" b="1" dirty="0" smtClean="0">
                <a:latin typeface="Arial" panose="020B0604020202020204" pitchFamily="34" charset="0"/>
                <a:cs typeface="Arial" panose="020B0604020202020204" pitchFamily="34" charset="0"/>
              </a:rPr>
              <a:t>be based directly on rules and principles dictated by reason</a:t>
            </a:r>
            <a:endParaRPr lang="en-GB" sz="2000" b="1" dirty="0">
              <a:latin typeface="Arial" panose="020B0604020202020204" pitchFamily="34" charset="0"/>
              <a:cs typeface="Arial" panose="020B0604020202020204" pitchFamily="34" charset="0"/>
            </a:endParaRPr>
          </a:p>
          <a:p>
            <a:pPr algn="ctr">
              <a:spcAft>
                <a:spcPts val="1800"/>
              </a:spcAft>
            </a:pP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68544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63888" y="3356992"/>
            <a:ext cx="1997968" cy="1477328"/>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Teleology</a:t>
            </a:r>
          </a:p>
          <a:p>
            <a:pPr algn="ctr"/>
            <a:endParaRPr lang="en-GB" sz="800" b="1" dirty="0" smtClean="0">
              <a:latin typeface="Arial" panose="020B0604020202020204" pitchFamily="34" charset="0"/>
              <a:cs typeface="Arial" panose="020B0604020202020204" pitchFamily="34" charset="0"/>
            </a:endParaRPr>
          </a:p>
          <a:p>
            <a:pPr algn="ctr"/>
            <a:r>
              <a:rPr lang="en-GB" sz="2000" b="1" dirty="0" smtClean="0">
                <a:latin typeface="Arial" panose="020B0604020202020204" pitchFamily="34" charset="0"/>
                <a:cs typeface="Arial" panose="020B0604020202020204" pitchFamily="34" charset="0"/>
              </a:rPr>
              <a:t>Note practices rising from the human nature</a:t>
            </a:r>
            <a:endParaRPr lang="en-GB" sz="2000" b="1" dirty="0">
              <a:latin typeface="Arial" panose="020B0604020202020204" pitchFamily="34" charset="0"/>
              <a:cs typeface="Arial" panose="020B0604020202020204" pitchFamily="34"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7398060" y="1902311"/>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0" y="1340768"/>
            <a:ext cx="9144000" cy="430887"/>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Political and moral philosophy since Ancient Greece</a:t>
            </a:r>
            <a:endParaRPr lang="en-GB" sz="2200" b="1" dirty="0">
              <a:latin typeface="Arial" panose="020B0604020202020204" pitchFamily="34" charset="0"/>
              <a:cs typeface="Arial" panose="020B0604020202020204" pitchFamily="34" charset="0"/>
            </a:endParaRPr>
          </a:p>
        </p:txBody>
      </p:sp>
      <p:sp>
        <p:nvSpPr>
          <p:cNvPr id="8" name="TextBox 7"/>
          <p:cNvSpPr txBox="1"/>
          <p:nvPr/>
        </p:nvSpPr>
        <p:spPr>
          <a:xfrm>
            <a:off x="3761910" y="237605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530120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23823"/>
          </a:xfrm>
          <a:prstGeom prst="rect">
            <a:avLst/>
          </a:prstGeom>
          <a:noFill/>
          <a:ln>
            <a:solidFill>
              <a:schemeClr val="tx1"/>
            </a:solidFill>
          </a:ln>
        </p:spPr>
        <p:txBody>
          <a:bodyPr wrap="square" rtlCol="0">
            <a:spAutoFit/>
          </a:bodyPr>
          <a:lstStyle/>
          <a:p>
            <a:pPr algn="ctr">
              <a:spcAft>
                <a:spcPts val="1800"/>
              </a:spcAft>
            </a:pPr>
            <a:endParaRPr lang="en-GB" sz="200" b="1" dirty="0" smtClean="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Utilitarianism</a:t>
            </a:r>
          </a:p>
          <a:p>
            <a:pPr algn="ctr">
              <a:spcAft>
                <a:spcPts val="600"/>
              </a:spcAft>
            </a:pPr>
            <a:r>
              <a:rPr lang="en-GB" sz="2000" b="1" dirty="0" smtClean="0">
                <a:latin typeface="Arial" panose="020B0604020202020204" pitchFamily="34" charset="0"/>
                <a:cs typeface="Arial" panose="020B0604020202020204" pitchFamily="34" charset="0"/>
              </a:rPr>
              <a:t>Governments ought to promote the greatest good of the greatest number of people</a:t>
            </a:r>
          </a:p>
          <a:p>
            <a:pPr algn="ctr">
              <a:spcAft>
                <a:spcPts val="1800"/>
              </a:spcAft>
            </a:pPr>
            <a:endParaRPr lang="en-GB" sz="1000"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2" name="Down Arrow 21"/>
          <p:cNvSpPr/>
          <p:nvPr/>
        </p:nvSpPr>
        <p:spPr bwMode="auto">
          <a:xfrm>
            <a:off x="13582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TextBox 22"/>
          <p:cNvSpPr txBox="1"/>
          <p:nvPr/>
        </p:nvSpPr>
        <p:spPr>
          <a:xfrm>
            <a:off x="6353944" y="2664782"/>
            <a:ext cx="2520280" cy="2728952"/>
          </a:xfrm>
          <a:prstGeom prst="rect">
            <a:avLst/>
          </a:prstGeom>
          <a:noFill/>
          <a:ln>
            <a:solidFill>
              <a:schemeClr val="tx1"/>
            </a:solidFill>
          </a:ln>
        </p:spPr>
        <p:txBody>
          <a:bodyPr wrap="square" rtlCol="0">
            <a:spAutoFit/>
          </a:bodyPr>
          <a:lstStyle/>
          <a:p>
            <a:pPr algn="ctr">
              <a:spcAft>
                <a:spcPts val="1800"/>
              </a:spcAft>
            </a:pPr>
            <a:endParaRPr lang="en-GB" sz="200" b="1" dirty="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Deontology</a:t>
            </a:r>
            <a:endParaRPr lang="en-GB" sz="2200" b="1" dirty="0">
              <a:latin typeface="Arial" panose="020B0604020202020204" pitchFamily="34" charset="0"/>
              <a:cs typeface="Arial" panose="020B0604020202020204" pitchFamily="34" charset="0"/>
            </a:endParaRPr>
          </a:p>
          <a:p>
            <a:pPr algn="ctr">
              <a:spcAft>
                <a:spcPts val="600"/>
              </a:spcAft>
            </a:pPr>
            <a:r>
              <a:rPr lang="en-GB" sz="2000" b="1" dirty="0">
                <a:latin typeface="Arial" panose="020B0604020202020204" pitchFamily="34" charset="0"/>
                <a:cs typeface="Arial" panose="020B0604020202020204" pitchFamily="34" charset="0"/>
              </a:rPr>
              <a:t>Governments ought to </a:t>
            </a:r>
            <a:r>
              <a:rPr lang="en-GB" sz="2000" b="1" dirty="0" smtClean="0">
                <a:latin typeface="Arial" panose="020B0604020202020204" pitchFamily="34" charset="0"/>
                <a:cs typeface="Arial" panose="020B0604020202020204" pitchFamily="34" charset="0"/>
              </a:rPr>
              <a:t>be based directly on rules and principles dictated by reason</a:t>
            </a:r>
            <a:endParaRPr lang="en-GB" sz="2000" b="1" dirty="0">
              <a:latin typeface="Arial" panose="020B0604020202020204" pitchFamily="34" charset="0"/>
              <a:cs typeface="Arial" panose="020B0604020202020204" pitchFamily="34" charset="0"/>
            </a:endParaRPr>
          </a:p>
          <a:p>
            <a:pPr algn="ctr">
              <a:spcAft>
                <a:spcPts val="1800"/>
              </a:spcAft>
            </a:pPr>
            <a:endParaRPr lang="en-GB" sz="1400" b="1" dirty="0">
              <a:latin typeface="Arial" panose="020B0604020202020204" pitchFamily="34" charset="0"/>
              <a:cs typeface="Arial" panose="020B0604020202020204" pitchFamily="34" charset="0"/>
            </a:endParaRPr>
          </a:p>
        </p:txBody>
      </p:sp>
      <p:sp>
        <p:nvSpPr>
          <p:cNvPr id="25" name="Down Arrow 24"/>
          <p:cNvSpPr/>
          <p:nvPr/>
        </p:nvSpPr>
        <p:spPr bwMode="auto">
          <a:xfrm>
            <a:off x="34918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Down Arrow 27"/>
          <p:cNvSpPr/>
          <p:nvPr/>
        </p:nvSpPr>
        <p:spPr bwMode="auto">
          <a:xfrm>
            <a:off x="5220072"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2408215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63888" y="3356992"/>
            <a:ext cx="1997968" cy="1477328"/>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Teleology</a:t>
            </a:r>
          </a:p>
          <a:p>
            <a:pPr algn="ctr"/>
            <a:endParaRPr lang="en-GB" sz="800" b="1" dirty="0" smtClean="0">
              <a:latin typeface="Arial" panose="020B0604020202020204" pitchFamily="34" charset="0"/>
              <a:cs typeface="Arial" panose="020B0604020202020204" pitchFamily="34" charset="0"/>
            </a:endParaRPr>
          </a:p>
          <a:p>
            <a:pPr algn="ctr"/>
            <a:r>
              <a:rPr lang="en-GB" sz="2000" b="1" dirty="0" smtClean="0">
                <a:latin typeface="Arial" panose="020B0604020202020204" pitchFamily="34" charset="0"/>
                <a:cs typeface="Arial" panose="020B0604020202020204" pitchFamily="34" charset="0"/>
              </a:rPr>
              <a:t>Note practices rising from the human nature</a:t>
            </a:r>
            <a:endParaRPr lang="en-GB" sz="2000" b="1" dirty="0">
              <a:latin typeface="Arial" panose="020B0604020202020204" pitchFamily="34" charset="0"/>
              <a:cs typeface="Arial" panose="020B0604020202020204" pitchFamily="34"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7398060" y="1902311"/>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0" y="1340768"/>
            <a:ext cx="9144000" cy="430887"/>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Political and moral philosophy since Ancient Greece</a:t>
            </a:r>
            <a:endParaRPr lang="en-GB" sz="2200" b="1" dirty="0">
              <a:latin typeface="Arial" panose="020B0604020202020204" pitchFamily="34" charset="0"/>
              <a:cs typeface="Arial" panose="020B0604020202020204" pitchFamily="34" charset="0"/>
            </a:endParaRPr>
          </a:p>
        </p:txBody>
      </p:sp>
      <p:sp>
        <p:nvSpPr>
          <p:cNvPr id="8" name="TextBox 7"/>
          <p:cNvSpPr txBox="1"/>
          <p:nvPr/>
        </p:nvSpPr>
        <p:spPr>
          <a:xfrm>
            <a:off x="3761910" y="237605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530120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23823"/>
          </a:xfrm>
          <a:prstGeom prst="rect">
            <a:avLst/>
          </a:prstGeom>
          <a:noFill/>
          <a:ln>
            <a:solidFill>
              <a:schemeClr val="tx1"/>
            </a:solidFill>
          </a:ln>
        </p:spPr>
        <p:txBody>
          <a:bodyPr wrap="square" rtlCol="0">
            <a:spAutoFit/>
          </a:bodyPr>
          <a:lstStyle/>
          <a:p>
            <a:pPr algn="ctr">
              <a:spcAft>
                <a:spcPts val="1800"/>
              </a:spcAft>
            </a:pPr>
            <a:endParaRPr lang="en-GB" sz="200" b="1" dirty="0" smtClean="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Utilitarianism</a:t>
            </a:r>
          </a:p>
          <a:p>
            <a:pPr algn="ctr">
              <a:spcAft>
                <a:spcPts val="600"/>
              </a:spcAft>
            </a:pPr>
            <a:r>
              <a:rPr lang="en-GB" sz="2000" b="1" dirty="0" smtClean="0">
                <a:latin typeface="Arial" panose="020B0604020202020204" pitchFamily="34" charset="0"/>
                <a:cs typeface="Arial" panose="020B0604020202020204" pitchFamily="34" charset="0"/>
              </a:rPr>
              <a:t>Governments ought to promote the greatest good of the greatest number of people</a:t>
            </a:r>
          </a:p>
          <a:p>
            <a:pPr algn="ctr">
              <a:spcAft>
                <a:spcPts val="1800"/>
              </a:spcAft>
            </a:pPr>
            <a:endParaRPr lang="en-GB" sz="1000" b="1" dirty="0">
              <a:latin typeface="Arial" panose="020B0604020202020204" pitchFamily="34" charset="0"/>
              <a:cs typeface="Arial" panose="020B0604020202020204" pitchFamily="34" charset="0"/>
            </a:endParaRPr>
          </a:p>
        </p:txBody>
      </p:sp>
      <p:sp>
        <p:nvSpPr>
          <p:cNvPr id="15" name="Down Arrow 14"/>
          <p:cNvSpPr/>
          <p:nvPr/>
        </p:nvSpPr>
        <p:spPr bwMode="auto">
          <a:xfrm rot="-3900000">
            <a:off x="3059832" y="489864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Down Arrow 16"/>
          <p:cNvSpPr/>
          <p:nvPr/>
        </p:nvSpPr>
        <p:spPr bwMode="auto">
          <a:xfrm rot="-6900000">
            <a:off x="3050831" y="267944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2" name="Down Arrow 21"/>
          <p:cNvSpPr/>
          <p:nvPr/>
        </p:nvSpPr>
        <p:spPr bwMode="auto">
          <a:xfrm>
            <a:off x="13582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TextBox 22"/>
          <p:cNvSpPr txBox="1"/>
          <p:nvPr/>
        </p:nvSpPr>
        <p:spPr>
          <a:xfrm>
            <a:off x="6353944" y="2664782"/>
            <a:ext cx="2520280" cy="2728952"/>
          </a:xfrm>
          <a:prstGeom prst="rect">
            <a:avLst/>
          </a:prstGeom>
          <a:noFill/>
          <a:ln>
            <a:solidFill>
              <a:schemeClr val="tx1"/>
            </a:solidFill>
          </a:ln>
        </p:spPr>
        <p:txBody>
          <a:bodyPr wrap="square" rtlCol="0">
            <a:spAutoFit/>
          </a:bodyPr>
          <a:lstStyle/>
          <a:p>
            <a:pPr algn="ctr">
              <a:spcAft>
                <a:spcPts val="1800"/>
              </a:spcAft>
            </a:pPr>
            <a:endParaRPr lang="en-GB" sz="200" b="1" dirty="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Deontology</a:t>
            </a:r>
            <a:endParaRPr lang="en-GB" sz="2200" b="1" dirty="0">
              <a:latin typeface="Arial" panose="020B0604020202020204" pitchFamily="34" charset="0"/>
              <a:cs typeface="Arial" panose="020B0604020202020204" pitchFamily="34" charset="0"/>
            </a:endParaRPr>
          </a:p>
          <a:p>
            <a:pPr algn="ctr">
              <a:spcAft>
                <a:spcPts val="600"/>
              </a:spcAft>
            </a:pPr>
            <a:r>
              <a:rPr lang="en-GB" sz="2000" b="1" dirty="0">
                <a:latin typeface="Arial" panose="020B0604020202020204" pitchFamily="34" charset="0"/>
                <a:cs typeface="Arial" panose="020B0604020202020204" pitchFamily="34" charset="0"/>
              </a:rPr>
              <a:t>Governments ought to </a:t>
            </a:r>
            <a:r>
              <a:rPr lang="en-GB" sz="2000" b="1" dirty="0" smtClean="0">
                <a:latin typeface="Arial" panose="020B0604020202020204" pitchFamily="34" charset="0"/>
                <a:cs typeface="Arial" panose="020B0604020202020204" pitchFamily="34" charset="0"/>
              </a:rPr>
              <a:t>be based directly on rules and principles dictated by reason</a:t>
            </a:r>
            <a:endParaRPr lang="en-GB" sz="2000" b="1" dirty="0">
              <a:latin typeface="Arial" panose="020B0604020202020204" pitchFamily="34" charset="0"/>
              <a:cs typeface="Arial" panose="020B0604020202020204" pitchFamily="34" charset="0"/>
            </a:endParaRPr>
          </a:p>
          <a:p>
            <a:pPr algn="ctr">
              <a:spcAft>
                <a:spcPts val="1800"/>
              </a:spcAft>
            </a:pPr>
            <a:endParaRPr lang="en-GB" sz="1400" b="1" dirty="0">
              <a:latin typeface="Arial" panose="020B0604020202020204" pitchFamily="34" charset="0"/>
              <a:cs typeface="Arial" panose="020B0604020202020204" pitchFamily="34" charset="0"/>
            </a:endParaRPr>
          </a:p>
        </p:txBody>
      </p:sp>
      <p:sp>
        <p:nvSpPr>
          <p:cNvPr id="21" name="Down Arrow 20"/>
          <p:cNvSpPr/>
          <p:nvPr/>
        </p:nvSpPr>
        <p:spPr bwMode="auto">
          <a:xfrm rot="6900000">
            <a:off x="5651993" y="263392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Down Arrow 23"/>
          <p:cNvSpPr/>
          <p:nvPr/>
        </p:nvSpPr>
        <p:spPr bwMode="auto">
          <a:xfrm rot="3900000">
            <a:off x="5633864" y="491168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Down Arrow 24"/>
          <p:cNvSpPr/>
          <p:nvPr/>
        </p:nvSpPr>
        <p:spPr bwMode="auto">
          <a:xfrm>
            <a:off x="34918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Down Arrow 25"/>
          <p:cNvSpPr/>
          <p:nvPr/>
        </p:nvSpPr>
        <p:spPr bwMode="auto">
          <a:xfrm>
            <a:off x="4447402" y="4905216"/>
            <a:ext cx="432048" cy="468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7" name="Down Arrow 26"/>
          <p:cNvSpPr/>
          <p:nvPr/>
        </p:nvSpPr>
        <p:spPr bwMode="auto">
          <a:xfrm rot="-10800000">
            <a:off x="4440190" y="2780929"/>
            <a:ext cx="432048" cy="468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Down Arrow 27"/>
          <p:cNvSpPr/>
          <p:nvPr/>
        </p:nvSpPr>
        <p:spPr bwMode="auto">
          <a:xfrm>
            <a:off x="5220072"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09303758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63888" y="3356992"/>
            <a:ext cx="1997968" cy="1477328"/>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Teleology</a:t>
            </a:r>
          </a:p>
          <a:p>
            <a:pPr algn="ctr"/>
            <a:endParaRPr lang="en-GB" sz="800" b="1" dirty="0" smtClean="0">
              <a:latin typeface="Arial" panose="020B0604020202020204" pitchFamily="34" charset="0"/>
              <a:cs typeface="Arial" panose="020B0604020202020204" pitchFamily="34" charset="0"/>
            </a:endParaRPr>
          </a:p>
          <a:p>
            <a:pPr algn="ctr"/>
            <a:r>
              <a:rPr lang="en-GB" sz="2000" b="1" dirty="0" smtClean="0">
                <a:latin typeface="Arial" panose="020B0604020202020204" pitchFamily="34" charset="0"/>
                <a:cs typeface="Arial" panose="020B0604020202020204" pitchFamily="34" charset="0"/>
              </a:rPr>
              <a:t>Note practices rising from the human nature</a:t>
            </a:r>
            <a:endParaRPr lang="en-GB" sz="2000" b="1" dirty="0">
              <a:latin typeface="Arial" panose="020B0604020202020204" pitchFamily="34" charset="0"/>
              <a:cs typeface="Arial" panose="020B0604020202020204" pitchFamily="34"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7398060" y="1902311"/>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0" y="1340768"/>
            <a:ext cx="9144000" cy="430887"/>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Political and moral philosophy since Ancient Greece</a:t>
            </a:r>
            <a:endParaRPr lang="en-GB" sz="2200" b="1" dirty="0">
              <a:latin typeface="Arial" panose="020B0604020202020204" pitchFamily="34" charset="0"/>
              <a:cs typeface="Arial" panose="020B0604020202020204" pitchFamily="34" charset="0"/>
            </a:endParaRPr>
          </a:p>
        </p:txBody>
      </p:sp>
      <p:sp>
        <p:nvSpPr>
          <p:cNvPr id="8" name="TextBox 7"/>
          <p:cNvSpPr txBox="1"/>
          <p:nvPr/>
        </p:nvSpPr>
        <p:spPr>
          <a:xfrm>
            <a:off x="3761910" y="237605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530120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23823"/>
          </a:xfrm>
          <a:prstGeom prst="rect">
            <a:avLst/>
          </a:prstGeom>
          <a:noFill/>
          <a:ln>
            <a:solidFill>
              <a:schemeClr val="tx1"/>
            </a:solidFill>
          </a:ln>
        </p:spPr>
        <p:txBody>
          <a:bodyPr wrap="square" rtlCol="0">
            <a:spAutoFit/>
          </a:bodyPr>
          <a:lstStyle/>
          <a:p>
            <a:pPr algn="ctr">
              <a:spcAft>
                <a:spcPts val="1800"/>
              </a:spcAft>
            </a:pPr>
            <a:endParaRPr lang="en-GB" sz="200" b="1" dirty="0" smtClean="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Utilitarianism</a:t>
            </a:r>
          </a:p>
          <a:p>
            <a:pPr algn="ctr">
              <a:spcAft>
                <a:spcPts val="600"/>
              </a:spcAft>
            </a:pPr>
            <a:r>
              <a:rPr lang="en-GB" sz="2000" b="1" dirty="0" smtClean="0">
                <a:latin typeface="Arial" panose="020B0604020202020204" pitchFamily="34" charset="0"/>
                <a:cs typeface="Arial" panose="020B0604020202020204" pitchFamily="34" charset="0"/>
              </a:rPr>
              <a:t>Governments ought to promote the greatest good of the greatest number of people</a:t>
            </a:r>
          </a:p>
          <a:p>
            <a:pPr algn="ctr">
              <a:spcAft>
                <a:spcPts val="1800"/>
              </a:spcAft>
            </a:pPr>
            <a:endParaRPr lang="en-GB" sz="1000" b="1" dirty="0">
              <a:latin typeface="Arial" panose="020B0604020202020204" pitchFamily="34" charset="0"/>
              <a:cs typeface="Arial" panose="020B0604020202020204" pitchFamily="34" charset="0"/>
            </a:endParaRPr>
          </a:p>
        </p:txBody>
      </p:sp>
      <p:sp>
        <p:nvSpPr>
          <p:cNvPr id="15" name="Down Arrow 14"/>
          <p:cNvSpPr/>
          <p:nvPr/>
        </p:nvSpPr>
        <p:spPr bwMode="auto">
          <a:xfrm rot="-3900000">
            <a:off x="3059832" y="489864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Down Arrow 16"/>
          <p:cNvSpPr/>
          <p:nvPr/>
        </p:nvSpPr>
        <p:spPr bwMode="auto">
          <a:xfrm rot="-6900000">
            <a:off x="3050831" y="267944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TextBox 17"/>
          <p:cNvSpPr txBox="1"/>
          <p:nvPr/>
        </p:nvSpPr>
        <p:spPr>
          <a:xfrm>
            <a:off x="246076" y="5878433"/>
            <a:ext cx="2844000" cy="646331"/>
          </a:xfrm>
          <a:prstGeom prst="rect">
            <a:avLst/>
          </a:prstGeom>
          <a:noFill/>
          <a:ln>
            <a:solidFill>
              <a:schemeClr val="tx1"/>
            </a:solidFill>
          </a:ln>
        </p:spPr>
        <p:txBody>
          <a:bodyPr wrap="square" rtlCol="0">
            <a:spAutoFit/>
          </a:bodyPr>
          <a:lstStyle/>
          <a:p>
            <a:r>
              <a:rPr lang="en-GB" b="1" dirty="0" smtClean="0">
                <a:latin typeface="Arial" panose="020B0604020202020204" pitchFamily="34" charset="0"/>
                <a:cs typeface="Arial" panose="020B0604020202020204" pitchFamily="34" charset="0"/>
              </a:rPr>
              <a:t>Positivism + Empiricism</a:t>
            </a:r>
          </a:p>
          <a:p>
            <a:r>
              <a:rPr lang="en-GB" b="1" dirty="0" smtClean="0">
                <a:latin typeface="Arial" panose="020B0604020202020204" pitchFamily="34" charset="0"/>
                <a:cs typeface="Arial" panose="020B0604020202020204" pitchFamily="34" charset="0"/>
              </a:rPr>
              <a:t>+ Economic rationality</a:t>
            </a:r>
            <a:endParaRPr lang="en-GB" b="1" dirty="0">
              <a:latin typeface="Arial" panose="020B0604020202020204" pitchFamily="34" charset="0"/>
              <a:cs typeface="Arial" panose="020B0604020202020204" pitchFamily="34" charset="0"/>
            </a:endParaRPr>
          </a:p>
        </p:txBody>
      </p:sp>
      <p:sp>
        <p:nvSpPr>
          <p:cNvPr id="19" name="TextBox 18"/>
          <p:cNvSpPr txBox="1"/>
          <p:nvPr/>
        </p:nvSpPr>
        <p:spPr>
          <a:xfrm>
            <a:off x="5994224" y="5878432"/>
            <a:ext cx="2880000" cy="646331"/>
          </a:xfrm>
          <a:prstGeom prst="rect">
            <a:avLst/>
          </a:prstGeom>
          <a:noFill/>
          <a:ln>
            <a:solidFill>
              <a:schemeClr val="tx1"/>
            </a:solidFill>
          </a:ln>
        </p:spPr>
        <p:txBody>
          <a:bodyPr wrap="square" rtlCol="0">
            <a:spAutoFit/>
          </a:bodyPr>
          <a:lstStyle/>
          <a:p>
            <a:r>
              <a:rPr lang="en-GB" b="1" dirty="0" smtClean="0">
                <a:latin typeface="Arial" panose="020B0604020202020204" pitchFamily="34" charset="0"/>
                <a:cs typeface="Arial" panose="020B0604020202020204" pitchFamily="34" charset="0"/>
              </a:rPr>
              <a:t>Idealist + Post-structural</a:t>
            </a:r>
          </a:p>
          <a:p>
            <a:r>
              <a:rPr lang="en-GB" b="1" dirty="0" smtClean="0">
                <a:latin typeface="Arial" panose="020B0604020202020204" pitchFamily="34" charset="0"/>
                <a:cs typeface="Arial" panose="020B0604020202020204" pitchFamily="34" charset="0"/>
              </a:rPr>
              <a:t>+ Post-modern + Critical</a:t>
            </a:r>
            <a:endParaRPr lang="en-GB"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2" name="Down Arrow 21"/>
          <p:cNvSpPr/>
          <p:nvPr/>
        </p:nvSpPr>
        <p:spPr bwMode="auto">
          <a:xfrm>
            <a:off x="13582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TextBox 22"/>
          <p:cNvSpPr txBox="1"/>
          <p:nvPr/>
        </p:nvSpPr>
        <p:spPr>
          <a:xfrm>
            <a:off x="6353944" y="2664782"/>
            <a:ext cx="2520280" cy="2728952"/>
          </a:xfrm>
          <a:prstGeom prst="rect">
            <a:avLst/>
          </a:prstGeom>
          <a:noFill/>
          <a:ln>
            <a:solidFill>
              <a:schemeClr val="tx1"/>
            </a:solidFill>
          </a:ln>
        </p:spPr>
        <p:txBody>
          <a:bodyPr wrap="square" rtlCol="0">
            <a:spAutoFit/>
          </a:bodyPr>
          <a:lstStyle/>
          <a:p>
            <a:pPr algn="ctr">
              <a:spcAft>
                <a:spcPts val="1800"/>
              </a:spcAft>
            </a:pPr>
            <a:endParaRPr lang="en-GB" sz="200" b="1" dirty="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Deontology</a:t>
            </a:r>
            <a:endParaRPr lang="en-GB" sz="2200" b="1" dirty="0">
              <a:latin typeface="Arial" panose="020B0604020202020204" pitchFamily="34" charset="0"/>
              <a:cs typeface="Arial" panose="020B0604020202020204" pitchFamily="34" charset="0"/>
            </a:endParaRPr>
          </a:p>
          <a:p>
            <a:pPr algn="ctr">
              <a:spcAft>
                <a:spcPts val="600"/>
              </a:spcAft>
            </a:pPr>
            <a:r>
              <a:rPr lang="en-GB" sz="2000" b="1" dirty="0">
                <a:latin typeface="Arial" panose="020B0604020202020204" pitchFamily="34" charset="0"/>
                <a:cs typeface="Arial" panose="020B0604020202020204" pitchFamily="34" charset="0"/>
              </a:rPr>
              <a:t>Governments ought to </a:t>
            </a:r>
            <a:r>
              <a:rPr lang="en-GB" sz="2000" b="1" dirty="0" smtClean="0">
                <a:latin typeface="Arial" panose="020B0604020202020204" pitchFamily="34" charset="0"/>
                <a:cs typeface="Arial" panose="020B0604020202020204" pitchFamily="34" charset="0"/>
              </a:rPr>
              <a:t>be based directly on rules and principles dictated by reason</a:t>
            </a:r>
            <a:endParaRPr lang="en-GB" sz="2000" b="1" dirty="0">
              <a:latin typeface="Arial" panose="020B0604020202020204" pitchFamily="34" charset="0"/>
              <a:cs typeface="Arial" panose="020B0604020202020204" pitchFamily="34" charset="0"/>
            </a:endParaRPr>
          </a:p>
          <a:p>
            <a:pPr algn="ctr">
              <a:spcAft>
                <a:spcPts val="1800"/>
              </a:spcAft>
            </a:pPr>
            <a:endParaRPr lang="en-GB" sz="1400" b="1" dirty="0">
              <a:latin typeface="Arial" panose="020B0604020202020204" pitchFamily="34" charset="0"/>
              <a:cs typeface="Arial" panose="020B0604020202020204" pitchFamily="34" charset="0"/>
            </a:endParaRPr>
          </a:p>
        </p:txBody>
      </p:sp>
      <p:sp>
        <p:nvSpPr>
          <p:cNvPr id="21" name="Down Arrow 20"/>
          <p:cNvSpPr/>
          <p:nvPr/>
        </p:nvSpPr>
        <p:spPr bwMode="auto">
          <a:xfrm rot="6900000">
            <a:off x="5651993" y="263392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Down Arrow 23"/>
          <p:cNvSpPr/>
          <p:nvPr/>
        </p:nvSpPr>
        <p:spPr bwMode="auto">
          <a:xfrm rot="3900000">
            <a:off x="5633864" y="491168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Down Arrow 24"/>
          <p:cNvSpPr/>
          <p:nvPr/>
        </p:nvSpPr>
        <p:spPr bwMode="auto">
          <a:xfrm>
            <a:off x="34918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Down Arrow 25"/>
          <p:cNvSpPr/>
          <p:nvPr/>
        </p:nvSpPr>
        <p:spPr bwMode="auto">
          <a:xfrm>
            <a:off x="4447402" y="4905216"/>
            <a:ext cx="432048" cy="468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7" name="Down Arrow 26"/>
          <p:cNvSpPr/>
          <p:nvPr/>
        </p:nvSpPr>
        <p:spPr bwMode="auto">
          <a:xfrm rot="-10800000">
            <a:off x="4440190" y="2780929"/>
            <a:ext cx="432048" cy="468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Down Arrow 27"/>
          <p:cNvSpPr/>
          <p:nvPr/>
        </p:nvSpPr>
        <p:spPr bwMode="auto">
          <a:xfrm>
            <a:off x="5220072"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63355441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63888" y="3356992"/>
            <a:ext cx="1997968" cy="1477328"/>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Teleology</a:t>
            </a:r>
          </a:p>
          <a:p>
            <a:pPr algn="ctr"/>
            <a:endParaRPr lang="en-GB" sz="800" b="1" dirty="0" smtClean="0">
              <a:latin typeface="Arial" panose="020B0604020202020204" pitchFamily="34" charset="0"/>
              <a:cs typeface="Arial" panose="020B0604020202020204" pitchFamily="34" charset="0"/>
            </a:endParaRPr>
          </a:p>
          <a:p>
            <a:pPr algn="ctr"/>
            <a:r>
              <a:rPr lang="en-GB" sz="2000" b="1" dirty="0" smtClean="0">
                <a:latin typeface="Arial" panose="020B0604020202020204" pitchFamily="34" charset="0"/>
                <a:cs typeface="Arial" panose="020B0604020202020204" pitchFamily="34" charset="0"/>
              </a:rPr>
              <a:t>Note practices rising from the human nature</a:t>
            </a:r>
            <a:endParaRPr lang="en-GB" sz="2000" b="1" dirty="0">
              <a:latin typeface="Arial" panose="020B0604020202020204" pitchFamily="34" charset="0"/>
              <a:cs typeface="Arial" panose="020B0604020202020204" pitchFamily="34"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7398060" y="1902311"/>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0" y="1340768"/>
            <a:ext cx="9144000" cy="430887"/>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Political and moral philosophy since Ancient Greece</a:t>
            </a:r>
            <a:endParaRPr lang="en-GB" sz="2200" b="1" dirty="0">
              <a:latin typeface="Arial" panose="020B0604020202020204" pitchFamily="34" charset="0"/>
              <a:cs typeface="Arial" panose="020B0604020202020204" pitchFamily="34" charset="0"/>
            </a:endParaRPr>
          </a:p>
        </p:txBody>
      </p:sp>
      <p:sp>
        <p:nvSpPr>
          <p:cNvPr id="8" name="TextBox 7"/>
          <p:cNvSpPr txBox="1"/>
          <p:nvPr/>
        </p:nvSpPr>
        <p:spPr>
          <a:xfrm>
            <a:off x="3761910" y="237605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530120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23823"/>
          </a:xfrm>
          <a:prstGeom prst="rect">
            <a:avLst/>
          </a:prstGeom>
          <a:noFill/>
          <a:ln>
            <a:solidFill>
              <a:schemeClr val="tx1"/>
            </a:solidFill>
          </a:ln>
        </p:spPr>
        <p:txBody>
          <a:bodyPr wrap="square" rtlCol="0">
            <a:spAutoFit/>
          </a:bodyPr>
          <a:lstStyle/>
          <a:p>
            <a:pPr algn="ctr">
              <a:spcAft>
                <a:spcPts val="1800"/>
              </a:spcAft>
            </a:pPr>
            <a:endParaRPr lang="en-GB" sz="200" b="1" dirty="0" smtClean="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Utilitarianism</a:t>
            </a:r>
          </a:p>
          <a:p>
            <a:pPr algn="ctr">
              <a:spcAft>
                <a:spcPts val="600"/>
              </a:spcAft>
            </a:pPr>
            <a:r>
              <a:rPr lang="en-GB" sz="2000" b="1" dirty="0" smtClean="0">
                <a:latin typeface="Arial" panose="020B0604020202020204" pitchFamily="34" charset="0"/>
                <a:cs typeface="Arial" panose="020B0604020202020204" pitchFamily="34" charset="0"/>
              </a:rPr>
              <a:t>Governments ought to promote the greatest good of the greatest number of people</a:t>
            </a:r>
          </a:p>
          <a:p>
            <a:pPr algn="ctr">
              <a:spcAft>
                <a:spcPts val="1800"/>
              </a:spcAft>
            </a:pPr>
            <a:endParaRPr lang="en-GB" sz="1000" b="1" dirty="0">
              <a:latin typeface="Arial" panose="020B0604020202020204" pitchFamily="34" charset="0"/>
              <a:cs typeface="Arial" panose="020B0604020202020204" pitchFamily="34" charset="0"/>
            </a:endParaRPr>
          </a:p>
        </p:txBody>
      </p:sp>
      <p:sp>
        <p:nvSpPr>
          <p:cNvPr id="15" name="Down Arrow 14"/>
          <p:cNvSpPr/>
          <p:nvPr/>
        </p:nvSpPr>
        <p:spPr bwMode="auto">
          <a:xfrm rot="-3900000">
            <a:off x="3059832" y="489864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Down Arrow 16"/>
          <p:cNvSpPr/>
          <p:nvPr/>
        </p:nvSpPr>
        <p:spPr bwMode="auto">
          <a:xfrm rot="-6900000">
            <a:off x="3050831" y="267944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TextBox 17"/>
          <p:cNvSpPr txBox="1"/>
          <p:nvPr/>
        </p:nvSpPr>
        <p:spPr>
          <a:xfrm>
            <a:off x="246076" y="5878433"/>
            <a:ext cx="2844000" cy="646331"/>
          </a:xfrm>
          <a:prstGeom prst="rect">
            <a:avLst/>
          </a:prstGeom>
          <a:noFill/>
          <a:ln>
            <a:solidFill>
              <a:schemeClr val="tx1"/>
            </a:solidFill>
          </a:ln>
        </p:spPr>
        <p:txBody>
          <a:bodyPr wrap="square" rtlCol="0">
            <a:spAutoFit/>
          </a:bodyPr>
          <a:lstStyle/>
          <a:p>
            <a:r>
              <a:rPr lang="en-GB" b="1" dirty="0" smtClean="0">
                <a:latin typeface="Arial" panose="020B0604020202020204" pitchFamily="34" charset="0"/>
                <a:cs typeface="Arial" panose="020B0604020202020204" pitchFamily="34" charset="0"/>
              </a:rPr>
              <a:t>Positivism + Empiricism</a:t>
            </a:r>
          </a:p>
          <a:p>
            <a:r>
              <a:rPr lang="en-GB" b="1" dirty="0" smtClean="0">
                <a:latin typeface="Arial" panose="020B0604020202020204" pitchFamily="34" charset="0"/>
                <a:cs typeface="Arial" panose="020B0604020202020204" pitchFamily="34" charset="0"/>
              </a:rPr>
              <a:t>+ Economic rationality</a:t>
            </a:r>
            <a:endParaRPr lang="en-GB" b="1" dirty="0">
              <a:latin typeface="Arial" panose="020B0604020202020204" pitchFamily="34" charset="0"/>
              <a:cs typeface="Arial" panose="020B0604020202020204" pitchFamily="34" charset="0"/>
            </a:endParaRPr>
          </a:p>
        </p:txBody>
      </p:sp>
      <p:sp>
        <p:nvSpPr>
          <p:cNvPr id="19" name="TextBox 18"/>
          <p:cNvSpPr txBox="1"/>
          <p:nvPr/>
        </p:nvSpPr>
        <p:spPr>
          <a:xfrm>
            <a:off x="5994224" y="5878432"/>
            <a:ext cx="2880000" cy="646331"/>
          </a:xfrm>
          <a:prstGeom prst="rect">
            <a:avLst/>
          </a:prstGeom>
          <a:noFill/>
          <a:ln>
            <a:solidFill>
              <a:schemeClr val="tx1"/>
            </a:solidFill>
          </a:ln>
        </p:spPr>
        <p:txBody>
          <a:bodyPr wrap="square" rtlCol="0">
            <a:spAutoFit/>
          </a:bodyPr>
          <a:lstStyle/>
          <a:p>
            <a:r>
              <a:rPr lang="en-GB" b="1" dirty="0" smtClean="0">
                <a:latin typeface="Arial" panose="020B0604020202020204" pitchFamily="34" charset="0"/>
                <a:cs typeface="Arial" panose="020B0604020202020204" pitchFamily="34" charset="0"/>
              </a:rPr>
              <a:t>Idealist + Post-structural</a:t>
            </a:r>
          </a:p>
          <a:p>
            <a:r>
              <a:rPr lang="en-GB" b="1" dirty="0" smtClean="0">
                <a:latin typeface="Arial" panose="020B0604020202020204" pitchFamily="34" charset="0"/>
                <a:cs typeface="Arial" panose="020B0604020202020204" pitchFamily="34" charset="0"/>
              </a:rPr>
              <a:t>+ Post-modern + Critical</a:t>
            </a:r>
            <a:endParaRPr lang="en-GB"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2" name="Down Arrow 21"/>
          <p:cNvSpPr/>
          <p:nvPr/>
        </p:nvSpPr>
        <p:spPr bwMode="auto">
          <a:xfrm>
            <a:off x="13582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TextBox 22"/>
          <p:cNvSpPr txBox="1"/>
          <p:nvPr/>
        </p:nvSpPr>
        <p:spPr>
          <a:xfrm>
            <a:off x="6353944" y="2664782"/>
            <a:ext cx="2520280" cy="2728952"/>
          </a:xfrm>
          <a:prstGeom prst="rect">
            <a:avLst/>
          </a:prstGeom>
          <a:noFill/>
          <a:ln>
            <a:solidFill>
              <a:schemeClr val="tx1"/>
            </a:solidFill>
          </a:ln>
        </p:spPr>
        <p:txBody>
          <a:bodyPr wrap="square" rtlCol="0">
            <a:spAutoFit/>
          </a:bodyPr>
          <a:lstStyle/>
          <a:p>
            <a:pPr algn="ctr">
              <a:spcAft>
                <a:spcPts val="1800"/>
              </a:spcAft>
            </a:pPr>
            <a:endParaRPr lang="en-GB" sz="200" b="1" dirty="0">
              <a:latin typeface="Arial" panose="020B0604020202020204" pitchFamily="34" charset="0"/>
              <a:cs typeface="Arial" panose="020B0604020202020204" pitchFamily="34" charset="0"/>
            </a:endParaRPr>
          </a:p>
          <a:p>
            <a:pPr algn="ctr">
              <a:spcAft>
                <a:spcPts val="1600"/>
              </a:spcAft>
            </a:pPr>
            <a:r>
              <a:rPr lang="en-GB" sz="2200" b="1" dirty="0" smtClean="0">
                <a:latin typeface="Arial" panose="020B0604020202020204" pitchFamily="34" charset="0"/>
                <a:cs typeface="Arial" panose="020B0604020202020204" pitchFamily="34" charset="0"/>
              </a:rPr>
              <a:t>Deontology</a:t>
            </a:r>
            <a:endParaRPr lang="en-GB" sz="2200" b="1" dirty="0">
              <a:latin typeface="Arial" panose="020B0604020202020204" pitchFamily="34" charset="0"/>
              <a:cs typeface="Arial" panose="020B0604020202020204" pitchFamily="34" charset="0"/>
            </a:endParaRPr>
          </a:p>
          <a:p>
            <a:pPr algn="ctr">
              <a:spcAft>
                <a:spcPts val="600"/>
              </a:spcAft>
            </a:pPr>
            <a:r>
              <a:rPr lang="en-GB" sz="2000" b="1" dirty="0">
                <a:latin typeface="Arial" panose="020B0604020202020204" pitchFamily="34" charset="0"/>
                <a:cs typeface="Arial" panose="020B0604020202020204" pitchFamily="34" charset="0"/>
              </a:rPr>
              <a:t>Governments ought to </a:t>
            </a:r>
            <a:r>
              <a:rPr lang="en-GB" sz="2000" b="1" dirty="0" smtClean="0">
                <a:latin typeface="Arial" panose="020B0604020202020204" pitchFamily="34" charset="0"/>
                <a:cs typeface="Arial" panose="020B0604020202020204" pitchFamily="34" charset="0"/>
              </a:rPr>
              <a:t>be based directly on rules and principles dictated by reason</a:t>
            </a:r>
            <a:endParaRPr lang="en-GB" sz="2000" b="1" dirty="0">
              <a:latin typeface="Arial" panose="020B0604020202020204" pitchFamily="34" charset="0"/>
              <a:cs typeface="Arial" panose="020B0604020202020204" pitchFamily="34" charset="0"/>
            </a:endParaRPr>
          </a:p>
          <a:p>
            <a:pPr algn="ctr">
              <a:spcAft>
                <a:spcPts val="1800"/>
              </a:spcAft>
            </a:pPr>
            <a:endParaRPr lang="en-GB" sz="1400" b="1" dirty="0">
              <a:latin typeface="Arial" panose="020B0604020202020204" pitchFamily="34" charset="0"/>
              <a:cs typeface="Arial" panose="020B0604020202020204" pitchFamily="34" charset="0"/>
            </a:endParaRPr>
          </a:p>
        </p:txBody>
      </p:sp>
      <p:sp>
        <p:nvSpPr>
          <p:cNvPr id="21" name="Down Arrow 20"/>
          <p:cNvSpPr/>
          <p:nvPr/>
        </p:nvSpPr>
        <p:spPr bwMode="auto">
          <a:xfrm rot="6900000">
            <a:off x="5651993" y="263392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Down Arrow 23"/>
          <p:cNvSpPr/>
          <p:nvPr/>
        </p:nvSpPr>
        <p:spPr bwMode="auto">
          <a:xfrm rot="3900000">
            <a:off x="5633864" y="491168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Down Arrow 24"/>
          <p:cNvSpPr/>
          <p:nvPr/>
        </p:nvSpPr>
        <p:spPr bwMode="auto">
          <a:xfrm>
            <a:off x="34918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Down Arrow 25"/>
          <p:cNvSpPr/>
          <p:nvPr/>
        </p:nvSpPr>
        <p:spPr bwMode="auto">
          <a:xfrm>
            <a:off x="4447402" y="4905216"/>
            <a:ext cx="432048" cy="468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7" name="Down Arrow 26"/>
          <p:cNvSpPr/>
          <p:nvPr/>
        </p:nvSpPr>
        <p:spPr bwMode="auto">
          <a:xfrm rot="-10800000">
            <a:off x="4440190" y="2780929"/>
            <a:ext cx="432048" cy="468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Down Arrow 27"/>
          <p:cNvSpPr/>
          <p:nvPr/>
        </p:nvSpPr>
        <p:spPr bwMode="auto">
          <a:xfrm>
            <a:off x="5220072"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9" name="TextBox 28"/>
          <p:cNvSpPr txBox="1"/>
          <p:nvPr/>
        </p:nvSpPr>
        <p:spPr>
          <a:xfrm>
            <a:off x="3138150" y="5885453"/>
            <a:ext cx="2808000" cy="646331"/>
          </a:xfrm>
          <a:prstGeom prst="rect">
            <a:avLst/>
          </a:prstGeom>
          <a:noFill/>
          <a:ln>
            <a:solidFill>
              <a:schemeClr val="tx1"/>
            </a:solidFill>
          </a:ln>
        </p:spPr>
        <p:txBody>
          <a:bodyPr wrap="square" rtlCol="0">
            <a:spAutoFit/>
          </a:bodyPr>
          <a:lstStyle/>
          <a:p>
            <a:pPr algn="ctr"/>
            <a:r>
              <a:rPr lang="en-GB" b="1" dirty="0" smtClean="0">
                <a:latin typeface="Arial" panose="020B0604020202020204" pitchFamily="34" charset="0"/>
                <a:cs typeface="Arial" panose="020B0604020202020204" pitchFamily="34" charset="0"/>
              </a:rPr>
              <a:t>Interpretivist + Practice- oriented + Positional</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26153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63888" y="3356992"/>
            <a:ext cx="1997968" cy="1477328"/>
          </a:xfrm>
          <a:prstGeom prst="rect">
            <a:avLst/>
          </a:prstGeom>
          <a:noFill/>
          <a:ln>
            <a:solidFill>
              <a:srgbClr val="FF0000"/>
            </a:solidFill>
          </a:ln>
        </p:spPr>
        <p:txBody>
          <a:bodyPr wrap="square" rtlCol="0">
            <a:spAutoFit/>
          </a:bodyPr>
          <a:lstStyle/>
          <a:p>
            <a:pPr algn="ctr"/>
            <a:r>
              <a:rPr lang="en-GB" sz="2200" b="1" dirty="0" smtClean="0">
                <a:solidFill>
                  <a:srgbClr val="FF0000"/>
                </a:solidFill>
                <a:latin typeface="Arial" panose="020B0604020202020204" pitchFamily="34" charset="0"/>
                <a:cs typeface="Arial" panose="020B0604020202020204" pitchFamily="34" charset="0"/>
              </a:rPr>
              <a:t>Teleology</a:t>
            </a:r>
          </a:p>
          <a:p>
            <a:pPr algn="ctr"/>
            <a:endParaRPr lang="en-GB" sz="800" b="1" dirty="0" smtClean="0">
              <a:solidFill>
                <a:srgbClr val="FF0000"/>
              </a:solidFill>
              <a:latin typeface="Arial" panose="020B0604020202020204" pitchFamily="34" charset="0"/>
              <a:cs typeface="Arial" panose="020B0604020202020204" pitchFamily="34" charset="0"/>
            </a:endParaRPr>
          </a:p>
          <a:p>
            <a:pPr algn="ctr"/>
            <a:r>
              <a:rPr lang="en-GB" sz="2000" b="1" dirty="0" smtClean="0">
                <a:solidFill>
                  <a:srgbClr val="FF0000"/>
                </a:solidFill>
                <a:latin typeface="Arial" panose="020B0604020202020204" pitchFamily="34" charset="0"/>
                <a:cs typeface="Arial" panose="020B0604020202020204" pitchFamily="34" charset="0"/>
              </a:rPr>
              <a:t>Note practices rising from the human nature</a:t>
            </a:r>
            <a:endParaRPr lang="en-GB" sz="2000" b="1" dirty="0">
              <a:solidFill>
                <a:srgbClr val="FF0000"/>
              </a:solidFill>
              <a:latin typeface="Arial" panose="020B0604020202020204" pitchFamily="34" charset="0"/>
              <a:cs typeface="Arial" panose="020B0604020202020204" pitchFamily="34"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Down Arrow 1"/>
          <p:cNvSpPr/>
          <p:nvPr/>
        </p:nvSpPr>
        <p:spPr bwMode="auto">
          <a:xfrm>
            <a:off x="7398060" y="1902311"/>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TextBox 7"/>
          <p:cNvSpPr txBox="1"/>
          <p:nvPr/>
        </p:nvSpPr>
        <p:spPr>
          <a:xfrm>
            <a:off x="3761910" y="237605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Capitalism</a:t>
            </a:r>
            <a:endParaRPr lang="en-GB" sz="2200" b="1" cap="small" dirty="0">
              <a:latin typeface="Arial" panose="020B0604020202020204" pitchFamily="34" charset="0"/>
              <a:cs typeface="Arial" panose="020B0604020202020204" pitchFamily="34" charset="0"/>
            </a:endParaRPr>
          </a:p>
        </p:txBody>
      </p:sp>
      <p:sp>
        <p:nvSpPr>
          <p:cNvPr id="9" name="TextBox 8"/>
          <p:cNvSpPr txBox="1"/>
          <p:nvPr/>
        </p:nvSpPr>
        <p:spPr>
          <a:xfrm>
            <a:off x="3761910" y="5301208"/>
            <a:ext cx="1620180" cy="430887"/>
          </a:xfrm>
          <a:prstGeom prst="rect">
            <a:avLst/>
          </a:prstGeom>
          <a:noFill/>
        </p:spPr>
        <p:txBody>
          <a:bodyPr wrap="square" rtlCol="0">
            <a:spAutoFit/>
          </a:bodyPr>
          <a:lstStyle/>
          <a:p>
            <a:pPr algn="ctr"/>
            <a:r>
              <a:rPr lang="en-GB" sz="2200" b="1" cap="small" dirty="0" smtClean="0">
                <a:latin typeface="Arial" panose="020B0604020202020204" pitchFamily="34" charset="0"/>
                <a:cs typeface="Arial" panose="020B0604020202020204" pitchFamily="34" charset="0"/>
              </a:rPr>
              <a:t>Socialism</a:t>
            </a:r>
            <a:endParaRPr lang="en-GB" sz="2200" b="1" cap="small" dirty="0">
              <a:latin typeface="Arial" panose="020B0604020202020204" pitchFamily="34" charset="0"/>
              <a:cs typeface="Arial" panose="020B0604020202020204" pitchFamily="34" charset="0"/>
            </a:endParaRPr>
          </a:p>
        </p:txBody>
      </p:sp>
      <p:sp>
        <p:nvSpPr>
          <p:cNvPr id="12" name="TextBox 11"/>
          <p:cNvSpPr txBox="1"/>
          <p:nvPr/>
        </p:nvSpPr>
        <p:spPr>
          <a:xfrm>
            <a:off x="251520" y="2664782"/>
            <a:ext cx="2520280" cy="2723823"/>
          </a:xfrm>
          <a:prstGeom prst="rect">
            <a:avLst/>
          </a:prstGeom>
          <a:noFill/>
          <a:ln>
            <a:solidFill>
              <a:srgbClr val="92D050"/>
            </a:solidFill>
          </a:ln>
        </p:spPr>
        <p:txBody>
          <a:bodyPr wrap="square" rtlCol="0">
            <a:spAutoFit/>
          </a:bodyPr>
          <a:lstStyle/>
          <a:p>
            <a:pPr algn="ctr">
              <a:spcAft>
                <a:spcPts val="1800"/>
              </a:spcAft>
            </a:pPr>
            <a:endParaRPr lang="en-GB" sz="200" b="1" dirty="0" smtClean="0">
              <a:solidFill>
                <a:srgbClr val="92D050"/>
              </a:solidFill>
              <a:latin typeface="Arial" panose="020B0604020202020204" pitchFamily="34" charset="0"/>
              <a:cs typeface="Arial" panose="020B0604020202020204" pitchFamily="34" charset="0"/>
            </a:endParaRPr>
          </a:p>
          <a:p>
            <a:pPr algn="ctr">
              <a:spcAft>
                <a:spcPts val="1600"/>
              </a:spcAft>
            </a:pPr>
            <a:r>
              <a:rPr lang="en-GB" sz="2200" b="1" dirty="0" smtClean="0">
                <a:solidFill>
                  <a:srgbClr val="92D050"/>
                </a:solidFill>
                <a:latin typeface="Arial" panose="020B0604020202020204" pitchFamily="34" charset="0"/>
                <a:cs typeface="Arial" panose="020B0604020202020204" pitchFamily="34" charset="0"/>
              </a:rPr>
              <a:t>Utilitarianism</a:t>
            </a:r>
          </a:p>
          <a:p>
            <a:pPr algn="ctr">
              <a:spcAft>
                <a:spcPts val="600"/>
              </a:spcAft>
            </a:pPr>
            <a:r>
              <a:rPr lang="en-GB" sz="2000" b="1" dirty="0" smtClean="0">
                <a:solidFill>
                  <a:srgbClr val="92D050"/>
                </a:solidFill>
                <a:latin typeface="Arial" panose="020B0604020202020204" pitchFamily="34" charset="0"/>
                <a:cs typeface="Arial" panose="020B0604020202020204" pitchFamily="34" charset="0"/>
              </a:rPr>
              <a:t>Governments ought to promote the greatest good of the greatest number of people</a:t>
            </a:r>
          </a:p>
          <a:p>
            <a:pPr algn="ctr">
              <a:spcAft>
                <a:spcPts val="1800"/>
              </a:spcAft>
            </a:pPr>
            <a:endParaRPr lang="en-GB" sz="1000" b="1" dirty="0">
              <a:solidFill>
                <a:srgbClr val="92D050"/>
              </a:solidFill>
              <a:latin typeface="Arial" panose="020B0604020202020204" pitchFamily="34" charset="0"/>
              <a:cs typeface="Arial" panose="020B0604020202020204" pitchFamily="34" charset="0"/>
            </a:endParaRPr>
          </a:p>
        </p:txBody>
      </p:sp>
      <p:sp>
        <p:nvSpPr>
          <p:cNvPr id="15" name="Down Arrow 14"/>
          <p:cNvSpPr/>
          <p:nvPr/>
        </p:nvSpPr>
        <p:spPr bwMode="auto">
          <a:xfrm rot="-3900000">
            <a:off x="3059832" y="489864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Down Arrow 16"/>
          <p:cNvSpPr/>
          <p:nvPr/>
        </p:nvSpPr>
        <p:spPr bwMode="auto">
          <a:xfrm rot="-6900000">
            <a:off x="3050831" y="267944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TextBox 17"/>
          <p:cNvSpPr txBox="1"/>
          <p:nvPr/>
        </p:nvSpPr>
        <p:spPr>
          <a:xfrm>
            <a:off x="246076" y="5878433"/>
            <a:ext cx="2844000" cy="646331"/>
          </a:xfrm>
          <a:prstGeom prst="rect">
            <a:avLst/>
          </a:prstGeom>
          <a:noFill/>
          <a:ln>
            <a:solidFill>
              <a:schemeClr val="tx1"/>
            </a:solidFill>
          </a:ln>
        </p:spPr>
        <p:txBody>
          <a:bodyPr wrap="square" rtlCol="0">
            <a:spAutoFit/>
          </a:bodyPr>
          <a:lstStyle/>
          <a:p>
            <a:r>
              <a:rPr lang="en-GB" b="1" dirty="0" smtClean="0">
                <a:latin typeface="Arial" panose="020B0604020202020204" pitchFamily="34" charset="0"/>
                <a:cs typeface="Arial" panose="020B0604020202020204" pitchFamily="34" charset="0"/>
              </a:rPr>
              <a:t>Positivism + Empiricism</a:t>
            </a:r>
          </a:p>
          <a:p>
            <a:r>
              <a:rPr lang="en-GB" b="1" dirty="0" smtClean="0">
                <a:latin typeface="Arial" panose="020B0604020202020204" pitchFamily="34" charset="0"/>
                <a:cs typeface="Arial" panose="020B0604020202020204" pitchFamily="34" charset="0"/>
              </a:rPr>
              <a:t>+ Economic rationality</a:t>
            </a:r>
            <a:endParaRPr lang="en-GB" b="1" dirty="0">
              <a:latin typeface="Arial" panose="020B0604020202020204" pitchFamily="34" charset="0"/>
              <a:cs typeface="Arial" panose="020B0604020202020204" pitchFamily="34" charset="0"/>
            </a:endParaRPr>
          </a:p>
        </p:txBody>
      </p:sp>
      <p:sp>
        <p:nvSpPr>
          <p:cNvPr id="19" name="TextBox 18"/>
          <p:cNvSpPr txBox="1"/>
          <p:nvPr/>
        </p:nvSpPr>
        <p:spPr>
          <a:xfrm>
            <a:off x="5994224" y="5878432"/>
            <a:ext cx="2880000" cy="646331"/>
          </a:xfrm>
          <a:prstGeom prst="rect">
            <a:avLst/>
          </a:prstGeom>
          <a:noFill/>
          <a:ln>
            <a:solidFill>
              <a:schemeClr val="tx1"/>
            </a:solidFill>
          </a:ln>
        </p:spPr>
        <p:txBody>
          <a:bodyPr wrap="square" rtlCol="0">
            <a:spAutoFit/>
          </a:bodyPr>
          <a:lstStyle/>
          <a:p>
            <a:r>
              <a:rPr lang="en-GB" b="1" dirty="0" smtClean="0">
                <a:latin typeface="Arial" panose="020B0604020202020204" pitchFamily="34" charset="0"/>
                <a:cs typeface="Arial" panose="020B0604020202020204" pitchFamily="34" charset="0"/>
              </a:rPr>
              <a:t>Idealist + Post-structural</a:t>
            </a:r>
          </a:p>
          <a:p>
            <a:r>
              <a:rPr lang="en-GB" b="1" dirty="0" smtClean="0">
                <a:latin typeface="Arial" panose="020B0604020202020204" pitchFamily="34" charset="0"/>
                <a:cs typeface="Arial" panose="020B0604020202020204" pitchFamily="34" charset="0"/>
              </a:rPr>
              <a:t>+ Post-modern + Critical</a:t>
            </a:r>
            <a:endParaRPr lang="en-GB" b="1" dirty="0">
              <a:latin typeface="Arial" panose="020B0604020202020204" pitchFamily="34" charset="0"/>
              <a:cs typeface="Arial" panose="020B0604020202020204" pitchFamily="34" charset="0"/>
            </a:endParaRPr>
          </a:p>
        </p:txBody>
      </p:sp>
      <p:sp>
        <p:nvSpPr>
          <p:cNvPr id="20" name="Rectangle 2"/>
          <p:cNvSpPr>
            <a:spLocks noGrp="1" noChangeArrowheads="1"/>
          </p:cNvSpPr>
          <p:nvPr>
            <p:ph type="title"/>
          </p:nvPr>
        </p:nvSpPr>
        <p:spPr>
          <a:xfrm>
            <a:off x="0" y="44624"/>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200" b="1" dirty="0" smtClean="0">
                <a:solidFill>
                  <a:schemeClr val="bg2">
                    <a:lumMod val="20000"/>
                    <a:lumOff val="80000"/>
                  </a:schemeClr>
                </a:solidFill>
                <a:latin typeface="Arial" charset="0"/>
              </a:rPr>
              <a:t>Theoretical and ideological background</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22" name="Down Arrow 21"/>
          <p:cNvSpPr/>
          <p:nvPr/>
        </p:nvSpPr>
        <p:spPr bwMode="auto">
          <a:xfrm>
            <a:off x="13582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TextBox 22"/>
          <p:cNvSpPr txBox="1"/>
          <p:nvPr/>
        </p:nvSpPr>
        <p:spPr>
          <a:xfrm>
            <a:off x="6353944" y="2664782"/>
            <a:ext cx="2520280" cy="2728952"/>
          </a:xfrm>
          <a:prstGeom prst="rect">
            <a:avLst/>
          </a:prstGeom>
          <a:noFill/>
          <a:ln>
            <a:solidFill>
              <a:srgbClr val="FFFF00"/>
            </a:solidFill>
          </a:ln>
        </p:spPr>
        <p:txBody>
          <a:bodyPr wrap="square" rtlCol="0">
            <a:spAutoFit/>
          </a:bodyPr>
          <a:lstStyle/>
          <a:p>
            <a:pPr algn="ctr">
              <a:spcAft>
                <a:spcPts val="1800"/>
              </a:spcAft>
            </a:pPr>
            <a:endParaRPr lang="en-GB" sz="200" b="1" dirty="0">
              <a:solidFill>
                <a:srgbClr val="FFFF00"/>
              </a:solidFill>
              <a:latin typeface="Arial" panose="020B0604020202020204" pitchFamily="34" charset="0"/>
              <a:cs typeface="Arial" panose="020B0604020202020204" pitchFamily="34" charset="0"/>
            </a:endParaRPr>
          </a:p>
          <a:p>
            <a:pPr algn="ctr">
              <a:spcAft>
                <a:spcPts val="1600"/>
              </a:spcAft>
            </a:pPr>
            <a:r>
              <a:rPr lang="en-GB" sz="2200" b="1" dirty="0" smtClean="0">
                <a:solidFill>
                  <a:srgbClr val="FFFF00"/>
                </a:solidFill>
                <a:latin typeface="Arial" panose="020B0604020202020204" pitchFamily="34" charset="0"/>
                <a:cs typeface="Arial" panose="020B0604020202020204" pitchFamily="34" charset="0"/>
              </a:rPr>
              <a:t>Deontology</a:t>
            </a:r>
            <a:endParaRPr lang="en-GB" sz="2200" b="1" dirty="0">
              <a:solidFill>
                <a:srgbClr val="FFFF00"/>
              </a:solidFill>
              <a:latin typeface="Arial" panose="020B0604020202020204" pitchFamily="34" charset="0"/>
              <a:cs typeface="Arial" panose="020B0604020202020204" pitchFamily="34" charset="0"/>
            </a:endParaRPr>
          </a:p>
          <a:p>
            <a:pPr algn="ctr">
              <a:spcAft>
                <a:spcPts val="600"/>
              </a:spcAft>
            </a:pPr>
            <a:r>
              <a:rPr lang="en-GB" sz="2000" b="1" dirty="0">
                <a:solidFill>
                  <a:srgbClr val="FFFF00"/>
                </a:solidFill>
                <a:latin typeface="Arial" panose="020B0604020202020204" pitchFamily="34" charset="0"/>
                <a:cs typeface="Arial" panose="020B0604020202020204" pitchFamily="34" charset="0"/>
              </a:rPr>
              <a:t>Governments ought to </a:t>
            </a:r>
            <a:r>
              <a:rPr lang="en-GB" sz="2000" b="1" dirty="0" smtClean="0">
                <a:solidFill>
                  <a:srgbClr val="FFFF00"/>
                </a:solidFill>
                <a:latin typeface="Arial" panose="020B0604020202020204" pitchFamily="34" charset="0"/>
                <a:cs typeface="Arial" panose="020B0604020202020204" pitchFamily="34" charset="0"/>
              </a:rPr>
              <a:t>be based directly on rules and principles dictated by reason</a:t>
            </a:r>
            <a:endParaRPr lang="en-GB" sz="2000" b="1" dirty="0">
              <a:solidFill>
                <a:srgbClr val="FFFF00"/>
              </a:solidFill>
              <a:latin typeface="Arial" panose="020B0604020202020204" pitchFamily="34" charset="0"/>
              <a:cs typeface="Arial" panose="020B0604020202020204" pitchFamily="34" charset="0"/>
            </a:endParaRPr>
          </a:p>
          <a:p>
            <a:pPr algn="ctr">
              <a:spcAft>
                <a:spcPts val="1800"/>
              </a:spcAft>
            </a:pPr>
            <a:endParaRPr lang="en-GB" sz="1400" b="1" dirty="0">
              <a:solidFill>
                <a:srgbClr val="FFFF00"/>
              </a:solidFill>
              <a:latin typeface="Arial" panose="020B0604020202020204" pitchFamily="34" charset="0"/>
              <a:cs typeface="Arial" panose="020B0604020202020204" pitchFamily="34" charset="0"/>
            </a:endParaRPr>
          </a:p>
        </p:txBody>
      </p:sp>
      <p:sp>
        <p:nvSpPr>
          <p:cNvPr id="21" name="Down Arrow 20"/>
          <p:cNvSpPr/>
          <p:nvPr/>
        </p:nvSpPr>
        <p:spPr bwMode="auto">
          <a:xfrm rot="6900000">
            <a:off x="5651993" y="2633920"/>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4" name="Down Arrow 23"/>
          <p:cNvSpPr/>
          <p:nvPr/>
        </p:nvSpPr>
        <p:spPr bwMode="auto">
          <a:xfrm rot="3900000">
            <a:off x="5633864" y="4911688"/>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5" name="Down Arrow 24"/>
          <p:cNvSpPr/>
          <p:nvPr/>
        </p:nvSpPr>
        <p:spPr bwMode="auto">
          <a:xfrm>
            <a:off x="3491880"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6" name="Down Arrow 25"/>
          <p:cNvSpPr/>
          <p:nvPr/>
        </p:nvSpPr>
        <p:spPr bwMode="auto">
          <a:xfrm>
            <a:off x="4447402" y="4905216"/>
            <a:ext cx="432048" cy="468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7" name="Down Arrow 26"/>
          <p:cNvSpPr/>
          <p:nvPr/>
        </p:nvSpPr>
        <p:spPr bwMode="auto">
          <a:xfrm rot="-10800000">
            <a:off x="4440190" y="2780929"/>
            <a:ext cx="432048" cy="4680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8" name="Down Arrow 27"/>
          <p:cNvSpPr/>
          <p:nvPr/>
        </p:nvSpPr>
        <p:spPr bwMode="auto">
          <a:xfrm>
            <a:off x="5220072" y="1897019"/>
            <a:ext cx="432048" cy="57606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9" name="TextBox 28"/>
          <p:cNvSpPr txBox="1"/>
          <p:nvPr/>
        </p:nvSpPr>
        <p:spPr>
          <a:xfrm>
            <a:off x="3138150" y="5885453"/>
            <a:ext cx="2808000" cy="646331"/>
          </a:xfrm>
          <a:prstGeom prst="rect">
            <a:avLst/>
          </a:prstGeom>
          <a:noFill/>
          <a:ln>
            <a:solidFill>
              <a:schemeClr val="tx1"/>
            </a:solidFill>
          </a:ln>
        </p:spPr>
        <p:txBody>
          <a:bodyPr wrap="square" rtlCol="0">
            <a:spAutoFit/>
          </a:bodyPr>
          <a:lstStyle/>
          <a:p>
            <a:pPr algn="ctr"/>
            <a:r>
              <a:rPr lang="en-GB" b="1" dirty="0" smtClean="0">
                <a:latin typeface="Arial" panose="020B0604020202020204" pitchFamily="34" charset="0"/>
                <a:cs typeface="Arial" panose="020B0604020202020204" pitchFamily="34" charset="0"/>
              </a:rPr>
              <a:t>Interpretivist + Practice- oriented + Positional</a:t>
            </a:r>
            <a:endParaRPr lang="en-GB" b="1" dirty="0">
              <a:latin typeface="Arial" panose="020B0604020202020204" pitchFamily="34" charset="0"/>
              <a:cs typeface="Arial" panose="020B0604020202020204" pitchFamily="34" charset="0"/>
            </a:endParaRPr>
          </a:p>
        </p:txBody>
      </p:sp>
      <p:sp>
        <p:nvSpPr>
          <p:cNvPr id="30" name="TextBox 29"/>
          <p:cNvSpPr txBox="1"/>
          <p:nvPr/>
        </p:nvSpPr>
        <p:spPr>
          <a:xfrm>
            <a:off x="0" y="1340768"/>
            <a:ext cx="9144000" cy="430887"/>
          </a:xfrm>
          <a:prstGeom prst="rect">
            <a:avLst/>
          </a:prstGeom>
          <a:noFill/>
          <a:ln>
            <a:solidFill>
              <a:schemeClr val="tx1"/>
            </a:solidFill>
          </a:ln>
        </p:spPr>
        <p:txBody>
          <a:bodyPr wrap="square" rtlCol="0">
            <a:spAutoFit/>
          </a:bodyPr>
          <a:lstStyle/>
          <a:p>
            <a:pPr algn="ctr"/>
            <a:r>
              <a:rPr lang="en-GB" sz="2200" b="1" dirty="0" smtClean="0">
                <a:latin typeface="Arial" panose="020B0604020202020204" pitchFamily="34" charset="0"/>
                <a:cs typeface="Arial" panose="020B0604020202020204" pitchFamily="34" charset="0"/>
              </a:rPr>
              <a:t>Political and moral philosophy since Ancient Greece</a:t>
            </a:r>
            <a:endParaRPr 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5813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3421360"/>
            <a:ext cx="9144000" cy="1087760"/>
          </a:xfrm>
        </p:spPr>
        <p:txBody>
          <a:bodyPr/>
          <a:lstStyle/>
          <a:p>
            <a:pPr marL="0" indent="0" algn="ctr">
              <a:buNone/>
            </a:pPr>
            <a:r>
              <a:rPr lang="en-GB" sz="2600" b="1" dirty="0" smtClean="0">
                <a:latin typeface="Arial" panose="020B0604020202020204" pitchFamily="34" charset="0"/>
                <a:cs typeface="Arial" panose="020B0604020202020204" pitchFamily="34" charset="0"/>
              </a:rPr>
              <a:t>How are these ethical theories</a:t>
            </a:r>
          </a:p>
          <a:p>
            <a:pPr marL="0" indent="0" algn="ctr">
              <a:buNone/>
            </a:pPr>
            <a:r>
              <a:rPr lang="en-GB" sz="2600" b="1" dirty="0" smtClean="0">
                <a:latin typeface="Arial" panose="020B0604020202020204" pitchFamily="34" charset="0"/>
                <a:cs typeface="Arial" panose="020B0604020202020204" pitchFamily="34" charset="0"/>
              </a:rPr>
              <a:t>linked with theories of justice?</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86117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50825" y="1785926"/>
            <a:ext cx="8642350" cy="4595824"/>
          </a:xfrm>
        </p:spPr>
        <p:txBody>
          <a:bodyPr/>
          <a:lstStyle/>
          <a:p>
            <a:pPr marL="609600" indent="-609600">
              <a:buNone/>
            </a:pPr>
            <a:r>
              <a:rPr lang="fi-FI" sz="2600" b="1" dirty="0" smtClean="0">
                <a:latin typeface="Arial" charset="0"/>
                <a:cs typeface="Arial" charset="0"/>
              </a:rPr>
              <a:t> </a:t>
            </a:r>
          </a:p>
        </p:txBody>
      </p:sp>
      <p:sp>
        <p:nvSpPr>
          <p:cNvPr id="4" name="Oval 3"/>
          <p:cNvSpPr>
            <a:spLocks noChangeAspect="1"/>
          </p:cNvSpPr>
          <p:nvPr/>
        </p:nvSpPr>
        <p:spPr bwMode="auto">
          <a:xfrm>
            <a:off x="3672000"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2000"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79912"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2525"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4088"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5920"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2000"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Ethical theories and theories of justice</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26139635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61773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5364088" y="1946042"/>
            <a:ext cx="1872208" cy="37444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243" name="Rectangle 3"/>
          <p:cNvSpPr>
            <a:spLocks noGrp="1" noChangeArrowheads="1"/>
          </p:cNvSpPr>
          <p:nvPr>
            <p:ph type="body" idx="1"/>
          </p:nvPr>
        </p:nvSpPr>
        <p:spPr>
          <a:xfrm>
            <a:off x="250825" y="1785926"/>
            <a:ext cx="8642350" cy="4595824"/>
          </a:xfrm>
        </p:spPr>
        <p:txBody>
          <a:bodyPr/>
          <a:lstStyle/>
          <a:p>
            <a:pPr marL="609600" indent="-609600">
              <a:buNone/>
            </a:pPr>
            <a:r>
              <a:rPr lang="fi-FI" sz="2600" b="1" dirty="0" smtClean="0">
                <a:latin typeface="Arial" charset="0"/>
                <a:cs typeface="Arial" charset="0"/>
              </a:rPr>
              <a:t> </a:t>
            </a:r>
          </a:p>
        </p:txBody>
      </p:sp>
      <p:sp>
        <p:nvSpPr>
          <p:cNvPr id="4" name="Oval 3"/>
          <p:cNvSpPr>
            <a:spLocks noChangeAspect="1"/>
          </p:cNvSpPr>
          <p:nvPr/>
        </p:nvSpPr>
        <p:spPr bwMode="auto">
          <a:xfrm>
            <a:off x="3672000"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2000"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79912"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2525"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4088"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5920"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2000"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6"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Ethical theories and theories of justice</a:t>
            </a:r>
            <a:endParaRPr lang="en-GB" sz="1600" b="1" dirty="0" smtClean="0">
              <a:solidFill>
                <a:schemeClr val="bg2">
                  <a:lumMod val="40000"/>
                  <a:lumOff val="60000"/>
                </a:schemeClr>
              </a:solidFill>
              <a:latin typeface="Arial" charset="0"/>
            </a:endParaRPr>
          </a:p>
        </p:txBody>
      </p:sp>
      <p:sp>
        <p:nvSpPr>
          <p:cNvPr id="14" name="TextBox 13"/>
          <p:cNvSpPr txBox="1"/>
          <p:nvPr/>
        </p:nvSpPr>
        <p:spPr>
          <a:xfrm>
            <a:off x="5472000" y="5807224"/>
            <a:ext cx="1997968" cy="584775"/>
          </a:xfrm>
          <a:prstGeom prst="rect">
            <a:avLst/>
          </a:prstGeom>
          <a:noFill/>
          <a:ln>
            <a:no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Utilitarian</a:t>
            </a:r>
          </a:p>
          <a:p>
            <a:pPr algn="ctr"/>
            <a:r>
              <a:rPr lang="en-GB" sz="1600" b="1" dirty="0" smtClean="0">
                <a:latin typeface="Arial" panose="020B0604020202020204" pitchFamily="34" charset="0"/>
                <a:cs typeface="Arial" panose="020B0604020202020204" pitchFamily="34" charset="0"/>
              </a:rPr>
              <a:t>Consequentialist</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90875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5364088" y="1946042"/>
            <a:ext cx="1872208" cy="37444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Oval 14"/>
          <p:cNvSpPr/>
          <p:nvPr/>
        </p:nvSpPr>
        <p:spPr bwMode="auto">
          <a:xfrm>
            <a:off x="3635896" y="1946042"/>
            <a:ext cx="1872208" cy="2988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243" name="Rectangle 3"/>
          <p:cNvSpPr>
            <a:spLocks noGrp="1" noChangeArrowheads="1"/>
          </p:cNvSpPr>
          <p:nvPr>
            <p:ph type="body" idx="1"/>
          </p:nvPr>
        </p:nvSpPr>
        <p:spPr>
          <a:xfrm>
            <a:off x="250825" y="1785926"/>
            <a:ext cx="8642350" cy="4595824"/>
          </a:xfrm>
        </p:spPr>
        <p:txBody>
          <a:bodyPr/>
          <a:lstStyle/>
          <a:p>
            <a:pPr marL="609600" indent="-609600">
              <a:buNone/>
            </a:pPr>
            <a:r>
              <a:rPr lang="fi-FI" sz="2600" b="1" dirty="0" smtClean="0">
                <a:latin typeface="Arial" charset="0"/>
                <a:cs typeface="Arial" charset="0"/>
              </a:rPr>
              <a:t> </a:t>
            </a:r>
          </a:p>
        </p:txBody>
      </p:sp>
      <p:sp>
        <p:nvSpPr>
          <p:cNvPr id="4" name="Oval 3"/>
          <p:cNvSpPr>
            <a:spLocks noChangeAspect="1"/>
          </p:cNvSpPr>
          <p:nvPr/>
        </p:nvSpPr>
        <p:spPr bwMode="auto">
          <a:xfrm>
            <a:off x="3672000"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2000"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79912"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2525"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4088"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5920"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2000"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4" name="TextBox 13"/>
          <p:cNvSpPr txBox="1"/>
          <p:nvPr/>
        </p:nvSpPr>
        <p:spPr>
          <a:xfrm>
            <a:off x="5472000" y="5807224"/>
            <a:ext cx="1997968" cy="584775"/>
          </a:xfrm>
          <a:prstGeom prst="rect">
            <a:avLst/>
          </a:prstGeom>
          <a:noFill/>
          <a:ln>
            <a:no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Utilitarian</a:t>
            </a:r>
          </a:p>
          <a:p>
            <a:pPr algn="ctr"/>
            <a:r>
              <a:rPr lang="en-GB" sz="1600" b="1" dirty="0" smtClean="0">
                <a:latin typeface="Arial" panose="020B0604020202020204" pitchFamily="34" charset="0"/>
                <a:cs typeface="Arial" panose="020B0604020202020204" pitchFamily="34" charset="0"/>
              </a:rPr>
              <a:t>Consequentialist</a:t>
            </a:r>
            <a:endParaRPr lang="en-GB" sz="1400" b="1" dirty="0">
              <a:latin typeface="Arial" panose="020B0604020202020204" pitchFamily="34" charset="0"/>
              <a:cs typeface="Arial" panose="020B0604020202020204" pitchFamily="34" charset="0"/>
            </a:endParaRPr>
          </a:p>
        </p:txBody>
      </p:sp>
      <p:sp>
        <p:nvSpPr>
          <p:cNvPr id="17" name="TextBox 16"/>
          <p:cNvSpPr txBox="1"/>
          <p:nvPr/>
        </p:nvSpPr>
        <p:spPr>
          <a:xfrm>
            <a:off x="3573016" y="1260049"/>
            <a:ext cx="1997968" cy="584775"/>
          </a:xfrm>
          <a:prstGeom prst="rect">
            <a:avLst/>
          </a:prstGeom>
          <a:noFill/>
          <a:ln>
            <a:no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Kantian</a:t>
            </a:r>
          </a:p>
          <a:p>
            <a:pPr algn="ctr"/>
            <a:r>
              <a:rPr lang="en-GB" sz="1600" b="1" dirty="0" smtClean="0">
                <a:latin typeface="Arial" panose="020B0604020202020204" pitchFamily="34" charset="0"/>
                <a:cs typeface="Arial" panose="020B0604020202020204" pitchFamily="34" charset="0"/>
              </a:rPr>
              <a:t>Deontological</a:t>
            </a:r>
            <a:endParaRPr lang="en-GB" sz="1400" b="1" dirty="0">
              <a:latin typeface="Arial" panose="020B0604020202020204" pitchFamily="34" charset="0"/>
              <a:cs typeface="Arial" panose="020B0604020202020204" pitchFamily="34" charset="0"/>
            </a:endParaRPr>
          </a:p>
        </p:txBody>
      </p:sp>
      <p:sp>
        <p:nvSpPr>
          <p:cNvPr id="18"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Ethical theories and theories of justice</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36894387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Shape 5"/>
          <p:cNvSpPr/>
          <p:nvPr/>
        </p:nvSpPr>
        <p:spPr bwMode="auto">
          <a:xfrm>
            <a:off x="1975920" y="2403033"/>
            <a:ext cx="3748208" cy="2826167"/>
          </a:xfrm>
          <a:prstGeom prst="corner">
            <a:avLst>
              <a:gd name="adj1" fmla="val 100000"/>
              <a:gd name="adj2" fmla="val 7891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 name="Oval 1"/>
          <p:cNvSpPr/>
          <p:nvPr/>
        </p:nvSpPr>
        <p:spPr bwMode="auto">
          <a:xfrm>
            <a:off x="5364088" y="1946042"/>
            <a:ext cx="1872208" cy="37444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Oval 14"/>
          <p:cNvSpPr/>
          <p:nvPr/>
        </p:nvSpPr>
        <p:spPr bwMode="auto">
          <a:xfrm>
            <a:off x="3635896" y="1946042"/>
            <a:ext cx="1872208" cy="2988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243" name="Rectangle 3"/>
          <p:cNvSpPr>
            <a:spLocks noGrp="1" noChangeArrowheads="1"/>
          </p:cNvSpPr>
          <p:nvPr>
            <p:ph type="body" idx="1"/>
          </p:nvPr>
        </p:nvSpPr>
        <p:spPr>
          <a:xfrm>
            <a:off x="250825" y="1785926"/>
            <a:ext cx="8642350" cy="4595824"/>
          </a:xfrm>
        </p:spPr>
        <p:txBody>
          <a:bodyPr/>
          <a:lstStyle/>
          <a:p>
            <a:pPr marL="609600" indent="-609600">
              <a:buNone/>
            </a:pPr>
            <a:r>
              <a:rPr lang="fi-FI" sz="2600" b="1" dirty="0" smtClean="0">
                <a:latin typeface="Arial" charset="0"/>
                <a:cs typeface="Arial" charset="0"/>
              </a:rPr>
              <a:t> </a:t>
            </a:r>
          </a:p>
        </p:txBody>
      </p:sp>
      <p:sp>
        <p:nvSpPr>
          <p:cNvPr id="4" name="Oval 3"/>
          <p:cNvSpPr>
            <a:spLocks noChangeAspect="1"/>
          </p:cNvSpPr>
          <p:nvPr/>
        </p:nvSpPr>
        <p:spPr bwMode="auto">
          <a:xfrm>
            <a:off x="3672000"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2000"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79912"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2525"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4088"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5920"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2000"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4" name="TextBox 13"/>
          <p:cNvSpPr txBox="1"/>
          <p:nvPr/>
        </p:nvSpPr>
        <p:spPr>
          <a:xfrm>
            <a:off x="5472000" y="5807224"/>
            <a:ext cx="1997968" cy="584775"/>
          </a:xfrm>
          <a:prstGeom prst="rect">
            <a:avLst/>
          </a:prstGeom>
          <a:noFill/>
          <a:ln>
            <a:no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Utilitarian</a:t>
            </a:r>
          </a:p>
          <a:p>
            <a:pPr algn="ctr"/>
            <a:r>
              <a:rPr lang="en-GB" sz="1600" b="1" dirty="0" smtClean="0">
                <a:latin typeface="Arial" panose="020B0604020202020204" pitchFamily="34" charset="0"/>
                <a:cs typeface="Arial" panose="020B0604020202020204" pitchFamily="34" charset="0"/>
              </a:rPr>
              <a:t>Consequentialist</a:t>
            </a:r>
            <a:endParaRPr lang="en-GB" sz="1400" b="1" dirty="0">
              <a:latin typeface="Arial" panose="020B0604020202020204" pitchFamily="34" charset="0"/>
              <a:cs typeface="Arial" panose="020B0604020202020204" pitchFamily="34" charset="0"/>
            </a:endParaRPr>
          </a:p>
        </p:txBody>
      </p:sp>
      <p:sp>
        <p:nvSpPr>
          <p:cNvPr id="17" name="TextBox 16"/>
          <p:cNvSpPr txBox="1"/>
          <p:nvPr/>
        </p:nvSpPr>
        <p:spPr>
          <a:xfrm>
            <a:off x="3573016" y="1260049"/>
            <a:ext cx="1997968" cy="584775"/>
          </a:xfrm>
          <a:prstGeom prst="rect">
            <a:avLst/>
          </a:prstGeom>
          <a:noFill/>
          <a:ln>
            <a:no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Kantian</a:t>
            </a:r>
          </a:p>
          <a:p>
            <a:pPr algn="ctr"/>
            <a:r>
              <a:rPr lang="en-GB" sz="1600" b="1" dirty="0" smtClean="0">
                <a:latin typeface="Arial" panose="020B0604020202020204" pitchFamily="34" charset="0"/>
                <a:cs typeface="Arial" panose="020B0604020202020204" pitchFamily="34" charset="0"/>
              </a:rPr>
              <a:t>Deontological</a:t>
            </a:r>
            <a:endParaRPr lang="en-GB" sz="1400" b="1" dirty="0">
              <a:latin typeface="Arial" panose="020B0604020202020204" pitchFamily="34" charset="0"/>
              <a:cs typeface="Arial" panose="020B0604020202020204" pitchFamily="34" charset="0"/>
            </a:endParaRPr>
          </a:p>
        </p:txBody>
      </p:sp>
      <p:sp>
        <p:nvSpPr>
          <p:cNvPr id="18" name="TextBox 17"/>
          <p:cNvSpPr txBox="1"/>
          <p:nvPr/>
        </p:nvSpPr>
        <p:spPr>
          <a:xfrm>
            <a:off x="207042" y="3531160"/>
            <a:ext cx="1997968" cy="584775"/>
          </a:xfrm>
          <a:prstGeom prst="rect">
            <a:avLst/>
          </a:prstGeom>
          <a:noFill/>
          <a:ln>
            <a:no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Teleological</a:t>
            </a:r>
          </a:p>
          <a:p>
            <a:pPr algn="ctr"/>
            <a:r>
              <a:rPr lang="en-GB" sz="1600" b="1" dirty="0" smtClean="0">
                <a:latin typeface="Arial" panose="020B0604020202020204" pitchFamily="34" charset="0"/>
                <a:cs typeface="Arial" panose="020B0604020202020204" pitchFamily="34" charset="0"/>
              </a:rPr>
              <a:t>Aristotelian</a:t>
            </a:r>
            <a:endParaRPr lang="en-GB" sz="1400" b="1" dirty="0">
              <a:latin typeface="Arial" panose="020B0604020202020204" pitchFamily="34" charset="0"/>
              <a:cs typeface="Arial" panose="020B0604020202020204" pitchFamily="34" charset="0"/>
            </a:endParaRPr>
          </a:p>
        </p:txBody>
      </p:sp>
      <p:sp>
        <p:nvSpPr>
          <p:cNvPr id="19"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Ethical theories and theories of justice</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97785592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Shape 5"/>
          <p:cNvSpPr/>
          <p:nvPr/>
        </p:nvSpPr>
        <p:spPr bwMode="auto">
          <a:xfrm>
            <a:off x="1975920" y="1935793"/>
            <a:ext cx="5260376" cy="3754665"/>
          </a:xfrm>
          <a:prstGeom prst="corner">
            <a:avLst>
              <a:gd name="adj1" fmla="val 100000"/>
              <a:gd name="adj2" fmla="val 7891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 name="Oval 1"/>
          <p:cNvSpPr/>
          <p:nvPr/>
        </p:nvSpPr>
        <p:spPr bwMode="auto">
          <a:xfrm>
            <a:off x="5364088" y="1946042"/>
            <a:ext cx="1872208" cy="37444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Oval 14"/>
          <p:cNvSpPr/>
          <p:nvPr/>
        </p:nvSpPr>
        <p:spPr bwMode="auto">
          <a:xfrm>
            <a:off x="3635896" y="1946042"/>
            <a:ext cx="1872208" cy="2988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243" name="Rectangle 3"/>
          <p:cNvSpPr>
            <a:spLocks noGrp="1" noChangeArrowheads="1"/>
          </p:cNvSpPr>
          <p:nvPr>
            <p:ph type="body" idx="1"/>
          </p:nvPr>
        </p:nvSpPr>
        <p:spPr>
          <a:xfrm>
            <a:off x="250825" y="1785926"/>
            <a:ext cx="8642350" cy="4595824"/>
          </a:xfrm>
        </p:spPr>
        <p:txBody>
          <a:bodyPr/>
          <a:lstStyle/>
          <a:p>
            <a:pPr marL="609600" indent="-609600">
              <a:buNone/>
            </a:pPr>
            <a:r>
              <a:rPr lang="fi-FI" sz="2600" b="1" dirty="0" smtClean="0">
                <a:latin typeface="Arial" charset="0"/>
                <a:cs typeface="Arial" charset="0"/>
              </a:rPr>
              <a:t> </a:t>
            </a:r>
          </a:p>
        </p:txBody>
      </p:sp>
      <p:sp>
        <p:nvSpPr>
          <p:cNvPr id="4" name="Oval 3"/>
          <p:cNvSpPr>
            <a:spLocks noChangeAspect="1"/>
          </p:cNvSpPr>
          <p:nvPr/>
        </p:nvSpPr>
        <p:spPr bwMode="auto">
          <a:xfrm>
            <a:off x="3672000" y="4365184"/>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Responsi-bility / Not</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8"/>
          <p:cNvSpPr>
            <a:spLocks noChangeAspect="1"/>
          </p:cNvSpPr>
          <p:nvPr/>
        </p:nvSpPr>
        <p:spPr bwMode="auto">
          <a:xfrm>
            <a:off x="3672000" y="256965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Individual rights</a:t>
            </a:r>
          </a:p>
        </p:txBody>
      </p:sp>
      <p:sp>
        <p:nvSpPr>
          <p:cNvPr id="10" name="Oval 9"/>
          <p:cNvSpPr>
            <a:spLocks noChangeAspect="1"/>
          </p:cNvSpPr>
          <p:nvPr/>
        </p:nvSpPr>
        <p:spPr bwMode="auto">
          <a:xfrm>
            <a:off x="1979912"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Communal tradition</a:t>
            </a:r>
          </a:p>
        </p:txBody>
      </p:sp>
      <p:sp>
        <p:nvSpPr>
          <p:cNvPr id="11" name="Oval 10"/>
          <p:cNvSpPr>
            <a:spLocks noChangeAspect="1"/>
          </p:cNvSpPr>
          <p:nvPr/>
        </p:nvSpPr>
        <p:spPr bwMode="auto">
          <a:xfrm>
            <a:off x="5382525"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Preference satisfaction</a:t>
            </a:r>
          </a:p>
        </p:txBody>
      </p:sp>
      <p:sp>
        <p:nvSpPr>
          <p:cNvPr id="13" name="Oval 12"/>
          <p:cNvSpPr>
            <a:spLocks noChangeAspect="1"/>
          </p:cNvSpPr>
          <p:nvPr/>
        </p:nvSpPr>
        <p:spPr bwMode="auto">
          <a:xfrm>
            <a:off x="5364088" y="2982795"/>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anose="020B0604020202020204" pitchFamily="34" charset="0"/>
                <a:cs typeface="Arial" panose="020B0604020202020204" pitchFamily="34" charset="0"/>
              </a:rPr>
              <a:t>Capability promotion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Oval 11"/>
          <p:cNvSpPr>
            <a:spLocks noChangeAspect="1"/>
          </p:cNvSpPr>
          <p:nvPr/>
        </p:nvSpPr>
        <p:spPr bwMode="auto">
          <a:xfrm>
            <a:off x="1975920" y="3939862"/>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pitchFamily="34" charset="0"/>
                <a:cs typeface="Arial" pitchFamily="34" charset="0"/>
              </a:rPr>
              <a:t>Relations</a:t>
            </a:r>
            <a:r>
              <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Care</a:t>
            </a:r>
          </a:p>
        </p:txBody>
      </p:sp>
      <p:sp>
        <p:nvSpPr>
          <p:cNvPr id="8" name="Oval 7"/>
          <p:cNvSpPr>
            <a:spLocks noChangeAspect="1"/>
          </p:cNvSpPr>
          <p:nvPr/>
        </p:nvSpPr>
        <p:spPr bwMode="auto">
          <a:xfrm>
            <a:off x="3672000" y="3458250"/>
            <a:ext cx="1800000" cy="720000"/>
          </a:xfrm>
          <a:prstGeom prst="ellipse">
            <a:avLst/>
          </a:prstGeom>
          <a:solidFill>
            <a:schemeClr val="bg1"/>
          </a:solidFill>
          <a:ln w="25400" cap="flat" cmpd="sng" algn="ctr">
            <a:solidFill>
              <a:schemeClr val="tx1">
                <a:alpha val="94000"/>
              </a:schemeClr>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rPr>
              <a:t>Fair contract</a:t>
            </a:r>
          </a:p>
        </p:txBody>
      </p:sp>
      <p:sp>
        <p:nvSpPr>
          <p:cNvPr id="14" name="TextBox 13"/>
          <p:cNvSpPr txBox="1"/>
          <p:nvPr/>
        </p:nvSpPr>
        <p:spPr>
          <a:xfrm>
            <a:off x="5472000" y="5807224"/>
            <a:ext cx="1997968" cy="584775"/>
          </a:xfrm>
          <a:prstGeom prst="rect">
            <a:avLst/>
          </a:prstGeom>
          <a:noFill/>
          <a:ln>
            <a:no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Utilitarian</a:t>
            </a:r>
          </a:p>
          <a:p>
            <a:pPr algn="ctr"/>
            <a:r>
              <a:rPr lang="en-GB" sz="1600" b="1" dirty="0" smtClean="0">
                <a:latin typeface="Arial" panose="020B0604020202020204" pitchFamily="34" charset="0"/>
                <a:cs typeface="Arial" panose="020B0604020202020204" pitchFamily="34" charset="0"/>
              </a:rPr>
              <a:t>Consequentialist</a:t>
            </a:r>
            <a:endParaRPr lang="en-GB" sz="1400" b="1" dirty="0">
              <a:latin typeface="Arial" panose="020B0604020202020204" pitchFamily="34" charset="0"/>
              <a:cs typeface="Arial" panose="020B0604020202020204" pitchFamily="34" charset="0"/>
            </a:endParaRPr>
          </a:p>
        </p:txBody>
      </p:sp>
      <p:sp>
        <p:nvSpPr>
          <p:cNvPr id="17" name="TextBox 16"/>
          <p:cNvSpPr txBox="1"/>
          <p:nvPr/>
        </p:nvSpPr>
        <p:spPr>
          <a:xfrm>
            <a:off x="3573016" y="1260049"/>
            <a:ext cx="1997968" cy="584775"/>
          </a:xfrm>
          <a:prstGeom prst="rect">
            <a:avLst/>
          </a:prstGeom>
          <a:noFill/>
          <a:ln>
            <a:no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Kantian</a:t>
            </a:r>
          </a:p>
          <a:p>
            <a:pPr algn="ctr"/>
            <a:r>
              <a:rPr lang="en-GB" sz="1600" b="1" dirty="0" smtClean="0">
                <a:latin typeface="Arial" panose="020B0604020202020204" pitchFamily="34" charset="0"/>
                <a:cs typeface="Arial" panose="020B0604020202020204" pitchFamily="34" charset="0"/>
              </a:rPr>
              <a:t>Deontological</a:t>
            </a:r>
            <a:endParaRPr lang="en-GB" sz="1400" b="1" dirty="0">
              <a:latin typeface="Arial" panose="020B0604020202020204" pitchFamily="34" charset="0"/>
              <a:cs typeface="Arial" panose="020B0604020202020204" pitchFamily="34" charset="0"/>
            </a:endParaRPr>
          </a:p>
        </p:txBody>
      </p:sp>
      <p:sp>
        <p:nvSpPr>
          <p:cNvPr id="18" name="TextBox 17"/>
          <p:cNvSpPr txBox="1"/>
          <p:nvPr/>
        </p:nvSpPr>
        <p:spPr>
          <a:xfrm>
            <a:off x="207042" y="3531160"/>
            <a:ext cx="1997968" cy="584775"/>
          </a:xfrm>
          <a:prstGeom prst="rect">
            <a:avLst/>
          </a:prstGeom>
          <a:noFill/>
          <a:ln>
            <a:noFill/>
          </a:ln>
        </p:spPr>
        <p:txBody>
          <a:bodyPr wrap="square" rtlCol="0">
            <a:spAutoFit/>
          </a:bodyPr>
          <a:lstStyle/>
          <a:p>
            <a:pPr algn="ctr"/>
            <a:r>
              <a:rPr lang="en-GB" sz="1600" b="1" dirty="0" smtClean="0">
                <a:latin typeface="Arial" panose="020B0604020202020204" pitchFamily="34" charset="0"/>
                <a:cs typeface="Arial" panose="020B0604020202020204" pitchFamily="34" charset="0"/>
              </a:rPr>
              <a:t>Teleological</a:t>
            </a:r>
          </a:p>
          <a:p>
            <a:pPr algn="ctr"/>
            <a:r>
              <a:rPr lang="en-GB" sz="1600" b="1" dirty="0" smtClean="0">
                <a:latin typeface="Arial" panose="020B0604020202020204" pitchFamily="34" charset="0"/>
                <a:cs typeface="Arial" panose="020B0604020202020204" pitchFamily="34" charset="0"/>
              </a:rPr>
              <a:t>Aristotelian</a:t>
            </a:r>
            <a:endParaRPr lang="en-GB" sz="1400" b="1" dirty="0">
              <a:latin typeface="Arial" panose="020B0604020202020204" pitchFamily="34" charset="0"/>
              <a:cs typeface="Arial" panose="020B0604020202020204" pitchFamily="34" charset="0"/>
            </a:endParaRPr>
          </a:p>
        </p:txBody>
      </p:sp>
      <p:sp>
        <p:nvSpPr>
          <p:cNvPr id="19"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Ethical theories and theories of justice</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30699382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95260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What are these ethical theories all about?</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69225169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dirty="0" smtClean="0">
                <a:latin typeface="Arial" panose="020B0604020202020204" pitchFamily="34" charset="0"/>
                <a:cs typeface="Arial" panose="020B0604020202020204" pitchFamily="34" charset="0"/>
              </a:rPr>
              <a:t>Consequentialist (outcome-oriented)</a:t>
            </a:r>
          </a:p>
          <a:p>
            <a:pPr algn="ctr">
              <a:spcAft>
                <a:spcPts val="600"/>
              </a:spcAft>
            </a:pPr>
            <a:r>
              <a:rPr lang="en-GB" sz="2200" b="1" dirty="0" smtClean="0">
                <a:latin typeface="Arial" panose="020B0604020202020204" pitchFamily="34" charset="0"/>
                <a:cs typeface="Arial" panose="020B0604020202020204" pitchFamily="34" charset="0"/>
              </a:rPr>
              <a:t>Act utilitarianism</a:t>
            </a:r>
          </a:p>
          <a:p>
            <a:pPr algn="ctr">
              <a:spcAft>
                <a:spcPts val="600"/>
              </a:spcAft>
            </a:pPr>
            <a:r>
              <a:rPr lang="en-GB" sz="2200" b="1" dirty="0" smtClean="0">
                <a:latin typeface="Arial" panose="020B0604020202020204" pitchFamily="34" charset="0"/>
                <a:cs typeface="Arial" panose="020B0604020202020204" pitchFamily="34" charset="0"/>
              </a:rPr>
              <a:t>Rule utilitarianism</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What are these ethical theories all about?</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0826693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dirty="0" smtClean="0">
                <a:latin typeface="Arial" panose="020B0604020202020204" pitchFamily="34" charset="0"/>
                <a:cs typeface="Arial" panose="020B0604020202020204" pitchFamily="34" charset="0"/>
              </a:rPr>
              <a:t>Consequentialist (outcome-oriented)</a:t>
            </a:r>
          </a:p>
          <a:p>
            <a:pPr algn="ctr">
              <a:spcAft>
                <a:spcPts val="600"/>
              </a:spcAft>
            </a:pPr>
            <a:r>
              <a:rPr lang="en-GB" sz="2200" b="1" dirty="0" smtClean="0">
                <a:latin typeface="Arial" panose="020B0604020202020204" pitchFamily="34" charset="0"/>
                <a:cs typeface="Arial" panose="020B0604020202020204" pitchFamily="34" charset="0"/>
              </a:rPr>
              <a:t>Act utilitarianism</a:t>
            </a:r>
          </a:p>
          <a:p>
            <a:pPr algn="ctr">
              <a:spcAft>
                <a:spcPts val="600"/>
              </a:spcAft>
            </a:pPr>
            <a:r>
              <a:rPr lang="en-GB" sz="2200" b="1" dirty="0" smtClean="0">
                <a:latin typeface="Arial" panose="020B0604020202020204" pitchFamily="34" charset="0"/>
                <a:cs typeface="Arial" panose="020B0604020202020204" pitchFamily="34" charset="0"/>
              </a:rPr>
              <a:t>Rule utilitarianism</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dirty="0" smtClean="0">
                <a:latin typeface="Arial" panose="020B0604020202020204" pitchFamily="34" charset="0"/>
                <a:cs typeface="Arial" panose="020B0604020202020204" pitchFamily="34" charset="0"/>
              </a:rPr>
              <a:t>Deontological (rule-oriented)</a:t>
            </a:r>
          </a:p>
          <a:p>
            <a:pPr algn="ctr">
              <a:spcAft>
                <a:spcPts val="600"/>
              </a:spcAft>
            </a:pPr>
            <a:r>
              <a:rPr lang="en-GB" sz="2200" b="1" dirty="0" smtClean="0">
                <a:latin typeface="Arial" panose="020B0604020202020204" pitchFamily="34" charset="0"/>
                <a:cs typeface="Arial" panose="020B0604020202020204" pitchFamily="34" charset="0"/>
              </a:rPr>
              <a:t>Moral legalism</a:t>
            </a:r>
          </a:p>
          <a:p>
            <a:pPr algn="ctr">
              <a:spcAft>
                <a:spcPts val="600"/>
              </a:spcAft>
            </a:pPr>
            <a:r>
              <a:rPr lang="en-GB" sz="2200" b="1" dirty="0" smtClean="0">
                <a:latin typeface="Arial" panose="020B0604020202020204" pitchFamily="34" charset="0"/>
                <a:cs typeface="Arial" panose="020B0604020202020204" pitchFamily="34" charset="0"/>
              </a:rPr>
              <a:t>Kantian ethics</a:t>
            </a:r>
          </a:p>
          <a:p>
            <a:pPr marL="0"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What are these ethical theories all about?</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421230859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dirty="0" smtClean="0">
                <a:latin typeface="Arial" panose="020B0604020202020204" pitchFamily="34" charset="0"/>
                <a:cs typeface="Arial" panose="020B0604020202020204" pitchFamily="34" charset="0"/>
              </a:rPr>
              <a:t>Consequentialist (outcome-oriented)</a:t>
            </a:r>
          </a:p>
          <a:p>
            <a:pPr algn="ctr">
              <a:spcAft>
                <a:spcPts val="600"/>
              </a:spcAft>
            </a:pPr>
            <a:r>
              <a:rPr lang="en-GB" sz="2200" b="1" dirty="0" smtClean="0">
                <a:latin typeface="Arial" panose="020B0604020202020204" pitchFamily="34" charset="0"/>
                <a:cs typeface="Arial" panose="020B0604020202020204" pitchFamily="34" charset="0"/>
              </a:rPr>
              <a:t>Act utilitarianism</a:t>
            </a:r>
          </a:p>
          <a:p>
            <a:pPr algn="ctr">
              <a:spcAft>
                <a:spcPts val="600"/>
              </a:spcAft>
            </a:pPr>
            <a:r>
              <a:rPr lang="en-GB" sz="2200" b="1" dirty="0" smtClean="0">
                <a:latin typeface="Arial" panose="020B0604020202020204" pitchFamily="34" charset="0"/>
                <a:cs typeface="Arial" panose="020B0604020202020204" pitchFamily="34" charset="0"/>
              </a:rPr>
              <a:t>Rule utilitarianism</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dirty="0" smtClean="0">
                <a:latin typeface="Arial" panose="020B0604020202020204" pitchFamily="34" charset="0"/>
                <a:cs typeface="Arial" panose="020B0604020202020204" pitchFamily="34" charset="0"/>
              </a:rPr>
              <a:t>Deontological (rule-oriented)</a:t>
            </a:r>
          </a:p>
          <a:p>
            <a:pPr algn="ctr">
              <a:spcAft>
                <a:spcPts val="600"/>
              </a:spcAft>
            </a:pPr>
            <a:r>
              <a:rPr lang="en-GB" sz="2200" b="1" dirty="0" smtClean="0">
                <a:latin typeface="Arial" panose="020B0604020202020204" pitchFamily="34" charset="0"/>
                <a:cs typeface="Arial" panose="020B0604020202020204" pitchFamily="34" charset="0"/>
              </a:rPr>
              <a:t>Moral legalism</a:t>
            </a:r>
          </a:p>
          <a:p>
            <a:pPr algn="ctr">
              <a:spcAft>
                <a:spcPts val="600"/>
              </a:spcAft>
            </a:pPr>
            <a:r>
              <a:rPr lang="en-GB" sz="2200" b="1" dirty="0" smtClean="0">
                <a:latin typeface="Arial" panose="020B0604020202020204" pitchFamily="34" charset="0"/>
                <a:cs typeface="Arial" panose="020B0604020202020204" pitchFamily="34" charset="0"/>
              </a:rPr>
              <a:t>Kantian ethics</a:t>
            </a:r>
          </a:p>
          <a:p>
            <a:pPr marL="0" indent="0" algn="ctr">
              <a:spcAft>
                <a:spcPts val="600"/>
              </a:spcAft>
              <a:buNone/>
            </a:pPr>
            <a:endParaRPr lang="en-GB" sz="800" b="1" dirty="0">
              <a:latin typeface="Arial" panose="020B0604020202020204" pitchFamily="34" charset="0"/>
              <a:cs typeface="Arial" panose="020B0604020202020204" pitchFamily="34" charset="0"/>
            </a:endParaRPr>
          </a:p>
          <a:p>
            <a:pPr marL="0" indent="0" algn="ctr">
              <a:spcAft>
                <a:spcPts val="600"/>
              </a:spcAft>
              <a:buNone/>
            </a:pPr>
            <a:r>
              <a:rPr lang="en-GB" sz="2400" b="1" dirty="0" smtClean="0">
                <a:latin typeface="Arial" panose="020B0604020202020204" pitchFamily="34" charset="0"/>
                <a:cs typeface="Arial" panose="020B0604020202020204" pitchFamily="34" charset="0"/>
              </a:rPr>
              <a:t>Teleological (end-oriented)</a:t>
            </a:r>
          </a:p>
          <a:p>
            <a:pPr algn="ctr">
              <a:spcAft>
                <a:spcPts val="600"/>
              </a:spcAft>
            </a:pPr>
            <a:r>
              <a:rPr lang="en-GB" sz="2200" b="1" dirty="0" smtClean="0">
                <a:latin typeface="Arial" panose="020B0604020202020204" pitchFamily="34" charset="0"/>
                <a:cs typeface="Arial" panose="020B0604020202020204" pitchFamily="34" charset="0"/>
              </a:rPr>
              <a:t>Natural law theory</a:t>
            </a:r>
          </a:p>
          <a:p>
            <a:pPr algn="ctr">
              <a:spcAft>
                <a:spcPts val="600"/>
              </a:spcAft>
            </a:pPr>
            <a:r>
              <a:rPr lang="en-GB" sz="2200" b="1" dirty="0" smtClean="0">
                <a:latin typeface="Arial" panose="020B0604020202020204" pitchFamily="34" charset="0"/>
                <a:cs typeface="Arial" panose="020B0604020202020204" pitchFamily="34" charset="0"/>
              </a:rPr>
              <a:t>Virtue ethics</a:t>
            </a: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What are these ethical theories all about?</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75357855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64998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1"/>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2" name="Rectangle 2"/>
          <p:cNvSpPr txBox="1">
            <a:spLocks noChangeArrowheads="1"/>
          </p:cNvSpPr>
          <p:nvPr/>
        </p:nvSpPr>
        <p:spPr bwMode="auto">
          <a:xfrm>
            <a:off x="179512" y="5306746"/>
            <a:ext cx="8784976" cy="1290606"/>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900" b="1" kern="0" dirty="0" smtClean="0">
                <a:solidFill>
                  <a:srgbClr val="FFFF99"/>
                </a:solidFill>
                <a:effectLst/>
                <a:latin typeface="Arial" charset="0"/>
              </a:rPr>
              <a:t/>
            </a:r>
            <a:br>
              <a:rPr lang="en-GB" sz="3900" b="1" kern="0" dirty="0" smtClean="0">
                <a:solidFill>
                  <a:srgbClr val="FFFF99"/>
                </a:solidFill>
                <a:effectLst/>
                <a:latin typeface="Arial" charset="0"/>
              </a:rPr>
            </a:br>
            <a:r>
              <a:rPr lang="en-GB" sz="2200" b="1" kern="0" dirty="0" smtClean="0">
                <a:solidFill>
                  <a:schemeClr val="tx1"/>
                </a:solidFill>
                <a:effectLst/>
                <a:latin typeface="Arial" charset="0"/>
              </a:rPr>
              <a:t>The background in the different approaches and theories will be provided by lectures, guest lectures, and reading material.</a:t>
            </a:r>
          </a:p>
          <a:p>
            <a:r>
              <a:rPr lang="en-GB" sz="2200" b="1" kern="0" dirty="0" smtClean="0">
                <a:solidFill>
                  <a:schemeClr val="tx1"/>
                </a:solidFill>
                <a:effectLst/>
                <a:latin typeface="Arial" charset="0"/>
              </a:rPr>
              <a:t>Everything is geared towards your investigation and reporting. </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cxnSp>
        <p:nvCxnSpPr>
          <p:cNvPr id="63" name="Straight Arrow Connector 62"/>
          <p:cNvCxnSpPr/>
          <p:nvPr/>
        </p:nvCxnSpPr>
        <p:spPr bwMode="auto">
          <a:xfrm flipV="1">
            <a:off x="4591047"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flipH="1" flipV="1">
            <a:off x="4220497" y="5016608"/>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flipV="1">
            <a:off x="5704058" y="5006544"/>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flipH="1" flipV="1">
            <a:off x="3131840" y="5009976"/>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7" name="Straight Arrow Connector 66"/>
          <p:cNvCxnSpPr/>
          <p:nvPr/>
        </p:nvCxnSpPr>
        <p:spPr bwMode="auto">
          <a:xfrm flipV="1">
            <a:off x="6748471"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8" name="Straight Arrow Connector 67"/>
          <p:cNvCxnSpPr/>
          <p:nvPr/>
        </p:nvCxnSpPr>
        <p:spPr bwMode="auto">
          <a:xfrm flipH="1" flipV="1">
            <a:off x="2104180" y="5031662"/>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5" name="Straight Connector 34"/>
          <p:cNvCxnSpPr/>
          <p:nvPr/>
        </p:nvCxnSpPr>
        <p:spPr bwMode="auto">
          <a:xfrm>
            <a:off x="4591047" y="3789040"/>
            <a:ext cx="0" cy="756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3074087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 </a:t>
            </a:r>
          </a:p>
          <a:p>
            <a:pPr marL="0" indent="0" algn="ctr">
              <a:spcAft>
                <a:spcPts val="0"/>
              </a:spcAft>
              <a:buNone/>
            </a:pPr>
            <a:r>
              <a:rPr lang="en-GB" sz="2200" b="1" dirty="0" smtClean="0">
                <a:latin typeface="Arial" panose="020B0604020202020204" pitchFamily="34" charset="0"/>
                <a:cs typeface="Arial" panose="020B0604020202020204" pitchFamily="34" charset="0"/>
              </a:rPr>
              <a:t>       </a:t>
            </a: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 </a:t>
            </a:r>
          </a:p>
          <a:p>
            <a:pPr algn="ctr">
              <a:spcAft>
                <a:spcPts val="0"/>
              </a:spcAft>
            </a:pPr>
            <a:r>
              <a:rPr lang="en-GB" sz="2200" b="1" dirty="0" smtClean="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67214065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Maximization of good</a:t>
            </a:r>
          </a:p>
          <a:p>
            <a:pPr marL="0" indent="0" algn="ctr">
              <a:spcAft>
                <a:spcPts val="0"/>
              </a:spcAft>
              <a:buNone/>
            </a:pPr>
            <a:r>
              <a:rPr lang="en-GB" sz="2200" b="1" dirty="0" smtClean="0">
                <a:latin typeface="Arial" panose="020B0604020202020204" pitchFamily="34" charset="0"/>
                <a:cs typeface="Arial" panose="020B0604020202020204" pitchFamily="34" charset="0"/>
              </a:rPr>
              <a:t>       </a:t>
            </a: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 </a:t>
            </a:r>
          </a:p>
          <a:p>
            <a:pPr algn="ctr">
              <a:spcAft>
                <a:spcPts val="0"/>
              </a:spcAft>
            </a:pPr>
            <a:r>
              <a:rPr lang="en-GB" sz="2200" b="1" dirty="0" smtClean="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70192504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Maximization of good</a:t>
            </a:r>
          </a:p>
          <a:p>
            <a:pPr algn="ctr">
              <a:spcAft>
                <a:spcPts val="0"/>
              </a:spcAft>
            </a:pPr>
            <a:r>
              <a:rPr lang="en-GB" sz="2200" b="1" dirty="0" smtClean="0">
                <a:latin typeface="Arial" panose="020B0604020202020204" pitchFamily="34" charset="0"/>
                <a:cs typeface="Arial" panose="020B0604020202020204" pitchFamily="34" charset="0"/>
              </a:rPr>
              <a:t>All decision makers always ought to aim at maximizing good</a:t>
            </a:r>
          </a:p>
          <a:p>
            <a:pPr marL="0" indent="0" algn="ctr">
              <a:spcAft>
                <a:spcPts val="0"/>
              </a:spcAft>
              <a:buNone/>
            </a:pPr>
            <a:r>
              <a:rPr lang="en-GB" sz="2200" b="1" dirty="0" smtClean="0">
                <a:latin typeface="Arial" panose="020B0604020202020204" pitchFamily="34" charset="0"/>
                <a:cs typeface="Arial" panose="020B0604020202020204" pitchFamily="34" charset="0"/>
              </a:rPr>
              <a:t>       </a:t>
            </a: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 </a:t>
            </a:r>
          </a:p>
          <a:p>
            <a:pPr algn="ctr">
              <a:spcAft>
                <a:spcPts val="0"/>
              </a:spcAft>
            </a:pPr>
            <a:r>
              <a:rPr lang="en-GB" sz="2200" b="1" dirty="0" smtClean="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67620629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Maximization of good</a:t>
            </a:r>
          </a:p>
          <a:p>
            <a:pPr algn="ctr">
              <a:spcAft>
                <a:spcPts val="0"/>
              </a:spcAft>
            </a:pPr>
            <a:r>
              <a:rPr lang="en-GB" sz="2200" b="1" dirty="0" smtClean="0">
                <a:latin typeface="Arial" panose="020B0604020202020204" pitchFamily="34" charset="0"/>
                <a:cs typeface="Arial" panose="020B0604020202020204" pitchFamily="34" charset="0"/>
              </a:rPr>
              <a:t>All decision makers always ought to aim at maximizing good</a:t>
            </a:r>
          </a:p>
          <a:p>
            <a:pPr marL="0" indent="0" algn="ctr">
              <a:spcAft>
                <a:spcPts val="0"/>
              </a:spcAft>
              <a:buNone/>
            </a:pPr>
            <a:r>
              <a:rPr lang="en-GB" sz="2200" b="1" dirty="0" smtClean="0">
                <a:latin typeface="Arial" panose="020B0604020202020204" pitchFamily="34" charset="0"/>
                <a:cs typeface="Arial" panose="020B0604020202020204" pitchFamily="34" charset="0"/>
              </a:rPr>
              <a:t>       even if this means “rights violations” or emotional discomfort</a:t>
            </a:r>
          </a:p>
          <a:p>
            <a:pPr marL="0" indent="0" algn="ctr">
              <a:spcAft>
                <a:spcPts val="600"/>
              </a:spcAft>
              <a:buNone/>
            </a:pP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 </a:t>
            </a:r>
          </a:p>
          <a:p>
            <a:pPr algn="ctr">
              <a:spcAft>
                <a:spcPts val="0"/>
              </a:spcAft>
            </a:pPr>
            <a:r>
              <a:rPr lang="en-GB" sz="2200" b="1" dirty="0" smtClean="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08620021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Maximization of good</a:t>
            </a:r>
          </a:p>
          <a:p>
            <a:pPr algn="ctr">
              <a:spcAft>
                <a:spcPts val="0"/>
              </a:spcAft>
            </a:pPr>
            <a:r>
              <a:rPr lang="en-GB" sz="2200" b="1" dirty="0" smtClean="0">
                <a:latin typeface="Arial" panose="020B0604020202020204" pitchFamily="34" charset="0"/>
                <a:cs typeface="Arial" panose="020B0604020202020204" pitchFamily="34" charset="0"/>
              </a:rPr>
              <a:t>All decision makers always ought to aim at maximizing good</a:t>
            </a:r>
          </a:p>
          <a:p>
            <a:pPr marL="0" indent="0" algn="ctr">
              <a:spcAft>
                <a:spcPts val="0"/>
              </a:spcAft>
              <a:buNone/>
            </a:pPr>
            <a:r>
              <a:rPr lang="en-GB" sz="2200" b="1" dirty="0" smtClean="0">
                <a:latin typeface="Arial" panose="020B0604020202020204" pitchFamily="34" charset="0"/>
                <a:cs typeface="Arial" panose="020B0604020202020204" pitchFamily="34" charset="0"/>
              </a:rPr>
              <a:t>       even if this means “rights violations” or emotional discomfort</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Definition of “good” as a natural entity</a:t>
            </a:r>
          </a:p>
          <a:p>
            <a:pPr marL="0" indent="0" algn="ctr">
              <a:spcAft>
                <a:spcPts val="600"/>
              </a:spcAft>
              <a:buNone/>
            </a:pP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 </a:t>
            </a:r>
          </a:p>
          <a:p>
            <a:pPr algn="ctr">
              <a:spcAft>
                <a:spcPts val="0"/>
              </a:spcAft>
            </a:pPr>
            <a:r>
              <a:rPr lang="en-GB" sz="2200" b="1" dirty="0" smtClean="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55451555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Maximization of good</a:t>
            </a:r>
          </a:p>
          <a:p>
            <a:pPr algn="ctr">
              <a:spcAft>
                <a:spcPts val="0"/>
              </a:spcAft>
            </a:pPr>
            <a:r>
              <a:rPr lang="en-GB" sz="2200" b="1" dirty="0" smtClean="0">
                <a:latin typeface="Arial" panose="020B0604020202020204" pitchFamily="34" charset="0"/>
                <a:cs typeface="Arial" panose="020B0604020202020204" pitchFamily="34" charset="0"/>
              </a:rPr>
              <a:t>All decision makers always ought to aim at maximizing good</a:t>
            </a:r>
          </a:p>
          <a:p>
            <a:pPr marL="0" indent="0" algn="ctr">
              <a:spcAft>
                <a:spcPts val="0"/>
              </a:spcAft>
              <a:buNone/>
            </a:pPr>
            <a:r>
              <a:rPr lang="en-GB" sz="2200" b="1" dirty="0" smtClean="0">
                <a:latin typeface="Arial" panose="020B0604020202020204" pitchFamily="34" charset="0"/>
                <a:cs typeface="Arial" panose="020B0604020202020204" pitchFamily="34" charset="0"/>
              </a:rPr>
              <a:t>       even if this means “rights violations” or emotional discomfort</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Definition of “good” as a natural entity</a:t>
            </a:r>
          </a:p>
          <a:p>
            <a:pPr algn="ctr">
              <a:spcAft>
                <a:spcPts val="0"/>
              </a:spcAft>
            </a:pPr>
            <a:r>
              <a:rPr lang="en-GB" sz="2200" b="1" dirty="0" smtClean="0">
                <a:latin typeface="Arial" panose="020B0604020202020204" pitchFamily="34" charset="0"/>
                <a:cs typeface="Arial" panose="020B0604020202020204" pitchFamily="34" charset="0"/>
              </a:rPr>
              <a:t>Candidates include desire, preference, and need satisfaction</a:t>
            </a:r>
          </a:p>
          <a:p>
            <a:pPr marL="0" indent="0" algn="ctr">
              <a:spcAft>
                <a:spcPts val="600"/>
              </a:spcAft>
              <a:buNone/>
            </a:pP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 </a:t>
            </a:r>
          </a:p>
          <a:p>
            <a:pPr algn="ctr">
              <a:spcAft>
                <a:spcPts val="0"/>
              </a:spcAft>
            </a:pPr>
            <a:r>
              <a:rPr lang="en-GB" sz="2200" b="1" dirty="0" smtClean="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86664641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Maximization of good</a:t>
            </a:r>
          </a:p>
          <a:p>
            <a:pPr algn="ctr">
              <a:spcAft>
                <a:spcPts val="0"/>
              </a:spcAft>
            </a:pPr>
            <a:r>
              <a:rPr lang="en-GB" sz="2200" b="1" dirty="0" smtClean="0">
                <a:latin typeface="Arial" panose="020B0604020202020204" pitchFamily="34" charset="0"/>
                <a:cs typeface="Arial" panose="020B0604020202020204" pitchFamily="34" charset="0"/>
              </a:rPr>
              <a:t>All decision makers always ought to aim at maximizing good</a:t>
            </a:r>
          </a:p>
          <a:p>
            <a:pPr marL="0" indent="0" algn="ctr">
              <a:spcAft>
                <a:spcPts val="0"/>
              </a:spcAft>
              <a:buNone/>
            </a:pPr>
            <a:r>
              <a:rPr lang="en-GB" sz="2200" b="1" dirty="0" smtClean="0">
                <a:latin typeface="Arial" panose="020B0604020202020204" pitchFamily="34" charset="0"/>
                <a:cs typeface="Arial" panose="020B0604020202020204" pitchFamily="34" charset="0"/>
              </a:rPr>
              <a:t>       even if this means “rights violations” or emotional discomfort</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Definition of “good” as a natural entity</a:t>
            </a:r>
          </a:p>
          <a:p>
            <a:pPr algn="ctr">
              <a:spcAft>
                <a:spcPts val="0"/>
              </a:spcAft>
            </a:pPr>
            <a:r>
              <a:rPr lang="en-GB" sz="2200" b="1" dirty="0" smtClean="0">
                <a:latin typeface="Arial" panose="020B0604020202020204" pitchFamily="34" charset="0"/>
                <a:cs typeface="Arial" panose="020B0604020202020204" pitchFamily="34" charset="0"/>
              </a:rPr>
              <a:t>Candidates include desire, preference, and need satisfaction</a:t>
            </a:r>
          </a:p>
          <a:p>
            <a:pPr marL="0" indent="0" algn="ctr">
              <a:spcAft>
                <a:spcPts val="0"/>
              </a:spcAft>
              <a:buNone/>
            </a:pPr>
            <a:r>
              <a:rPr lang="en-GB" sz="2200" b="1" dirty="0" smtClean="0">
                <a:latin typeface="Arial" panose="020B0604020202020204" pitchFamily="34" charset="0"/>
                <a:cs typeface="Arial" panose="020B0604020202020204" pitchFamily="34" charset="0"/>
              </a:rPr>
              <a:t>but not immaterial gains like morality, justice, or tradition</a:t>
            </a:r>
          </a:p>
          <a:p>
            <a:pPr marL="0" indent="0" algn="ctr">
              <a:spcAft>
                <a:spcPts val="600"/>
              </a:spcAft>
              <a:buNone/>
            </a:pP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 </a:t>
            </a:r>
          </a:p>
          <a:p>
            <a:pPr algn="ctr">
              <a:spcAft>
                <a:spcPts val="0"/>
              </a:spcAft>
            </a:pPr>
            <a:r>
              <a:rPr lang="en-GB" sz="2200" b="1" dirty="0" smtClean="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18343335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Maximization of good</a:t>
            </a:r>
          </a:p>
          <a:p>
            <a:pPr algn="ctr">
              <a:spcAft>
                <a:spcPts val="0"/>
              </a:spcAft>
            </a:pPr>
            <a:r>
              <a:rPr lang="en-GB" sz="2200" b="1" dirty="0" smtClean="0">
                <a:latin typeface="Arial" panose="020B0604020202020204" pitchFamily="34" charset="0"/>
                <a:cs typeface="Arial" panose="020B0604020202020204" pitchFamily="34" charset="0"/>
              </a:rPr>
              <a:t>All decision makers always ought to aim at maximizing good</a:t>
            </a:r>
          </a:p>
          <a:p>
            <a:pPr marL="0" indent="0" algn="ctr">
              <a:spcAft>
                <a:spcPts val="0"/>
              </a:spcAft>
              <a:buNone/>
            </a:pPr>
            <a:r>
              <a:rPr lang="en-GB" sz="2200" b="1" dirty="0" smtClean="0">
                <a:latin typeface="Arial" panose="020B0604020202020204" pitchFamily="34" charset="0"/>
                <a:cs typeface="Arial" panose="020B0604020202020204" pitchFamily="34" charset="0"/>
              </a:rPr>
              <a:t>       even if this means “rights violations” or emotional discomfort</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Definition of “good” as a natural entity</a:t>
            </a:r>
          </a:p>
          <a:p>
            <a:pPr algn="ctr">
              <a:spcAft>
                <a:spcPts val="0"/>
              </a:spcAft>
            </a:pPr>
            <a:r>
              <a:rPr lang="en-GB" sz="2200" b="1" dirty="0" smtClean="0">
                <a:latin typeface="Arial" panose="020B0604020202020204" pitchFamily="34" charset="0"/>
                <a:cs typeface="Arial" panose="020B0604020202020204" pitchFamily="34" charset="0"/>
              </a:rPr>
              <a:t>Candidates include desire, preference, and need satisfaction</a:t>
            </a:r>
          </a:p>
          <a:p>
            <a:pPr marL="0" indent="0" algn="ctr">
              <a:spcAft>
                <a:spcPts val="0"/>
              </a:spcAft>
              <a:buNone/>
            </a:pPr>
            <a:r>
              <a:rPr lang="en-GB" sz="2200" b="1" dirty="0" smtClean="0">
                <a:latin typeface="Arial" panose="020B0604020202020204" pitchFamily="34" charset="0"/>
                <a:cs typeface="Arial" panose="020B0604020202020204" pitchFamily="34" charset="0"/>
              </a:rPr>
              <a:t>but not immaterial gains like morality, justice, or tradition</a:t>
            </a:r>
          </a:p>
          <a:p>
            <a:pPr marL="0" indent="0" algn="ctr">
              <a:spcAft>
                <a:spcPts val="600"/>
              </a:spcAft>
              <a:buNone/>
            </a:pP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Strict impartiality</a:t>
            </a:r>
          </a:p>
          <a:p>
            <a:pPr algn="ctr">
              <a:spcAft>
                <a:spcPts val="0"/>
              </a:spcAft>
            </a:pPr>
            <a:r>
              <a:rPr lang="en-GB" sz="2200" b="1" dirty="0" smtClean="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1188059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Maximization of good</a:t>
            </a:r>
          </a:p>
          <a:p>
            <a:pPr algn="ctr">
              <a:spcAft>
                <a:spcPts val="0"/>
              </a:spcAft>
            </a:pPr>
            <a:r>
              <a:rPr lang="en-GB" sz="2200" b="1" dirty="0" smtClean="0">
                <a:latin typeface="Arial" panose="020B0604020202020204" pitchFamily="34" charset="0"/>
                <a:cs typeface="Arial" panose="020B0604020202020204" pitchFamily="34" charset="0"/>
              </a:rPr>
              <a:t>All decision makers always ought to aim at maximizing good</a:t>
            </a:r>
          </a:p>
          <a:p>
            <a:pPr marL="0" indent="0" algn="ctr">
              <a:spcAft>
                <a:spcPts val="0"/>
              </a:spcAft>
              <a:buNone/>
            </a:pPr>
            <a:r>
              <a:rPr lang="en-GB" sz="2200" b="1" dirty="0" smtClean="0">
                <a:latin typeface="Arial" panose="020B0604020202020204" pitchFamily="34" charset="0"/>
                <a:cs typeface="Arial" panose="020B0604020202020204" pitchFamily="34" charset="0"/>
              </a:rPr>
              <a:t>       even if this means “rights violations” or emotional discomfort</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Definition of “good” as a natural entity</a:t>
            </a:r>
          </a:p>
          <a:p>
            <a:pPr algn="ctr">
              <a:spcAft>
                <a:spcPts val="0"/>
              </a:spcAft>
            </a:pPr>
            <a:r>
              <a:rPr lang="en-GB" sz="2200" b="1" dirty="0" smtClean="0">
                <a:latin typeface="Arial" panose="020B0604020202020204" pitchFamily="34" charset="0"/>
                <a:cs typeface="Arial" panose="020B0604020202020204" pitchFamily="34" charset="0"/>
              </a:rPr>
              <a:t>Candidates include desire, preference, and need satisfaction</a:t>
            </a:r>
          </a:p>
          <a:p>
            <a:pPr marL="0" indent="0" algn="ctr">
              <a:spcAft>
                <a:spcPts val="0"/>
              </a:spcAft>
              <a:buNone/>
            </a:pPr>
            <a:r>
              <a:rPr lang="en-GB" sz="2200" b="1" dirty="0" smtClean="0">
                <a:latin typeface="Arial" panose="020B0604020202020204" pitchFamily="34" charset="0"/>
                <a:cs typeface="Arial" panose="020B0604020202020204" pitchFamily="34" charset="0"/>
              </a:rPr>
              <a:t>but not immaterial gains like morality, justice, or tradition</a:t>
            </a:r>
          </a:p>
          <a:p>
            <a:pPr marL="0" indent="0" algn="ctr">
              <a:spcAft>
                <a:spcPts val="600"/>
              </a:spcAft>
              <a:buNone/>
            </a:pP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Strict impartiality</a:t>
            </a:r>
          </a:p>
          <a:p>
            <a:pPr algn="ctr">
              <a:spcAft>
                <a:spcPts val="0"/>
              </a:spcAft>
            </a:pPr>
            <a:r>
              <a:rPr lang="en-GB" sz="2200" b="1" dirty="0" smtClean="0">
                <a:latin typeface="Arial" panose="020B0604020202020204" pitchFamily="34" charset="0"/>
                <a:cs typeface="Arial" panose="020B0604020202020204" pitchFamily="34" charset="0"/>
              </a:rPr>
              <a:t>In all decisions concerning the promotion of good, all are equal</a:t>
            </a:r>
            <a:r>
              <a:rPr lang="en-GB" sz="2200" b="1" dirty="0" smtClean="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93577243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Maximization of good</a:t>
            </a:r>
          </a:p>
          <a:p>
            <a:pPr algn="ctr">
              <a:spcAft>
                <a:spcPts val="0"/>
              </a:spcAft>
            </a:pPr>
            <a:r>
              <a:rPr lang="en-GB" sz="2200" b="1" dirty="0" smtClean="0">
                <a:latin typeface="Arial" panose="020B0604020202020204" pitchFamily="34" charset="0"/>
                <a:cs typeface="Arial" panose="020B0604020202020204" pitchFamily="34" charset="0"/>
              </a:rPr>
              <a:t>All decision makers always ought to aim at maximizing good</a:t>
            </a:r>
          </a:p>
          <a:p>
            <a:pPr marL="0" indent="0" algn="ctr">
              <a:spcAft>
                <a:spcPts val="0"/>
              </a:spcAft>
              <a:buNone/>
            </a:pPr>
            <a:r>
              <a:rPr lang="en-GB" sz="2200" b="1" dirty="0" smtClean="0">
                <a:latin typeface="Arial" panose="020B0604020202020204" pitchFamily="34" charset="0"/>
                <a:cs typeface="Arial" panose="020B0604020202020204" pitchFamily="34" charset="0"/>
              </a:rPr>
              <a:t>       even if this means “rights violations” or emotional discomfort</a:t>
            </a:r>
          </a:p>
          <a:p>
            <a:pPr marL="0" indent="0" algn="ctr">
              <a:spcAft>
                <a:spcPts val="600"/>
              </a:spcAft>
              <a:buNone/>
            </a:pPr>
            <a:endParaRPr lang="en-GB" sz="14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Definition of “good” as a natural entity</a:t>
            </a:r>
          </a:p>
          <a:p>
            <a:pPr algn="ctr">
              <a:spcAft>
                <a:spcPts val="0"/>
              </a:spcAft>
            </a:pPr>
            <a:r>
              <a:rPr lang="en-GB" sz="2200" b="1" dirty="0" smtClean="0">
                <a:latin typeface="Arial" panose="020B0604020202020204" pitchFamily="34" charset="0"/>
                <a:cs typeface="Arial" panose="020B0604020202020204" pitchFamily="34" charset="0"/>
              </a:rPr>
              <a:t>Candidates include desire, preference, and need satisfaction</a:t>
            </a:r>
          </a:p>
          <a:p>
            <a:pPr marL="0" indent="0" algn="ctr">
              <a:spcAft>
                <a:spcPts val="0"/>
              </a:spcAft>
              <a:buNone/>
            </a:pPr>
            <a:r>
              <a:rPr lang="en-GB" sz="2200" b="1" dirty="0" smtClean="0">
                <a:latin typeface="Arial" panose="020B0604020202020204" pitchFamily="34" charset="0"/>
                <a:cs typeface="Arial" panose="020B0604020202020204" pitchFamily="34" charset="0"/>
              </a:rPr>
              <a:t>but not immaterial gains like morality, justice, or tradition</a:t>
            </a:r>
          </a:p>
          <a:p>
            <a:pPr marL="0" indent="0" algn="ctr">
              <a:spcAft>
                <a:spcPts val="600"/>
              </a:spcAft>
              <a:buNone/>
            </a:pPr>
            <a:endParaRPr lang="en-GB" sz="14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Strict impartiality</a:t>
            </a:r>
          </a:p>
          <a:p>
            <a:pPr algn="ctr">
              <a:spcAft>
                <a:spcPts val="0"/>
              </a:spcAft>
            </a:pPr>
            <a:r>
              <a:rPr lang="en-GB" sz="2200" b="1" dirty="0" smtClean="0">
                <a:latin typeface="Arial" panose="020B0604020202020204" pitchFamily="34" charset="0"/>
                <a:cs typeface="Arial" panose="020B0604020202020204" pitchFamily="34" charset="0"/>
              </a:rPr>
              <a:t>In all decisions concerning the promotion of good, all are equal:</a:t>
            </a:r>
          </a:p>
          <a:p>
            <a:pPr marL="0" indent="0" algn="ctr">
              <a:spcAft>
                <a:spcPts val="0"/>
              </a:spcAft>
              <a:buNone/>
            </a:pPr>
            <a:r>
              <a:rPr lang="en-GB" sz="2200" b="1" dirty="0" smtClean="0">
                <a:latin typeface="Arial" panose="020B0604020202020204" pitchFamily="34" charset="0"/>
                <a:cs typeface="Arial" panose="020B0604020202020204" pitchFamily="34" charset="0"/>
              </a:rPr>
              <a:t>  “Everybody is to count for one, and no one for more than one.”</a:t>
            </a: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Act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56652064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bg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bg2"/>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bg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bg2"/>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1"/>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bg2"/>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2" name="Rectangle 2"/>
          <p:cNvSpPr txBox="1">
            <a:spLocks noChangeArrowheads="1"/>
          </p:cNvSpPr>
          <p:nvPr/>
        </p:nvSpPr>
        <p:spPr bwMode="auto">
          <a:xfrm>
            <a:off x="179512" y="5306746"/>
            <a:ext cx="8784976" cy="1290606"/>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900" b="1" kern="0" dirty="0" smtClean="0">
                <a:solidFill>
                  <a:srgbClr val="FFFF99"/>
                </a:solidFill>
                <a:effectLst/>
                <a:latin typeface="Arial" charset="0"/>
              </a:rPr>
              <a:t/>
            </a:r>
            <a:br>
              <a:rPr lang="en-GB" sz="3900" b="1" kern="0" dirty="0" smtClean="0">
                <a:solidFill>
                  <a:srgbClr val="FFFF99"/>
                </a:solidFill>
                <a:effectLst/>
                <a:latin typeface="Arial" charset="0"/>
              </a:rPr>
            </a:br>
            <a:r>
              <a:rPr lang="en-GB" sz="2200" b="1" kern="0" dirty="0" smtClean="0">
                <a:solidFill>
                  <a:schemeClr val="tx1"/>
                </a:solidFill>
                <a:effectLst/>
                <a:latin typeface="Arial" charset="0"/>
              </a:rPr>
              <a:t>The background in the different approaches and theories will be provided by lectures, guest lectures, and reading material.</a:t>
            </a:r>
          </a:p>
          <a:p>
            <a:r>
              <a:rPr lang="en-GB" sz="2200" b="1" kern="0" dirty="0" smtClean="0">
                <a:solidFill>
                  <a:schemeClr val="tx1"/>
                </a:solidFill>
                <a:effectLst/>
                <a:latin typeface="Arial" charset="0"/>
              </a:rPr>
              <a:t>Everything is geared towards your investigation and reporting. </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cxnSp>
        <p:nvCxnSpPr>
          <p:cNvPr id="63" name="Straight Arrow Connector 62"/>
          <p:cNvCxnSpPr/>
          <p:nvPr/>
        </p:nvCxnSpPr>
        <p:spPr bwMode="auto">
          <a:xfrm flipV="1">
            <a:off x="4591047"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flipH="1" flipV="1">
            <a:off x="4220497" y="5016608"/>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flipV="1">
            <a:off x="5704058" y="5006544"/>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flipH="1" flipV="1">
            <a:off x="3131840" y="5009976"/>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7" name="Straight Arrow Connector 66"/>
          <p:cNvCxnSpPr/>
          <p:nvPr/>
        </p:nvCxnSpPr>
        <p:spPr bwMode="auto">
          <a:xfrm flipV="1">
            <a:off x="6748471"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8" name="Straight Arrow Connector 67"/>
          <p:cNvCxnSpPr/>
          <p:nvPr/>
        </p:nvCxnSpPr>
        <p:spPr bwMode="auto">
          <a:xfrm flipH="1" flipV="1">
            <a:off x="2104180" y="5031662"/>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5" name="Straight Connector 34"/>
          <p:cNvCxnSpPr/>
          <p:nvPr/>
        </p:nvCxnSpPr>
        <p:spPr bwMode="auto">
          <a:xfrm>
            <a:off x="4591047" y="3789040"/>
            <a:ext cx="0" cy="756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3780067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98422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8952791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79084234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pic>
        <p:nvPicPr>
          <p:cNvPr id="1026" name="Picture 2" descr="Image result for trolley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2132856"/>
            <a:ext cx="6696744" cy="445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91779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413229830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a:latin typeface="Arial" panose="020B0604020202020204" pitchFamily="34" charset="0"/>
                <a:cs typeface="Arial" panose="020B0604020202020204" pitchFamily="34" charset="0"/>
              </a:rPr>
              <a:t>“It sounds bad, but it is still the best thing to do</a:t>
            </a:r>
            <a:r>
              <a:rPr lang="en-GB" sz="24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t>
            </a: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40182779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a:latin typeface="Arial" panose="020B0604020202020204" pitchFamily="34" charset="0"/>
                <a:cs typeface="Arial" panose="020B0604020202020204" pitchFamily="34" charset="0"/>
              </a:rPr>
              <a:t>“It sounds bad, but it is still the best thing to do</a:t>
            </a:r>
            <a:r>
              <a:rPr lang="en-GB" sz="24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 </a:t>
            </a:r>
            <a:r>
              <a:rPr lang="en-GB" sz="2000" b="1" dirty="0">
                <a:latin typeface="Arial" panose="020B0604020202020204" pitchFamily="34" charset="0"/>
                <a:cs typeface="Arial" panose="020B0604020202020204" pitchFamily="34" charset="0"/>
              </a:rPr>
              <a:t>terrorist tortured to save millions of innocent people</a:t>
            </a:r>
            <a:r>
              <a:rPr lang="en-GB" sz="20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t>
            </a: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22553979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a:latin typeface="Arial" panose="020B0604020202020204" pitchFamily="34" charset="0"/>
                <a:cs typeface="Arial" panose="020B0604020202020204" pitchFamily="34" charset="0"/>
              </a:rPr>
              <a:t>“It sounds bad, but it is still the best thing to do</a:t>
            </a:r>
            <a:r>
              <a:rPr lang="en-GB" sz="24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 </a:t>
            </a:r>
            <a:r>
              <a:rPr lang="en-GB" sz="2000" b="1" dirty="0">
                <a:latin typeface="Arial" panose="020B0604020202020204" pitchFamily="34" charset="0"/>
                <a:cs typeface="Arial" panose="020B0604020202020204" pitchFamily="34" charset="0"/>
              </a:rPr>
              <a:t>terrorist tortured to save millions of innocent people</a:t>
            </a:r>
            <a:r>
              <a:rPr lang="en-GB" sz="20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Allocating health care resources to many rather than a few?</a:t>
            </a:r>
          </a:p>
          <a:p>
            <a:pPr marL="0" indent="0">
              <a:spcAft>
                <a:spcPts val="600"/>
              </a:spcAft>
              <a:buNone/>
            </a:pPr>
            <a:r>
              <a:rPr lang="en-GB" sz="2000" b="1" dirty="0" smtClean="0">
                <a:latin typeface="Arial" panose="020B0604020202020204" pitchFamily="34" charset="0"/>
                <a:cs typeface="Arial" panose="020B0604020202020204" pitchFamily="34" charset="0"/>
              </a:rPr>
              <a:t>                  </a:t>
            </a: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52235898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a:latin typeface="Arial" panose="020B0604020202020204" pitchFamily="34" charset="0"/>
                <a:cs typeface="Arial" panose="020B0604020202020204" pitchFamily="34" charset="0"/>
              </a:rPr>
              <a:t>“It sounds bad, but it is still the best thing to do</a:t>
            </a:r>
            <a:r>
              <a:rPr lang="en-GB" sz="24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 </a:t>
            </a:r>
            <a:r>
              <a:rPr lang="en-GB" sz="2000" b="1" dirty="0">
                <a:latin typeface="Arial" panose="020B0604020202020204" pitchFamily="34" charset="0"/>
                <a:cs typeface="Arial" panose="020B0604020202020204" pitchFamily="34" charset="0"/>
              </a:rPr>
              <a:t>terrorist tortured to save millions of innocent people</a:t>
            </a:r>
            <a:r>
              <a:rPr lang="en-GB" sz="20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Allocating health care resources to many rather than a few?</a:t>
            </a:r>
          </a:p>
          <a:p>
            <a:pPr marL="0" indent="0">
              <a:spcAft>
                <a:spcPts val="600"/>
              </a:spcAft>
              <a:buNone/>
            </a:pPr>
            <a:r>
              <a:rPr lang="en-GB" sz="2000" b="1" dirty="0" smtClean="0">
                <a:latin typeface="Arial" panose="020B0604020202020204" pitchFamily="34" charset="0"/>
                <a:cs typeface="Arial" panose="020B0604020202020204" pitchFamily="34" charset="0"/>
              </a:rPr>
              <a:t>                  Robot car (doing the opposite)?</a:t>
            </a:r>
          </a:p>
          <a:p>
            <a:pPr marL="914400" lvl="2" indent="0" algn="ctr">
              <a:spcAft>
                <a:spcPts val="600"/>
              </a:spcAft>
              <a:buNone/>
            </a:pPr>
            <a:endParaRPr lang="en-GB" sz="8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8334023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a:latin typeface="Arial" panose="020B0604020202020204" pitchFamily="34" charset="0"/>
                <a:cs typeface="Arial" panose="020B0604020202020204" pitchFamily="34" charset="0"/>
              </a:rPr>
              <a:t>“It sounds bad, but it is still the best thing to do</a:t>
            </a:r>
            <a:r>
              <a:rPr lang="en-GB" sz="24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 </a:t>
            </a:r>
            <a:r>
              <a:rPr lang="en-GB" sz="2000" b="1" dirty="0">
                <a:latin typeface="Arial" panose="020B0604020202020204" pitchFamily="34" charset="0"/>
                <a:cs typeface="Arial" panose="020B0604020202020204" pitchFamily="34" charset="0"/>
              </a:rPr>
              <a:t>terrorist tortured to save millions of innocent people</a:t>
            </a:r>
            <a:r>
              <a:rPr lang="en-GB" sz="20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Allocating health care resources to many rather than a few?</a:t>
            </a:r>
          </a:p>
          <a:p>
            <a:pPr marL="0" indent="0">
              <a:spcAft>
                <a:spcPts val="600"/>
              </a:spcAft>
              <a:buNone/>
            </a:pPr>
            <a:r>
              <a:rPr lang="en-GB" sz="2000" b="1" dirty="0" smtClean="0">
                <a:latin typeface="Arial" panose="020B0604020202020204" pitchFamily="34" charset="0"/>
                <a:cs typeface="Arial" panose="020B0604020202020204" pitchFamily="34" charset="0"/>
              </a:rPr>
              <a:t>                  Robot car (doing the opposite)?</a:t>
            </a:r>
          </a:p>
          <a:p>
            <a:pPr marL="914400" lvl="2"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“It sounds bad, it is bad, and it is the wrong thing to do.”</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69606685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bg2"/>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rgbClr val="FFFF00"/>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2"/>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2"/>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2"/>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2"/>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2"/>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bg2"/>
            </a:solidFill>
            <a:prstDash val="solid"/>
            <a:round/>
            <a:headEnd type="none" w="med" len="med"/>
            <a:tailEnd type="triangle"/>
          </a:ln>
          <a:effectLst/>
        </p:spPr>
      </p:cxnSp>
      <p:sp>
        <p:nvSpPr>
          <p:cNvPr id="62" name="Rectangle 2"/>
          <p:cNvSpPr txBox="1">
            <a:spLocks noChangeArrowheads="1"/>
          </p:cNvSpPr>
          <p:nvPr/>
        </p:nvSpPr>
        <p:spPr bwMode="auto">
          <a:xfrm>
            <a:off x="179512" y="5306746"/>
            <a:ext cx="8784976" cy="1290606"/>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900" b="1" kern="0" dirty="0" smtClean="0">
                <a:solidFill>
                  <a:srgbClr val="FFFF99"/>
                </a:solidFill>
                <a:effectLst/>
                <a:latin typeface="Arial" charset="0"/>
              </a:rPr>
              <a:t/>
            </a:r>
            <a:br>
              <a:rPr lang="en-GB" sz="3900" b="1" kern="0" dirty="0" smtClean="0">
                <a:solidFill>
                  <a:srgbClr val="FFFF99"/>
                </a:solidFill>
                <a:effectLst/>
                <a:latin typeface="Arial" charset="0"/>
              </a:rPr>
            </a:br>
            <a:r>
              <a:rPr lang="en-GB" sz="2200" b="1" kern="0" dirty="0" smtClean="0">
                <a:solidFill>
                  <a:schemeClr val="tx1"/>
                </a:solidFill>
                <a:effectLst/>
                <a:latin typeface="Arial" charset="0"/>
              </a:rPr>
              <a:t>The background in the different approaches and theories will be provided by lectures, guest lectures, and reading material.</a:t>
            </a:r>
          </a:p>
          <a:p>
            <a:r>
              <a:rPr lang="en-GB" sz="2200" b="1" kern="0" dirty="0" smtClean="0">
                <a:solidFill>
                  <a:schemeClr val="tx1"/>
                </a:solidFill>
                <a:effectLst/>
                <a:latin typeface="Arial" charset="0"/>
              </a:rPr>
              <a:t>Everything is geared towards your investigation and reporting. </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cxnSp>
        <p:nvCxnSpPr>
          <p:cNvPr id="63" name="Straight Arrow Connector 62"/>
          <p:cNvCxnSpPr/>
          <p:nvPr/>
        </p:nvCxnSpPr>
        <p:spPr bwMode="auto">
          <a:xfrm flipV="1">
            <a:off x="4591047"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flipH="1" flipV="1">
            <a:off x="4220497" y="5016608"/>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flipV="1">
            <a:off x="5704058" y="5006544"/>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flipH="1" flipV="1">
            <a:off x="3131840" y="5009976"/>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7" name="Straight Arrow Connector 66"/>
          <p:cNvCxnSpPr/>
          <p:nvPr/>
        </p:nvCxnSpPr>
        <p:spPr bwMode="auto">
          <a:xfrm flipV="1">
            <a:off x="6748471"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8" name="Straight Arrow Connector 67"/>
          <p:cNvCxnSpPr/>
          <p:nvPr/>
        </p:nvCxnSpPr>
        <p:spPr bwMode="auto">
          <a:xfrm flipH="1" flipV="1">
            <a:off x="2104180" y="5031662"/>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5" name="Straight Connector 34"/>
          <p:cNvCxnSpPr/>
          <p:nvPr/>
        </p:nvCxnSpPr>
        <p:spPr bwMode="auto">
          <a:xfrm>
            <a:off x="4591047" y="3789040"/>
            <a:ext cx="0" cy="756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1757671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a:latin typeface="Arial" panose="020B0604020202020204" pitchFamily="34" charset="0"/>
                <a:cs typeface="Arial" panose="020B0604020202020204" pitchFamily="34" charset="0"/>
              </a:rPr>
              <a:t>“It sounds bad, but it is still the best thing to do</a:t>
            </a:r>
            <a:r>
              <a:rPr lang="en-GB" sz="24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 </a:t>
            </a:r>
            <a:r>
              <a:rPr lang="en-GB" sz="2000" b="1" dirty="0">
                <a:latin typeface="Arial" panose="020B0604020202020204" pitchFamily="34" charset="0"/>
                <a:cs typeface="Arial" panose="020B0604020202020204" pitchFamily="34" charset="0"/>
              </a:rPr>
              <a:t>terrorist tortured to save millions of innocent people</a:t>
            </a:r>
            <a:r>
              <a:rPr lang="en-GB" sz="20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Allocating health care resources to many rather than a few?</a:t>
            </a:r>
          </a:p>
          <a:p>
            <a:pPr marL="0" indent="0">
              <a:spcAft>
                <a:spcPts val="600"/>
              </a:spcAft>
              <a:buNone/>
            </a:pPr>
            <a:r>
              <a:rPr lang="en-GB" sz="2000" b="1" dirty="0" smtClean="0">
                <a:latin typeface="Arial" panose="020B0604020202020204" pitchFamily="34" charset="0"/>
                <a:cs typeface="Arial" panose="020B0604020202020204" pitchFamily="34" charset="0"/>
              </a:rPr>
              <a:t>                  Robot car (doing the opposite)?</a:t>
            </a:r>
          </a:p>
          <a:p>
            <a:pPr marL="914400" lvl="2"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“It sounds bad, it is bad, and it is the wrong thing to do.”</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Yes, well, it is, but all ethical theories have their problems.</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5904184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a:latin typeface="Arial" panose="020B0604020202020204" pitchFamily="34" charset="0"/>
                <a:cs typeface="Arial" panose="020B0604020202020204" pitchFamily="34" charset="0"/>
              </a:rPr>
              <a:t>“It sounds bad, but it is still the best thing to do</a:t>
            </a:r>
            <a:r>
              <a:rPr lang="en-GB" sz="24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 </a:t>
            </a:r>
            <a:r>
              <a:rPr lang="en-GB" sz="2000" b="1" dirty="0">
                <a:latin typeface="Arial" panose="020B0604020202020204" pitchFamily="34" charset="0"/>
                <a:cs typeface="Arial" panose="020B0604020202020204" pitchFamily="34" charset="0"/>
              </a:rPr>
              <a:t>terrorist tortured to save millions of innocent people</a:t>
            </a:r>
            <a:r>
              <a:rPr lang="en-GB" sz="20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Allocating health care resources to many rather than a few?</a:t>
            </a:r>
          </a:p>
          <a:p>
            <a:pPr marL="0" indent="0">
              <a:spcAft>
                <a:spcPts val="600"/>
              </a:spcAft>
              <a:buNone/>
            </a:pPr>
            <a:r>
              <a:rPr lang="en-GB" sz="2000" b="1" dirty="0" smtClean="0">
                <a:latin typeface="Arial" panose="020B0604020202020204" pitchFamily="34" charset="0"/>
                <a:cs typeface="Arial" panose="020B0604020202020204" pitchFamily="34" charset="0"/>
              </a:rPr>
              <a:t>                  Robot car (doing the opposite)?</a:t>
            </a:r>
          </a:p>
          <a:p>
            <a:pPr marL="914400" lvl="2"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“It sounds bad, it is bad, and it is the wrong thing to do.”</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Yes, well, it is, but all ethical theories have their problems.</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This is such a core failure that utilitarianism has to be rejected.</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95413214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a:latin typeface="Arial" panose="020B0604020202020204" pitchFamily="34" charset="0"/>
                <a:cs typeface="Arial" panose="020B0604020202020204" pitchFamily="34" charset="0"/>
              </a:rPr>
              <a:t>“It sounds bad, but it is still the best thing to do</a:t>
            </a:r>
            <a:r>
              <a:rPr lang="en-GB" sz="24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 </a:t>
            </a:r>
            <a:r>
              <a:rPr lang="en-GB" sz="2000" b="1" dirty="0">
                <a:latin typeface="Arial" panose="020B0604020202020204" pitchFamily="34" charset="0"/>
                <a:cs typeface="Arial" panose="020B0604020202020204" pitchFamily="34" charset="0"/>
              </a:rPr>
              <a:t>terrorist tortured to save millions of innocent people</a:t>
            </a:r>
            <a:r>
              <a:rPr lang="en-GB" sz="2000" b="1" dirty="0" smtClean="0">
                <a:latin typeface="Arial" panose="020B0604020202020204" pitchFamily="34" charset="0"/>
                <a:cs typeface="Arial" panose="020B0604020202020204" pitchFamily="34" charset="0"/>
              </a:rPr>
              <a:t>?</a:t>
            </a:r>
          </a:p>
          <a:p>
            <a:pPr marL="0" indent="0">
              <a:spcAft>
                <a:spcPts val="600"/>
              </a:spcAft>
              <a:buNone/>
            </a:pPr>
            <a:r>
              <a:rPr lang="en-GB" sz="2000" b="1" dirty="0" smtClean="0">
                <a:latin typeface="Arial" panose="020B0604020202020204" pitchFamily="34" charset="0"/>
                <a:cs typeface="Arial" panose="020B0604020202020204" pitchFamily="34" charset="0"/>
              </a:rPr>
              <a:t>                  Allocating health care resources to many rather than a few?</a:t>
            </a:r>
          </a:p>
          <a:p>
            <a:pPr marL="0" indent="0">
              <a:spcAft>
                <a:spcPts val="600"/>
              </a:spcAft>
              <a:buNone/>
            </a:pPr>
            <a:r>
              <a:rPr lang="en-GB" sz="2000" b="1" dirty="0" smtClean="0">
                <a:latin typeface="Arial" panose="020B0604020202020204" pitchFamily="34" charset="0"/>
                <a:cs typeface="Arial" panose="020B0604020202020204" pitchFamily="34" charset="0"/>
              </a:rPr>
              <a:t>                  Robot car (doing the opposite)?</a:t>
            </a:r>
          </a:p>
          <a:p>
            <a:pPr marL="914400" lvl="2"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“It sounds bad, it is bad, and it is the wrong thing to do.”</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Yes, well, it is, but all ethical theories have their problems.</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This is such a core failure that utilitarianism has to be rejected.</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This is an obvious failure, but utilitarianism can be modified.</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Maximization of natural good impartially</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26428471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39187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a:t>
            </a: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0"/>
              </a:spcAft>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18408480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Maximization of natural good impartially, yes</a:t>
            </a:r>
          </a:p>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a:t>
            </a: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0"/>
              </a:spcAft>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43174001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Maximization of natural good impartially, yes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This is the aim, but not for individual choices, because</a:t>
            </a:r>
          </a:p>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a:t>
            </a: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0"/>
              </a:spcAft>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52835322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Maximization of natural good impartially, yes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This is the aim, but not for individual choices, because</a:t>
            </a:r>
          </a:p>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we do not know all the consequences of our choices</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0"/>
              </a:spcAft>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36686024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Maximization of natural good impartially, yes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This is the aim, but not for individual choices, because</a:t>
            </a:r>
          </a:p>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we do not know all the consequences of our choices</a:t>
            </a:r>
          </a:p>
          <a:p>
            <a:pPr marL="0" indent="0">
              <a:spcBef>
                <a:spcPts val="0"/>
              </a:spcBef>
              <a:spcAft>
                <a:spcPts val="0"/>
              </a:spcAft>
              <a:buNone/>
            </a:pP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and even if we did, the calculation would take too long.</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0"/>
              </a:spcAft>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51037934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Maximization of natural good impartially, yes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This is the aim, but not for individual choices, because</a:t>
            </a:r>
          </a:p>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we do not know all the consequences of our choices</a:t>
            </a:r>
          </a:p>
          <a:p>
            <a:pPr marL="0" indent="0">
              <a:spcBef>
                <a:spcPts val="0"/>
              </a:spcBef>
              <a:spcAft>
                <a:spcPts val="0"/>
              </a:spcAft>
              <a:buNone/>
            </a:pP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and even if we did, the calculation would take too long.</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Rules are designed to maximize natural good impartially</a:t>
            </a:r>
          </a:p>
          <a:p>
            <a:pPr marL="0"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0"/>
              </a:spcAft>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52193666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bg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bg2"/>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rgbClr val="FFFF00"/>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2"/>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bg2"/>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bg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bg2"/>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2"/>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2"/>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2"/>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bg2"/>
            </a:solidFill>
            <a:prstDash val="solid"/>
            <a:round/>
            <a:headEnd type="none" w="med" len="med"/>
            <a:tailEnd type="triangle"/>
          </a:ln>
          <a:effectLst/>
        </p:spPr>
      </p:cxnSp>
      <p:sp>
        <p:nvSpPr>
          <p:cNvPr id="62" name="Rectangle 2"/>
          <p:cNvSpPr txBox="1">
            <a:spLocks noChangeArrowheads="1"/>
          </p:cNvSpPr>
          <p:nvPr/>
        </p:nvSpPr>
        <p:spPr bwMode="auto">
          <a:xfrm>
            <a:off x="179512" y="5306746"/>
            <a:ext cx="8784976" cy="1290606"/>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900" b="1" kern="0" dirty="0" smtClean="0">
                <a:solidFill>
                  <a:srgbClr val="FFFF99"/>
                </a:solidFill>
                <a:effectLst/>
                <a:latin typeface="Arial" charset="0"/>
              </a:rPr>
              <a:t/>
            </a:r>
            <a:br>
              <a:rPr lang="en-GB" sz="3900" b="1" kern="0" dirty="0" smtClean="0">
                <a:solidFill>
                  <a:srgbClr val="FFFF99"/>
                </a:solidFill>
                <a:effectLst/>
                <a:latin typeface="Arial" charset="0"/>
              </a:rPr>
            </a:br>
            <a:r>
              <a:rPr lang="en-GB" sz="2200" b="1" kern="0" dirty="0" smtClean="0">
                <a:solidFill>
                  <a:schemeClr val="tx1"/>
                </a:solidFill>
                <a:effectLst/>
                <a:latin typeface="Arial" charset="0"/>
              </a:rPr>
              <a:t>The background in the different approaches and theories will be provided by lectures, guest lectures, and reading material.</a:t>
            </a:r>
          </a:p>
          <a:p>
            <a:r>
              <a:rPr lang="en-GB" sz="2200" b="1" kern="0" dirty="0" smtClean="0">
                <a:solidFill>
                  <a:schemeClr val="tx1"/>
                </a:solidFill>
                <a:effectLst/>
                <a:latin typeface="Arial" charset="0"/>
              </a:rPr>
              <a:t>Everything is geared towards your investigation and reporting. </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cxnSp>
        <p:nvCxnSpPr>
          <p:cNvPr id="63" name="Straight Arrow Connector 62"/>
          <p:cNvCxnSpPr/>
          <p:nvPr/>
        </p:nvCxnSpPr>
        <p:spPr bwMode="auto">
          <a:xfrm flipV="1">
            <a:off x="4591047"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flipH="1" flipV="1">
            <a:off x="4220497" y="5016608"/>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flipV="1">
            <a:off x="5704058" y="5006544"/>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flipH="1" flipV="1">
            <a:off x="3131840" y="5009976"/>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7" name="Straight Arrow Connector 66"/>
          <p:cNvCxnSpPr/>
          <p:nvPr/>
        </p:nvCxnSpPr>
        <p:spPr bwMode="auto">
          <a:xfrm flipV="1">
            <a:off x="6748471"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8" name="Straight Arrow Connector 67"/>
          <p:cNvCxnSpPr/>
          <p:nvPr/>
        </p:nvCxnSpPr>
        <p:spPr bwMode="auto">
          <a:xfrm flipH="1" flipV="1">
            <a:off x="2104180" y="5031662"/>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5" name="Straight Connector 34"/>
          <p:cNvCxnSpPr/>
          <p:nvPr/>
        </p:nvCxnSpPr>
        <p:spPr bwMode="auto">
          <a:xfrm>
            <a:off x="4591047" y="3789040"/>
            <a:ext cx="0" cy="75600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91299624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Maximization of natural good impartially, yes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This is the aim, but not for individual choices, because</a:t>
            </a:r>
          </a:p>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we do not know all the consequences of our choices</a:t>
            </a:r>
          </a:p>
          <a:p>
            <a:pPr marL="0" indent="0">
              <a:spcBef>
                <a:spcPts val="0"/>
              </a:spcBef>
              <a:spcAft>
                <a:spcPts val="0"/>
              </a:spcAft>
              <a:buNone/>
            </a:pP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and even if we did, the calculation would take too long.</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Rules are designed to maximize natural good impartially</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Calculations are made neutrally, objectively, in the light of the best information, and taking all the time needed for the task.</a:t>
            </a:r>
          </a:p>
          <a:p>
            <a:pPr marL="0"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0"/>
              </a:spcAft>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20424677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Maximization of natural good impartially, yes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This is the aim, but not for individual choices, because</a:t>
            </a:r>
          </a:p>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we do not know all the consequences of our choices</a:t>
            </a:r>
          </a:p>
          <a:p>
            <a:pPr marL="0" indent="0">
              <a:spcBef>
                <a:spcPts val="0"/>
              </a:spcBef>
              <a:spcAft>
                <a:spcPts val="0"/>
              </a:spcAft>
              <a:buNone/>
            </a:pP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and even if we did, the calculation would take too long.</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Rules are designed to maximize natural good impartially</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Calculations are made neutrally, objectively, in the light of the best information, and taking all the time needed for the task.</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The resulting rules, if observed satisfactorily, maximize good.</a:t>
            </a:r>
          </a:p>
          <a:p>
            <a:pPr marL="0" indent="0" algn="ctr">
              <a:spcAft>
                <a:spcPts val="600"/>
              </a:spcAft>
              <a:buNone/>
            </a:pPr>
            <a:endParaRPr lang="en-GB" sz="800" b="1" dirty="0">
              <a:latin typeface="Arial" panose="020B0604020202020204" pitchFamily="34" charset="0"/>
              <a:cs typeface="Arial" panose="020B0604020202020204" pitchFamily="34" charset="0"/>
            </a:endParaRPr>
          </a:p>
          <a:p>
            <a:pPr algn="ctr">
              <a:spcAft>
                <a:spcPts val="0"/>
              </a:spcAft>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57790263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Maximization of natural good impartially, yes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This is the aim, but not for individual choices, because</a:t>
            </a:r>
          </a:p>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we do not know all the consequences of our choices</a:t>
            </a:r>
          </a:p>
          <a:p>
            <a:pPr marL="0" indent="0">
              <a:spcBef>
                <a:spcPts val="0"/>
              </a:spcBef>
              <a:spcAft>
                <a:spcPts val="0"/>
              </a:spcAft>
              <a:buNone/>
            </a:pP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and even if we did, the calculation would take too long.</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Rules are designed to maximize natural good impartially</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Calculations are made neutrally, objectively, in the light of the best information, and taking all the time needed for the task.</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The resulting rules, if observed satisfactorily, maximize good.</a:t>
            </a:r>
          </a:p>
          <a:p>
            <a:pPr marL="0" indent="0" algn="ctr">
              <a:spcAft>
                <a:spcPts val="600"/>
              </a:spcAft>
              <a:buNone/>
            </a:pPr>
            <a:endParaRPr lang="en-GB" sz="8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Rule following</a:t>
            </a:r>
          </a:p>
          <a:p>
            <a:pPr algn="ctr">
              <a:spcAft>
                <a:spcPts val="0"/>
              </a:spcAft>
            </a:pPr>
            <a:endParaRPr lang="en-GB" sz="2200" b="1"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19675080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Maximization of natural good impartially, yes</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This is the aim, but not for individual choices, because</a:t>
            </a:r>
          </a:p>
          <a:p>
            <a:pPr marL="0" indent="0">
              <a:spcBef>
                <a:spcPts val="0"/>
              </a:spcBef>
              <a:spcAft>
                <a:spcPts val="0"/>
              </a:spcAft>
              <a:buNone/>
            </a:pPr>
            <a:r>
              <a:rPr lang="en-GB" sz="2200" b="1" dirty="0" smtClean="0">
                <a:latin typeface="Arial" panose="020B0604020202020204" pitchFamily="34" charset="0"/>
                <a:cs typeface="Arial" panose="020B0604020202020204" pitchFamily="34" charset="0"/>
              </a:rPr>
              <a:t>              we do not know all the consequences of our choices</a:t>
            </a:r>
          </a:p>
          <a:p>
            <a:pPr marL="0" indent="0">
              <a:spcBef>
                <a:spcPts val="0"/>
              </a:spcBef>
              <a:spcAft>
                <a:spcPts val="0"/>
              </a:spcAft>
              <a:buNone/>
            </a:pP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and even if we did, the calculation would take too long.</a:t>
            </a:r>
          </a:p>
          <a:p>
            <a:pPr marL="0" indent="0" algn="ctr">
              <a:spcAft>
                <a:spcPts val="600"/>
              </a:spcAft>
              <a:buNone/>
            </a:pPr>
            <a:endParaRPr lang="en-GB" sz="800" b="1" dirty="0" smtClean="0">
              <a:latin typeface="Arial" panose="020B0604020202020204" pitchFamily="34" charset="0"/>
              <a:cs typeface="Arial" panose="020B0604020202020204" pitchFamily="34" charset="0"/>
            </a:endParaRPr>
          </a:p>
          <a:p>
            <a:pPr marL="0" indent="0" algn="ctr">
              <a:spcBef>
                <a:spcPts val="600"/>
              </a:spcBef>
              <a:spcAft>
                <a:spcPts val="600"/>
              </a:spcAft>
              <a:buNone/>
            </a:pPr>
            <a:r>
              <a:rPr lang="en-GB" sz="2400" b="1" i="1" dirty="0" smtClean="0">
                <a:latin typeface="Arial" panose="020B0604020202020204" pitchFamily="34" charset="0"/>
                <a:cs typeface="Arial" panose="020B0604020202020204" pitchFamily="34" charset="0"/>
              </a:rPr>
              <a:t>Rules are designed to maximize natural good impartially</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Calculations are made neutrally, objectively, in the light of the best information, and taking all the time needed for the task.</a:t>
            </a:r>
          </a:p>
          <a:p>
            <a:pPr algn="ctr">
              <a:spcBef>
                <a:spcPts val="600"/>
              </a:spcBef>
              <a:spcAft>
                <a:spcPts val="0"/>
              </a:spcAft>
            </a:pPr>
            <a:r>
              <a:rPr lang="en-GB" sz="2200" b="1" dirty="0" smtClean="0">
                <a:latin typeface="Arial" panose="020B0604020202020204" pitchFamily="34" charset="0"/>
                <a:cs typeface="Arial" panose="020B0604020202020204" pitchFamily="34" charset="0"/>
              </a:rPr>
              <a:t>The resulting rules, if observed satisfactorily, maximize good.</a:t>
            </a:r>
          </a:p>
          <a:p>
            <a:pPr marL="0" indent="0" algn="ctr">
              <a:spcAft>
                <a:spcPts val="600"/>
              </a:spcAft>
              <a:buNone/>
            </a:pPr>
            <a:endParaRPr lang="en-GB" sz="800" b="1" dirty="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Rule following</a:t>
            </a:r>
          </a:p>
          <a:p>
            <a:pPr algn="ctr">
              <a:spcAft>
                <a:spcPts val="0"/>
              </a:spcAft>
            </a:pPr>
            <a:r>
              <a:rPr lang="en-GB" sz="2200" b="1" dirty="0" smtClean="0">
                <a:latin typeface="Arial" panose="020B0604020202020204" pitchFamily="34" charset="0"/>
                <a:cs typeface="Arial" panose="020B0604020202020204" pitchFamily="34" charset="0"/>
              </a:rPr>
              <a:t>In all our individual choices, we ought to follow the rules</a:t>
            </a:r>
            <a:r>
              <a:rPr lang="en-GB" sz="2200" b="1" dirty="0">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Rule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23400536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49041879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pic>
        <p:nvPicPr>
          <p:cNvPr id="1026" name="Picture 2" descr="Image result for trolley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2132856"/>
            <a:ext cx="6696744" cy="445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7821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marL="0" indent="0">
              <a:spcAft>
                <a:spcPts val="600"/>
              </a:spcAft>
              <a:buNone/>
            </a:pPr>
            <a:endParaRPr lang="en-GB" sz="800" b="1" dirty="0">
              <a:latin typeface="Arial" panose="020B0604020202020204" pitchFamily="34" charset="0"/>
              <a:cs typeface="Arial" panose="020B0604020202020204" pitchFamily="34" charset="0"/>
            </a:endParaRPr>
          </a:p>
          <a:p>
            <a:pPr marL="0" indent="0">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11323075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“In an impartial analysis, it </a:t>
            </a:r>
            <a:r>
              <a:rPr lang="en-GB" sz="2400" b="1" u="sng" dirty="0" smtClean="0">
                <a:latin typeface="Arial" panose="020B0604020202020204" pitchFamily="34" charset="0"/>
                <a:cs typeface="Arial" panose="020B0604020202020204" pitchFamily="34" charset="0"/>
              </a:rPr>
              <a:t>is</a:t>
            </a:r>
            <a:r>
              <a:rPr lang="en-GB" sz="2400" b="1" dirty="0" smtClean="0">
                <a:latin typeface="Arial" panose="020B0604020202020204" pitchFamily="34" charset="0"/>
                <a:cs typeface="Arial" panose="020B0604020202020204" pitchFamily="34" charset="0"/>
              </a:rPr>
              <a:t> better to save more lives.”</a:t>
            </a:r>
          </a:p>
          <a:p>
            <a:pPr marL="0" indent="0">
              <a:spcAft>
                <a:spcPts val="600"/>
              </a:spcAft>
              <a:buNone/>
            </a:pPr>
            <a:endParaRPr lang="en-GB" sz="800" b="1" dirty="0">
              <a:latin typeface="Arial" panose="020B0604020202020204" pitchFamily="34" charset="0"/>
              <a:cs typeface="Arial" panose="020B0604020202020204" pitchFamily="34" charset="0"/>
            </a:endParaRPr>
          </a:p>
          <a:p>
            <a:pPr marL="0" indent="0">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49253966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“In an impartial analysis, it </a:t>
            </a:r>
            <a:r>
              <a:rPr lang="en-GB" sz="2400" b="1" u="sng" dirty="0" smtClean="0">
                <a:latin typeface="Arial" panose="020B0604020202020204" pitchFamily="34" charset="0"/>
                <a:cs typeface="Arial" panose="020B0604020202020204" pitchFamily="34" charset="0"/>
              </a:rPr>
              <a:t>is</a:t>
            </a:r>
            <a:r>
              <a:rPr lang="en-GB" sz="2400" b="1" dirty="0" smtClean="0">
                <a:latin typeface="Arial" panose="020B0604020202020204" pitchFamily="34" charset="0"/>
                <a:cs typeface="Arial" panose="020B0604020202020204" pitchFamily="34" charset="0"/>
              </a:rPr>
              <a:t> better to save more lives.”</a:t>
            </a:r>
          </a:p>
          <a:p>
            <a:pPr marL="0" indent="0">
              <a:spcAft>
                <a:spcPts val="600"/>
              </a:spcAft>
              <a:buNone/>
            </a:pPr>
            <a:r>
              <a:rPr lang="en-GB" sz="2000" b="1" dirty="0" smtClean="0">
                <a:latin typeface="Arial" panose="020B0604020202020204" pitchFamily="34" charset="0"/>
                <a:cs typeface="Arial" panose="020B0604020202020204" pitchFamily="34" charset="0"/>
              </a:rPr>
              <a:t>                  Rule utilitarianism yields the same result as act utilitarianism.</a:t>
            </a:r>
          </a:p>
          <a:p>
            <a:pPr marL="0" indent="0">
              <a:spcAft>
                <a:spcPts val="600"/>
              </a:spcAft>
              <a:buNone/>
            </a:pPr>
            <a:endParaRPr lang="en-GB" sz="800" b="1" dirty="0">
              <a:latin typeface="Arial" panose="020B0604020202020204" pitchFamily="34" charset="0"/>
              <a:cs typeface="Arial" panose="020B0604020202020204" pitchFamily="34" charset="0"/>
            </a:endParaRPr>
          </a:p>
          <a:p>
            <a:pPr marL="0" indent="0">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98709084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“In an impartial analysis, it </a:t>
            </a:r>
            <a:r>
              <a:rPr lang="en-GB" sz="2400" b="1" u="sng" dirty="0" smtClean="0">
                <a:latin typeface="Arial" panose="020B0604020202020204" pitchFamily="34" charset="0"/>
                <a:cs typeface="Arial" panose="020B0604020202020204" pitchFamily="34" charset="0"/>
              </a:rPr>
              <a:t>is</a:t>
            </a:r>
            <a:r>
              <a:rPr lang="en-GB" sz="2400" b="1" dirty="0" smtClean="0">
                <a:latin typeface="Arial" panose="020B0604020202020204" pitchFamily="34" charset="0"/>
                <a:cs typeface="Arial" panose="020B0604020202020204" pitchFamily="34" charset="0"/>
              </a:rPr>
              <a:t> better to save more lives.”</a:t>
            </a:r>
          </a:p>
          <a:p>
            <a:pPr marL="0" indent="0">
              <a:spcAft>
                <a:spcPts val="600"/>
              </a:spcAft>
              <a:buNone/>
            </a:pPr>
            <a:r>
              <a:rPr lang="en-GB" sz="2000" b="1" dirty="0" smtClean="0">
                <a:latin typeface="Arial" panose="020B0604020202020204" pitchFamily="34" charset="0"/>
                <a:cs typeface="Arial" panose="020B0604020202020204" pitchFamily="34" charset="0"/>
              </a:rPr>
              <a:t>                  Rule utilitarianism yields the same result as act utilitarianism.</a:t>
            </a:r>
          </a:p>
          <a:p>
            <a:pPr marL="0" indent="0">
              <a:spcAft>
                <a:spcPts val="600"/>
              </a:spcAft>
              <a:buNone/>
            </a:pPr>
            <a:endParaRPr lang="en-GB" sz="8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“Acts and omissions have different consequences.”</a:t>
            </a:r>
          </a:p>
          <a:p>
            <a:pPr marL="0" indent="0">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91957325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bg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bg2"/>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rgbClr val="FFFF00"/>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2"/>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bg2"/>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00"/>
              </a:solidFill>
              <a:effectLst/>
              <a:latin typeface="Arial" charset="0"/>
            </a:endParaRPr>
          </a:p>
          <a:p>
            <a:r>
              <a:rPr lang="en-GB" sz="2200" b="1" kern="0" dirty="0" smtClean="0">
                <a:solidFill>
                  <a:srgbClr val="FFFF00"/>
                </a:solidFill>
                <a:effectLst/>
                <a:latin typeface="Arial" charset="0"/>
              </a:rPr>
              <a:t>Business ethics</a:t>
            </a:r>
          </a:p>
          <a:p>
            <a:r>
              <a:rPr lang="fi-FI" sz="400" b="1" kern="0" dirty="0" smtClean="0">
                <a:solidFill>
                  <a:srgbClr val="FFFF00"/>
                </a:solidFill>
                <a:effectLst/>
                <a:latin typeface="Arial" charset="0"/>
              </a:rPr>
              <a:t> </a:t>
            </a:r>
          </a:p>
        </p:txBody>
      </p:sp>
      <p:sp>
        <p:nvSpPr>
          <p:cNvPr id="33" name="Rectangle 2"/>
          <p:cNvSpPr txBox="1">
            <a:spLocks noChangeArrowheads="1"/>
          </p:cNvSpPr>
          <p:nvPr/>
        </p:nvSpPr>
        <p:spPr bwMode="auto">
          <a:xfrm>
            <a:off x="179512" y="4221088"/>
            <a:ext cx="3528392" cy="648072"/>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00"/>
              </a:solidFill>
              <a:effectLst/>
              <a:latin typeface="Arial" charset="0"/>
            </a:endParaRPr>
          </a:p>
          <a:p>
            <a:r>
              <a:rPr lang="en-GB" sz="2200" b="1" kern="0" dirty="0" smtClean="0">
                <a:solidFill>
                  <a:srgbClr val="FFFF00"/>
                </a:solidFill>
                <a:effectLst/>
                <a:latin typeface="Arial" charset="0"/>
              </a:rPr>
              <a:t>Moral theories</a:t>
            </a:r>
          </a:p>
          <a:p>
            <a:r>
              <a:rPr lang="fi-FI" sz="400" b="1" kern="0" dirty="0" smtClean="0">
                <a:solidFill>
                  <a:srgbClr val="FFFF00"/>
                </a:solidFill>
                <a:effectLst/>
                <a:latin typeface="Arial" charset="0"/>
              </a:rPr>
              <a:t> </a:t>
            </a: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bg2"/>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bg2"/>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2"/>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2"/>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2"/>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bg2"/>
            </a:solidFill>
            <a:prstDash val="solid"/>
            <a:round/>
            <a:headEnd type="none" w="med" len="med"/>
            <a:tailEnd type="triangle"/>
          </a:ln>
          <a:effectLst/>
        </p:spPr>
      </p:cxnSp>
      <p:sp>
        <p:nvSpPr>
          <p:cNvPr id="62" name="Rectangle 2"/>
          <p:cNvSpPr txBox="1">
            <a:spLocks noChangeArrowheads="1"/>
          </p:cNvSpPr>
          <p:nvPr/>
        </p:nvSpPr>
        <p:spPr bwMode="auto">
          <a:xfrm>
            <a:off x="179512" y="5306746"/>
            <a:ext cx="8784976" cy="1290606"/>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900" b="1" kern="0" dirty="0" smtClean="0">
                <a:solidFill>
                  <a:srgbClr val="FFFF99"/>
                </a:solidFill>
                <a:effectLst/>
                <a:latin typeface="Arial" charset="0"/>
              </a:rPr>
              <a:t/>
            </a:r>
            <a:br>
              <a:rPr lang="en-GB" sz="3900" b="1" kern="0" dirty="0" smtClean="0">
                <a:solidFill>
                  <a:srgbClr val="FFFF99"/>
                </a:solidFill>
                <a:effectLst/>
                <a:latin typeface="Arial" charset="0"/>
              </a:rPr>
            </a:br>
            <a:r>
              <a:rPr lang="en-GB" sz="2200" b="1" kern="0" dirty="0" smtClean="0">
                <a:solidFill>
                  <a:schemeClr val="tx1"/>
                </a:solidFill>
                <a:effectLst/>
                <a:latin typeface="Arial" charset="0"/>
              </a:rPr>
              <a:t>The background in the different approaches and theories will be provided by lectures, guest lectures, and reading material.</a:t>
            </a:r>
          </a:p>
          <a:p>
            <a:r>
              <a:rPr lang="en-GB" sz="2200" b="1" kern="0" dirty="0" smtClean="0">
                <a:solidFill>
                  <a:schemeClr val="tx1"/>
                </a:solidFill>
                <a:effectLst/>
                <a:latin typeface="Arial" charset="0"/>
              </a:rPr>
              <a:t>Everything is geared towards your investigation and reporting. </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cxnSp>
        <p:nvCxnSpPr>
          <p:cNvPr id="63" name="Straight Arrow Connector 62"/>
          <p:cNvCxnSpPr/>
          <p:nvPr/>
        </p:nvCxnSpPr>
        <p:spPr bwMode="auto">
          <a:xfrm flipV="1">
            <a:off x="4591047"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flipH="1" flipV="1">
            <a:off x="4220497" y="5016608"/>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flipV="1">
            <a:off x="5704058" y="5006544"/>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flipH="1" flipV="1">
            <a:off x="3131840" y="5009976"/>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7" name="Straight Arrow Connector 66"/>
          <p:cNvCxnSpPr/>
          <p:nvPr/>
        </p:nvCxnSpPr>
        <p:spPr bwMode="auto">
          <a:xfrm flipV="1">
            <a:off x="6748471"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8" name="Straight Arrow Connector 67"/>
          <p:cNvCxnSpPr/>
          <p:nvPr/>
        </p:nvCxnSpPr>
        <p:spPr bwMode="auto">
          <a:xfrm flipH="1" flipV="1">
            <a:off x="2104180" y="5031662"/>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35" name="Straight Connector 34"/>
          <p:cNvCxnSpPr/>
          <p:nvPr/>
        </p:nvCxnSpPr>
        <p:spPr bwMode="auto">
          <a:xfrm>
            <a:off x="4591047" y="3789040"/>
            <a:ext cx="0" cy="75600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50033577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“In an impartial analysis, it </a:t>
            </a:r>
            <a:r>
              <a:rPr lang="en-GB" sz="2400" b="1" u="sng" dirty="0" smtClean="0">
                <a:latin typeface="Arial" panose="020B0604020202020204" pitchFamily="34" charset="0"/>
                <a:cs typeface="Arial" panose="020B0604020202020204" pitchFamily="34" charset="0"/>
              </a:rPr>
              <a:t>is</a:t>
            </a:r>
            <a:r>
              <a:rPr lang="en-GB" sz="2400" b="1" dirty="0" smtClean="0">
                <a:latin typeface="Arial" panose="020B0604020202020204" pitchFamily="34" charset="0"/>
                <a:cs typeface="Arial" panose="020B0604020202020204" pitchFamily="34" charset="0"/>
              </a:rPr>
              <a:t> better to save more lives.”</a:t>
            </a:r>
          </a:p>
          <a:p>
            <a:pPr marL="0" indent="0">
              <a:spcAft>
                <a:spcPts val="600"/>
              </a:spcAft>
              <a:buNone/>
            </a:pPr>
            <a:r>
              <a:rPr lang="en-GB" sz="2000" b="1" dirty="0" smtClean="0">
                <a:latin typeface="Arial" panose="020B0604020202020204" pitchFamily="34" charset="0"/>
                <a:cs typeface="Arial" panose="020B0604020202020204" pitchFamily="34" charset="0"/>
              </a:rPr>
              <a:t>                  Rule utilitarianism yields the same result as act utilitarianism.</a:t>
            </a:r>
          </a:p>
          <a:p>
            <a:pPr marL="0" indent="0">
              <a:spcAft>
                <a:spcPts val="600"/>
              </a:spcAft>
              <a:buNone/>
            </a:pPr>
            <a:endParaRPr lang="en-GB" sz="8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“Acts and omissions have different consequences.”</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It is better, as a rule, to allow people to die than to kill them.</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6521450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“In an impartial analysis, it </a:t>
            </a:r>
            <a:r>
              <a:rPr lang="en-GB" sz="2400" b="1" u="sng" dirty="0" smtClean="0">
                <a:latin typeface="Arial" panose="020B0604020202020204" pitchFamily="34" charset="0"/>
                <a:cs typeface="Arial" panose="020B0604020202020204" pitchFamily="34" charset="0"/>
              </a:rPr>
              <a:t>is</a:t>
            </a:r>
            <a:r>
              <a:rPr lang="en-GB" sz="2400" b="1" dirty="0" smtClean="0">
                <a:latin typeface="Arial" panose="020B0604020202020204" pitchFamily="34" charset="0"/>
                <a:cs typeface="Arial" panose="020B0604020202020204" pitchFamily="34" charset="0"/>
              </a:rPr>
              <a:t> better to save more lives.”</a:t>
            </a:r>
          </a:p>
          <a:p>
            <a:pPr marL="0" indent="0">
              <a:spcAft>
                <a:spcPts val="600"/>
              </a:spcAft>
              <a:buNone/>
            </a:pPr>
            <a:r>
              <a:rPr lang="en-GB" sz="2000" b="1" dirty="0" smtClean="0">
                <a:latin typeface="Arial" panose="020B0604020202020204" pitchFamily="34" charset="0"/>
                <a:cs typeface="Arial" panose="020B0604020202020204" pitchFamily="34" charset="0"/>
              </a:rPr>
              <a:t>                  Rule utilitarianism yields the same result as act utilitarianism.</a:t>
            </a:r>
          </a:p>
          <a:p>
            <a:pPr marL="0" indent="0">
              <a:spcAft>
                <a:spcPts val="600"/>
              </a:spcAft>
              <a:buNone/>
            </a:pPr>
            <a:endParaRPr lang="en-GB" sz="8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“Acts and omissions have different consequences.”</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It is better, as a rule, to allow people to die than to kill them.</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We tend to think that allowing someone to die is not a violation  </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of rights, whereas killing someone definitely is.</a:t>
            </a:r>
          </a:p>
          <a:p>
            <a:pPr marL="0" indent="0">
              <a:spcAft>
                <a:spcPts val="60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01867969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“In an impartial analysis, it </a:t>
            </a:r>
            <a:r>
              <a:rPr lang="en-GB" sz="2400" b="1" u="sng" dirty="0" smtClean="0">
                <a:latin typeface="Arial" panose="020B0604020202020204" pitchFamily="34" charset="0"/>
                <a:cs typeface="Arial" panose="020B0604020202020204" pitchFamily="34" charset="0"/>
              </a:rPr>
              <a:t>is</a:t>
            </a:r>
            <a:r>
              <a:rPr lang="en-GB" sz="2400" b="1" dirty="0" smtClean="0">
                <a:latin typeface="Arial" panose="020B0604020202020204" pitchFamily="34" charset="0"/>
                <a:cs typeface="Arial" panose="020B0604020202020204" pitchFamily="34" charset="0"/>
              </a:rPr>
              <a:t> better to save more lives.”</a:t>
            </a:r>
          </a:p>
          <a:p>
            <a:pPr marL="0" indent="0">
              <a:spcAft>
                <a:spcPts val="600"/>
              </a:spcAft>
              <a:buNone/>
            </a:pPr>
            <a:r>
              <a:rPr lang="en-GB" sz="2000" b="1" dirty="0" smtClean="0">
                <a:latin typeface="Arial" panose="020B0604020202020204" pitchFamily="34" charset="0"/>
                <a:cs typeface="Arial" panose="020B0604020202020204" pitchFamily="34" charset="0"/>
              </a:rPr>
              <a:t>                  Rule utilitarianism yields the same result as act utilitarianism.</a:t>
            </a:r>
          </a:p>
          <a:p>
            <a:pPr marL="0" indent="0">
              <a:spcAft>
                <a:spcPts val="600"/>
              </a:spcAft>
              <a:buNone/>
            </a:pPr>
            <a:endParaRPr lang="en-GB" sz="8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“Acts and omissions have different consequences.”</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It is better, as a rule, to allow people to die than to kill them.</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We tend to think that allowing someone to die is not a violation  </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of rights, whereas killing someone definitely is.</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This conventional view is so strong that less good would come  </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out of ignoring it, at least under normal circumstances. </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421351062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Trolley Problem</a:t>
            </a:r>
          </a:p>
          <a:p>
            <a:pPr marL="0" indent="0" algn="ctr">
              <a:spcAft>
                <a:spcPts val="600"/>
              </a:spcAft>
              <a:buNone/>
            </a:pPr>
            <a:endParaRPr lang="en-GB" sz="800" b="1" i="1" dirty="0" smtClean="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“In an impartial analysis, it </a:t>
            </a:r>
            <a:r>
              <a:rPr lang="en-GB" sz="2400" b="1" u="sng" dirty="0" smtClean="0">
                <a:latin typeface="Arial" panose="020B0604020202020204" pitchFamily="34" charset="0"/>
                <a:cs typeface="Arial" panose="020B0604020202020204" pitchFamily="34" charset="0"/>
              </a:rPr>
              <a:t>is</a:t>
            </a:r>
            <a:r>
              <a:rPr lang="en-GB" sz="2400" b="1" dirty="0" smtClean="0">
                <a:latin typeface="Arial" panose="020B0604020202020204" pitchFamily="34" charset="0"/>
                <a:cs typeface="Arial" panose="020B0604020202020204" pitchFamily="34" charset="0"/>
              </a:rPr>
              <a:t> better to save more lives.”</a:t>
            </a:r>
          </a:p>
          <a:p>
            <a:pPr marL="0" indent="0">
              <a:spcAft>
                <a:spcPts val="600"/>
              </a:spcAft>
              <a:buNone/>
            </a:pPr>
            <a:r>
              <a:rPr lang="en-GB" sz="2000" b="1" dirty="0" smtClean="0">
                <a:latin typeface="Arial" panose="020B0604020202020204" pitchFamily="34" charset="0"/>
                <a:cs typeface="Arial" panose="020B0604020202020204" pitchFamily="34" charset="0"/>
              </a:rPr>
              <a:t>                  Rule utilitarianism yields the same result as act utilitarianism.</a:t>
            </a:r>
          </a:p>
          <a:p>
            <a:pPr marL="0" indent="0">
              <a:spcAft>
                <a:spcPts val="600"/>
              </a:spcAft>
              <a:buNone/>
            </a:pPr>
            <a:endParaRPr lang="en-GB" sz="800" b="1" dirty="0">
              <a:latin typeface="Arial" panose="020B0604020202020204" pitchFamily="34" charset="0"/>
              <a:cs typeface="Arial" panose="020B0604020202020204" pitchFamily="34" charset="0"/>
            </a:endParaRPr>
          </a:p>
          <a:p>
            <a:pPr algn="ctr">
              <a:spcAft>
                <a:spcPts val="600"/>
              </a:spcAft>
            </a:pPr>
            <a:r>
              <a:rPr lang="en-GB" sz="2400" b="1" dirty="0" smtClean="0">
                <a:latin typeface="Arial" panose="020B0604020202020204" pitchFamily="34" charset="0"/>
                <a:cs typeface="Arial" panose="020B0604020202020204" pitchFamily="34" charset="0"/>
              </a:rPr>
              <a:t>“Acts and omissions have different consequences.”</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It is better, as a rule, to allow people to die than to kill them.</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We tend to think that allowing someone to die is not a violation  </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of rights, whereas killing someone definitely is.</a:t>
            </a:r>
          </a:p>
          <a:p>
            <a:pPr marL="0" indent="0">
              <a:spcAft>
                <a:spcPts val="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This conventional view is so strong that less good would come  </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out of ignoring it, at least under normal circumstances. </a:t>
            </a:r>
          </a:p>
          <a:p>
            <a:pPr marL="0" indent="0">
              <a:spcAft>
                <a:spcPts val="600"/>
              </a:spcAft>
              <a:buNone/>
            </a:pP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                 Exceptional rules can still be applied to exceptional cases.</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Following rules maximizing good</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81421380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6042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spcAft>
                <a:spcPts val="600"/>
              </a:spcAft>
              <a:buNone/>
            </a:pPr>
            <a:r>
              <a:rPr lang="en-GB" sz="2000" b="1" dirty="0" smtClean="0">
                <a:latin typeface="Arial" panose="020B0604020202020204" pitchFamily="34" charset="0"/>
                <a:cs typeface="Arial" panose="020B0604020202020204" pitchFamily="34" charset="0"/>
              </a:rPr>
              <a:t>                  </a:t>
            </a:r>
            <a:endParaRPr lang="en-GB" sz="800" b="1" dirty="0" smtClean="0">
              <a:latin typeface="Arial" panose="020B0604020202020204" pitchFamily="34" charset="0"/>
              <a:cs typeface="Arial" panose="020B0604020202020204" pitchFamily="34" charset="0"/>
            </a:endParaRP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 </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26211406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marL="0" indent="0">
              <a:spcAft>
                <a:spcPts val="600"/>
              </a:spcAft>
              <a:buNone/>
            </a:pPr>
            <a:r>
              <a:rPr lang="en-GB" sz="2000" b="1" dirty="0" smtClean="0">
                <a:latin typeface="Arial" panose="020B0604020202020204" pitchFamily="34" charset="0"/>
                <a:cs typeface="Arial" panose="020B0604020202020204" pitchFamily="34" charset="0"/>
              </a:rPr>
              <a:t>                  </a:t>
            </a:r>
            <a:endParaRPr lang="en-GB" sz="800" b="1" dirty="0" smtClean="0">
              <a:latin typeface="Arial" panose="020B0604020202020204" pitchFamily="34" charset="0"/>
              <a:cs typeface="Arial" panose="020B0604020202020204" pitchFamily="34" charset="0"/>
            </a:endParaRP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 </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420142373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a:t>
            </a:r>
            <a:endParaRPr lang="en-GB" sz="800" b="1" dirty="0" smtClean="0">
              <a:latin typeface="Arial" panose="020B0604020202020204" pitchFamily="34" charset="0"/>
              <a:cs typeface="Arial" panose="020B0604020202020204" pitchFamily="34" charset="0"/>
            </a:endParaRP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 </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213221748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Lives, freedom, health, and reasonable need satisfaction.</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 </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118669111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1484784"/>
            <a:ext cx="9144000" cy="5373216"/>
          </a:xfrm>
        </p:spPr>
        <p:txBody>
          <a:bodyPr/>
          <a:lstStyle/>
          <a:p>
            <a:pPr marL="0" indent="0" algn="ctr">
              <a:spcAft>
                <a:spcPts val="600"/>
              </a:spcAft>
              <a:buNone/>
            </a:pPr>
            <a:r>
              <a:rPr lang="en-GB" sz="2400" b="1" i="1" dirty="0" smtClean="0">
                <a:latin typeface="Arial" panose="020B0604020202020204" pitchFamily="34" charset="0"/>
                <a:cs typeface="Arial" panose="020B0604020202020204" pitchFamily="34" charset="0"/>
              </a:rPr>
              <a:t>The good to be maximized</a:t>
            </a:r>
          </a:p>
          <a:p>
            <a:pPr algn="ctr">
              <a:spcAft>
                <a:spcPts val="600"/>
              </a:spcAft>
            </a:pPr>
            <a:r>
              <a:rPr lang="en-GB" sz="2200" b="1" dirty="0" smtClean="0">
                <a:latin typeface="Arial" panose="020B0604020202020204" pitchFamily="34" charset="0"/>
                <a:cs typeface="Arial" panose="020B0604020202020204" pitchFamily="34" charset="0"/>
              </a:rPr>
              <a:t>Use a common-sense understanding of “well-being”</a:t>
            </a:r>
          </a:p>
          <a:p>
            <a:pPr marL="0" indent="0">
              <a:spcAft>
                <a:spcPts val="600"/>
              </a:spcAft>
              <a:buNone/>
            </a:pPr>
            <a:r>
              <a:rPr lang="en-GB" sz="2000" b="1" dirty="0" smtClean="0">
                <a:latin typeface="Arial" panose="020B0604020202020204" pitchFamily="34" charset="0"/>
                <a:cs typeface="Arial" panose="020B0604020202020204" pitchFamily="34" charset="0"/>
              </a:rPr>
              <a:t>                  Lives, freedom, health, and reasonable need satisfaction.</a:t>
            </a:r>
          </a:p>
          <a:p>
            <a:pPr marL="0" indent="0">
              <a:spcAft>
                <a:spcPts val="0"/>
              </a:spcAft>
              <a:buNone/>
            </a:pPr>
            <a:endParaRPr lang="en-GB" sz="800" b="1" dirty="0" smtClean="0">
              <a:latin typeface="Arial" panose="020B0604020202020204" pitchFamily="34" charset="0"/>
              <a:cs typeface="Arial" panose="020B0604020202020204" pitchFamily="34" charset="0"/>
            </a:endParaRPr>
          </a:p>
          <a:p>
            <a:pPr marL="0" indent="0" algn="ctr">
              <a:spcAft>
                <a:spcPts val="600"/>
              </a:spcAft>
              <a:buNone/>
            </a:pPr>
            <a:r>
              <a:rPr lang="en-GB" sz="2400" b="1" i="1" dirty="0" smtClean="0">
                <a:latin typeface="Arial" panose="020B0604020202020204" pitchFamily="34" charset="0"/>
                <a:cs typeface="Arial" panose="020B0604020202020204" pitchFamily="34" charset="0"/>
              </a:rPr>
              <a:t>The consequences taken into account</a:t>
            </a:r>
            <a:endParaRPr lang="en-GB" sz="2400" b="1" i="1" dirty="0">
              <a:latin typeface="Arial" panose="020B0604020202020204" pitchFamily="34" charset="0"/>
              <a:cs typeface="Arial" panose="020B0604020202020204" pitchFamily="34" charset="0"/>
            </a:endParaRPr>
          </a:p>
          <a:p>
            <a:pPr marL="0" indent="0">
              <a:spcBef>
                <a:spcPts val="528"/>
              </a:spcBef>
              <a:spcAft>
                <a:spcPts val="0"/>
              </a:spcAft>
              <a:buNone/>
            </a:pPr>
            <a:endParaRPr lang="en-GB" sz="800" b="1" dirty="0" smtClean="0">
              <a:latin typeface="Arial" panose="020B0604020202020204" pitchFamily="34" charset="0"/>
              <a:cs typeface="Arial" panose="020B0604020202020204" pitchFamily="34" charset="0"/>
            </a:endParaRPr>
          </a:p>
          <a:p>
            <a:pPr marL="0" indent="0" algn="ctr">
              <a:spcBef>
                <a:spcPts val="528"/>
              </a:spcBef>
              <a:spcAft>
                <a:spcPts val="600"/>
              </a:spcAft>
              <a:buNone/>
            </a:pPr>
            <a:r>
              <a:rPr lang="en-GB" sz="2400" b="1" i="1" dirty="0" smtClean="0">
                <a:latin typeface="Arial" panose="020B0604020202020204" pitchFamily="34" charset="0"/>
                <a:cs typeface="Arial" panose="020B0604020202020204" pitchFamily="34" charset="0"/>
              </a:rPr>
              <a:t> </a:t>
            </a:r>
          </a:p>
          <a:p>
            <a:pPr marL="0" indent="0">
              <a:spcBef>
                <a:spcPts val="528"/>
              </a:spcBef>
              <a:spcAft>
                <a:spcPts val="0"/>
              </a:spcAft>
              <a:buNone/>
            </a:pPr>
            <a:r>
              <a:rPr lang="en-GB" sz="2000" b="1" dirty="0" smtClean="0">
                <a:latin typeface="Arial" panose="020B0604020202020204" pitchFamily="34" charset="0"/>
                <a:cs typeface="Arial" panose="020B0604020202020204" pitchFamily="34" charset="0"/>
              </a:rPr>
              <a:t>                       </a:t>
            </a:r>
          </a:p>
        </p:txBody>
      </p:sp>
      <p:sp>
        <p:nvSpPr>
          <p:cNvPr id="4" name="Rectangle 2"/>
          <p:cNvSpPr>
            <a:spLocks noGrp="1" noChangeArrowheads="1"/>
          </p:cNvSpPr>
          <p:nvPr>
            <p:ph type="title"/>
          </p:nvPr>
        </p:nvSpPr>
        <p:spPr>
          <a:xfrm>
            <a:off x="0" y="125776"/>
            <a:ext cx="9144000" cy="1142984"/>
          </a:xfrm>
        </p:spPr>
        <p:txBody>
          <a:bodyPr/>
          <a:lstStyle/>
          <a:p>
            <a:r>
              <a:rPr lang="en-GB" sz="3200" b="1" dirty="0" smtClean="0">
                <a:solidFill>
                  <a:schemeClr val="bg2">
                    <a:lumMod val="40000"/>
                    <a:lumOff val="60000"/>
                  </a:schemeClr>
                </a:solidFill>
                <a:latin typeface="Arial" charset="0"/>
              </a:rPr>
              <a:t>General instructions for using utilitarianism</a:t>
            </a:r>
            <a:endParaRPr lang="en-GB" sz="1600" b="1" dirty="0" smtClean="0">
              <a:solidFill>
                <a:schemeClr val="bg2">
                  <a:lumMod val="40000"/>
                  <a:lumOff val="60000"/>
                </a:schemeClr>
              </a:solidFill>
              <a:latin typeface="Arial" charset="0"/>
            </a:endParaRPr>
          </a:p>
        </p:txBody>
      </p:sp>
    </p:spTree>
    <p:extLst>
      <p:ext uri="{BB962C8B-B14F-4D97-AF65-F5344CB8AC3E}">
        <p14:creationId xmlns:p14="http://schemas.microsoft.com/office/powerpoint/2010/main" val="358495991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letusrakenne">
  <a:themeElements>
    <a:clrScheme name="Oletusrakenne 9">
      <a:dk1>
        <a:srgbClr val="FFFF66"/>
      </a:dk1>
      <a:lt1>
        <a:srgbClr val="FFFFFF"/>
      </a:lt1>
      <a:dk2>
        <a:srgbClr val="000000"/>
      </a:dk2>
      <a:lt2>
        <a:srgbClr val="FFFF00"/>
      </a:lt2>
      <a:accent1>
        <a:srgbClr val="00CC99"/>
      </a:accent1>
      <a:accent2>
        <a:srgbClr val="FF66CC"/>
      </a:accent2>
      <a:accent3>
        <a:srgbClr val="AAAAAA"/>
      </a:accent3>
      <a:accent4>
        <a:srgbClr val="DADADA"/>
      </a:accent4>
      <a:accent5>
        <a:srgbClr val="AAE2CA"/>
      </a:accent5>
      <a:accent6>
        <a:srgbClr val="E75CB9"/>
      </a:accent6>
      <a:hlink>
        <a:srgbClr val="FF6699"/>
      </a:hlink>
      <a:folHlink>
        <a:srgbClr val="B2B2B2"/>
      </a:folHlink>
    </a:clrScheme>
    <a:fontScheme name="Oletusraken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Oletusraken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letusrakenne 8">
        <a:dk1>
          <a:srgbClr val="000000"/>
        </a:dk1>
        <a:lt1>
          <a:srgbClr val="FFFFFF"/>
        </a:lt1>
        <a:dk2>
          <a:srgbClr val="000000"/>
        </a:dk2>
        <a:lt2>
          <a:srgbClr val="FFFF00"/>
        </a:lt2>
        <a:accent1>
          <a:srgbClr val="00CC99"/>
        </a:accent1>
        <a:accent2>
          <a:srgbClr val="FF66CC"/>
        </a:accent2>
        <a:accent3>
          <a:srgbClr val="AAAAAA"/>
        </a:accent3>
        <a:accent4>
          <a:srgbClr val="DADADA"/>
        </a:accent4>
        <a:accent5>
          <a:srgbClr val="AAE2CA"/>
        </a:accent5>
        <a:accent6>
          <a:srgbClr val="E75CB9"/>
        </a:accent6>
        <a:hlink>
          <a:srgbClr val="FF6699"/>
        </a:hlink>
        <a:folHlink>
          <a:srgbClr val="B2B2B2"/>
        </a:folHlink>
      </a:clrScheme>
      <a:clrMap bg1="dk2" tx1="lt1" bg2="dk1" tx2="lt2" accent1="accent1" accent2="accent2" accent3="accent3" accent4="accent4" accent5="accent5" accent6="accent6" hlink="hlink" folHlink="folHlink"/>
    </a:extraClrScheme>
    <a:extraClrScheme>
      <a:clrScheme name="Oletusrakenne 9">
        <a:dk1>
          <a:srgbClr val="FFFF66"/>
        </a:dk1>
        <a:lt1>
          <a:srgbClr val="FFFFFF"/>
        </a:lt1>
        <a:dk2>
          <a:srgbClr val="000000"/>
        </a:dk2>
        <a:lt2>
          <a:srgbClr val="FFFF00"/>
        </a:lt2>
        <a:accent1>
          <a:srgbClr val="00CC99"/>
        </a:accent1>
        <a:accent2>
          <a:srgbClr val="FF66CC"/>
        </a:accent2>
        <a:accent3>
          <a:srgbClr val="AAAAAA"/>
        </a:accent3>
        <a:accent4>
          <a:srgbClr val="DADADA"/>
        </a:accent4>
        <a:accent5>
          <a:srgbClr val="AAE2CA"/>
        </a:accent5>
        <a:accent6>
          <a:srgbClr val="E75CB9"/>
        </a:accent6>
        <a:hlink>
          <a:srgbClr val="FF6699"/>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171089</TotalTime>
  <Words>10397</Words>
  <Application>Microsoft Office PowerPoint</Application>
  <PresentationFormat>On-screen Show (4:3)</PresentationFormat>
  <Paragraphs>1894</Paragraphs>
  <Slides>225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225</vt:i4>
      </vt:variant>
    </vt:vector>
  </HeadingPairs>
  <TitlesOfParts>
    <vt:vector size="230" baseType="lpstr">
      <vt:lpstr>Aharoni</vt:lpstr>
      <vt:lpstr>Arial</vt:lpstr>
      <vt:lpstr>Symbol</vt:lpstr>
      <vt:lpstr>Times New Roman</vt:lpstr>
      <vt:lpstr>Oletusrakenne</vt:lpstr>
      <vt:lpstr> </vt:lpstr>
      <vt:lpstr> Moral Philosophies and Business Ethics  </vt:lpstr>
      <vt:lpstr> After the intermission, you will all have a question  Send it to me by email to: matti.hayry@aalto.fi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Justice and fish</vt:lpstr>
      <vt:lpstr>Justice and fish</vt:lpstr>
      <vt:lpstr>Justice and fish</vt:lpstr>
      <vt:lpstr>Justice and fish</vt:lpstr>
      <vt:lpstr>Justice and fish</vt:lpstr>
      <vt:lpstr>Justice and fish</vt:lpstr>
      <vt:lpstr>Justice and fish</vt:lpstr>
      <vt:lpstr>Justice and fish</vt:lpstr>
      <vt:lpstr>Justice and fish</vt:lpstr>
      <vt:lpstr>Justice and fish</vt:lpstr>
      <vt:lpstr>Justice and fish</vt:lpstr>
      <vt:lpstr>Justice and fish</vt:lpstr>
      <vt:lpstr>Justice and fish</vt:lpstr>
      <vt:lpstr>Justice and fish</vt:lpstr>
      <vt:lpstr>PowerPoint Presentation</vt:lpstr>
      <vt:lpstr> Of course, there were other developments…  </vt:lpstr>
      <vt:lpstr> Theoretical and ideological background  </vt:lpstr>
      <vt:lpstr> Theoretical and ideological background  </vt:lpstr>
      <vt:lpstr> Theoretical and ideological background  </vt:lpstr>
      <vt:lpstr> Theoretical and ideological background  </vt:lpstr>
      <vt:lpstr> Theoretical and ideological background  </vt:lpstr>
      <vt:lpstr> Theoretical and ideological background  </vt:lpstr>
      <vt:lpstr> Theoretical and ideological background  </vt:lpstr>
      <vt:lpstr> Theoretical and ideological background  </vt:lpstr>
      <vt:lpstr> Theoretical and ideological background  </vt:lpstr>
      <vt:lpstr> Theoretical and ideological background  </vt:lpstr>
      <vt:lpstr>PowerPoint Presentation</vt:lpstr>
      <vt:lpstr>Ethical theories and theories of justice</vt:lpstr>
      <vt:lpstr>Ethical theories and theories of justice</vt:lpstr>
      <vt:lpstr>Ethical theories and theories of justice</vt:lpstr>
      <vt:lpstr>Ethical theories and theories of justice</vt:lpstr>
      <vt:lpstr>Ethical theories and theories of justice</vt:lpstr>
      <vt:lpstr>PowerPoint Presentation</vt:lpstr>
      <vt:lpstr>What are these ethical theories all about?</vt:lpstr>
      <vt:lpstr>What are these ethical theories all about?</vt:lpstr>
      <vt:lpstr>What are these ethical theories all about?</vt:lpstr>
      <vt:lpstr>What are these ethical theories all about?</vt:lpstr>
      <vt:lpstr>PowerPoint Presentation</vt:lpstr>
      <vt:lpstr>Act utilitarianism</vt:lpstr>
      <vt:lpstr>Act utilitarianism</vt:lpstr>
      <vt:lpstr>Act utilitarianism</vt:lpstr>
      <vt:lpstr>Act utilitarianism</vt:lpstr>
      <vt:lpstr>Act utilitarianism</vt:lpstr>
      <vt:lpstr>Act utilitarianism</vt:lpstr>
      <vt:lpstr>Act utilitarianism</vt:lpstr>
      <vt:lpstr>Act utilitarianism</vt:lpstr>
      <vt:lpstr>Act utilitarianism</vt:lpstr>
      <vt:lpstr>Act utilitarianism</vt:lpstr>
      <vt:lpstr>PowerPoint Presentation</vt:lpstr>
      <vt:lpstr>Maximization of natural good impartially</vt:lpstr>
      <vt:lpstr>Maximization of natural good impartially</vt:lpstr>
      <vt:lpstr>Maximization of natural good impartially</vt:lpstr>
      <vt:lpstr>Maximization of natural good impartially</vt:lpstr>
      <vt:lpstr>Maximization of natural good impartially</vt:lpstr>
      <vt:lpstr>Maximization of natural good impartially</vt:lpstr>
      <vt:lpstr>Maximization of natural good impartially</vt:lpstr>
      <vt:lpstr>Maximization of natural good impartially</vt:lpstr>
      <vt:lpstr>Maximization of natural good impartially</vt:lpstr>
      <vt:lpstr>Maximization of natural good impartially</vt:lpstr>
      <vt:lpstr>Maximization of natural good impartially</vt:lpstr>
      <vt:lpstr>Maximization of natural good impartially</vt:lpstr>
      <vt:lpstr>PowerPoint Presentation</vt:lpstr>
      <vt:lpstr>Rule utilitarianism</vt:lpstr>
      <vt:lpstr>Rule utilitarianism</vt:lpstr>
      <vt:lpstr>Rule utilitarianism</vt:lpstr>
      <vt:lpstr>Rule utilitarianism</vt:lpstr>
      <vt:lpstr>Rule utilitarianism</vt:lpstr>
      <vt:lpstr>Rule utilitarianism</vt:lpstr>
      <vt:lpstr>Rule utilitarianism</vt:lpstr>
      <vt:lpstr>Rule utilitarianism</vt:lpstr>
      <vt:lpstr>Rule utilitarianism</vt:lpstr>
      <vt:lpstr>Rule utilitarianism</vt:lpstr>
      <vt:lpstr>Following rules maximizing good</vt:lpstr>
      <vt:lpstr>Following rules maximizing good</vt:lpstr>
      <vt:lpstr>Following rules maximizing good</vt:lpstr>
      <vt:lpstr>Following rules maximizing good</vt:lpstr>
      <vt:lpstr>Following rules maximizing good</vt:lpstr>
      <vt:lpstr>Following rules maximizing good</vt:lpstr>
      <vt:lpstr>Following rules maximizing good</vt:lpstr>
      <vt:lpstr>Following rules maximizing good</vt:lpstr>
      <vt:lpstr>Following rules maximizing good</vt:lpstr>
      <vt:lpstr>Following rules maximizing good</vt:lpstr>
      <vt:lpstr>PowerPoint Presentation</vt:lpstr>
      <vt:lpstr>General instructions for using utilitarianism</vt:lpstr>
      <vt:lpstr>General instructions for using utilitarianism</vt:lpstr>
      <vt:lpstr>General instructions for using utilitarianism</vt:lpstr>
      <vt:lpstr>General instructions for using utilitarianism</vt:lpstr>
      <vt:lpstr>General instructions for using utilitarianism</vt:lpstr>
      <vt:lpstr>General instructions for using utilitarianism</vt:lpstr>
      <vt:lpstr>General instructions for using utilitarianism</vt:lpstr>
      <vt:lpstr>General instructions for using utilitarianism</vt:lpstr>
      <vt:lpstr>General instructions for using utilitarianism</vt:lpstr>
      <vt:lpstr>General instructions for using utilitarianism</vt:lpstr>
      <vt:lpstr>General instructions for using utilitarianism</vt:lpstr>
      <vt:lpstr>General instructions for using utilitarianism</vt:lpstr>
      <vt:lpstr>PowerPoint Presentation</vt:lpstr>
      <vt:lpstr>Moral legalism</vt:lpstr>
      <vt:lpstr>Moral legalism</vt:lpstr>
      <vt:lpstr>Moral legalism</vt:lpstr>
      <vt:lpstr>Moral legalism</vt:lpstr>
      <vt:lpstr>PowerPoint Presentation</vt:lpstr>
      <vt:lpstr>Doing only what is legal</vt:lpstr>
      <vt:lpstr>Doing only what is legal</vt:lpstr>
      <vt:lpstr>Doing only what is legal</vt:lpstr>
      <vt:lpstr>Doing only what is legal</vt:lpstr>
      <vt:lpstr>Doing only what is legal</vt:lpstr>
      <vt:lpstr>Doing only what is legal</vt:lpstr>
      <vt:lpstr>Doing only what is legal</vt:lpstr>
      <vt:lpstr>Doing only what is legal</vt:lpstr>
      <vt:lpstr>Doing only what is legal</vt:lpstr>
      <vt:lpstr>PowerPoint Presentation</vt:lpstr>
      <vt:lpstr>Kantian ethics</vt:lpstr>
      <vt:lpstr>Kantian ethics</vt:lpstr>
      <vt:lpstr>Kantian ethics</vt:lpstr>
      <vt:lpstr>Kantian ethics</vt:lpstr>
      <vt:lpstr>Kantian ethics</vt:lpstr>
      <vt:lpstr>Acting by rules dictated by reason</vt:lpstr>
      <vt:lpstr>Acting by rules dictated by reason</vt:lpstr>
      <vt:lpstr>Acting by rules dictated by reason</vt:lpstr>
      <vt:lpstr>Acting by rules dictated by reason</vt:lpstr>
      <vt:lpstr>Acting by rules dictated by reason</vt:lpstr>
      <vt:lpstr>Acting by rules dictated by reason</vt:lpstr>
      <vt:lpstr>Acting by rules dictated by reason</vt:lpstr>
      <vt:lpstr>PowerPoint Presentation</vt:lpstr>
      <vt:lpstr>General instructions for using deontology</vt:lpstr>
      <vt:lpstr>General instructions for using deontology</vt:lpstr>
      <vt:lpstr>General instructions for using deontology</vt:lpstr>
      <vt:lpstr>General instructions for using deontology</vt:lpstr>
      <vt:lpstr>General instructions for using deontology</vt:lpstr>
      <vt:lpstr>General instructions for using deontology</vt:lpstr>
      <vt:lpstr>PowerPoint Presentation</vt:lpstr>
      <vt:lpstr>Natural law theory</vt:lpstr>
      <vt:lpstr>Natural law theory</vt:lpstr>
      <vt:lpstr>Natural law theory</vt:lpstr>
      <vt:lpstr>Natural law theory</vt:lpstr>
      <vt:lpstr>Natural law theory</vt:lpstr>
      <vt:lpstr>Natural law theory</vt:lpstr>
      <vt:lpstr>PowerPoint Presentation</vt:lpstr>
      <vt:lpstr>Acting according to the natural law (telos)</vt:lpstr>
      <vt:lpstr>Acting according to the natural law (telos)</vt:lpstr>
      <vt:lpstr>Acting according to the natural law (telos)</vt:lpstr>
      <vt:lpstr>Acting according to the natural law (telos)</vt:lpstr>
      <vt:lpstr>Acting according to the natural law (telos)</vt:lpstr>
      <vt:lpstr>Acting according to the natural law (telos)</vt:lpstr>
      <vt:lpstr>PowerPoint Presentation</vt:lpstr>
      <vt:lpstr>Theories of justice</vt:lpstr>
      <vt:lpstr>Theories of justice</vt:lpstr>
      <vt:lpstr>Theories of justice</vt:lpstr>
      <vt:lpstr>Theories of justice</vt:lpstr>
      <vt:lpstr>Theories of justice</vt:lpstr>
      <vt:lpstr>Theories of justice</vt:lpstr>
      <vt:lpstr>Theories of justice</vt:lpstr>
      <vt:lpstr>Theories of justice</vt:lpstr>
      <vt:lpstr>PowerPoint Presentation</vt:lpstr>
      <vt:lpstr>Virtue ethics</vt:lpstr>
      <vt:lpstr>Virtue ethics</vt:lpstr>
      <vt:lpstr>Virtue ethics</vt:lpstr>
      <vt:lpstr>Virtue ethics</vt:lpstr>
      <vt:lpstr>Virtue ethics</vt:lpstr>
      <vt:lpstr>PowerPoint Presentation</vt:lpstr>
      <vt:lpstr>Keeping the golden mean between extremes</vt:lpstr>
      <vt:lpstr>Keeping the golden mean between extremes</vt:lpstr>
      <vt:lpstr>Keeping the golden mean between extremes</vt:lpstr>
      <vt:lpstr>Keeping the golden mean between extremes</vt:lpstr>
      <vt:lpstr>Keeping the golden mean between extremes</vt:lpstr>
      <vt:lpstr>Keeping the golden mean between extremes</vt:lpstr>
      <vt:lpstr>PowerPoint Presentation</vt:lpstr>
      <vt:lpstr>General instructions for using teleology</vt:lpstr>
      <vt:lpstr>General instructions for using teleology</vt:lpstr>
      <vt:lpstr>General instructions for using teleology</vt:lpstr>
      <vt:lpstr>General instructions for using teleology</vt:lpstr>
      <vt:lpstr>General instructions for using teleology</vt:lpstr>
      <vt:lpstr>PowerPoint Presentation</vt:lpstr>
      <vt:lpstr>PowerPoint Presentation</vt:lpstr>
      <vt:lpstr>PowerPoint Presentation</vt:lpstr>
      <vt:lpstr>PowerPoint Presentation</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The Ford Pinto case</vt:lpstr>
      <vt:lpstr>So what should we think about this?</vt:lpstr>
      <vt:lpstr>PowerPoint Presentation</vt:lpstr>
      <vt:lpstr>Group Work 6 </vt:lpstr>
      <vt:lpstr>PowerPoint Presentation</vt:lpstr>
      <vt:lpstr>Group Work 6 </vt:lpstr>
      <vt:lpstr> </vt:lpstr>
      <vt:lpstr>PowerPoint Presentation</vt:lpstr>
      <vt:lpstr>Business ethics in management approaches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Bag Seminar 20.01.09</dc:title>
  <dc:creator>Matti Hayry</dc:creator>
  <cp:lastModifiedBy>Häyry Matti</cp:lastModifiedBy>
  <cp:revision>1364</cp:revision>
  <cp:lastPrinted>2017-03-12T16:16:59Z</cp:lastPrinted>
  <dcterms:created xsi:type="dcterms:W3CDTF">2003-08-20T07:46:50Z</dcterms:created>
  <dcterms:modified xsi:type="dcterms:W3CDTF">2019-03-17T18:14:24Z</dcterms:modified>
</cp:coreProperties>
</file>