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0" r:id="rId3"/>
    <p:sldId id="258" r:id="rId4"/>
    <p:sldId id="289" r:id="rId5"/>
    <p:sldId id="270" r:id="rId6"/>
    <p:sldId id="257" r:id="rId7"/>
    <p:sldId id="284" r:id="rId8"/>
    <p:sldId id="272" r:id="rId9"/>
    <p:sldId id="269" r:id="rId10"/>
    <p:sldId id="290" r:id="rId11"/>
    <p:sldId id="319" r:id="rId12"/>
    <p:sldId id="321" r:id="rId13"/>
    <p:sldId id="307" r:id="rId14"/>
    <p:sldId id="274" r:id="rId15"/>
    <p:sldId id="306" r:id="rId16"/>
    <p:sldId id="276" r:id="rId17"/>
    <p:sldId id="275" r:id="rId18"/>
    <p:sldId id="305" r:id="rId19"/>
    <p:sldId id="294" r:id="rId20"/>
    <p:sldId id="293" r:id="rId21"/>
    <p:sldId id="309" r:id="rId22"/>
    <p:sldId id="313" r:id="rId23"/>
    <p:sldId id="310" r:id="rId24"/>
    <p:sldId id="314" r:id="rId25"/>
    <p:sldId id="311" r:id="rId26"/>
    <p:sldId id="315" r:id="rId27"/>
    <p:sldId id="312" r:id="rId28"/>
    <p:sldId id="316" r:id="rId29"/>
    <p:sldId id="308" r:id="rId30"/>
    <p:sldId id="317" r:id="rId31"/>
    <p:sldId id="318" r:id="rId32"/>
    <p:sldId id="320" r:id="rId33"/>
    <p:sldId id="300" r:id="rId34"/>
    <p:sldId id="304" r:id="rId35"/>
    <p:sldId id="30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kka Rintamäki" initials="JR" lastIdx="1" clrIdx="0">
    <p:extLst>
      <p:ext uri="{19B8F6BF-5375-455C-9EA6-DF929625EA0E}">
        <p15:presenceInfo xmlns:p15="http://schemas.microsoft.com/office/powerpoint/2012/main" userId="baffe08812e67b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245172-22F3-4B87-9DF8-E1367E2C56FA}" v="3" dt="2019-03-21T11:00:35.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10" autoAdjust="0"/>
    <p:restoredTop sz="84580" autoAdjust="0"/>
  </p:normalViewPr>
  <p:slideViewPr>
    <p:cSldViewPr snapToGrid="0">
      <p:cViewPr varScale="1">
        <p:scale>
          <a:sx n="97" d="100"/>
          <a:sy n="97" d="100"/>
        </p:scale>
        <p:origin x="492" y="90"/>
      </p:cViewPr>
      <p:guideLst/>
    </p:cSldViewPr>
  </p:slideViewPr>
  <p:notesTextViewPr>
    <p:cViewPr>
      <p:scale>
        <a:sx n="1" d="1"/>
        <a:sy n="1" d="1"/>
      </p:scale>
      <p:origin x="0" y="0"/>
    </p:cViewPr>
  </p:notesTextViewPr>
  <p:sorterViewPr>
    <p:cViewPr>
      <p:scale>
        <a:sx n="100" d="100"/>
        <a:sy n="100" d="100"/>
      </p:scale>
      <p:origin x="0" y="-82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kka Rintamäki" userId="baffe08812e67b3c" providerId="LiveId" clId="{AE233AEE-1BC2-4EE9-8928-74E722A09411}"/>
    <pc:docChg chg="custSel addSld delSld modSld sldOrd">
      <pc:chgData name="Jukka Rintamäki" userId="baffe08812e67b3c" providerId="LiveId" clId="{AE233AEE-1BC2-4EE9-8928-74E722A09411}" dt="2019-03-21T11:03:05.639" v="271" actId="20577"/>
      <pc:docMkLst>
        <pc:docMk/>
      </pc:docMkLst>
      <pc:sldChg chg="ord">
        <pc:chgData name="Jukka Rintamäki" userId="baffe08812e67b3c" providerId="LiveId" clId="{AE233AEE-1BC2-4EE9-8928-74E722A09411}" dt="2019-03-21T09:54:37.055" v="58"/>
        <pc:sldMkLst>
          <pc:docMk/>
          <pc:sldMk cId="2198809726" sldId="275"/>
        </pc:sldMkLst>
      </pc:sldChg>
      <pc:sldChg chg="del">
        <pc:chgData name="Jukka Rintamäki" userId="baffe08812e67b3c" providerId="LiveId" clId="{AE233AEE-1BC2-4EE9-8928-74E722A09411}" dt="2019-03-20T21:10:15.924" v="0" actId="2696"/>
        <pc:sldMkLst>
          <pc:docMk/>
          <pc:sldMk cId="560737574" sldId="298"/>
        </pc:sldMkLst>
      </pc:sldChg>
      <pc:sldChg chg="del">
        <pc:chgData name="Jukka Rintamäki" userId="baffe08812e67b3c" providerId="LiveId" clId="{AE233AEE-1BC2-4EE9-8928-74E722A09411}" dt="2019-03-20T21:10:15.940" v="1" actId="2696"/>
        <pc:sldMkLst>
          <pc:docMk/>
          <pc:sldMk cId="1632777027" sldId="301"/>
        </pc:sldMkLst>
      </pc:sldChg>
      <pc:sldChg chg="del">
        <pc:chgData name="Jukka Rintamäki" userId="baffe08812e67b3c" providerId="LiveId" clId="{AE233AEE-1BC2-4EE9-8928-74E722A09411}" dt="2019-03-20T21:10:15.955" v="2" actId="2696"/>
        <pc:sldMkLst>
          <pc:docMk/>
          <pc:sldMk cId="903926877" sldId="302"/>
        </pc:sldMkLst>
      </pc:sldChg>
      <pc:sldChg chg="modSp">
        <pc:chgData name="Jukka Rintamäki" userId="baffe08812e67b3c" providerId="LiveId" clId="{AE233AEE-1BC2-4EE9-8928-74E722A09411}" dt="2019-03-21T11:03:05.639" v="271" actId="20577"/>
        <pc:sldMkLst>
          <pc:docMk/>
          <pc:sldMk cId="1751481500" sldId="304"/>
        </pc:sldMkLst>
        <pc:spChg chg="mod">
          <ac:chgData name="Jukka Rintamäki" userId="baffe08812e67b3c" providerId="LiveId" clId="{AE233AEE-1BC2-4EE9-8928-74E722A09411}" dt="2019-03-21T11:03:05.639" v="271" actId="20577"/>
          <ac:spMkLst>
            <pc:docMk/>
            <pc:sldMk cId="1751481500" sldId="304"/>
            <ac:spMk id="3" creationId="{00000000-0000-0000-0000-000000000000}"/>
          </ac:spMkLst>
        </pc:spChg>
        <pc:spChg chg="mod">
          <ac:chgData name="Jukka Rintamäki" userId="baffe08812e67b3c" providerId="LiveId" clId="{AE233AEE-1BC2-4EE9-8928-74E722A09411}" dt="2019-03-20T21:13:09.768" v="57" actId="20577"/>
          <ac:spMkLst>
            <pc:docMk/>
            <pc:sldMk cId="1751481500" sldId="304"/>
            <ac:spMk id="4" creationId="{00000000-0000-0000-0000-000000000000}"/>
          </ac:spMkLst>
        </pc:spChg>
      </pc:sldChg>
      <pc:sldChg chg="modNotesTx">
        <pc:chgData name="Jukka Rintamäki" userId="baffe08812e67b3c" providerId="LiveId" clId="{AE233AEE-1BC2-4EE9-8928-74E722A09411}" dt="2019-03-21T10:58:37.949" v="261" actId="20577"/>
        <pc:sldMkLst>
          <pc:docMk/>
          <pc:sldMk cId="324314660" sldId="313"/>
        </pc:sldMkLst>
      </pc:sldChg>
      <pc:sldChg chg="add">
        <pc:chgData name="Jukka Rintamäki" userId="baffe08812e67b3c" providerId="LiveId" clId="{AE233AEE-1BC2-4EE9-8928-74E722A09411}" dt="2019-03-21T11:00:35.476" v="262"/>
        <pc:sldMkLst>
          <pc:docMk/>
          <pc:sldMk cId="2554334548" sldId="32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71277-DE19-4B03-99DF-B44B364FA9CA}" type="datetimeFigureOut">
              <a:rPr lang="en-GB" smtClean="0"/>
              <a:t>21/03/2019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85D1F-DCFC-44DB-B928-BDE191480862}" type="slidenum">
              <a:rPr lang="en-GB" smtClean="0"/>
              <a:t>‹#›</a:t>
            </a:fld>
            <a:endParaRPr lang="en-GB"/>
          </a:p>
        </p:txBody>
      </p:sp>
    </p:spTree>
    <p:extLst>
      <p:ext uri="{BB962C8B-B14F-4D97-AF65-F5344CB8AC3E}">
        <p14:creationId xmlns:p14="http://schemas.microsoft.com/office/powerpoint/2010/main" val="117458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Obtrusive Ford Pinto – 2000 rule – max 2000 buck prod cost, max 2000 pound weight</a:t>
            </a:r>
          </a:p>
          <a:p>
            <a:r>
              <a:rPr lang="en-US" dirty="0"/>
              <a:t>Unobtrusive: Ford Pinto – aim attention at commonly occurring flaws only</a:t>
            </a:r>
          </a:p>
        </p:txBody>
      </p:sp>
      <p:sp>
        <p:nvSpPr>
          <p:cNvPr id="4" name="Dian numeron paikkamerkki 3"/>
          <p:cNvSpPr>
            <a:spLocks noGrp="1"/>
          </p:cNvSpPr>
          <p:nvPr>
            <p:ph type="sldNum" sz="quarter" idx="5"/>
          </p:nvPr>
        </p:nvSpPr>
        <p:spPr/>
        <p:txBody>
          <a:bodyPr/>
          <a:lstStyle/>
          <a:p>
            <a:fld id="{09785D1F-DCFC-44DB-B928-BDE191480862}" type="slidenum">
              <a:rPr lang="en-GB" smtClean="0"/>
              <a:t>22</a:t>
            </a:fld>
            <a:endParaRPr lang="en-GB"/>
          </a:p>
        </p:txBody>
      </p:sp>
    </p:spTree>
    <p:extLst>
      <p:ext uri="{BB962C8B-B14F-4D97-AF65-F5344CB8AC3E}">
        <p14:creationId xmlns:p14="http://schemas.microsoft.com/office/powerpoint/2010/main" val="32360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Groupthink = group-cohesion-induced censorship and self-censorship</a:t>
            </a:r>
          </a:p>
          <a:p>
            <a:r>
              <a:rPr lang="en-US" dirty="0"/>
              <a:t>Commitment processes = when your results are exposed to others, you may want to show good results and “tweak” the indicators in your favor…the real values stay the same however, and once this practice escalates, it is impossible to catch up to real figures anymore as the gap between real and reported (tweaked) grows too wide</a:t>
            </a:r>
          </a:p>
        </p:txBody>
      </p:sp>
      <p:sp>
        <p:nvSpPr>
          <p:cNvPr id="4" name="Dian numeron paikkamerkki 3"/>
          <p:cNvSpPr>
            <a:spLocks noGrp="1"/>
          </p:cNvSpPr>
          <p:nvPr>
            <p:ph type="sldNum" sz="quarter" idx="5"/>
          </p:nvPr>
        </p:nvSpPr>
        <p:spPr/>
        <p:txBody>
          <a:bodyPr/>
          <a:lstStyle/>
          <a:p>
            <a:fld id="{09785D1F-DCFC-44DB-B928-BDE191480862}" type="slidenum">
              <a:rPr lang="en-GB" smtClean="0"/>
              <a:t>24</a:t>
            </a:fld>
            <a:endParaRPr lang="en-GB"/>
          </a:p>
        </p:txBody>
      </p:sp>
    </p:spTree>
    <p:extLst>
      <p:ext uri="{BB962C8B-B14F-4D97-AF65-F5344CB8AC3E}">
        <p14:creationId xmlns:p14="http://schemas.microsoft.com/office/powerpoint/2010/main" val="3709324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Chain of command: military cover-ups, difficult to uncover because of loyal hierarchy</a:t>
            </a:r>
          </a:p>
          <a:p>
            <a:r>
              <a:rPr lang="en-US" dirty="0"/>
              <a:t>Informal structures: finance whiz Andy Fastow at Enron, all top brass were dependent on his constructs in their dealings so he came out on top in all internal negotiations</a:t>
            </a:r>
          </a:p>
        </p:txBody>
      </p:sp>
      <p:sp>
        <p:nvSpPr>
          <p:cNvPr id="4" name="Dian numeron paikkamerkki 3"/>
          <p:cNvSpPr>
            <a:spLocks noGrp="1"/>
          </p:cNvSpPr>
          <p:nvPr>
            <p:ph type="sldNum" sz="quarter" idx="5"/>
          </p:nvPr>
        </p:nvSpPr>
        <p:spPr/>
        <p:txBody>
          <a:bodyPr/>
          <a:lstStyle/>
          <a:p>
            <a:fld id="{09785D1F-DCFC-44DB-B928-BDE191480862}" type="slidenum">
              <a:rPr lang="en-GB" smtClean="0"/>
              <a:t>26</a:t>
            </a:fld>
            <a:endParaRPr lang="en-GB"/>
          </a:p>
        </p:txBody>
      </p:sp>
    </p:spTree>
    <p:extLst>
      <p:ext uri="{BB962C8B-B14F-4D97-AF65-F5344CB8AC3E}">
        <p14:creationId xmlns:p14="http://schemas.microsoft.com/office/powerpoint/2010/main" val="878500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68064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7688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65520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244924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95DB7A-C50D-4D4E-ACF6-17A2DE2D018D}" type="datetimeFigureOut">
              <a:rPr lang="en-GB" smtClean="0"/>
              <a:t>21/03/2019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429258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C95DB7A-C50D-4D4E-ACF6-17A2DE2D018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34516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95DB7A-C50D-4D4E-ACF6-17A2DE2D018D}" type="datetimeFigureOut">
              <a:rPr lang="en-GB" smtClean="0"/>
              <a:t>21/03/2019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356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C95DB7A-C50D-4D4E-ACF6-17A2DE2D018D}" type="datetimeFigureOut">
              <a:rPr lang="en-GB" smtClean="0"/>
              <a:t>21/03/2019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72328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5DB7A-C50D-4D4E-ACF6-17A2DE2D018D}" type="datetimeFigureOut">
              <a:rPr lang="en-GB" smtClean="0"/>
              <a:t>21/03/2019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5527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9944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21/03/2019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55202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5DB7A-C50D-4D4E-ACF6-17A2DE2D018D}" type="datetimeFigureOut">
              <a:rPr lang="en-GB" smtClean="0"/>
              <a:t>21/03/2019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E6F8-D79F-4019-BC4C-72B37B0CA51C}" type="slidenum">
              <a:rPr lang="en-GB" smtClean="0"/>
              <a:t>‹#›</a:t>
            </a:fld>
            <a:endParaRPr lang="en-GB"/>
          </a:p>
        </p:txBody>
      </p:sp>
    </p:spTree>
    <p:extLst>
      <p:ext uri="{BB962C8B-B14F-4D97-AF65-F5344CB8AC3E}">
        <p14:creationId xmlns:p14="http://schemas.microsoft.com/office/powerpoint/2010/main" val="202425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6688" y="1111212"/>
            <a:ext cx="10738624" cy="2387600"/>
          </a:xfrm>
        </p:spPr>
        <p:txBody>
          <a:bodyPr>
            <a:normAutofit/>
          </a:bodyPr>
          <a:lstStyle/>
          <a:p>
            <a:r>
              <a:rPr lang="fi-FI" dirty="0" err="1"/>
              <a:t>Corporate</a:t>
            </a:r>
            <a:r>
              <a:rPr lang="fi-FI" dirty="0"/>
              <a:t> </a:t>
            </a:r>
            <a:r>
              <a:rPr lang="fi-FI" dirty="0" err="1"/>
              <a:t>irresponsibility</a:t>
            </a:r>
            <a:r>
              <a:rPr lang="fi-FI" dirty="0"/>
              <a:t/>
            </a:r>
            <a:br>
              <a:rPr lang="fi-FI" dirty="0"/>
            </a:br>
            <a:r>
              <a:rPr lang="fi-FI" dirty="0"/>
              <a:t> </a:t>
            </a:r>
            <a:r>
              <a:rPr lang="fi-FI" sz="4400" dirty="0" err="1"/>
              <a:t>Principles</a:t>
            </a:r>
            <a:r>
              <a:rPr lang="fi-FI" sz="4400" dirty="0"/>
              <a:t> of and </a:t>
            </a:r>
            <a:r>
              <a:rPr lang="fi-FI" sz="4400" dirty="0" err="1"/>
              <a:t>antecedents</a:t>
            </a:r>
            <a:r>
              <a:rPr lang="fi-FI" sz="4400" dirty="0"/>
              <a:t> to </a:t>
            </a:r>
            <a:r>
              <a:rPr lang="fi-FI" sz="4400" dirty="0" err="1"/>
              <a:t>organizational</a:t>
            </a:r>
            <a:r>
              <a:rPr lang="fi-FI" sz="4400" dirty="0"/>
              <a:t> </a:t>
            </a:r>
            <a:r>
              <a:rPr lang="fi-FI" sz="4400" dirty="0" err="1"/>
              <a:t>wrongdoing</a:t>
            </a:r>
            <a:endParaRPr lang="en-GB" sz="4400" dirty="0"/>
          </a:p>
        </p:txBody>
      </p:sp>
      <p:sp>
        <p:nvSpPr>
          <p:cNvPr id="3" name="Subtitle 2"/>
          <p:cNvSpPr>
            <a:spLocks noGrp="1"/>
          </p:cNvSpPr>
          <p:nvPr>
            <p:ph type="subTitle" idx="1"/>
          </p:nvPr>
        </p:nvSpPr>
        <p:spPr/>
        <p:txBody>
          <a:bodyPr>
            <a:normAutofit lnSpcReduction="10000"/>
          </a:bodyPr>
          <a:lstStyle/>
          <a:p>
            <a:endParaRPr lang="en-GB" dirty="0"/>
          </a:p>
          <a:p>
            <a:endParaRPr lang="en-GB" dirty="0"/>
          </a:p>
          <a:p>
            <a:r>
              <a:rPr lang="en-GB" dirty="0"/>
              <a:t>Jukka Rintamäki</a:t>
            </a:r>
          </a:p>
          <a:p>
            <a:r>
              <a:rPr lang="en-GB" dirty="0" smtClean="0"/>
              <a:t>Loughborough University London</a:t>
            </a:r>
            <a:endParaRPr lang="en-GB" dirty="0"/>
          </a:p>
        </p:txBody>
      </p:sp>
    </p:spTree>
    <p:extLst>
      <p:ext uri="{BB962C8B-B14F-4D97-AF65-F5344CB8AC3E}">
        <p14:creationId xmlns:p14="http://schemas.microsoft.com/office/powerpoint/2010/main" val="312709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en-US" dirty="0"/>
              <a:t>Accounts of corporate wrongdoing</a:t>
            </a:r>
          </a:p>
        </p:txBody>
      </p:sp>
      <p:sp>
        <p:nvSpPr>
          <p:cNvPr id="5" name="Tekstin paikkamerkki 4"/>
          <p:cNvSpPr>
            <a:spLocks noGrp="1"/>
          </p:cNvSpPr>
          <p:nvPr>
            <p:ph type="body" idx="1"/>
          </p:nvPr>
        </p:nvSpPr>
        <p:spPr/>
        <p:txBody>
          <a:bodyPr/>
          <a:lstStyle/>
          <a:p>
            <a:endParaRPr lang="en-US"/>
          </a:p>
        </p:txBody>
      </p:sp>
    </p:spTree>
    <p:extLst>
      <p:ext uri="{BB962C8B-B14F-4D97-AF65-F5344CB8AC3E}">
        <p14:creationId xmlns:p14="http://schemas.microsoft.com/office/powerpoint/2010/main" val="31559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C7B0D15-BBA5-45B5-9128-A92ED6D05C89}"/>
              </a:ext>
            </a:extLst>
          </p:cNvPr>
          <p:cNvSpPr>
            <a:spLocks noGrp="1"/>
          </p:cNvSpPr>
          <p:nvPr>
            <p:ph type="title"/>
          </p:nvPr>
        </p:nvSpPr>
        <p:spPr/>
        <p:txBody>
          <a:bodyPr/>
          <a:lstStyle/>
          <a:p>
            <a:r>
              <a:rPr lang="en-US" dirty="0"/>
              <a:t>Is corporate wrongdoing normal or abnormal?</a:t>
            </a:r>
          </a:p>
        </p:txBody>
      </p:sp>
      <p:sp>
        <p:nvSpPr>
          <p:cNvPr id="5" name="Sisällön paikkamerkki 4">
            <a:extLst>
              <a:ext uri="{FF2B5EF4-FFF2-40B4-BE49-F238E27FC236}">
                <a16:creationId xmlns:a16="http://schemas.microsoft.com/office/drawing/2014/main" id="{003A8E2F-760E-4462-9667-18C13B577082}"/>
              </a:ext>
            </a:extLst>
          </p:cNvPr>
          <p:cNvSpPr>
            <a:spLocks noGrp="1"/>
          </p:cNvSpPr>
          <p:nvPr>
            <p:ph idx="1"/>
          </p:nvPr>
        </p:nvSpPr>
        <p:spPr/>
        <p:txBody>
          <a:bodyPr>
            <a:normAutofit/>
          </a:bodyPr>
          <a:lstStyle/>
          <a:p>
            <a:pPr marL="0" indent="0">
              <a:buNone/>
            </a:pPr>
            <a:r>
              <a:rPr lang="en-US" dirty="0"/>
              <a:t>Abnormal wrongdoing</a:t>
            </a:r>
          </a:p>
          <a:p>
            <a:r>
              <a:rPr lang="en-US" dirty="0"/>
              <a:t>Irresponsible activity a result of deviant, unethical organizations or individuals</a:t>
            </a:r>
          </a:p>
          <a:p>
            <a:pPr lvl="1"/>
            <a:r>
              <a:rPr lang="en-US" dirty="0"/>
              <a:t>The “bad apple/barrel” explanation</a:t>
            </a:r>
          </a:p>
          <a:p>
            <a:pPr marL="0" indent="0">
              <a:buNone/>
            </a:pPr>
            <a:endParaRPr lang="en-US" dirty="0"/>
          </a:p>
          <a:p>
            <a:pPr marL="0" indent="0">
              <a:buNone/>
            </a:pPr>
            <a:r>
              <a:rPr lang="en-US" dirty="0"/>
              <a:t>Normal wrongdoing</a:t>
            </a:r>
          </a:p>
          <a:p>
            <a:r>
              <a:rPr lang="en-US" dirty="0"/>
              <a:t>Irresponsible activity a result of normal, “good” people in challenging, complex contexts ending up doing bad things, or things with bad consequences</a:t>
            </a:r>
          </a:p>
          <a:p>
            <a:pPr lvl="1"/>
            <a:endParaRPr lang="en-US" dirty="0"/>
          </a:p>
        </p:txBody>
      </p:sp>
    </p:spTree>
    <p:extLst>
      <p:ext uri="{BB962C8B-B14F-4D97-AF65-F5344CB8AC3E}">
        <p14:creationId xmlns:p14="http://schemas.microsoft.com/office/powerpoint/2010/main" val="418829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4334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668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Irresponsibility as rational choice</a:t>
            </a:r>
            <a:endParaRPr lang="en-GB" dirty="0"/>
          </a:p>
        </p:txBody>
      </p:sp>
      <p:sp>
        <p:nvSpPr>
          <p:cNvPr id="3" name="Content Placeholder 2"/>
          <p:cNvSpPr>
            <a:spLocks noGrp="1"/>
          </p:cNvSpPr>
          <p:nvPr>
            <p:ph idx="1"/>
          </p:nvPr>
        </p:nvSpPr>
        <p:spPr/>
        <p:txBody>
          <a:bodyPr/>
          <a:lstStyle/>
          <a:p>
            <a:r>
              <a:rPr lang="fi-FI" dirty="0"/>
              <a:t>Individuals and organizations are self-interested actors who need to be controlled so they will not choose actions that are harmful to others (while beneficial for themselves)</a:t>
            </a:r>
          </a:p>
          <a:p>
            <a:r>
              <a:rPr lang="fi-FI" dirty="0"/>
              <a:t>Corporate irresponsibility as cost-benefit analysis where sometimes harmful behavior is financially profitable</a:t>
            </a:r>
          </a:p>
          <a:p>
            <a:pPr lvl="1"/>
            <a:r>
              <a:rPr lang="fi-FI" dirty="0"/>
              <a:t>Employees within firms may commit acts of irresponsibility because they e.g. may potentially improve their career progression</a:t>
            </a:r>
          </a:p>
          <a:p>
            <a:pPr lvl="1"/>
            <a:r>
              <a:rPr lang="fi-FI" dirty="0"/>
              <a:t>(Management) groups may commit acts of irresponsibility, because it is thought that it will not be noticed, or that the penalties will be smaller than the benefits</a:t>
            </a:r>
            <a:endParaRPr lang="en-GB" dirty="0"/>
          </a:p>
        </p:txBody>
      </p:sp>
      <p:pic>
        <p:nvPicPr>
          <p:cNvPr id="4" name="Picture 4" descr="http://www.governmentalwaysfails.com/wp-content/uploads/2016/02/fordpin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72341" y="2868023"/>
            <a:ext cx="1751977" cy="985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688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940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Culture as a source of irresponsibility</a:t>
            </a:r>
            <a:endParaRPr lang="en-GB" dirty="0"/>
          </a:p>
        </p:txBody>
      </p:sp>
      <p:sp>
        <p:nvSpPr>
          <p:cNvPr id="3" name="Content Placeholder 2"/>
          <p:cNvSpPr>
            <a:spLocks noGrp="1"/>
          </p:cNvSpPr>
          <p:nvPr>
            <p:ph idx="1"/>
          </p:nvPr>
        </p:nvSpPr>
        <p:spPr/>
        <p:txBody>
          <a:bodyPr/>
          <a:lstStyle/>
          <a:p>
            <a:pPr marL="0" indent="0">
              <a:buNone/>
            </a:pPr>
            <a:r>
              <a:rPr lang="fi-FI" dirty="0"/>
              <a:t>Organizational cultures can can be conducive of irresponsibility or misconduct</a:t>
            </a:r>
          </a:p>
          <a:p>
            <a:r>
              <a:rPr lang="fi-FI" dirty="0"/>
              <a:t>Cultures can endorse irresponsibility e.g. by emphasizing high levels of personal or collective-level achievement without specifying any related ethical considerations</a:t>
            </a:r>
          </a:p>
          <a:p>
            <a:r>
              <a:rPr lang="fi-FI" dirty="0"/>
              <a:t>Cultures can permit irresponsibility in certain contexts, such as when there is no direct harm to humans involved, or that stupid customers deserve to be cheated, and so on</a:t>
            </a:r>
          </a:p>
          <a:p>
            <a:r>
              <a:rPr lang="fi-FI" dirty="0"/>
              <a:t>Cultures conducive for conducting irresponsibility may be influenced by leaders, or by environmental factors</a:t>
            </a:r>
            <a:endParaRPr lang="en-GB" dirty="0"/>
          </a:p>
        </p:txBody>
      </p:sp>
      <p:pic>
        <p:nvPicPr>
          <p:cNvPr id="1026" name="Picture 2" descr="https://static1.squarespace.com/static/571a9b3cd51cd4f1ca1c03b5/t/576d824779a5a2d4946bff5d/1466795514088/Enron_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8911" y="2937753"/>
            <a:ext cx="989777" cy="97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61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Strain as a source of irresponsibility</a:t>
            </a:r>
            <a:endParaRPr lang="en-GB" dirty="0"/>
          </a:p>
        </p:txBody>
      </p:sp>
      <p:sp>
        <p:nvSpPr>
          <p:cNvPr id="3" name="Content Placeholder 2"/>
          <p:cNvSpPr>
            <a:spLocks noGrp="1"/>
          </p:cNvSpPr>
          <p:nvPr>
            <p:ph idx="1"/>
          </p:nvPr>
        </p:nvSpPr>
        <p:spPr/>
        <p:txBody>
          <a:bodyPr/>
          <a:lstStyle/>
          <a:p>
            <a:pPr marL="0" indent="0">
              <a:buNone/>
            </a:pPr>
            <a:r>
              <a:rPr lang="fi-FI" dirty="0"/>
              <a:t>When gaps in expected/potential and actual performance appear, the likelihood of acts of </a:t>
            </a:r>
            <a:r>
              <a:rPr lang="fi-FI" dirty="0" err="1"/>
              <a:t>irresponsibility</a:t>
            </a:r>
            <a:r>
              <a:rPr lang="fi-FI" dirty="0"/>
              <a:t> </a:t>
            </a:r>
            <a:r>
              <a:rPr lang="fi-FI" dirty="0" err="1"/>
              <a:t>increases</a:t>
            </a:r>
            <a:endParaRPr lang="fi-FI" dirty="0"/>
          </a:p>
          <a:p>
            <a:pPr marL="0" indent="0">
              <a:buNone/>
            </a:pPr>
            <a:endParaRPr lang="fi-FI" dirty="0"/>
          </a:p>
          <a:p>
            <a:pPr marL="0" indent="0">
              <a:buNone/>
            </a:pPr>
            <a:r>
              <a:rPr lang="fi-FI" dirty="0" err="1"/>
              <a:t>Segway</a:t>
            </a:r>
            <a:r>
              <a:rPr lang="fi-FI" dirty="0"/>
              <a:t> to </a:t>
            </a:r>
            <a:r>
              <a:rPr lang="fi-FI" dirty="0" err="1"/>
              <a:t>organizational</a:t>
            </a:r>
            <a:r>
              <a:rPr lang="fi-FI" dirty="0"/>
              <a:t> </a:t>
            </a:r>
            <a:r>
              <a:rPr lang="fi-FI" dirty="0" err="1"/>
              <a:t>level</a:t>
            </a:r>
            <a:r>
              <a:rPr lang="fi-FI" dirty="0"/>
              <a:t> </a:t>
            </a:r>
            <a:r>
              <a:rPr lang="fi-FI" dirty="0" err="1"/>
              <a:t>irresponsibility</a:t>
            </a:r>
            <a:r>
              <a:rPr lang="fi-FI" dirty="0"/>
              <a:t>:</a:t>
            </a:r>
          </a:p>
          <a:p>
            <a:r>
              <a:rPr lang="fi-FI" dirty="0"/>
              <a:t>Failing and marginal organizations are the likeliest offenders</a:t>
            </a:r>
          </a:p>
          <a:p>
            <a:pPr lvl="1"/>
            <a:r>
              <a:rPr lang="fi-FI" dirty="0"/>
              <a:t>Not a simple matter though: Some studies find that high-growth firms are likelier than others to exhibit irresponsible behavior</a:t>
            </a:r>
          </a:p>
          <a:p>
            <a:pPr lvl="1"/>
            <a:r>
              <a:rPr lang="fi-FI" dirty="0"/>
              <a:t>Baseline: Any firm can be susceptible for irresponsibility</a:t>
            </a:r>
            <a:endParaRPr lang="en-GB" dirty="0"/>
          </a:p>
        </p:txBody>
      </p:sp>
    </p:spTree>
    <p:extLst>
      <p:ext uri="{BB962C8B-B14F-4D97-AF65-F5344CB8AC3E}">
        <p14:creationId xmlns:p14="http://schemas.microsoft.com/office/powerpoint/2010/main" val="219880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5127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66814-CFE2-4D09-A9F7-C5D6846C38B4}"/>
              </a:ext>
            </a:extLst>
          </p:cNvPr>
          <p:cNvSpPr>
            <a:spLocks noGrp="1"/>
          </p:cNvSpPr>
          <p:nvPr>
            <p:ph type="title"/>
          </p:nvPr>
        </p:nvSpPr>
        <p:spPr/>
        <p:txBody>
          <a:bodyPr/>
          <a:lstStyle/>
          <a:p>
            <a:r>
              <a:rPr lang="en-US" dirty="0"/>
              <a:t>Ethical decision-making account</a:t>
            </a:r>
          </a:p>
        </p:txBody>
      </p:sp>
      <p:sp>
        <p:nvSpPr>
          <p:cNvPr id="3" name="Sisällön paikkamerkki 2">
            <a:extLst>
              <a:ext uri="{FF2B5EF4-FFF2-40B4-BE49-F238E27FC236}">
                <a16:creationId xmlns:a16="http://schemas.microsoft.com/office/drawing/2014/main" id="{61FF9AA2-5DB0-47DE-836C-63DA1A600A84}"/>
              </a:ext>
            </a:extLst>
          </p:cNvPr>
          <p:cNvSpPr>
            <a:spLocks noGrp="1"/>
          </p:cNvSpPr>
          <p:nvPr>
            <p:ph idx="1"/>
          </p:nvPr>
        </p:nvSpPr>
        <p:spPr/>
        <p:txBody>
          <a:bodyPr>
            <a:normAutofit fontScale="92500" lnSpcReduction="20000"/>
          </a:bodyPr>
          <a:lstStyle/>
          <a:p>
            <a:r>
              <a:rPr lang="en-US" dirty="0"/>
              <a:t>Focus on the process of ethical decision-making</a:t>
            </a:r>
          </a:p>
          <a:p>
            <a:r>
              <a:rPr lang="en-US" dirty="0"/>
              <a:t>Early idea, four stages:</a:t>
            </a:r>
          </a:p>
          <a:p>
            <a:pPr lvl="1"/>
            <a:r>
              <a:rPr lang="en-US" dirty="0"/>
              <a:t>(Fail to) become aware of need for ethical consideration</a:t>
            </a:r>
          </a:p>
          <a:p>
            <a:pPr lvl="1"/>
            <a:r>
              <a:rPr lang="en-US" dirty="0"/>
              <a:t>Deliberate and (fail to) identify the ethical course of action</a:t>
            </a:r>
          </a:p>
          <a:p>
            <a:pPr lvl="1"/>
            <a:r>
              <a:rPr lang="en-US" dirty="0"/>
              <a:t>(Fail to) develop intention to act consistently with that course</a:t>
            </a:r>
          </a:p>
          <a:p>
            <a:pPr lvl="1"/>
            <a:r>
              <a:rPr lang="en-US" dirty="0"/>
              <a:t>(Fail to) act in accordance</a:t>
            </a:r>
          </a:p>
          <a:p>
            <a:r>
              <a:rPr lang="en-US" dirty="0"/>
              <a:t>Useful, but appears to assume a vacuum for decision-making</a:t>
            </a:r>
          </a:p>
          <a:p>
            <a:r>
              <a:rPr lang="en-US" dirty="0"/>
              <a:t>More recent work in this strand have emphasized the need for context, limits of rationality, the need to consider emotions, intuition, temporality, and so on</a:t>
            </a:r>
          </a:p>
          <a:p>
            <a:r>
              <a:rPr lang="en-US" dirty="0"/>
              <a:t>Perhaps useful for demonstrating how difficult it is to reach an ethically sound decision in a complex context</a:t>
            </a:r>
          </a:p>
        </p:txBody>
      </p:sp>
    </p:spTree>
    <p:extLst>
      <p:ext uri="{BB962C8B-B14F-4D97-AF65-F5344CB8AC3E}">
        <p14:creationId xmlns:p14="http://schemas.microsoft.com/office/powerpoint/2010/main" val="41994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73427" y="790833"/>
            <a:ext cx="9045146" cy="5222495"/>
          </a:xfrm>
        </p:spPr>
      </p:pic>
    </p:spTree>
    <p:extLst>
      <p:ext uri="{BB962C8B-B14F-4D97-AF65-F5344CB8AC3E}">
        <p14:creationId xmlns:p14="http://schemas.microsoft.com/office/powerpoint/2010/main" val="2650916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236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41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55CD09-714F-4FCF-812C-A01CC296A719}"/>
              </a:ext>
            </a:extLst>
          </p:cNvPr>
          <p:cNvSpPr>
            <a:spLocks noGrp="1"/>
          </p:cNvSpPr>
          <p:nvPr>
            <p:ph type="title"/>
          </p:nvPr>
        </p:nvSpPr>
        <p:spPr/>
        <p:txBody>
          <a:bodyPr/>
          <a:lstStyle/>
          <a:p>
            <a:r>
              <a:rPr lang="en-US" dirty="0"/>
              <a:t>The administrative system account</a:t>
            </a:r>
          </a:p>
        </p:txBody>
      </p:sp>
      <p:sp>
        <p:nvSpPr>
          <p:cNvPr id="3" name="Sisällön paikkamerkki 2">
            <a:extLst>
              <a:ext uri="{FF2B5EF4-FFF2-40B4-BE49-F238E27FC236}">
                <a16:creationId xmlns:a16="http://schemas.microsoft.com/office/drawing/2014/main" id="{489BBA72-8C78-4579-B717-4C4417F42B2D}"/>
              </a:ext>
            </a:extLst>
          </p:cNvPr>
          <p:cNvSpPr>
            <a:spLocks noGrp="1"/>
          </p:cNvSpPr>
          <p:nvPr>
            <p:ph idx="1"/>
          </p:nvPr>
        </p:nvSpPr>
        <p:spPr/>
        <p:txBody>
          <a:bodyPr>
            <a:normAutofit fontScale="92500" lnSpcReduction="10000"/>
          </a:bodyPr>
          <a:lstStyle/>
          <a:p>
            <a:pPr marL="0" indent="0">
              <a:buNone/>
            </a:pPr>
            <a:r>
              <a:rPr lang="en-US" dirty="0"/>
              <a:t>Administrative systems: </a:t>
            </a:r>
          </a:p>
          <a:p>
            <a:r>
              <a:rPr lang="en-US" dirty="0"/>
              <a:t>Obtrusive controls such as division of labor, rules, and standard operating procedures</a:t>
            </a:r>
          </a:p>
          <a:p>
            <a:pPr lvl="1"/>
            <a:r>
              <a:rPr lang="en-US" dirty="0"/>
              <a:t>Explicit guidelines that tell managers and employees what to do in specific situations</a:t>
            </a:r>
          </a:p>
          <a:p>
            <a:pPr lvl="1"/>
            <a:r>
              <a:rPr lang="en-US" dirty="0"/>
              <a:t>Sometimes, such explicit obtrusive controls prevent or hamper individual (moral/ethical) judgment</a:t>
            </a:r>
          </a:p>
          <a:p>
            <a:r>
              <a:rPr lang="en-US" dirty="0"/>
              <a:t>Unobtrusive controls such as (restrictive) communication channels, information processing technologies, and schemas</a:t>
            </a:r>
          </a:p>
          <a:p>
            <a:pPr lvl="1"/>
            <a:r>
              <a:rPr lang="en-US" dirty="0"/>
              <a:t>Less explicit guidelines, help navigating where obtrusive controls do not reach</a:t>
            </a:r>
          </a:p>
          <a:p>
            <a:r>
              <a:rPr lang="en-US" dirty="0"/>
              <a:t>Sometimes these un/obtrusive controls lead to wrongdoing!</a:t>
            </a:r>
          </a:p>
          <a:p>
            <a:endParaRPr lang="en-US" dirty="0"/>
          </a:p>
        </p:txBody>
      </p:sp>
    </p:spTree>
    <p:extLst>
      <p:ext uri="{BB962C8B-B14F-4D97-AF65-F5344CB8AC3E}">
        <p14:creationId xmlns:p14="http://schemas.microsoft.com/office/powerpoint/2010/main" val="324314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3030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881D6D-CBB6-4936-81E8-2EDF5EF8C8AC}"/>
              </a:ext>
            </a:extLst>
          </p:cNvPr>
          <p:cNvSpPr>
            <a:spLocks noGrp="1"/>
          </p:cNvSpPr>
          <p:nvPr>
            <p:ph type="title"/>
          </p:nvPr>
        </p:nvSpPr>
        <p:spPr/>
        <p:txBody>
          <a:bodyPr/>
          <a:lstStyle/>
          <a:p>
            <a:r>
              <a:rPr lang="en-US" dirty="0"/>
              <a:t>The situational social influence account</a:t>
            </a:r>
          </a:p>
        </p:txBody>
      </p:sp>
      <p:sp>
        <p:nvSpPr>
          <p:cNvPr id="3" name="Sisällön paikkamerkki 2">
            <a:extLst>
              <a:ext uri="{FF2B5EF4-FFF2-40B4-BE49-F238E27FC236}">
                <a16:creationId xmlns:a16="http://schemas.microsoft.com/office/drawing/2014/main" id="{F3937A4E-B155-4085-A6C9-BD6F446BBD4C}"/>
              </a:ext>
            </a:extLst>
          </p:cNvPr>
          <p:cNvSpPr>
            <a:spLocks noGrp="1"/>
          </p:cNvSpPr>
          <p:nvPr>
            <p:ph idx="1"/>
          </p:nvPr>
        </p:nvSpPr>
        <p:spPr/>
        <p:txBody>
          <a:bodyPr>
            <a:normAutofit lnSpcReduction="10000"/>
          </a:bodyPr>
          <a:lstStyle/>
          <a:p>
            <a:r>
              <a:rPr lang="en-US" dirty="0"/>
              <a:t>Social relationships provide information about the attitudes and behaviors that are appropriate for the work environment</a:t>
            </a:r>
          </a:p>
          <a:p>
            <a:pPr lvl="1"/>
            <a:r>
              <a:rPr lang="en-US" dirty="0"/>
              <a:t>The idea is to support attitudes and behaviors that facilitate desired organizational outcomes</a:t>
            </a:r>
          </a:p>
          <a:p>
            <a:pPr lvl="1"/>
            <a:r>
              <a:rPr lang="en-US" dirty="0"/>
              <a:t>Peer influence has been shown to e.g. cause lower level employees work harder and better than they otherwise would</a:t>
            </a:r>
          </a:p>
          <a:p>
            <a:r>
              <a:rPr lang="en-US" dirty="0"/>
              <a:t>Sometimes, things go awry, however</a:t>
            </a:r>
          </a:p>
          <a:p>
            <a:pPr lvl="1"/>
            <a:r>
              <a:rPr lang="en-US" dirty="0"/>
              <a:t>Among professional cyclists, cyclists whose teammates use doping, are more likely to engage in use of doping than those whose teammates do not use doping</a:t>
            </a:r>
          </a:p>
          <a:p>
            <a:pPr lvl="1"/>
            <a:r>
              <a:rPr lang="en-US" dirty="0"/>
              <a:t>Also other types of related phenomena such as groupthink or commitment processes</a:t>
            </a:r>
          </a:p>
          <a:p>
            <a:endParaRPr lang="en-US" dirty="0"/>
          </a:p>
        </p:txBody>
      </p:sp>
    </p:spTree>
    <p:extLst>
      <p:ext uri="{BB962C8B-B14F-4D97-AF65-F5344CB8AC3E}">
        <p14:creationId xmlns:p14="http://schemas.microsoft.com/office/powerpoint/2010/main" val="235909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5938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FB1CFD-D111-4B2E-8221-56B21CAC1162}"/>
              </a:ext>
            </a:extLst>
          </p:cNvPr>
          <p:cNvSpPr>
            <a:spLocks noGrp="1"/>
          </p:cNvSpPr>
          <p:nvPr>
            <p:ph type="title"/>
          </p:nvPr>
        </p:nvSpPr>
        <p:spPr/>
        <p:txBody>
          <a:bodyPr/>
          <a:lstStyle/>
          <a:p>
            <a:r>
              <a:rPr lang="en-US" dirty="0"/>
              <a:t>The power structure account</a:t>
            </a:r>
          </a:p>
        </p:txBody>
      </p:sp>
      <p:sp>
        <p:nvSpPr>
          <p:cNvPr id="3" name="Sisällön paikkamerkki 2">
            <a:extLst>
              <a:ext uri="{FF2B5EF4-FFF2-40B4-BE49-F238E27FC236}">
                <a16:creationId xmlns:a16="http://schemas.microsoft.com/office/drawing/2014/main" id="{37E322D7-96CA-41D1-BA76-92E7EFB2B8B9}"/>
              </a:ext>
            </a:extLst>
          </p:cNvPr>
          <p:cNvSpPr>
            <a:spLocks noGrp="1"/>
          </p:cNvSpPr>
          <p:nvPr>
            <p:ph idx="1"/>
          </p:nvPr>
        </p:nvSpPr>
        <p:spPr/>
        <p:txBody>
          <a:bodyPr>
            <a:normAutofit lnSpcReduction="10000"/>
          </a:bodyPr>
          <a:lstStyle/>
          <a:p>
            <a:r>
              <a:rPr lang="en-US" dirty="0"/>
              <a:t>Power structures establish a pecking order that provides direction for employees when confronted with tasks or problems</a:t>
            </a:r>
          </a:p>
          <a:p>
            <a:pPr lvl="1"/>
            <a:r>
              <a:rPr lang="en-US" dirty="0"/>
              <a:t>For instance, a chain of command</a:t>
            </a:r>
          </a:p>
          <a:p>
            <a:pPr lvl="2"/>
            <a:r>
              <a:rPr lang="en-US" dirty="0"/>
              <a:t>Gives employees the possibility to turn to their superiors, but also to managers to exert control over subordinates</a:t>
            </a:r>
          </a:p>
          <a:p>
            <a:pPr lvl="1"/>
            <a:r>
              <a:rPr lang="en-US" dirty="0"/>
              <a:t>But also more informal structures</a:t>
            </a:r>
          </a:p>
          <a:p>
            <a:pPr lvl="2"/>
            <a:r>
              <a:rPr lang="en-US" dirty="0"/>
              <a:t>Such as someone in an organization controlling access to a scarce resource</a:t>
            </a:r>
          </a:p>
          <a:p>
            <a:r>
              <a:rPr lang="en-US" dirty="0"/>
              <a:t>Power structures also hold potential dangers</a:t>
            </a:r>
          </a:p>
          <a:p>
            <a:pPr lvl="1"/>
            <a:r>
              <a:rPr lang="en-US" dirty="0"/>
              <a:t>Abuse of power in organizations</a:t>
            </a:r>
          </a:p>
          <a:p>
            <a:pPr lvl="2"/>
            <a:r>
              <a:rPr lang="en-US" dirty="0"/>
              <a:t>The Milgram study</a:t>
            </a:r>
          </a:p>
          <a:p>
            <a:pPr lvl="1"/>
            <a:r>
              <a:rPr lang="en-US" dirty="0"/>
              <a:t>Power corrupts!</a:t>
            </a:r>
          </a:p>
        </p:txBody>
      </p:sp>
    </p:spTree>
    <p:extLst>
      <p:ext uri="{BB962C8B-B14F-4D97-AF65-F5344CB8AC3E}">
        <p14:creationId xmlns:p14="http://schemas.microsoft.com/office/powerpoint/2010/main" val="535698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9469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F147E4-4537-42E0-9657-5AE727B620A4}"/>
              </a:ext>
            </a:extLst>
          </p:cNvPr>
          <p:cNvSpPr>
            <a:spLocks noGrp="1"/>
          </p:cNvSpPr>
          <p:nvPr>
            <p:ph type="title"/>
          </p:nvPr>
        </p:nvSpPr>
        <p:spPr/>
        <p:txBody>
          <a:bodyPr/>
          <a:lstStyle/>
          <a:p>
            <a:r>
              <a:rPr lang="en-US" dirty="0"/>
              <a:t>The accidental behavior account</a:t>
            </a:r>
          </a:p>
        </p:txBody>
      </p:sp>
      <p:sp>
        <p:nvSpPr>
          <p:cNvPr id="3" name="Sisällön paikkamerkki 2">
            <a:extLst>
              <a:ext uri="{FF2B5EF4-FFF2-40B4-BE49-F238E27FC236}">
                <a16:creationId xmlns:a16="http://schemas.microsoft.com/office/drawing/2014/main" id="{67471C92-5FE0-4A7D-A9E9-B2B5CA522731}"/>
              </a:ext>
            </a:extLst>
          </p:cNvPr>
          <p:cNvSpPr>
            <a:spLocks noGrp="1"/>
          </p:cNvSpPr>
          <p:nvPr>
            <p:ph idx="1"/>
          </p:nvPr>
        </p:nvSpPr>
        <p:spPr/>
        <p:txBody>
          <a:bodyPr/>
          <a:lstStyle/>
          <a:p>
            <a:pPr marL="0" indent="0">
              <a:buNone/>
            </a:pPr>
            <a:r>
              <a:rPr lang="en-US" dirty="0"/>
              <a:t>Sometimes, a specific phenomenon-related explanation is difficult to find</a:t>
            </a:r>
          </a:p>
          <a:p>
            <a:r>
              <a:rPr lang="en-US" dirty="0"/>
              <a:t>Environments may change, we may misinterpret things or miscommunicate etc.</a:t>
            </a:r>
          </a:p>
          <a:p>
            <a:pPr lvl="1"/>
            <a:r>
              <a:rPr lang="en-US" dirty="0"/>
              <a:t>And as a result our actions may have unintended consequences</a:t>
            </a:r>
          </a:p>
          <a:p>
            <a:pPr lvl="1"/>
            <a:r>
              <a:rPr lang="en-US" dirty="0"/>
              <a:t>The (technological) systems we work in/with can become extremely complex and tightly coupled</a:t>
            </a:r>
          </a:p>
          <a:p>
            <a:pPr lvl="2"/>
            <a:r>
              <a:rPr lang="en-US" dirty="0"/>
              <a:t>One way to explain the financial crisis</a:t>
            </a:r>
          </a:p>
          <a:p>
            <a:r>
              <a:rPr lang="en-US" dirty="0"/>
              <a:t>The outcomes are still wrongful, and thus such activity can be considered misconduct</a:t>
            </a:r>
          </a:p>
        </p:txBody>
      </p:sp>
    </p:spTree>
    <p:extLst>
      <p:ext uri="{BB962C8B-B14F-4D97-AF65-F5344CB8AC3E}">
        <p14:creationId xmlns:p14="http://schemas.microsoft.com/office/powerpoint/2010/main" val="2144408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314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a:t>
            </a:r>
            <a:endParaRPr lang="en-GB" dirty="0"/>
          </a:p>
        </p:txBody>
      </p:sp>
      <p:sp>
        <p:nvSpPr>
          <p:cNvPr id="3" name="Content Placeholder 2"/>
          <p:cNvSpPr>
            <a:spLocks noGrp="1"/>
          </p:cNvSpPr>
          <p:nvPr>
            <p:ph idx="1"/>
          </p:nvPr>
        </p:nvSpPr>
        <p:spPr/>
        <p:txBody>
          <a:bodyPr/>
          <a:lstStyle/>
          <a:p>
            <a:r>
              <a:rPr lang="fi-FI" dirty="0"/>
              <a:t>Why corporate irresponsibility?</a:t>
            </a:r>
          </a:p>
          <a:p>
            <a:r>
              <a:rPr lang="fi-FI" dirty="0"/>
              <a:t>What is </a:t>
            </a:r>
            <a:r>
              <a:rPr lang="fi-FI" dirty="0" err="1"/>
              <a:t>corporate</a:t>
            </a:r>
            <a:r>
              <a:rPr lang="fi-FI" dirty="0"/>
              <a:t> </a:t>
            </a:r>
            <a:r>
              <a:rPr lang="fi-FI" dirty="0" err="1"/>
              <a:t>irresponsibility</a:t>
            </a:r>
            <a:r>
              <a:rPr lang="fi-FI" dirty="0"/>
              <a:t>?</a:t>
            </a:r>
          </a:p>
          <a:p>
            <a:r>
              <a:rPr lang="fi-FI" dirty="0"/>
              <a:t>How does corporate irresponsibility come </a:t>
            </a:r>
            <a:r>
              <a:rPr lang="fi-FI" dirty="0" err="1"/>
              <a:t>about</a:t>
            </a:r>
            <a:r>
              <a:rPr lang="fi-FI" dirty="0"/>
              <a:t>?</a:t>
            </a:r>
          </a:p>
          <a:p>
            <a:pPr lvl="1"/>
            <a:r>
              <a:rPr lang="fi-FI" dirty="0" err="1"/>
              <a:t>Normal</a:t>
            </a:r>
            <a:r>
              <a:rPr lang="fi-FI" dirty="0"/>
              <a:t> and </a:t>
            </a:r>
            <a:r>
              <a:rPr lang="fi-FI" dirty="0" err="1"/>
              <a:t>abnormal</a:t>
            </a:r>
            <a:r>
              <a:rPr lang="fi-FI" dirty="0"/>
              <a:t> </a:t>
            </a:r>
            <a:r>
              <a:rPr lang="fi-FI" dirty="0" err="1"/>
              <a:t>accounts</a:t>
            </a:r>
            <a:r>
              <a:rPr lang="fi-FI" dirty="0"/>
              <a:t> of </a:t>
            </a:r>
            <a:r>
              <a:rPr lang="fi-FI" dirty="0" err="1"/>
              <a:t>irresponsibility</a:t>
            </a:r>
            <a:endParaRPr lang="fi-FI" dirty="0"/>
          </a:p>
          <a:p>
            <a:r>
              <a:rPr lang="fi-FI" dirty="0"/>
              <a:t>Group </a:t>
            </a:r>
            <a:r>
              <a:rPr lang="fi-FI" dirty="0" err="1"/>
              <a:t>assignment</a:t>
            </a:r>
            <a:endParaRPr lang="fi-FI" dirty="0"/>
          </a:p>
        </p:txBody>
      </p:sp>
    </p:spTree>
    <p:extLst>
      <p:ext uri="{BB962C8B-B14F-4D97-AF65-F5344CB8AC3E}">
        <p14:creationId xmlns:p14="http://schemas.microsoft.com/office/powerpoint/2010/main" val="2023517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7EE29F-0D93-444E-A869-593230E77AED}"/>
              </a:ext>
            </a:extLst>
          </p:cNvPr>
          <p:cNvSpPr>
            <a:spLocks noGrp="1"/>
          </p:cNvSpPr>
          <p:nvPr>
            <p:ph type="title"/>
          </p:nvPr>
        </p:nvSpPr>
        <p:spPr/>
        <p:txBody>
          <a:bodyPr/>
          <a:lstStyle/>
          <a:p>
            <a:r>
              <a:rPr lang="en-US" dirty="0"/>
              <a:t>The social control account</a:t>
            </a:r>
          </a:p>
        </p:txBody>
      </p:sp>
      <p:sp>
        <p:nvSpPr>
          <p:cNvPr id="3" name="Sisällön paikkamerkki 2">
            <a:extLst>
              <a:ext uri="{FF2B5EF4-FFF2-40B4-BE49-F238E27FC236}">
                <a16:creationId xmlns:a16="http://schemas.microsoft.com/office/drawing/2014/main" id="{DBE860B1-B401-46C7-8978-898431D5788E}"/>
              </a:ext>
            </a:extLst>
          </p:cNvPr>
          <p:cNvSpPr>
            <a:spLocks noGrp="1"/>
          </p:cNvSpPr>
          <p:nvPr>
            <p:ph idx="1"/>
          </p:nvPr>
        </p:nvSpPr>
        <p:spPr/>
        <p:txBody>
          <a:bodyPr>
            <a:normAutofit lnSpcReduction="10000"/>
          </a:bodyPr>
          <a:lstStyle/>
          <a:p>
            <a:r>
              <a:rPr lang="en-US" dirty="0"/>
              <a:t>Social control agents – most typically the state or a similar actor – have an influence on, or in fact generate organizational wrongdoing</a:t>
            </a:r>
          </a:p>
          <a:p>
            <a:pPr lvl="1"/>
            <a:r>
              <a:rPr lang="en-US" dirty="0"/>
              <a:t>What is demarcated as right or wrong is always decided by these agents, and they may change the bases for such evaluations over time and space</a:t>
            </a:r>
          </a:p>
          <a:p>
            <a:r>
              <a:rPr lang="en-US" dirty="0"/>
              <a:t>They may come up with rules and regulations that are difficult to follow or interpret</a:t>
            </a:r>
          </a:p>
          <a:p>
            <a:pPr lvl="1"/>
            <a:r>
              <a:rPr lang="en-US" dirty="0"/>
              <a:t>Organizations may inadvertently end up crossing the line from right to wrong</a:t>
            </a:r>
          </a:p>
          <a:p>
            <a:r>
              <a:rPr lang="en-US" dirty="0"/>
              <a:t>They may otherwise come up with rules and regulations, or otherwise incentivize actors or  organizations to transgress</a:t>
            </a:r>
          </a:p>
        </p:txBody>
      </p:sp>
    </p:spTree>
    <p:extLst>
      <p:ext uri="{BB962C8B-B14F-4D97-AF65-F5344CB8AC3E}">
        <p14:creationId xmlns:p14="http://schemas.microsoft.com/office/powerpoint/2010/main" val="1001284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p:txBody>
          <a:bodyPr/>
          <a:lstStyle/>
          <a:p>
            <a:r>
              <a:rPr lang="en-US" dirty="0"/>
              <a:t>How to combat wrongdoing risks: Generally</a:t>
            </a:r>
          </a:p>
        </p:txBody>
      </p:sp>
      <p:sp>
        <p:nvSpPr>
          <p:cNvPr id="3" name="Sisällön paikkamerkki 2">
            <a:extLst>
              <a:ext uri="{FF2B5EF4-FFF2-40B4-BE49-F238E27FC236}">
                <a16:creationId xmlns:a16="http://schemas.microsoft.com/office/drawing/2014/main" id="{0394D78D-3D7C-45BE-8782-8BAA37B07A1B}"/>
              </a:ext>
            </a:extLst>
          </p:cNvPr>
          <p:cNvSpPr>
            <a:spLocks noGrp="1"/>
          </p:cNvSpPr>
          <p:nvPr>
            <p:ph idx="1"/>
          </p:nvPr>
        </p:nvSpPr>
        <p:spPr/>
        <p:txBody>
          <a:bodyPr>
            <a:normAutofit/>
          </a:bodyPr>
          <a:lstStyle/>
          <a:p>
            <a:r>
              <a:rPr lang="en-US" dirty="0"/>
              <a:t>Be aware of the ubiquity and normality of wrongdoing; how easily and the different ways it comes about</a:t>
            </a:r>
          </a:p>
          <a:p>
            <a:r>
              <a:rPr lang="en-US" dirty="0"/>
              <a:t>Be aware that preventing and dealing with organizational wrongdoing is very complex and difficult; across the board measures are difficult to come by, but context-specific measures are possible</a:t>
            </a:r>
          </a:p>
          <a:p>
            <a:r>
              <a:rPr lang="en-US" dirty="0"/>
              <a:t>Generate understanding across all levels of the organization, managers especially, on the different aspects (accounts) of organizational wrongdoing</a:t>
            </a:r>
          </a:p>
        </p:txBody>
      </p:sp>
    </p:spTree>
    <p:extLst>
      <p:ext uri="{BB962C8B-B14F-4D97-AF65-F5344CB8AC3E}">
        <p14:creationId xmlns:p14="http://schemas.microsoft.com/office/powerpoint/2010/main" val="4101808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p:txBody>
          <a:bodyPr/>
          <a:lstStyle/>
          <a:p>
            <a:r>
              <a:rPr lang="en-US" dirty="0"/>
              <a:t>How to combat wrongdoing risks:    More specifically</a:t>
            </a:r>
          </a:p>
        </p:txBody>
      </p:sp>
      <p:sp>
        <p:nvSpPr>
          <p:cNvPr id="3" name="Sisällön paikkamerkki 2">
            <a:extLst>
              <a:ext uri="{FF2B5EF4-FFF2-40B4-BE49-F238E27FC236}">
                <a16:creationId xmlns:a16="http://schemas.microsoft.com/office/drawing/2014/main" id="{0394D78D-3D7C-45BE-8782-8BAA37B07A1B}"/>
              </a:ext>
            </a:extLst>
          </p:cNvPr>
          <p:cNvSpPr>
            <a:spLocks noGrp="1"/>
          </p:cNvSpPr>
          <p:nvPr>
            <p:ph idx="1"/>
          </p:nvPr>
        </p:nvSpPr>
        <p:spPr/>
        <p:txBody>
          <a:bodyPr>
            <a:normAutofit fontScale="92500" lnSpcReduction="20000"/>
          </a:bodyPr>
          <a:lstStyle/>
          <a:p>
            <a:r>
              <a:rPr lang="en-US" dirty="0"/>
              <a:t>Minimize incentive system (rational choice) related misconduct</a:t>
            </a:r>
          </a:p>
          <a:p>
            <a:pPr lvl="1"/>
            <a:r>
              <a:rPr lang="en-US" dirty="0"/>
              <a:t>Hire people with tempered preference structures, provide incentive systems that encourage </a:t>
            </a:r>
            <a:r>
              <a:rPr lang="en-US" dirty="0" err="1"/>
              <a:t>rightdoing</a:t>
            </a:r>
            <a:r>
              <a:rPr lang="en-US" dirty="0"/>
              <a:t> (discourage wrongdoing), monitor wrongdoing through governance</a:t>
            </a:r>
          </a:p>
          <a:p>
            <a:r>
              <a:rPr lang="en-US" dirty="0"/>
              <a:t>Minimize culture-related misconduct</a:t>
            </a:r>
          </a:p>
          <a:p>
            <a:pPr lvl="1"/>
            <a:r>
              <a:rPr lang="en-US" dirty="0"/>
              <a:t>Hire people with the right values, endorse cultural values that support </a:t>
            </a:r>
            <a:r>
              <a:rPr lang="en-US" dirty="0" err="1"/>
              <a:t>rightdoing</a:t>
            </a:r>
            <a:r>
              <a:rPr lang="en-US" dirty="0"/>
              <a:t> (discredit wrongdoing), have the right types of leaders</a:t>
            </a:r>
          </a:p>
          <a:p>
            <a:r>
              <a:rPr lang="en-US" dirty="0"/>
              <a:t>Minimize power-related misconduct</a:t>
            </a:r>
          </a:p>
          <a:p>
            <a:pPr lvl="1"/>
            <a:r>
              <a:rPr lang="en-US" dirty="0"/>
              <a:t>Good followership: it is ok to challenge superior as well as to obey them; spread power around instead of focusing it</a:t>
            </a:r>
          </a:p>
          <a:p>
            <a:r>
              <a:rPr lang="en-US" dirty="0"/>
              <a:t>Minimize administrative system facilitated wrongdoing</a:t>
            </a:r>
          </a:p>
          <a:p>
            <a:pPr lvl="1"/>
            <a:r>
              <a:rPr lang="en-US" dirty="0"/>
              <a:t>Be aware of unintended consequences of admin systems, encourage reflexivity</a:t>
            </a:r>
          </a:p>
        </p:txBody>
      </p:sp>
    </p:spTree>
    <p:extLst>
      <p:ext uri="{BB962C8B-B14F-4D97-AF65-F5344CB8AC3E}">
        <p14:creationId xmlns:p14="http://schemas.microsoft.com/office/powerpoint/2010/main" val="568769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8A30BF-FAD3-4C02-8082-2C47727D5259}"/>
              </a:ext>
            </a:extLst>
          </p:cNvPr>
          <p:cNvSpPr>
            <a:spLocks noGrp="1"/>
          </p:cNvSpPr>
          <p:nvPr>
            <p:ph type="title"/>
          </p:nvPr>
        </p:nvSpPr>
        <p:spPr/>
        <p:txBody>
          <a:bodyPr/>
          <a:lstStyle/>
          <a:p>
            <a:r>
              <a:rPr lang="en-US" dirty="0"/>
              <a:t>Recap</a:t>
            </a:r>
          </a:p>
        </p:txBody>
      </p:sp>
      <p:sp>
        <p:nvSpPr>
          <p:cNvPr id="3" name="Sisällön paikkamerkki 2">
            <a:extLst>
              <a:ext uri="{FF2B5EF4-FFF2-40B4-BE49-F238E27FC236}">
                <a16:creationId xmlns:a16="http://schemas.microsoft.com/office/drawing/2014/main" id="{A362C3A4-18FF-42EC-ACE5-4EB2FAAE0B50}"/>
              </a:ext>
            </a:extLst>
          </p:cNvPr>
          <p:cNvSpPr>
            <a:spLocks noGrp="1"/>
          </p:cNvSpPr>
          <p:nvPr>
            <p:ph idx="1"/>
          </p:nvPr>
        </p:nvSpPr>
        <p:spPr/>
        <p:txBody>
          <a:bodyPr>
            <a:normAutofit lnSpcReduction="10000"/>
          </a:bodyPr>
          <a:lstStyle/>
          <a:p>
            <a:r>
              <a:rPr lang="en-US" dirty="0"/>
              <a:t>Corporate irresponsibility/wrongdoing is common, and in many cases more complex than simply ‘evil’</a:t>
            </a:r>
          </a:p>
          <a:p>
            <a:r>
              <a:rPr lang="en-US" dirty="0"/>
              <a:t>Can be seen as either a normal or an abnormal feature of organizational activity</a:t>
            </a:r>
          </a:p>
          <a:p>
            <a:r>
              <a:rPr lang="en-US" dirty="0"/>
              <a:t>Can be summarized to be a result of an interplay between personal traits of the decision-maker and characteristics of the situation</a:t>
            </a:r>
          </a:p>
          <a:p>
            <a:pPr lvl="1"/>
            <a:r>
              <a:rPr lang="en-US" dirty="0"/>
              <a:t>Decision-making hardly rational in the first place, and obstructed and distracted by a variety of factors and issues</a:t>
            </a:r>
          </a:p>
          <a:p>
            <a:pPr lvl="1"/>
            <a:r>
              <a:rPr lang="en-US" dirty="0"/>
              <a:t>Thus, the path following which decisions have been arrived at tend to be highly case-specific</a:t>
            </a:r>
          </a:p>
          <a:p>
            <a:pPr lvl="2"/>
            <a:r>
              <a:rPr lang="en-US" dirty="0"/>
              <a:t>This does not mean, however, that there are no safeguards against </a:t>
            </a:r>
          </a:p>
          <a:p>
            <a:pPr lvl="1"/>
            <a:endParaRPr lang="en-US" dirty="0"/>
          </a:p>
          <a:p>
            <a:endParaRPr lang="en-US" dirty="0"/>
          </a:p>
        </p:txBody>
      </p:sp>
    </p:spTree>
    <p:extLst>
      <p:ext uri="{BB962C8B-B14F-4D97-AF65-F5344CB8AC3E}">
        <p14:creationId xmlns:p14="http://schemas.microsoft.com/office/powerpoint/2010/main" val="2372533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a:t>Group assignment</a:t>
            </a:r>
          </a:p>
        </p:txBody>
      </p:sp>
      <p:sp>
        <p:nvSpPr>
          <p:cNvPr id="3" name="Sisällön paikkamerkki 2"/>
          <p:cNvSpPr>
            <a:spLocks noGrp="1"/>
          </p:cNvSpPr>
          <p:nvPr>
            <p:ph sz="half" idx="1"/>
          </p:nvPr>
        </p:nvSpPr>
        <p:spPr/>
        <p:txBody>
          <a:bodyPr>
            <a:normAutofit fontScale="85000" lnSpcReduction="10000"/>
          </a:bodyPr>
          <a:lstStyle/>
          <a:p>
            <a:pPr marL="0" indent="0">
              <a:buNone/>
            </a:pPr>
            <a:r>
              <a:rPr lang="en-US" dirty="0"/>
              <a:t>Work </a:t>
            </a:r>
            <a:r>
              <a:rPr lang="en-US"/>
              <a:t>in groups</a:t>
            </a:r>
            <a:endParaRPr lang="en-US" dirty="0"/>
          </a:p>
          <a:p>
            <a:pPr marL="0" indent="0">
              <a:buNone/>
            </a:pPr>
            <a:r>
              <a:rPr lang="en-US" dirty="0"/>
              <a:t>Choose an instance of corporate irresponsibility</a:t>
            </a:r>
          </a:p>
          <a:p>
            <a:r>
              <a:rPr lang="en-US" dirty="0"/>
              <a:t>What happened?</a:t>
            </a:r>
          </a:p>
          <a:p>
            <a:r>
              <a:rPr lang="en-US" dirty="0"/>
              <a:t>To what extent is the case normal / abnormal wrongdoing?</a:t>
            </a:r>
          </a:p>
          <a:p>
            <a:r>
              <a:rPr lang="en-US" dirty="0"/>
              <a:t>Which different types of accounts are present? Any dominant ones? </a:t>
            </a:r>
          </a:p>
          <a:p>
            <a:r>
              <a:rPr lang="en-US" dirty="0"/>
              <a:t>Can you find anything on whether the wrongdoing could have been prevented? Or lessons learned?</a:t>
            </a:r>
          </a:p>
        </p:txBody>
      </p:sp>
      <p:sp>
        <p:nvSpPr>
          <p:cNvPr id="4" name="Sisällön paikkamerkki 3"/>
          <p:cNvSpPr>
            <a:spLocks noGrp="1"/>
          </p:cNvSpPr>
          <p:nvPr>
            <p:ph sz="half" idx="2"/>
          </p:nvPr>
        </p:nvSpPr>
        <p:spPr/>
        <p:txBody>
          <a:bodyPr>
            <a:normAutofit fontScale="85000" lnSpcReduction="10000"/>
          </a:bodyPr>
          <a:lstStyle/>
          <a:p>
            <a:pPr marL="0" indent="0">
              <a:buNone/>
            </a:pPr>
            <a:r>
              <a:rPr lang="en-US" dirty="0"/>
              <a:t>Instances of corporate irresponsibility</a:t>
            </a:r>
          </a:p>
          <a:p>
            <a:r>
              <a:rPr lang="en-US" dirty="0"/>
              <a:t>Bhopal disaster</a:t>
            </a:r>
          </a:p>
          <a:p>
            <a:r>
              <a:rPr lang="en-US" dirty="0"/>
              <a:t>Ford Pinto scandal</a:t>
            </a:r>
          </a:p>
          <a:p>
            <a:r>
              <a:rPr lang="en-US" dirty="0"/>
              <a:t>Volkswagen emissions cheating scandal</a:t>
            </a:r>
          </a:p>
          <a:p>
            <a:r>
              <a:rPr lang="en-US" dirty="0"/>
              <a:t>Boeing 737 MAX scandal</a:t>
            </a:r>
          </a:p>
          <a:p>
            <a:r>
              <a:rPr lang="en-US" dirty="0"/>
              <a:t>Wells Fargo false accounts scandal</a:t>
            </a:r>
          </a:p>
          <a:p>
            <a:r>
              <a:rPr lang="en-US" dirty="0"/>
              <a:t>Toyota accelerator pedal scandal</a:t>
            </a:r>
          </a:p>
          <a:p>
            <a:r>
              <a:rPr lang="en-US" dirty="0"/>
              <a:t>Or if you have a better idea!</a:t>
            </a:r>
          </a:p>
          <a:p>
            <a:pPr lvl="1"/>
            <a:r>
              <a:rPr lang="en-US" dirty="0"/>
              <a:t>Nordea, Danske Bank…</a:t>
            </a:r>
          </a:p>
          <a:p>
            <a:endParaRPr lang="en-US" dirty="0"/>
          </a:p>
        </p:txBody>
      </p:sp>
    </p:spTree>
    <p:extLst>
      <p:ext uri="{BB962C8B-B14F-4D97-AF65-F5344CB8AC3E}">
        <p14:creationId xmlns:p14="http://schemas.microsoft.com/office/powerpoint/2010/main" val="1751481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F04A1D-A2A4-4EFC-B924-5DECAD4135B9}"/>
              </a:ext>
            </a:extLst>
          </p:cNvPr>
          <p:cNvSpPr>
            <a:spLocks noGrp="1"/>
          </p:cNvSpPr>
          <p:nvPr>
            <p:ph type="title"/>
          </p:nvPr>
        </p:nvSpPr>
        <p:spPr/>
        <p:txBody>
          <a:bodyPr/>
          <a:lstStyle/>
          <a:p>
            <a:r>
              <a:rPr lang="en-US" dirty="0"/>
              <a:t>References</a:t>
            </a:r>
          </a:p>
        </p:txBody>
      </p:sp>
      <p:sp>
        <p:nvSpPr>
          <p:cNvPr id="3" name="Sisällön paikkamerkki 2">
            <a:extLst>
              <a:ext uri="{FF2B5EF4-FFF2-40B4-BE49-F238E27FC236}">
                <a16:creationId xmlns:a16="http://schemas.microsoft.com/office/drawing/2014/main" id="{5F7334F2-26B3-4D10-9BB2-A1B114269169}"/>
              </a:ext>
            </a:extLst>
          </p:cNvPr>
          <p:cNvSpPr>
            <a:spLocks noGrp="1"/>
          </p:cNvSpPr>
          <p:nvPr>
            <p:ph idx="1"/>
          </p:nvPr>
        </p:nvSpPr>
        <p:spPr/>
        <p:txBody>
          <a:bodyPr>
            <a:normAutofit fontScale="70000" lnSpcReduction="20000"/>
          </a:bodyPr>
          <a:lstStyle/>
          <a:p>
            <a:pPr marL="0" indent="0">
              <a:buNone/>
            </a:pPr>
            <a:r>
              <a:rPr lang="en-US" dirty="0" err="1"/>
              <a:t>Gioia</a:t>
            </a:r>
            <a:r>
              <a:rPr lang="en-US" dirty="0"/>
              <a:t>, D. A. 1992. Pinto fires and personal ethics: A script analysis of missed opportunities. </a:t>
            </a:r>
            <a:r>
              <a:rPr lang="en-US" b="1" i="1" dirty="0"/>
              <a:t>Journal of Business Ethics</a:t>
            </a:r>
            <a:r>
              <a:rPr lang="en-US" dirty="0"/>
              <a:t>, 11(5–6): 379–389.</a:t>
            </a:r>
          </a:p>
          <a:p>
            <a:pPr marL="0" indent="0">
              <a:buNone/>
            </a:pPr>
            <a:r>
              <a:rPr lang="en-US" dirty="0" err="1"/>
              <a:t>Greve</a:t>
            </a:r>
            <a:r>
              <a:rPr lang="en-US" dirty="0"/>
              <a:t>, H. R., Palmer, D., &amp; </a:t>
            </a:r>
            <a:r>
              <a:rPr lang="en-US" dirty="0" err="1"/>
              <a:t>Pozner</a:t>
            </a:r>
            <a:r>
              <a:rPr lang="en-US" dirty="0"/>
              <a:t>, J. 2010. Organizations Gone Wild: The Causes, Processes, and Consequences of Organizational Misconduct. </a:t>
            </a:r>
            <a:r>
              <a:rPr lang="en-US" b="1" i="1" dirty="0"/>
              <a:t>The Academy of Management Annals</a:t>
            </a:r>
            <a:r>
              <a:rPr lang="en-US" dirty="0"/>
              <a:t>, 4(1): 53–107.</a:t>
            </a:r>
          </a:p>
          <a:p>
            <a:pPr marL="0" indent="0">
              <a:buNone/>
            </a:pPr>
            <a:r>
              <a:rPr lang="en-US" dirty="0"/>
              <a:t>Mena, S., </a:t>
            </a:r>
            <a:r>
              <a:rPr lang="en-US" dirty="0" err="1"/>
              <a:t>Rintamaki</a:t>
            </a:r>
            <a:r>
              <a:rPr lang="en-US" dirty="0"/>
              <a:t>, J., Fleming, P., &amp; Spicer, A. 2016. On the forgetting of corporate irresponsibility. </a:t>
            </a:r>
            <a:r>
              <a:rPr lang="en-US" b="1" i="1" dirty="0"/>
              <a:t>Academy of Management Review</a:t>
            </a:r>
            <a:r>
              <a:rPr lang="en-US" dirty="0"/>
              <a:t>, 41(4): 720–738.</a:t>
            </a:r>
          </a:p>
          <a:p>
            <a:pPr marL="0" indent="0">
              <a:buNone/>
            </a:pPr>
            <a:r>
              <a:rPr lang="en-US" dirty="0"/>
              <a:t>Palazzo, G., </a:t>
            </a:r>
            <a:r>
              <a:rPr lang="en-US" dirty="0" err="1"/>
              <a:t>Krings</a:t>
            </a:r>
            <a:r>
              <a:rPr lang="en-US" dirty="0"/>
              <a:t>, F., &amp; </a:t>
            </a:r>
            <a:r>
              <a:rPr lang="en-US" dirty="0" err="1"/>
              <a:t>Hoffrage</a:t>
            </a:r>
            <a:r>
              <a:rPr lang="en-US" dirty="0"/>
              <a:t>, U. 2011. Ethical Blindness. </a:t>
            </a:r>
            <a:r>
              <a:rPr lang="en-US" b="1" i="1" dirty="0"/>
              <a:t>Journal of Business Ethics</a:t>
            </a:r>
            <a:r>
              <a:rPr lang="en-US" dirty="0"/>
              <a:t>, 109(3): 323–338.</a:t>
            </a:r>
          </a:p>
          <a:p>
            <a:pPr marL="0" indent="0">
              <a:buNone/>
            </a:pPr>
            <a:r>
              <a:rPr lang="en-US" dirty="0"/>
              <a:t>Palmer, D. A. 2013. The New Perspective on Organizational Wrongdoing. </a:t>
            </a:r>
            <a:r>
              <a:rPr lang="en-US" b="1" i="1" dirty="0"/>
              <a:t>California Management Review</a:t>
            </a:r>
            <a:r>
              <a:rPr lang="en-US" dirty="0"/>
              <a:t>, 56(1): 5–24.</a:t>
            </a:r>
          </a:p>
          <a:p>
            <a:pPr marL="0" indent="0">
              <a:buNone/>
            </a:pPr>
            <a:r>
              <a:rPr lang="en-US" dirty="0"/>
              <a:t>Palmer, D. 2013. </a:t>
            </a:r>
            <a:r>
              <a:rPr lang="en-US" b="1" i="1" dirty="0"/>
              <a:t>Normal organizational wrongdoing: A critical analysis of theories of misconduct in and by organizations</a:t>
            </a:r>
            <a:r>
              <a:rPr lang="en-US" dirty="0"/>
              <a:t>. Oxford University Press.</a:t>
            </a:r>
          </a:p>
          <a:p>
            <a:pPr marL="0" indent="0">
              <a:buNone/>
            </a:pPr>
            <a:r>
              <a:rPr lang="en-US" dirty="0" err="1"/>
              <a:t>Perrow</a:t>
            </a:r>
            <a:r>
              <a:rPr lang="en-US" dirty="0"/>
              <a:t>, C. 1984. </a:t>
            </a:r>
            <a:r>
              <a:rPr lang="en-US" b="1" i="1" dirty="0"/>
              <a:t>Normal accidents: Living with high risk technologies.</a:t>
            </a:r>
            <a:r>
              <a:rPr lang="en-US" dirty="0"/>
              <a:t> Princeton University Press. </a:t>
            </a:r>
          </a:p>
        </p:txBody>
      </p:sp>
    </p:spTree>
    <p:extLst>
      <p:ext uri="{BB962C8B-B14F-4D97-AF65-F5344CB8AC3E}">
        <p14:creationId xmlns:p14="http://schemas.microsoft.com/office/powerpoint/2010/main" val="326275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en-US" dirty="0"/>
              <a:t>Understanding corporate irresponsibility</a:t>
            </a:r>
          </a:p>
        </p:txBody>
      </p:sp>
      <p:sp>
        <p:nvSpPr>
          <p:cNvPr id="5" name="Tekstin paikkamerkki 4"/>
          <p:cNvSpPr>
            <a:spLocks noGrp="1"/>
          </p:cNvSpPr>
          <p:nvPr>
            <p:ph type="body" idx="1"/>
          </p:nvPr>
        </p:nvSpPr>
        <p:spPr/>
        <p:txBody>
          <a:bodyPr/>
          <a:lstStyle/>
          <a:p>
            <a:endParaRPr lang="en-US"/>
          </a:p>
        </p:txBody>
      </p:sp>
    </p:spTree>
    <p:extLst>
      <p:ext uri="{BB962C8B-B14F-4D97-AF65-F5344CB8AC3E}">
        <p14:creationId xmlns:p14="http://schemas.microsoft.com/office/powerpoint/2010/main" val="346610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a:t>
            </a:r>
            <a:r>
              <a:rPr lang="fi-FI" dirty="0" err="1"/>
              <a:t>corporate</a:t>
            </a:r>
            <a:r>
              <a:rPr lang="fi-FI" dirty="0"/>
              <a:t> </a:t>
            </a:r>
            <a:r>
              <a:rPr lang="fi-FI" dirty="0" err="1"/>
              <a:t>irresponsibility</a:t>
            </a:r>
            <a:endParaRPr lang="en-GB" dirty="0"/>
          </a:p>
        </p:txBody>
      </p:sp>
      <p:sp>
        <p:nvSpPr>
          <p:cNvPr id="3" name="Content Placeholder 2"/>
          <p:cNvSpPr>
            <a:spLocks noGrp="1"/>
          </p:cNvSpPr>
          <p:nvPr>
            <p:ph idx="1"/>
          </p:nvPr>
        </p:nvSpPr>
        <p:spPr/>
        <p:txBody>
          <a:bodyPr>
            <a:normAutofit lnSpcReduction="10000"/>
          </a:bodyPr>
          <a:lstStyle/>
          <a:p>
            <a:r>
              <a:rPr lang="fi-FI" dirty="0" err="1"/>
              <a:t>Many</a:t>
            </a:r>
            <a:r>
              <a:rPr lang="fi-FI" dirty="0"/>
              <a:t> </a:t>
            </a:r>
            <a:r>
              <a:rPr lang="fi-FI" dirty="0" err="1"/>
              <a:t>experts</a:t>
            </a:r>
            <a:r>
              <a:rPr lang="fi-FI" dirty="0"/>
              <a:t> </a:t>
            </a:r>
            <a:r>
              <a:rPr lang="fi-FI" dirty="0" err="1"/>
              <a:t>agree</a:t>
            </a:r>
            <a:r>
              <a:rPr lang="fi-FI" dirty="0"/>
              <a:t> </a:t>
            </a:r>
            <a:r>
              <a:rPr lang="fi-FI" dirty="0" err="1"/>
              <a:t>that</a:t>
            </a:r>
            <a:r>
              <a:rPr lang="fi-FI" dirty="0"/>
              <a:t> </a:t>
            </a:r>
            <a:r>
              <a:rPr lang="fi-FI" dirty="0" err="1"/>
              <a:t>corporate</a:t>
            </a:r>
            <a:r>
              <a:rPr lang="fi-FI" dirty="0"/>
              <a:t> </a:t>
            </a:r>
            <a:r>
              <a:rPr lang="fi-FI" dirty="0" err="1"/>
              <a:t>irresponsibililty</a:t>
            </a:r>
            <a:r>
              <a:rPr lang="fi-FI" dirty="0"/>
              <a:t> is </a:t>
            </a:r>
            <a:r>
              <a:rPr lang="fi-FI" dirty="0" err="1"/>
              <a:t>more</a:t>
            </a:r>
            <a:r>
              <a:rPr lang="fi-FI" dirty="0"/>
              <a:t> </a:t>
            </a:r>
            <a:r>
              <a:rPr lang="fi-FI" dirty="0" err="1"/>
              <a:t>common</a:t>
            </a:r>
            <a:r>
              <a:rPr lang="fi-FI" dirty="0"/>
              <a:t> </a:t>
            </a:r>
            <a:r>
              <a:rPr lang="fi-FI" dirty="0" err="1"/>
              <a:t>than</a:t>
            </a:r>
            <a:r>
              <a:rPr lang="fi-FI" dirty="0"/>
              <a:t> </a:t>
            </a:r>
            <a:r>
              <a:rPr lang="fi-FI" dirty="0" err="1"/>
              <a:t>responsible</a:t>
            </a:r>
            <a:r>
              <a:rPr lang="fi-FI" dirty="0"/>
              <a:t> business </a:t>
            </a:r>
            <a:r>
              <a:rPr lang="fi-FI" dirty="0" err="1"/>
              <a:t>activity</a:t>
            </a:r>
            <a:endParaRPr lang="fi-FI" dirty="0"/>
          </a:p>
          <a:p>
            <a:r>
              <a:rPr lang="fi-FI" dirty="0" err="1"/>
              <a:t>Compliance</a:t>
            </a:r>
            <a:r>
              <a:rPr lang="fi-FI" dirty="0"/>
              <a:t>, punishment, and social order are fundamental questions in any society</a:t>
            </a:r>
          </a:p>
          <a:p>
            <a:r>
              <a:rPr lang="fi-FI" dirty="0"/>
              <a:t>Organizations, large ones in particular, are capable of wrongdoing with ramifications far beyond anything an individual </a:t>
            </a:r>
            <a:r>
              <a:rPr lang="fi-FI" dirty="0" err="1"/>
              <a:t>could</a:t>
            </a:r>
            <a:r>
              <a:rPr lang="fi-FI" dirty="0"/>
              <a:t> </a:t>
            </a:r>
            <a:r>
              <a:rPr lang="fi-FI" dirty="0" err="1"/>
              <a:t>achieve</a:t>
            </a:r>
            <a:endParaRPr lang="fi-FI" dirty="0"/>
          </a:p>
          <a:p>
            <a:pPr lvl="1"/>
            <a:r>
              <a:rPr lang="fi-FI" dirty="0" err="1"/>
              <a:t>Death</a:t>
            </a:r>
            <a:r>
              <a:rPr lang="fi-FI" dirty="0"/>
              <a:t>, </a:t>
            </a:r>
            <a:r>
              <a:rPr lang="fi-FI" dirty="0" err="1"/>
              <a:t>destruction</a:t>
            </a:r>
            <a:r>
              <a:rPr lang="fi-FI" dirty="0"/>
              <a:t> (of </a:t>
            </a:r>
            <a:r>
              <a:rPr lang="fi-FI" dirty="0" err="1"/>
              <a:t>natural</a:t>
            </a:r>
            <a:r>
              <a:rPr lang="fi-FI" dirty="0"/>
              <a:t> </a:t>
            </a:r>
            <a:r>
              <a:rPr lang="fi-FI" dirty="0" err="1"/>
              <a:t>habitats</a:t>
            </a:r>
            <a:r>
              <a:rPr lang="fi-FI" dirty="0"/>
              <a:t>), </a:t>
            </a:r>
            <a:r>
              <a:rPr lang="fi-FI" dirty="0" err="1"/>
              <a:t>hardship</a:t>
            </a:r>
            <a:r>
              <a:rPr lang="fi-FI" dirty="0"/>
              <a:t> (</a:t>
            </a:r>
            <a:r>
              <a:rPr lang="fi-FI" dirty="0" err="1"/>
              <a:t>loss</a:t>
            </a:r>
            <a:r>
              <a:rPr lang="fi-FI" dirty="0"/>
              <a:t> of </a:t>
            </a:r>
            <a:r>
              <a:rPr lang="fi-FI" dirty="0" err="1"/>
              <a:t>livelihoods</a:t>
            </a:r>
            <a:r>
              <a:rPr lang="fi-FI" dirty="0"/>
              <a:t>), and pain (</a:t>
            </a:r>
            <a:r>
              <a:rPr lang="fi-FI" dirty="0" err="1"/>
              <a:t>injuries</a:t>
            </a:r>
            <a:r>
              <a:rPr lang="fi-FI" dirty="0"/>
              <a:t>)</a:t>
            </a:r>
          </a:p>
          <a:p>
            <a:pPr lvl="1"/>
            <a:r>
              <a:rPr lang="fi-FI" dirty="0"/>
              <a:t>Individual level issues are important too, as wrongdoing often begins with individuals or small groups</a:t>
            </a:r>
            <a:endParaRPr lang="en-GB" dirty="0"/>
          </a:p>
        </p:txBody>
      </p:sp>
    </p:spTree>
    <p:extLst>
      <p:ext uri="{BB962C8B-B14F-4D97-AF65-F5344CB8AC3E}">
        <p14:creationId xmlns:p14="http://schemas.microsoft.com/office/powerpoint/2010/main" val="27674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corporate irresponsibility and not CSR?</a:t>
            </a:r>
            <a:endParaRPr lang="en-GB" dirty="0"/>
          </a:p>
        </p:txBody>
      </p:sp>
      <p:sp>
        <p:nvSpPr>
          <p:cNvPr id="3" name="Content Placeholder 2"/>
          <p:cNvSpPr>
            <a:spLocks noGrp="1"/>
          </p:cNvSpPr>
          <p:nvPr>
            <p:ph idx="1"/>
          </p:nvPr>
        </p:nvSpPr>
        <p:spPr/>
        <p:txBody>
          <a:bodyPr>
            <a:normAutofit fontScale="92500" lnSpcReduction="20000"/>
          </a:bodyPr>
          <a:lstStyle/>
          <a:p>
            <a:r>
              <a:rPr lang="fi-FI" dirty="0"/>
              <a:t>Many firms that conduct high profile irresponsibility are poster children for CSR</a:t>
            </a:r>
          </a:p>
          <a:p>
            <a:pPr lvl="1"/>
            <a:r>
              <a:rPr lang="fi-FI" dirty="0"/>
              <a:t>Enron, VW, RBS...</a:t>
            </a:r>
          </a:p>
          <a:p>
            <a:r>
              <a:rPr lang="fi-FI" dirty="0"/>
              <a:t>CSR is often </a:t>
            </a:r>
            <a:r>
              <a:rPr lang="fi-FI" dirty="0" err="1"/>
              <a:t>somewhat</a:t>
            </a:r>
            <a:r>
              <a:rPr lang="fi-FI" dirty="0"/>
              <a:t> </a:t>
            </a:r>
            <a:r>
              <a:rPr lang="fi-FI" dirty="0" err="1"/>
              <a:t>symbolic</a:t>
            </a:r>
            <a:r>
              <a:rPr lang="fi-FI" dirty="0"/>
              <a:t>, and generally deals with organization-wide routine </a:t>
            </a:r>
            <a:r>
              <a:rPr lang="fi-FI" dirty="0" err="1"/>
              <a:t>processes</a:t>
            </a:r>
            <a:r>
              <a:rPr lang="fi-FI" dirty="0"/>
              <a:t> and is a </a:t>
            </a:r>
            <a:r>
              <a:rPr lang="fi-FI" dirty="0" err="1"/>
              <a:t>result</a:t>
            </a:r>
            <a:r>
              <a:rPr lang="fi-FI" dirty="0"/>
              <a:t> of </a:t>
            </a:r>
            <a:r>
              <a:rPr lang="fi-FI" dirty="0" err="1"/>
              <a:t>institutional</a:t>
            </a:r>
            <a:r>
              <a:rPr lang="fi-FI" dirty="0"/>
              <a:t> </a:t>
            </a:r>
            <a:r>
              <a:rPr lang="fi-FI" dirty="0" err="1"/>
              <a:t>pressures</a:t>
            </a:r>
            <a:r>
              <a:rPr lang="fi-FI" dirty="0"/>
              <a:t> and </a:t>
            </a:r>
            <a:r>
              <a:rPr lang="fi-FI" dirty="0" err="1"/>
              <a:t>employee</a:t>
            </a:r>
            <a:r>
              <a:rPr lang="fi-FI" dirty="0"/>
              <a:t> </a:t>
            </a:r>
            <a:r>
              <a:rPr lang="fi-FI" dirty="0" err="1"/>
              <a:t>agency</a:t>
            </a:r>
            <a:endParaRPr lang="fi-FI" dirty="0"/>
          </a:p>
          <a:p>
            <a:r>
              <a:rPr lang="fi-FI" dirty="0"/>
              <a:t>Irresponsbility, on the other hand, can be </a:t>
            </a:r>
            <a:r>
              <a:rPr lang="fi-FI" dirty="0" err="1"/>
              <a:t>very</a:t>
            </a:r>
            <a:r>
              <a:rPr lang="fi-FI" dirty="0"/>
              <a:t> </a:t>
            </a:r>
            <a:r>
              <a:rPr lang="fi-FI" dirty="0" err="1"/>
              <a:t>local</a:t>
            </a:r>
            <a:r>
              <a:rPr lang="fi-FI" dirty="0"/>
              <a:t> (</a:t>
            </a:r>
            <a:r>
              <a:rPr lang="fi-FI" dirty="0" err="1"/>
              <a:t>within</a:t>
            </a:r>
            <a:r>
              <a:rPr lang="fi-FI" dirty="0"/>
              <a:t> </a:t>
            </a:r>
            <a:r>
              <a:rPr lang="fi-FI" dirty="0" err="1"/>
              <a:t>the</a:t>
            </a:r>
            <a:r>
              <a:rPr lang="fi-FI" dirty="0"/>
              <a:t> </a:t>
            </a:r>
            <a:r>
              <a:rPr lang="fi-FI" dirty="0" err="1"/>
              <a:t>organization</a:t>
            </a:r>
            <a:r>
              <a:rPr lang="fi-FI" dirty="0"/>
              <a:t>), is often unpredictable, and difficult to observe, pin down, and discuss – publicly </a:t>
            </a:r>
            <a:r>
              <a:rPr lang="fi-FI" dirty="0" err="1"/>
              <a:t>or</a:t>
            </a:r>
            <a:r>
              <a:rPr lang="fi-FI" dirty="0"/>
              <a:t> </a:t>
            </a:r>
            <a:r>
              <a:rPr lang="fi-FI" dirty="0" err="1"/>
              <a:t>internally</a:t>
            </a:r>
            <a:endParaRPr lang="fi-FI" dirty="0"/>
          </a:p>
          <a:p>
            <a:pPr lvl="1"/>
            <a:r>
              <a:rPr lang="fi-FI" dirty="0"/>
              <a:t>And </a:t>
            </a:r>
            <a:r>
              <a:rPr lang="fi-FI" dirty="0" err="1"/>
              <a:t>often</a:t>
            </a:r>
            <a:r>
              <a:rPr lang="fi-FI" dirty="0"/>
              <a:t> is a </a:t>
            </a:r>
            <a:r>
              <a:rPr lang="fi-FI" dirty="0" err="1"/>
              <a:t>result</a:t>
            </a:r>
            <a:r>
              <a:rPr lang="fi-FI" dirty="0"/>
              <a:t> of routine </a:t>
            </a:r>
            <a:r>
              <a:rPr lang="fi-FI" dirty="0" err="1"/>
              <a:t>processes</a:t>
            </a:r>
            <a:r>
              <a:rPr lang="fi-FI" dirty="0"/>
              <a:t>, </a:t>
            </a:r>
            <a:r>
              <a:rPr lang="fi-FI" dirty="0" err="1"/>
              <a:t>or</a:t>
            </a:r>
            <a:r>
              <a:rPr lang="fi-FI" dirty="0"/>
              <a:t> in </a:t>
            </a:r>
            <a:r>
              <a:rPr lang="fi-FI" dirty="0" err="1"/>
              <a:t>other</a:t>
            </a:r>
            <a:r>
              <a:rPr lang="fi-FI" dirty="0"/>
              <a:t> </a:t>
            </a:r>
            <a:r>
              <a:rPr lang="fi-FI" dirty="0" err="1"/>
              <a:t>cases</a:t>
            </a:r>
            <a:r>
              <a:rPr lang="fi-FI" dirty="0"/>
              <a:t>, </a:t>
            </a:r>
            <a:r>
              <a:rPr lang="fi-FI" dirty="0" err="1"/>
              <a:t>driven</a:t>
            </a:r>
            <a:r>
              <a:rPr lang="fi-FI" dirty="0"/>
              <a:t> </a:t>
            </a:r>
            <a:r>
              <a:rPr lang="fi-FI" dirty="0" err="1"/>
              <a:t>by</a:t>
            </a:r>
            <a:r>
              <a:rPr lang="fi-FI" dirty="0"/>
              <a:t> </a:t>
            </a:r>
            <a:r>
              <a:rPr lang="fi-FI" dirty="0" err="1"/>
              <a:t>unethical</a:t>
            </a:r>
            <a:r>
              <a:rPr lang="fi-FI" dirty="0"/>
              <a:t> </a:t>
            </a:r>
            <a:r>
              <a:rPr lang="fi-FI" dirty="0" err="1"/>
              <a:t>individuals</a:t>
            </a:r>
            <a:r>
              <a:rPr lang="fi-FI" dirty="0"/>
              <a:t>!</a:t>
            </a:r>
          </a:p>
          <a:p>
            <a:r>
              <a:rPr lang="fi-FI" b="1" dirty="0"/>
              <a:t>To deal with irresponsibility, we need to explicitly discuss irresponsibility</a:t>
            </a:r>
            <a:endParaRPr lang="en-GB" b="1" dirty="0"/>
          </a:p>
        </p:txBody>
      </p:sp>
    </p:spTree>
    <p:extLst>
      <p:ext uri="{BB962C8B-B14F-4D97-AF65-F5344CB8AC3E}">
        <p14:creationId xmlns:p14="http://schemas.microsoft.com/office/powerpoint/2010/main" val="16051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What</a:t>
            </a:r>
            <a:r>
              <a:rPr lang="fi-FI" dirty="0"/>
              <a:t> is </a:t>
            </a:r>
            <a:r>
              <a:rPr lang="fi-FI" dirty="0" err="1"/>
              <a:t>corporate</a:t>
            </a:r>
            <a:r>
              <a:rPr lang="fi-FI" dirty="0"/>
              <a:t> </a:t>
            </a:r>
            <a:r>
              <a:rPr lang="fi-FI" dirty="0" err="1"/>
              <a:t>irresponsibility</a:t>
            </a:r>
            <a:r>
              <a:rPr lang="fi-FI" dirty="0"/>
              <a:t>?</a:t>
            </a:r>
            <a:endParaRPr lang="en-US" dirty="0"/>
          </a:p>
        </p:txBody>
      </p:sp>
      <p:sp>
        <p:nvSpPr>
          <p:cNvPr id="3" name="Sisällön paikkamerkki 2"/>
          <p:cNvSpPr>
            <a:spLocks noGrp="1"/>
          </p:cNvSpPr>
          <p:nvPr>
            <p:ph idx="1"/>
          </p:nvPr>
        </p:nvSpPr>
        <p:spPr/>
        <p:txBody>
          <a:bodyPr/>
          <a:lstStyle/>
          <a:p>
            <a:pPr marL="0" indent="0">
              <a:buNone/>
            </a:pPr>
            <a:r>
              <a:rPr lang="fi-FI" dirty="0" err="1"/>
              <a:t>Irresponsibility</a:t>
            </a:r>
            <a:r>
              <a:rPr lang="fi-FI" dirty="0"/>
              <a:t>, </a:t>
            </a:r>
            <a:r>
              <a:rPr lang="fi-FI" dirty="0" err="1"/>
              <a:t>wrongdoing</a:t>
            </a:r>
            <a:r>
              <a:rPr lang="fi-FI" dirty="0"/>
              <a:t>, </a:t>
            </a:r>
            <a:r>
              <a:rPr lang="fi-FI" dirty="0" err="1"/>
              <a:t>misconduct</a:t>
            </a:r>
            <a:r>
              <a:rPr lang="fi-FI" dirty="0"/>
              <a:t>...</a:t>
            </a:r>
          </a:p>
          <a:p>
            <a:r>
              <a:rPr lang="fi-FI" dirty="0" err="1"/>
              <a:t>Harm</a:t>
            </a:r>
            <a:endParaRPr lang="fi-FI" dirty="0"/>
          </a:p>
          <a:p>
            <a:r>
              <a:rPr lang="fi-FI" dirty="0" err="1"/>
              <a:t>Attention</a:t>
            </a:r>
            <a:endParaRPr lang="fi-FI" dirty="0"/>
          </a:p>
          <a:p>
            <a:r>
              <a:rPr lang="fi-FI" dirty="0" err="1"/>
              <a:t>Attribution</a:t>
            </a:r>
            <a:r>
              <a:rPr lang="fi-FI" dirty="0"/>
              <a:t> (of </a:t>
            </a:r>
            <a:r>
              <a:rPr lang="fi-FI" dirty="0" err="1"/>
              <a:t>blame</a:t>
            </a:r>
            <a:r>
              <a:rPr lang="fi-FI" dirty="0"/>
              <a:t>)</a:t>
            </a:r>
          </a:p>
          <a:p>
            <a:pPr lvl="1"/>
            <a:r>
              <a:rPr lang="fi-FI" dirty="0" err="1"/>
              <a:t>Undesirability</a:t>
            </a:r>
            <a:r>
              <a:rPr lang="fi-FI" dirty="0"/>
              <a:t> of </a:t>
            </a:r>
            <a:r>
              <a:rPr lang="fi-FI" dirty="0" err="1"/>
              <a:t>impacts</a:t>
            </a:r>
            <a:endParaRPr lang="fi-FI" dirty="0"/>
          </a:p>
          <a:p>
            <a:pPr lvl="1"/>
            <a:r>
              <a:rPr lang="fi-FI" dirty="0" err="1"/>
              <a:t>Culpability</a:t>
            </a:r>
            <a:r>
              <a:rPr lang="fi-FI" dirty="0"/>
              <a:t> of </a:t>
            </a:r>
            <a:r>
              <a:rPr lang="fi-FI" dirty="0" err="1"/>
              <a:t>the</a:t>
            </a:r>
            <a:r>
              <a:rPr lang="fi-FI" dirty="0"/>
              <a:t> </a:t>
            </a:r>
            <a:r>
              <a:rPr lang="fi-FI" dirty="0" err="1"/>
              <a:t>firm</a:t>
            </a:r>
            <a:endParaRPr lang="fi-FI" dirty="0"/>
          </a:p>
          <a:p>
            <a:pPr lvl="1"/>
            <a:r>
              <a:rPr lang="fi-FI" dirty="0" err="1"/>
              <a:t>Affected</a:t>
            </a:r>
            <a:r>
              <a:rPr lang="fi-FI" dirty="0"/>
              <a:t> party </a:t>
            </a:r>
            <a:r>
              <a:rPr lang="fi-FI" dirty="0" err="1"/>
              <a:t>noncomplicity</a:t>
            </a:r>
            <a:endParaRPr lang="fi-FI" dirty="0"/>
          </a:p>
          <a:p>
            <a:endParaRPr lang="en-US" dirty="0"/>
          </a:p>
        </p:txBody>
      </p:sp>
    </p:spTree>
    <p:extLst>
      <p:ext uri="{BB962C8B-B14F-4D97-AF65-F5344CB8AC3E}">
        <p14:creationId xmlns:p14="http://schemas.microsoft.com/office/powerpoint/2010/main" val="4086933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Definitions</a:t>
            </a:r>
          </a:p>
        </p:txBody>
      </p:sp>
      <p:sp>
        <p:nvSpPr>
          <p:cNvPr id="3" name="Content Placeholder 2"/>
          <p:cNvSpPr>
            <a:spLocks noGrp="1"/>
          </p:cNvSpPr>
          <p:nvPr>
            <p:ph idx="1"/>
          </p:nvPr>
        </p:nvSpPr>
        <p:spPr/>
        <p:txBody>
          <a:bodyPr>
            <a:normAutofit lnSpcReduction="10000"/>
          </a:bodyPr>
          <a:lstStyle/>
          <a:p>
            <a:pPr marL="0" indent="0">
              <a:buNone/>
            </a:pPr>
            <a:r>
              <a:rPr lang="fi-FI" dirty="0"/>
              <a:t>Organizational misconduct</a:t>
            </a:r>
          </a:p>
          <a:p>
            <a:pPr marL="0" indent="0">
              <a:buNone/>
            </a:pPr>
            <a:r>
              <a:rPr lang="fi-FI" dirty="0"/>
              <a:t>”</a:t>
            </a:r>
            <a:r>
              <a:rPr lang="en-US" i="1" dirty="0"/>
              <a:t>Behavior in or by an organization that a social-control agent judges to transgress a line separating right from wrong; where such a line can separate legal, ethical, and socially responsible behavior from their antitheses</a:t>
            </a:r>
            <a:r>
              <a:rPr lang="en-US" dirty="0"/>
              <a:t>.”</a:t>
            </a:r>
          </a:p>
          <a:p>
            <a:pPr marL="0" indent="0">
              <a:buNone/>
            </a:pPr>
            <a:r>
              <a:rPr lang="en-US" dirty="0" err="1"/>
              <a:t>Greve</a:t>
            </a:r>
            <a:r>
              <a:rPr lang="en-US" dirty="0"/>
              <a:t> et al., 2010.</a:t>
            </a:r>
            <a:endParaRPr lang="fi-FI" dirty="0"/>
          </a:p>
          <a:p>
            <a:pPr marL="0" indent="0">
              <a:buNone/>
            </a:pPr>
            <a:endParaRPr lang="fi-FI" dirty="0"/>
          </a:p>
          <a:p>
            <a:pPr marL="0" indent="0">
              <a:buNone/>
            </a:pPr>
            <a:r>
              <a:rPr lang="fi-FI" dirty="0"/>
              <a:t>Corporate irresponsibility</a:t>
            </a:r>
          </a:p>
          <a:p>
            <a:pPr marL="0" indent="0">
              <a:buNone/>
            </a:pPr>
            <a:r>
              <a:rPr lang="fi-FI" dirty="0"/>
              <a:t>”</a:t>
            </a:r>
            <a:r>
              <a:rPr lang="fi-FI" i="1" dirty="0"/>
              <a:t>Organizational actions that cause harm to stakeholders</a:t>
            </a:r>
            <a:r>
              <a:rPr lang="fi-FI" dirty="0"/>
              <a:t>.”</a:t>
            </a:r>
          </a:p>
          <a:p>
            <a:pPr marL="0" indent="0">
              <a:buNone/>
            </a:pPr>
            <a:r>
              <a:rPr lang="fi-FI" dirty="0"/>
              <a:t>Mena et al., 2016.</a:t>
            </a:r>
            <a:endParaRPr lang="en-GB" dirty="0"/>
          </a:p>
        </p:txBody>
      </p:sp>
    </p:spTree>
    <p:extLst>
      <p:ext uri="{BB962C8B-B14F-4D97-AF65-F5344CB8AC3E}">
        <p14:creationId xmlns:p14="http://schemas.microsoft.com/office/powerpoint/2010/main" val="249706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Famous examples of corporate irresponsibility</a:t>
            </a:r>
            <a:endParaRPr lang="en-GB" dirty="0"/>
          </a:p>
        </p:txBody>
      </p:sp>
      <p:sp>
        <p:nvSpPr>
          <p:cNvPr id="3" name="Content Placeholder 2"/>
          <p:cNvSpPr>
            <a:spLocks noGrp="1"/>
          </p:cNvSpPr>
          <p:nvPr>
            <p:ph idx="1"/>
          </p:nvPr>
        </p:nvSpPr>
        <p:spPr/>
        <p:txBody>
          <a:bodyPr/>
          <a:lstStyle/>
          <a:p>
            <a:r>
              <a:rPr lang="fi-FI" dirty="0"/>
              <a:t>Ford Pinto</a:t>
            </a:r>
          </a:p>
          <a:p>
            <a:r>
              <a:rPr lang="fi-FI" dirty="0"/>
              <a:t>Bhopal disaster</a:t>
            </a:r>
          </a:p>
          <a:p>
            <a:r>
              <a:rPr lang="fi-FI" dirty="0"/>
              <a:t>Exxon Valdez</a:t>
            </a:r>
          </a:p>
          <a:p>
            <a:r>
              <a:rPr lang="fi-FI" dirty="0"/>
              <a:t>Shell Brent Spar</a:t>
            </a:r>
          </a:p>
          <a:p>
            <a:r>
              <a:rPr lang="fi-FI" dirty="0"/>
              <a:t>BP Deepwater Horizon oil spill</a:t>
            </a:r>
          </a:p>
          <a:p>
            <a:pPr lvl="1"/>
            <a:r>
              <a:rPr lang="fi-FI" dirty="0"/>
              <a:t>A pattern in oil industry?</a:t>
            </a:r>
          </a:p>
          <a:p>
            <a:r>
              <a:rPr lang="fi-FI" dirty="0"/>
              <a:t>VW</a:t>
            </a:r>
          </a:p>
          <a:p>
            <a:pPr lvl="1"/>
            <a:r>
              <a:rPr lang="fi-FI" dirty="0"/>
              <a:t>The most severe instance in a long continuum of similar cheats</a:t>
            </a:r>
          </a:p>
          <a:p>
            <a:pPr lvl="1"/>
            <a:endParaRPr lang="en-GB" dirty="0"/>
          </a:p>
        </p:txBody>
      </p:sp>
    </p:spTree>
    <p:extLst>
      <p:ext uri="{BB962C8B-B14F-4D97-AF65-F5344CB8AC3E}">
        <p14:creationId xmlns:p14="http://schemas.microsoft.com/office/powerpoint/2010/main" val="506113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Palatino Linotype"/>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25902</TotalTime>
  <Words>2212</Words>
  <Application>Microsoft Office PowerPoint</Application>
  <PresentationFormat>Widescreen</PresentationFormat>
  <Paragraphs>249</Paragraphs>
  <Slides>35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Palatino Linotype</vt:lpstr>
      <vt:lpstr>Office Theme</vt:lpstr>
      <vt:lpstr>Corporate irresponsibility  Principles of and antecedents to organizational wrongdoing</vt:lpstr>
      <vt:lpstr>PowerPoint Presentation</vt:lpstr>
      <vt:lpstr>Agenda</vt:lpstr>
      <vt:lpstr>Understanding corporate irresponsibility</vt:lpstr>
      <vt:lpstr>Why corporate irresponsibility</vt:lpstr>
      <vt:lpstr>Why corporate irresponsibility and not CSR?</vt:lpstr>
      <vt:lpstr>What is corporate irresponsibility?</vt:lpstr>
      <vt:lpstr>Definitions</vt:lpstr>
      <vt:lpstr>Famous examples of corporate irresponsibility</vt:lpstr>
      <vt:lpstr>Accounts of corporate wrongdoing</vt:lpstr>
      <vt:lpstr>Is corporate wrongdoing normal or abnormal?</vt:lpstr>
      <vt:lpstr>Wrongdoing accounts: ab/normal</vt:lpstr>
      <vt:lpstr>Wrongdoing accounts: ab/normal</vt:lpstr>
      <vt:lpstr>Irresponsibility as rational choice</vt:lpstr>
      <vt:lpstr>Wrongdoing accounts: ab/normal</vt:lpstr>
      <vt:lpstr>Culture as a source of irresponsibility</vt:lpstr>
      <vt:lpstr>Strain as a source of irresponsibility</vt:lpstr>
      <vt:lpstr>Wrongdoing accounts: ab/normal</vt:lpstr>
      <vt:lpstr>Ethical decision-making account</vt:lpstr>
      <vt:lpstr>Wrongdoing accounts: ab/normal</vt:lpstr>
      <vt:lpstr>Wrongdoing accounts: ab/normal</vt:lpstr>
      <vt:lpstr>The administrative system account</vt:lpstr>
      <vt:lpstr>Wrongdoing accounts: ab/normal</vt:lpstr>
      <vt:lpstr>The situational social influence account</vt:lpstr>
      <vt:lpstr>Wrongdoing accounts: ab/normal</vt:lpstr>
      <vt:lpstr>The power structure account</vt:lpstr>
      <vt:lpstr>Wrongdoing accounts: ab/normal</vt:lpstr>
      <vt:lpstr>The accidental behavior account</vt:lpstr>
      <vt:lpstr>Wrongdoing accounts: ab/normal</vt:lpstr>
      <vt:lpstr>The social control account</vt:lpstr>
      <vt:lpstr>How to combat wrongdoing risks: Generally</vt:lpstr>
      <vt:lpstr>How to combat wrongdoing risks:    More specifically</vt:lpstr>
      <vt:lpstr>Recap</vt:lpstr>
      <vt:lpstr>Group assignment</vt:lpstr>
      <vt:lpstr>References</vt:lpstr>
    </vt:vector>
  </TitlesOfParts>
  <Company>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irresponsibility, reputation, and memory</dc:title>
  <dc:creator>Rintamaki, Jukka</dc:creator>
  <cp:lastModifiedBy>Häyry Matti</cp:lastModifiedBy>
  <cp:revision>76</cp:revision>
  <dcterms:created xsi:type="dcterms:W3CDTF">2017-03-09T15:39:04Z</dcterms:created>
  <dcterms:modified xsi:type="dcterms:W3CDTF">2019-03-21T11:11:07Z</dcterms:modified>
</cp:coreProperties>
</file>