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74" r:id="rId4"/>
    <p:sldId id="277" r:id="rId5"/>
    <p:sldId id="272" r:id="rId6"/>
    <p:sldId id="258" r:id="rId7"/>
    <p:sldId id="259" r:id="rId8"/>
    <p:sldId id="275" r:id="rId9"/>
    <p:sldId id="27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6" r:id="rId18"/>
    <p:sldId id="267" r:id="rId19"/>
    <p:sldId id="271" r:id="rId20"/>
    <p:sldId id="269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206F4D-1ED3-43FA-AA7D-9B9CA7646F0F}" v="2" dt="2019-03-25T10:56:19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kka Rintamäki" userId="baffe08812e67b3c" providerId="LiveId" clId="{EE0B1196-409B-4C88-A5D0-183DFBF90085}"/>
    <pc:docChg chg="custSel modSld">
      <pc:chgData name="Jukka Rintamäki" userId="baffe08812e67b3c" providerId="LiveId" clId="{EE0B1196-409B-4C88-A5D0-183DFBF90085}" dt="2019-03-25T10:56:26.322" v="65" actId="20577"/>
      <pc:docMkLst>
        <pc:docMk/>
      </pc:docMkLst>
      <pc:sldChg chg="modSp">
        <pc:chgData name="Jukka Rintamäki" userId="baffe08812e67b3c" providerId="LiveId" clId="{EE0B1196-409B-4C88-A5D0-183DFBF90085}" dt="2019-03-25T10:56:26.322" v="65" actId="20577"/>
        <pc:sldMkLst>
          <pc:docMk/>
          <pc:sldMk cId="281277918" sldId="260"/>
        </pc:sldMkLst>
        <pc:spChg chg="mod">
          <ac:chgData name="Jukka Rintamäki" userId="baffe08812e67b3c" providerId="LiveId" clId="{EE0B1196-409B-4C88-A5D0-183DFBF90085}" dt="2019-03-25T10:56:26.322" v="65" actId="20577"/>
          <ac:spMkLst>
            <pc:docMk/>
            <pc:sldMk cId="281277918" sldId="260"/>
            <ac:spMk id="3" creationId="{00000000-0000-0000-0000-000000000000}"/>
          </ac:spMkLst>
        </pc:spChg>
      </pc:sldChg>
      <pc:sldChg chg="modSp modNotesTx">
        <pc:chgData name="Jukka Rintamäki" userId="baffe08812e67b3c" providerId="LiveId" clId="{EE0B1196-409B-4C88-A5D0-183DFBF90085}" dt="2019-03-25T10:17:10.641" v="30" actId="20577"/>
        <pc:sldMkLst>
          <pc:docMk/>
          <pc:sldMk cId="4010826456" sldId="275"/>
        </pc:sldMkLst>
        <pc:spChg chg="mod">
          <ac:chgData name="Jukka Rintamäki" userId="baffe08812e67b3c" providerId="LiveId" clId="{EE0B1196-409B-4C88-A5D0-183DFBF90085}" dt="2019-03-25T10:16:10.088" v="10" actId="20577"/>
          <ac:spMkLst>
            <pc:docMk/>
            <pc:sldMk cId="4010826456" sldId="275"/>
            <ac:spMk id="3" creationId="{FB33C55C-0359-4A61-A51D-E9A40E7C64B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D1282-4BF1-4FE4-92D3-7EF5D64F40E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DE0A2-EE0F-498D-ADB0-AC3CA6CA6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21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Eric Ben-</a:t>
            </a:r>
            <a:r>
              <a:rPr lang="en-US" dirty="0" err="1"/>
              <a:t>Artzi</a:t>
            </a:r>
            <a:r>
              <a:rPr lang="en-US" dirty="0"/>
              <a:t> story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2DE0A2-EE0F-498D-ADB0-AC3CA6CA63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83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785D1F-DCFC-44DB-B928-BDE19148086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86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CE5C1D-CF35-4C24-98B4-B66765AF8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5E481CF-7D4B-4A9B-85AA-9321BD20A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A08D0E-6AB5-4DC0-B067-932178E9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2715C39-677A-4C75-AA90-1610E9EA1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219B02F-DA4A-4CCC-A64C-A28995512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9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9B2D19-2824-41CC-A502-CCD99503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58C3AEE-5F38-40E0-B5C2-EC52025EC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B585A2-BF96-4A91-B184-9910D87E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7C0103-3784-4BD6-B4E8-57D77000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3804BE8-CDB4-4F43-97C9-4FEEEB8F1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5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454134C-FB79-4FA5-B495-8A60D872A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FA2D18C-F7A2-4D55-8148-87A3A327E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EBD5897-1ABE-4921-B3AB-20A0CA50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1634AE-809C-415B-9D1E-FF700456A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B2D2B0-D70C-4F6C-B7DB-767996AB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80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303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064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553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654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604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40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589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79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D335AE-6CE6-450E-B493-467FDF71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52139D-7782-432A-A53D-7C7DDE748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7E3C919-04BE-44E6-8F42-4C7C4D43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2A4A2E-8B72-4C57-BDBE-64EE545BA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5BC250-056E-4BE5-B890-640D96430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01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305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85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1D1391-650A-4DA1-9245-65732580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F81587-4F1B-4936-BC3F-53DD257C1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805E6C6-BF28-4DEA-B528-C11D3CAEB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8A07D3-CD6C-4886-8A91-23E47B64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59A5C2-8E3F-4159-A4A5-E332329E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3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3AD791-1E33-4595-BA86-836A91C0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52F978-123A-4915-B786-858D5ED02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A7900E-26F3-4746-A158-109FCA1F5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558A91B-648B-459B-83AD-4A0AD49C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2EB5874-9F4F-4458-AB8B-83E4A69B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338733D-2D10-424C-97C4-629A0D9C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5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A1CAC4-44E0-45DB-A6E8-AF3939E44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C7BDCFB-EB1A-40B8-86C5-FEACFD7C3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EA9A5A3-E071-42EB-957D-CF36511EF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C769C04-2A7D-41D4-BDFA-CC486DDC1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22294E8-923D-44B8-807E-CBB29E941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617C026-8FD7-4971-88AB-305796DCE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9E6F8BF-0FF0-4AB8-8649-67998CFA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7E077A6-0C65-44D5-9679-27DE0264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3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677B43-6442-4C89-854E-B5727E74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DD8C2EC-DB3D-449B-991D-D48447472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EB6E59-6F51-4257-B113-074AE363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0133B9F-B0EA-4E15-8392-A99E4818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BA36A73-1A4E-4204-9714-2CC886D5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28A5076-EC41-4F08-875E-72B3D0EFD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668E4CA-8F61-4DC5-99F5-D6D62B43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0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AFC0EC-3269-41E9-AF1C-CAE11136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2CB162-899A-4D20-ACAD-20CC2BB6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52D8303-BB0E-4BEA-A5DC-C415E1065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AE44115-5FA2-4DE8-98B4-0792E98B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5032AC-0FE5-4EF5-91B8-45C120C6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F27509A-92E7-442D-BBB9-2FE61ADCE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817DE7-731F-44DA-B42C-16560B82A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BA047E5-88C2-4CAA-B564-CBED5A0651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A2740AA-F4CF-49FF-9132-23FAA738E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BF487D1-AF85-4AEF-A2E3-BFA36DE3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69BCDC1-6E50-4570-A6EC-15BD623D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8D89F13-F2F4-4AA6-BA3A-7F8758A1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5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4A79381-22B0-4F48-B503-8D38162EE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BA54FDB-A798-42CD-B77C-5F7AF71AB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E294F6-4811-43DB-AE73-2CDAC32FE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CD045-8E7E-4C5F-BF4A-1397DF81852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A4D232-0762-4D1D-BFD4-247F46945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6DED46-79A0-46A9-A9B1-2F4AC184B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85E08-F4C1-4007-B8D8-05676A1F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6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5DB7A-C50D-4D4E-ACF6-17A2DE2D01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2E6F8-D79F-4019-BC4C-72B37B0CA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5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09AA89-D92C-4B4B-861E-C200089AEF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Palatino Linotype" panose="02040502050505030304" pitchFamily="18" charset="0"/>
              </a:rPr>
              <a:t>Corporate irresponsibility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EC3BFD4-8356-4B59-88EE-4E320FAFBE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Palatino Linotype" panose="02040502050505030304" pitchFamily="18" charset="0"/>
              </a:rPr>
              <a:t>Consequences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277720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How do firms manage events of irresponsibility?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Management of symbolic aspects</a:t>
            </a:r>
          </a:p>
          <a:p>
            <a:pPr lvl="1"/>
            <a:r>
              <a:rPr lang="fi-FI" dirty="0"/>
              <a:t>Propagation of convenient narratives through press releases and (social?) media</a:t>
            </a:r>
          </a:p>
          <a:p>
            <a:r>
              <a:rPr lang="fi-FI" dirty="0"/>
              <a:t>Management of material aspects</a:t>
            </a:r>
          </a:p>
          <a:p>
            <a:pPr lvl="1"/>
            <a:r>
              <a:rPr lang="fi-FI" dirty="0"/>
              <a:t>Production, destruction, and alteration of (in)convenient evidence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435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How do firms manage events of irresponsibility?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Successful reintegration of reputation: </a:t>
            </a:r>
          </a:p>
          <a:p>
            <a:pPr lvl="1"/>
            <a:r>
              <a:rPr lang="fi-FI" dirty="0"/>
              <a:t>Discovery: Voluntary disclosure of information, conduct internal investigation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Convince stakeholders of willingness to cooperate</a:t>
            </a:r>
            <a:endParaRPr lang="fi-FI" b="1" dirty="0"/>
          </a:p>
          <a:p>
            <a:pPr lvl="1"/>
            <a:r>
              <a:rPr lang="fi-FI" dirty="0"/>
              <a:t>Explanation: Acknowledge wrongdoing, accept responsibility, express regret, apologize, offer amends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Aim for sincerity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Penance: Accept verdict and acknowledge it is equitable, do not resist  </a:t>
            </a:r>
            <a:r>
              <a:rPr lang="fi-FI" b="1" dirty="0">
                <a:sym typeface="Wingdings" panose="05000000000000000000" pitchFamily="2" charset="2"/>
              </a:rPr>
              <a:t>Convey the image that you deserve the punishment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Rehabilitation: Internal changes (in line with transgression) in management, reward structures, personnel; establish new symbolic institutions (CSR, mission statement, code of conduct)  </a:t>
            </a:r>
            <a:r>
              <a:rPr lang="fi-FI" b="1" dirty="0">
                <a:sym typeface="Wingdings" panose="05000000000000000000" pitchFamily="2" charset="2"/>
              </a:rPr>
              <a:t>Convey the image that you have now reformed</a:t>
            </a:r>
            <a:endParaRPr lang="en-GB" b="1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A499A62-6429-4C73-AEF7-588B2CFF24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379" y="1442720"/>
            <a:ext cx="1155115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Collective forgetting of corporate irresponsibility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241" y="1587086"/>
            <a:ext cx="8942455" cy="558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95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Organizations forget, and rarely learn in the long term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Although firms generally learn better from mistakes than successes, eradication of learning typically follows eventually</a:t>
            </a:r>
          </a:p>
          <a:p>
            <a:r>
              <a:rPr lang="en-US" dirty="0"/>
              <a:t>Firms tend to oscillate between safety focus and non-safety (or innovation) focus</a:t>
            </a:r>
          </a:p>
          <a:p>
            <a:pPr lvl="1"/>
            <a:r>
              <a:rPr lang="en-US" dirty="0"/>
              <a:t>Disasters or scandals spur the firm into ramping up its safety training, measures, and routines</a:t>
            </a:r>
          </a:p>
          <a:p>
            <a:pPr lvl="1"/>
            <a:r>
              <a:rPr lang="en-US" dirty="0"/>
              <a:t>Over time, the importance of safety declines as faster product development, cost-cutting, or the temptation of new avenues of business gain precedence</a:t>
            </a:r>
          </a:p>
          <a:p>
            <a:pPr marL="0" indent="0">
              <a:buNone/>
            </a:pPr>
            <a:r>
              <a:rPr lang="en-US" dirty="0"/>
              <a:t>Punishments for irresponsibility are rarely of the most severe order</a:t>
            </a:r>
          </a:p>
          <a:p>
            <a:r>
              <a:rPr lang="en-US" dirty="0"/>
              <a:t>Limited deterrent to ending up in scandals again</a:t>
            </a:r>
          </a:p>
        </p:txBody>
      </p:sp>
      <p:pic>
        <p:nvPicPr>
          <p:cNvPr id="1026" name="Picture 2" descr="https://www.nasa.gov/sites/default/files/images/nasaLogo-570x45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3827" y="2722389"/>
            <a:ext cx="1619946" cy="1278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306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Recap, final thoughts…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33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Intervention in corporate irresponsibility faces many barriers and is rare, and difficult – but does occur</a:t>
            </a:r>
          </a:p>
          <a:p>
            <a:pPr lvl="1"/>
            <a:r>
              <a:rPr lang="en-US" dirty="0"/>
              <a:t>How to better enable and incentivize whistleblowing remains a problem</a:t>
            </a:r>
          </a:p>
          <a:p>
            <a:r>
              <a:rPr lang="en-US" dirty="0"/>
              <a:t>Consequences of irresponsibility for the firm often limited</a:t>
            </a:r>
          </a:p>
          <a:p>
            <a:r>
              <a:rPr lang="en-US" dirty="0"/>
              <a:t>Firms are generally quite effective at managing irresponsibility / reputation</a:t>
            </a:r>
          </a:p>
          <a:p>
            <a:pPr lvl="1"/>
            <a:r>
              <a:rPr lang="en-US" dirty="0"/>
              <a:t>The ability to organize and the power of PR should not be underestimated</a:t>
            </a:r>
          </a:p>
          <a:p>
            <a:r>
              <a:rPr lang="en-US" dirty="0"/>
              <a:t>Firms tend not to learn from their scandals in the long term</a:t>
            </a:r>
          </a:p>
          <a:p>
            <a:pPr lvl="1"/>
            <a:r>
              <a:rPr lang="en-US" dirty="0"/>
              <a:t>Short-term learning is more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89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CDE1EE-58A8-47B4-90A4-2C42F72D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How to </a:t>
            </a:r>
            <a:r>
              <a:rPr lang="fi-FI" dirty="0" err="1"/>
              <a:t>prevent</a:t>
            </a:r>
            <a:r>
              <a:rPr lang="fi-FI" dirty="0"/>
              <a:t> </a:t>
            </a:r>
            <a:r>
              <a:rPr lang="fi-FI" dirty="0" err="1"/>
              <a:t>wrongdoing</a:t>
            </a:r>
            <a:r>
              <a:rPr lang="fi-FI" dirty="0"/>
              <a:t>?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AB879D-FC72-4419-A780-85A5859DE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err="1"/>
              <a:t>Internally</a:t>
            </a:r>
            <a:endParaRPr lang="fi-FI" dirty="0"/>
          </a:p>
          <a:p>
            <a:r>
              <a:rPr lang="fi-FI" dirty="0" err="1"/>
              <a:t>Ethical</a:t>
            </a:r>
            <a:r>
              <a:rPr lang="fi-FI" dirty="0"/>
              <a:t> </a:t>
            </a:r>
            <a:r>
              <a:rPr lang="fi-FI" dirty="0" err="1"/>
              <a:t>cultures</a:t>
            </a:r>
            <a:endParaRPr lang="fi-FI" dirty="0"/>
          </a:p>
          <a:p>
            <a:pPr lvl="1"/>
            <a:r>
              <a:rPr lang="fi-FI" dirty="0" err="1"/>
              <a:t>Organizational</a:t>
            </a:r>
            <a:r>
              <a:rPr lang="fi-FI" dirty="0"/>
              <a:t> </a:t>
            </a:r>
            <a:r>
              <a:rPr lang="fi-FI" dirty="0" err="1"/>
              <a:t>cultures</a:t>
            </a:r>
            <a:r>
              <a:rPr lang="fi-FI" dirty="0"/>
              <a:t> </a:t>
            </a:r>
            <a:r>
              <a:rPr lang="fi-FI" dirty="0" err="1"/>
              <a:t>explicitly</a:t>
            </a:r>
            <a:r>
              <a:rPr lang="fi-FI" dirty="0"/>
              <a:t> </a:t>
            </a:r>
            <a:r>
              <a:rPr lang="fi-FI" dirty="0" err="1"/>
              <a:t>placing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 on </a:t>
            </a:r>
            <a:r>
              <a:rPr lang="fi-FI" dirty="0" err="1"/>
              <a:t>ethics</a:t>
            </a:r>
            <a:r>
              <a:rPr lang="fi-FI" dirty="0"/>
              <a:t> and </a:t>
            </a:r>
            <a:r>
              <a:rPr lang="fi-FI" dirty="0" err="1"/>
              <a:t>specific</a:t>
            </a:r>
            <a:r>
              <a:rPr lang="fi-FI" dirty="0"/>
              <a:t> </a:t>
            </a:r>
            <a:r>
              <a:rPr lang="fi-FI" dirty="0" err="1"/>
              <a:t>types</a:t>
            </a:r>
            <a:r>
              <a:rPr lang="fi-FI" dirty="0"/>
              <a:t> of </a:t>
            </a:r>
            <a:r>
              <a:rPr lang="fi-FI" dirty="0" err="1"/>
              <a:t>virtues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less</a:t>
            </a:r>
            <a:r>
              <a:rPr lang="fi-FI" dirty="0"/>
              <a:t> </a:t>
            </a:r>
            <a:r>
              <a:rPr lang="fi-FI" dirty="0" err="1"/>
              <a:t>prone</a:t>
            </a:r>
            <a:r>
              <a:rPr lang="fi-FI" dirty="0"/>
              <a:t> to </a:t>
            </a:r>
            <a:r>
              <a:rPr lang="fi-FI" dirty="0" err="1"/>
              <a:t>wrongdoing</a:t>
            </a:r>
            <a:endParaRPr lang="fi-FI" dirty="0"/>
          </a:p>
          <a:p>
            <a:r>
              <a:rPr lang="fi-FI" dirty="0"/>
              <a:t>Learning</a:t>
            </a:r>
          </a:p>
          <a:p>
            <a:pPr lvl="1"/>
            <a:r>
              <a:rPr lang="fi-FI" dirty="0" err="1"/>
              <a:t>Prevent</a:t>
            </a:r>
            <a:r>
              <a:rPr lang="fi-FI" dirty="0"/>
              <a:t> </a:t>
            </a:r>
            <a:r>
              <a:rPr lang="fi-FI" dirty="0" err="1"/>
              <a:t>forgetting</a:t>
            </a:r>
            <a:endParaRPr lang="fi-FI" dirty="0"/>
          </a:p>
          <a:p>
            <a:pPr lvl="2"/>
            <a:r>
              <a:rPr lang="fi-FI" dirty="0" err="1"/>
              <a:t>Routines</a:t>
            </a:r>
            <a:r>
              <a:rPr lang="fi-FI" dirty="0"/>
              <a:t>, </a:t>
            </a:r>
            <a:r>
              <a:rPr lang="fi-FI" dirty="0" err="1"/>
              <a:t>safeguards</a:t>
            </a:r>
            <a:r>
              <a:rPr lang="fi-FI" dirty="0"/>
              <a:t> for </a:t>
            </a:r>
            <a:r>
              <a:rPr lang="fi-FI" dirty="0" err="1"/>
              <a:t>routines</a:t>
            </a:r>
            <a:r>
              <a:rPr lang="fi-FI" dirty="0"/>
              <a:t>, </a:t>
            </a:r>
            <a:r>
              <a:rPr lang="fi-FI" dirty="0" err="1"/>
              <a:t>commemoration</a:t>
            </a:r>
            <a:r>
              <a:rPr lang="fi-FI" dirty="0"/>
              <a:t>, </a:t>
            </a:r>
            <a:r>
              <a:rPr lang="fi-FI" dirty="0" err="1"/>
              <a:t>hiring</a:t>
            </a:r>
            <a:r>
              <a:rPr lang="fi-FI" dirty="0"/>
              <a:t>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experience</a:t>
            </a:r>
            <a:r>
              <a:rPr lang="fi-FI" dirty="0"/>
              <a:t> of </a:t>
            </a:r>
            <a:r>
              <a:rPr lang="fi-FI" dirty="0" err="1"/>
              <a:t>disasters</a:t>
            </a:r>
            <a:r>
              <a:rPr lang="fi-FI" dirty="0"/>
              <a:t> / </a:t>
            </a:r>
            <a:r>
              <a:rPr lang="fi-FI" dirty="0" err="1"/>
              <a:t>scandals</a:t>
            </a:r>
            <a:r>
              <a:rPr lang="fi-FI" dirty="0"/>
              <a:t> / </a:t>
            </a:r>
            <a:r>
              <a:rPr lang="fi-FI" dirty="0" err="1"/>
              <a:t>irresponsibility</a:t>
            </a:r>
            <a:r>
              <a:rPr lang="fi-FI" dirty="0"/>
              <a:t>, </a:t>
            </a:r>
            <a:r>
              <a:rPr lang="fi-FI" dirty="0" err="1"/>
              <a:t>training</a:t>
            </a:r>
            <a:r>
              <a:rPr lang="fi-FI" dirty="0"/>
              <a:t> (NASA)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68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How to prevent wrongdoing?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err="1"/>
              <a:t>Externally</a:t>
            </a:r>
            <a:endParaRPr lang="fi-FI" dirty="0"/>
          </a:p>
          <a:p>
            <a:r>
              <a:rPr lang="fi-FI" dirty="0" err="1"/>
              <a:t>Punishments</a:t>
            </a:r>
            <a:endParaRPr lang="fi-FI" dirty="0"/>
          </a:p>
          <a:p>
            <a:pPr lvl="1"/>
            <a:r>
              <a:rPr lang="fi-FI" dirty="0"/>
              <a:t>Fines? Compensation?</a:t>
            </a:r>
          </a:p>
          <a:p>
            <a:pPr lvl="1"/>
            <a:r>
              <a:rPr lang="fi-FI" dirty="0"/>
              <a:t>Shutdown?</a:t>
            </a:r>
          </a:p>
          <a:p>
            <a:pPr lvl="1"/>
            <a:r>
              <a:rPr lang="fi-FI" dirty="0"/>
              <a:t>Boycott / social pressure? Shame?</a:t>
            </a:r>
          </a:p>
          <a:p>
            <a:pPr lvl="1"/>
            <a:r>
              <a:rPr lang="fi-FI" dirty="0"/>
              <a:t>Trauma?</a:t>
            </a:r>
          </a:p>
          <a:p>
            <a:r>
              <a:rPr lang="fi-FI" dirty="0" err="1"/>
              <a:t>Regulation</a:t>
            </a:r>
            <a:endParaRPr lang="fi-FI" dirty="0"/>
          </a:p>
          <a:p>
            <a:pPr lvl="1"/>
            <a:r>
              <a:rPr lang="fi-FI" dirty="0"/>
              <a:t>Requirements for reporting safety / security / transparency issues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178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E58D00-EE38-49F4-9ADD-63A95E939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wrongdoing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CD65B8-5C26-4576-996C-07205C931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First-hand accounts are generally rather difficult to acquire</a:t>
            </a:r>
          </a:p>
          <a:p>
            <a:pPr lvl="1"/>
            <a:r>
              <a:rPr lang="en-US" dirty="0"/>
              <a:t>People are reluctant to talk about their employers, even anonymously</a:t>
            </a:r>
          </a:p>
          <a:p>
            <a:pPr lvl="2"/>
            <a:r>
              <a:rPr lang="en-US" dirty="0"/>
              <a:t>Potential legal/employment consequences</a:t>
            </a:r>
          </a:p>
          <a:p>
            <a:pPr lvl="1"/>
            <a:r>
              <a:rPr lang="en-US" dirty="0"/>
              <a:t>If the case is in a legal process, there are typically legal concerns</a:t>
            </a:r>
          </a:p>
          <a:p>
            <a:pPr lvl="2"/>
            <a:r>
              <a:rPr lang="en-US" dirty="0"/>
              <a:t>These processes take long</a:t>
            </a:r>
          </a:p>
          <a:p>
            <a:pPr lvl="2"/>
            <a:endParaRPr lang="en-US" dirty="0"/>
          </a:p>
          <a:p>
            <a:r>
              <a:rPr lang="en-US" dirty="0"/>
              <a:t>Potential workarounds</a:t>
            </a:r>
          </a:p>
          <a:p>
            <a:pPr lvl="1"/>
            <a:r>
              <a:rPr lang="en-US" dirty="0"/>
              <a:t>Pick cases that are not brand new, and talk with former employees</a:t>
            </a:r>
          </a:p>
          <a:p>
            <a:pPr lvl="1"/>
            <a:r>
              <a:rPr lang="en-US" dirty="0"/>
              <a:t>Work with publicly available data such as media materials and other documents</a:t>
            </a:r>
          </a:p>
          <a:p>
            <a:pPr lvl="1"/>
            <a:r>
              <a:rPr lang="en-US" dirty="0"/>
              <a:t>Pick cases that have been contested but no legal consequences</a:t>
            </a:r>
          </a:p>
          <a:p>
            <a:pPr lvl="1"/>
            <a:r>
              <a:rPr lang="en-US" dirty="0"/>
              <a:t>Talk with people who have been closely involved with the case, such as journalists, NGOs, </a:t>
            </a:r>
            <a:r>
              <a:rPr lang="en-US"/>
              <a:t>government officials and so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89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Readings on corporate irresponsibility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Articles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Banerjee, S. B. 2010. Governing the Global Corporation : A Critical Perspective. </a:t>
            </a:r>
            <a:r>
              <a:rPr lang="en-US" b="1" i="1" dirty="0"/>
              <a:t>Business Ethics Quarterly</a:t>
            </a:r>
            <a:r>
              <a:rPr lang="en-US" dirty="0"/>
              <a:t>, 2(April): 265–274.</a:t>
            </a:r>
          </a:p>
          <a:p>
            <a:pPr marL="0" indent="0">
              <a:buNone/>
            </a:pPr>
            <a:r>
              <a:rPr lang="en-US" dirty="0"/>
              <a:t>Barnett, M. L. 2014. Why Stakeholders Ignore Firm Misconduct: A Cognitive View. </a:t>
            </a:r>
            <a:r>
              <a:rPr lang="en-US" b="1" i="1" dirty="0"/>
              <a:t>Journal of Management</a:t>
            </a:r>
            <a:r>
              <a:rPr lang="en-US" dirty="0"/>
              <a:t>, 40(3): 676–702.</a:t>
            </a:r>
          </a:p>
          <a:p>
            <a:pPr marL="0" indent="0">
              <a:buNone/>
            </a:pPr>
            <a:r>
              <a:rPr lang="en-US" dirty="0" err="1"/>
              <a:t>Greve</a:t>
            </a:r>
            <a:r>
              <a:rPr lang="en-US" dirty="0"/>
              <a:t>, H. R., Palmer, D., &amp; </a:t>
            </a:r>
            <a:r>
              <a:rPr lang="en-US" dirty="0" err="1"/>
              <a:t>Pozner</a:t>
            </a:r>
            <a:r>
              <a:rPr lang="en-US" dirty="0"/>
              <a:t>, J. 2010. Organizations Gone Wild: The Causes, Processes, and Consequences of Organizational Misconduct. </a:t>
            </a:r>
            <a:r>
              <a:rPr lang="en-US" b="1" i="1" dirty="0"/>
              <a:t>Academy of Management Annals</a:t>
            </a:r>
            <a:r>
              <a:rPr lang="en-US" dirty="0"/>
              <a:t>, 4(1): 53–107.</a:t>
            </a:r>
          </a:p>
          <a:p>
            <a:pPr marL="0" indent="0">
              <a:buNone/>
            </a:pPr>
            <a:r>
              <a:rPr lang="en-US" dirty="0" err="1"/>
              <a:t>Haunschild</a:t>
            </a:r>
            <a:r>
              <a:rPr lang="en-US" dirty="0"/>
              <a:t>, P. R., </a:t>
            </a:r>
            <a:r>
              <a:rPr lang="en-US" dirty="0" err="1"/>
              <a:t>Polidoro</a:t>
            </a:r>
            <a:r>
              <a:rPr lang="en-US" dirty="0"/>
              <a:t>, F. J., &amp; Chandler, D. 2015. Organizational Oscillation Between Learning and Forgetting :The Dual Role of Serious Errors. </a:t>
            </a:r>
            <a:r>
              <a:rPr lang="en-US" b="1" i="1" dirty="0"/>
              <a:t>Organization Science</a:t>
            </a:r>
            <a:r>
              <a:rPr lang="en-US" dirty="0"/>
              <a:t>, Online: 1–20.</a:t>
            </a:r>
          </a:p>
          <a:p>
            <a:pPr marL="0" indent="0">
              <a:buNone/>
            </a:pPr>
            <a:r>
              <a:rPr lang="en-US" dirty="0"/>
              <a:t>Hoffman, A., &amp; Ocasio, W. 2001. Not all events are attended equally: Toward a middle-range theory of industry attention to external events. </a:t>
            </a:r>
            <a:r>
              <a:rPr lang="en-US" b="1" i="1" dirty="0"/>
              <a:t>Organization Science</a:t>
            </a:r>
            <a:r>
              <a:rPr lang="en-US" dirty="0"/>
              <a:t>, 12(4): 414–434.</a:t>
            </a:r>
          </a:p>
          <a:p>
            <a:pPr marL="0" indent="0">
              <a:buNone/>
            </a:pPr>
            <a:r>
              <a:rPr lang="en-US" dirty="0"/>
              <a:t>Jackson, G., </a:t>
            </a:r>
            <a:r>
              <a:rPr lang="en-US" dirty="0" err="1"/>
              <a:t>Brammer</a:t>
            </a:r>
            <a:r>
              <a:rPr lang="en-US" dirty="0"/>
              <a:t>, S., </a:t>
            </a:r>
            <a:r>
              <a:rPr lang="en-US" dirty="0" err="1"/>
              <a:t>Karpoff</a:t>
            </a:r>
            <a:r>
              <a:rPr lang="en-US" dirty="0"/>
              <a:t>, J. M., Lange, D., </a:t>
            </a:r>
            <a:r>
              <a:rPr lang="en-US" dirty="0" err="1"/>
              <a:t>Zavyalova</a:t>
            </a:r>
            <a:r>
              <a:rPr lang="en-US" dirty="0"/>
              <a:t>, A., et al. 2014. Grey Areas: Corporate Reputation and Irresponsible Corporations. </a:t>
            </a:r>
            <a:r>
              <a:rPr lang="en-US" b="1" i="1" dirty="0"/>
              <a:t>Socio-Economic Review</a:t>
            </a:r>
            <a:r>
              <a:rPr lang="en-US" dirty="0"/>
              <a:t>, 12(1): 153–218.</a:t>
            </a:r>
          </a:p>
          <a:p>
            <a:pPr marL="0" indent="0">
              <a:buNone/>
            </a:pPr>
            <a:r>
              <a:rPr lang="en-US" dirty="0" err="1"/>
              <a:t>Kaptein</a:t>
            </a:r>
            <a:r>
              <a:rPr lang="en-US" dirty="0"/>
              <a:t>, M. 2011. From Inaction to External Whistleblowing: The Influence of the Ethical Culture of Organizations on Employee Responses to Observed Wrongdoing. </a:t>
            </a:r>
            <a:r>
              <a:rPr lang="en-US" b="1" i="1" dirty="0"/>
              <a:t>Journal of Business Ethics</a:t>
            </a:r>
            <a:r>
              <a:rPr lang="en-US" dirty="0"/>
              <a:t>, 98(3): 513–530.</a:t>
            </a:r>
          </a:p>
          <a:p>
            <a:pPr marL="0" indent="0">
              <a:buNone/>
            </a:pPr>
            <a:r>
              <a:rPr lang="en-US" dirty="0"/>
              <a:t>Lange, D., &amp; Washburn, N. T. 2012. Understanding Attributions of Corporate Social Irresponsibility. </a:t>
            </a:r>
            <a:r>
              <a:rPr lang="en-US" b="1" i="1" dirty="0"/>
              <a:t>Academy of Management Review</a:t>
            </a:r>
            <a:r>
              <a:rPr lang="en-US" dirty="0"/>
              <a:t>, 37(2): 300–326.</a:t>
            </a:r>
          </a:p>
          <a:p>
            <a:pPr marL="0" indent="0">
              <a:buNone/>
            </a:pPr>
            <a:r>
              <a:rPr lang="en-US" dirty="0"/>
              <a:t>Mena, S., Rintamäki, J., Spicer, A., &amp; Fleming, P. 2016. On the Forgetting of Corporate Irresponsibility. </a:t>
            </a:r>
            <a:r>
              <a:rPr lang="en-US" b="1" i="1" dirty="0"/>
              <a:t>Academy of Management Review</a:t>
            </a:r>
            <a:r>
              <a:rPr lang="en-US" dirty="0"/>
              <a:t>, 41(4): 720–738.</a:t>
            </a:r>
            <a:endParaRPr lang="fi-FI" dirty="0"/>
          </a:p>
          <a:p>
            <a:pPr marL="0" indent="0">
              <a:buNone/>
            </a:pPr>
            <a:r>
              <a:rPr lang="en-US" dirty="0" err="1"/>
              <a:t>Pfarrer</a:t>
            </a:r>
            <a:r>
              <a:rPr lang="en-US" dirty="0"/>
              <a:t>, M., </a:t>
            </a:r>
            <a:r>
              <a:rPr lang="en-US" dirty="0" err="1"/>
              <a:t>Decelles</a:t>
            </a:r>
            <a:r>
              <a:rPr lang="en-US" dirty="0"/>
              <a:t>, K., Smith, K. G., &amp; Taylor, S. 2008. After the fall: Reintegrating the corrupt organization. </a:t>
            </a:r>
            <a:r>
              <a:rPr lang="en-US" b="1" i="1" dirty="0"/>
              <a:t>Academy of Management Review</a:t>
            </a:r>
            <a:r>
              <a:rPr lang="en-US" dirty="0"/>
              <a:t>, 33(3): 730–749.</a:t>
            </a:r>
          </a:p>
          <a:p>
            <a:pPr marL="0" indent="0">
              <a:buNone/>
            </a:pPr>
            <a:r>
              <a:rPr lang="en-US" dirty="0"/>
              <a:t>Vaughan, D. 1999. The dark side of organizations: Mistake, misconduct, and disaster. </a:t>
            </a:r>
            <a:r>
              <a:rPr lang="en-US" b="1" i="1" dirty="0"/>
              <a:t>Annual Review of Sociology</a:t>
            </a:r>
            <a:r>
              <a:rPr lang="en-US" dirty="0"/>
              <a:t>, 25: 271–305.</a:t>
            </a:r>
          </a:p>
        </p:txBody>
      </p:sp>
    </p:spTree>
    <p:extLst>
      <p:ext uri="{BB962C8B-B14F-4D97-AF65-F5344CB8AC3E}">
        <p14:creationId xmlns:p14="http://schemas.microsoft.com/office/powerpoint/2010/main" val="30958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167588-0BEC-456B-88AA-294FF4D2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alatino Linotype" panose="02040502050505030304" pitchFamily="18" charset="0"/>
              </a:rPr>
              <a:t>Agenda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C1D310-00F1-4328-980E-9D4E3BF44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Palatino Linotype" panose="02040502050505030304" pitchFamily="18" charset="0"/>
              </a:rPr>
              <a:t>Getting caught</a:t>
            </a:r>
          </a:p>
          <a:p>
            <a:r>
              <a:rPr lang="en-US" dirty="0">
                <a:latin typeface="Palatino Linotype" panose="02040502050505030304" pitchFamily="18" charset="0"/>
              </a:rPr>
              <a:t>Consequences of irresponsibility</a:t>
            </a:r>
          </a:p>
          <a:p>
            <a:r>
              <a:rPr lang="en-US" dirty="0">
                <a:latin typeface="Palatino Linotype" panose="02040502050505030304" pitchFamily="18" charset="0"/>
              </a:rPr>
              <a:t>Managing irresponsibility</a:t>
            </a:r>
          </a:p>
          <a:p>
            <a:r>
              <a:rPr lang="en-US" dirty="0">
                <a:latin typeface="Palatino Linotype" panose="02040502050505030304" pitchFamily="18" charset="0"/>
              </a:rPr>
              <a:t>Recap</a:t>
            </a:r>
          </a:p>
          <a:p>
            <a:r>
              <a:rPr lang="en-US" dirty="0">
                <a:latin typeface="Palatino Linotype" panose="02040502050505030304" pitchFamily="18" charset="0"/>
              </a:rPr>
              <a:t>Group assignment</a:t>
            </a:r>
          </a:p>
        </p:txBody>
      </p:sp>
    </p:spTree>
    <p:extLst>
      <p:ext uri="{BB962C8B-B14F-4D97-AF65-F5344CB8AC3E}">
        <p14:creationId xmlns:p14="http://schemas.microsoft.com/office/powerpoint/2010/main" val="4077318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assignment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Work in groups of three</a:t>
            </a:r>
          </a:p>
          <a:p>
            <a:pPr marL="0" indent="0">
              <a:buNone/>
            </a:pPr>
            <a:r>
              <a:rPr lang="en-US" dirty="0"/>
              <a:t>Choose an instance of corporate irresponsibility</a:t>
            </a:r>
          </a:p>
          <a:p>
            <a:r>
              <a:rPr lang="en-US" dirty="0"/>
              <a:t>How did the instance initiate?</a:t>
            </a:r>
          </a:p>
          <a:p>
            <a:r>
              <a:rPr lang="en-US" dirty="0"/>
              <a:t>What happened during the course of the instance?</a:t>
            </a:r>
          </a:p>
          <a:p>
            <a:r>
              <a:rPr lang="en-US" dirty="0"/>
              <a:t>What actors were involved?</a:t>
            </a:r>
          </a:p>
          <a:p>
            <a:r>
              <a:rPr lang="en-US" dirty="0"/>
              <a:t>How did the firm handle the case?</a:t>
            </a:r>
          </a:p>
          <a:p>
            <a:r>
              <a:rPr lang="en-US" dirty="0"/>
              <a:t>What were the consequences/repercussions?</a:t>
            </a:r>
          </a:p>
          <a:p>
            <a:r>
              <a:rPr lang="en-US" dirty="0"/>
              <a:t>Was there intentionality?</a:t>
            </a:r>
          </a:p>
          <a:p>
            <a:r>
              <a:rPr lang="en-US" dirty="0"/>
              <a:t>Interesting insights or lessons?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Instances of corporate irresponsibility</a:t>
            </a:r>
          </a:p>
          <a:p>
            <a:r>
              <a:rPr lang="en-US" dirty="0"/>
              <a:t>BP Deepwater Horizon oil spill</a:t>
            </a:r>
          </a:p>
          <a:p>
            <a:r>
              <a:rPr lang="en-US" dirty="0"/>
              <a:t>Shell Brent Spar</a:t>
            </a:r>
          </a:p>
          <a:p>
            <a:r>
              <a:rPr lang="en-US" dirty="0" err="1"/>
              <a:t>Chemie-Grunenthal</a:t>
            </a:r>
            <a:r>
              <a:rPr lang="en-US" dirty="0"/>
              <a:t> &amp; thalidomide</a:t>
            </a:r>
          </a:p>
          <a:p>
            <a:r>
              <a:rPr lang="en-US" dirty="0"/>
              <a:t>Nestle baby </a:t>
            </a:r>
            <a:r>
              <a:rPr lang="en-US"/>
              <a:t>milk scandal</a:t>
            </a:r>
            <a:endParaRPr lang="en-US" dirty="0"/>
          </a:p>
          <a:p>
            <a:r>
              <a:rPr lang="en-US" dirty="0"/>
              <a:t>LIBOR scandal</a:t>
            </a:r>
          </a:p>
          <a:p>
            <a:r>
              <a:rPr lang="en-US" dirty="0"/>
              <a:t>Minamata scandal</a:t>
            </a:r>
          </a:p>
          <a:p>
            <a:r>
              <a:rPr lang="en-US" dirty="0"/>
              <a:t>Royal Bank of Scotland’s ‘Dash for cash’ or GRG scandal</a:t>
            </a:r>
          </a:p>
          <a:p>
            <a:r>
              <a:rPr lang="en-US" dirty="0"/>
              <a:t>Or if you have a better idea!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8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601B0D2-1D65-4543-92D2-9F6FCC96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52538"/>
            <a:ext cx="10515600" cy="2852737"/>
          </a:xfrm>
        </p:spPr>
        <p:txBody>
          <a:bodyPr/>
          <a:lstStyle/>
          <a:p>
            <a:r>
              <a:rPr lang="en-US" dirty="0"/>
              <a:t>Getting caught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C8B661B-1011-4815-8B07-6FC460B828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46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167588-0BEC-456B-88AA-294FF4D2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alatino Linotype" panose="02040502050505030304" pitchFamily="18" charset="0"/>
              </a:rPr>
              <a:t>How firms get caught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C1D310-00F1-4328-980E-9D4E3BF44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Palatino Linotype" panose="02040502050505030304" pitchFamily="18" charset="0"/>
              </a:rPr>
              <a:t>Preventing irresponsibility is very important</a:t>
            </a:r>
          </a:p>
          <a:p>
            <a:r>
              <a:rPr lang="en-US" dirty="0">
                <a:latin typeface="Palatino Linotype" panose="02040502050505030304" pitchFamily="18" charset="0"/>
              </a:rPr>
              <a:t>However, all irresponsibility can never be wiped out (prevented)</a:t>
            </a:r>
          </a:p>
          <a:p>
            <a:r>
              <a:rPr lang="en-US" dirty="0">
                <a:latin typeface="Palatino Linotype" panose="02040502050505030304" pitchFamily="18" charset="0"/>
              </a:rPr>
              <a:t>Detecting and correcting wrongdoing is just as important as prevention</a:t>
            </a:r>
          </a:p>
          <a:p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06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How </a:t>
            </a:r>
            <a:r>
              <a:rPr lang="fi-FI" dirty="0" err="1"/>
              <a:t>firms</a:t>
            </a:r>
            <a:r>
              <a:rPr lang="fi-FI" dirty="0"/>
              <a:t> get caught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External intervention</a:t>
            </a:r>
          </a:p>
          <a:p>
            <a:r>
              <a:rPr lang="fi-FI" dirty="0"/>
              <a:t>Regulatory control</a:t>
            </a:r>
          </a:p>
          <a:p>
            <a:r>
              <a:rPr lang="fi-FI" dirty="0"/>
              <a:t>Journalists, researchers</a:t>
            </a:r>
          </a:p>
          <a:p>
            <a:r>
              <a:rPr lang="fi-FI" dirty="0"/>
              <a:t>Watchdog organizations (e.g. Finnwatch in Finland,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likes</a:t>
            </a:r>
            <a:r>
              <a:rPr lang="fi-FI" dirty="0"/>
              <a:t> of Greenpeace, Amnesty…)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Internal intervention</a:t>
            </a:r>
            <a:endParaRPr lang="en-GB" dirty="0"/>
          </a:p>
          <a:p>
            <a:r>
              <a:rPr lang="fi-FI" dirty="0" err="1"/>
              <a:t>Whistleblowing</a:t>
            </a:r>
            <a:endParaRPr lang="fi-FI" dirty="0"/>
          </a:p>
          <a:p>
            <a:pPr lvl="1"/>
            <a:r>
              <a:rPr lang="fi-FI" dirty="0"/>
              <a:t>15-25% of </a:t>
            </a:r>
            <a:r>
              <a:rPr lang="fi-FI" dirty="0" err="1"/>
              <a:t>corporate</a:t>
            </a:r>
            <a:r>
              <a:rPr lang="fi-FI" dirty="0"/>
              <a:t> </a:t>
            </a:r>
            <a:r>
              <a:rPr lang="fi-FI" dirty="0" err="1"/>
              <a:t>fraud</a:t>
            </a:r>
            <a:r>
              <a:rPr lang="fi-FI" dirty="0"/>
              <a:t> </a:t>
            </a:r>
            <a:r>
              <a:rPr lang="fi-FI" dirty="0" err="1"/>
              <a:t>cases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detected</a:t>
            </a:r>
            <a:r>
              <a:rPr lang="fi-FI" dirty="0"/>
              <a:t> and </a:t>
            </a:r>
            <a:r>
              <a:rPr lang="fi-FI" dirty="0" err="1"/>
              <a:t>brought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employees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319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Whistleblowing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err="1"/>
              <a:t>Most</a:t>
            </a:r>
            <a:r>
              <a:rPr lang="fi-FI" dirty="0"/>
              <a:t> </a:t>
            </a:r>
            <a:r>
              <a:rPr lang="fi-FI" dirty="0" err="1"/>
              <a:t>employees</a:t>
            </a:r>
            <a:r>
              <a:rPr lang="fi-FI" dirty="0"/>
              <a:t>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detect</a:t>
            </a:r>
            <a:r>
              <a:rPr lang="fi-FI" dirty="0"/>
              <a:t> </a:t>
            </a:r>
            <a:r>
              <a:rPr lang="fi-FI" dirty="0" err="1"/>
              <a:t>wrongdoing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blow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whistle</a:t>
            </a:r>
            <a:r>
              <a:rPr lang="fi-FI" dirty="0"/>
              <a:t>, </a:t>
            </a:r>
            <a:r>
              <a:rPr lang="fi-FI" dirty="0" err="1"/>
              <a:t>nor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take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case to </a:t>
            </a:r>
            <a:r>
              <a:rPr lang="fi-FI" dirty="0" err="1"/>
              <a:t>court</a:t>
            </a:r>
            <a:endParaRPr lang="fi-FI" dirty="0"/>
          </a:p>
          <a:p>
            <a:pPr marL="0" indent="0">
              <a:buNone/>
            </a:pPr>
            <a:r>
              <a:rPr lang="en-US" dirty="0"/>
              <a:t>Most organizations do not welcome reports of wrongdoing (i.e. whistleblowing)</a:t>
            </a:r>
          </a:p>
          <a:p>
            <a:pPr marL="0" indent="0">
              <a:buNone/>
            </a:pP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categories</a:t>
            </a:r>
            <a:r>
              <a:rPr lang="fi-FI" dirty="0"/>
              <a:t> of </a:t>
            </a:r>
            <a:r>
              <a:rPr lang="fi-FI" dirty="0" err="1"/>
              <a:t>whistleblowing</a:t>
            </a:r>
            <a:r>
              <a:rPr lang="fi-FI" dirty="0"/>
              <a:t>:</a:t>
            </a:r>
          </a:p>
          <a:p>
            <a:pPr lvl="1"/>
            <a:r>
              <a:rPr lang="fi-FI" dirty="0" err="1"/>
              <a:t>Internal</a:t>
            </a:r>
            <a:r>
              <a:rPr lang="fi-FI" dirty="0"/>
              <a:t> </a:t>
            </a:r>
            <a:r>
              <a:rPr lang="fi-FI" dirty="0" err="1"/>
              <a:t>whistleblowing</a:t>
            </a:r>
            <a:r>
              <a:rPr lang="fi-FI" dirty="0"/>
              <a:t>: </a:t>
            </a:r>
            <a:r>
              <a:rPr lang="fi-FI" dirty="0" err="1"/>
              <a:t>make</a:t>
            </a:r>
            <a:r>
              <a:rPr lang="fi-FI" dirty="0"/>
              <a:t> a non-</a:t>
            </a:r>
            <a:r>
              <a:rPr lang="fi-FI" dirty="0" err="1"/>
              <a:t>public</a:t>
            </a:r>
            <a:r>
              <a:rPr lang="fi-FI" dirty="0"/>
              <a:t> intervention </a:t>
            </a:r>
            <a:r>
              <a:rPr lang="fi-FI" dirty="0" err="1"/>
              <a:t>within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firm’s</a:t>
            </a:r>
            <a:r>
              <a:rPr lang="fi-FI" dirty="0"/>
              <a:t> </a:t>
            </a:r>
            <a:r>
              <a:rPr lang="fi-FI" dirty="0" err="1"/>
              <a:t>chain</a:t>
            </a:r>
            <a:r>
              <a:rPr lang="fi-FI" dirty="0"/>
              <a:t> of </a:t>
            </a:r>
            <a:r>
              <a:rPr lang="fi-FI" dirty="0" err="1"/>
              <a:t>command</a:t>
            </a:r>
            <a:endParaRPr lang="fi-FI" dirty="0"/>
          </a:p>
          <a:p>
            <a:pPr lvl="2"/>
            <a:r>
              <a:rPr lang="fi-FI" dirty="0" err="1"/>
              <a:t>Less</a:t>
            </a:r>
            <a:r>
              <a:rPr lang="fi-FI" dirty="0"/>
              <a:t> </a:t>
            </a:r>
            <a:r>
              <a:rPr lang="fi-FI" dirty="0" err="1"/>
              <a:t>risky</a:t>
            </a:r>
            <a:r>
              <a:rPr lang="fi-FI" dirty="0"/>
              <a:t> for </a:t>
            </a:r>
            <a:r>
              <a:rPr lang="fi-FI" dirty="0" err="1"/>
              <a:t>employee</a:t>
            </a:r>
            <a:r>
              <a:rPr lang="fi-FI" dirty="0"/>
              <a:t>, </a:t>
            </a:r>
            <a:r>
              <a:rPr lang="fi-FI" dirty="0" err="1"/>
              <a:t>consequences</a:t>
            </a:r>
            <a:r>
              <a:rPr lang="fi-FI" dirty="0"/>
              <a:t> for </a:t>
            </a:r>
            <a:r>
              <a:rPr lang="fi-FI" dirty="0" err="1"/>
              <a:t>firm</a:t>
            </a:r>
            <a:r>
              <a:rPr lang="fi-FI" dirty="0"/>
              <a:t> </a:t>
            </a:r>
            <a:r>
              <a:rPr lang="fi-FI" dirty="0" err="1"/>
              <a:t>less</a:t>
            </a:r>
            <a:r>
              <a:rPr lang="fi-FI" dirty="0"/>
              <a:t> </a:t>
            </a:r>
            <a:r>
              <a:rPr lang="fi-FI" dirty="0" err="1"/>
              <a:t>likely</a:t>
            </a:r>
            <a:endParaRPr lang="fi-FI" dirty="0"/>
          </a:p>
          <a:p>
            <a:pPr lvl="1"/>
            <a:r>
              <a:rPr lang="fi-FI" dirty="0" err="1"/>
              <a:t>External</a:t>
            </a:r>
            <a:r>
              <a:rPr lang="fi-FI" dirty="0"/>
              <a:t> </a:t>
            </a:r>
            <a:r>
              <a:rPr lang="fi-FI" dirty="0" err="1"/>
              <a:t>whistleblowing</a:t>
            </a:r>
            <a:r>
              <a:rPr lang="fi-FI" dirty="0"/>
              <a:t>: </a:t>
            </a:r>
            <a:r>
              <a:rPr lang="fi-FI" dirty="0" err="1"/>
              <a:t>step</a:t>
            </a:r>
            <a:r>
              <a:rPr lang="fi-FI" dirty="0"/>
              <a:t> outside, </a:t>
            </a:r>
            <a:r>
              <a:rPr lang="fi-FI" dirty="0" err="1"/>
              <a:t>make</a:t>
            </a:r>
            <a:r>
              <a:rPr lang="fi-FI" dirty="0"/>
              <a:t> a </a:t>
            </a:r>
            <a:r>
              <a:rPr lang="fi-FI" dirty="0" err="1"/>
              <a:t>public</a:t>
            </a:r>
            <a:r>
              <a:rPr lang="fi-FI" dirty="0"/>
              <a:t> intervention, </a:t>
            </a:r>
            <a:r>
              <a:rPr lang="fi-FI" dirty="0" err="1"/>
              <a:t>e.g</a:t>
            </a:r>
            <a:r>
              <a:rPr lang="fi-FI" dirty="0"/>
              <a:t>. </a:t>
            </a:r>
            <a:r>
              <a:rPr lang="fi-FI" dirty="0" err="1"/>
              <a:t>contacting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press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regulators</a:t>
            </a:r>
            <a:endParaRPr lang="fi-FI" dirty="0"/>
          </a:p>
          <a:p>
            <a:pPr lvl="2"/>
            <a:r>
              <a:rPr lang="fi-FI" dirty="0"/>
              <a:t>More </a:t>
            </a:r>
            <a:r>
              <a:rPr lang="fi-FI" dirty="0" err="1"/>
              <a:t>risky</a:t>
            </a:r>
            <a:r>
              <a:rPr lang="fi-FI" dirty="0"/>
              <a:t> for </a:t>
            </a:r>
            <a:r>
              <a:rPr lang="fi-FI" dirty="0" err="1"/>
              <a:t>employee</a:t>
            </a:r>
            <a:r>
              <a:rPr lang="fi-FI" dirty="0"/>
              <a:t> (long </a:t>
            </a:r>
            <a:r>
              <a:rPr lang="fi-FI" dirty="0" err="1"/>
              <a:t>legal</a:t>
            </a:r>
            <a:r>
              <a:rPr lang="fi-FI" dirty="0"/>
              <a:t> </a:t>
            </a:r>
            <a:r>
              <a:rPr lang="fi-FI" dirty="0" err="1"/>
              <a:t>process</a:t>
            </a:r>
            <a:r>
              <a:rPr lang="fi-FI" dirty="0"/>
              <a:t> etc.), </a:t>
            </a:r>
            <a:r>
              <a:rPr lang="fi-FI" dirty="0" err="1"/>
              <a:t>consequences</a:t>
            </a:r>
            <a:r>
              <a:rPr lang="fi-FI" dirty="0"/>
              <a:t> for </a:t>
            </a:r>
            <a:r>
              <a:rPr lang="fi-FI" dirty="0" err="1"/>
              <a:t>firm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likely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741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0EEC21-5613-4148-8178-8B49AEE4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Whistleblowing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33C55C-0359-4A61-A51D-E9A40E7C6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err="1"/>
              <a:t>Institutional</a:t>
            </a:r>
            <a:r>
              <a:rPr lang="fi-FI" dirty="0"/>
              <a:t> </a:t>
            </a:r>
            <a:r>
              <a:rPr lang="fi-FI" dirty="0" err="1"/>
              <a:t>support</a:t>
            </a:r>
            <a:r>
              <a:rPr lang="fi-FI" dirty="0"/>
              <a:t> for </a:t>
            </a:r>
            <a:r>
              <a:rPr lang="fi-FI" dirty="0" err="1"/>
              <a:t>whistleblowing</a:t>
            </a:r>
            <a:r>
              <a:rPr lang="fi-FI" dirty="0"/>
              <a:t> </a:t>
            </a:r>
            <a:r>
              <a:rPr lang="fi-FI" dirty="0" err="1"/>
              <a:t>improved</a:t>
            </a:r>
            <a:endParaRPr lang="fi-FI" dirty="0"/>
          </a:p>
          <a:p>
            <a:pPr lvl="1"/>
            <a:r>
              <a:rPr lang="fi-FI" i="1" dirty="0" err="1"/>
              <a:t>Qui</a:t>
            </a:r>
            <a:r>
              <a:rPr lang="fi-FI" i="1" dirty="0"/>
              <a:t> </a:t>
            </a:r>
            <a:r>
              <a:rPr lang="fi-FI" i="1" dirty="0" err="1"/>
              <a:t>tam</a:t>
            </a:r>
            <a:r>
              <a:rPr lang="fi-FI" dirty="0"/>
              <a:t> </a:t>
            </a:r>
            <a:r>
              <a:rPr lang="fi-FI" dirty="0" err="1"/>
              <a:t>laws</a:t>
            </a:r>
            <a:r>
              <a:rPr lang="fi-FI" dirty="0"/>
              <a:t> (US): </a:t>
            </a:r>
            <a:r>
              <a:rPr lang="fi-FI" dirty="0" err="1"/>
              <a:t>private</a:t>
            </a:r>
            <a:r>
              <a:rPr lang="fi-FI" dirty="0"/>
              <a:t> </a:t>
            </a:r>
            <a:r>
              <a:rPr lang="fi-FI" dirty="0" err="1"/>
              <a:t>citizens</a:t>
            </a:r>
            <a:r>
              <a:rPr lang="fi-FI" dirty="0"/>
              <a:t> </a:t>
            </a:r>
            <a:r>
              <a:rPr lang="fi-FI" dirty="0" err="1"/>
              <a:t>allowed</a:t>
            </a:r>
            <a:r>
              <a:rPr lang="fi-FI" dirty="0"/>
              <a:t> to </a:t>
            </a:r>
            <a:r>
              <a:rPr lang="fi-FI" dirty="0" err="1"/>
              <a:t>file</a:t>
            </a:r>
            <a:r>
              <a:rPr lang="fi-FI" dirty="0"/>
              <a:t> </a:t>
            </a:r>
            <a:r>
              <a:rPr lang="fi-FI" dirty="0" err="1"/>
              <a:t>civil</a:t>
            </a:r>
            <a:r>
              <a:rPr lang="fi-FI" dirty="0"/>
              <a:t> </a:t>
            </a:r>
            <a:r>
              <a:rPr lang="fi-FI" dirty="0" err="1"/>
              <a:t>lawsuits</a:t>
            </a:r>
            <a:r>
              <a:rPr lang="fi-FI" dirty="0"/>
              <a:t> </a:t>
            </a:r>
            <a:r>
              <a:rPr lang="fi-FI" dirty="0" err="1"/>
              <a:t>against</a:t>
            </a:r>
            <a:r>
              <a:rPr lang="fi-FI" dirty="0"/>
              <a:t> </a:t>
            </a:r>
            <a:r>
              <a:rPr lang="fi-FI" dirty="0" err="1"/>
              <a:t>firms</a:t>
            </a:r>
            <a:r>
              <a:rPr lang="fi-FI" dirty="0"/>
              <a:t> on </a:t>
            </a:r>
            <a:r>
              <a:rPr lang="fi-FI" dirty="0" err="1"/>
              <a:t>behalf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federal</a:t>
            </a:r>
            <a:r>
              <a:rPr lang="fi-FI" dirty="0"/>
              <a:t> </a:t>
            </a:r>
            <a:r>
              <a:rPr lang="fi-FI" dirty="0" err="1"/>
              <a:t>government</a:t>
            </a:r>
            <a:endParaRPr lang="fi-FI" dirty="0"/>
          </a:p>
          <a:p>
            <a:pPr lvl="1"/>
            <a:r>
              <a:rPr lang="fi-FI" dirty="0" err="1"/>
              <a:t>Whistleblowers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considerable</a:t>
            </a:r>
            <a:r>
              <a:rPr lang="fi-FI" dirty="0"/>
              <a:t> </a:t>
            </a:r>
            <a:r>
              <a:rPr lang="fi-FI" dirty="0" err="1"/>
              <a:t>compensation</a:t>
            </a:r>
            <a:r>
              <a:rPr lang="fi-FI" dirty="0"/>
              <a:t> (30%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fine</a:t>
            </a:r>
            <a:r>
              <a:rPr lang="fi-FI" dirty="0"/>
              <a:t>/</a:t>
            </a:r>
            <a:r>
              <a:rPr lang="fi-FI" dirty="0" err="1"/>
              <a:t>settlement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US)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Still </a:t>
            </a:r>
            <a:r>
              <a:rPr lang="fi-FI" dirty="0" err="1"/>
              <a:t>relatively</a:t>
            </a:r>
            <a:r>
              <a:rPr lang="fi-FI" dirty="0"/>
              <a:t> </a:t>
            </a:r>
            <a:r>
              <a:rPr lang="fi-FI" dirty="0" err="1"/>
              <a:t>little</a:t>
            </a:r>
            <a:r>
              <a:rPr lang="fi-FI" dirty="0"/>
              <a:t> </a:t>
            </a:r>
            <a:r>
              <a:rPr lang="fi-FI" dirty="0" err="1"/>
              <a:t>incentive</a:t>
            </a:r>
            <a:r>
              <a:rPr lang="fi-FI" dirty="0"/>
              <a:t> for </a:t>
            </a:r>
            <a:r>
              <a:rPr lang="fi-FI" dirty="0" err="1"/>
              <a:t>whistleblowing</a:t>
            </a:r>
            <a:endParaRPr lang="fi-FI" dirty="0"/>
          </a:p>
          <a:p>
            <a:pPr lvl="1"/>
            <a:r>
              <a:rPr lang="fi-FI" dirty="0"/>
              <a:t>Long, </a:t>
            </a:r>
            <a:r>
              <a:rPr lang="fi-FI" dirty="0" err="1"/>
              <a:t>arduous</a:t>
            </a:r>
            <a:r>
              <a:rPr lang="fi-FI" dirty="0"/>
              <a:t>, </a:t>
            </a:r>
            <a:r>
              <a:rPr lang="fi-FI" dirty="0" err="1"/>
              <a:t>stressful</a:t>
            </a:r>
            <a:r>
              <a:rPr lang="fi-FI" dirty="0"/>
              <a:t> </a:t>
            </a:r>
            <a:r>
              <a:rPr lang="fi-FI" dirty="0" err="1"/>
              <a:t>process</a:t>
            </a:r>
            <a:endParaRPr lang="fi-FI" dirty="0"/>
          </a:p>
          <a:p>
            <a:pPr lvl="1"/>
            <a:r>
              <a:rPr lang="fi-FI" dirty="0" err="1"/>
              <a:t>Likely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fired</a:t>
            </a:r>
            <a:r>
              <a:rPr lang="fi-FI" dirty="0"/>
              <a:t>, </a:t>
            </a:r>
            <a:r>
              <a:rPr lang="fi-FI" dirty="0" err="1"/>
              <a:t>likely</a:t>
            </a:r>
            <a:r>
              <a:rPr lang="fi-FI" dirty="0"/>
              <a:t> no </a:t>
            </a:r>
            <a:r>
              <a:rPr lang="fi-FI" dirty="0" err="1"/>
              <a:t>future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industry</a:t>
            </a:r>
            <a:endParaRPr lang="fi-FI" dirty="0"/>
          </a:p>
          <a:p>
            <a:pPr lvl="2"/>
            <a:r>
              <a:rPr lang="fi-FI" dirty="0" err="1"/>
              <a:t>Stigmatization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typically</a:t>
            </a:r>
            <a:r>
              <a:rPr lang="fi-FI" dirty="0"/>
              <a:t> </a:t>
            </a:r>
            <a:r>
              <a:rPr lang="fi-FI" dirty="0" err="1"/>
              <a:t>follow</a:t>
            </a:r>
            <a:endParaRPr lang="fi-FI" dirty="0"/>
          </a:p>
          <a:p>
            <a:pPr lvl="2"/>
            <a:r>
              <a:rPr lang="fi-FI" dirty="0" err="1"/>
              <a:t>Career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 </a:t>
            </a:r>
            <a:r>
              <a:rPr lang="fi-FI" dirty="0" err="1"/>
              <a:t>ahead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26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4C42D0BB-CDF0-460B-BB8A-385FAF631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and management of irresponsibility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F42D6D63-581F-4C44-995A-A83C30A692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5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of irresponsibility on perpetrator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(most?) are never caught</a:t>
            </a:r>
          </a:p>
          <a:p>
            <a:r>
              <a:rPr lang="en-US" dirty="0"/>
              <a:t>Fines, prolonged court battles </a:t>
            </a:r>
            <a:r>
              <a:rPr lang="en-US" dirty="0">
                <a:sym typeface="Wingdings" panose="05000000000000000000" pitchFamily="2" charset="2"/>
              </a:rPr>
              <a:t> financial penalties</a:t>
            </a:r>
            <a:endParaRPr lang="en-US" dirty="0"/>
          </a:p>
          <a:p>
            <a:r>
              <a:rPr lang="en-US" dirty="0"/>
              <a:t>Short-term legitimacy struggles: discursive struggles in media</a:t>
            </a:r>
          </a:p>
          <a:p>
            <a:r>
              <a:rPr lang="en-US" dirty="0"/>
              <a:t>Reputational penalties inconsistent</a:t>
            </a:r>
          </a:p>
          <a:p>
            <a:pPr lvl="1"/>
            <a:r>
              <a:rPr lang="en-US" dirty="0"/>
              <a:t>Firms associated with irresponsibility have slightly better reputational scores than those not associated with it</a:t>
            </a:r>
          </a:p>
          <a:p>
            <a:pPr lvl="1"/>
            <a:r>
              <a:rPr lang="en-US" dirty="0"/>
              <a:t>Firms associated with environmental irresponsibility have better reputations than firms that do not, those associated with diversity-related irresponsibility suffer reputational penalties</a:t>
            </a:r>
          </a:p>
          <a:p>
            <a:pPr lvl="1"/>
            <a:r>
              <a:rPr lang="en-US" dirty="0"/>
              <a:t>Exception: diversity-related irresponsibility tends to lead to reputation penalties!</a:t>
            </a:r>
          </a:p>
          <a:p>
            <a:pPr lvl="1"/>
            <a:r>
              <a:rPr lang="en-US" dirty="0" err="1"/>
              <a:t>Somtimes</a:t>
            </a:r>
            <a:r>
              <a:rPr lang="en-US" dirty="0"/>
              <a:t>, in </a:t>
            </a:r>
            <a:r>
              <a:rPr lang="en-US"/>
              <a:t>some industries, </a:t>
            </a:r>
            <a:r>
              <a:rPr lang="en-US" dirty="0"/>
              <a:t>stock value goes up after irresponsibility</a:t>
            </a:r>
          </a:p>
          <a:p>
            <a:r>
              <a:rPr lang="en-US" dirty="0"/>
              <a:t>Long-term penalties tend to be weak, generally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Palatino Linotype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12897</TotalTime>
  <Words>1003</Words>
  <Application>Microsoft Office PowerPoint</Application>
  <PresentationFormat>Widescreen</PresentationFormat>
  <Paragraphs>144</Paragraphs>
  <Slides>20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Palatino Linotype</vt:lpstr>
      <vt:lpstr>Wingdings</vt:lpstr>
      <vt:lpstr>Office-teema</vt:lpstr>
      <vt:lpstr>Office Theme</vt:lpstr>
      <vt:lpstr>Corporate irresponsibility</vt:lpstr>
      <vt:lpstr>Agenda</vt:lpstr>
      <vt:lpstr>Getting caught</vt:lpstr>
      <vt:lpstr>How firms get caught</vt:lpstr>
      <vt:lpstr>How firms get caught</vt:lpstr>
      <vt:lpstr>Whistleblowing</vt:lpstr>
      <vt:lpstr>Whistleblowing</vt:lpstr>
      <vt:lpstr>Consequences and management of irresponsibility</vt:lpstr>
      <vt:lpstr>Impacts of irresponsibility on perpetrator</vt:lpstr>
      <vt:lpstr>How do firms manage events of irresponsibility?</vt:lpstr>
      <vt:lpstr>How do firms manage events of irresponsibility?</vt:lpstr>
      <vt:lpstr>Collective forgetting of corporate irresponsibility</vt:lpstr>
      <vt:lpstr>Organizations forget, and rarely learn in the long term</vt:lpstr>
      <vt:lpstr>Recap, final thoughts…</vt:lpstr>
      <vt:lpstr>Re-cap</vt:lpstr>
      <vt:lpstr>How to prevent wrongdoing?</vt:lpstr>
      <vt:lpstr>How to prevent wrongdoing?</vt:lpstr>
      <vt:lpstr>Studying wrongdoing</vt:lpstr>
      <vt:lpstr>Readings on corporate irresponsibility</vt:lpstr>
      <vt:lpstr>Group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irresponsibility</dc:title>
  <dc:creator>Jukka Rintamäki</dc:creator>
  <cp:lastModifiedBy>Häyry Matti</cp:lastModifiedBy>
  <cp:revision>2</cp:revision>
  <dcterms:created xsi:type="dcterms:W3CDTF">2018-03-08T14:32:08Z</dcterms:created>
  <dcterms:modified xsi:type="dcterms:W3CDTF">2019-03-25T11:09:43Z</dcterms:modified>
</cp:coreProperties>
</file>