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defTabSz="914400">
              <a:lnSpc>
                <a:spcPct val="100000"/>
              </a:lnSpc>
              <a:defRPr sz="1800"/>
            </a:pPr>
            <a:r>
              <a:t>Human beings really like order and familiar conditions. We try to keep our lives in an ordered situation - and sometimes we can become so dependent on being in an ‘ordered’ environment, that we do not know what to do if things are not completely familiar.</a:t>
            </a:r>
          </a:p>
          <a:p>
            <a:pPr defTabSz="914400">
              <a:lnSpc>
                <a:spcPct val="100000"/>
              </a:lnSpc>
              <a:defRPr sz="1800"/>
            </a:pPr>
          </a:p>
          <a:p>
            <a:pPr defTabSz="914400">
              <a:lnSpc>
                <a:spcPct val="100000"/>
              </a:lnSpc>
              <a:defRPr sz="1800"/>
            </a:pPr>
            <a:r>
              <a:t>However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a:p>
        </p:txBody>
      </p:sp>
      <p:sp>
        <p:nvSpPr>
          <p:cNvPr id="145" name="Shape 145"/>
          <p:cNvSpPr/>
          <p:nvPr>
            <p:ph type="body" sz="quarter" idx="1"/>
          </p:nvPr>
        </p:nvSpPr>
        <p:spPr>
          <a:prstGeom prst="rect">
            <a:avLst/>
          </a:prstGeom>
        </p:spPr>
        <p:txBody>
          <a:bodyPr/>
          <a:lstStyle/>
          <a:p>
            <a:pPr/>
            <a:r>
              <a:t>Sometimes there is no known prior order we can rely on. When such situations arise we can either flee from them back into the ‘ordered’ domain or stand and face the new situation and explore it until we know all we can, and are able to work out the best possible   solution for this occasion. And we know that at some times just doing something is what is needed.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sldImg"/>
          </p:nvPr>
        </p:nvSpPr>
        <p:spPr>
          <a:prstGeom prst="rect">
            <a:avLst/>
          </a:prstGeom>
        </p:spPr>
        <p:txBody>
          <a:bodyPr/>
          <a:lstStyle/>
          <a:p>
            <a:pPr/>
          </a:p>
        </p:txBody>
      </p:sp>
      <p:sp>
        <p:nvSpPr>
          <p:cNvPr id="155" name="Shape 155"/>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For each of the four operational knowledge domains we operate in a specific way. In the Familiar/Simple domain we make sense quickly deciding what ‘category’ of knowledge we are working with and then respond to what we know.</a:t>
            </a:r>
          </a:p>
          <a:p>
            <a:pPr defTabSz="914400">
              <a:lnSpc>
                <a:spcPct val="100000"/>
              </a:lnSpc>
              <a:spcBef>
                <a:spcPts val="400"/>
              </a:spcBef>
              <a:defRPr sz="1200">
                <a:latin typeface="Arial"/>
                <a:ea typeface="Arial"/>
                <a:cs typeface="Arial"/>
                <a:sym typeface="Arial"/>
              </a:defRPr>
            </a:pPr>
            <a:r>
              <a:t>In the Complicated Domain we make sense of what we know, and have time to analyse the data we are gathering and then respond to what we know. This is the domain of expertise. Knowledge is acquired and used. Others come other experts because they know they know!</a:t>
            </a:r>
          </a:p>
          <a:p>
            <a:pPr defTabSz="914400">
              <a:lnSpc>
                <a:spcPct val="100000"/>
              </a:lnSpc>
              <a:spcBef>
                <a:spcPts val="400"/>
              </a:spcBef>
              <a:defRPr sz="1200">
                <a:latin typeface="Arial"/>
                <a:ea typeface="Arial"/>
                <a:cs typeface="Arial"/>
                <a:sym typeface="Arial"/>
              </a:defRPr>
            </a:pPr>
            <a:r>
              <a:t>In the Coplex Domain we face problems which have not happened before, and for which there is no prepared answer. We have to explore and seek out what might work, text and trial and when we have the best available answer we apply that and have to wait for the outcome.</a:t>
            </a:r>
          </a:p>
          <a:p>
            <a:pPr defTabSz="914400">
              <a:lnSpc>
                <a:spcPct val="100000"/>
              </a:lnSpc>
              <a:spcBef>
                <a:spcPts val="400"/>
              </a:spcBef>
              <a:defRPr sz="1200">
                <a:latin typeface="Arial"/>
                <a:ea typeface="Arial"/>
                <a:cs typeface="Arial"/>
                <a:sym typeface="Arial"/>
              </a:defRPr>
            </a:pPr>
            <a:r>
              <a:t>In the Chaos Domain - there is no time for expertise or searching. We have to ‘Act’ and the make sense of what happens as a result. We may never ow what cased the problem, or may only know much later - and what we need to do is accept that taking action is all we could do in the moment of chaos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a:p>
        </p:txBody>
      </p:sp>
      <p:sp>
        <p:nvSpPr>
          <p:cNvPr id="168" name="Shape 168"/>
          <p:cNvSpPr/>
          <p:nvPr>
            <p:ph type="body" sz="quarter" idx="1"/>
          </p:nvPr>
        </p:nvSpPr>
        <p:spPr>
          <a:prstGeom prst="rect">
            <a:avLst/>
          </a:prstGeom>
        </p:spPr>
        <p:txBody>
          <a:bodyPr/>
          <a:lstStyle/>
          <a:p>
            <a:pPr defTabSz="914400">
              <a:lnSpc>
                <a:spcPct val="100000"/>
              </a:lnSpc>
              <a:defRPr sz="1800"/>
            </a:pPr>
            <a:r>
              <a:t>This “Fifth Domain” is the one we are all most concerned about. We are afraid of not knowing and yet think of this as something to be avoided - so we try to return to the familiar and safe ordered domains when it may be that we are actually operating in the Complicated or Complex domain. And for both of those there are ways of operating to address the knowledge problems we are in.</a:t>
            </a:r>
          </a:p>
          <a:p>
            <a:pPr defTabSz="914400">
              <a:lnSpc>
                <a:spcPct val="100000"/>
              </a:lnSpc>
              <a:defRPr sz="1800"/>
            </a:pPr>
            <a:r>
              <a:t>Only for the ‘Disorder’ domain is there no operating process - except to work out which one we are actually n and then start working with the rules of that Domain.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sldImg"/>
          </p:nvPr>
        </p:nvSpPr>
        <p:spPr>
          <a:prstGeom prst="rect">
            <a:avLst/>
          </a:prstGeom>
        </p:spPr>
        <p:txBody>
          <a:bodyPr/>
          <a:lstStyle/>
          <a:p>
            <a:pPr/>
          </a:p>
        </p:txBody>
      </p:sp>
      <p:sp>
        <p:nvSpPr>
          <p:cNvPr id="172" name="Shape 172"/>
          <p:cNvSpPr/>
          <p:nvPr>
            <p:ph type="body" sz="quarter" idx="1"/>
          </p:nvPr>
        </p:nvSpPr>
        <p:spPr>
          <a:prstGeom prst="rect">
            <a:avLst/>
          </a:prstGeom>
        </p:spPr>
        <p:txBody>
          <a:bodyPr/>
          <a:lstStyle/>
          <a:p>
            <a:pPr defTabSz="914400">
              <a:lnSpc>
                <a:spcPct val="100000"/>
              </a:lnSpc>
              <a:spcBef>
                <a:spcPts val="400"/>
              </a:spcBef>
              <a:defRPr sz="1200">
                <a:latin typeface="Arial"/>
                <a:ea typeface="Arial"/>
                <a:cs typeface="Arial"/>
                <a:sym typeface="Arial"/>
              </a:defRPr>
            </a:pPr>
            <a:r>
              <a:t>These rules are important for our understanding of how we - and others - are using our knowledge.</a:t>
            </a:r>
          </a:p>
          <a:p>
            <a:pPr defTabSz="914400">
              <a:lnSpc>
                <a:spcPct val="100000"/>
              </a:lnSpc>
              <a:spcBef>
                <a:spcPts val="400"/>
              </a:spcBef>
              <a:defRPr sz="1200">
                <a:latin typeface="Arial"/>
                <a:ea typeface="Arial"/>
                <a:cs typeface="Arial"/>
                <a:sym typeface="Arial"/>
              </a:defRPr>
            </a:pPr>
            <a:r>
              <a:t>We will volunteer knowledge - we can not be forced to give others what we know. We will withhold our knowledge in the workplace if doing so give su power over others or the satiation; or if we are afford that telling what we know will cause others to persecute us; or if it takes too long to explain what we know we may not try to speak it.</a:t>
            </a:r>
          </a:p>
          <a:p>
            <a:pPr defTabSz="914400">
              <a:lnSpc>
                <a:spcPct val="100000"/>
              </a:lnSpc>
              <a:spcBef>
                <a:spcPts val="400"/>
              </a:spcBef>
              <a:defRPr sz="1200">
                <a:latin typeface="Arial"/>
                <a:ea typeface="Arial"/>
                <a:cs typeface="Arial"/>
                <a:sym typeface="Arial"/>
              </a:defRPr>
            </a:pPr>
            <a:r>
              <a:t>Sometimes we know things when someone asks us and then we are surprised that we know what we say. This is what it means when we say ‘i only know what .kKnow when I need to know it. </a:t>
            </a:r>
          </a:p>
          <a:p>
            <a:pPr defTabSz="914400">
              <a:lnSpc>
                <a:spcPct val="100000"/>
              </a:lnSpc>
              <a:spcBef>
                <a:spcPts val="400"/>
              </a:spcBef>
              <a:defRPr sz="1200">
                <a:latin typeface="Arial"/>
                <a:ea typeface="Arial"/>
                <a:cs typeface="Arial"/>
                <a:sym typeface="Arial"/>
              </a:defRPr>
            </a:pPr>
            <a:r>
              <a:t>And finally think about all the knowledge you are acquiring and filing away. Sometimes ti is formal, sometimes it is informal. We all - always - know more than we can say about what we know, and we can far more easily say it that we can write ti down.</a:t>
            </a:r>
          </a:p>
          <a:p>
            <a:pPr defTabSz="914400">
              <a:lnSpc>
                <a:spcPct val="100000"/>
              </a:lnSpc>
              <a:spcBef>
                <a:spcPts val="400"/>
              </a:spcBef>
              <a:defRPr sz="1200">
                <a:latin typeface="Arial"/>
                <a:ea typeface="Arial"/>
                <a:cs typeface="Arial"/>
                <a:sym typeface="Arial"/>
              </a:defRPr>
            </a:pPr>
            <a:r>
              <a:t>Knowledge is in our body - think of the sports moves you practice until you do them ‘without thinking’. This is ‘embodied knowledge’ out muscles and sinews know ti, we don’t speak it.</a:t>
            </a:r>
          </a:p>
          <a:p>
            <a:pPr defTabSz="914400">
              <a:lnSpc>
                <a:spcPct val="100000"/>
              </a:lnSpc>
              <a:spcBef>
                <a:spcPts val="400"/>
              </a:spcBef>
              <a:defRPr sz="1200">
                <a:latin typeface="Arial"/>
                <a:ea typeface="Arial"/>
                <a:cs typeface="Arial"/>
                <a:sym typeface="Arial"/>
              </a:defRPr>
            </a:pPr>
            <a:r>
              <a:t>We tell stories to help us understand what we know. And we share these stories so others understand what we know. All societies and cultures have stories ‘narratives’ that they sphere within themselves but not with others. </a:t>
            </a:r>
          </a:p>
          <a:p>
            <a:pPr defTabSz="914400">
              <a:lnSpc>
                <a:spcPct val="100000"/>
              </a:lnSpc>
              <a:spcBef>
                <a:spcPts val="400"/>
              </a:spcBef>
              <a:defRPr sz="1200">
                <a:latin typeface="Arial"/>
                <a:ea typeface="Arial"/>
                <a:cs typeface="Arial"/>
                <a:sym typeface="Arial"/>
              </a:defRPr>
            </a:pPr>
            <a:r>
              <a:t>And then there is all the abstract knowledge that helps us work in specific contexts, which we Amy not even be aware of knowing - until/unless someone else notices us using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defTabSz="914400">
              <a:lnSpc>
                <a:spcPct val="100000"/>
              </a:lnSpc>
              <a:defRPr sz="1800"/>
            </a:pPr>
            <a:r>
              <a:t>This is a way of thinking about information as it works in knowledge domains. </a:t>
            </a:r>
          </a:p>
          <a:p>
            <a:pPr defTabSz="914400">
              <a:lnSpc>
                <a:spcPct val="100000"/>
              </a:lnSpc>
              <a:defRPr sz="1800"/>
            </a:pPr>
            <a:r>
              <a:t>A dictionary - is tightly ordered and does not vary very much from one to another. It helps us find words and use them correctly - but does not tell us much about how they are connected.</a:t>
            </a:r>
          </a:p>
          <a:p>
            <a:pPr defTabSz="914400">
              <a:lnSpc>
                <a:spcPct val="100000"/>
              </a:lnSpc>
              <a:defRPr sz="1800"/>
            </a:pPr>
            <a:r>
              <a:t>A thesaurus / taxonomy tells us how words connect and are link and can be use to replace others.</a:t>
            </a:r>
          </a:p>
          <a:p>
            <a:pPr defTabSz="914400">
              <a:lnSpc>
                <a:spcPct val="100000"/>
              </a:lnSpc>
              <a:defRPr sz="1800"/>
            </a:pPr>
            <a:r>
              <a:t>A ‘relational data base’ can be searched in any number of different ways ,and each search will show new/different connections among words and concepts - relationships among words are tied more closely to contextual realities</a:t>
            </a:r>
          </a:p>
          <a:p>
            <a:pPr defTabSz="914400">
              <a:lnSpc>
                <a:spcPct val="100000"/>
              </a:lnSpc>
              <a:defRPr sz="1800"/>
            </a:pPr>
            <a:r>
              <a:t>“Word soup’ - tells us that usual meanings are not working and we have to take action without a lot of / any guidance to help us make sense of what we are encountering.</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Type a quote here.”"/>
          <p:cNvSpPr txBox="1"/>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Cynefin Domains of Knowledge"/>
          <p:cNvSpPr txBox="1"/>
          <p:nvPr>
            <p:ph type="ctrTitle"/>
          </p:nvPr>
        </p:nvSpPr>
        <p:spPr>
          <a:prstGeom prst="rect">
            <a:avLst/>
          </a:prstGeom>
        </p:spPr>
        <p:txBody>
          <a:bodyPr/>
          <a:lstStyle/>
          <a:p>
            <a:pPr/>
            <a:r>
              <a:t>Cynefin Domains of Knowledge</a:t>
            </a:r>
          </a:p>
        </p:txBody>
      </p:sp>
      <p:sp>
        <p:nvSpPr>
          <p:cNvPr id="120" name="A tool for thinking about five different knowledge context and possible actions relevant to use in each context"/>
          <p:cNvSpPr txBox="1"/>
          <p:nvPr>
            <p:ph type="subTitle" sz="quarter" idx="1"/>
          </p:nvPr>
        </p:nvSpPr>
        <p:spPr>
          <a:prstGeom prst="rect">
            <a:avLst/>
          </a:prstGeom>
        </p:spPr>
        <p:txBody>
          <a:bodyPr/>
          <a:lstStyle/>
          <a:p>
            <a:pPr/>
            <a:r>
              <a:t>A tool for thinking about five different knowledge context and possible actions relevant to use in each context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4" name="Picture 4" descr="Picture 4"/>
          <p:cNvPicPr>
            <a:picLocks noChangeAspect="1"/>
          </p:cNvPicPr>
          <p:nvPr/>
        </p:nvPicPr>
        <p:blipFill>
          <a:blip r:embed="rId3">
            <a:extLst/>
          </a:blip>
          <a:stretch>
            <a:fillRect/>
          </a:stretch>
        </p:blipFill>
        <p:spPr>
          <a:xfrm>
            <a:off x="859084" y="213359"/>
            <a:ext cx="10403256" cy="9326882"/>
          </a:xfrm>
          <a:prstGeom prst="rect">
            <a:avLst/>
          </a:prstGeom>
          <a:ln w="12700">
            <a:miter lim="400000"/>
          </a:ln>
        </p:spPr>
      </p:pic>
      <p:sp>
        <p:nvSpPr>
          <p:cNvPr id="175" name="CAUSE AND EFFECT…"/>
          <p:cNvSpPr txBox="1"/>
          <p:nvPr/>
        </p:nvSpPr>
        <p:spPr>
          <a:xfrm>
            <a:off x="1258863" y="2553744"/>
            <a:ext cx="4473112" cy="2140205"/>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650240">
              <a:lnSpc>
                <a:spcPct val="80000"/>
              </a:lnSpc>
              <a:spcBef>
                <a:spcPts val="1500"/>
              </a:spcBef>
              <a:defRPr sz="2400">
                <a:latin typeface="Comic Sans MS"/>
                <a:ea typeface="Comic Sans MS"/>
                <a:cs typeface="Comic Sans MS"/>
                <a:sym typeface="Comic Sans MS"/>
              </a:defRPr>
            </a:pPr>
            <a:r>
              <a:rPr b="1"/>
              <a:t>CAUSE AND EFFECT</a:t>
            </a:r>
            <a:endParaRPr b="1"/>
          </a:p>
          <a:p>
            <a:pPr algn="l" defTabSz="650240">
              <a:lnSpc>
                <a:spcPct val="80000"/>
              </a:lnSpc>
              <a:spcBef>
                <a:spcPts val="1500"/>
              </a:spcBef>
              <a:buSzPct val="100000"/>
              <a:buChar char="•"/>
              <a:defRPr sz="2400">
                <a:latin typeface="Comic Sans MS"/>
                <a:ea typeface="Comic Sans MS"/>
                <a:cs typeface="Comic Sans MS"/>
                <a:sym typeface="Comic Sans MS"/>
              </a:defRPr>
            </a:pPr>
            <a:r>
              <a:t>ARE coherent in retrospect</a:t>
            </a:r>
          </a:p>
          <a:p>
            <a:pPr algn="l" defTabSz="650240">
              <a:lnSpc>
                <a:spcPct val="80000"/>
              </a:lnSpc>
              <a:spcBef>
                <a:spcPts val="1500"/>
              </a:spcBef>
              <a:buSzPct val="100000"/>
              <a:buChar char="•"/>
              <a:defRPr sz="2400">
                <a:latin typeface="Comic Sans MS"/>
                <a:ea typeface="Comic Sans MS"/>
                <a:cs typeface="Comic Sans MS"/>
                <a:sym typeface="Comic Sans MS"/>
              </a:defRPr>
            </a:pPr>
            <a:r>
              <a:t>DO NOT repeat</a:t>
            </a:r>
          </a:p>
        </p:txBody>
      </p:sp>
      <p:sp>
        <p:nvSpPr>
          <p:cNvPr id="176" name="Hidden Order (Knowable)…"/>
          <p:cNvSpPr txBox="1"/>
          <p:nvPr/>
        </p:nvSpPr>
        <p:spPr>
          <a:xfrm>
            <a:off x="6641752" y="253887"/>
            <a:ext cx="4876527" cy="371652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650240">
              <a:spcBef>
                <a:spcPts val="2700"/>
              </a:spcBef>
              <a:defRPr b="1" sz="4400">
                <a:latin typeface="Comic Sans MS"/>
                <a:ea typeface="Comic Sans MS"/>
                <a:cs typeface="Comic Sans MS"/>
                <a:sym typeface="Comic Sans MS"/>
              </a:defRPr>
            </a:pPr>
            <a:r>
              <a:t>Hidden Order (Knowable)</a:t>
            </a:r>
            <a:endParaRPr sz="2400"/>
          </a:p>
          <a:p>
            <a:pPr algn="l" defTabSz="650240">
              <a:spcBef>
                <a:spcPts val="1700"/>
              </a:spcBef>
              <a:defRPr b="1" sz="2800">
                <a:latin typeface="Comic Sans MS"/>
                <a:ea typeface="Comic Sans MS"/>
                <a:cs typeface="Comic Sans MS"/>
                <a:sym typeface="Comic Sans MS"/>
              </a:defRPr>
            </a:pPr>
            <a:r>
              <a:t>Cause and Effect </a:t>
            </a:r>
          </a:p>
          <a:p>
            <a:pPr algn="l" defTabSz="650240">
              <a:lnSpc>
                <a:spcPct val="80000"/>
              </a:lnSpc>
              <a:spcBef>
                <a:spcPts val="1700"/>
              </a:spcBef>
              <a:buSzPct val="100000"/>
              <a:buChar char="•"/>
              <a:defRPr sz="2800">
                <a:latin typeface="Comic Sans MS"/>
                <a:ea typeface="Comic Sans MS"/>
                <a:cs typeface="Comic Sans MS"/>
                <a:sym typeface="Comic Sans MS"/>
              </a:defRPr>
            </a:pPr>
            <a:r>
              <a:t>separated in time &amp; space</a:t>
            </a:r>
          </a:p>
          <a:p>
            <a:pPr algn="l" defTabSz="650240">
              <a:lnSpc>
                <a:spcPct val="80000"/>
              </a:lnSpc>
              <a:spcBef>
                <a:spcPts val="1700"/>
              </a:spcBef>
              <a:buSzPct val="100000"/>
              <a:buChar char="•"/>
              <a:defRPr sz="2800">
                <a:latin typeface="Comic Sans MS"/>
                <a:ea typeface="Comic Sans MS"/>
                <a:cs typeface="Comic Sans MS"/>
                <a:sym typeface="Comic Sans MS"/>
              </a:defRPr>
            </a:pPr>
            <a:r>
              <a:t>can be repeated</a:t>
            </a:r>
          </a:p>
        </p:txBody>
      </p:sp>
      <p:sp>
        <p:nvSpPr>
          <p:cNvPr id="177" name="Chaos…"/>
          <p:cNvSpPr txBox="1"/>
          <p:nvPr/>
        </p:nvSpPr>
        <p:spPr>
          <a:xfrm>
            <a:off x="1022447" y="5284462"/>
            <a:ext cx="4443057" cy="3625005"/>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650240">
              <a:lnSpc>
                <a:spcPct val="80000"/>
              </a:lnSpc>
              <a:spcBef>
                <a:spcPts val="1500"/>
              </a:spcBef>
              <a:defRPr b="1" sz="4400">
                <a:latin typeface="Comic Sans MS"/>
                <a:ea typeface="Comic Sans MS"/>
                <a:cs typeface="Comic Sans MS"/>
                <a:sym typeface="Comic Sans MS"/>
              </a:defRPr>
            </a:pPr>
            <a:r>
              <a:t>Chaos </a:t>
            </a:r>
          </a:p>
          <a:p>
            <a:pPr defTabSz="650240">
              <a:lnSpc>
                <a:spcPct val="80000"/>
              </a:lnSpc>
              <a:spcBef>
                <a:spcPts val="1500"/>
              </a:spcBef>
              <a:defRPr b="1" sz="4400">
                <a:latin typeface="Comic Sans MS"/>
                <a:ea typeface="Comic Sans MS"/>
                <a:cs typeface="Comic Sans MS"/>
                <a:sym typeface="Comic Sans MS"/>
              </a:defRPr>
            </a:pPr>
            <a:r>
              <a:t>(Un-order)</a:t>
            </a:r>
          </a:p>
          <a:p>
            <a:pPr algn="l" defTabSz="650240">
              <a:spcBef>
                <a:spcPts val="1700"/>
              </a:spcBef>
              <a:defRPr b="1" sz="2800">
                <a:latin typeface="Comic Sans MS"/>
                <a:ea typeface="Comic Sans MS"/>
                <a:cs typeface="Comic Sans MS"/>
                <a:sym typeface="Comic Sans MS"/>
              </a:defRPr>
            </a:pPr>
            <a:r>
              <a:t>Cause and Effect </a:t>
            </a:r>
          </a:p>
          <a:p>
            <a:pPr algn="l" defTabSz="650240">
              <a:lnSpc>
                <a:spcPct val="90000"/>
              </a:lnSpc>
              <a:spcBef>
                <a:spcPts val="1700"/>
              </a:spcBef>
              <a:buSzPct val="100000"/>
              <a:buChar char="•"/>
              <a:defRPr sz="2800">
                <a:latin typeface="Comic Sans MS"/>
                <a:ea typeface="Comic Sans MS"/>
                <a:cs typeface="Comic Sans MS"/>
                <a:sym typeface="Comic Sans MS"/>
              </a:defRPr>
            </a:pPr>
            <a:r>
              <a:t>no perceivable linkage</a:t>
            </a:r>
          </a:p>
        </p:txBody>
      </p:sp>
      <p:sp>
        <p:nvSpPr>
          <p:cNvPr id="178" name="Visible Order (Known)…"/>
          <p:cNvSpPr txBox="1"/>
          <p:nvPr/>
        </p:nvSpPr>
        <p:spPr>
          <a:xfrm>
            <a:off x="7078636" y="5331452"/>
            <a:ext cx="4984894" cy="3406649"/>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defTabSz="650240">
              <a:lnSpc>
                <a:spcPct val="80000"/>
              </a:lnSpc>
              <a:spcBef>
                <a:spcPts val="2700"/>
              </a:spcBef>
              <a:defRPr b="1" sz="4400">
                <a:latin typeface="Comic Sans MS"/>
                <a:ea typeface="Comic Sans MS"/>
                <a:cs typeface="Comic Sans MS"/>
                <a:sym typeface="Comic Sans MS"/>
              </a:defRPr>
            </a:pPr>
            <a:r>
              <a:t>Visible Order (Known)</a:t>
            </a:r>
          </a:p>
          <a:p>
            <a:pPr algn="l" defTabSz="650240">
              <a:spcBef>
                <a:spcPts val="1700"/>
              </a:spcBef>
              <a:defRPr b="1" sz="2800">
                <a:latin typeface="Comic Sans MS"/>
                <a:ea typeface="Comic Sans MS"/>
                <a:cs typeface="Comic Sans MS"/>
                <a:sym typeface="Comic Sans MS"/>
              </a:defRPr>
            </a:pPr>
            <a:r>
              <a:t>Cause and Effect</a:t>
            </a:r>
            <a:r>
              <a:rPr b="0"/>
              <a:t> </a:t>
            </a:r>
          </a:p>
          <a:p>
            <a:pPr algn="l" defTabSz="650240">
              <a:lnSpc>
                <a:spcPct val="80000"/>
              </a:lnSpc>
              <a:spcBef>
                <a:spcPts val="1700"/>
              </a:spcBef>
              <a:buSzPct val="100000"/>
              <a:buChar char="•"/>
              <a:defRPr sz="2800">
                <a:latin typeface="Comic Sans MS"/>
                <a:ea typeface="Comic Sans MS"/>
                <a:cs typeface="Comic Sans MS"/>
                <a:sym typeface="Comic Sans MS"/>
              </a:defRPr>
            </a:pPr>
            <a:r>
              <a:t>are evident</a:t>
            </a:r>
          </a:p>
          <a:p>
            <a:pPr algn="l" defTabSz="650240">
              <a:lnSpc>
                <a:spcPct val="80000"/>
              </a:lnSpc>
              <a:spcBef>
                <a:spcPts val="1700"/>
              </a:spcBef>
              <a:buSzPct val="100000"/>
              <a:buChar char="•"/>
              <a:defRPr sz="2800">
                <a:latin typeface="Comic Sans MS"/>
                <a:ea typeface="Comic Sans MS"/>
                <a:cs typeface="Comic Sans MS"/>
                <a:sym typeface="Comic Sans MS"/>
              </a:defRPr>
            </a:pPr>
            <a:r>
              <a:t>AND repeatable</a:t>
            </a:r>
          </a:p>
        </p:txBody>
      </p:sp>
      <p:sp>
        <p:nvSpPr>
          <p:cNvPr id="179" name="Text"/>
          <p:cNvSpPr txBox="1"/>
          <p:nvPr/>
        </p:nvSpPr>
        <p:spPr>
          <a:xfrm>
            <a:off x="1124373" y="9331395"/>
            <a:ext cx="10819272" cy="389270"/>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650240">
              <a:defRPr sz="1800">
                <a:latin typeface="Arial"/>
                <a:ea typeface="Arial"/>
                <a:cs typeface="Arial"/>
                <a:sym typeface="Arial"/>
              </a:defRPr>
            </a:lvl1pPr>
          </a:lstStyle>
          <a:p>
            <a:pPr/>
            <a:r>
              <a:t>                                                                                        </a:t>
            </a:r>
          </a:p>
        </p:txBody>
      </p:sp>
      <p:sp>
        <p:nvSpPr>
          <p:cNvPr id="180" name="A dictionary lists words and defines them"/>
          <p:cNvSpPr txBox="1"/>
          <p:nvPr/>
        </p:nvSpPr>
        <p:spPr>
          <a:xfrm>
            <a:off x="10140510" y="7513035"/>
            <a:ext cx="2664179" cy="1273049"/>
          </a:xfrm>
          <a:prstGeom prst="rect">
            <a:avLst/>
          </a:prstGeom>
          <a:gradFill>
            <a:gsLst>
              <a:gs pos="0">
                <a:srgbClr val="FBFBFB"/>
              </a:gs>
              <a:gs pos="100000">
                <a:srgbClr val="BEBEBE"/>
              </a:gs>
            </a:gsLst>
            <a:lin ang="5400000"/>
          </a:gra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65023" tIns="65023" rIns="65023" bIns="65023">
            <a:spAutoFit/>
          </a:bodyPr>
          <a:lstStyle>
            <a:lvl1pPr>
              <a:defRPr sz="2600">
                <a:latin typeface="Abadi MT Condensed Light"/>
                <a:ea typeface="Abadi MT Condensed Light"/>
                <a:cs typeface="Abadi MT Condensed Light"/>
                <a:sym typeface="Abadi MT Condensed Light"/>
              </a:defRPr>
            </a:lvl1pPr>
          </a:lstStyle>
          <a:p>
            <a:pPr/>
            <a:r>
              <a:t>A dictionary lists words and defines them</a:t>
            </a:r>
          </a:p>
        </p:txBody>
      </p:sp>
      <p:sp>
        <p:nvSpPr>
          <p:cNvPr id="181" name="Thesaurus, and Taxonomy examine how words connect"/>
          <p:cNvSpPr txBox="1"/>
          <p:nvPr/>
        </p:nvSpPr>
        <p:spPr>
          <a:xfrm>
            <a:off x="10618206" y="3321360"/>
            <a:ext cx="2393527" cy="1196849"/>
          </a:xfrm>
          <a:prstGeom prst="rect">
            <a:avLst/>
          </a:prstGeom>
          <a:gradFill>
            <a:gsLst>
              <a:gs pos="0">
                <a:srgbClr val="FBFBFB"/>
              </a:gs>
              <a:gs pos="100000">
                <a:srgbClr val="BEBEBE"/>
              </a:gs>
            </a:gsLst>
            <a:lin ang="5400000"/>
          </a:gra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65023" tIns="65023" rIns="65023" bIns="65023">
            <a:spAutoFit/>
          </a:bodyPr>
          <a:lstStyle>
            <a:lvl1pPr>
              <a:defRPr sz="2400">
                <a:latin typeface="Abadi MT Condensed Light"/>
                <a:ea typeface="Abadi MT Condensed Light"/>
                <a:cs typeface="Abadi MT Condensed Light"/>
                <a:sym typeface="Abadi MT Condensed Light"/>
              </a:defRPr>
            </a:lvl1pPr>
          </a:lstStyle>
          <a:p>
            <a:pPr/>
            <a:r>
              <a:t>Thesaurus, and Taxonomy examine how words connect</a:t>
            </a:r>
          </a:p>
        </p:txBody>
      </p:sp>
      <p:sp>
        <p:nvSpPr>
          <p:cNvPr id="182" name="Word soup - words have no clear meaning but action is needed"/>
          <p:cNvSpPr txBox="1"/>
          <p:nvPr/>
        </p:nvSpPr>
        <p:spPr>
          <a:xfrm>
            <a:off x="802820" y="4163229"/>
            <a:ext cx="1466631" cy="2263649"/>
          </a:xfrm>
          <a:prstGeom prst="rect">
            <a:avLst/>
          </a:prstGeom>
          <a:gradFill>
            <a:gsLst>
              <a:gs pos="0">
                <a:srgbClr val="FBFBFB"/>
              </a:gs>
              <a:gs pos="100000">
                <a:srgbClr val="BEBEBE"/>
              </a:gs>
            </a:gsLst>
            <a:lin ang="5400000"/>
          </a:gra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65023" tIns="65023" rIns="65023" bIns="65023">
            <a:spAutoFit/>
          </a:bodyPr>
          <a:lstStyle>
            <a:lvl1pPr>
              <a:defRPr sz="2400">
                <a:latin typeface="Abadi MT Condensed Light"/>
                <a:ea typeface="Abadi MT Condensed Light"/>
                <a:cs typeface="Abadi MT Condensed Light"/>
                <a:sym typeface="Abadi MT Condensed Light"/>
              </a:defRPr>
            </a:lvl1pPr>
          </a:lstStyle>
          <a:p>
            <a:pPr/>
            <a:r>
              <a:t>Word soup - words have no clear meaning but action is needed</a:t>
            </a:r>
          </a:p>
        </p:txBody>
      </p:sp>
      <p:sp>
        <p:nvSpPr>
          <p:cNvPr id="183" name="Unresolved Dissonance - there is no agreement on any meaning"/>
          <p:cNvSpPr/>
          <p:nvPr/>
        </p:nvSpPr>
        <p:spPr>
          <a:xfrm>
            <a:off x="5171147" y="4217610"/>
            <a:ext cx="2253263" cy="1552449"/>
          </a:xfrm>
          <a:prstGeom prst="rect">
            <a:avLst/>
          </a:prstGeom>
          <a:gradFill>
            <a:gsLst>
              <a:gs pos="0">
                <a:srgbClr val="FBFBFB"/>
              </a:gs>
              <a:gs pos="100000">
                <a:srgbClr val="BEBEBE"/>
              </a:gs>
            </a:gsLst>
            <a:lin ang="5400000"/>
          </a:gra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65023" tIns="65023" rIns="65023" bIns="65023">
            <a:spAutoFit/>
          </a:bodyPr>
          <a:lstStyle>
            <a:lvl1pPr>
              <a:defRPr sz="2400">
                <a:latin typeface="Abadi MT Condensed Light"/>
                <a:ea typeface="Abadi MT Condensed Light"/>
                <a:cs typeface="Abadi MT Condensed Light"/>
                <a:sym typeface="Abadi MT Condensed Light"/>
              </a:defRPr>
            </a:lvl1pPr>
          </a:lstStyle>
          <a:p>
            <a:pPr/>
            <a:r>
              <a:t>Unresolved Dissonance - there is no agreement on any meaning</a:t>
            </a:r>
          </a:p>
        </p:txBody>
      </p:sp>
      <p:sp>
        <p:nvSpPr>
          <p:cNvPr id="184" name="Complex…"/>
          <p:cNvSpPr txBox="1"/>
          <p:nvPr/>
        </p:nvSpPr>
        <p:spPr>
          <a:xfrm>
            <a:off x="1627489" y="751896"/>
            <a:ext cx="3735860" cy="165100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4400">
                <a:latin typeface="Comic Sans MS"/>
                <a:ea typeface="Comic Sans MS"/>
                <a:cs typeface="Comic Sans MS"/>
                <a:sym typeface="Comic Sans MS"/>
              </a:defRPr>
            </a:pPr>
            <a:r>
              <a:t>    Complex </a:t>
            </a:r>
          </a:p>
          <a:p>
            <a:pPr>
              <a:defRPr b="1" sz="4400">
                <a:latin typeface="Comic Sans MS"/>
                <a:ea typeface="Comic Sans MS"/>
                <a:cs typeface="Comic Sans MS"/>
                <a:sym typeface="Comic Sans MS"/>
              </a:defRPr>
            </a:pPr>
            <a:r>
              <a:t>   Un-order</a:t>
            </a:r>
          </a:p>
        </p:txBody>
      </p:sp>
      <p:sp>
        <p:nvSpPr>
          <p:cNvPr id="185" name="Relational Data Bases link and relate words in many different ways"/>
          <p:cNvSpPr txBox="1"/>
          <p:nvPr/>
        </p:nvSpPr>
        <p:spPr>
          <a:xfrm>
            <a:off x="892104" y="96814"/>
            <a:ext cx="1764892" cy="2263649"/>
          </a:xfrm>
          <a:prstGeom prst="rect">
            <a:avLst/>
          </a:prstGeom>
          <a:gradFill>
            <a:gsLst>
              <a:gs pos="0">
                <a:srgbClr val="FBFBFB"/>
              </a:gs>
              <a:gs pos="100000">
                <a:srgbClr val="BEBEBE"/>
              </a:gs>
            </a:gsLst>
            <a:lin ang="5400000"/>
          </a:grad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65023" tIns="65023" rIns="65023" bIns="65023"/>
          <a:lstStyle/>
          <a:p>
            <a:pPr>
              <a:defRPr sz="2400">
                <a:latin typeface="Abadi MT Condensed Light"/>
                <a:ea typeface="Abadi MT Condensed Light"/>
                <a:cs typeface="Abadi MT Condensed Light"/>
                <a:sym typeface="Abadi MT Condensed Light"/>
              </a:defRPr>
            </a:pPr>
          </a:p>
          <a:p>
            <a:pPr>
              <a:defRPr sz="2400">
                <a:latin typeface="Abadi MT Condensed Light"/>
                <a:ea typeface="Abadi MT Condensed Light"/>
                <a:cs typeface="Abadi MT Condensed Light"/>
                <a:sym typeface="Abadi MT Condensed Light"/>
              </a:defRPr>
            </a:pPr>
            <a:r>
              <a:t>Relational Data Bases link and relate words in many different ways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94" name="Group"/>
          <p:cNvGrpSpPr/>
          <p:nvPr/>
        </p:nvGrpSpPr>
        <p:grpSpPr>
          <a:xfrm>
            <a:off x="650239" y="975359"/>
            <a:ext cx="11812695" cy="7586135"/>
            <a:chOff x="0" y="0"/>
            <a:chExt cx="11812693" cy="7586133"/>
          </a:xfrm>
        </p:grpSpPr>
        <p:pic>
          <p:nvPicPr>
            <p:cNvPr id="189" name="Picture 4" descr="Picture 4"/>
            <p:cNvPicPr>
              <a:picLocks noChangeAspect="1"/>
            </p:cNvPicPr>
            <p:nvPr/>
          </p:nvPicPr>
          <p:blipFill>
            <a:blip r:embed="rId2">
              <a:extLst/>
            </a:blip>
            <a:stretch>
              <a:fillRect/>
            </a:stretch>
          </p:blipFill>
          <p:spPr>
            <a:xfrm>
              <a:off x="1842346" y="0"/>
              <a:ext cx="7911255" cy="7586134"/>
            </a:xfrm>
            <a:prstGeom prst="rect">
              <a:avLst/>
            </a:prstGeom>
            <a:ln w="12700" cap="flat">
              <a:noFill/>
              <a:miter lim="400000"/>
            </a:ln>
            <a:effectLst/>
          </p:spPr>
        </p:pic>
        <p:sp>
          <p:nvSpPr>
            <p:cNvPr id="190" name="Hidden Order (Knowable)…"/>
            <p:cNvSpPr txBox="1"/>
            <p:nvPr/>
          </p:nvSpPr>
          <p:spPr>
            <a:xfrm>
              <a:off x="6610773" y="0"/>
              <a:ext cx="4463627" cy="2682071"/>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t">
              <a:spAutoFit/>
            </a:bodyPr>
            <a:lstStyle/>
            <a:p>
              <a:pPr defTabSz="650240">
                <a:spcBef>
                  <a:spcPts val="1700"/>
                </a:spcBef>
                <a:defRPr b="1" sz="2800">
                  <a:latin typeface="Comic Sans MS"/>
                  <a:ea typeface="Comic Sans MS"/>
                  <a:cs typeface="Comic Sans MS"/>
                  <a:sym typeface="Comic Sans MS"/>
                </a:defRPr>
              </a:pPr>
              <a:r>
                <a:t>Hidden Order (Knowable)</a:t>
              </a:r>
            </a:p>
            <a:p>
              <a:pPr algn="l" defTabSz="650240">
                <a:spcBef>
                  <a:spcPts val="1100"/>
                </a:spcBef>
                <a:defRPr sz="1800">
                  <a:latin typeface="Comic Sans MS"/>
                  <a:ea typeface="Comic Sans MS"/>
                  <a:cs typeface="Comic Sans MS"/>
                  <a:sym typeface="Comic Sans MS"/>
                </a:defRPr>
              </a:pPr>
              <a:r>
                <a:t>Data base documents built in/for this quadrant rely on the expertise of the person/s building them. Roget had specialist knowledge/understanding that had not been available in the same way to others before him.</a:t>
              </a:r>
            </a:p>
          </p:txBody>
        </p:sp>
        <p:sp>
          <p:nvSpPr>
            <p:cNvPr id="191" name="Chaos…"/>
            <p:cNvSpPr txBox="1"/>
            <p:nvPr/>
          </p:nvSpPr>
          <p:spPr>
            <a:xfrm>
              <a:off x="0" y="4009813"/>
              <a:ext cx="5093547" cy="3160354"/>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t">
              <a:spAutoFit/>
            </a:bodyPr>
            <a:lstStyle/>
            <a:p>
              <a:pPr defTabSz="650240">
                <a:lnSpc>
                  <a:spcPct val="80000"/>
                </a:lnSpc>
                <a:spcBef>
                  <a:spcPts val="1500"/>
                </a:spcBef>
                <a:defRPr b="1" sz="2400">
                  <a:latin typeface="Comic Sans MS"/>
                  <a:ea typeface="Comic Sans MS"/>
                  <a:cs typeface="Comic Sans MS"/>
                  <a:sym typeface="Comic Sans MS"/>
                </a:defRPr>
              </a:pPr>
              <a:r>
                <a:t>Chaos </a:t>
              </a:r>
            </a:p>
            <a:p>
              <a:pPr defTabSz="650240">
                <a:lnSpc>
                  <a:spcPct val="30000"/>
                </a:lnSpc>
                <a:spcBef>
                  <a:spcPts val="1500"/>
                </a:spcBef>
                <a:defRPr b="1" sz="2400">
                  <a:latin typeface="Comic Sans MS"/>
                  <a:ea typeface="Comic Sans MS"/>
                  <a:cs typeface="Comic Sans MS"/>
                  <a:sym typeface="Comic Sans MS"/>
                </a:defRPr>
              </a:pPr>
              <a:r>
                <a:t>Un-order</a:t>
              </a:r>
            </a:p>
            <a:p>
              <a:pPr algn="l" defTabSz="650240">
                <a:spcBef>
                  <a:spcPts val="1100"/>
                </a:spcBef>
                <a:defRPr sz="1800">
                  <a:latin typeface="Comic Sans MS"/>
                  <a:ea typeface="Comic Sans MS"/>
                  <a:cs typeface="Comic Sans MS"/>
                  <a:sym typeface="Comic Sans MS"/>
                </a:defRPr>
              </a:pPr>
              <a:r>
                <a:t>Words may have some kind of order but there is no known way to explain or access them. For example those heard to be  </a:t>
              </a:r>
              <a:r>
                <a:t>‘</a:t>
              </a:r>
              <a:r>
                <a:t>speaking in tongues</a:t>
              </a:r>
              <a:r>
                <a:t>’</a:t>
              </a:r>
              <a:r>
                <a:t> are using language-like verbal structures but close examination has shown that there is no meaning that can be ascribed to their utterances</a:t>
              </a:r>
            </a:p>
          </p:txBody>
        </p:sp>
        <p:sp>
          <p:nvSpPr>
            <p:cNvPr id="192" name="Visible Order (Known)…"/>
            <p:cNvSpPr txBox="1"/>
            <p:nvPr/>
          </p:nvSpPr>
          <p:spPr>
            <a:xfrm>
              <a:off x="6285653" y="4118186"/>
              <a:ext cx="5527041" cy="274878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t">
              <a:spAutoFit/>
            </a:bodyPr>
            <a:lstStyle/>
            <a:p>
              <a:pPr defTabSz="650240">
                <a:lnSpc>
                  <a:spcPct val="80000"/>
                </a:lnSpc>
                <a:spcBef>
                  <a:spcPts val="1700"/>
                </a:spcBef>
                <a:defRPr b="1" sz="2800">
                  <a:latin typeface="Comic Sans MS"/>
                  <a:ea typeface="Comic Sans MS"/>
                  <a:cs typeface="Comic Sans MS"/>
                  <a:sym typeface="Comic Sans MS"/>
                </a:defRPr>
              </a:pPr>
              <a:r>
                <a:t>Visible Order (Known)</a:t>
              </a:r>
            </a:p>
            <a:p>
              <a:pPr algn="l" defTabSz="650240">
                <a:defRPr sz="1800">
                  <a:latin typeface="Comic Sans MS"/>
                  <a:ea typeface="Comic Sans MS"/>
                  <a:cs typeface="Comic Sans MS"/>
                  <a:sym typeface="Comic Sans MS"/>
                </a:defRPr>
              </a:pPr>
              <a:r>
                <a:t>Information is arranged according to </a:t>
              </a:r>
              <a:r>
                <a:t>logics that are known and shared (however illogical they may actually be (e.g. alphabetical order  is totally arbitrary, but shared and known by all as ‘order’) </a:t>
              </a:r>
            </a:p>
            <a:p>
              <a:pPr algn="l" defTabSz="650240">
                <a:defRPr sz="1800">
                  <a:latin typeface="Comic Sans MS"/>
                  <a:ea typeface="Comic Sans MS"/>
                  <a:cs typeface="Comic Sans MS"/>
                  <a:sym typeface="Comic Sans MS"/>
                </a:defRPr>
              </a:pPr>
              <a:r>
                <a:t>There is no need to learn to understand the document beyond some simple basics, order does not change across languages</a:t>
              </a:r>
            </a:p>
          </p:txBody>
        </p:sp>
        <p:sp>
          <p:nvSpPr>
            <p:cNvPr id="193" name="Complex Un-order…"/>
            <p:cNvSpPr txBox="1"/>
            <p:nvPr/>
          </p:nvSpPr>
          <p:spPr>
            <a:xfrm>
              <a:off x="424462" y="419946"/>
              <a:ext cx="4985174" cy="2530349"/>
            </a:xfrm>
            <a:prstGeom prst="rect">
              <a:avLst/>
            </a:prstGeom>
            <a:solidFill>
              <a:srgbClr val="FFFFFF"/>
            </a:solid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t">
              <a:spAutoFit/>
            </a:bodyPr>
            <a:lstStyle/>
            <a:p>
              <a:pPr defTabSz="650240">
                <a:defRPr b="1" sz="2800">
                  <a:latin typeface="Comic Sans MS"/>
                  <a:ea typeface="Comic Sans MS"/>
                  <a:cs typeface="Comic Sans MS"/>
                  <a:sym typeface="Comic Sans MS"/>
                </a:defRPr>
              </a:pPr>
              <a:r>
                <a:t>Complex Un-order</a:t>
              </a:r>
            </a:p>
            <a:p>
              <a:pPr algn="l" defTabSz="650240">
                <a:defRPr sz="1800">
                  <a:latin typeface="Comic Sans MS"/>
                  <a:ea typeface="Comic Sans MS"/>
                  <a:cs typeface="Comic Sans MS"/>
                  <a:sym typeface="Comic Sans MS"/>
                </a:defRPr>
              </a:pPr>
              <a:r>
                <a:t>In regard to information/knowledge management this quadrant requires access methods that can anticipate somewhat the needs of users the database is designed for, but allows for free searching such that unanticipated searches are still possible</a:t>
              </a: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2" name="Picture 5.png" descr="Picture 5.png"/>
          <p:cNvPicPr>
            <a:picLocks noChangeAspect="1"/>
          </p:cNvPicPr>
          <p:nvPr/>
        </p:nvPicPr>
        <p:blipFill>
          <a:blip r:embed="rId2">
            <a:extLst/>
          </a:blip>
          <a:stretch>
            <a:fillRect/>
          </a:stretch>
        </p:blipFill>
        <p:spPr>
          <a:xfrm>
            <a:off x="1110826" y="1679786"/>
            <a:ext cx="10783148" cy="639402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Learning to look ahead"/>
          <p:cNvSpPr txBox="1"/>
          <p:nvPr>
            <p:ph type="title"/>
          </p:nvPr>
        </p:nvSpPr>
        <p:spPr>
          <a:xfrm>
            <a:off x="952500" y="444500"/>
            <a:ext cx="11099800" cy="1573858"/>
          </a:xfrm>
          <a:prstGeom prst="rect">
            <a:avLst/>
          </a:prstGeom>
        </p:spPr>
        <p:txBody>
          <a:bodyPr/>
          <a:lstStyle/>
          <a:p>
            <a:pPr/>
            <a:r>
              <a:t>Learning to look ahead</a:t>
            </a:r>
          </a:p>
        </p:txBody>
      </p:sp>
      <p:sp>
        <p:nvSpPr>
          <p:cNvPr id="125" name="While traditional scientific knowledge may have its limits, a problem inhibiting achievement is the habit of applying one approach to knowledge use and acquisition.…"/>
          <p:cNvSpPr txBox="1"/>
          <p:nvPr>
            <p:ph type="body" idx="1"/>
          </p:nvPr>
        </p:nvSpPr>
        <p:spPr>
          <a:xfrm>
            <a:off x="1270000" y="1981200"/>
            <a:ext cx="11099800" cy="6286500"/>
          </a:xfrm>
          <a:prstGeom prst="rect">
            <a:avLst/>
          </a:prstGeom>
        </p:spPr>
        <p:txBody>
          <a:bodyPr/>
          <a:lstStyle/>
          <a:p>
            <a:pPr marL="355600" indent="-355600" defTabSz="467359">
              <a:spcBef>
                <a:spcPts val="3300"/>
              </a:spcBef>
              <a:defRPr sz="2880"/>
            </a:pPr>
            <a:r>
              <a:t>While traditional scientific knowledge may have its limits, a problem inhibiting achievement is the habit of applying one approach to knowledge use and acquisition.</a:t>
            </a:r>
          </a:p>
          <a:p>
            <a:pPr marL="355600" indent="-355600" defTabSz="467359">
              <a:spcBef>
                <a:spcPts val="3300"/>
              </a:spcBef>
              <a:defRPr sz="2880"/>
            </a:pPr>
            <a:r>
              <a:t>The Cynefin model identifies FIVE Domains in which we work with knowledge.</a:t>
            </a:r>
          </a:p>
          <a:p>
            <a:pPr marL="355600" indent="-355600" defTabSz="467359">
              <a:spcBef>
                <a:spcPts val="3300"/>
              </a:spcBef>
              <a:defRPr sz="2880"/>
            </a:pPr>
            <a:r>
              <a:t>Each has its own features and all need different responses</a:t>
            </a:r>
          </a:p>
          <a:p>
            <a:pPr marL="0" indent="0" defTabSz="467359">
              <a:spcBef>
                <a:spcPts val="3300"/>
              </a:spcBef>
              <a:buSzTx/>
              <a:buNone/>
              <a:defRPr sz="2880"/>
            </a:pPr>
            <a:r>
              <a:t>Good managers ask </a:t>
            </a:r>
          </a:p>
          <a:p>
            <a:pPr lvl="2" marL="1066800" indent="-355600" defTabSz="467359">
              <a:spcBef>
                <a:spcPts val="1700"/>
              </a:spcBef>
              <a:defRPr sz="2880"/>
            </a:pPr>
            <a:r>
              <a:t>“Which Domain of Knowledge am in in?</a:t>
            </a:r>
          </a:p>
          <a:p>
            <a:pPr lvl="2" marL="1066800" indent="-355600" defTabSz="467359">
              <a:spcBef>
                <a:spcPts val="1700"/>
              </a:spcBef>
              <a:defRPr sz="2880"/>
            </a:pPr>
            <a:r>
              <a:t> What do I need to know about the relation between what is happening (Cause) and what impact it will have (Effect)?”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7" name="Picture 4.png" descr="Picture 4.png"/>
          <p:cNvPicPr>
            <a:picLocks noChangeAspect="1"/>
          </p:cNvPicPr>
          <p:nvPr/>
        </p:nvPicPr>
        <p:blipFill>
          <a:blip r:embed="rId2">
            <a:extLst/>
          </a:blip>
          <a:srcRect l="0" t="10355" r="0" b="0"/>
          <a:stretch>
            <a:fillRect/>
          </a:stretch>
        </p:blipFill>
        <p:spPr>
          <a:xfrm>
            <a:off x="1358714" y="1646146"/>
            <a:ext cx="9649993" cy="7303949"/>
          </a:xfrm>
          <a:prstGeom prst="rect">
            <a:avLst/>
          </a:prstGeom>
          <a:ln w="12700">
            <a:miter lim="400000"/>
          </a:ln>
        </p:spPr>
      </p:pic>
      <p:sp>
        <p:nvSpPr>
          <p:cNvPr id="128" name="Familiar      Domain"/>
          <p:cNvSpPr txBox="1"/>
          <p:nvPr/>
        </p:nvSpPr>
        <p:spPr>
          <a:xfrm>
            <a:off x="6993716" y="5947099"/>
            <a:ext cx="3182370" cy="23876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a:defRPr sz="3100">
                <a:solidFill>
                  <a:srgbClr val="FFFFFF"/>
                </a:solidFill>
              </a:defRPr>
            </a:pPr>
          </a:p>
          <a:p>
            <a:pPr>
              <a:defRPr sz="4400">
                <a:solidFill>
                  <a:srgbClr val="FFFFFF"/>
                </a:solidFill>
              </a:defRPr>
            </a:pPr>
            <a:r>
              <a:t>Familiar      Domain</a:t>
            </a:r>
          </a:p>
        </p:txBody>
      </p:sp>
      <p:sp>
        <p:nvSpPr>
          <p:cNvPr id="129" name="Complicated  Domain"/>
          <p:cNvSpPr txBox="1"/>
          <p:nvPr/>
        </p:nvSpPr>
        <p:spPr>
          <a:xfrm>
            <a:off x="7092898" y="2101575"/>
            <a:ext cx="3322545" cy="2794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a:defRPr sz="4400">
                <a:solidFill>
                  <a:srgbClr val="FFFFFF"/>
                </a:solidFill>
              </a:defRPr>
            </a:pPr>
          </a:p>
          <a:p>
            <a:pPr>
              <a:defRPr sz="4400">
                <a:solidFill>
                  <a:srgbClr val="FFFFFF"/>
                </a:solidFill>
              </a:defRPr>
            </a:pPr>
            <a:r>
              <a:t>Complicated  Domain</a:t>
            </a:r>
          </a:p>
        </p:txBody>
      </p:sp>
      <p:sp>
        <p:nvSpPr>
          <p:cNvPr id="130" name="Complex Domain"/>
          <p:cNvSpPr txBox="1"/>
          <p:nvPr/>
        </p:nvSpPr>
        <p:spPr>
          <a:xfrm>
            <a:off x="3692862" y="2127089"/>
            <a:ext cx="2346582" cy="2794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a:defRPr sz="4400">
                <a:solidFill>
                  <a:srgbClr val="FFFFFF"/>
                </a:solidFill>
              </a:defRPr>
            </a:pPr>
          </a:p>
          <a:p>
            <a:pPr>
              <a:defRPr sz="4400">
                <a:solidFill>
                  <a:srgbClr val="FFFFFF"/>
                </a:solidFill>
              </a:defRPr>
            </a:pPr>
            <a:r>
              <a:t>Complex Domain</a:t>
            </a:r>
          </a:p>
        </p:txBody>
      </p:sp>
      <p:sp>
        <p:nvSpPr>
          <p:cNvPr id="131" name="Chaos Domain"/>
          <p:cNvSpPr txBox="1"/>
          <p:nvPr/>
        </p:nvSpPr>
        <p:spPr>
          <a:xfrm>
            <a:off x="3692862" y="5628319"/>
            <a:ext cx="2346582" cy="2794001"/>
          </a:xfrm>
          <a:prstGeom prst="rect">
            <a:avLst/>
          </a:prstGeom>
          <a:blipFill>
            <a:blip r:embed="rId3"/>
          </a:blipFill>
          <a:ln w="12700">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nchor="ctr">
            <a:spAutoFit/>
          </a:bodyPr>
          <a:lstStyle/>
          <a:p>
            <a:pPr>
              <a:defRPr sz="4400">
                <a:solidFill>
                  <a:srgbClr val="FFFFFF"/>
                </a:solidFill>
              </a:defRPr>
            </a:pPr>
          </a:p>
          <a:p>
            <a:pPr>
              <a:defRPr sz="4400">
                <a:solidFill>
                  <a:srgbClr val="FFFFFF"/>
                </a:solidFill>
              </a:defRPr>
            </a:pPr>
            <a:r>
              <a:t>Chaos Domain</a:t>
            </a:r>
          </a:p>
        </p:txBody>
      </p:sp>
      <p:sp>
        <p:nvSpPr>
          <p:cNvPr id="132" name="Domain…"/>
          <p:cNvSpPr txBox="1"/>
          <p:nvPr/>
        </p:nvSpPr>
        <p:spPr>
          <a:xfrm>
            <a:off x="5440373" y="4762500"/>
            <a:ext cx="2346582" cy="736601"/>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2100">
                <a:solidFill>
                  <a:srgbClr val="5E57F2"/>
                </a:solidFill>
                <a:latin typeface="Helvetica"/>
                <a:ea typeface="Helvetica"/>
                <a:cs typeface="Helvetica"/>
                <a:sym typeface="Helvetica"/>
              </a:defRPr>
            </a:pPr>
            <a:r>
              <a:t>Domain</a:t>
            </a:r>
          </a:p>
          <a:p>
            <a:pPr>
              <a:defRPr b="1" sz="2100">
                <a:solidFill>
                  <a:srgbClr val="5E57F2"/>
                </a:solidFill>
                <a:latin typeface="Helvetica"/>
                <a:ea typeface="Helvetica"/>
                <a:cs typeface="Helvetica"/>
                <a:sym typeface="Helvetica"/>
              </a:defRPr>
            </a:pPr>
            <a:r>
              <a:t>Of DISORDER</a:t>
            </a:r>
          </a:p>
        </p:txBody>
      </p:sp>
      <p:sp>
        <p:nvSpPr>
          <p:cNvPr id="133" name="Cynefin Domains"/>
          <p:cNvSpPr txBox="1"/>
          <p:nvPr/>
        </p:nvSpPr>
        <p:spPr>
          <a:xfrm>
            <a:off x="3610269" y="695960"/>
            <a:ext cx="6808576" cy="83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latin typeface="Abadi MT Condensed Extra Bold"/>
                <a:ea typeface="Abadi MT Condensed Extra Bold"/>
                <a:cs typeface="Abadi MT Condensed Extra Bold"/>
                <a:sym typeface="Abadi MT Condensed Extra Bold"/>
              </a:defRPr>
            </a:lvl1pPr>
          </a:lstStyle>
          <a:p>
            <a:pPr/>
            <a:r>
              <a:t>Cynefin Domains</a:t>
            </a:r>
          </a:p>
        </p:txBody>
      </p:sp>
      <p:sp>
        <p:nvSpPr>
          <p:cNvPr id="134" name="Information…"/>
          <p:cNvSpPr txBox="1"/>
          <p:nvPr/>
        </p:nvSpPr>
        <p:spPr>
          <a:xfrm>
            <a:off x="10584257" y="1396840"/>
            <a:ext cx="2181439" cy="721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rPr sz="3000"/>
              <a:t>Information </a:t>
            </a:r>
            <a:endParaRPr sz="3000"/>
          </a:p>
          <a:p>
            <a:pPr>
              <a:defRPr sz="3000"/>
            </a:pPr>
            <a:r>
              <a:t>is</a:t>
            </a:r>
          </a:p>
          <a:p>
            <a:pPr>
              <a:defRPr sz="3000"/>
            </a:pPr>
            <a:r>
              <a:t> </a:t>
            </a:r>
          </a:p>
          <a:p>
            <a:pPr/>
            <a:r>
              <a:t>O</a:t>
            </a:r>
          </a:p>
          <a:p>
            <a:pPr/>
            <a:r>
              <a:t>R</a:t>
            </a:r>
          </a:p>
          <a:p>
            <a:pPr/>
            <a:r>
              <a:t>D</a:t>
            </a:r>
          </a:p>
          <a:p>
            <a:pPr/>
            <a:r>
              <a:t>E</a:t>
            </a:r>
          </a:p>
          <a:p>
            <a:pPr/>
            <a:r>
              <a:t>R</a:t>
            </a:r>
          </a:p>
          <a:p>
            <a:pPr/>
            <a:r>
              <a:t>E</a:t>
            </a:r>
          </a:p>
          <a:p>
            <a:pPr/>
            <a:r>
              <a:t>D</a:t>
            </a:r>
          </a:p>
          <a:p>
            <a:pPr/>
          </a:p>
          <a:p>
            <a:pPr>
              <a:defRPr sz="3000"/>
            </a:pPr>
            <a:r>
              <a:t>We know how it works</a:t>
            </a:r>
          </a:p>
        </p:txBody>
      </p:sp>
      <p:sp>
        <p:nvSpPr>
          <p:cNvPr id="135" name="Information…"/>
          <p:cNvSpPr txBox="1"/>
          <p:nvPr/>
        </p:nvSpPr>
        <p:spPr>
          <a:xfrm>
            <a:off x="1275113" y="895190"/>
            <a:ext cx="2346583" cy="8216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r>
              <a:t>Information </a:t>
            </a:r>
          </a:p>
          <a:p>
            <a:pPr>
              <a:defRPr sz="3000"/>
            </a:pPr>
            <a:r>
              <a:t>is</a:t>
            </a:r>
          </a:p>
          <a:p>
            <a:pPr>
              <a:defRPr b="1">
                <a:latin typeface="Helvetica"/>
                <a:ea typeface="Helvetica"/>
                <a:cs typeface="Helvetica"/>
                <a:sym typeface="Helvetica"/>
              </a:defRPr>
            </a:pPr>
            <a:r>
              <a:t>U</a:t>
            </a:r>
          </a:p>
          <a:p>
            <a:pPr>
              <a:defRPr b="1">
                <a:latin typeface="Helvetica"/>
                <a:ea typeface="Helvetica"/>
                <a:cs typeface="Helvetica"/>
                <a:sym typeface="Helvetica"/>
              </a:defRPr>
            </a:pPr>
            <a:r>
              <a:t>N </a:t>
            </a:r>
          </a:p>
          <a:p>
            <a:pPr/>
            <a:r>
              <a:t>O</a:t>
            </a:r>
          </a:p>
          <a:p>
            <a:pPr/>
            <a:r>
              <a:t>R</a:t>
            </a:r>
          </a:p>
          <a:p>
            <a:pPr/>
            <a:r>
              <a:t>D</a:t>
            </a:r>
          </a:p>
          <a:p>
            <a:pPr/>
            <a:r>
              <a:t>E</a:t>
            </a:r>
          </a:p>
          <a:p>
            <a:pPr/>
            <a:r>
              <a:t>R</a:t>
            </a:r>
          </a:p>
          <a:p>
            <a:pPr/>
            <a:r>
              <a:t>E</a:t>
            </a:r>
          </a:p>
          <a:p>
            <a:pPr/>
            <a:r>
              <a:t>D</a:t>
            </a:r>
          </a:p>
          <a:p>
            <a:pPr>
              <a:defRPr sz="3000"/>
            </a:pPr>
            <a:r>
              <a:t>We do not know how it works until we work with it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7" name="Screen shot 2011-07-24 at 9.27.15 AM.png" descr="Screen shot 2011-07-24 at 9.27.15 AM.png"/>
          <p:cNvPicPr>
            <a:picLocks noChangeAspect="1"/>
          </p:cNvPicPr>
          <p:nvPr/>
        </p:nvPicPr>
        <p:blipFill>
          <a:blip r:embed="rId3">
            <a:extLst/>
          </a:blip>
          <a:stretch>
            <a:fillRect/>
          </a:stretch>
        </p:blipFill>
        <p:spPr>
          <a:xfrm>
            <a:off x="86924" y="-90312"/>
            <a:ext cx="9934223" cy="9934224"/>
          </a:xfrm>
          <a:prstGeom prst="rect">
            <a:avLst/>
          </a:prstGeom>
          <a:ln w="12700">
            <a:miter lim="400000"/>
          </a:ln>
        </p:spPr>
      </p:pic>
      <p:sp>
        <p:nvSpPr>
          <p:cNvPr id="138" name="When we set up repeating processes we follow - ‘best practice’ or…"/>
          <p:cNvSpPr txBox="1"/>
          <p:nvPr/>
        </p:nvSpPr>
        <p:spPr>
          <a:xfrm>
            <a:off x="10163285" y="577849"/>
            <a:ext cx="2345907" cy="829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When we set up repeating processes we follow - ‘best practice’ or </a:t>
            </a:r>
          </a:p>
          <a:p>
            <a:pPr/>
            <a:r>
              <a:t>‘good practice’</a:t>
            </a:r>
          </a:p>
          <a:p>
            <a:pPr/>
            <a:r>
              <a:t>Both are designed for ‘ordered’ contexts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2" name="Screen shot 2011-07-24 at 9.27.15 AM.png" descr="Screen shot 2011-07-24 at 9.27.15 AM.png"/>
          <p:cNvPicPr>
            <a:picLocks noChangeAspect="1"/>
          </p:cNvPicPr>
          <p:nvPr/>
        </p:nvPicPr>
        <p:blipFill>
          <a:blip r:embed="rId3">
            <a:extLst/>
          </a:blip>
          <a:stretch>
            <a:fillRect/>
          </a:stretch>
        </p:blipFill>
        <p:spPr>
          <a:xfrm>
            <a:off x="3216496" y="-90312"/>
            <a:ext cx="9934224" cy="9934224"/>
          </a:xfrm>
          <a:prstGeom prst="rect">
            <a:avLst/>
          </a:prstGeom>
          <a:ln w="12700">
            <a:miter lim="400000"/>
          </a:ln>
        </p:spPr>
      </p:pic>
      <p:sp>
        <p:nvSpPr>
          <p:cNvPr id="143" name="When we experience unique processes we need to establish new processes based on what is emerging - or create novel approaches"/>
          <p:cNvSpPr txBox="1"/>
          <p:nvPr/>
        </p:nvSpPr>
        <p:spPr>
          <a:xfrm>
            <a:off x="592126" y="764722"/>
            <a:ext cx="2568422" cy="7747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When we experience unique processes we need to establish new processes based on what is emerging - or create novel approaches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53" name="Group"/>
          <p:cNvGrpSpPr/>
          <p:nvPr/>
        </p:nvGrpSpPr>
        <p:grpSpPr>
          <a:xfrm>
            <a:off x="1371464" y="808330"/>
            <a:ext cx="10869861" cy="8136940"/>
            <a:chOff x="0" y="0"/>
            <a:chExt cx="10869860" cy="8136938"/>
          </a:xfrm>
        </p:grpSpPr>
        <p:pic>
          <p:nvPicPr>
            <p:cNvPr id="147" name="Picture 4.png" descr="Picture 4.png"/>
            <p:cNvPicPr>
              <a:picLocks noChangeAspect="1"/>
            </p:cNvPicPr>
            <p:nvPr/>
          </p:nvPicPr>
          <p:blipFill>
            <a:blip r:embed="rId3">
              <a:extLst/>
            </a:blip>
            <a:stretch>
              <a:fillRect/>
            </a:stretch>
          </p:blipFill>
          <p:spPr>
            <a:xfrm>
              <a:off x="0" y="0"/>
              <a:ext cx="9637242" cy="8136939"/>
            </a:xfrm>
            <a:prstGeom prst="rect">
              <a:avLst/>
            </a:prstGeom>
            <a:ln w="12700" cap="flat">
              <a:noFill/>
              <a:miter lim="400000"/>
            </a:ln>
            <a:effectLst/>
          </p:spPr>
        </p:pic>
        <p:sp>
          <p:nvSpPr>
            <p:cNvPr id="148" name="Familiar Domain"/>
            <p:cNvSpPr txBox="1"/>
            <p:nvPr/>
          </p:nvSpPr>
          <p:spPr>
            <a:xfrm>
              <a:off x="8523278" y="4926359"/>
              <a:ext cx="2346583" cy="1041401"/>
            </a:xfrm>
            <a:prstGeom prst="rect">
              <a:avLst/>
            </a:prstGeom>
            <a:blipFill rotWithShape="1">
              <a:blip r:embed="rId4"/>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solidFill>
                    <a:srgbClr val="FFFFFF"/>
                  </a:solidFill>
                </a:defRPr>
              </a:lvl1pPr>
            </a:lstStyle>
            <a:p>
              <a:pPr/>
              <a:r>
                <a:t>Familiar Domain</a:t>
              </a:r>
            </a:p>
          </p:txBody>
        </p:sp>
        <p:sp>
          <p:nvSpPr>
            <p:cNvPr id="149" name="Complicated  Domain"/>
            <p:cNvSpPr txBox="1"/>
            <p:nvPr/>
          </p:nvSpPr>
          <p:spPr>
            <a:xfrm>
              <a:off x="8161369" y="963319"/>
              <a:ext cx="2536040" cy="1041401"/>
            </a:xfrm>
            <a:prstGeom prst="rect">
              <a:avLst/>
            </a:prstGeom>
            <a:blipFill rotWithShape="1">
              <a:blip r:embed="rId4"/>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solidFill>
                    <a:srgbClr val="FFFFFF"/>
                  </a:solidFill>
                </a:defRPr>
              </a:lvl1pPr>
            </a:lstStyle>
            <a:p>
              <a:pPr/>
              <a:r>
                <a:t>Complicated  Domain</a:t>
              </a:r>
            </a:p>
          </p:txBody>
        </p:sp>
        <p:sp>
          <p:nvSpPr>
            <p:cNvPr id="150" name="Complex Domain"/>
            <p:cNvSpPr txBox="1"/>
            <p:nvPr/>
          </p:nvSpPr>
          <p:spPr>
            <a:xfrm>
              <a:off x="64598" y="1557052"/>
              <a:ext cx="2346583" cy="1041401"/>
            </a:xfrm>
            <a:prstGeom prst="rect">
              <a:avLst/>
            </a:prstGeom>
            <a:blipFill rotWithShape="1">
              <a:blip r:embed="rId4"/>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solidFill>
                    <a:srgbClr val="FFFFFF"/>
                  </a:solidFill>
                </a:defRPr>
              </a:lvl1pPr>
            </a:lstStyle>
            <a:p>
              <a:pPr/>
              <a:r>
                <a:t>Complex Domain</a:t>
              </a:r>
            </a:p>
          </p:txBody>
        </p:sp>
        <p:sp>
          <p:nvSpPr>
            <p:cNvPr id="151" name="Chaos Domain"/>
            <p:cNvSpPr txBox="1"/>
            <p:nvPr/>
          </p:nvSpPr>
          <p:spPr>
            <a:xfrm>
              <a:off x="64598" y="5164332"/>
              <a:ext cx="2346583" cy="1041401"/>
            </a:xfrm>
            <a:prstGeom prst="rect">
              <a:avLst/>
            </a:prstGeom>
            <a:blipFill rotWithShape="1">
              <a:blip r:embed="rId4"/>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100">
                  <a:solidFill>
                    <a:srgbClr val="FFFFFF"/>
                  </a:solidFill>
                </a:defRPr>
              </a:lvl1pPr>
            </a:lstStyle>
            <a:p>
              <a:pPr/>
              <a:r>
                <a:t>Chaos Domain</a:t>
              </a:r>
            </a:p>
          </p:txBody>
        </p:sp>
        <p:sp>
          <p:nvSpPr>
            <p:cNvPr id="152" name="Domain…"/>
            <p:cNvSpPr txBox="1"/>
            <p:nvPr/>
          </p:nvSpPr>
          <p:spPr>
            <a:xfrm>
              <a:off x="4068909" y="3954169"/>
              <a:ext cx="2346582" cy="73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b="1" sz="2100">
                  <a:solidFill>
                    <a:srgbClr val="EAF221"/>
                  </a:solidFill>
                  <a:latin typeface="Helvetica"/>
                  <a:ea typeface="Helvetica"/>
                  <a:cs typeface="Helvetica"/>
                  <a:sym typeface="Helvetica"/>
                </a:defRPr>
              </a:pPr>
              <a:r>
                <a:t>Domain</a:t>
              </a:r>
            </a:p>
            <a:p>
              <a:pPr>
                <a:defRPr b="1" sz="2100">
                  <a:solidFill>
                    <a:srgbClr val="EAF221"/>
                  </a:solidFill>
                  <a:latin typeface="Helvetica"/>
                  <a:ea typeface="Helvetica"/>
                  <a:cs typeface="Helvetica"/>
                  <a:sym typeface="Helvetica"/>
                </a:defRPr>
              </a:pPr>
              <a:r>
                <a:t>Of DISORDER</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Line"/>
          <p:cNvSpPr/>
          <p:nvPr/>
        </p:nvSpPr>
        <p:spPr>
          <a:xfrm flipH="1">
            <a:off x="2280073" y="1593426"/>
            <a:ext cx="1" cy="4985175"/>
          </a:xfrm>
          <a:prstGeom prst="line">
            <a:avLst/>
          </a:prstGeom>
          <a:ln w="12700">
            <a:solidFill>
              <a:srgbClr val="000000"/>
            </a:solidFill>
            <a:headEnd type="triangle"/>
            <a:tailEnd type="triangle"/>
          </a:ln>
        </p:spPr>
        <p:txBody>
          <a:bodyPr lIns="65023" tIns="65023" rIns="65023" bIns="65023"/>
          <a:lstStyle/>
          <a:p>
            <a:pPr algn="l" defTabSz="1300480">
              <a:defRPr sz="3400">
                <a:latin typeface="Arial"/>
                <a:ea typeface="Arial"/>
                <a:cs typeface="Arial"/>
                <a:sym typeface="Arial"/>
              </a:defRPr>
            </a:pPr>
          </a:p>
        </p:txBody>
      </p:sp>
      <p:sp>
        <p:nvSpPr>
          <p:cNvPr id="158" name="Line"/>
          <p:cNvSpPr/>
          <p:nvPr/>
        </p:nvSpPr>
        <p:spPr>
          <a:xfrm>
            <a:off x="2817706" y="7477759"/>
            <a:ext cx="7694508" cy="1"/>
          </a:xfrm>
          <a:prstGeom prst="line">
            <a:avLst/>
          </a:prstGeom>
          <a:ln w="12700">
            <a:solidFill>
              <a:srgbClr val="000000"/>
            </a:solidFill>
            <a:headEnd type="triangle"/>
            <a:tailEnd type="triangle"/>
          </a:ln>
        </p:spPr>
        <p:txBody>
          <a:bodyPr lIns="65023" tIns="65023" rIns="65023" bIns="65023"/>
          <a:lstStyle/>
          <a:p>
            <a:pPr algn="l" defTabSz="1300480">
              <a:defRPr sz="3400">
                <a:latin typeface="Arial"/>
                <a:ea typeface="Arial"/>
                <a:cs typeface="Arial"/>
                <a:sym typeface="Arial"/>
              </a:defRPr>
            </a:pPr>
          </a:p>
        </p:txBody>
      </p:sp>
      <p:sp>
        <p:nvSpPr>
          <p:cNvPr id="159" name="‘Complexity’"/>
          <p:cNvSpPr txBox="1"/>
          <p:nvPr/>
        </p:nvSpPr>
        <p:spPr>
          <a:xfrm>
            <a:off x="1387242" y="567266"/>
            <a:ext cx="1785663" cy="475678"/>
          </a:xfrm>
          <a:prstGeom prst="rect">
            <a:avLst/>
          </a:prstGeom>
          <a:ln w="12700">
            <a:miter lim="400000"/>
          </a:ln>
          <a:extLst>
            <a:ext uri="{C572A759-6A51-4108-AA02-DFA0A04FC94B}">
              <ma14:wrappingTextBoxFlag xmlns:ma14="http://schemas.microsoft.com/office/mac/drawingml/2011/main" val="1"/>
            </a:ext>
          </a:extLst>
        </p:spPr>
        <p:txBody>
          <a:bodyPr wrap="none" lIns="65023" tIns="65023" rIns="65023" bIns="65023">
            <a:spAutoFit/>
          </a:bodyPr>
          <a:lstStyle>
            <a:lvl1pPr algn="l" defTabSz="650240">
              <a:defRPr sz="2400">
                <a:latin typeface="Arial"/>
                <a:ea typeface="Arial"/>
                <a:cs typeface="Arial"/>
                <a:sym typeface="Arial"/>
              </a:defRPr>
            </a:lvl1pPr>
          </a:lstStyle>
          <a:p>
            <a:pPr/>
            <a:r>
              <a:t>‘Complexity’</a:t>
            </a:r>
          </a:p>
        </p:txBody>
      </p:sp>
      <p:sp>
        <p:nvSpPr>
          <p:cNvPr id="160" name="‘Simplicity’"/>
          <p:cNvSpPr txBox="1"/>
          <p:nvPr/>
        </p:nvSpPr>
        <p:spPr>
          <a:xfrm>
            <a:off x="1600199" y="6813973"/>
            <a:ext cx="1565249" cy="475677"/>
          </a:xfrm>
          <a:prstGeom prst="rect">
            <a:avLst/>
          </a:prstGeom>
          <a:ln w="12700">
            <a:miter lim="400000"/>
          </a:ln>
          <a:extLst>
            <a:ext uri="{C572A759-6A51-4108-AA02-DFA0A04FC94B}">
              <ma14:wrappingTextBoxFlag xmlns:ma14="http://schemas.microsoft.com/office/mac/drawingml/2011/main" val="1"/>
            </a:ext>
          </a:extLst>
        </p:spPr>
        <p:txBody>
          <a:bodyPr wrap="none" lIns="65023" tIns="65023" rIns="65023" bIns="65023">
            <a:spAutoFit/>
          </a:bodyPr>
          <a:lstStyle>
            <a:lvl1pPr algn="l" defTabSz="650240">
              <a:defRPr sz="2400">
                <a:latin typeface="Arial"/>
                <a:ea typeface="Arial"/>
                <a:cs typeface="Arial"/>
                <a:sym typeface="Arial"/>
              </a:defRPr>
            </a:lvl1pPr>
          </a:lstStyle>
          <a:p>
            <a:pPr/>
            <a:r>
              <a:t>‘Simplicity’</a:t>
            </a:r>
          </a:p>
        </p:txBody>
      </p:sp>
      <p:sp>
        <p:nvSpPr>
          <p:cNvPr id="161" name="‘Un-order’"/>
          <p:cNvSpPr txBox="1"/>
          <p:nvPr/>
        </p:nvSpPr>
        <p:spPr>
          <a:xfrm>
            <a:off x="2832946" y="7525022"/>
            <a:ext cx="1492174" cy="475678"/>
          </a:xfrm>
          <a:prstGeom prst="rect">
            <a:avLst/>
          </a:prstGeom>
          <a:ln w="12700">
            <a:miter lim="400000"/>
          </a:ln>
          <a:extLst>
            <a:ext uri="{C572A759-6A51-4108-AA02-DFA0A04FC94B}">
              <ma14:wrappingTextBoxFlag xmlns:ma14="http://schemas.microsoft.com/office/mac/drawingml/2011/main" val="1"/>
            </a:ext>
          </a:extLst>
        </p:spPr>
        <p:txBody>
          <a:bodyPr wrap="none" lIns="65023" tIns="65023" rIns="65023" bIns="65023">
            <a:spAutoFit/>
          </a:bodyPr>
          <a:lstStyle>
            <a:lvl1pPr algn="l" defTabSz="650240">
              <a:defRPr sz="2400">
                <a:latin typeface="Arial"/>
                <a:ea typeface="Arial"/>
                <a:cs typeface="Arial"/>
                <a:sym typeface="Arial"/>
              </a:defRPr>
            </a:lvl1pPr>
          </a:lstStyle>
          <a:p>
            <a:pPr/>
            <a:r>
              <a:t>‘Un-order’</a:t>
            </a:r>
          </a:p>
        </p:txBody>
      </p:sp>
      <p:sp>
        <p:nvSpPr>
          <p:cNvPr id="162" name="‘Order’"/>
          <p:cNvSpPr txBox="1"/>
          <p:nvPr/>
        </p:nvSpPr>
        <p:spPr>
          <a:xfrm>
            <a:off x="9541933" y="7525022"/>
            <a:ext cx="1068608" cy="475678"/>
          </a:xfrm>
          <a:prstGeom prst="rect">
            <a:avLst/>
          </a:prstGeom>
          <a:ln w="12700">
            <a:miter lim="400000"/>
          </a:ln>
          <a:extLst>
            <a:ext uri="{C572A759-6A51-4108-AA02-DFA0A04FC94B}">
              <ma14:wrappingTextBoxFlag xmlns:ma14="http://schemas.microsoft.com/office/mac/drawingml/2011/main" val="1"/>
            </a:ext>
          </a:extLst>
        </p:spPr>
        <p:txBody>
          <a:bodyPr wrap="none" lIns="65023" tIns="65023" rIns="65023" bIns="65023">
            <a:spAutoFit/>
          </a:bodyPr>
          <a:lstStyle>
            <a:lvl1pPr algn="l" defTabSz="650240">
              <a:defRPr sz="2400">
                <a:latin typeface="Arial"/>
                <a:ea typeface="Arial"/>
                <a:cs typeface="Arial"/>
                <a:sym typeface="Arial"/>
              </a:defRPr>
            </a:lvl1pPr>
          </a:lstStyle>
          <a:p>
            <a:pPr/>
            <a:r>
              <a:t>‘Order’</a:t>
            </a:r>
          </a:p>
        </p:txBody>
      </p:sp>
      <p:pic>
        <p:nvPicPr>
          <p:cNvPr id="163" name="Picture 1" descr="Picture 1"/>
          <p:cNvPicPr>
            <a:picLocks noChangeAspect="1"/>
          </p:cNvPicPr>
          <p:nvPr/>
        </p:nvPicPr>
        <p:blipFill>
          <a:blip r:embed="rId3">
            <a:extLst/>
          </a:blip>
          <a:stretch>
            <a:fillRect/>
          </a:stretch>
        </p:blipFill>
        <p:spPr>
          <a:xfrm>
            <a:off x="5463822" y="3034453"/>
            <a:ext cx="1514970" cy="1650436"/>
          </a:xfrm>
          <a:prstGeom prst="rect">
            <a:avLst/>
          </a:prstGeom>
          <a:ln w="12700">
            <a:miter lim="400000"/>
          </a:ln>
        </p:spPr>
      </p:pic>
      <p:sp>
        <p:nvSpPr>
          <p:cNvPr id="164" name="The Domain of ‘Disorder’…"/>
          <p:cNvSpPr txBox="1"/>
          <p:nvPr/>
        </p:nvSpPr>
        <p:spPr>
          <a:xfrm>
            <a:off x="4340859" y="1401233"/>
            <a:ext cx="5527041" cy="1186877"/>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650240">
              <a:defRPr sz="2400">
                <a:latin typeface="Arial"/>
                <a:ea typeface="Arial"/>
                <a:cs typeface="Arial"/>
                <a:sym typeface="Arial"/>
              </a:defRPr>
            </a:pPr>
            <a:r>
              <a:t>The Domain of ‘Disorder’</a:t>
            </a:r>
          </a:p>
          <a:p>
            <a:pPr algn="l" defTabSz="650240">
              <a:defRPr sz="2400">
                <a:latin typeface="Arial"/>
                <a:ea typeface="Arial"/>
                <a:cs typeface="Arial"/>
                <a:sym typeface="Arial"/>
              </a:defRPr>
            </a:pPr>
            <a:r>
              <a:t>We often ‘fear’ because of there is an actual absence of any structure</a:t>
            </a:r>
          </a:p>
        </p:txBody>
      </p:sp>
      <p:sp>
        <p:nvSpPr>
          <p:cNvPr id="165" name="Line"/>
          <p:cNvSpPr/>
          <p:nvPr/>
        </p:nvSpPr>
        <p:spPr>
          <a:xfrm flipH="1">
            <a:off x="6935893" y="2817706"/>
            <a:ext cx="1083734" cy="975361"/>
          </a:xfrm>
          <a:prstGeom prst="line">
            <a:avLst/>
          </a:prstGeom>
          <a:ln w="12700">
            <a:solidFill>
              <a:srgbClr val="000000"/>
            </a:solidFill>
            <a:tailEnd type="triangle"/>
          </a:ln>
        </p:spPr>
        <p:txBody>
          <a:bodyPr lIns="65023" tIns="65023" rIns="65023" bIns="65023"/>
          <a:lstStyle/>
          <a:p>
            <a:pPr algn="l" defTabSz="1300480">
              <a:defRPr sz="3400">
                <a:latin typeface="Arial"/>
                <a:ea typeface="Arial"/>
                <a:cs typeface="Arial"/>
                <a:sym typeface="Arial"/>
              </a:defRPr>
            </a:pPr>
          </a:p>
        </p:txBody>
      </p:sp>
      <p:sp>
        <p:nvSpPr>
          <p:cNvPr id="166" name="Using these ‘frames’ we can explore the differences between ‘disorder’ and ‘un-order’.…"/>
          <p:cNvSpPr txBox="1"/>
          <p:nvPr/>
        </p:nvSpPr>
        <p:spPr>
          <a:xfrm>
            <a:off x="5093546" y="4443306"/>
            <a:ext cx="7369388" cy="2804350"/>
          </a:xfrm>
          <a:prstGeom prst="rect">
            <a:avLst/>
          </a:prstGeom>
          <a:solidFill>
            <a:srgbClr val="BBE0E3"/>
          </a:solidFill>
          <a:ln w="12700">
            <a:miter lim="400000"/>
          </a:ln>
          <a:extLst>
            <a:ext uri="{C572A759-6A51-4108-AA02-DFA0A04FC94B}">
              <ma14:wrappingTextBoxFlag xmlns:ma14="http://schemas.microsoft.com/office/mac/drawingml/2011/main" val="1"/>
            </a:ext>
          </a:extLst>
        </p:spPr>
        <p:txBody>
          <a:bodyPr lIns="65023" tIns="65023" rIns="65023" bIns="65023">
            <a:spAutoFit/>
          </a:bodyPr>
          <a:lstStyle/>
          <a:p>
            <a:pPr algn="l" defTabSz="650240">
              <a:spcBef>
                <a:spcPts val="1500"/>
              </a:spcBef>
              <a:defRPr sz="2400">
                <a:latin typeface="Arial"/>
                <a:ea typeface="Arial"/>
                <a:cs typeface="Arial"/>
                <a:sym typeface="Arial"/>
              </a:defRPr>
            </a:pPr>
            <a:r>
              <a:t>Using these ‘frames’ we can explore the differences between ‘disorder’ and ‘un-order’. </a:t>
            </a:r>
          </a:p>
          <a:p>
            <a:pPr algn="l" defTabSz="650240">
              <a:spcBef>
                <a:spcPts val="1500"/>
              </a:spcBef>
              <a:defRPr sz="2400">
                <a:latin typeface="Arial"/>
                <a:ea typeface="Arial"/>
                <a:cs typeface="Arial"/>
                <a:sym typeface="Arial"/>
              </a:defRPr>
            </a:pPr>
            <a:r>
              <a:t>Understanding the difference between ‘unorder’ and ‘disorder’, helps us to understand what may be happening in contexts where the pattern is larger than anything we can see or comprehend, while we accept the possibility of its existence.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0" name="Picture 13.png" descr="Picture 13.png"/>
          <p:cNvPicPr>
            <a:picLocks noChangeAspect="1"/>
          </p:cNvPicPr>
          <p:nvPr/>
        </p:nvPicPr>
        <p:blipFill>
          <a:blip r:embed="rId3">
            <a:extLst/>
          </a:blip>
          <a:stretch>
            <a:fillRect/>
          </a:stretch>
        </p:blipFill>
        <p:spPr>
          <a:xfrm>
            <a:off x="650239" y="442524"/>
            <a:ext cx="11704322" cy="8868553"/>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