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Times"/>
          <a:ea typeface="Times"/>
          <a:cs typeface="Times"/>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FFECD2"/>
          </a:solidFill>
        </a:fill>
      </a:tcStyle>
    </a:wholeTbl>
    <a:band2H>
      <a:tcTxStyle b="def" i="def"/>
      <a:tcStyle>
        <a:tcBdr/>
        <a:fill>
          <a:solidFill>
            <a:srgbClr val="FFF6EA"/>
          </a:solidFill>
        </a:fill>
      </a:tcStyle>
    </a:band2H>
    <a:firstCol>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Col>
    <a:la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lastRow>
    <a:fir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1"/>
          </a:solidFill>
        </a:fill>
      </a:tcStyle>
    </a:firstRow>
  </a:tblStyle>
  <a:tblStyle styleId="{C7B018BB-80A7-4F77-B60F-C8B233D01FF8}" styleName="">
    <a:tblBg/>
    <a:wholeTbl>
      <a:tcTxStyle b="on" i="on">
        <a:font>
          <a:latin typeface="Times"/>
          <a:ea typeface="Times"/>
          <a:cs typeface="Times"/>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wholeTbl>
    <a:band2H>
      <a:tcTxStyle b="def" i="def"/>
      <a:tcStyle>
        <a:tcBdr/>
        <a:fill>
          <a:solidFill>
            <a:schemeClr val="accent3"/>
          </a:solidFill>
        </a:fill>
      </a:tcStyle>
    </a:band2H>
    <a:firstCol>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Col>
    <a:la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lastRow>
    <a:fir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3"/>
          </a:solidFill>
        </a:fill>
      </a:tcStyle>
    </a:firstRow>
  </a:tblStyle>
  <a:tblStyle styleId="{EEE7283C-3CF3-47DC-8721-378D4A62B228}" styleName="">
    <a:tblBg/>
    <a:wholeTbl>
      <a:tcTxStyle b="on" i="on">
        <a:font>
          <a:latin typeface="Times"/>
          <a:ea typeface="Times"/>
          <a:cs typeface="Times"/>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ACAF6"/>
          </a:solidFill>
        </a:fill>
      </a:tcStyle>
    </a:wholeTbl>
    <a:band2H>
      <a:tcTxStyle b="def" i="def"/>
      <a:tcStyle>
        <a:tcBdr/>
        <a:fill>
          <a:solidFill>
            <a:srgbClr val="E6E6FA"/>
          </a:solidFill>
        </a:fill>
      </a:tcStyle>
    </a:band2H>
    <a:firstCol>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Col>
    <a:la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lastRow>
    <a:fir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6"/>
          </a:solidFill>
        </a:fill>
      </a:tcStyle>
    </a:firstRow>
  </a:tblStyle>
  <a:tblStyle styleId="{CF821DB8-F4EB-4A41-A1BA-3FCAFE7338EE}" styleName="">
    <a:tblBg/>
    <a:wholeTbl>
      <a:tcTxStyle b="on" i="on">
        <a:font>
          <a:latin typeface="Times"/>
          <a:ea typeface="Times"/>
          <a:cs typeface="Times"/>
        </a:font>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solidFill>
        </a:fill>
      </a:tcStyle>
    </a:band2H>
    <a:firstCol>
      <a:tcTxStyle b="on" i="on">
        <a:font>
          <a:latin typeface="Times"/>
          <a:ea typeface="Times"/>
          <a:cs typeface="Times"/>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imes"/>
          <a:ea typeface="Times"/>
          <a:cs typeface="Times"/>
        </a:font>
        <a:schemeClr val="accent4"/>
      </a:tcTxStyle>
      <a:tcStyle>
        <a:tcBdr>
          <a:left>
            <a:ln w="12700" cap="flat">
              <a:noFill/>
              <a:miter lim="400000"/>
            </a:ln>
          </a:left>
          <a:right>
            <a:ln w="12700" cap="flat">
              <a:noFill/>
              <a:miter lim="400000"/>
            </a:ln>
          </a:right>
          <a:top>
            <a:ln w="508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3"/>
          </a:solidFill>
        </a:fill>
      </a:tcStyle>
    </a:lastRow>
    <a:firstRow>
      <a:tcTxStyle b="on" i="on">
        <a:font>
          <a:latin typeface="Times"/>
          <a:ea typeface="Times"/>
          <a:cs typeface="Times"/>
        </a:font>
        <a:schemeClr val="accent3"/>
      </a:tcTxStyle>
      <a:tcStyle>
        <a:tcBdr>
          <a:left>
            <a:ln w="12700" cap="flat">
              <a:noFill/>
              <a:miter lim="400000"/>
            </a:ln>
          </a:left>
          <a:right>
            <a:ln w="12700" cap="flat">
              <a:noFill/>
              <a:miter lim="400000"/>
            </a:ln>
          </a:right>
          <a:top>
            <a:ln w="25400" cap="flat">
              <a:solidFill>
                <a:schemeClr val="accent4"/>
              </a:solidFill>
              <a:prstDash val="solid"/>
              <a:bevel/>
            </a:ln>
          </a:top>
          <a:bottom>
            <a:ln w="25400" cap="flat">
              <a:solidFill>
                <a:schemeClr val="accent4"/>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imes"/>
          <a:ea typeface="Times"/>
          <a:cs typeface="Times"/>
        </a:font>
        <a:schemeClr val="accent4"/>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Col>
    <a:la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38100" cap="flat">
              <a:solidFill>
                <a:schemeClr val="accent3"/>
              </a:solidFill>
              <a:prstDash val="solid"/>
              <a:bevel/>
            </a:ln>
          </a:top>
          <a:bottom>
            <a:ln w="127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lastRow>
    <a:firstRow>
      <a:tcTxStyle b="on" i="on">
        <a:font>
          <a:latin typeface="Times"/>
          <a:ea typeface="Times"/>
          <a:cs typeface="Times"/>
        </a:font>
        <a:schemeClr val="accent3"/>
      </a:tcTxStyle>
      <a:tcStyle>
        <a:tcBdr>
          <a:left>
            <a:ln w="12700" cap="flat">
              <a:solidFill>
                <a:schemeClr val="accent3"/>
              </a:solidFill>
              <a:prstDash val="solid"/>
              <a:bevel/>
            </a:ln>
          </a:left>
          <a:right>
            <a:ln w="12700" cap="flat">
              <a:solidFill>
                <a:schemeClr val="accent3"/>
              </a:solidFill>
              <a:prstDash val="solid"/>
              <a:bevel/>
            </a:ln>
          </a:right>
          <a:top>
            <a:ln w="12700" cap="flat">
              <a:solidFill>
                <a:schemeClr val="accent3"/>
              </a:solidFill>
              <a:prstDash val="solid"/>
              <a:bevel/>
            </a:ln>
          </a:top>
          <a:bottom>
            <a:ln w="38100" cap="flat">
              <a:solidFill>
                <a:schemeClr val="accent3"/>
              </a:solidFill>
              <a:prstDash val="solid"/>
              <a:bevel/>
            </a:ln>
          </a:bottom>
          <a:insideH>
            <a:ln w="12700" cap="flat">
              <a:solidFill>
                <a:schemeClr val="accent3"/>
              </a:solidFill>
              <a:prstDash val="solid"/>
              <a:bevel/>
            </a:ln>
          </a:insideH>
          <a:insideV>
            <a:ln w="12700" cap="flat">
              <a:solidFill>
                <a:schemeClr val="accent3"/>
              </a:solidFill>
              <a:prstDash val="solid"/>
              <a:bevel/>
            </a:ln>
          </a:insideV>
        </a:tcBdr>
        <a:fill>
          <a:solidFill>
            <a:schemeClr val="accent4"/>
          </a:solidFill>
        </a:fill>
      </a:tcStyle>
    </a:firstRow>
  </a:tblStyle>
  <a:tblStyle styleId="{2708684C-4D16-4618-839F-0558EEFCDFE6}" styleName="">
    <a:tblBg/>
    <a:wholeTbl>
      <a:tcTxStyle b="on" i="on">
        <a:font>
          <a:latin typeface="Times"/>
          <a:ea typeface="Times"/>
          <a:cs typeface="Times"/>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wholeTbl>
    <a:band2H>
      <a:tcTxStyle b="def" i="def"/>
      <a:tcStyle>
        <a:tcBdr/>
        <a:fill>
          <a:solidFill>
            <a:schemeClr val="accent3"/>
          </a:solidFill>
        </a:fill>
      </a:tcStyle>
    </a:band2H>
    <a:firstCol>
      <a:tcTxStyle b="on" i="on">
        <a:font>
          <a:latin typeface="Times"/>
          <a:ea typeface="Times"/>
          <a:cs typeface="Times"/>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solidFill>
            <a:schemeClr val="accent4">
              <a:alpha val="20000"/>
            </a:schemeClr>
          </a:solidFill>
        </a:fill>
      </a:tcStyle>
    </a:firstCol>
    <a:lastRow>
      <a:tcTxStyle b="on" i="on">
        <a:font>
          <a:latin typeface="Times"/>
          <a:ea typeface="Times"/>
          <a:cs typeface="Times"/>
        </a:font>
        <a:schemeClr val="accent4"/>
      </a:tcTxStyle>
      <a:tcStyle>
        <a:tcBdr>
          <a:left>
            <a:ln w="12700" cap="flat">
              <a:solidFill>
                <a:schemeClr val="accent4"/>
              </a:solidFill>
              <a:prstDash val="solid"/>
              <a:bevel/>
            </a:ln>
          </a:left>
          <a:right>
            <a:ln w="12700" cap="flat">
              <a:solidFill>
                <a:schemeClr val="accent4"/>
              </a:solidFill>
              <a:prstDash val="solid"/>
              <a:bevel/>
            </a:ln>
          </a:right>
          <a:top>
            <a:ln w="50800" cap="flat">
              <a:solidFill>
                <a:schemeClr val="accent4"/>
              </a:solidFill>
              <a:prstDash val="solid"/>
              <a:bevel/>
            </a:ln>
          </a:top>
          <a:bottom>
            <a:ln w="127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lastRow>
    <a:firstRow>
      <a:tcTxStyle b="on" i="on">
        <a:font>
          <a:latin typeface="Times"/>
          <a:ea typeface="Times"/>
          <a:cs typeface="Times"/>
        </a:font>
        <a:schemeClr val="accent4"/>
      </a:tcTxStyle>
      <a:tcStyle>
        <a:tcBdr>
          <a:left>
            <a:ln w="12700" cap="flat">
              <a:solidFill>
                <a:schemeClr val="accent4"/>
              </a:solidFill>
              <a:prstDash val="solid"/>
              <a:bevel/>
            </a:ln>
          </a:left>
          <a:right>
            <a:ln w="12700" cap="flat">
              <a:solidFill>
                <a:schemeClr val="accent4"/>
              </a:solidFill>
              <a:prstDash val="solid"/>
              <a:bevel/>
            </a:ln>
          </a:right>
          <a:top>
            <a:ln w="12700" cap="flat">
              <a:solidFill>
                <a:schemeClr val="accent4"/>
              </a:solidFill>
              <a:prstDash val="solid"/>
              <a:bevel/>
            </a:ln>
          </a:top>
          <a:bottom>
            <a:ln w="25400" cap="flat">
              <a:solidFill>
                <a:schemeClr val="accent4"/>
              </a:solidFill>
              <a:prstDash val="solid"/>
              <a:bevel/>
            </a:ln>
          </a:bottom>
          <a:insideH>
            <a:ln w="12700" cap="flat">
              <a:solidFill>
                <a:schemeClr val="accent4"/>
              </a:solidFill>
              <a:prstDash val="solid"/>
              <a:bevel/>
            </a:ln>
          </a:insideH>
          <a:insideV>
            <a:ln w="12700" cap="flat">
              <a:solidFill>
                <a:schemeClr val="accent4"/>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solidFill>
          <a:schemeClr val="accent4"/>
        </a:solidFill>
        <a:latin typeface="+mn-lt"/>
        <a:ea typeface="+mn-ea"/>
        <a:cs typeface="+mn-cs"/>
        <a:sym typeface="Helvetica Neue"/>
      </a:defRPr>
    </a:lvl1pPr>
    <a:lvl2pPr indent="228600" defTabSz="457200" latinLnBrk="0">
      <a:lnSpc>
        <a:spcPct val="117999"/>
      </a:lnSpc>
      <a:defRPr sz="2200">
        <a:solidFill>
          <a:schemeClr val="accent4"/>
        </a:solidFill>
        <a:latin typeface="+mn-lt"/>
        <a:ea typeface="+mn-ea"/>
        <a:cs typeface="+mn-cs"/>
        <a:sym typeface="Helvetica Neue"/>
      </a:defRPr>
    </a:lvl2pPr>
    <a:lvl3pPr indent="457200" defTabSz="457200" latinLnBrk="0">
      <a:lnSpc>
        <a:spcPct val="117999"/>
      </a:lnSpc>
      <a:defRPr sz="2200">
        <a:solidFill>
          <a:schemeClr val="accent4"/>
        </a:solidFill>
        <a:latin typeface="+mn-lt"/>
        <a:ea typeface="+mn-ea"/>
        <a:cs typeface="+mn-cs"/>
        <a:sym typeface="Helvetica Neue"/>
      </a:defRPr>
    </a:lvl3pPr>
    <a:lvl4pPr indent="685800" defTabSz="457200" latinLnBrk="0">
      <a:lnSpc>
        <a:spcPct val="117999"/>
      </a:lnSpc>
      <a:defRPr sz="2200">
        <a:solidFill>
          <a:schemeClr val="accent4"/>
        </a:solidFill>
        <a:latin typeface="+mn-lt"/>
        <a:ea typeface="+mn-ea"/>
        <a:cs typeface="+mn-cs"/>
        <a:sym typeface="Helvetica Neue"/>
      </a:defRPr>
    </a:lvl4pPr>
    <a:lvl5pPr indent="914400" defTabSz="457200" latinLnBrk="0">
      <a:lnSpc>
        <a:spcPct val="117999"/>
      </a:lnSpc>
      <a:defRPr sz="2200">
        <a:solidFill>
          <a:schemeClr val="accent4"/>
        </a:solidFill>
        <a:latin typeface="+mn-lt"/>
        <a:ea typeface="+mn-ea"/>
        <a:cs typeface="+mn-cs"/>
        <a:sym typeface="Helvetica Neue"/>
      </a:defRPr>
    </a:lvl5pPr>
    <a:lvl6pPr indent="1143000" defTabSz="457200" latinLnBrk="0">
      <a:lnSpc>
        <a:spcPct val="117999"/>
      </a:lnSpc>
      <a:defRPr sz="2200">
        <a:solidFill>
          <a:schemeClr val="accent4"/>
        </a:solidFill>
        <a:latin typeface="+mn-lt"/>
        <a:ea typeface="+mn-ea"/>
        <a:cs typeface="+mn-cs"/>
        <a:sym typeface="Helvetica Neue"/>
      </a:defRPr>
    </a:lvl6pPr>
    <a:lvl7pPr indent="1371600" defTabSz="457200" latinLnBrk="0">
      <a:lnSpc>
        <a:spcPct val="117999"/>
      </a:lnSpc>
      <a:defRPr sz="2200">
        <a:solidFill>
          <a:schemeClr val="accent4"/>
        </a:solidFill>
        <a:latin typeface="+mn-lt"/>
        <a:ea typeface="+mn-ea"/>
        <a:cs typeface="+mn-cs"/>
        <a:sym typeface="Helvetica Neue"/>
      </a:defRPr>
    </a:lvl7pPr>
    <a:lvl8pPr indent="1600200" defTabSz="457200" latinLnBrk="0">
      <a:lnSpc>
        <a:spcPct val="117999"/>
      </a:lnSpc>
      <a:defRPr sz="2200">
        <a:solidFill>
          <a:schemeClr val="accent4"/>
        </a:solidFill>
        <a:latin typeface="+mn-lt"/>
        <a:ea typeface="+mn-ea"/>
        <a:cs typeface="+mn-cs"/>
        <a:sym typeface="Helvetica Neue"/>
      </a:defRPr>
    </a:lvl8pPr>
    <a:lvl9pPr indent="1828800" defTabSz="457200" latinLnBrk="0">
      <a:lnSpc>
        <a:spcPct val="117999"/>
      </a:lnSpc>
      <a:defRPr sz="2200">
        <a:solidFill>
          <a:schemeClr val="accent4"/>
        </a:solidFill>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ph type="sldImg"/>
          </p:nvPr>
        </p:nvSpPr>
        <p:spPr>
          <a:prstGeom prst="rect">
            <a:avLst/>
          </a:prstGeom>
        </p:spPr>
        <p:txBody>
          <a:bodyPr/>
          <a:lstStyle/>
          <a:p>
            <a:pPr/>
          </a:p>
        </p:txBody>
      </p:sp>
      <p:sp>
        <p:nvSpPr>
          <p:cNvPr id="25" name="Shape 25"/>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In the context of the MPM the ‘value diversity issue’ is especially important which will become evident by the time teams are formed.</a:t>
            </a:r>
          </a:p>
          <a:p>
            <a:pPr defTabSz="914400">
              <a:lnSpc>
                <a:spcPct val="100000"/>
              </a:lnSpc>
              <a:spcBef>
                <a:spcPts val="400"/>
              </a:spcBef>
              <a:defRPr sz="1200">
                <a:latin typeface="Times"/>
                <a:ea typeface="Times"/>
                <a:cs typeface="Times"/>
                <a:sym typeface="Times"/>
              </a:defRPr>
            </a:pPr>
            <a:r>
              <a:t>There is a diversity of professions and skills here; a diversity of prior education and work experiences; a diversity of language and cultures; and a diversity  of abilities and interests.</a:t>
            </a:r>
          </a:p>
          <a:p>
            <a:pPr defTabSz="914400">
              <a:lnSpc>
                <a:spcPct val="100000"/>
              </a:lnSpc>
              <a:spcBef>
                <a:spcPts val="400"/>
              </a:spcBef>
              <a:defRPr sz="1200">
                <a:latin typeface="Times"/>
                <a:ea typeface="Times"/>
                <a:cs typeface="Times"/>
                <a:sym typeface="Times"/>
              </a:defRPr>
            </a:pPr>
            <a:r>
              <a:t> And this aspect of your MPM studies is intended to help you focus on how to contribute effectively to the team you join, and do everything possibel to enable others to do the same for you.</a:t>
            </a:r>
          </a:p>
          <a:p>
            <a:pPr defTabSz="914400">
              <a:lnSpc>
                <a:spcPct val="100000"/>
              </a:lnSpc>
              <a:spcBef>
                <a:spcPts val="400"/>
              </a:spcBef>
              <a:defRPr sz="1200">
                <a:latin typeface="Times"/>
                <a:ea typeface="Times"/>
                <a:cs typeface="Times"/>
                <a:sym typeface="Times"/>
              </a:defRPr>
            </a:pPr>
            <a:r>
              <a:t>But before we get there this time is provided to review what you need to know  about some of the key elements of creating yourselves as highly effective teams.</a:t>
            </a:r>
          </a:p>
          <a:p>
            <a:pPr defTabSz="914400">
              <a:lnSpc>
                <a:spcPct val="100000"/>
              </a:lnSpc>
              <a:spcBef>
                <a:spcPts val="400"/>
              </a:spcBef>
              <a:defRPr sz="1200">
                <a:latin typeface="Times"/>
                <a:ea typeface="Times"/>
                <a:cs typeface="Times"/>
                <a:sym typeface="Times"/>
              </a:defRPr>
            </a:pPr>
            <a:r>
              <a:t>The people in the photo are from 6 different countries and were studying together as  a team in a seventh country! This moment in their program was one where they were feeling lost and distracted. Today they would say it was a most successful time – and it was. But at this moment they were having trouble remembering their purpose. We anticipate you will encounter similar moments and will also have similar strength of purpose to name and face your own problems  effectively.</a:t>
            </a:r>
          </a:p>
          <a:p>
            <a:pPr defTabSz="914400">
              <a:lnSpc>
                <a:spcPct val="100000"/>
              </a:lnSpc>
              <a:spcBef>
                <a:spcPts val="400"/>
              </a:spcBef>
              <a:defRPr sz="1200">
                <a:latin typeface="Times"/>
                <a:ea typeface="Times"/>
                <a:cs typeface="Times"/>
                <a:sym typeface="Times"/>
              </a:defRPr>
            </a:pPr>
            <a:r>
              <a:t>The theories and concepts that follow are introduced here to give you an advantage by telling you what to look for, how to address the issues and how to learn about yourself in the context of the team you create.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These elements invite the teams to pay attention to the impact of all that has gone before.</a:t>
            </a:r>
          </a:p>
          <a:p>
            <a:pPr defTabSz="914400">
              <a:lnSpc>
                <a:spcPct val="100000"/>
              </a:lnSpc>
              <a:spcBef>
                <a:spcPts val="400"/>
              </a:spcBef>
              <a:defRPr sz="1200">
                <a:latin typeface="Times"/>
                <a:ea typeface="Times"/>
                <a:cs typeface="Times"/>
                <a:sym typeface="Times"/>
              </a:defRPr>
            </a:pPr>
            <a:r>
              <a:t>1	When they form teams – in a few minutes – they will be creating the ‘initial conditions’ so choose carefully and give full attention to team members.</a:t>
            </a:r>
          </a:p>
          <a:p>
            <a:pPr defTabSz="914400">
              <a:lnSpc>
                <a:spcPct val="100000"/>
              </a:lnSpc>
              <a:spcBef>
                <a:spcPts val="400"/>
              </a:spcBef>
              <a:defRPr sz="1200">
                <a:latin typeface="Times"/>
                <a:ea typeface="Times"/>
                <a:cs typeface="Times"/>
                <a:sym typeface="Times"/>
              </a:defRPr>
            </a:pPr>
            <a:r>
              <a:t>Accept that things will not be neat and tidy every moment – that in fact nothing 2	really worthwhile gets done with  out some chaos.</a:t>
            </a:r>
          </a:p>
          <a:p>
            <a:pPr defTabSz="914400">
              <a:lnSpc>
                <a:spcPct val="100000"/>
              </a:lnSpc>
              <a:spcBef>
                <a:spcPts val="400"/>
              </a:spcBef>
              <a:defRPr sz="1200">
                <a:latin typeface="Times"/>
                <a:ea typeface="Times"/>
                <a:cs typeface="Times"/>
                <a:sym typeface="Times"/>
              </a:defRPr>
            </a:pPr>
            <a:r>
              <a:t>3	Allow things to evolve but also be attentive to what they are doing as a team.</a:t>
            </a:r>
          </a:p>
          <a:p>
            <a:pPr defTabSz="914400">
              <a:lnSpc>
                <a:spcPct val="100000"/>
              </a:lnSpc>
              <a:spcBef>
                <a:spcPts val="400"/>
              </a:spcBef>
              <a:defRPr sz="1200">
                <a:latin typeface="Times"/>
                <a:ea typeface="Times"/>
                <a:cs typeface="Times"/>
                <a:sym typeface="Times"/>
              </a:defRPr>
            </a:pPr>
            <a:r>
              <a:t>4	They can create a good atmosphere from the beginning and then build it every meeting – or not pay attention and endure a less than high achieving team.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lvl1pPr defTabSz="914400">
              <a:lnSpc>
                <a:spcPct val="100000"/>
              </a:lnSpc>
              <a:spcBef>
                <a:spcPts val="400"/>
              </a:spcBef>
              <a:defRPr sz="1200">
                <a:latin typeface="Times"/>
                <a:ea typeface="Times"/>
                <a:cs typeface="Times"/>
                <a:sym typeface="Times"/>
              </a:defRPr>
            </a:lvl1pPr>
          </a:lstStyle>
          <a:p>
            <a:pPr/>
            <a:r>
              <a:t>Self explanatory and it leads into the Belbin roles overview.</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I end the presentation here. This also is more for reading and thinking about.</a:t>
            </a:r>
          </a:p>
          <a:p>
            <a:pPr defTabSz="914400">
              <a:lnSpc>
                <a:spcPct val="100000"/>
              </a:lnSpc>
              <a:spcBef>
                <a:spcPts val="400"/>
              </a:spcBef>
              <a:defRPr sz="1200">
                <a:latin typeface="Times"/>
                <a:ea typeface="Times"/>
                <a:cs typeface="Times"/>
                <a:sym typeface="Times"/>
              </a:defRPr>
            </a:pPr>
            <a:r>
              <a:t>And the activities that follow are designed to move them out of ‘forming and even storming as a whole group into ‘norming’</a:t>
            </a:r>
          </a:p>
          <a:p>
            <a:pPr defTabSz="914400">
              <a:lnSpc>
                <a:spcPct val="100000"/>
              </a:lnSpc>
              <a:spcBef>
                <a:spcPts val="400"/>
              </a:spcBef>
              <a:defRPr sz="1200">
                <a:latin typeface="Times"/>
                <a:ea typeface="Times"/>
                <a:cs typeface="Times"/>
                <a:sym typeface="Times"/>
              </a:defRPr>
            </a:pPr>
            <a:r>
              <a:t>They will of course begin again once they are in teams. See the separate session plan notes for who I devise the teams.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a:p>
        </p:txBody>
      </p:sp>
      <p:sp>
        <p:nvSpPr>
          <p:cNvPr id="36" name="Shape 36"/>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This is based on the work of  John Adair an UK researcher. He was interested in ‘how to lead’ teams – but this model shows the factors that a team and the leader all have to manage for.</a:t>
            </a:r>
          </a:p>
          <a:p>
            <a:pPr defTabSz="914400">
              <a:lnSpc>
                <a:spcPct val="100000"/>
              </a:lnSpc>
              <a:spcBef>
                <a:spcPts val="400"/>
              </a:spcBef>
              <a:defRPr sz="1200">
                <a:latin typeface="Times"/>
                <a:ea typeface="Times"/>
                <a:cs typeface="Times"/>
                <a:sym typeface="Times"/>
              </a:defRPr>
            </a:pPr>
            <a:r>
              <a:t>Highly effective teams pay attention to each one – not all at once, that’s impossible – but each in turn, and especially to the one that need attention when there is evidence of the need. The most neglected are the individual needs – in the mistaken belief that ‘doing the task’ well is all that is needed.</a:t>
            </a:r>
          </a:p>
          <a:p>
            <a:pPr defTabSz="914400">
              <a:lnSpc>
                <a:spcPct val="100000"/>
              </a:lnSpc>
              <a:spcBef>
                <a:spcPts val="400"/>
              </a:spcBef>
              <a:defRPr sz="1200">
                <a:latin typeface="Times"/>
                <a:ea typeface="Times"/>
                <a:cs typeface="Times"/>
                <a:sym typeface="Times"/>
              </a:defRPr>
            </a:pPr>
            <a:r>
              <a:t>Yet when these are neglected everything can come down.</a:t>
            </a:r>
          </a:p>
          <a:p>
            <a:pPr defTabSz="914400">
              <a:lnSpc>
                <a:spcPct val="100000"/>
              </a:lnSpc>
              <a:spcBef>
                <a:spcPts val="400"/>
              </a:spcBef>
              <a:defRPr sz="1200">
                <a:latin typeface="Times"/>
                <a:ea typeface="Times"/>
                <a:cs typeface="Times"/>
                <a:sym typeface="Times"/>
              </a:defRPr>
            </a:pPr>
            <a:r>
              <a:t>So pay attention to each one consciously and make it a routine to check in one each one at some point each day. At least once a day stop and ask - </a:t>
            </a:r>
          </a:p>
          <a:p>
            <a:pPr defTabSz="914400">
              <a:lnSpc>
                <a:spcPct val="100000"/>
              </a:lnSpc>
              <a:spcBef>
                <a:spcPts val="400"/>
              </a:spcBef>
              <a:defRPr sz="1200">
                <a:latin typeface="Times"/>
                <a:ea typeface="Times"/>
                <a:cs typeface="Times"/>
                <a:sym typeface="Times"/>
              </a:defRPr>
            </a:pPr>
            <a:r>
              <a:t>Are we managing the  task well?</a:t>
            </a:r>
          </a:p>
          <a:p>
            <a:pPr defTabSz="914400">
              <a:lnSpc>
                <a:spcPct val="100000"/>
              </a:lnSpc>
              <a:spcBef>
                <a:spcPts val="400"/>
              </a:spcBef>
              <a:defRPr sz="1200">
                <a:latin typeface="Times"/>
                <a:ea typeface="Times"/>
                <a:cs typeface="Times"/>
                <a:sym typeface="Times"/>
              </a:defRPr>
            </a:pPr>
            <a:r>
              <a:t>Are we working as a team and doing it well?</a:t>
            </a:r>
          </a:p>
          <a:p>
            <a:pPr defTabSz="914400">
              <a:lnSpc>
                <a:spcPct val="100000"/>
              </a:lnSpc>
              <a:spcBef>
                <a:spcPts val="400"/>
              </a:spcBef>
              <a:defRPr sz="1200">
                <a:latin typeface="Times"/>
                <a:ea typeface="Times"/>
                <a:cs typeface="Times"/>
                <a:sym typeface="Times"/>
              </a:defRPr>
            </a:pPr>
            <a:r>
              <a:t>Is there anything not right for any of us?  We can handle things best when we know they exist.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a:p>
        </p:txBody>
      </p:sp>
      <p:sp>
        <p:nvSpPr>
          <p:cNvPr id="83" name="Shape 83"/>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To KC – these are familiar to you I think, and I ad lib the specific message. Key themes</a:t>
            </a:r>
          </a:p>
          <a:p>
            <a:pPr defTabSz="914400">
              <a:lnSpc>
                <a:spcPct val="100000"/>
              </a:lnSpc>
              <a:spcBef>
                <a:spcPts val="400"/>
              </a:spcBef>
              <a:defRPr sz="1200">
                <a:latin typeface="Times"/>
                <a:ea typeface="Times"/>
                <a:cs typeface="Times"/>
                <a:sym typeface="Times"/>
              </a:defRPr>
            </a:pPr>
            <a:r>
              <a:t>We all learn differently and this is reflected in our behaviour and attitudes to getting things done.</a:t>
            </a:r>
          </a:p>
          <a:p>
            <a:pPr defTabSz="914400">
              <a:lnSpc>
                <a:spcPct val="100000"/>
              </a:lnSpc>
              <a:spcBef>
                <a:spcPts val="400"/>
              </a:spcBef>
              <a:defRPr sz="1200">
                <a:latin typeface="Times"/>
                <a:ea typeface="Times"/>
                <a:cs typeface="Times"/>
                <a:sym typeface="Times"/>
              </a:defRPr>
            </a:pPr>
            <a:r>
              <a:t>We can seldom alter own own default modes but can be conscious of how they operate and their impact on others so that we can reduce any negative impact. </a:t>
            </a:r>
          </a:p>
          <a:p>
            <a:pPr defTabSz="914400">
              <a:lnSpc>
                <a:spcPct val="100000"/>
              </a:lnSpc>
              <a:spcBef>
                <a:spcPts val="400"/>
              </a:spcBef>
              <a:defRPr sz="1200">
                <a:latin typeface="Times"/>
                <a:ea typeface="Times"/>
                <a:cs typeface="Times"/>
                <a:sym typeface="Times"/>
              </a:defRPr>
            </a:pPr>
            <a:r>
              <a:t>Similarly we cannot alter others’ modes but can take conscious action to work with others in a collaborative way.</a:t>
            </a:r>
          </a:p>
          <a:p>
            <a:pPr defTabSz="914400">
              <a:lnSpc>
                <a:spcPct val="100000"/>
              </a:lnSpc>
              <a:spcBef>
                <a:spcPts val="400"/>
              </a:spcBef>
              <a:defRPr sz="1200">
                <a:latin typeface="Times"/>
                <a:ea typeface="Times"/>
                <a:cs typeface="Times"/>
                <a:sym typeface="Times"/>
              </a:defRPr>
            </a:pPr>
            <a:r>
              <a:t> To do this means we need to understand that ‘they are different’ and a good way to manage this is to listen and then ask questions – while reducing our tendency to impose our behaviours and needs.</a:t>
            </a:r>
          </a:p>
          <a:p>
            <a:pPr defTabSz="914400">
              <a:lnSpc>
                <a:spcPct val="100000"/>
              </a:lnSpc>
              <a:spcBef>
                <a:spcPts val="400"/>
              </a:spcBef>
              <a:defRPr sz="1200">
                <a:latin typeface="Times"/>
                <a:ea typeface="Times"/>
                <a:cs typeface="Times"/>
                <a:sym typeface="Times"/>
              </a:defRPr>
            </a:pPr>
            <a:r>
              <a:t>So the message is to be aware of our actions/behaviours and observe others to allow room for the differences to be productive.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 name="Shape 87"/>
          <p:cNvSpPr/>
          <p:nvPr>
            <p:ph type="sldImg"/>
          </p:nvPr>
        </p:nvSpPr>
        <p:spPr>
          <a:prstGeom prst="rect">
            <a:avLst/>
          </a:prstGeom>
        </p:spPr>
        <p:txBody>
          <a:bodyPr/>
          <a:lstStyle/>
          <a:p>
            <a:pPr/>
          </a:p>
        </p:txBody>
      </p:sp>
      <p:sp>
        <p:nvSpPr>
          <p:cNvPr id="88" name="Shape 88"/>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This and the next three slides focus on the “Learning Cycle’ model as this is more likely to be visibly evident to others.</a:t>
            </a:r>
          </a:p>
          <a:p>
            <a:pPr defTabSz="914400">
              <a:lnSpc>
                <a:spcPct val="100000"/>
              </a:lnSpc>
              <a:spcBef>
                <a:spcPts val="400"/>
              </a:spcBef>
              <a:defRPr sz="1200">
                <a:latin typeface="Times"/>
                <a:ea typeface="Times"/>
                <a:cs typeface="Times"/>
                <a:sym typeface="Times"/>
              </a:defRPr>
            </a:pPr>
            <a:r>
              <a:t>The focus in on observable behaviour and taking time to stop and assess what  we are seeing and then ask questions and check for mutual understanding and allow time for the differences to have their say.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sldImg"/>
          </p:nvPr>
        </p:nvSpPr>
        <p:spPr>
          <a:prstGeom prst="rect">
            <a:avLst/>
          </a:prstGeom>
        </p:spPr>
        <p:txBody>
          <a:bodyPr/>
          <a:lstStyle/>
          <a:p>
            <a:pPr/>
          </a:p>
        </p:txBody>
      </p:sp>
      <p:sp>
        <p:nvSpPr>
          <p:cNvPr id="93" name="Shape 93"/>
          <p:cNvSpPr/>
          <p:nvPr>
            <p:ph type="body" sz="quarter" idx="1"/>
          </p:nvPr>
        </p:nvSpPr>
        <p:spPr>
          <a:prstGeom prst="rect">
            <a:avLst/>
          </a:prstGeom>
        </p:spPr>
        <p:txBody>
          <a:bodyPr/>
          <a:lstStyle>
            <a:lvl1pPr defTabSz="914400">
              <a:lnSpc>
                <a:spcPct val="100000"/>
              </a:lnSpc>
              <a:spcBef>
                <a:spcPts val="400"/>
              </a:spcBef>
              <a:defRPr sz="1200">
                <a:latin typeface="Times"/>
                <a:ea typeface="Times"/>
                <a:cs typeface="Times"/>
                <a:sym typeface="Times"/>
              </a:defRPr>
            </a:lvl1pPr>
          </a:lstStyle>
          <a:p>
            <a:pPr/>
            <a:r>
              <a:t>As for previous slide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lvl1pPr defTabSz="914400">
              <a:lnSpc>
                <a:spcPct val="100000"/>
              </a:lnSpc>
              <a:spcBef>
                <a:spcPts val="400"/>
              </a:spcBef>
              <a:defRPr sz="1200">
                <a:latin typeface="Times"/>
                <a:ea typeface="Times"/>
                <a:cs typeface="Times"/>
                <a:sym typeface="Times"/>
              </a:defRPr>
            </a:lvl1pPr>
          </a:lstStyle>
          <a:p>
            <a:pPr/>
            <a:r>
              <a:t>As for previous slide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lvl1pPr defTabSz="914400">
              <a:lnSpc>
                <a:spcPct val="100000"/>
              </a:lnSpc>
              <a:spcBef>
                <a:spcPts val="400"/>
              </a:spcBef>
              <a:defRPr sz="1200">
                <a:latin typeface="Times"/>
                <a:ea typeface="Times"/>
                <a:cs typeface="Times"/>
                <a:sym typeface="Times"/>
              </a:defRPr>
            </a:lvl1pPr>
          </a:lstStyle>
          <a:p>
            <a:pPr/>
            <a:r>
              <a:t>As for previous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This is a map of Rod Gorrie’s preferences in Honey and Mumford and mine!</a:t>
            </a:r>
          </a:p>
          <a:p>
            <a:pPr defTabSz="914400">
              <a:lnSpc>
                <a:spcPct val="100000"/>
              </a:lnSpc>
              <a:spcBef>
                <a:spcPts val="400"/>
              </a:spcBef>
              <a:defRPr sz="1200">
                <a:latin typeface="Times"/>
                <a:ea typeface="Times"/>
                <a:cs typeface="Times"/>
                <a:sym typeface="Times"/>
              </a:defRPr>
            </a:pPr>
            <a:r>
              <a:t>I’m the one in back. Rod’s red. I usually ask people to suggest the benefit sand problems of such a pairing. As they have the H&amp;M Questionnaire – one way to explore their differences once they are in a team, is to prepare a similar map and identify some of the possible problems/gaps that sow up.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defTabSz="914400">
              <a:lnSpc>
                <a:spcPct val="100000"/>
              </a:lnSpc>
              <a:spcBef>
                <a:spcPts val="400"/>
              </a:spcBef>
              <a:defRPr sz="1200">
                <a:latin typeface="Times"/>
                <a:ea typeface="Times"/>
                <a:cs typeface="Times"/>
                <a:sym typeface="Times"/>
              </a:defRPr>
            </a:pPr>
            <a:r>
              <a:t>“Chaordic’ = a mixture of chaos and order. </a:t>
            </a:r>
          </a:p>
          <a:p>
            <a:pPr defTabSz="914400">
              <a:lnSpc>
                <a:spcPct val="100000"/>
              </a:lnSpc>
              <a:spcBef>
                <a:spcPts val="400"/>
              </a:spcBef>
              <a:defRPr sz="1200">
                <a:latin typeface="Times"/>
                <a:ea typeface="Times"/>
                <a:cs typeface="Times"/>
                <a:sym typeface="Times"/>
              </a:defRPr>
            </a:pPr>
            <a:r>
              <a:t>i.e. – CHA and ORD</a:t>
            </a:r>
          </a:p>
          <a:p>
            <a:pPr defTabSz="914400">
              <a:lnSpc>
                <a:spcPct val="100000"/>
              </a:lnSpc>
              <a:spcBef>
                <a:spcPts val="400"/>
              </a:spcBef>
              <a:defRPr sz="1200">
                <a:latin typeface="Times"/>
                <a:ea typeface="Times"/>
                <a:cs typeface="Times"/>
                <a:sym typeface="Times"/>
              </a:defRPr>
            </a:pPr>
            <a:r>
              <a:t>Where we sometimes have control and at others have none but must work anyway. The term was created by Dee Hock – the man who led the creation of  the VISA card and shaped all similar  financial programs.  He recognised that there were things they could shape and control tightly and others they could not – so had to devise means of being variously “in ‘ and “out’ of control and have plans to manage such contingencies. </a:t>
            </a:r>
          </a:p>
          <a:p>
            <a:pPr defTabSz="914400">
              <a:lnSpc>
                <a:spcPct val="100000"/>
              </a:lnSpc>
              <a:spcBef>
                <a:spcPts val="400"/>
              </a:spcBef>
              <a:defRPr sz="1200">
                <a:latin typeface="Times"/>
                <a:ea typeface="Times"/>
                <a:cs typeface="Times"/>
                <a:sym typeface="Times"/>
              </a:defRPr>
            </a:pPr>
            <a:r>
              <a:t>The success of VISA is a testament to his understanding and a model for all teams to emulate.</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6553200" y="6248400"/>
            <a:ext cx="1905000" cy="287087"/>
          </a:xfrm>
          <a:prstGeom prst="rect">
            <a:avLst/>
          </a:prstGeom>
          <a:ln w="12700">
            <a:miter lim="400000"/>
          </a:ln>
        </p:spPr>
        <p:txBody>
          <a:bodyPr lIns="45719" rIns="45719">
            <a:spAutoFit/>
          </a:bodyPr>
          <a:lstStyle>
            <a:lvl1pPr algn="r" defTabSz="457200">
              <a:defRPr sz="1400"/>
            </a:lvl1pPr>
          </a:lstStyle>
          <a:p>
            <a:pPr/>
            <a:fld id="{86CB4B4D-7CA3-9044-876B-883B54F8677D}" type="slidenum"/>
          </a:p>
        </p:txBody>
      </p:sp>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chemeClr val="accent4"/>
          </a:solidFill>
          <a:uFillTx/>
          <a:latin typeface="Times"/>
          <a:ea typeface="Times"/>
          <a:cs typeface="Times"/>
          <a:sym typeface="Times"/>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4pPr>
      <a:lvl5pPr marL="22352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ln>
            <a:noFill/>
          </a:ln>
          <a:solidFill>
            <a:schemeClr val="accent4"/>
          </a:solidFill>
          <a:uFillTx/>
          <a:latin typeface="Times"/>
          <a:ea typeface="Times"/>
          <a:cs typeface="Times"/>
          <a:sym typeface="Times"/>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1pPr>
      <a:lvl2pPr marL="0" marR="0" indent="4572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2pPr>
      <a:lvl3pPr marL="0" marR="0" indent="9144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3pPr>
      <a:lvl4pPr marL="0" marR="0" indent="13716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4pPr>
      <a:lvl5pPr marL="0" marR="0" indent="182880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5pPr>
      <a:lvl6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6pPr>
      <a:lvl7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7pPr>
      <a:lvl8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8pPr>
      <a:lvl9pPr marL="0" marR="0" indent="0" algn="r" defTabSz="457200" rtl="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Time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Appreciating  Teams"/>
          <p:cNvSpPr txBox="1"/>
          <p:nvPr>
            <p:ph type="title" idx="4294967295"/>
          </p:nvPr>
        </p:nvSpPr>
        <p:spPr>
          <a:xfrm>
            <a:off x="539750" y="765175"/>
            <a:ext cx="7772400" cy="719138"/>
          </a:xfrm>
          <a:prstGeom prst="rect">
            <a:avLst/>
          </a:prstGeom>
        </p:spPr>
        <p:txBody>
          <a:bodyPr>
            <a:normAutofit fontScale="100000" lnSpcReduction="0"/>
          </a:bodyPr>
          <a:lstStyle>
            <a:lvl1pPr defTabSz="768095">
              <a:defRPr sz="4535"/>
            </a:lvl1pPr>
          </a:lstStyle>
          <a:p>
            <a:pPr>
              <a:defRPr sz="3696"/>
            </a:pPr>
            <a:r>
              <a:rPr sz="4535"/>
              <a:t>Appreciating  Teams</a:t>
            </a:r>
          </a:p>
        </p:txBody>
      </p:sp>
      <p:sp>
        <p:nvSpPr>
          <p:cNvPr id="21" name="Teams work with their hearts…"/>
          <p:cNvSpPr txBox="1"/>
          <p:nvPr>
            <p:ph type="body" sz="quarter" idx="4294967295"/>
          </p:nvPr>
        </p:nvSpPr>
        <p:spPr>
          <a:xfrm>
            <a:off x="1403350" y="1700212"/>
            <a:ext cx="6400800" cy="1143001"/>
          </a:xfrm>
          <a:prstGeom prst="rect">
            <a:avLst/>
          </a:prstGeom>
        </p:spPr>
        <p:txBody>
          <a:bodyPr>
            <a:normAutofit fontScale="100000" lnSpcReduction="0"/>
          </a:bodyPr>
          <a:lstStyle/>
          <a:p>
            <a:pPr>
              <a:buChar char="•"/>
            </a:pPr>
            <a:r>
              <a:t>Teams work with their hearts</a:t>
            </a:r>
          </a:p>
          <a:p>
            <a:pPr>
              <a:buChar char="•"/>
            </a:pPr>
            <a:r>
              <a:t>And with their heads and hands</a:t>
            </a:r>
          </a:p>
        </p:txBody>
      </p:sp>
      <p:sp>
        <p:nvSpPr>
          <p:cNvPr id="22" name="Effective Teams:…"/>
          <p:cNvSpPr txBox="1"/>
          <p:nvPr/>
        </p:nvSpPr>
        <p:spPr>
          <a:xfrm>
            <a:off x="827087" y="3141662"/>
            <a:ext cx="4321176" cy="33173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spcBef>
                <a:spcPts val="600"/>
              </a:spcBef>
              <a:defRPr sz="1800"/>
            </a:pPr>
            <a:r>
              <a:rPr i="1" sz="2800"/>
              <a:t>Effective Teams:</a:t>
            </a:r>
            <a:endParaRPr sz="2800"/>
          </a:p>
          <a:p>
            <a:pPr algn="ctr" defTabSz="457200">
              <a:spcBef>
                <a:spcPts val="600"/>
              </a:spcBef>
              <a:defRPr sz="1800"/>
            </a:pPr>
            <a:r>
              <a:rPr sz="2800"/>
              <a:t>Appreciate difference</a:t>
            </a:r>
            <a:endParaRPr sz="2800"/>
          </a:p>
          <a:p>
            <a:pPr algn="ctr" defTabSz="457200">
              <a:spcBef>
                <a:spcPts val="600"/>
              </a:spcBef>
              <a:defRPr sz="1800"/>
            </a:pPr>
            <a:r>
              <a:rPr sz="2800"/>
              <a:t>Value diversity</a:t>
            </a:r>
            <a:endParaRPr sz="2800"/>
          </a:p>
          <a:p>
            <a:pPr algn="ctr" defTabSz="457200">
              <a:spcBef>
                <a:spcPts val="600"/>
              </a:spcBef>
              <a:defRPr sz="1800"/>
            </a:pPr>
            <a:r>
              <a:rPr sz="2800"/>
              <a:t>Begin with their ‘end in mind’</a:t>
            </a:r>
            <a:endParaRPr sz="2800"/>
          </a:p>
          <a:p>
            <a:pPr algn="ctr" defTabSz="457200">
              <a:spcBef>
                <a:spcPts val="600"/>
              </a:spcBef>
              <a:defRPr sz="1800"/>
            </a:pPr>
            <a:r>
              <a:rPr sz="2800"/>
              <a:t>Plan </a:t>
            </a:r>
            <a:r>
              <a:rPr sz="2800" u="sng"/>
              <a:t>then</a:t>
            </a:r>
            <a:r>
              <a:rPr sz="2800"/>
              <a:t> act</a:t>
            </a:r>
            <a:endParaRPr sz="2800"/>
          </a:p>
        </p:txBody>
      </p:sp>
      <p:pic>
        <p:nvPicPr>
          <p:cNvPr id="23" name="Screen shot 2011-08-09 at 7.03.23 AM.png" descr="Screen shot 2011-08-09 at 7.03.23 AM.png"/>
          <p:cNvPicPr>
            <a:picLocks noChangeAspect="1"/>
          </p:cNvPicPr>
          <p:nvPr/>
        </p:nvPicPr>
        <p:blipFill>
          <a:blip r:embed="rId3">
            <a:extLst/>
          </a:blip>
          <a:stretch>
            <a:fillRect/>
          </a:stretch>
        </p:blipFill>
        <p:spPr>
          <a:xfrm>
            <a:off x="5370512" y="4300537"/>
            <a:ext cx="3773488" cy="25527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Team worker"/>
          <p:cNvSpPr txBox="1"/>
          <p:nvPr>
            <p:ph type="title" idx="4294967295"/>
          </p:nvPr>
        </p:nvSpPr>
        <p:spPr>
          <a:xfrm>
            <a:off x="5257800" y="609599"/>
            <a:ext cx="3505200" cy="1143002"/>
          </a:xfrm>
          <a:prstGeom prst="rect">
            <a:avLst/>
          </a:prstGeom>
        </p:spPr>
        <p:txBody>
          <a:bodyPr>
            <a:normAutofit fontScale="100000" lnSpcReduction="0"/>
          </a:bodyPr>
          <a:lstStyle>
            <a:lvl1pPr>
              <a:defRPr b="1"/>
            </a:lvl1pPr>
          </a:lstStyle>
          <a:p>
            <a:pPr>
              <a:defRPr b="0"/>
            </a:pPr>
            <a:r>
              <a:rPr b="1"/>
              <a:t>Team worker</a:t>
            </a:r>
          </a:p>
        </p:txBody>
      </p:sp>
      <p:sp>
        <p:nvSpPr>
          <p:cNvPr id="59" name="Maintains group harmony, member satisfaction, and team spirit to maintain team effectiveness.  Usefully fills support positions within a team.  There are often several in a team.  Supports members in their strengths, for example by building on their suggestions.  Underpins members in their shortcomings.  Improves communication and fosters team spirit."/>
          <p:cNvSpPr txBox="1"/>
          <p:nvPr>
            <p:ph type="body" idx="4294967295"/>
          </p:nvPr>
        </p:nvSpPr>
        <p:spPr>
          <a:xfrm>
            <a:off x="304800" y="1295400"/>
            <a:ext cx="5486400" cy="5105400"/>
          </a:xfrm>
          <a:prstGeom prst="rect">
            <a:avLst/>
          </a:prstGeom>
        </p:spPr>
        <p:txBody>
          <a:bodyPr>
            <a:normAutofit fontScale="100000" lnSpcReduction="0"/>
          </a:bodyPr>
          <a:lstStyle>
            <a:lvl1pPr>
              <a:lnSpc>
                <a:spcPct val="90000"/>
              </a:lnSpc>
              <a:spcBef>
                <a:spcPts val="600"/>
              </a:spcBef>
              <a:buChar char="•"/>
              <a:defRPr sz="2800"/>
            </a:lvl1pPr>
          </a:lstStyle>
          <a:p>
            <a:pPr/>
            <a:r>
              <a:t>Maintains group harmony, member satisfaction, and team spirit to maintain team effectiveness.  Usefully fills support positions within a team.  There are often several in a team.  Supports members in their strengths, for example by building on their suggestions.  Underpins members in their shortcomings.  Improves communication and fosters team spirit.</a:t>
            </a:r>
          </a:p>
        </p:txBody>
      </p:sp>
      <p:pic>
        <p:nvPicPr>
          <p:cNvPr id="60" name="Screen Shot 2015-02-11 at 7.17.44 am.png" descr="Screen Shot 2015-02-11 at 7.17.44 am.png"/>
          <p:cNvPicPr>
            <a:picLocks noChangeAspect="1"/>
          </p:cNvPicPr>
          <p:nvPr/>
        </p:nvPicPr>
        <p:blipFill>
          <a:blip r:embed="rId2">
            <a:extLst/>
          </a:blip>
          <a:stretch>
            <a:fillRect/>
          </a:stretch>
        </p:blipFill>
        <p:spPr>
          <a:xfrm>
            <a:off x="6372225" y="2365375"/>
            <a:ext cx="1549400" cy="203676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Implementer"/>
          <p:cNvSpPr txBox="1"/>
          <p:nvPr>
            <p:ph type="title" idx="4294967295"/>
          </p:nvPr>
        </p:nvSpPr>
        <p:spPr>
          <a:xfrm>
            <a:off x="5257800" y="990600"/>
            <a:ext cx="3581400" cy="1143001"/>
          </a:xfrm>
          <a:prstGeom prst="rect">
            <a:avLst/>
          </a:prstGeom>
        </p:spPr>
        <p:txBody>
          <a:bodyPr>
            <a:normAutofit fontScale="100000" lnSpcReduction="0"/>
          </a:bodyPr>
          <a:lstStyle>
            <a:lvl1pPr>
              <a:defRPr b="1"/>
            </a:lvl1pPr>
          </a:lstStyle>
          <a:p>
            <a:pPr>
              <a:defRPr b="0"/>
            </a:pPr>
            <a:r>
              <a:rPr b="1"/>
              <a:t>Implementer</a:t>
            </a:r>
          </a:p>
        </p:txBody>
      </p:sp>
      <p:sp>
        <p:nvSpPr>
          <p:cNvPr id="63" name="The backbone of the team in accomplishing detailed and practical outcomes. Is best allowed a considerable amount of direct responsibility, and a principal action role in implementing group decisions.  Turns concepts and plans into practical working procedures.  Carries out agreed plans systematically and efficiently."/>
          <p:cNvSpPr txBox="1"/>
          <p:nvPr>
            <p:ph type="body" idx="4294967295"/>
          </p:nvPr>
        </p:nvSpPr>
        <p:spPr>
          <a:xfrm>
            <a:off x="381000" y="914400"/>
            <a:ext cx="4876800" cy="5410200"/>
          </a:xfrm>
          <a:prstGeom prst="rect">
            <a:avLst/>
          </a:prstGeom>
        </p:spPr>
        <p:txBody>
          <a:bodyPr>
            <a:normAutofit fontScale="100000" lnSpcReduction="0"/>
          </a:bodyPr>
          <a:lstStyle>
            <a:lvl1pPr>
              <a:spcBef>
                <a:spcPts val="600"/>
              </a:spcBef>
              <a:buChar char="•"/>
              <a:defRPr sz="2800"/>
            </a:lvl1pPr>
          </a:lstStyle>
          <a:p>
            <a:pPr/>
            <a:r>
              <a:t>The backbone of the team in accomplishing detailed and practical outcomes. Is best allowed a considerable amount of direct responsibility, and a principal action role in implementing group decisions.  Turns concepts and plans into practical working procedures.  Carries out agreed plans systematically and efficiently.</a:t>
            </a:r>
          </a:p>
        </p:txBody>
      </p:sp>
      <p:pic>
        <p:nvPicPr>
          <p:cNvPr id="64" name="Screen Shot 2015-02-11 at 7.17.50 am.png" descr="Screen Shot 2015-02-11 at 7.17.50 am.png"/>
          <p:cNvPicPr>
            <a:picLocks noChangeAspect="1"/>
          </p:cNvPicPr>
          <p:nvPr/>
        </p:nvPicPr>
        <p:blipFill>
          <a:blip r:embed="rId2">
            <a:extLst/>
          </a:blip>
          <a:stretch>
            <a:fillRect/>
          </a:stretch>
        </p:blipFill>
        <p:spPr>
          <a:xfrm>
            <a:off x="6227762" y="2924175"/>
            <a:ext cx="1589088" cy="21463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 name="Completer Finisher"/>
          <p:cNvSpPr txBox="1"/>
          <p:nvPr>
            <p:ph type="title" idx="4294967295"/>
          </p:nvPr>
        </p:nvSpPr>
        <p:spPr>
          <a:xfrm>
            <a:off x="609600" y="381000"/>
            <a:ext cx="3352800" cy="1752600"/>
          </a:xfrm>
          <a:prstGeom prst="rect">
            <a:avLst/>
          </a:prstGeom>
        </p:spPr>
        <p:txBody>
          <a:bodyPr>
            <a:normAutofit fontScale="100000" lnSpcReduction="0"/>
          </a:bodyPr>
          <a:lstStyle>
            <a:lvl1pPr>
              <a:defRPr b="1"/>
            </a:lvl1pPr>
          </a:lstStyle>
          <a:p>
            <a:pPr>
              <a:defRPr b="0"/>
            </a:pPr>
            <a:r>
              <a:rPr b="1"/>
              <a:t>Completer Finisher</a:t>
            </a:r>
          </a:p>
        </p:txBody>
      </p:sp>
      <p:sp>
        <p:nvSpPr>
          <p:cNvPr id="67" name="Attends to detail and follow-up, Maintains a sense of urgency. Most usefully given the role of checking completion of team tasks.  Valuable in an emergency.  Protects the team from mistakes and omissions.  Searches for aspects which require special attention."/>
          <p:cNvSpPr txBox="1"/>
          <p:nvPr>
            <p:ph type="body" sz="half" idx="4294967295"/>
          </p:nvPr>
        </p:nvSpPr>
        <p:spPr>
          <a:xfrm>
            <a:off x="3810000" y="1219200"/>
            <a:ext cx="4648200" cy="4876800"/>
          </a:xfrm>
          <a:prstGeom prst="rect">
            <a:avLst/>
          </a:prstGeom>
        </p:spPr>
        <p:txBody>
          <a:bodyPr>
            <a:normAutofit fontScale="100000" lnSpcReduction="0"/>
          </a:bodyPr>
          <a:lstStyle>
            <a:lvl1pPr>
              <a:spcBef>
                <a:spcPts val="600"/>
              </a:spcBef>
              <a:buChar char="•"/>
              <a:defRPr sz="2800"/>
            </a:lvl1pPr>
          </a:lstStyle>
          <a:p>
            <a:pPr/>
            <a:r>
              <a:t>Attends to detail and follow-up, Maintains a sense of urgency. Most usefully given the role of checking completion of team tasks.  Valuable in an emergency.  Protects the team from mistakes and omissions.  Searches for aspects which require special attention.</a:t>
            </a:r>
          </a:p>
        </p:txBody>
      </p:sp>
      <p:pic>
        <p:nvPicPr>
          <p:cNvPr id="68" name="Screen Shot 2015-02-11 at 7.17.57 am.png" descr="Screen Shot 2015-02-11 at 7.17.57 am.png"/>
          <p:cNvPicPr>
            <a:picLocks noChangeAspect="1"/>
          </p:cNvPicPr>
          <p:nvPr/>
        </p:nvPicPr>
        <p:blipFill>
          <a:blip r:embed="rId2">
            <a:extLst/>
          </a:blip>
          <a:stretch>
            <a:fillRect/>
          </a:stretch>
        </p:blipFill>
        <p:spPr>
          <a:xfrm>
            <a:off x="1547812" y="2997200"/>
            <a:ext cx="1647826" cy="211772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pecialist"/>
          <p:cNvSpPr txBox="1"/>
          <p:nvPr>
            <p:ph type="title" idx="4294967295"/>
          </p:nvPr>
        </p:nvSpPr>
        <p:spPr>
          <a:xfrm>
            <a:off x="685800" y="609599"/>
            <a:ext cx="7772400" cy="1143002"/>
          </a:xfrm>
          <a:prstGeom prst="rect">
            <a:avLst/>
          </a:prstGeom>
        </p:spPr>
        <p:txBody>
          <a:bodyPr>
            <a:normAutofit fontScale="100000" lnSpcReduction="0"/>
          </a:bodyPr>
          <a:lstStyle/>
          <a:p>
            <a:pPr/>
            <a:r>
              <a:t>Specialist</a:t>
            </a:r>
          </a:p>
        </p:txBody>
      </p:sp>
      <p:sp>
        <p:nvSpPr>
          <p:cNvPr id="71" name="Single-minded, self-starting, dedicated. Contributes knowledge and skills that are of special importance. May focus on a narrow set of details. Enjoys the technical nature of their work."/>
          <p:cNvSpPr txBox="1"/>
          <p:nvPr>
            <p:ph type="body" sz="half" idx="4294967295"/>
          </p:nvPr>
        </p:nvSpPr>
        <p:spPr>
          <a:xfrm>
            <a:off x="685800" y="1981200"/>
            <a:ext cx="5399088" cy="3824288"/>
          </a:xfrm>
          <a:prstGeom prst="rect">
            <a:avLst/>
          </a:prstGeom>
        </p:spPr>
        <p:txBody>
          <a:bodyPr>
            <a:normAutofit fontScale="100000" lnSpcReduction="0"/>
          </a:bodyPr>
          <a:lstStyle/>
          <a:p>
            <a:pPr>
              <a:buChar char="•"/>
            </a:pPr>
            <a:r>
              <a:t>Single-minded, self-starting, dedicated. Contributes knowledge and skills that are of special importance. May focus on a narrow</a:t>
            </a:r>
            <a:br/>
            <a:r>
              <a:t>set of details. Enjoys the technical nature of their work.</a:t>
            </a:r>
          </a:p>
        </p:txBody>
      </p:sp>
      <p:pic>
        <p:nvPicPr>
          <p:cNvPr id="72" name="Screen Shot 2015-02-11 at 7.18.03 am.png" descr="Screen Shot 2015-02-11 at 7.18.03 am.png"/>
          <p:cNvPicPr>
            <a:picLocks noChangeAspect="1"/>
          </p:cNvPicPr>
          <p:nvPr/>
        </p:nvPicPr>
        <p:blipFill>
          <a:blip r:embed="rId2">
            <a:extLst/>
          </a:blip>
          <a:stretch>
            <a:fillRect/>
          </a:stretch>
        </p:blipFill>
        <p:spPr>
          <a:xfrm>
            <a:off x="6804025" y="2562225"/>
            <a:ext cx="1717675" cy="23114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80" name="Group"/>
          <p:cNvGrpSpPr/>
          <p:nvPr/>
        </p:nvGrpSpPr>
        <p:grpSpPr>
          <a:xfrm>
            <a:off x="1835150" y="692149"/>
            <a:ext cx="4904808" cy="4125236"/>
            <a:chOff x="0" y="0"/>
            <a:chExt cx="4904807" cy="4125234"/>
          </a:xfrm>
        </p:grpSpPr>
        <p:pic>
          <p:nvPicPr>
            <p:cNvPr id="74" name="image.pdf" descr="image.pdf"/>
            <p:cNvPicPr>
              <a:picLocks noChangeAspect="1"/>
            </p:cNvPicPr>
            <p:nvPr/>
          </p:nvPicPr>
          <p:blipFill>
            <a:blip r:embed="rId3">
              <a:extLst/>
            </a:blip>
            <a:stretch>
              <a:fillRect/>
            </a:stretch>
          </p:blipFill>
          <p:spPr>
            <a:xfrm>
              <a:off x="1935340" y="1162093"/>
              <a:ext cx="2211818" cy="2324189"/>
            </a:xfrm>
            <a:prstGeom prst="rect">
              <a:avLst/>
            </a:prstGeom>
            <a:ln w="12700" cap="flat">
              <a:noFill/>
              <a:miter lim="400000"/>
            </a:ln>
            <a:effectLst/>
          </p:spPr>
        </p:pic>
        <p:sp>
          <p:nvSpPr>
            <p:cNvPr id="75" name="Activist"/>
            <p:cNvSpPr txBox="1"/>
            <p:nvPr/>
          </p:nvSpPr>
          <p:spPr>
            <a:xfrm>
              <a:off x="2580453" y="581046"/>
              <a:ext cx="789718"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i="1" sz="1800"/>
              </a:lvl1pPr>
            </a:lstStyle>
            <a:p>
              <a:pPr>
                <a:defRPr i="0"/>
              </a:pPr>
              <a:r>
                <a:rPr i="1"/>
                <a:t>Activist</a:t>
              </a:r>
            </a:p>
          </p:txBody>
        </p:sp>
        <p:sp>
          <p:nvSpPr>
            <p:cNvPr id="76" name="Reflector"/>
            <p:cNvSpPr txBox="1"/>
            <p:nvPr/>
          </p:nvSpPr>
          <p:spPr>
            <a:xfrm>
              <a:off x="3962839" y="2227346"/>
              <a:ext cx="941969"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i="1" sz="1800"/>
              </a:lvl1pPr>
            </a:lstStyle>
            <a:p>
              <a:pPr>
                <a:defRPr i="0"/>
              </a:pPr>
              <a:r>
                <a:rPr i="1"/>
                <a:t>Reflector</a:t>
              </a:r>
            </a:p>
          </p:txBody>
        </p:sp>
        <p:sp>
          <p:nvSpPr>
            <p:cNvPr id="77" name="Theorist"/>
            <p:cNvSpPr txBox="1"/>
            <p:nvPr/>
          </p:nvSpPr>
          <p:spPr>
            <a:xfrm>
              <a:off x="2119658" y="3776805"/>
              <a:ext cx="866290"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i="1" sz="1800"/>
              </a:lvl1pPr>
            </a:lstStyle>
            <a:p>
              <a:pPr>
                <a:defRPr i="0"/>
              </a:pPr>
              <a:r>
                <a:rPr i="1"/>
                <a:t>Theorist</a:t>
              </a:r>
            </a:p>
          </p:txBody>
        </p:sp>
        <p:sp>
          <p:nvSpPr>
            <p:cNvPr id="78" name="Pragmatist"/>
            <p:cNvSpPr txBox="1"/>
            <p:nvPr/>
          </p:nvSpPr>
          <p:spPr>
            <a:xfrm>
              <a:off x="0" y="2421029"/>
              <a:ext cx="1120227" cy="3484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i="1" sz="1800"/>
              </a:lvl1pPr>
            </a:lstStyle>
            <a:p>
              <a:pPr>
                <a:defRPr i="0"/>
              </a:pPr>
              <a:r>
                <a:rPr i="1"/>
                <a:t>Pragmatist</a:t>
              </a:r>
            </a:p>
          </p:txBody>
        </p:sp>
        <p:sp>
          <p:nvSpPr>
            <p:cNvPr id="79" name="The Learning Cycle"/>
            <p:cNvSpPr txBox="1"/>
            <p:nvPr/>
          </p:nvSpPr>
          <p:spPr>
            <a:xfrm>
              <a:off x="1198067" y="0"/>
              <a:ext cx="3445233" cy="5440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spcBef>
                  <a:spcPts val="700"/>
                </a:spcBef>
                <a:defRPr b="1" i="1" sz="3200"/>
              </a:lvl1pPr>
            </a:lstStyle>
            <a:p>
              <a:pPr>
                <a:defRPr b="0" i="0" sz="1800"/>
              </a:pPr>
              <a:r>
                <a:rPr b="1" i="1" sz="3200"/>
                <a:t>The Learning Cycle</a:t>
              </a:r>
            </a:p>
          </p:txBody>
        </p:sp>
      </p:grpSp>
      <p:sp>
        <p:nvSpPr>
          <p:cNvPr id="81" name="Learning is a cyclic activity. We do, observe, think and practice. Each phase helps to strengthen our understanding"/>
          <p:cNvSpPr txBox="1"/>
          <p:nvPr/>
        </p:nvSpPr>
        <p:spPr>
          <a:xfrm>
            <a:off x="1908175" y="5229225"/>
            <a:ext cx="5400675" cy="881829"/>
          </a:xfrm>
          <a:prstGeom prst="rect">
            <a:avLst/>
          </a:prstGeom>
          <a:solidFill>
            <a:srgbClr val="E589FA"/>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b="1" sz="1800"/>
            </a:lvl1pPr>
          </a:lstStyle>
          <a:p>
            <a:pPr>
              <a:defRPr b="0"/>
            </a:pPr>
            <a:r>
              <a:rPr b="1"/>
              <a:t>Learning is a cyclic activity. We do, observe, think and practice. Each phase helps to strengthen our understanding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Activist Preference"/>
          <p:cNvSpPr txBox="1"/>
          <p:nvPr>
            <p:ph type="title" idx="4294967295"/>
          </p:nvPr>
        </p:nvSpPr>
        <p:spPr>
          <a:xfrm>
            <a:off x="685800" y="609599"/>
            <a:ext cx="7772400" cy="1143002"/>
          </a:xfrm>
          <a:prstGeom prst="rect">
            <a:avLst/>
          </a:prstGeom>
        </p:spPr>
        <p:txBody>
          <a:bodyPr>
            <a:normAutofit fontScale="100000" lnSpcReduction="0"/>
          </a:bodyPr>
          <a:lstStyle/>
          <a:p>
            <a:pPr/>
            <a:r>
              <a:t>Activist Preference </a:t>
            </a:r>
          </a:p>
        </p:txBody>
      </p:sp>
      <p:sp>
        <p:nvSpPr>
          <p:cNvPr id="86" name="Needs lots of concrete experience…"/>
          <p:cNvSpPr txBox="1"/>
          <p:nvPr/>
        </p:nvSpPr>
        <p:spPr>
          <a:xfrm>
            <a:off x="539750" y="1844675"/>
            <a:ext cx="8205788" cy="4044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Needs lots of concrete experience</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Talks a lot, uses their own experiences as a reference point, and wants to “include everything”!</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Contribution</a:t>
            </a:r>
            <a:r>
              <a:rPr sz="2800">
                <a:latin typeface="Times New Roman"/>
                <a:ea typeface="Times New Roman"/>
                <a:cs typeface="Times New Roman"/>
                <a:sym typeface="Times New Roman"/>
              </a:rPr>
              <a:t> - getting things done, energy and interest—even in slow times—having lots of ideas and different perspectives</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Problems others may have with activists</a:t>
            </a:r>
            <a:r>
              <a:rPr sz="2800">
                <a:latin typeface="Times New Roman"/>
                <a:ea typeface="Times New Roman"/>
                <a:cs typeface="Times New Roman"/>
                <a:sym typeface="Times New Roman"/>
              </a:rPr>
              <a:t> - impatience, “butterfly mind”, “slapdash”, talks a lot, can’t end things, critical of those who “take too long to know their own mind.”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Reflector Preference"/>
          <p:cNvSpPr txBox="1"/>
          <p:nvPr>
            <p:ph type="title" idx="4294967295"/>
          </p:nvPr>
        </p:nvSpPr>
        <p:spPr>
          <a:xfrm>
            <a:off x="685800" y="609599"/>
            <a:ext cx="7772400" cy="1143002"/>
          </a:xfrm>
          <a:prstGeom prst="rect">
            <a:avLst/>
          </a:prstGeom>
        </p:spPr>
        <p:txBody>
          <a:bodyPr>
            <a:normAutofit fontScale="100000" lnSpcReduction="0"/>
          </a:bodyPr>
          <a:lstStyle/>
          <a:p>
            <a:pPr/>
            <a:r>
              <a:t>Reflector Preference</a:t>
            </a:r>
          </a:p>
        </p:txBody>
      </p:sp>
      <p:sp>
        <p:nvSpPr>
          <p:cNvPr id="91" name="Also likes concrete experience— needs lots of time to think about what has happened…"/>
          <p:cNvSpPr txBox="1"/>
          <p:nvPr/>
        </p:nvSpPr>
        <p:spPr>
          <a:xfrm>
            <a:off x="533400" y="1676400"/>
            <a:ext cx="8001000" cy="37622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Also likes concrete experience— needs lots of time to think about what has happened</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Asks lots of questions - expects answers </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Contribution</a:t>
            </a:r>
            <a:r>
              <a:rPr sz="2800">
                <a:latin typeface="Times New Roman"/>
                <a:ea typeface="Times New Roman"/>
                <a:cs typeface="Times New Roman"/>
                <a:sym typeface="Times New Roman"/>
              </a:rPr>
              <a:t> -  concern for quality and relevance of ideas, have lots of carefully acquired knowledge, able to critically assess progress and standards.</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Problems others may have with reflectors</a:t>
            </a: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 ‘slow’ to act, need lots of time to answer questions, critical of others who ‘rush through things’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Theorist Preference"/>
          <p:cNvSpPr txBox="1"/>
          <p:nvPr>
            <p:ph type="title" idx="4294967295"/>
          </p:nvPr>
        </p:nvSpPr>
        <p:spPr>
          <a:xfrm>
            <a:off x="685800" y="609599"/>
            <a:ext cx="7772400" cy="1143002"/>
          </a:xfrm>
          <a:prstGeom prst="rect">
            <a:avLst/>
          </a:prstGeom>
        </p:spPr>
        <p:txBody>
          <a:bodyPr>
            <a:normAutofit fontScale="100000" lnSpcReduction="0"/>
          </a:bodyPr>
          <a:lstStyle/>
          <a:p>
            <a:pPr/>
            <a:r>
              <a:t>Theorist Preference </a:t>
            </a:r>
          </a:p>
        </p:txBody>
      </p:sp>
      <p:sp>
        <p:nvSpPr>
          <p:cNvPr id="96" name="Loves facts and theories—the more the better!! Is good at working with concepts and abstract ideas.…"/>
          <p:cNvSpPr txBox="1"/>
          <p:nvPr/>
        </p:nvSpPr>
        <p:spPr>
          <a:xfrm>
            <a:off x="685800" y="1981200"/>
            <a:ext cx="8001000" cy="36769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Loves facts and theories—the more the better!! Is good at working with concepts and abstract ideas.</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Contribution</a:t>
            </a:r>
            <a:r>
              <a:rPr sz="2800">
                <a:latin typeface="Times New Roman"/>
                <a:ea typeface="Times New Roman"/>
                <a:cs typeface="Times New Roman"/>
                <a:sym typeface="Times New Roman"/>
              </a:rPr>
              <a:t> – confident dealing with complex ideas, creates new ideas and brings in information, focus on caution, carefulness and content.</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Problems others may have with Theorist</a:t>
            </a: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may ignore needs of others, criticise a focus on ‘practicalities’, dislike teamwork not happy to contribute, emphasise own intelligence (‘arrogant’)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Pragmatic Preference"/>
          <p:cNvSpPr txBox="1"/>
          <p:nvPr>
            <p:ph type="title" idx="4294967295"/>
          </p:nvPr>
        </p:nvSpPr>
        <p:spPr>
          <a:xfrm>
            <a:off x="685800" y="304799"/>
            <a:ext cx="7772400" cy="1143002"/>
          </a:xfrm>
          <a:prstGeom prst="rect">
            <a:avLst/>
          </a:prstGeom>
        </p:spPr>
        <p:txBody>
          <a:bodyPr>
            <a:normAutofit fontScale="100000" lnSpcReduction="0"/>
          </a:bodyPr>
          <a:lstStyle>
            <a:lvl1pPr>
              <a:defRPr>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Pragmatic Preference</a:t>
            </a:r>
          </a:p>
        </p:txBody>
      </p:sp>
      <p:sp>
        <p:nvSpPr>
          <p:cNvPr id="101" name="Interested in using ideas and skills. Seeks first to know how things will help work/goals…"/>
          <p:cNvSpPr txBox="1"/>
          <p:nvPr/>
        </p:nvSpPr>
        <p:spPr>
          <a:xfrm>
            <a:off x="685800" y="1676400"/>
            <a:ext cx="8077200" cy="41295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3400" indent="-533400" defTabSz="457200">
              <a:lnSpc>
                <a:spcPct val="90000"/>
              </a:lnSpc>
              <a:spcBef>
                <a:spcPts val="1200"/>
              </a:spcBef>
              <a:buSzPct val="100000"/>
              <a:buFont typeface="Times New Roman"/>
              <a:buChar char="•"/>
              <a:defRPr sz="1800"/>
            </a:pPr>
            <a:r>
              <a:rPr sz="2800">
                <a:latin typeface="Times New Roman"/>
                <a:ea typeface="Times New Roman"/>
                <a:cs typeface="Times New Roman"/>
                <a:sym typeface="Times New Roman"/>
              </a:rPr>
              <a:t>Interested in using ideas and skills. Seeks </a:t>
            </a:r>
            <a:r>
              <a:rPr i="1" sz="2800">
                <a:latin typeface="Times New Roman"/>
                <a:ea typeface="Times New Roman"/>
                <a:cs typeface="Times New Roman"/>
                <a:sym typeface="Times New Roman"/>
              </a:rPr>
              <a:t>first</a:t>
            </a:r>
            <a:r>
              <a:rPr sz="2800">
                <a:latin typeface="Times New Roman"/>
                <a:ea typeface="Times New Roman"/>
                <a:cs typeface="Times New Roman"/>
                <a:sym typeface="Times New Roman"/>
              </a:rPr>
              <a:t> to know how things will help work/goals</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b="1" i="1" sz="2800">
                <a:latin typeface="Times New Roman"/>
                <a:ea typeface="Times New Roman"/>
                <a:cs typeface="Times New Roman"/>
                <a:sym typeface="Times New Roman"/>
              </a:rPr>
              <a:t>Contribution</a:t>
            </a:r>
            <a:r>
              <a:rPr sz="2800">
                <a:latin typeface="Times New Roman"/>
                <a:ea typeface="Times New Roman"/>
                <a:cs typeface="Times New Roman"/>
                <a:sym typeface="Times New Roman"/>
              </a:rPr>
              <a:t> - focus on usefulness, application. Keen to ‘test’ ideas, seek solutions to problems. Brings attention to clarity of expression etc</a:t>
            </a:r>
            <a:endParaRPr sz="2800">
              <a:latin typeface="Times New Roman"/>
              <a:ea typeface="Times New Roman"/>
              <a:cs typeface="Times New Roman"/>
              <a:sym typeface="Times New Roman"/>
            </a:endParaRPr>
          </a:p>
          <a:p>
            <a:pPr marL="342900" indent="-342900" defTabSz="457200">
              <a:lnSpc>
                <a:spcPct val="90000"/>
              </a:lnSpc>
              <a:spcBef>
                <a:spcPts val="600"/>
              </a:spcBef>
              <a:defRPr sz="1800"/>
            </a:pPr>
            <a:r>
              <a:rPr b="1" i="1" sz="2800">
                <a:latin typeface="Times New Roman"/>
                <a:ea typeface="Times New Roman"/>
                <a:cs typeface="Times New Roman"/>
                <a:sym typeface="Times New Roman"/>
              </a:rPr>
              <a:t>Problems others may have with pragmatists</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 With this preference there is an impatience with those needing time to think, resent being told the answers, want to “skip the theory bit”</a:t>
            </a:r>
            <a:endParaRPr sz="2800">
              <a:latin typeface="Times New Roman"/>
              <a:ea typeface="Times New Roman"/>
              <a:cs typeface="Times New Roman"/>
              <a:sym typeface="Times New Roman"/>
            </a:endParaRPr>
          </a:p>
          <a:p>
            <a:pPr marL="533400" indent="-533400" defTabSz="457200">
              <a:lnSpc>
                <a:spcPct val="90000"/>
              </a:lnSpc>
              <a:spcBef>
                <a:spcPts val="600"/>
              </a:spcBef>
              <a:buSzPct val="100000"/>
              <a:buFont typeface="Times New Roman"/>
              <a:buChar char="•"/>
              <a:defRPr sz="1800"/>
            </a:pPr>
            <a:r>
              <a:rPr sz="2800">
                <a:latin typeface="Times New Roman"/>
                <a:ea typeface="Times New Roman"/>
                <a:cs typeface="Times New Roman"/>
                <a:sym typeface="Times New Roman"/>
              </a:rPr>
              <a:t>Focused on “how will it help—NOW?”</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How we prefer to learn"/>
          <p:cNvSpPr txBox="1"/>
          <p:nvPr>
            <p:ph type="title" idx="4294967295"/>
          </p:nvPr>
        </p:nvSpPr>
        <p:spPr>
          <a:xfrm>
            <a:off x="685800" y="609600"/>
            <a:ext cx="7772400" cy="990600"/>
          </a:xfrm>
          <a:prstGeom prst="rect">
            <a:avLst/>
          </a:prstGeom>
        </p:spPr>
        <p:txBody>
          <a:bodyPr>
            <a:normAutofit fontScale="100000" lnSpcReduction="0"/>
          </a:bodyPr>
          <a:lstStyle/>
          <a:p>
            <a:pPr/>
            <a:r>
              <a:t>How we prefer to learn</a:t>
            </a:r>
          </a:p>
        </p:txBody>
      </p:sp>
      <p:pic>
        <p:nvPicPr>
          <p:cNvPr id="106" name="Picture 8" descr="Picture 8"/>
          <p:cNvPicPr>
            <a:picLocks noChangeAspect="1"/>
          </p:cNvPicPr>
          <p:nvPr/>
        </p:nvPicPr>
        <p:blipFill>
          <a:blip r:embed="rId3">
            <a:extLst/>
          </a:blip>
          <a:stretch>
            <a:fillRect/>
          </a:stretch>
        </p:blipFill>
        <p:spPr>
          <a:xfrm>
            <a:off x="1828800" y="1752600"/>
            <a:ext cx="5692775" cy="4271963"/>
          </a:xfrm>
          <a:prstGeom prst="rect">
            <a:avLst/>
          </a:prstGeom>
          <a:ln w="12700">
            <a:miter lim="400000"/>
          </a:ln>
        </p:spPr>
      </p:pic>
      <p:sp>
        <p:nvSpPr>
          <p:cNvPr id="107" name="Line"/>
          <p:cNvSpPr/>
          <p:nvPr/>
        </p:nvSpPr>
        <p:spPr>
          <a:xfrm>
            <a:off x="4800599" y="2209800"/>
            <a:ext cx="1143002" cy="1600200"/>
          </a:xfrm>
          <a:prstGeom prst="line">
            <a:avLst/>
          </a:prstGeom>
          <a:ln>
            <a:solidFill>
              <a:schemeClr val="accent4"/>
            </a:solidFill>
          </a:ln>
        </p:spPr>
        <p:txBody>
          <a:bodyPr lIns="45719" rIns="45719"/>
          <a:lstStyle/>
          <a:p>
            <a:pPr defTabSz="457200">
              <a:defRPr sz="1200">
                <a:latin typeface="+mj-lt"/>
                <a:ea typeface="+mj-ea"/>
                <a:cs typeface="+mj-cs"/>
                <a:sym typeface="Helvetica"/>
              </a:defRPr>
            </a:pPr>
          </a:p>
        </p:txBody>
      </p:sp>
      <p:sp>
        <p:nvSpPr>
          <p:cNvPr id="108" name="Line"/>
          <p:cNvSpPr/>
          <p:nvPr/>
        </p:nvSpPr>
        <p:spPr>
          <a:xfrm flipH="1">
            <a:off x="4800599" y="3810000"/>
            <a:ext cx="1143001" cy="457200"/>
          </a:xfrm>
          <a:prstGeom prst="line">
            <a:avLst/>
          </a:prstGeom>
          <a:ln>
            <a:solidFill>
              <a:schemeClr val="accent4"/>
            </a:solidFill>
          </a:ln>
        </p:spPr>
        <p:txBody>
          <a:bodyPr lIns="45719" rIns="45719"/>
          <a:lstStyle/>
          <a:p>
            <a:pPr defTabSz="457200">
              <a:defRPr sz="1200">
                <a:latin typeface="+mj-lt"/>
                <a:ea typeface="+mj-ea"/>
                <a:cs typeface="+mj-cs"/>
                <a:sym typeface="Helvetica"/>
              </a:defRPr>
            </a:pPr>
          </a:p>
        </p:txBody>
      </p:sp>
      <p:sp>
        <p:nvSpPr>
          <p:cNvPr id="109" name="Line"/>
          <p:cNvSpPr/>
          <p:nvPr/>
        </p:nvSpPr>
        <p:spPr>
          <a:xfrm flipH="1" flipV="1">
            <a:off x="3276599" y="3809999"/>
            <a:ext cx="1524001" cy="457202"/>
          </a:xfrm>
          <a:prstGeom prst="line">
            <a:avLst/>
          </a:prstGeom>
          <a:ln>
            <a:solidFill>
              <a:schemeClr val="accent4"/>
            </a:solidFill>
          </a:ln>
        </p:spPr>
        <p:txBody>
          <a:bodyPr lIns="45719" rIns="45719"/>
          <a:lstStyle/>
          <a:p>
            <a:pPr defTabSz="457200">
              <a:defRPr sz="1200">
                <a:latin typeface="+mj-lt"/>
                <a:ea typeface="+mj-ea"/>
                <a:cs typeface="+mj-cs"/>
                <a:sym typeface="Helvetica"/>
              </a:defRPr>
            </a:pPr>
          </a:p>
        </p:txBody>
      </p:sp>
      <p:sp>
        <p:nvSpPr>
          <p:cNvPr id="110" name="Line"/>
          <p:cNvSpPr/>
          <p:nvPr/>
        </p:nvSpPr>
        <p:spPr>
          <a:xfrm flipV="1">
            <a:off x="3276599" y="2209800"/>
            <a:ext cx="1524002" cy="1600200"/>
          </a:xfrm>
          <a:prstGeom prst="line">
            <a:avLst/>
          </a:prstGeom>
          <a:ln>
            <a:solidFill>
              <a:schemeClr val="accent4"/>
            </a:solidFill>
          </a:ln>
        </p:spPr>
        <p:txBody>
          <a:bodyPr lIns="45719" rIns="45719"/>
          <a:lstStyle/>
          <a:p>
            <a:pPr defTabSz="457200">
              <a:defRPr sz="1200">
                <a:latin typeface="+mj-lt"/>
                <a:ea typeface="+mj-ea"/>
                <a:cs typeface="+mj-cs"/>
                <a:sym typeface="Helvetica"/>
              </a:defRPr>
            </a:pPr>
          </a:p>
        </p:txBody>
      </p:sp>
      <p:sp>
        <p:nvSpPr>
          <p:cNvPr id="111" name="Line"/>
          <p:cNvSpPr/>
          <p:nvPr/>
        </p:nvSpPr>
        <p:spPr>
          <a:xfrm>
            <a:off x="4800599" y="3352799"/>
            <a:ext cx="1828801" cy="457202"/>
          </a:xfrm>
          <a:prstGeom prst="line">
            <a:avLst/>
          </a:prstGeom>
          <a:ln>
            <a:solidFill>
              <a:srgbClr val="FF0000"/>
            </a:solidFill>
          </a:ln>
        </p:spPr>
        <p:txBody>
          <a:bodyPr lIns="45719" rIns="45719"/>
          <a:lstStyle/>
          <a:p>
            <a:pPr defTabSz="457200">
              <a:defRPr sz="1200">
                <a:latin typeface="+mj-lt"/>
                <a:ea typeface="+mj-ea"/>
                <a:cs typeface="+mj-cs"/>
                <a:sym typeface="Helvetica"/>
              </a:defRPr>
            </a:pPr>
          </a:p>
        </p:txBody>
      </p:sp>
      <p:sp>
        <p:nvSpPr>
          <p:cNvPr id="112" name="Line"/>
          <p:cNvSpPr/>
          <p:nvPr/>
        </p:nvSpPr>
        <p:spPr>
          <a:xfrm flipH="1">
            <a:off x="4800600" y="3809999"/>
            <a:ext cx="1828800" cy="1371602"/>
          </a:xfrm>
          <a:prstGeom prst="line">
            <a:avLst/>
          </a:prstGeom>
          <a:ln>
            <a:solidFill>
              <a:srgbClr val="FF0000"/>
            </a:solidFill>
          </a:ln>
        </p:spPr>
        <p:txBody>
          <a:bodyPr lIns="45719" rIns="45719"/>
          <a:lstStyle/>
          <a:p>
            <a:pPr defTabSz="457200">
              <a:defRPr sz="1200">
                <a:latin typeface="+mj-lt"/>
                <a:ea typeface="+mj-ea"/>
                <a:cs typeface="+mj-cs"/>
                <a:sym typeface="Helvetica"/>
              </a:defRPr>
            </a:pPr>
          </a:p>
        </p:txBody>
      </p:sp>
      <p:sp>
        <p:nvSpPr>
          <p:cNvPr id="113" name="Line"/>
          <p:cNvSpPr/>
          <p:nvPr/>
        </p:nvSpPr>
        <p:spPr>
          <a:xfrm flipH="1" flipV="1">
            <a:off x="3276600" y="3809999"/>
            <a:ext cx="1524001" cy="1371602"/>
          </a:xfrm>
          <a:prstGeom prst="line">
            <a:avLst/>
          </a:prstGeom>
          <a:ln>
            <a:solidFill>
              <a:srgbClr val="FF0000"/>
            </a:solidFill>
          </a:ln>
        </p:spPr>
        <p:txBody>
          <a:bodyPr lIns="45719" rIns="45719"/>
          <a:lstStyle/>
          <a:p>
            <a:pPr defTabSz="457200">
              <a:defRPr sz="1200">
                <a:latin typeface="+mj-lt"/>
                <a:ea typeface="+mj-ea"/>
                <a:cs typeface="+mj-cs"/>
                <a:sym typeface="Helvetica"/>
              </a:defRPr>
            </a:pPr>
          </a:p>
        </p:txBody>
      </p:sp>
      <p:sp>
        <p:nvSpPr>
          <p:cNvPr id="114" name="Line"/>
          <p:cNvSpPr/>
          <p:nvPr/>
        </p:nvSpPr>
        <p:spPr>
          <a:xfrm flipV="1">
            <a:off x="3276599" y="3352800"/>
            <a:ext cx="1524001" cy="381000"/>
          </a:xfrm>
          <a:prstGeom prst="line">
            <a:avLst/>
          </a:prstGeom>
          <a:ln>
            <a:solidFill>
              <a:srgbClr val="FF0000"/>
            </a:solidFill>
          </a:ln>
        </p:spPr>
        <p:txBody>
          <a:bodyPr lIns="45719" rIns="45719"/>
          <a:lstStyle/>
          <a:p>
            <a:pPr defTabSz="457200">
              <a:defRPr sz="1200">
                <a:latin typeface="+mj-lt"/>
                <a:ea typeface="+mj-ea"/>
                <a:cs typeface="+mj-cs"/>
                <a:sym typeface="Helvetica"/>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 name="Screen Shot 2015-02-11 at 7.13.50 am.png" descr="Screen Shot 2015-02-11 at 7.13.50 am.png"/>
          <p:cNvPicPr>
            <a:picLocks noChangeAspect="1"/>
          </p:cNvPicPr>
          <p:nvPr/>
        </p:nvPicPr>
        <p:blipFill>
          <a:blip r:embed="rId2">
            <a:extLst/>
          </a:blip>
          <a:stretch>
            <a:fillRect/>
          </a:stretch>
        </p:blipFill>
        <p:spPr>
          <a:xfrm>
            <a:off x="971550" y="1125537"/>
            <a:ext cx="7323138" cy="1479551"/>
          </a:xfrm>
          <a:prstGeom prst="rect">
            <a:avLst/>
          </a:prstGeom>
          <a:ln w="12700">
            <a:miter lim="400000"/>
          </a:ln>
        </p:spPr>
      </p:pic>
      <p:sp>
        <p:nvSpPr>
          <p:cNvPr id="28" name="The BELBIN Team Roles"/>
          <p:cNvSpPr txBox="1"/>
          <p:nvPr/>
        </p:nvSpPr>
        <p:spPr>
          <a:xfrm>
            <a:off x="1692275" y="404812"/>
            <a:ext cx="6264275" cy="6667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4000"/>
            </a:lvl1pPr>
          </a:lstStyle>
          <a:p>
            <a:pPr>
              <a:defRPr sz="1800"/>
            </a:pPr>
            <a:r>
              <a:rPr sz="4000"/>
              <a:t>The BELBIN Team Roles</a:t>
            </a:r>
          </a:p>
        </p:txBody>
      </p:sp>
      <p:sp>
        <p:nvSpPr>
          <p:cNvPr id="29" name="Teams require specific ‘functions’ to be undertaken to achieve goals.…"/>
          <p:cNvSpPr txBox="1"/>
          <p:nvPr/>
        </p:nvSpPr>
        <p:spPr>
          <a:xfrm>
            <a:off x="1116012" y="3284537"/>
            <a:ext cx="6840538" cy="19486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Teams require specific ‘functions’ to be undertaken to achieve goals. </a:t>
            </a:r>
          </a:p>
          <a:p>
            <a:pPr defTabSz="457200">
              <a:defRPr sz="1800"/>
            </a:pPr>
            <a:r>
              <a:t>Individuals prefer to focus on some of these functions, and have ‘allowable’ and ‘unallowable’ weakness associated with these preferences.</a:t>
            </a:r>
          </a:p>
          <a:p>
            <a:pPr defTabSz="457200">
              <a:defRPr sz="1800"/>
            </a:pPr>
            <a:r>
              <a:t>High performing teams undertake to learn how to identify and manage these preferences for the good of the Task, the whole Team and Individual members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Dee Hock established the…"/>
          <p:cNvSpPr txBox="1"/>
          <p:nvPr>
            <p:ph type="body" idx="4294967295"/>
          </p:nvPr>
        </p:nvSpPr>
        <p:spPr>
          <a:xfrm>
            <a:off x="685800" y="1066800"/>
            <a:ext cx="7924800" cy="4800600"/>
          </a:xfrm>
          <a:prstGeom prst="rect">
            <a:avLst/>
          </a:prstGeom>
          <a:ln w="38100">
            <a:solidFill>
              <a:srgbClr val="FF0000"/>
            </a:solidFill>
            <a:prstDash val="sysDot"/>
            <a:miter lim="800000"/>
          </a:ln>
        </p:spPr>
        <p:txBody>
          <a:bodyPr>
            <a:normAutofit fontScale="100000" lnSpcReduction="0"/>
          </a:bodyPr>
          <a:lstStyle/>
          <a:p>
            <a:pPr algn="ctr">
              <a:buSzTx/>
              <a:buNone/>
            </a:pPr>
          </a:p>
          <a:p>
            <a:pPr algn="ctr">
              <a:buSzTx/>
              <a:buNone/>
            </a:pPr>
            <a:r>
              <a:t>Dee Hock established the </a:t>
            </a:r>
          </a:p>
          <a:p>
            <a:pPr algn="ctr">
              <a:buSzTx/>
              <a:buNone/>
            </a:pPr>
            <a:r>
              <a:t>“virtual organisation” known as </a:t>
            </a:r>
            <a:r>
              <a:rPr>
                <a:latin typeface="Skia Regular"/>
                <a:ea typeface="Skia Regular"/>
                <a:cs typeface="Skia Regular"/>
                <a:sym typeface="Skia Regular"/>
              </a:rPr>
              <a:t>“VISA”</a:t>
            </a:r>
            <a:endParaRPr>
              <a:latin typeface="Skia Regular"/>
              <a:ea typeface="Skia Regular"/>
              <a:cs typeface="Skia Regular"/>
              <a:sym typeface="Skia Regular"/>
            </a:endParaRPr>
          </a:p>
          <a:p>
            <a:pPr algn="ctr">
              <a:buSzTx/>
              <a:buNone/>
            </a:pPr>
            <a:r>
              <a:t>and created the term</a:t>
            </a:r>
          </a:p>
          <a:p>
            <a:pPr algn="ctr">
              <a:spcBef>
                <a:spcPts val="1100"/>
              </a:spcBef>
              <a:buSzTx/>
              <a:buNone/>
            </a:pPr>
            <a:r>
              <a:rPr i="1" sz="4800">
                <a:solidFill>
                  <a:schemeClr val="accent2"/>
                </a:solidFill>
              </a:rPr>
              <a:t>“Chaordic”</a:t>
            </a:r>
            <a:endParaRPr i="1" sz="4800">
              <a:solidFill>
                <a:schemeClr val="accent2"/>
              </a:solidFill>
            </a:endParaRPr>
          </a:p>
          <a:p>
            <a:pPr algn="ctr">
              <a:buSzTx/>
              <a:buNone/>
            </a:pPr>
            <a:r>
              <a:t>To describe the relationship</a:t>
            </a:r>
          </a:p>
          <a:p>
            <a:pPr algn="ctr">
              <a:buSzTx/>
              <a:buNone/>
            </a:pPr>
            <a:r>
              <a:t>Between order and chaos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ensitive to Initial Conditions…"/>
          <p:cNvSpPr txBox="1"/>
          <p:nvPr/>
        </p:nvSpPr>
        <p:spPr>
          <a:xfrm>
            <a:off x="762000" y="1523999"/>
            <a:ext cx="7683500" cy="4436751"/>
          </a:xfrm>
          <a:prstGeom prst="rect">
            <a:avLst/>
          </a:prstGeom>
          <a:ln w="88900" cap="rnd">
            <a:solidFill>
              <a:srgbClr val="339966"/>
            </a:solidFill>
            <a:prstDash val="sysDot"/>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rPr sz="2800"/>
              <a:t>Sensitive to Initial Conditions</a:t>
            </a:r>
            <a:endParaRPr sz="2800"/>
          </a:p>
          <a:p>
            <a:pPr algn="ctr" defTabSz="457200">
              <a:spcBef>
                <a:spcPts val="2400"/>
              </a:spcBef>
              <a:defRPr sz="1800"/>
            </a:pPr>
            <a:r>
              <a:rPr i="1" sz="2000">
                <a:solidFill>
                  <a:srgbClr val="993300"/>
                </a:solidFill>
              </a:rPr>
              <a:t>Members know that the team’s beginning shapes its outcomes</a:t>
            </a:r>
            <a:endParaRPr i="1" sz="2000"/>
          </a:p>
          <a:p>
            <a:pPr algn="ctr" defTabSz="457200">
              <a:defRPr sz="1800"/>
            </a:pPr>
            <a:r>
              <a:rPr sz="2800"/>
              <a:t>Order exists even in chaotic conditions</a:t>
            </a:r>
            <a:endParaRPr sz="2800"/>
          </a:p>
          <a:p>
            <a:pPr algn="ctr" defTabSz="457200">
              <a:defRPr sz="1800"/>
            </a:pPr>
            <a:r>
              <a:rPr i="1" sz="2000">
                <a:solidFill>
                  <a:srgbClr val="000066"/>
                </a:solidFill>
              </a:rPr>
              <a:t>Members accept that effective learning can occur anywhere</a:t>
            </a:r>
            <a:r>
              <a:rPr sz="2000"/>
              <a:t> </a:t>
            </a:r>
            <a:endParaRPr sz="2000"/>
          </a:p>
          <a:p>
            <a:pPr algn="ctr" defTabSz="457200">
              <a:defRPr sz="1800"/>
            </a:pPr>
            <a:endParaRPr sz="2000"/>
          </a:p>
          <a:p>
            <a:pPr algn="ctr" defTabSz="457200">
              <a:defRPr sz="1800"/>
            </a:pPr>
            <a:r>
              <a:rPr sz="2800">
                <a:effectLst>
                  <a:outerShdw sx="100000" sy="100000" kx="0" ky="0" algn="b" rotWithShape="0" blurRad="12700" dist="25400" dir="2700000">
                    <a:srgbClr val="DDDDDD"/>
                  </a:outerShdw>
                </a:effectLst>
              </a:rPr>
              <a:t>Finding</a:t>
            </a:r>
            <a:r>
              <a:rPr sz="2800"/>
              <a:t> rather than </a:t>
            </a:r>
            <a:r>
              <a:rPr sz="2800">
                <a:effectLst>
                  <a:outerShdw sx="100000" sy="100000" kx="0" ky="0" algn="b" rotWithShape="0" blurRad="12700" dist="25400" dir="2700000">
                    <a:srgbClr val="DDDDDD"/>
                  </a:outerShdw>
                </a:effectLst>
              </a:rPr>
              <a:t>Imposing</a:t>
            </a:r>
            <a:r>
              <a:rPr sz="2800"/>
              <a:t> structure</a:t>
            </a:r>
            <a:endParaRPr sz="2800"/>
          </a:p>
          <a:p>
            <a:pPr algn="ctr" defTabSz="457200">
              <a:defRPr sz="1800"/>
            </a:pPr>
            <a:r>
              <a:rPr i="1" sz="2000">
                <a:solidFill>
                  <a:srgbClr val="9900CC"/>
                </a:solidFill>
              </a:rPr>
              <a:t>Members begin by paying attention to what they have and know, then they work what is to be done and achieved</a:t>
            </a:r>
            <a:endParaRPr i="1" sz="2000">
              <a:solidFill>
                <a:srgbClr val="9900CC"/>
              </a:solidFill>
              <a:effectLst>
                <a:outerShdw sx="100000" sy="100000" kx="0" ky="0" algn="b" rotWithShape="0" blurRad="12700" dist="25400" dir="2700000">
                  <a:srgbClr val="DDDDDD"/>
                </a:outerShdw>
              </a:effectLst>
            </a:endParaRPr>
          </a:p>
          <a:p>
            <a:pPr algn="ctr" defTabSz="457200">
              <a:defRPr sz="1800"/>
            </a:pPr>
            <a:endParaRPr sz="2000">
              <a:effectLst>
                <a:outerShdw sx="100000" sy="100000" kx="0" ky="0" algn="b" rotWithShape="0" blurRad="12700" dist="25400" dir="2700000">
                  <a:srgbClr val="DDDDDD"/>
                </a:outerShdw>
              </a:effectLst>
            </a:endParaRPr>
          </a:p>
          <a:p>
            <a:pPr algn="ctr" defTabSz="457200">
              <a:defRPr sz="1800"/>
            </a:pPr>
            <a:r>
              <a:rPr sz="2800"/>
              <a:t>Enough repetitions produce a pattern</a:t>
            </a:r>
            <a:endParaRPr sz="2800"/>
          </a:p>
          <a:p>
            <a:pPr algn="ctr" defTabSz="457200">
              <a:defRPr sz="1800"/>
            </a:pPr>
            <a:r>
              <a:rPr i="1" sz="2000">
                <a:solidFill>
                  <a:srgbClr val="00CC00"/>
                </a:solidFill>
              </a:rPr>
              <a:t>Individual contributions remain unpredictable and members appreciate what each person contributes</a:t>
            </a:r>
          </a:p>
        </p:txBody>
      </p:sp>
      <p:sp>
        <p:nvSpPr>
          <p:cNvPr id="123" name="Characteristics  of Chaordic Teams"/>
          <p:cNvSpPr txBox="1"/>
          <p:nvPr/>
        </p:nvSpPr>
        <p:spPr>
          <a:xfrm>
            <a:off x="1447800" y="457200"/>
            <a:ext cx="6221969" cy="5440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3200">
                <a:solidFill>
                  <a:srgbClr val="FF5050"/>
                </a:solidFill>
              </a:defRPr>
            </a:lvl1pPr>
          </a:lstStyle>
          <a:p>
            <a:pPr>
              <a:defRPr b="0" sz="1800">
                <a:solidFill>
                  <a:schemeClr val="accent4"/>
                </a:solidFill>
              </a:defRPr>
            </a:pPr>
            <a:r>
              <a:rPr b="1" sz="3200">
                <a:solidFill>
                  <a:srgbClr val="FF5050"/>
                </a:solidFill>
              </a:rPr>
              <a:t>Characteristics  of Chaordic Teams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Effective Teams"/>
          <p:cNvSpPr txBox="1"/>
          <p:nvPr>
            <p:ph type="title" idx="4294967295"/>
          </p:nvPr>
        </p:nvSpPr>
        <p:spPr>
          <a:xfrm>
            <a:off x="685800" y="381000"/>
            <a:ext cx="7772400" cy="838200"/>
          </a:xfrm>
          <a:prstGeom prst="rect">
            <a:avLst/>
          </a:prstGeom>
        </p:spPr>
        <p:txBody>
          <a:bodyPr>
            <a:normAutofit fontScale="100000" lnSpcReduction="0"/>
          </a:bodyPr>
          <a:lstStyle>
            <a:lvl1pPr>
              <a:defRPr>
                <a:solidFill>
                  <a:srgbClr val="3333CC"/>
                </a:solidFill>
              </a:defRPr>
            </a:lvl1pPr>
          </a:lstStyle>
          <a:p>
            <a:pPr>
              <a:defRPr>
                <a:solidFill>
                  <a:schemeClr val="accent4"/>
                </a:solidFill>
              </a:defRPr>
            </a:pPr>
            <a:r>
              <a:rPr>
                <a:solidFill>
                  <a:srgbClr val="3333CC"/>
                </a:solidFill>
              </a:rPr>
              <a:t>Effective Teams</a:t>
            </a:r>
          </a:p>
        </p:txBody>
      </p:sp>
      <p:sp>
        <p:nvSpPr>
          <p:cNvPr id="128" name="Share concerns and ideas…"/>
          <p:cNvSpPr txBox="1"/>
          <p:nvPr>
            <p:ph type="body" idx="4294967295"/>
          </p:nvPr>
        </p:nvSpPr>
        <p:spPr>
          <a:xfrm>
            <a:off x="762000" y="1447800"/>
            <a:ext cx="7848600" cy="5029200"/>
          </a:xfrm>
          <a:prstGeom prst="rect">
            <a:avLst/>
          </a:prstGeom>
        </p:spPr>
        <p:txBody>
          <a:bodyPr>
            <a:normAutofit fontScale="100000" lnSpcReduction="0"/>
          </a:bodyPr>
          <a:lstStyle/>
          <a:p>
            <a:pPr marL="457200" indent="-457200">
              <a:spcBef>
                <a:spcPts val="500"/>
              </a:spcBef>
              <a:buAutoNum type="arabicPeriod" startAt="1"/>
            </a:pPr>
            <a:r>
              <a:rPr sz="2400"/>
              <a:t>Share concerns </a:t>
            </a:r>
            <a:r>
              <a:rPr i="1" sz="2400">
                <a:effectLst>
                  <a:outerShdw sx="100000" sy="100000" kx="0" ky="0" algn="b" rotWithShape="0" blurRad="12700" dist="25400" dir="2700000">
                    <a:srgbClr val="DDDDDD"/>
                  </a:outerShdw>
                </a:effectLst>
              </a:rPr>
              <a:t>and</a:t>
            </a:r>
            <a:r>
              <a:rPr sz="2400"/>
              <a:t> ideas</a:t>
            </a:r>
            <a:endParaRPr sz="2400"/>
          </a:p>
          <a:p>
            <a:pPr marL="457200" indent="-457200">
              <a:spcBef>
                <a:spcPts val="500"/>
              </a:spcBef>
              <a:buAutoNum type="arabicPeriod" startAt="1"/>
            </a:pPr>
            <a:r>
              <a:rPr sz="2400"/>
              <a:t>Balance three key factors</a:t>
            </a:r>
            <a:endParaRPr sz="2400"/>
          </a:p>
          <a:p>
            <a:pPr lvl="1" marL="838200" indent="-381000">
              <a:spcBef>
                <a:spcPts val="400"/>
              </a:spcBef>
              <a:buFont typeface="Wingdings-Regular"/>
              <a:buChar char="✓"/>
              <a:defRPr sz="2800"/>
            </a:pPr>
            <a:r>
              <a:rPr b="1" i="1" sz="2000"/>
              <a:t>Requirements to complete assigned tasks</a:t>
            </a:r>
            <a:endParaRPr b="1" i="1" sz="2000"/>
          </a:p>
          <a:p>
            <a:pPr lvl="1" marL="838200" indent="-381000">
              <a:spcBef>
                <a:spcPts val="400"/>
              </a:spcBef>
              <a:buFont typeface="Wingdings-Regular"/>
              <a:buChar char="✓"/>
              <a:defRPr sz="2800"/>
            </a:pPr>
            <a:r>
              <a:rPr b="1" i="1" sz="2000"/>
              <a:t>Addressing individual members’ needs</a:t>
            </a:r>
            <a:endParaRPr b="1" i="1" sz="2000"/>
          </a:p>
          <a:p>
            <a:pPr lvl="1" marL="838200" indent="-381000">
              <a:spcBef>
                <a:spcPts val="400"/>
              </a:spcBef>
              <a:buFont typeface="Wingdings-Regular"/>
              <a:buChar char="✓"/>
              <a:defRPr sz="2800"/>
            </a:pPr>
            <a:r>
              <a:rPr b="1" i="1" sz="2000"/>
              <a:t>Achieving team goals</a:t>
            </a:r>
            <a:endParaRPr b="1" i="1" sz="2000"/>
          </a:p>
          <a:p>
            <a:pPr marL="457200" indent="-457200">
              <a:spcBef>
                <a:spcPts val="500"/>
              </a:spcBef>
              <a:buAutoNum type="arabicPeriod" startAt="1"/>
            </a:pPr>
            <a:r>
              <a:rPr sz="2400"/>
              <a:t>Begin with the end in mind</a:t>
            </a:r>
            <a:endParaRPr sz="2400"/>
          </a:p>
          <a:p>
            <a:pPr lvl="1" marL="838200" indent="-381000">
              <a:spcBef>
                <a:spcPts val="400"/>
              </a:spcBef>
              <a:buFont typeface="Wingdings-Regular"/>
              <a:buChar char="✓"/>
              <a:defRPr sz="2800"/>
            </a:pPr>
            <a:r>
              <a:rPr b="1" i="1" sz="2000"/>
              <a:t>‘we know what we intend to achieve’</a:t>
            </a:r>
            <a:endParaRPr b="1" i="1" sz="2000"/>
          </a:p>
          <a:p>
            <a:pPr marL="457200" indent="-457200">
              <a:spcBef>
                <a:spcPts val="500"/>
              </a:spcBef>
              <a:buAutoNum type="arabicPeriod" startAt="1"/>
            </a:pPr>
            <a:r>
              <a:rPr sz="2400"/>
              <a:t>Develop and </a:t>
            </a:r>
            <a:r>
              <a:rPr b="1" i="1" sz="2400"/>
              <a:t>use</a:t>
            </a:r>
            <a:r>
              <a:rPr sz="2400"/>
              <a:t> Team Rules</a:t>
            </a:r>
            <a:endParaRPr sz="2400"/>
          </a:p>
          <a:p>
            <a:pPr marL="457200" indent="-457200">
              <a:spcBef>
                <a:spcPts val="500"/>
              </a:spcBef>
              <a:buAutoNum type="arabicPeriod" startAt="1"/>
            </a:pPr>
            <a:r>
              <a:rPr sz="2400"/>
              <a:t>Value  and reflect on all the learning available</a:t>
            </a:r>
            <a:endParaRPr sz="2400"/>
          </a:p>
          <a:p>
            <a:pPr lvl="1" marL="838200" indent="-381000">
              <a:spcBef>
                <a:spcPts val="400"/>
              </a:spcBef>
              <a:buFont typeface="Wingdings-Regular"/>
              <a:buChar char="✓"/>
              <a:defRPr sz="2800"/>
            </a:pPr>
            <a:r>
              <a:rPr b="1" i="1" sz="2000"/>
              <a:t>“go beyond doing the task”</a:t>
            </a:r>
            <a:endParaRPr b="1" i="1" sz="2000"/>
          </a:p>
          <a:p>
            <a:pPr marL="457200" indent="-457200">
              <a:spcBef>
                <a:spcPts val="500"/>
              </a:spcBef>
              <a:buAutoNum type="arabicPeriod" startAt="1"/>
            </a:pPr>
            <a:r>
              <a:rPr sz="2400"/>
              <a:t>Have FUN - and - CELEBRATE</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Team “Life Cycle”"/>
          <p:cNvSpPr txBox="1"/>
          <p:nvPr>
            <p:ph type="title" idx="4294967295"/>
          </p:nvPr>
        </p:nvSpPr>
        <p:spPr>
          <a:xfrm>
            <a:off x="1600200" y="304800"/>
            <a:ext cx="6019800" cy="838200"/>
          </a:xfrm>
          <a:prstGeom prst="rect">
            <a:avLst/>
          </a:prstGeom>
        </p:spPr>
        <p:txBody>
          <a:bodyPr>
            <a:normAutofit fontScale="100000" lnSpcReduction="0"/>
          </a:bodyPr>
          <a:lstStyle/>
          <a:p>
            <a:pPr/>
            <a:r>
              <a:t>Team “Life Cycle”</a:t>
            </a:r>
          </a:p>
        </p:txBody>
      </p:sp>
      <p:sp>
        <p:nvSpPr>
          <p:cNvPr id="133" name="When members first meet there is a sense of reservation about how to act     (Forming)…"/>
          <p:cNvSpPr txBox="1"/>
          <p:nvPr>
            <p:ph type="body" idx="4294967295"/>
          </p:nvPr>
        </p:nvSpPr>
        <p:spPr>
          <a:xfrm>
            <a:off x="685800" y="2209800"/>
            <a:ext cx="8153400" cy="4114800"/>
          </a:xfrm>
          <a:prstGeom prst="rect">
            <a:avLst/>
          </a:prstGeom>
        </p:spPr>
        <p:txBody>
          <a:bodyPr>
            <a:normAutofit fontScale="100000" lnSpcReduction="0"/>
          </a:bodyPr>
          <a:lstStyle/>
          <a:p>
            <a:pPr marL="400050" indent="-400050">
              <a:lnSpc>
                <a:spcPct val="90000"/>
              </a:lnSpc>
              <a:spcBef>
                <a:spcPts val="500"/>
              </a:spcBef>
              <a:buAutoNum type="arabicPeriod" startAt="1"/>
            </a:pPr>
            <a:r>
              <a:rPr sz="2400"/>
              <a:t>When members first meet there is a sense of reservation about how to act 				(</a:t>
            </a:r>
            <a:r>
              <a:rPr b="1" i="1" sz="2400"/>
              <a:t>Forming</a:t>
            </a:r>
            <a:r>
              <a:rPr sz="2400"/>
              <a:t>)</a:t>
            </a:r>
            <a:endParaRPr sz="2400"/>
          </a:p>
          <a:p>
            <a:pPr marL="400050" indent="-400050">
              <a:lnSpc>
                <a:spcPct val="90000"/>
              </a:lnSpc>
              <a:spcBef>
                <a:spcPts val="500"/>
              </a:spcBef>
              <a:buAutoNum type="arabicPeriod" startAt="1"/>
            </a:pPr>
            <a:r>
              <a:rPr sz="2400"/>
              <a:t>As action is taken members begin to compete or demand things from others - conflict emerges 	(</a:t>
            </a:r>
            <a:r>
              <a:rPr b="1" i="1" sz="2400"/>
              <a:t>Storming</a:t>
            </a:r>
            <a:r>
              <a:rPr sz="2400"/>
              <a:t>)</a:t>
            </a:r>
            <a:endParaRPr sz="2400"/>
          </a:p>
          <a:p>
            <a:pPr marL="400050" indent="-400050">
              <a:lnSpc>
                <a:spcPct val="90000"/>
              </a:lnSpc>
              <a:spcBef>
                <a:spcPts val="500"/>
              </a:spcBef>
              <a:buAutoNum type="arabicPeriod" startAt="1"/>
            </a:pPr>
            <a:r>
              <a:rPr sz="2400"/>
              <a:t>As conflict is resolved - ways of working together are established 				(</a:t>
            </a:r>
            <a:r>
              <a:rPr b="1" i="1" sz="2400"/>
              <a:t>Norming</a:t>
            </a:r>
            <a:r>
              <a:rPr sz="2400"/>
              <a:t>)</a:t>
            </a:r>
            <a:endParaRPr sz="2400"/>
          </a:p>
          <a:p>
            <a:pPr marL="400050" indent="-400050">
              <a:lnSpc>
                <a:spcPct val="90000"/>
              </a:lnSpc>
              <a:spcBef>
                <a:spcPts val="500"/>
              </a:spcBef>
              <a:buAutoNum type="arabicPeriod" startAt="1"/>
            </a:pPr>
            <a:r>
              <a:rPr sz="2400"/>
              <a:t>Approaching deadlines draw members together to focus on achievement - or push them back into unproductive conflict 						(</a:t>
            </a:r>
            <a:r>
              <a:rPr b="1" i="1" sz="2400"/>
              <a:t>Performing</a:t>
            </a:r>
            <a:r>
              <a:rPr sz="2400"/>
              <a:t>)</a:t>
            </a:r>
            <a:endParaRPr sz="2400"/>
          </a:p>
          <a:p>
            <a:pPr marL="400050" indent="-400050">
              <a:lnSpc>
                <a:spcPct val="90000"/>
              </a:lnSpc>
              <a:spcBef>
                <a:spcPts val="500"/>
              </a:spcBef>
              <a:buAutoNum type="arabicPeriod" startAt="1"/>
            </a:pPr>
            <a:r>
              <a:rPr sz="2400"/>
              <a:t>Achievement brings success, celebration a sense of closure - even loss (of friendships etc) 		(</a:t>
            </a:r>
            <a:r>
              <a:rPr b="1" i="1" sz="2400"/>
              <a:t>Mourning</a:t>
            </a:r>
            <a:r>
              <a:rPr sz="2400"/>
              <a:t>)</a:t>
            </a:r>
          </a:p>
        </p:txBody>
      </p:sp>
      <p:sp>
        <p:nvSpPr>
          <p:cNvPr id="134" name="Teams go through a cycle of development…"/>
          <p:cNvSpPr txBox="1"/>
          <p:nvPr/>
        </p:nvSpPr>
        <p:spPr>
          <a:xfrm>
            <a:off x="838200" y="1371600"/>
            <a:ext cx="7848600" cy="615129"/>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t>Teams go through a cycle of development</a:t>
            </a:r>
          </a:p>
          <a:p>
            <a:pPr algn="ctr" defTabSz="457200">
              <a:defRPr sz="1800"/>
            </a:pPr>
            <a:r>
              <a:t>Repeated by each new team </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Picture 1" descr="Picture 1"/>
          <p:cNvPicPr>
            <a:picLocks noChangeAspect="1"/>
          </p:cNvPicPr>
          <p:nvPr/>
        </p:nvPicPr>
        <p:blipFill>
          <a:blip r:embed="rId2">
            <a:extLst/>
          </a:blip>
          <a:stretch>
            <a:fillRect/>
          </a:stretch>
        </p:blipFill>
        <p:spPr>
          <a:xfrm>
            <a:off x="2971800" y="1600200"/>
            <a:ext cx="4114800" cy="3492500"/>
          </a:xfrm>
          <a:prstGeom prst="rect">
            <a:avLst/>
          </a:prstGeom>
          <a:ln w="152400">
            <a:solidFill>
              <a:schemeClr val="accent4"/>
            </a:solidFill>
          </a:ln>
        </p:spPr>
      </p:pic>
      <p:sp>
        <p:nvSpPr>
          <p:cNvPr id="139" name="FORMING…"/>
          <p:cNvSpPr txBox="1"/>
          <p:nvPr/>
        </p:nvSpPr>
        <p:spPr>
          <a:xfrm>
            <a:off x="2364408" y="304800"/>
            <a:ext cx="4450109" cy="6173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800"/>
            </a:pPr>
            <a:r>
              <a:rPr>
                <a:latin typeface="Arial"/>
                <a:ea typeface="Arial"/>
                <a:cs typeface="Arial"/>
                <a:sym typeface="Arial"/>
              </a:rPr>
              <a:t>FORMING</a:t>
            </a:r>
            <a:endParaRPr>
              <a:latin typeface="Arial"/>
              <a:ea typeface="Arial"/>
              <a:cs typeface="Arial"/>
              <a:sym typeface="Arial"/>
            </a:endParaRPr>
          </a:p>
          <a:p>
            <a:pPr algn="ctr" defTabSz="457200">
              <a:defRPr sz="1800"/>
            </a:pPr>
            <a:r>
              <a:rPr>
                <a:latin typeface="Arial"/>
                <a:ea typeface="Arial"/>
                <a:cs typeface="Arial"/>
                <a:sym typeface="Arial"/>
              </a:rPr>
              <a:t>entering the space / working out how to act</a:t>
            </a:r>
          </a:p>
        </p:txBody>
      </p:sp>
      <p:sp>
        <p:nvSpPr>
          <p:cNvPr id="140" name="Concerns and actions - reserved, needing to be led, wanting direction, expecting to be told"/>
          <p:cNvSpPr txBox="1"/>
          <p:nvPr/>
        </p:nvSpPr>
        <p:spPr>
          <a:xfrm>
            <a:off x="228600" y="5638800"/>
            <a:ext cx="84074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Concerns and actions - reserved, needing to be led, wanting direction, expecting to be told</a:t>
            </a:r>
          </a:p>
        </p:txBody>
      </p:sp>
      <p:sp>
        <p:nvSpPr>
          <p:cNvPr id="141" name="FORMING"/>
          <p:cNvSpPr txBox="1"/>
          <p:nvPr/>
        </p:nvSpPr>
        <p:spPr>
          <a:xfrm>
            <a:off x="4343400" y="4419600"/>
            <a:ext cx="1183516" cy="350662"/>
          </a:xfrm>
          <a:prstGeom prst="rect">
            <a:avLst/>
          </a:prstGeom>
          <a:solidFill>
            <a:srgbClr val="264971"/>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latin typeface="Arial"/>
                <a:ea typeface="Arial"/>
                <a:cs typeface="Arial"/>
                <a:sym typeface="Arial"/>
              </a:defRPr>
            </a:lvl1pPr>
          </a:lstStyle>
          <a:p>
            <a:pPr>
              <a:defRPr>
                <a:solidFill>
                  <a:schemeClr val="accent4"/>
                </a:solidFill>
                <a:latin typeface="Times"/>
                <a:ea typeface="Times"/>
                <a:cs typeface="Times"/>
                <a:sym typeface="Times"/>
              </a:defRPr>
            </a:pPr>
            <a:r>
              <a:rPr>
                <a:solidFill>
                  <a:srgbClr val="FF0000"/>
                </a:solidFill>
                <a:latin typeface="Arial"/>
                <a:ea typeface="Arial"/>
                <a:cs typeface="Arial"/>
                <a:sym typeface="Arial"/>
              </a:rPr>
              <a:t>FORMING</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Picture 2" descr="Picture 2"/>
          <p:cNvPicPr>
            <a:picLocks noChangeAspect="1"/>
          </p:cNvPicPr>
          <p:nvPr/>
        </p:nvPicPr>
        <p:blipFill>
          <a:blip r:embed="rId2">
            <a:extLst/>
          </a:blip>
          <a:stretch>
            <a:fillRect/>
          </a:stretch>
        </p:blipFill>
        <p:spPr>
          <a:xfrm>
            <a:off x="2362200" y="1371600"/>
            <a:ext cx="4876800" cy="3840163"/>
          </a:xfrm>
          <a:prstGeom prst="rect">
            <a:avLst/>
          </a:prstGeom>
          <a:ln w="152400">
            <a:solidFill>
              <a:schemeClr val="accent4"/>
            </a:solidFill>
          </a:ln>
        </p:spPr>
      </p:pic>
      <p:sp>
        <p:nvSpPr>
          <p:cNvPr id="144" name="STORMING…"/>
          <p:cNvSpPr txBox="1"/>
          <p:nvPr/>
        </p:nvSpPr>
        <p:spPr>
          <a:xfrm>
            <a:off x="2362200" y="304800"/>
            <a:ext cx="4522788"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rPr>
                <a:latin typeface="Arial"/>
                <a:ea typeface="Arial"/>
                <a:cs typeface="Arial"/>
                <a:sym typeface="Arial"/>
              </a:rPr>
              <a:t>STORMING</a:t>
            </a:r>
            <a:endParaRPr>
              <a:latin typeface="Arial"/>
              <a:ea typeface="Arial"/>
              <a:cs typeface="Arial"/>
              <a:sym typeface="Arial"/>
            </a:endParaRPr>
          </a:p>
          <a:p>
            <a:pPr defTabSz="457200">
              <a:defRPr sz="1800"/>
            </a:pPr>
            <a:r>
              <a:rPr>
                <a:latin typeface="Arial"/>
                <a:ea typeface="Arial"/>
                <a:cs typeface="Arial"/>
                <a:sym typeface="Arial"/>
              </a:rPr>
              <a:t>Setting / challenging boundaries</a:t>
            </a:r>
          </a:p>
        </p:txBody>
      </p:sp>
      <p:sp>
        <p:nvSpPr>
          <p:cNvPr id="145" name="STORMING"/>
          <p:cNvSpPr txBox="1"/>
          <p:nvPr/>
        </p:nvSpPr>
        <p:spPr>
          <a:xfrm>
            <a:off x="5334000" y="4572000"/>
            <a:ext cx="1552575" cy="375231"/>
          </a:xfrm>
          <a:prstGeom prst="rect">
            <a:avLst/>
          </a:prstGeom>
          <a:solidFill>
            <a:srgbClr val="7D506C"/>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2000">
                <a:solidFill>
                  <a:schemeClr val="accent1"/>
                </a:solidFill>
                <a:latin typeface="Arial"/>
                <a:ea typeface="Arial"/>
                <a:cs typeface="Arial"/>
                <a:sym typeface="Arial"/>
              </a:defRPr>
            </a:lvl1pPr>
          </a:lstStyle>
          <a:p>
            <a:pPr>
              <a:defRPr sz="1800">
                <a:solidFill>
                  <a:schemeClr val="accent4"/>
                </a:solidFill>
                <a:latin typeface="Times"/>
                <a:ea typeface="Times"/>
                <a:cs typeface="Times"/>
                <a:sym typeface="Times"/>
              </a:defRPr>
            </a:pPr>
            <a:r>
              <a:rPr sz="2000">
                <a:solidFill>
                  <a:schemeClr val="accent1"/>
                </a:solidFill>
                <a:latin typeface="Arial"/>
                <a:ea typeface="Arial"/>
                <a:cs typeface="Arial"/>
                <a:sym typeface="Arial"/>
              </a:rPr>
              <a:t>STORMING</a:t>
            </a:r>
          </a:p>
        </p:txBody>
      </p:sp>
      <p:sp>
        <p:nvSpPr>
          <p:cNvPr id="146" name="Concerns and actions - conflict, taking the lead or demanding others do so,  setting direction/or resisting direction proposed"/>
          <p:cNvSpPr txBox="1"/>
          <p:nvPr/>
        </p:nvSpPr>
        <p:spPr>
          <a:xfrm>
            <a:off x="228600" y="5638800"/>
            <a:ext cx="8686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Concerns and actions - conflict, taking the lead or demanding others do so,  setting direction/or resisting direction proposed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Picture 3" descr="Picture 3"/>
          <p:cNvPicPr>
            <a:picLocks noChangeAspect="1"/>
          </p:cNvPicPr>
          <p:nvPr/>
        </p:nvPicPr>
        <p:blipFill>
          <a:blip r:embed="rId2">
            <a:extLst/>
          </a:blip>
          <a:stretch>
            <a:fillRect/>
          </a:stretch>
        </p:blipFill>
        <p:spPr>
          <a:xfrm>
            <a:off x="2286000" y="1905000"/>
            <a:ext cx="4419600" cy="3371850"/>
          </a:xfrm>
          <a:prstGeom prst="rect">
            <a:avLst/>
          </a:prstGeom>
          <a:ln w="152400">
            <a:solidFill>
              <a:schemeClr val="accent4"/>
            </a:solidFill>
          </a:ln>
        </p:spPr>
      </p:pic>
      <p:sp>
        <p:nvSpPr>
          <p:cNvPr id="149" name="NORMING"/>
          <p:cNvSpPr txBox="1"/>
          <p:nvPr/>
        </p:nvSpPr>
        <p:spPr>
          <a:xfrm>
            <a:off x="4114800" y="3810000"/>
            <a:ext cx="1208966" cy="350662"/>
          </a:xfrm>
          <a:prstGeom prst="rect">
            <a:avLst/>
          </a:prstGeom>
          <a:solidFill>
            <a:srgbClr val="27658C"/>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C0C0C0"/>
                </a:solidFill>
                <a:latin typeface="Arial"/>
                <a:ea typeface="Arial"/>
                <a:cs typeface="Arial"/>
                <a:sym typeface="Arial"/>
              </a:defRPr>
            </a:lvl1pPr>
          </a:lstStyle>
          <a:p>
            <a:pPr>
              <a:defRPr>
                <a:solidFill>
                  <a:schemeClr val="accent4"/>
                </a:solidFill>
                <a:latin typeface="Times"/>
                <a:ea typeface="Times"/>
                <a:cs typeface="Times"/>
                <a:sym typeface="Times"/>
              </a:defRPr>
            </a:pPr>
            <a:r>
              <a:rPr>
                <a:solidFill>
                  <a:srgbClr val="C0C0C0"/>
                </a:solidFill>
                <a:latin typeface="Arial"/>
                <a:ea typeface="Arial"/>
                <a:cs typeface="Arial"/>
                <a:sym typeface="Arial"/>
              </a:rPr>
              <a:t>NORMING</a:t>
            </a:r>
          </a:p>
        </p:txBody>
      </p:sp>
      <p:sp>
        <p:nvSpPr>
          <p:cNvPr id="150" name="NORMING…"/>
          <p:cNvSpPr txBox="1"/>
          <p:nvPr/>
        </p:nvSpPr>
        <p:spPr>
          <a:xfrm>
            <a:off x="2718681" y="428625"/>
            <a:ext cx="3725688" cy="8840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800"/>
            </a:pPr>
            <a:r>
              <a:rPr>
                <a:latin typeface="Arial"/>
                <a:ea typeface="Arial"/>
                <a:cs typeface="Arial"/>
                <a:sym typeface="Arial"/>
              </a:rPr>
              <a:t>NORMING</a:t>
            </a:r>
            <a:endParaRPr>
              <a:latin typeface="Arial"/>
              <a:ea typeface="Arial"/>
              <a:cs typeface="Arial"/>
              <a:sym typeface="Arial"/>
            </a:endParaRPr>
          </a:p>
          <a:p>
            <a:pPr algn="ctr" defTabSz="457200">
              <a:defRPr sz="1800"/>
            </a:pPr>
            <a:r>
              <a:rPr>
                <a:latin typeface="Arial"/>
                <a:ea typeface="Arial"/>
                <a:cs typeface="Arial"/>
                <a:sym typeface="Arial"/>
              </a:rPr>
              <a:t>Finding ways to define agreement, </a:t>
            </a:r>
            <a:endParaRPr>
              <a:latin typeface="Arial"/>
              <a:ea typeface="Arial"/>
              <a:cs typeface="Arial"/>
              <a:sym typeface="Arial"/>
            </a:endParaRPr>
          </a:p>
          <a:p>
            <a:pPr algn="ctr" defTabSz="457200">
              <a:defRPr sz="1800"/>
            </a:pPr>
            <a:r>
              <a:rPr>
                <a:latin typeface="Arial"/>
                <a:ea typeface="Arial"/>
                <a:cs typeface="Arial"/>
                <a:sym typeface="Arial"/>
              </a:rPr>
              <a:t>Working together agreeably</a:t>
            </a:r>
          </a:p>
        </p:txBody>
      </p:sp>
      <p:sp>
        <p:nvSpPr>
          <p:cNvPr id="151" name="Concerns and actions - collaboration, everyone leading and following, sharing and asking"/>
          <p:cNvSpPr txBox="1"/>
          <p:nvPr/>
        </p:nvSpPr>
        <p:spPr>
          <a:xfrm>
            <a:off x="228600" y="5638800"/>
            <a:ext cx="8686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Concerns and actions - collaboration, everyone leading and following, sharing and asking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Group Task Roles"/>
          <p:cNvSpPr txBox="1"/>
          <p:nvPr>
            <p:ph type="title" idx="4294967295"/>
          </p:nvPr>
        </p:nvSpPr>
        <p:spPr>
          <a:xfrm>
            <a:off x="3352800" y="228600"/>
            <a:ext cx="5410200" cy="914400"/>
          </a:xfrm>
          <a:prstGeom prst="rect">
            <a:avLst/>
          </a:prstGeom>
          <a:solidFill>
            <a:schemeClr val="accent2"/>
          </a:solidFill>
        </p:spPr>
        <p:txBody>
          <a:bodyPr>
            <a:normAutofit fontScale="100000" lnSpcReduction="0"/>
          </a:bodyPr>
          <a:lstStyle/>
          <a:p>
            <a:pPr/>
            <a:r>
              <a:t>Group Task Roles</a:t>
            </a:r>
          </a:p>
        </p:txBody>
      </p:sp>
      <p:sp>
        <p:nvSpPr>
          <p:cNvPr id="154" name="Initiating-contributing…"/>
          <p:cNvSpPr txBox="1"/>
          <p:nvPr>
            <p:ph type="body" sz="half" idx="4294967295"/>
          </p:nvPr>
        </p:nvSpPr>
        <p:spPr>
          <a:xfrm>
            <a:off x="457200" y="1371600"/>
            <a:ext cx="4495800" cy="3352800"/>
          </a:xfrm>
          <a:prstGeom prst="rect">
            <a:avLst/>
          </a:prstGeom>
          <a:ln w="76200">
            <a:solidFill>
              <a:srgbClr val="FFFF00"/>
            </a:solidFill>
            <a:miter lim="800000"/>
          </a:ln>
        </p:spPr>
        <p:txBody>
          <a:bodyPr>
            <a:normAutofit fontScale="100000" lnSpcReduction="0"/>
          </a:bodyPr>
          <a:lstStyle/>
          <a:p>
            <a:pPr marL="300037" indent="-300037">
              <a:spcBef>
                <a:spcPts val="600"/>
              </a:spcBef>
              <a:buFont typeface="Arial"/>
              <a:buChar char="•"/>
            </a:pPr>
            <a:r>
              <a:rPr sz="2800">
                <a:latin typeface="Arial"/>
                <a:ea typeface="Arial"/>
                <a:cs typeface="Arial"/>
                <a:sym typeface="Arial"/>
              </a:rPr>
              <a:t>Initiating-contributing</a:t>
            </a:r>
            <a:endParaRPr sz="1800">
              <a:latin typeface="Arial"/>
              <a:ea typeface="Arial"/>
              <a:cs typeface="Arial"/>
              <a:sym typeface="Arial"/>
            </a:endParaRPr>
          </a:p>
          <a:p>
            <a:pPr marL="300037" indent="-300037">
              <a:spcBef>
                <a:spcPts val="600"/>
              </a:spcBef>
              <a:buFont typeface="Arial"/>
              <a:buChar char="•"/>
            </a:pPr>
            <a:r>
              <a:rPr sz="2800">
                <a:latin typeface="Arial"/>
                <a:ea typeface="Arial"/>
                <a:cs typeface="Arial"/>
                <a:sym typeface="Arial"/>
              </a:rPr>
              <a:t>Information seeking</a:t>
            </a:r>
            <a:endParaRPr sz="1800">
              <a:latin typeface="Arial"/>
              <a:ea typeface="Arial"/>
              <a:cs typeface="Arial"/>
              <a:sym typeface="Arial"/>
            </a:endParaRPr>
          </a:p>
          <a:p>
            <a:pPr marL="300037" indent="-300037">
              <a:spcBef>
                <a:spcPts val="600"/>
              </a:spcBef>
              <a:buFont typeface="Arial"/>
              <a:buChar char="•"/>
            </a:pPr>
            <a:r>
              <a:rPr sz="2800">
                <a:latin typeface="Arial"/>
                <a:ea typeface="Arial"/>
                <a:cs typeface="Arial"/>
                <a:sym typeface="Arial"/>
              </a:rPr>
              <a:t>Opinion seeking</a:t>
            </a:r>
            <a:endParaRPr sz="2800">
              <a:latin typeface="Arial"/>
              <a:ea typeface="Arial"/>
              <a:cs typeface="Arial"/>
              <a:sym typeface="Arial"/>
            </a:endParaRPr>
          </a:p>
          <a:p>
            <a:pPr marL="300037" indent="-300037">
              <a:spcBef>
                <a:spcPts val="600"/>
              </a:spcBef>
              <a:buFont typeface="Arial"/>
              <a:buChar char="•"/>
            </a:pPr>
            <a:r>
              <a:rPr sz="2800">
                <a:latin typeface="Arial"/>
                <a:ea typeface="Arial"/>
                <a:cs typeface="Arial"/>
                <a:sym typeface="Arial"/>
              </a:rPr>
              <a:t>Information giving</a:t>
            </a:r>
            <a:endParaRPr sz="2800">
              <a:latin typeface="Arial"/>
              <a:ea typeface="Arial"/>
              <a:cs typeface="Arial"/>
              <a:sym typeface="Arial"/>
            </a:endParaRPr>
          </a:p>
          <a:p>
            <a:pPr marL="300037" indent="-300037">
              <a:spcBef>
                <a:spcPts val="600"/>
              </a:spcBef>
              <a:buFont typeface="Arial"/>
              <a:buChar char="•"/>
            </a:pPr>
            <a:r>
              <a:rPr sz="2800">
                <a:latin typeface="Arial"/>
                <a:ea typeface="Arial"/>
                <a:cs typeface="Arial"/>
                <a:sym typeface="Arial"/>
              </a:rPr>
              <a:t>Opinion giving</a:t>
            </a:r>
            <a:endParaRPr sz="2800">
              <a:latin typeface="Arial"/>
              <a:ea typeface="Arial"/>
              <a:cs typeface="Arial"/>
              <a:sym typeface="Arial"/>
            </a:endParaRPr>
          </a:p>
          <a:p>
            <a:pPr marL="300037" indent="-300037">
              <a:spcBef>
                <a:spcPts val="600"/>
              </a:spcBef>
              <a:buFont typeface="Arial"/>
              <a:buChar char="•"/>
            </a:pPr>
            <a:r>
              <a:rPr sz="2800">
                <a:latin typeface="Arial"/>
                <a:ea typeface="Arial"/>
                <a:cs typeface="Arial"/>
                <a:sym typeface="Arial"/>
              </a:rPr>
              <a:t>Elaborating</a:t>
            </a:r>
          </a:p>
        </p:txBody>
      </p:sp>
      <p:sp>
        <p:nvSpPr>
          <p:cNvPr id="155" name="Coordinate…"/>
          <p:cNvSpPr txBox="1"/>
          <p:nvPr/>
        </p:nvSpPr>
        <p:spPr>
          <a:xfrm>
            <a:off x="5638800" y="2438400"/>
            <a:ext cx="2667000" cy="33513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33400" indent="-533400" defTabSz="457200">
              <a:spcBef>
                <a:spcPts val="600"/>
              </a:spcBef>
              <a:buSzPct val="100000"/>
              <a:buFont typeface="Arial"/>
              <a:buChar char="•"/>
              <a:defRPr sz="1800"/>
            </a:pPr>
            <a:r>
              <a:rPr sz="2800">
                <a:latin typeface="Arial"/>
                <a:ea typeface="Arial"/>
                <a:cs typeface="Arial"/>
                <a:sym typeface="Arial"/>
              </a:rPr>
              <a:t>Coordinate</a:t>
            </a:r>
            <a:endParaRPr sz="2800">
              <a:latin typeface="Arial"/>
              <a:ea typeface="Arial"/>
              <a:cs typeface="Arial"/>
              <a:sym typeface="Arial"/>
            </a:endParaRPr>
          </a:p>
          <a:p>
            <a:pPr marL="533400" indent="-533400" defTabSz="457200">
              <a:spcBef>
                <a:spcPts val="600"/>
              </a:spcBef>
              <a:buSzPct val="100000"/>
              <a:buFont typeface="Arial"/>
              <a:buChar char="•"/>
              <a:defRPr sz="1800"/>
            </a:pPr>
            <a:r>
              <a:rPr sz="2800">
                <a:latin typeface="Arial"/>
                <a:ea typeface="Arial"/>
                <a:cs typeface="Arial"/>
                <a:sym typeface="Arial"/>
              </a:rPr>
              <a:t>Orient</a:t>
            </a:r>
            <a:endParaRPr sz="2800">
              <a:latin typeface="Arial"/>
              <a:ea typeface="Arial"/>
              <a:cs typeface="Arial"/>
              <a:sym typeface="Arial"/>
            </a:endParaRPr>
          </a:p>
          <a:p>
            <a:pPr marL="533400" indent="-533400" defTabSz="457200">
              <a:spcBef>
                <a:spcPts val="600"/>
              </a:spcBef>
              <a:buSzPct val="100000"/>
              <a:buFont typeface="Arial"/>
              <a:buChar char="•"/>
              <a:defRPr sz="1800"/>
            </a:pPr>
            <a:r>
              <a:rPr sz="2800">
                <a:latin typeface="Arial"/>
                <a:ea typeface="Arial"/>
                <a:cs typeface="Arial"/>
                <a:sym typeface="Arial"/>
              </a:rPr>
              <a:t>Evaluate</a:t>
            </a:r>
            <a:endParaRPr sz="2800">
              <a:latin typeface="Arial"/>
              <a:ea typeface="Arial"/>
              <a:cs typeface="Arial"/>
              <a:sym typeface="Arial"/>
            </a:endParaRPr>
          </a:p>
          <a:p>
            <a:pPr marL="533400" indent="-533400" defTabSz="457200">
              <a:spcBef>
                <a:spcPts val="600"/>
              </a:spcBef>
              <a:buSzPct val="100000"/>
              <a:buFont typeface="Arial"/>
              <a:buChar char="•"/>
              <a:defRPr sz="1800"/>
            </a:pPr>
            <a:r>
              <a:rPr sz="2800">
                <a:latin typeface="Arial"/>
                <a:ea typeface="Arial"/>
                <a:cs typeface="Arial"/>
                <a:sym typeface="Arial"/>
              </a:rPr>
              <a:t>Energize</a:t>
            </a:r>
            <a:endParaRPr sz="2800">
              <a:latin typeface="Arial"/>
              <a:ea typeface="Arial"/>
              <a:cs typeface="Arial"/>
              <a:sym typeface="Arial"/>
            </a:endParaRPr>
          </a:p>
          <a:p>
            <a:pPr marL="533400" indent="-533400" defTabSz="457200">
              <a:spcBef>
                <a:spcPts val="600"/>
              </a:spcBef>
              <a:buSzPct val="100000"/>
              <a:buFont typeface="Arial"/>
              <a:buChar char="•"/>
              <a:defRPr sz="1800"/>
            </a:pPr>
            <a:r>
              <a:rPr sz="2800">
                <a:latin typeface="Arial"/>
                <a:ea typeface="Arial"/>
                <a:cs typeface="Arial"/>
                <a:sym typeface="Arial"/>
              </a:rPr>
              <a:t>Assist on procedures</a:t>
            </a:r>
            <a:endParaRPr sz="2800">
              <a:latin typeface="Arial"/>
              <a:ea typeface="Arial"/>
              <a:cs typeface="Arial"/>
              <a:sym typeface="Arial"/>
            </a:endParaRPr>
          </a:p>
          <a:p>
            <a:pPr marL="533400" indent="-533400" defTabSz="457200">
              <a:spcBef>
                <a:spcPts val="600"/>
              </a:spcBef>
              <a:buSzPct val="100000"/>
              <a:buFont typeface="Arial"/>
              <a:buChar char="•"/>
              <a:defRPr sz="1800"/>
            </a:pPr>
            <a:r>
              <a:rPr sz="2800">
                <a:latin typeface="Arial"/>
                <a:ea typeface="Arial"/>
                <a:cs typeface="Arial"/>
                <a:sym typeface="Arial"/>
              </a:rPr>
              <a:t>Record</a:t>
            </a:r>
          </a:p>
        </p:txBody>
      </p:sp>
      <p:sp>
        <p:nvSpPr>
          <p:cNvPr id="156" name="Rectangle"/>
          <p:cNvSpPr/>
          <p:nvPr/>
        </p:nvSpPr>
        <p:spPr>
          <a:xfrm>
            <a:off x="4267200" y="2438400"/>
            <a:ext cx="4572001" cy="3505200"/>
          </a:xfrm>
          <a:prstGeom prst="rect">
            <a:avLst/>
          </a:prstGeom>
          <a:ln w="76200">
            <a:solidFill>
              <a:srgbClr val="FF9933"/>
            </a:solidFill>
          </a:ln>
        </p:spPr>
        <p:txBody>
          <a:bodyPr lIns="45719" rIns="45719" anchor="ctr"/>
          <a:lstStyle/>
          <a:p>
            <a:pPr defTabSz="457200">
              <a:defRPr sz="1800"/>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POSITIVE…"/>
          <p:cNvSpPr txBox="1"/>
          <p:nvPr>
            <p:ph type="body" sz="half" idx="4294967295"/>
          </p:nvPr>
        </p:nvSpPr>
        <p:spPr>
          <a:xfrm>
            <a:off x="533400" y="533400"/>
            <a:ext cx="3733800" cy="5638800"/>
          </a:xfrm>
          <a:prstGeom prst="rect">
            <a:avLst/>
          </a:prstGeom>
          <a:ln w="127000" cap="rnd">
            <a:solidFill>
              <a:schemeClr val="accent1"/>
            </a:solidFill>
            <a:prstDash val="sysDot"/>
            <a:miter lim="800000"/>
          </a:ln>
        </p:spPr>
        <p:txBody>
          <a:bodyPr>
            <a:normAutofit fontScale="100000" lnSpcReduction="0"/>
          </a:bodyPr>
          <a:lstStyle/>
          <a:p>
            <a:pPr algn="ctr">
              <a:lnSpc>
                <a:spcPct val="90000"/>
              </a:lnSpc>
              <a:spcBef>
                <a:spcPts val="600"/>
              </a:spcBef>
              <a:buSzTx/>
              <a:buNone/>
            </a:pPr>
            <a:r>
              <a:rPr sz="2800">
                <a:latin typeface="Arial"/>
                <a:ea typeface="Arial"/>
                <a:cs typeface="Arial"/>
                <a:sym typeface="Arial"/>
              </a:rPr>
              <a:t>POSITIVE</a:t>
            </a:r>
            <a:endParaRPr sz="2800">
              <a:latin typeface="Arial"/>
              <a:ea typeface="Arial"/>
              <a:cs typeface="Arial"/>
              <a:sym typeface="Arial"/>
            </a:endParaRPr>
          </a:p>
          <a:p>
            <a:pPr>
              <a:lnSpc>
                <a:spcPct val="90000"/>
              </a:lnSpc>
              <a:spcBef>
                <a:spcPts val="600"/>
              </a:spcBef>
              <a:buSzTx/>
              <a:buNone/>
            </a:pPr>
            <a:r>
              <a:rPr sz="2800">
                <a:latin typeface="Arial"/>
                <a:ea typeface="Arial"/>
                <a:cs typeface="Arial"/>
                <a:sym typeface="Arial"/>
              </a:rPr>
              <a:t> Information seeking</a:t>
            </a:r>
            <a:endParaRPr sz="2800">
              <a:latin typeface="Arial"/>
              <a:ea typeface="Arial"/>
              <a:cs typeface="Arial"/>
              <a:sym typeface="Arial"/>
            </a:endParaRPr>
          </a:p>
          <a:p>
            <a:pPr lvl="1" marL="661307" indent="-204107">
              <a:lnSpc>
                <a:spcPct val="90000"/>
              </a:lnSpc>
              <a:spcBef>
                <a:spcPts val="400"/>
              </a:spcBef>
              <a:buFont typeface="Arial"/>
              <a:defRPr sz="2800"/>
            </a:pPr>
            <a:r>
              <a:rPr sz="2000">
                <a:latin typeface="Arial"/>
                <a:ea typeface="Arial"/>
                <a:cs typeface="Arial"/>
                <a:sym typeface="Arial"/>
              </a:rPr>
              <a:t>Asking for clarification, for pertinent facts, etc.</a:t>
            </a:r>
            <a:endParaRPr sz="2000">
              <a:latin typeface="Arial"/>
              <a:ea typeface="Arial"/>
              <a:cs typeface="Arial"/>
              <a:sym typeface="Arial"/>
            </a:endParaRPr>
          </a:p>
          <a:p>
            <a:pPr>
              <a:lnSpc>
                <a:spcPct val="90000"/>
              </a:lnSpc>
              <a:spcBef>
                <a:spcPts val="600"/>
              </a:spcBef>
              <a:buSzTx/>
              <a:buNone/>
            </a:pPr>
            <a:r>
              <a:rPr sz="2800">
                <a:latin typeface="Arial"/>
                <a:ea typeface="Arial"/>
                <a:cs typeface="Arial"/>
                <a:sym typeface="Arial"/>
              </a:rPr>
              <a:t>Opinion seeking</a:t>
            </a:r>
            <a:endParaRPr sz="2800">
              <a:latin typeface="Arial"/>
              <a:ea typeface="Arial"/>
              <a:cs typeface="Arial"/>
              <a:sym typeface="Arial"/>
            </a:endParaRPr>
          </a:p>
          <a:p>
            <a:pPr lvl="1" marL="661307" indent="-204107">
              <a:lnSpc>
                <a:spcPct val="90000"/>
              </a:lnSpc>
              <a:spcBef>
                <a:spcPts val="400"/>
              </a:spcBef>
              <a:buFont typeface="Arial"/>
              <a:defRPr sz="2800"/>
            </a:pPr>
            <a:r>
              <a:rPr sz="2000">
                <a:latin typeface="Arial"/>
                <a:ea typeface="Arial"/>
                <a:cs typeface="Arial"/>
                <a:sym typeface="Arial"/>
              </a:rPr>
              <a:t>inquiring about the values and relevance of facts, options, </a:t>
            </a:r>
            <a:endParaRPr sz="2000">
              <a:latin typeface="Arial"/>
              <a:ea typeface="Arial"/>
              <a:cs typeface="Arial"/>
              <a:sym typeface="Arial"/>
            </a:endParaRPr>
          </a:p>
          <a:p>
            <a:pPr>
              <a:lnSpc>
                <a:spcPct val="90000"/>
              </a:lnSpc>
              <a:spcBef>
                <a:spcPts val="600"/>
              </a:spcBef>
              <a:buSzTx/>
              <a:buNone/>
            </a:pPr>
            <a:r>
              <a:rPr sz="2800">
                <a:latin typeface="Arial"/>
                <a:ea typeface="Arial"/>
                <a:cs typeface="Arial"/>
                <a:sym typeface="Arial"/>
              </a:rPr>
              <a:t>Information giving</a:t>
            </a:r>
            <a:endParaRPr sz="2800">
              <a:latin typeface="Arial"/>
              <a:ea typeface="Arial"/>
              <a:cs typeface="Arial"/>
              <a:sym typeface="Arial"/>
            </a:endParaRPr>
          </a:p>
          <a:p>
            <a:pPr lvl="1" marL="661307" indent="-204107">
              <a:lnSpc>
                <a:spcPct val="90000"/>
              </a:lnSpc>
              <a:spcBef>
                <a:spcPts val="400"/>
              </a:spcBef>
              <a:buFont typeface="Arial"/>
              <a:defRPr sz="2800"/>
            </a:pPr>
            <a:r>
              <a:rPr sz="2000">
                <a:latin typeface="Arial"/>
                <a:ea typeface="Arial"/>
                <a:cs typeface="Arial"/>
                <a:sym typeface="Arial"/>
              </a:rPr>
              <a:t>Offering pertinent facts to aid deliberations</a:t>
            </a:r>
            <a:endParaRPr sz="2000">
              <a:latin typeface="Arial"/>
              <a:ea typeface="Arial"/>
              <a:cs typeface="Arial"/>
              <a:sym typeface="Arial"/>
            </a:endParaRPr>
          </a:p>
          <a:p>
            <a:pPr>
              <a:lnSpc>
                <a:spcPct val="90000"/>
              </a:lnSpc>
              <a:spcBef>
                <a:spcPts val="600"/>
              </a:spcBef>
              <a:buSzTx/>
              <a:buNone/>
            </a:pPr>
            <a:r>
              <a:rPr sz="2800">
                <a:latin typeface="Arial"/>
                <a:ea typeface="Arial"/>
                <a:cs typeface="Arial"/>
                <a:sym typeface="Arial"/>
              </a:rPr>
              <a:t>Opinion giving</a:t>
            </a:r>
            <a:endParaRPr sz="2800">
              <a:latin typeface="Arial"/>
              <a:ea typeface="Arial"/>
              <a:cs typeface="Arial"/>
              <a:sym typeface="Arial"/>
            </a:endParaRPr>
          </a:p>
          <a:p>
            <a:pPr lvl="1" marL="661307" indent="-204107">
              <a:lnSpc>
                <a:spcPct val="90000"/>
              </a:lnSpc>
              <a:spcBef>
                <a:spcPts val="400"/>
              </a:spcBef>
              <a:defRPr sz="2800"/>
            </a:pPr>
            <a:r>
              <a:rPr sz="2000"/>
              <a:t>Stating beliefs / opinions pertinent to discussion</a:t>
            </a:r>
          </a:p>
        </p:txBody>
      </p:sp>
      <p:grpSp>
        <p:nvGrpSpPr>
          <p:cNvPr id="161" name="Group"/>
          <p:cNvGrpSpPr/>
          <p:nvPr/>
        </p:nvGrpSpPr>
        <p:grpSpPr>
          <a:xfrm>
            <a:off x="4724400" y="609600"/>
            <a:ext cx="4114800" cy="5638800"/>
            <a:chOff x="0" y="0"/>
            <a:chExt cx="4114800" cy="5638800"/>
          </a:xfrm>
        </p:grpSpPr>
        <p:sp>
          <p:nvSpPr>
            <p:cNvPr id="159" name="Rectangle"/>
            <p:cNvSpPr/>
            <p:nvPr/>
          </p:nvSpPr>
          <p:spPr>
            <a:xfrm>
              <a:off x="0" y="0"/>
              <a:ext cx="4114800" cy="5638800"/>
            </a:xfrm>
            <a:prstGeom prst="rect">
              <a:avLst/>
            </a:prstGeom>
            <a:noFill/>
            <a:ln w="127000" cap="rnd">
              <a:solidFill>
                <a:srgbClr val="FF0000"/>
              </a:solidFill>
              <a:prstDash val="sysDot"/>
              <a:round/>
            </a:ln>
            <a:effectLst/>
          </p:spPr>
          <p:txBody>
            <a:bodyPr wrap="square" lIns="45719" tIns="45719" rIns="45719" bIns="45719" numCol="1" anchor="t">
              <a:noAutofit/>
            </a:bodyPr>
            <a:lstStyle/>
            <a:p>
              <a:pPr defTabSz="457200">
                <a:spcBef>
                  <a:spcPts val="400"/>
                </a:spcBef>
                <a:defRPr sz="2000">
                  <a:latin typeface="Arial"/>
                  <a:ea typeface="Arial"/>
                  <a:cs typeface="Arial"/>
                  <a:sym typeface="Arial"/>
                </a:defRPr>
              </a:pPr>
            </a:p>
          </p:txBody>
        </p:sp>
        <p:sp>
          <p:nvSpPr>
            <p:cNvPr id="160" name="NEGATIVE…"/>
            <p:cNvSpPr txBox="1"/>
            <p:nvPr/>
          </p:nvSpPr>
          <p:spPr>
            <a:xfrm>
              <a:off x="0" y="0"/>
              <a:ext cx="4114800" cy="53292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ctr" defTabSz="457200">
                <a:spcBef>
                  <a:spcPts val="600"/>
                </a:spcBef>
                <a:defRPr sz="1800"/>
              </a:pPr>
              <a:r>
                <a:rPr sz="2800">
                  <a:latin typeface="Arial"/>
                  <a:ea typeface="Arial"/>
                  <a:cs typeface="Arial"/>
                  <a:sym typeface="Arial"/>
                </a:rPr>
                <a:t>NEGATIVE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Information seeking</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Demanding facts regardless of their relevance</a:t>
              </a: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Opinion seeking</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Asking for others opinions not accepting/acknowledging them</a:t>
              </a: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Information giving</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Telling </a:t>
              </a:r>
              <a:r>
                <a:rPr sz="2000">
                  <a:latin typeface="Arial"/>
                  <a:ea typeface="Arial"/>
                  <a:cs typeface="Arial"/>
                  <a:sym typeface="Arial"/>
                </a:rPr>
                <a:t>‘</a:t>
              </a:r>
              <a:r>
                <a:rPr sz="2000">
                  <a:latin typeface="Arial"/>
                  <a:ea typeface="Arial"/>
                  <a:cs typeface="Arial"/>
                  <a:sym typeface="Arial"/>
                </a:rPr>
                <a:t>facts</a:t>
              </a:r>
              <a:r>
                <a:rPr sz="2000">
                  <a:latin typeface="Arial"/>
                  <a:ea typeface="Arial"/>
                  <a:cs typeface="Arial"/>
                  <a:sym typeface="Arial"/>
                </a:rPr>
                <a:t>’</a:t>
              </a:r>
              <a:r>
                <a:rPr sz="2000">
                  <a:latin typeface="Arial"/>
                  <a:ea typeface="Arial"/>
                  <a:cs typeface="Arial"/>
                  <a:sym typeface="Arial"/>
                </a:rPr>
                <a:t> as we know them, expecting others to accept our </a:t>
              </a:r>
              <a:r>
                <a:rPr sz="2000">
                  <a:latin typeface="Arial"/>
                  <a:ea typeface="Arial"/>
                  <a:cs typeface="Arial"/>
                  <a:sym typeface="Arial"/>
                </a:rPr>
                <a:t>‘</a:t>
              </a:r>
              <a:r>
                <a:rPr sz="2000">
                  <a:latin typeface="Arial"/>
                  <a:ea typeface="Arial"/>
                  <a:cs typeface="Arial"/>
                  <a:sym typeface="Arial"/>
                </a:rPr>
                <a:t>facts</a:t>
              </a:r>
              <a:r>
                <a:rPr sz="2000">
                  <a:latin typeface="Arial"/>
                  <a:ea typeface="Arial"/>
                  <a:cs typeface="Arial"/>
                  <a:sym typeface="Arial"/>
                </a:rPr>
                <a:t>’</a:t>
              </a:r>
              <a:r>
                <a:rPr sz="2000">
                  <a:latin typeface="Arial"/>
                  <a:ea typeface="Arial"/>
                  <a:cs typeface="Arial"/>
                  <a:sym typeface="Arial"/>
                </a:rPr>
                <a:t> without question</a:t>
              </a: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Opinion giving</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Giving our opinion as if it is what is requried</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65" name="Group"/>
          <p:cNvGrpSpPr/>
          <p:nvPr/>
        </p:nvGrpSpPr>
        <p:grpSpPr>
          <a:xfrm>
            <a:off x="533400" y="533400"/>
            <a:ext cx="3733800" cy="5638800"/>
            <a:chOff x="0" y="0"/>
            <a:chExt cx="3733800" cy="5638800"/>
          </a:xfrm>
        </p:grpSpPr>
        <p:sp>
          <p:nvSpPr>
            <p:cNvPr id="163" name="Rectangle"/>
            <p:cNvSpPr/>
            <p:nvPr/>
          </p:nvSpPr>
          <p:spPr>
            <a:xfrm>
              <a:off x="0" y="0"/>
              <a:ext cx="3733800" cy="5638800"/>
            </a:xfrm>
            <a:prstGeom prst="rect">
              <a:avLst/>
            </a:prstGeom>
            <a:noFill/>
            <a:ln w="127000" cap="rnd">
              <a:solidFill>
                <a:schemeClr val="accent1"/>
              </a:solidFill>
              <a:prstDash val="sysDot"/>
              <a:round/>
            </a:ln>
            <a:effectLst/>
          </p:spPr>
          <p:txBody>
            <a:bodyPr wrap="square" lIns="45719" tIns="45719" rIns="45719" bIns="45719" numCol="1" anchor="t">
              <a:noAutofit/>
            </a:bodyPr>
            <a:lstStyle/>
            <a:p>
              <a:pPr defTabSz="457200">
                <a:spcBef>
                  <a:spcPts val="400"/>
                </a:spcBef>
                <a:defRPr sz="2800">
                  <a:latin typeface="Arial"/>
                  <a:ea typeface="Arial"/>
                  <a:cs typeface="Arial"/>
                  <a:sym typeface="Arial"/>
                </a:defRPr>
              </a:pPr>
            </a:p>
          </p:txBody>
        </p:sp>
        <p:sp>
          <p:nvSpPr>
            <p:cNvPr id="164" name="POSITIVE…"/>
            <p:cNvSpPr txBox="1"/>
            <p:nvPr/>
          </p:nvSpPr>
          <p:spPr>
            <a:xfrm>
              <a:off x="0" y="0"/>
              <a:ext cx="3733800" cy="46231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ctr" defTabSz="457200">
                <a:spcBef>
                  <a:spcPts val="600"/>
                </a:spcBef>
                <a:defRPr sz="1800"/>
              </a:pPr>
              <a:r>
                <a:rPr sz="2800">
                  <a:latin typeface="Arial"/>
                  <a:ea typeface="Arial"/>
                  <a:cs typeface="Arial"/>
                  <a:sym typeface="Arial"/>
                </a:rPr>
                <a:t>POSITIVE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Orient</a:t>
              </a:r>
              <a:endParaRPr sz="2800">
                <a:latin typeface="Arial"/>
                <a:ea typeface="Arial"/>
                <a:cs typeface="Arial"/>
                <a:sym typeface="Arial"/>
              </a:endParaRPr>
            </a:p>
            <a:p>
              <a:pPr marL="381000" indent="-381000" defTabSz="457200">
                <a:spcBef>
                  <a:spcPts val="600"/>
                </a:spcBef>
                <a:buSzPct val="100000"/>
                <a:buFont typeface="Arial"/>
                <a:buChar char="•"/>
                <a:defRPr sz="1800"/>
              </a:pPr>
              <a:r>
                <a:rPr sz="2000">
                  <a:latin typeface="Arial"/>
                  <a:ea typeface="Arial"/>
                  <a:cs typeface="Arial"/>
                  <a:sym typeface="Arial"/>
                </a:rPr>
                <a:t>Summarise progress, define position</a:t>
              </a:r>
              <a:r>
                <a:rPr sz="2800">
                  <a:latin typeface="Arial"/>
                  <a:ea typeface="Arial"/>
                  <a:cs typeface="Arial"/>
                  <a:sym typeface="Arial"/>
                </a:rPr>
                <a:t>, </a:t>
              </a:r>
              <a:r>
                <a:rPr sz="2000">
                  <a:latin typeface="Arial"/>
                  <a:ea typeface="Arial"/>
                  <a:cs typeface="Arial"/>
                  <a:sym typeface="Arial"/>
                </a:rPr>
                <a:t>maintain focus on direction </a:t>
              </a: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Evaluate</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Check work against standards, question </a:t>
              </a:r>
              <a:r>
                <a:rPr sz="2000">
                  <a:latin typeface="Arial"/>
                  <a:ea typeface="Arial"/>
                  <a:cs typeface="Arial"/>
                  <a:sym typeface="Arial"/>
                </a:rPr>
                <a:t>‘</a:t>
              </a:r>
              <a:r>
                <a:rPr sz="2000">
                  <a:latin typeface="Arial"/>
                  <a:ea typeface="Arial"/>
                  <a:cs typeface="Arial"/>
                  <a:sym typeface="Arial"/>
                </a:rPr>
                <a:t>logic</a:t>
              </a:r>
              <a:r>
                <a:rPr sz="2000">
                  <a:latin typeface="Arial"/>
                  <a:ea typeface="Arial"/>
                  <a:cs typeface="Arial"/>
                  <a:sym typeface="Arial"/>
                </a:rPr>
                <a:t>’</a:t>
              </a:r>
              <a:r>
                <a:rPr sz="2000">
                  <a:latin typeface="Arial"/>
                  <a:ea typeface="Arial"/>
                  <a:cs typeface="Arial"/>
                  <a:sym typeface="Arial"/>
                </a:rPr>
                <a:t>, </a:t>
              </a:r>
              <a:r>
                <a:rPr sz="2000">
                  <a:latin typeface="Arial"/>
                  <a:ea typeface="Arial"/>
                  <a:cs typeface="Arial"/>
                  <a:sym typeface="Arial"/>
                </a:rPr>
                <a:t>‘</a:t>
              </a:r>
              <a:r>
                <a:rPr sz="2000">
                  <a:latin typeface="Arial"/>
                  <a:ea typeface="Arial"/>
                  <a:cs typeface="Arial"/>
                  <a:sym typeface="Arial"/>
                </a:rPr>
                <a:t>quality</a:t>
              </a:r>
              <a:r>
                <a:rPr sz="2000">
                  <a:latin typeface="Arial"/>
                  <a:ea typeface="Arial"/>
                  <a:cs typeface="Arial"/>
                  <a:sym typeface="Arial"/>
                </a:rPr>
                <a:t>’</a:t>
              </a:r>
              <a:r>
                <a:rPr sz="2000">
                  <a:latin typeface="Arial"/>
                  <a:ea typeface="Arial"/>
                  <a:cs typeface="Arial"/>
                  <a:sym typeface="Arial"/>
                </a:rPr>
                <a:t> and </a:t>
              </a:r>
              <a:r>
                <a:rPr sz="2000">
                  <a:latin typeface="Arial"/>
                  <a:ea typeface="Arial"/>
                  <a:cs typeface="Arial"/>
                  <a:sym typeface="Arial"/>
                </a:rPr>
                <a:t>‘</a:t>
              </a:r>
              <a:r>
                <a:rPr sz="2000">
                  <a:latin typeface="Arial"/>
                  <a:ea typeface="Arial"/>
                  <a:cs typeface="Arial"/>
                  <a:sym typeface="Arial"/>
                </a:rPr>
                <a:t>practicality</a:t>
              </a:r>
              <a:r>
                <a:rPr sz="2000">
                  <a:latin typeface="Arial"/>
                  <a:ea typeface="Arial"/>
                  <a:cs typeface="Arial"/>
                  <a:sym typeface="Arial"/>
                </a:rPr>
                <a:t>’</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Energize</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arouse the group to </a:t>
              </a:r>
              <a:r>
                <a:rPr sz="2000">
                  <a:latin typeface="Arial"/>
                  <a:ea typeface="Arial"/>
                  <a:cs typeface="Arial"/>
                  <a:sym typeface="Arial"/>
                </a:rPr>
                <a:t>‘</a:t>
              </a:r>
              <a:r>
                <a:rPr sz="2000">
                  <a:latin typeface="Arial"/>
                  <a:ea typeface="Arial"/>
                  <a:cs typeface="Arial"/>
                  <a:sym typeface="Arial"/>
                </a:rPr>
                <a:t>greater</a:t>
              </a:r>
              <a:r>
                <a:rPr sz="2000">
                  <a:latin typeface="Arial"/>
                  <a:ea typeface="Arial"/>
                  <a:cs typeface="Arial"/>
                  <a:sym typeface="Arial"/>
                </a:rPr>
                <a:t>’</a:t>
              </a:r>
              <a:r>
                <a:rPr sz="2000">
                  <a:latin typeface="Arial"/>
                  <a:ea typeface="Arial"/>
                  <a:cs typeface="Arial"/>
                  <a:sym typeface="Arial"/>
                </a:rPr>
                <a:t> or </a:t>
              </a:r>
              <a:r>
                <a:rPr sz="2000">
                  <a:latin typeface="Arial"/>
                  <a:ea typeface="Arial"/>
                  <a:cs typeface="Arial"/>
                  <a:sym typeface="Arial"/>
                </a:rPr>
                <a:t>‘</a:t>
              </a:r>
              <a:r>
                <a:rPr sz="2000">
                  <a:latin typeface="Arial"/>
                  <a:ea typeface="Arial"/>
                  <a:cs typeface="Arial"/>
                  <a:sym typeface="Arial"/>
                </a:rPr>
                <a:t>higher quality</a:t>
              </a:r>
              <a:r>
                <a:rPr sz="2000">
                  <a:latin typeface="Arial"/>
                  <a:ea typeface="Arial"/>
                  <a:cs typeface="Arial"/>
                  <a:sym typeface="Arial"/>
                </a:rPr>
                <a:t>’</a:t>
              </a:r>
              <a:r>
                <a:rPr sz="2000">
                  <a:latin typeface="Arial"/>
                  <a:ea typeface="Arial"/>
                  <a:cs typeface="Arial"/>
                  <a:sym typeface="Arial"/>
                </a:rPr>
                <a:t> action</a:t>
              </a:r>
            </a:p>
          </p:txBody>
        </p:sp>
      </p:grpSp>
      <p:grpSp>
        <p:nvGrpSpPr>
          <p:cNvPr id="168" name="Group"/>
          <p:cNvGrpSpPr/>
          <p:nvPr/>
        </p:nvGrpSpPr>
        <p:grpSpPr>
          <a:xfrm>
            <a:off x="4724400" y="609600"/>
            <a:ext cx="4114800" cy="5638800"/>
            <a:chOff x="0" y="0"/>
            <a:chExt cx="4114800" cy="5638800"/>
          </a:xfrm>
        </p:grpSpPr>
        <p:sp>
          <p:nvSpPr>
            <p:cNvPr id="166" name="Rectangle"/>
            <p:cNvSpPr/>
            <p:nvPr/>
          </p:nvSpPr>
          <p:spPr>
            <a:xfrm>
              <a:off x="0" y="0"/>
              <a:ext cx="4114800" cy="5638800"/>
            </a:xfrm>
            <a:prstGeom prst="rect">
              <a:avLst/>
            </a:prstGeom>
            <a:noFill/>
            <a:ln w="127000" cap="rnd">
              <a:solidFill>
                <a:srgbClr val="FF0000"/>
              </a:solidFill>
              <a:prstDash val="sysDot"/>
              <a:round/>
            </a:ln>
            <a:effectLst/>
          </p:spPr>
          <p:txBody>
            <a:bodyPr wrap="square" lIns="45719" tIns="45719" rIns="45719" bIns="45719" numCol="1" anchor="t">
              <a:noAutofit/>
            </a:bodyPr>
            <a:lstStyle/>
            <a:p>
              <a:pPr defTabSz="457200">
                <a:spcBef>
                  <a:spcPts val="400"/>
                </a:spcBef>
                <a:defRPr sz="2000">
                  <a:latin typeface="Arial"/>
                  <a:ea typeface="Arial"/>
                  <a:cs typeface="Arial"/>
                  <a:sym typeface="Arial"/>
                </a:defRPr>
              </a:pPr>
            </a:p>
          </p:txBody>
        </p:sp>
        <p:sp>
          <p:nvSpPr>
            <p:cNvPr id="167" name="NEGATIVE…"/>
            <p:cNvSpPr txBox="1"/>
            <p:nvPr/>
          </p:nvSpPr>
          <p:spPr>
            <a:xfrm>
              <a:off x="0" y="0"/>
              <a:ext cx="4114800" cy="51783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ctr" defTabSz="457200">
                <a:spcBef>
                  <a:spcPts val="600"/>
                </a:spcBef>
                <a:defRPr sz="1800"/>
              </a:pPr>
              <a:r>
                <a:rPr sz="2800">
                  <a:latin typeface="Arial"/>
                  <a:ea typeface="Arial"/>
                  <a:cs typeface="Arial"/>
                  <a:sym typeface="Arial"/>
                </a:rPr>
                <a:t>NEGATIVE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Orient</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Try to keep action on the path we thinks is </a:t>
              </a:r>
              <a:r>
                <a:rPr sz="2000">
                  <a:latin typeface="Arial"/>
                  <a:ea typeface="Arial"/>
                  <a:cs typeface="Arial"/>
                  <a:sym typeface="Arial"/>
                </a:rPr>
                <a:t>‘</a:t>
              </a:r>
              <a:r>
                <a:rPr sz="2000">
                  <a:latin typeface="Arial"/>
                  <a:ea typeface="Arial"/>
                  <a:cs typeface="Arial"/>
                  <a:sym typeface="Arial"/>
                </a:rPr>
                <a:t>right</a:t>
              </a:r>
              <a:r>
                <a:rPr sz="2000">
                  <a:latin typeface="Arial"/>
                  <a:ea typeface="Arial"/>
                  <a:cs typeface="Arial"/>
                  <a:sym typeface="Arial"/>
                </a:rPr>
                <a:t>’</a:t>
              </a:r>
              <a:endParaRPr sz="2000">
                <a:latin typeface="Arial"/>
                <a:ea typeface="Arial"/>
                <a:cs typeface="Arial"/>
                <a:sym typeface="Arial"/>
              </a:endParaRPr>
            </a:p>
            <a:p>
              <a:pPr lvl="1" marL="742950" indent="-285750" defTabSz="457200">
                <a:spcBef>
                  <a:spcPts val="400"/>
                </a:spcBef>
                <a:buSzPct val="100000"/>
                <a:buFont typeface="Arial"/>
                <a:buChar char="–"/>
                <a:defRPr sz="1800"/>
              </a:pP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Evaluate</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Set our standards and expect others to accept them without question</a:t>
              </a:r>
              <a:endParaRPr sz="2000">
                <a:latin typeface="Arial"/>
                <a:ea typeface="Arial"/>
                <a:cs typeface="Arial"/>
                <a:sym typeface="Arial"/>
              </a:endParaRPr>
            </a:p>
            <a:p>
              <a:pPr marL="342900" indent="-342900" defTabSz="457200">
                <a:spcBef>
                  <a:spcPts val="400"/>
                </a:spcBef>
                <a:defRPr sz="1800"/>
              </a:pP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Energise </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Maintain high energy for personal goals and avoid attending to group goals</a:t>
              </a:r>
            </a:p>
          </p:txBody>
        </p:sp>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72" name="Group"/>
          <p:cNvGrpSpPr/>
          <p:nvPr/>
        </p:nvGrpSpPr>
        <p:grpSpPr>
          <a:xfrm>
            <a:off x="685800" y="609599"/>
            <a:ext cx="3733800" cy="5638801"/>
            <a:chOff x="0" y="0"/>
            <a:chExt cx="3733800" cy="5638800"/>
          </a:xfrm>
        </p:grpSpPr>
        <p:sp>
          <p:nvSpPr>
            <p:cNvPr id="170" name="Rectangle"/>
            <p:cNvSpPr/>
            <p:nvPr/>
          </p:nvSpPr>
          <p:spPr>
            <a:xfrm>
              <a:off x="0" y="0"/>
              <a:ext cx="3733800" cy="5638800"/>
            </a:xfrm>
            <a:prstGeom prst="rect">
              <a:avLst/>
            </a:prstGeom>
            <a:noFill/>
            <a:ln w="127000" cap="rnd">
              <a:solidFill>
                <a:schemeClr val="accent1"/>
              </a:solidFill>
              <a:prstDash val="sysDot"/>
              <a:round/>
            </a:ln>
            <a:effectLst/>
          </p:spPr>
          <p:txBody>
            <a:bodyPr wrap="square" lIns="45719" tIns="45719" rIns="45719" bIns="45719" numCol="1" anchor="t">
              <a:noAutofit/>
            </a:bodyPr>
            <a:lstStyle/>
            <a:p>
              <a:pPr defTabSz="457200">
                <a:spcBef>
                  <a:spcPts val="400"/>
                </a:spcBef>
                <a:defRPr sz="2000">
                  <a:latin typeface="Arial"/>
                  <a:ea typeface="Arial"/>
                  <a:cs typeface="Arial"/>
                  <a:sym typeface="Arial"/>
                </a:defRPr>
              </a:pPr>
            </a:p>
          </p:txBody>
        </p:sp>
        <p:sp>
          <p:nvSpPr>
            <p:cNvPr id="171" name="POSITIVE…"/>
            <p:cNvSpPr txBox="1"/>
            <p:nvPr/>
          </p:nvSpPr>
          <p:spPr>
            <a:xfrm>
              <a:off x="0" y="0"/>
              <a:ext cx="3733800" cy="47765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ctr" defTabSz="457200">
                <a:spcBef>
                  <a:spcPts val="600"/>
                </a:spcBef>
                <a:defRPr sz="1800"/>
              </a:pPr>
              <a:r>
                <a:rPr sz="2800">
                  <a:latin typeface="Arial"/>
                  <a:ea typeface="Arial"/>
                  <a:cs typeface="Arial"/>
                  <a:sym typeface="Arial"/>
                </a:rPr>
                <a:t>POSITIVE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Assist on procedures</a:t>
              </a:r>
              <a:r>
                <a:rPr sz="2000">
                  <a:latin typeface="Arial"/>
                  <a:ea typeface="Arial"/>
                  <a:cs typeface="Arial"/>
                  <a:sym typeface="Arial"/>
                </a:rPr>
                <a:t> </a:t>
              </a:r>
              <a:endParaRPr sz="20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doing things for the group, expediting action, completing essential routine tasks</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Record</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 keep records of decisions. Ensure </a:t>
              </a:r>
              <a:r>
                <a:rPr sz="2000">
                  <a:latin typeface="Arial"/>
                  <a:ea typeface="Arial"/>
                  <a:cs typeface="Arial"/>
                  <a:sym typeface="Arial"/>
                </a:rPr>
                <a:t>group memory is accurate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Elaborate</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spelling out the details, extending ideas to check applicability</a:t>
              </a:r>
            </a:p>
          </p:txBody>
        </p:sp>
      </p:grpSp>
      <p:grpSp>
        <p:nvGrpSpPr>
          <p:cNvPr id="175" name="Group"/>
          <p:cNvGrpSpPr/>
          <p:nvPr/>
        </p:nvGrpSpPr>
        <p:grpSpPr>
          <a:xfrm>
            <a:off x="4724400" y="609600"/>
            <a:ext cx="4114800" cy="5638800"/>
            <a:chOff x="0" y="0"/>
            <a:chExt cx="4114800" cy="5638800"/>
          </a:xfrm>
        </p:grpSpPr>
        <p:sp>
          <p:nvSpPr>
            <p:cNvPr id="173" name="Rectangle"/>
            <p:cNvSpPr/>
            <p:nvPr/>
          </p:nvSpPr>
          <p:spPr>
            <a:xfrm>
              <a:off x="0" y="0"/>
              <a:ext cx="4114800" cy="5638800"/>
            </a:xfrm>
            <a:prstGeom prst="rect">
              <a:avLst/>
            </a:prstGeom>
            <a:noFill/>
            <a:ln w="127000" cap="rnd">
              <a:solidFill>
                <a:srgbClr val="FF0000"/>
              </a:solidFill>
              <a:prstDash val="sysDot"/>
              <a:round/>
            </a:ln>
            <a:effectLst/>
          </p:spPr>
          <p:txBody>
            <a:bodyPr wrap="square" lIns="45719" tIns="45719" rIns="45719" bIns="45719" numCol="1" anchor="t">
              <a:noAutofit/>
            </a:bodyPr>
            <a:lstStyle/>
            <a:p>
              <a:pPr defTabSz="457200">
                <a:spcBef>
                  <a:spcPts val="400"/>
                </a:spcBef>
                <a:defRPr sz="2000">
                  <a:latin typeface="Arial"/>
                  <a:ea typeface="Arial"/>
                  <a:cs typeface="Arial"/>
                  <a:sym typeface="Arial"/>
                </a:defRPr>
              </a:pPr>
            </a:p>
          </p:txBody>
        </p:sp>
        <p:sp>
          <p:nvSpPr>
            <p:cNvPr id="174" name="NEGATIVE…"/>
            <p:cNvSpPr txBox="1"/>
            <p:nvPr/>
          </p:nvSpPr>
          <p:spPr>
            <a:xfrm>
              <a:off x="0" y="0"/>
              <a:ext cx="4114800" cy="51783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algn="ctr" defTabSz="457200">
                <a:spcBef>
                  <a:spcPts val="600"/>
                </a:spcBef>
                <a:defRPr sz="1800"/>
              </a:pPr>
              <a:r>
                <a:rPr sz="2800">
                  <a:latin typeface="Arial"/>
                  <a:ea typeface="Arial"/>
                  <a:cs typeface="Arial"/>
                  <a:sym typeface="Arial"/>
                </a:rPr>
                <a:t>NEGATIVE</a:t>
              </a:r>
              <a:endParaRPr sz="28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Assist on procedures</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Focus on personal tasks and ignore how they fit with the group task</a:t>
              </a:r>
              <a:endParaRPr sz="2000">
                <a:latin typeface="Arial"/>
                <a:ea typeface="Arial"/>
                <a:cs typeface="Arial"/>
                <a:sym typeface="Arial"/>
              </a:endParaRPr>
            </a:p>
            <a:p>
              <a:pPr lvl="1" marL="742950" indent="-285750" defTabSz="457200">
                <a:spcBef>
                  <a:spcPts val="400"/>
                </a:spcBef>
                <a:buSzPct val="100000"/>
                <a:buFont typeface="Arial"/>
                <a:buChar char="–"/>
                <a:defRPr sz="1800"/>
              </a:pP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Record</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Keep records that accord with personal perceptions </a:t>
              </a:r>
              <a:endParaRPr sz="2000">
                <a:latin typeface="Arial"/>
                <a:ea typeface="Arial"/>
                <a:cs typeface="Arial"/>
                <a:sym typeface="Arial"/>
              </a:endParaRPr>
            </a:p>
            <a:p>
              <a:pPr marL="342900" indent="-342900" defTabSz="457200">
                <a:spcBef>
                  <a:spcPts val="400"/>
                </a:spcBef>
                <a:defRPr sz="1800"/>
              </a:pPr>
              <a:endParaRPr sz="2000">
                <a:latin typeface="Arial"/>
                <a:ea typeface="Arial"/>
                <a:cs typeface="Arial"/>
                <a:sym typeface="Arial"/>
              </a:endParaRPr>
            </a:p>
            <a:p>
              <a:pPr marL="342900" indent="-342900" defTabSz="457200">
                <a:spcBef>
                  <a:spcPts val="600"/>
                </a:spcBef>
                <a:defRPr sz="1800"/>
              </a:pPr>
              <a:r>
                <a:rPr sz="2800">
                  <a:latin typeface="Arial"/>
                  <a:ea typeface="Arial"/>
                  <a:cs typeface="Arial"/>
                  <a:sym typeface="Arial"/>
                </a:rPr>
                <a:t>Elaborate</a:t>
              </a:r>
              <a:endParaRPr sz="2800">
                <a:latin typeface="Arial"/>
                <a:ea typeface="Arial"/>
                <a:cs typeface="Arial"/>
                <a:sym typeface="Arial"/>
              </a:endParaRPr>
            </a:p>
            <a:p>
              <a:pPr marL="381000" indent="-381000" defTabSz="457200">
                <a:spcBef>
                  <a:spcPts val="400"/>
                </a:spcBef>
                <a:buSzPct val="100000"/>
                <a:buFont typeface="Arial"/>
                <a:buChar char="•"/>
                <a:defRPr sz="1800"/>
              </a:pPr>
              <a:r>
                <a:rPr sz="2000">
                  <a:latin typeface="Arial"/>
                  <a:ea typeface="Arial"/>
                  <a:cs typeface="Arial"/>
                  <a:sym typeface="Arial"/>
                </a:rPr>
                <a:t>Giving most attention to personal focus and keeping them on the agenda</a:t>
              </a:r>
            </a:p>
          </p:txBody>
        </p:sp>
      </p:gr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Introducing Groupthink"/>
          <p:cNvSpPr txBox="1"/>
          <p:nvPr>
            <p:ph type="title" idx="4294967295"/>
          </p:nvPr>
        </p:nvSpPr>
        <p:spPr>
          <a:xfrm>
            <a:off x="685800" y="609599"/>
            <a:ext cx="7772400" cy="1143002"/>
          </a:xfrm>
          <a:prstGeom prst="rect">
            <a:avLst/>
          </a:prstGeom>
          <a:gradFill>
            <a:gsLst>
              <a:gs pos="0">
                <a:srgbClr val="CC0000"/>
              </a:gs>
              <a:gs pos="100000">
                <a:schemeClr val="accent1"/>
              </a:gs>
            </a:gsLst>
          </a:gradFill>
        </p:spPr>
        <p:txBody>
          <a:bodyPr>
            <a:normAutofit fontScale="100000" lnSpcReduction="0"/>
          </a:bodyPr>
          <a:lstStyle/>
          <a:p>
            <a:pPr/>
            <a:r>
              <a:t>Introducing Groupthink</a:t>
            </a:r>
          </a:p>
        </p:txBody>
      </p:sp>
      <p:sp>
        <p:nvSpPr>
          <p:cNvPr id="178" name="“Groupthink” describes how groups behave when a need for being seen to be in agreement overrides realistic appraisal of alternatives to proposed actions…"/>
          <p:cNvSpPr txBox="1"/>
          <p:nvPr>
            <p:ph type="body" idx="4294967295"/>
          </p:nvPr>
        </p:nvSpPr>
        <p:spPr>
          <a:xfrm>
            <a:off x="685800" y="1981200"/>
            <a:ext cx="7772400" cy="4114800"/>
          </a:xfrm>
          <a:prstGeom prst="rect">
            <a:avLst/>
          </a:prstGeom>
        </p:spPr>
        <p:txBody>
          <a:bodyPr>
            <a:normAutofit fontScale="100000" lnSpcReduction="0"/>
          </a:bodyPr>
          <a:lstStyle/>
          <a:p>
            <a:pPr>
              <a:buChar char="•"/>
            </a:pPr>
            <a:r>
              <a:t>“</a:t>
            </a:r>
            <a:r>
              <a:t>Groupthink</a:t>
            </a:r>
            <a:r>
              <a:t>”</a:t>
            </a:r>
            <a:r>
              <a:t> describes how groups behave when a </a:t>
            </a:r>
            <a:r>
              <a:rPr i="1">
                <a:effectLst>
                  <a:outerShdw sx="100000" sy="100000" kx="0" ky="0" algn="b" rotWithShape="0" blurRad="12700" dist="25400" dir="2700000">
                    <a:srgbClr val="DDDDDD"/>
                  </a:outerShdw>
                </a:effectLst>
              </a:rPr>
              <a:t>need for being seen to be in agreement</a:t>
            </a:r>
            <a:r>
              <a:t> overrides realistic appraisal of alternatives to proposed actions</a:t>
            </a:r>
          </a:p>
          <a:p>
            <a:pPr>
              <a:buChar char="•"/>
            </a:pPr>
            <a:r>
              <a:t>It occurs when members of decision-making groups are more concerned to avoid harsh judgments of a leader</a:t>
            </a:r>
            <a:r>
              <a:t>’</a:t>
            </a:r>
            <a:r>
              <a:t>s or colleagues</a:t>
            </a:r>
            <a:r>
              <a:t>’</a:t>
            </a:r>
            <a:r>
              <a:t> ideas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Groupthink"/>
          <p:cNvSpPr txBox="1"/>
          <p:nvPr>
            <p:ph type="title" idx="4294967295"/>
          </p:nvPr>
        </p:nvSpPr>
        <p:spPr>
          <a:xfrm>
            <a:off x="4114800" y="380999"/>
            <a:ext cx="4419600" cy="1143002"/>
          </a:xfrm>
          <a:prstGeom prst="rect">
            <a:avLst/>
          </a:prstGeom>
          <a:solidFill>
            <a:srgbClr val="CC0000"/>
          </a:solidFill>
        </p:spPr>
        <p:txBody>
          <a:bodyPr>
            <a:normAutofit fontScale="100000" lnSpcReduction="0"/>
          </a:bodyPr>
          <a:lstStyle>
            <a:lvl1pPr>
              <a:defRPr sz="4800"/>
            </a:lvl1pPr>
          </a:lstStyle>
          <a:p>
            <a:pPr>
              <a:defRPr sz="4400"/>
            </a:pPr>
            <a:r>
              <a:rPr sz="4800"/>
              <a:t>Groupthink</a:t>
            </a:r>
          </a:p>
        </p:txBody>
      </p:sp>
      <p:sp>
        <p:nvSpPr>
          <p:cNvPr id="181" name="There is an illusion of invulnerability, -members are optimistic and tend to take risks…"/>
          <p:cNvSpPr txBox="1"/>
          <p:nvPr>
            <p:ph type="body" idx="4294967295"/>
          </p:nvPr>
        </p:nvSpPr>
        <p:spPr>
          <a:xfrm>
            <a:off x="1295400" y="2133600"/>
            <a:ext cx="7162800" cy="4419600"/>
          </a:xfrm>
          <a:prstGeom prst="rect">
            <a:avLst/>
          </a:prstGeom>
        </p:spPr>
        <p:txBody>
          <a:bodyPr>
            <a:normAutofit fontScale="100000" lnSpcReduction="0"/>
          </a:bodyPr>
          <a:lstStyle/>
          <a:p>
            <a:pPr marL="457200" indent="-457200">
              <a:spcBef>
                <a:spcPts val="500"/>
              </a:spcBef>
              <a:buFont typeface="Arial"/>
              <a:buAutoNum type="arabicPeriod" startAt="1"/>
            </a:pPr>
            <a:r>
              <a:rPr sz="2400">
                <a:latin typeface="Arial"/>
                <a:ea typeface="Arial"/>
                <a:cs typeface="Arial"/>
                <a:sym typeface="Arial"/>
              </a:rPr>
              <a:t>There is an </a:t>
            </a:r>
            <a:r>
              <a:rPr b="1" i="1" sz="2400">
                <a:latin typeface="Arial"/>
                <a:ea typeface="Arial"/>
                <a:cs typeface="Arial"/>
                <a:sym typeface="Arial"/>
              </a:rPr>
              <a:t>illusion of invulnerability</a:t>
            </a:r>
            <a:r>
              <a:rPr sz="2400">
                <a:latin typeface="Arial"/>
                <a:ea typeface="Arial"/>
                <a:cs typeface="Arial"/>
                <a:sym typeface="Arial"/>
              </a:rPr>
              <a:t>, -members are optimistic and tend to take risks</a:t>
            </a:r>
            <a:endParaRPr sz="2400">
              <a:latin typeface="Arial"/>
              <a:ea typeface="Arial"/>
              <a:cs typeface="Arial"/>
              <a:sym typeface="Arial"/>
            </a:endParaRPr>
          </a:p>
          <a:p>
            <a:pPr marL="457200" indent="-457200">
              <a:spcBef>
                <a:spcPts val="500"/>
              </a:spcBef>
              <a:buFont typeface="Arial"/>
              <a:buAutoNum type="arabicPeriod" startAt="1"/>
            </a:pPr>
            <a:r>
              <a:rPr sz="2400">
                <a:latin typeface="Arial"/>
                <a:ea typeface="Arial"/>
                <a:cs typeface="Arial"/>
                <a:sym typeface="Arial"/>
              </a:rPr>
              <a:t>Members </a:t>
            </a:r>
            <a:r>
              <a:rPr b="1" i="1" sz="2400">
                <a:latin typeface="Arial"/>
                <a:ea typeface="Arial"/>
                <a:cs typeface="Arial"/>
                <a:sym typeface="Arial"/>
              </a:rPr>
              <a:t>rationalise</a:t>
            </a:r>
            <a:r>
              <a:rPr sz="2400">
                <a:latin typeface="Arial"/>
                <a:ea typeface="Arial"/>
                <a:cs typeface="Arial"/>
                <a:sym typeface="Arial"/>
              </a:rPr>
              <a:t> away warnings or threats </a:t>
            </a:r>
            <a:r>
              <a:rPr i="1" sz="2400">
                <a:latin typeface="Arial"/>
                <a:ea typeface="Arial"/>
                <a:cs typeface="Arial"/>
                <a:sym typeface="Arial"/>
              </a:rPr>
              <a:t>‘that won’t affect us’</a:t>
            </a:r>
            <a:endParaRPr i="1" sz="2400">
              <a:latin typeface="Arial"/>
              <a:ea typeface="Arial"/>
              <a:cs typeface="Arial"/>
              <a:sym typeface="Arial"/>
            </a:endParaRPr>
          </a:p>
          <a:p>
            <a:pPr marL="457200" indent="-457200">
              <a:spcBef>
                <a:spcPts val="500"/>
              </a:spcBef>
              <a:buFont typeface="Arial"/>
              <a:buAutoNum type="arabicPeriod" startAt="1"/>
            </a:pPr>
            <a:r>
              <a:rPr sz="2400">
                <a:latin typeface="Arial"/>
                <a:ea typeface="Arial"/>
                <a:cs typeface="Arial"/>
                <a:sym typeface="Arial"/>
              </a:rPr>
              <a:t>Members think group decisions have </a:t>
            </a:r>
            <a:r>
              <a:rPr b="1" i="1" sz="2400">
                <a:latin typeface="Arial"/>
                <a:ea typeface="Arial"/>
                <a:cs typeface="Arial"/>
                <a:sym typeface="Arial"/>
              </a:rPr>
              <a:t>inherent morality</a:t>
            </a:r>
            <a:r>
              <a:rPr sz="2400">
                <a:latin typeface="Arial"/>
                <a:ea typeface="Arial"/>
                <a:cs typeface="Arial"/>
                <a:sym typeface="Arial"/>
              </a:rPr>
              <a:t>  - ignore ideas of unethical behaviour saying </a:t>
            </a:r>
            <a:r>
              <a:rPr i="1" sz="2400">
                <a:latin typeface="Arial"/>
                <a:ea typeface="Arial"/>
                <a:cs typeface="Arial"/>
                <a:sym typeface="Arial"/>
              </a:rPr>
              <a:t>‘We could not do such things!”’</a:t>
            </a:r>
            <a:endParaRPr i="1" sz="2400">
              <a:latin typeface="Arial"/>
              <a:ea typeface="Arial"/>
              <a:cs typeface="Arial"/>
              <a:sym typeface="Arial"/>
            </a:endParaRPr>
          </a:p>
          <a:p>
            <a:pPr marL="457200" indent="-457200">
              <a:spcBef>
                <a:spcPts val="500"/>
              </a:spcBef>
              <a:buFont typeface="Arial"/>
              <a:buAutoNum type="arabicPeriod" startAt="1"/>
            </a:pPr>
            <a:r>
              <a:rPr b="1" i="1" sz="2400">
                <a:latin typeface="Arial"/>
                <a:ea typeface="Arial"/>
                <a:cs typeface="Arial"/>
                <a:sym typeface="Arial"/>
              </a:rPr>
              <a:t>Stereotypes</a:t>
            </a:r>
            <a:r>
              <a:rPr sz="2400">
                <a:latin typeface="Arial"/>
                <a:ea typeface="Arial"/>
                <a:cs typeface="Arial"/>
                <a:sym typeface="Arial"/>
              </a:rPr>
              <a:t>  - opponents are seen as </a:t>
            </a:r>
            <a:r>
              <a:rPr i="1" sz="2400">
                <a:latin typeface="Arial"/>
                <a:ea typeface="Arial"/>
                <a:cs typeface="Arial"/>
                <a:sym typeface="Arial"/>
              </a:rPr>
              <a:t>‘too evil, stupid or weak to be taken seriously’</a:t>
            </a:r>
          </a:p>
        </p:txBody>
      </p:sp>
      <p:pic>
        <p:nvPicPr>
          <p:cNvPr id="182" name="image.pdf" descr="image.pdf"/>
          <p:cNvPicPr>
            <a:picLocks noChangeAspect="1"/>
          </p:cNvPicPr>
          <p:nvPr/>
        </p:nvPicPr>
        <p:blipFill>
          <a:blip r:embed="rId2">
            <a:extLst/>
          </a:blip>
          <a:stretch>
            <a:fillRect/>
          </a:stretch>
        </p:blipFill>
        <p:spPr>
          <a:xfrm>
            <a:off x="381000" y="228600"/>
            <a:ext cx="2667000" cy="1901825"/>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Direct pressure  to conform, -applied to anyone who questions the status quo within the group…"/>
          <p:cNvSpPr txBox="1"/>
          <p:nvPr>
            <p:ph type="body" idx="4294967295"/>
          </p:nvPr>
        </p:nvSpPr>
        <p:spPr>
          <a:xfrm>
            <a:off x="3124200" y="1752599"/>
            <a:ext cx="5562600" cy="4572002"/>
          </a:xfrm>
          <a:prstGeom prst="rect">
            <a:avLst/>
          </a:prstGeom>
        </p:spPr>
        <p:txBody>
          <a:bodyPr>
            <a:normAutofit fontScale="100000" lnSpcReduction="0"/>
          </a:bodyPr>
          <a:lstStyle/>
          <a:p>
            <a:pPr marL="457200" indent="-457200">
              <a:spcBef>
                <a:spcPts val="500"/>
              </a:spcBef>
              <a:buFont typeface="Arial"/>
              <a:buAutoNum type="arabicPeriod" startAt="5"/>
            </a:pPr>
            <a:r>
              <a:rPr b="1" i="1" sz="2400">
                <a:latin typeface="Arial"/>
                <a:ea typeface="Arial"/>
                <a:cs typeface="Arial"/>
                <a:sym typeface="Arial"/>
              </a:rPr>
              <a:t>Direct pressure  to conform,</a:t>
            </a:r>
            <a:r>
              <a:rPr sz="2400">
                <a:latin typeface="Arial"/>
                <a:ea typeface="Arial"/>
                <a:cs typeface="Arial"/>
                <a:sym typeface="Arial"/>
              </a:rPr>
              <a:t> -applied to anyone who questions the status quo within the group</a:t>
            </a:r>
            <a:endParaRPr sz="2400">
              <a:latin typeface="Arial"/>
              <a:ea typeface="Arial"/>
              <a:cs typeface="Arial"/>
              <a:sym typeface="Arial"/>
            </a:endParaRPr>
          </a:p>
          <a:p>
            <a:pPr marL="457200" indent="-457200">
              <a:spcBef>
                <a:spcPts val="500"/>
              </a:spcBef>
              <a:buFont typeface="Arial"/>
              <a:buAutoNum type="arabicPeriod" startAt="5"/>
            </a:pPr>
            <a:r>
              <a:rPr sz="2400">
                <a:latin typeface="Arial"/>
                <a:ea typeface="Arial"/>
                <a:cs typeface="Arial"/>
                <a:sym typeface="Arial"/>
              </a:rPr>
              <a:t>Self-</a:t>
            </a:r>
            <a:r>
              <a:rPr b="1" i="1" sz="2400">
                <a:latin typeface="Arial"/>
                <a:ea typeface="Arial"/>
                <a:cs typeface="Arial"/>
                <a:sym typeface="Arial"/>
              </a:rPr>
              <a:t>censorship </a:t>
            </a:r>
            <a:r>
              <a:rPr i="1" sz="2400">
                <a:latin typeface="Arial"/>
                <a:ea typeface="Arial"/>
                <a:cs typeface="Arial"/>
                <a:sym typeface="Arial"/>
              </a:rPr>
              <a:t> </a:t>
            </a:r>
            <a:r>
              <a:rPr sz="2400">
                <a:latin typeface="Arial"/>
                <a:ea typeface="Arial"/>
                <a:cs typeface="Arial"/>
                <a:sym typeface="Arial"/>
              </a:rPr>
              <a:t>members who doubt the rightness of actions do not speak up creating appearance of consent</a:t>
            </a:r>
            <a:endParaRPr sz="2400">
              <a:latin typeface="Arial"/>
              <a:ea typeface="Arial"/>
              <a:cs typeface="Arial"/>
              <a:sym typeface="Arial"/>
            </a:endParaRPr>
          </a:p>
          <a:p>
            <a:pPr marL="457200" indent="-457200">
              <a:spcBef>
                <a:spcPts val="500"/>
              </a:spcBef>
              <a:buFont typeface="Arial"/>
              <a:buAutoNum type="arabicPeriod" startAt="5"/>
            </a:pPr>
            <a:r>
              <a:rPr sz="2400">
                <a:latin typeface="Arial"/>
                <a:ea typeface="Arial"/>
                <a:cs typeface="Arial"/>
                <a:sym typeface="Arial"/>
              </a:rPr>
              <a:t>An </a:t>
            </a:r>
            <a:r>
              <a:rPr b="1" i="1" sz="2400">
                <a:latin typeface="Arial"/>
                <a:ea typeface="Arial"/>
                <a:cs typeface="Arial"/>
                <a:sym typeface="Arial"/>
              </a:rPr>
              <a:t>illusion of unanimity</a:t>
            </a:r>
            <a:r>
              <a:rPr sz="2400">
                <a:latin typeface="Arial"/>
                <a:ea typeface="Arial"/>
                <a:cs typeface="Arial"/>
                <a:sym typeface="Arial"/>
              </a:rPr>
              <a:t> - silence comes to be interpreted as consent</a:t>
            </a:r>
          </a:p>
        </p:txBody>
      </p:sp>
      <p:sp>
        <p:nvSpPr>
          <p:cNvPr id="185" name="Groupthink"/>
          <p:cNvSpPr txBox="1"/>
          <p:nvPr>
            <p:ph type="title" idx="4294967295"/>
          </p:nvPr>
        </p:nvSpPr>
        <p:spPr>
          <a:xfrm>
            <a:off x="3429000" y="228599"/>
            <a:ext cx="4419600" cy="1143002"/>
          </a:xfrm>
          <a:prstGeom prst="rect">
            <a:avLst/>
          </a:prstGeom>
          <a:solidFill>
            <a:srgbClr val="CC0000"/>
          </a:solidFill>
        </p:spPr>
        <p:txBody>
          <a:bodyPr>
            <a:normAutofit fontScale="100000" lnSpcReduction="0"/>
          </a:bodyPr>
          <a:lstStyle>
            <a:lvl1pPr>
              <a:defRPr sz="4800"/>
            </a:lvl1pPr>
          </a:lstStyle>
          <a:p>
            <a:pPr>
              <a:defRPr sz="4400"/>
            </a:pPr>
            <a:r>
              <a:rPr sz="4800"/>
              <a:t>Groupthink</a:t>
            </a:r>
          </a:p>
        </p:txBody>
      </p:sp>
      <p:pic>
        <p:nvPicPr>
          <p:cNvPr id="186" name="Screen shot 2010-08-16 at 9.37.32 AM.png" descr="Screen shot 2010-08-16 at 9.37.32 AM.png"/>
          <p:cNvPicPr>
            <a:picLocks noChangeAspect="1"/>
          </p:cNvPicPr>
          <p:nvPr/>
        </p:nvPicPr>
        <p:blipFill>
          <a:blip r:embed="rId2">
            <a:extLst/>
          </a:blip>
          <a:stretch>
            <a:fillRect/>
          </a:stretch>
        </p:blipFill>
        <p:spPr>
          <a:xfrm>
            <a:off x="228600" y="304800"/>
            <a:ext cx="2806700" cy="251460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Mind-guards  behave like bodyguards who protect us from physical harm…"/>
          <p:cNvSpPr txBox="1"/>
          <p:nvPr>
            <p:ph type="body" sz="half" idx="4294967295"/>
          </p:nvPr>
        </p:nvSpPr>
        <p:spPr>
          <a:xfrm>
            <a:off x="3657600" y="1905000"/>
            <a:ext cx="5029200" cy="4191000"/>
          </a:xfrm>
          <a:prstGeom prst="rect">
            <a:avLst/>
          </a:prstGeom>
        </p:spPr>
        <p:txBody>
          <a:bodyPr>
            <a:normAutofit fontScale="100000" lnSpcReduction="0"/>
          </a:bodyPr>
          <a:lstStyle/>
          <a:p>
            <a:pPr marL="457200" indent="-457200">
              <a:lnSpc>
                <a:spcPct val="90000"/>
              </a:lnSpc>
              <a:spcBef>
                <a:spcPts val="500"/>
              </a:spcBef>
              <a:buFont typeface="Arial"/>
              <a:buAutoNum type="arabicPeriod" startAt="8"/>
            </a:pPr>
            <a:r>
              <a:rPr b="1" i="1" sz="2400">
                <a:latin typeface="Arial"/>
                <a:ea typeface="Arial"/>
                <a:cs typeface="Arial"/>
                <a:sym typeface="Arial"/>
              </a:rPr>
              <a:t>Mind-guards</a:t>
            </a:r>
            <a:r>
              <a:rPr sz="2400">
                <a:latin typeface="Arial"/>
                <a:ea typeface="Arial"/>
                <a:cs typeface="Arial"/>
                <a:sym typeface="Arial"/>
              </a:rPr>
              <a:t>  behave like bodyguards who protect us from physical harm  </a:t>
            </a:r>
            <a:endParaRPr sz="2400">
              <a:latin typeface="Arial"/>
              <a:ea typeface="Arial"/>
              <a:cs typeface="Arial"/>
              <a:sym typeface="Arial"/>
            </a:endParaRPr>
          </a:p>
          <a:p>
            <a:pPr marL="609600" indent="-609600">
              <a:lnSpc>
                <a:spcPct val="90000"/>
              </a:lnSpc>
              <a:buFont typeface="Arial"/>
              <a:buChar char="•"/>
            </a:pPr>
            <a:endParaRPr sz="2400">
              <a:latin typeface="Arial"/>
              <a:ea typeface="Arial"/>
              <a:cs typeface="Arial"/>
              <a:sym typeface="Arial"/>
            </a:endParaRPr>
          </a:p>
          <a:p>
            <a:pPr marL="609600" indent="-609600">
              <a:lnSpc>
                <a:spcPct val="90000"/>
              </a:lnSpc>
              <a:spcBef>
                <a:spcPts val="500"/>
              </a:spcBef>
              <a:buSzTx/>
              <a:buNone/>
            </a:pPr>
            <a:r>
              <a:rPr sz="2400">
                <a:latin typeface="Arial"/>
                <a:ea typeface="Arial"/>
                <a:cs typeface="Arial"/>
                <a:sym typeface="Arial"/>
              </a:rPr>
              <a:t>	Such people set themselves up as censors or gatekeepers </a:t>
            </a:r>
            <a:endParaRPr sz="2400">
              <a:latin typeface="Arial"/>
              <a:ea typeface="Arial"/>
              <a:cs typeface="Arial"/>
              <a:sym typeface="Arial"/>
            </a:endParaRPr>
          </a:p>
          <a:p>
            <a:pPr marL="609600" indent="-609600">
              <a:lnSpc>
                <a:spcPct val="90000"/>
              </a:lnSpc>
              <a:spcBef>
                <a:spcPts val="500"/>
              </a:spcBef>
              <a:buSzTx/>
              <a:buNone/>
            </a:pPr>
            <a:r>
              <a:rPr sz="2400">
                <a:latin typeface="Arial"/>
                <a:ea typeface="Arial"/>
                <a:cs typeface="Arial"/>
                <a:sym typeface="Arial"/>
              </a:rPr>
              <a:t>	They aim to stop challenging / threatening information from outside, getting to the group</a:t>
            </a:r>
          </a:p>
        </p:txBody>
      </p:sp>
      <p:sp>
        <p:nvSpPr>
          <p:cNvPr id="189" name="Groupthink"/>
          <p:cNvSpPr txBox="1"/>
          <p:nvPr>
            <p:ph type="title" idx="4294967295"/>
          </p:nvPr>
        </p:nvSpPr>
        <p:spPr>
          <a:xfrm>
            <a:off x="4114800" y="380999"/>
            <a:ext cx="4419600" cy="1143002"/>
          </a:xfrm>
          <a:prstGeom prst="rect">
            <a:avLst/>
          </a:prstGeom>
          <a:solidFill>
            <a:srgbClr val="CC0000"/>
          </a:solidFill>
        </p:spPr>
        <p:txBody>
          <a:bodyPr>
            <a:normAutofit fontScale="100000" lnSpcReduction="0"/>
          </a:bodyPr>
          <a:lstStyle>
            <a:lvl1pPr>
              <a:defRPr sz="4800"/>
            </a:lvl1pPr>
          </a:lstStyle>
          <a:p>
            <a:pPr>
              <a:defRPr sz="4400"/>
            </a:pPr>
            <a:r>
              <a:rPr sz="4800"/>
              <a:t>Groupthink</a:t>
            </a:r>
          </a:p>
        </p:txBody>
      </p:sp>
      <p:pic>
        <p:nvPicPr>
          <p:cNvPr id="190" name="Screen shot 2010-08-16 at 9.41.11 AM.png" descr="Screen shot 2010-08-16 at 9.41.11 AM.png"/>
          <p:cNvPicPr>
            <a:picLocks noChangeAspect="1"/>
          </p:cNvPicPr>
          <p:nvPr/>
        </p:nvPicPr>
        <p:blipFill>
          <a:blip r:embed="rId2">
            <a:extLst/>
          </a:blip>
          <a:stretch>
            <a:fillRect/>
          </a:stretch>
        </p:blipFill>
        <p:spPr>
          <a:xfrm>
            <a:off x="990600" y="2057400"/>
            <a:ext cx="2628900" cy="274320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To avoid Groupthink"/>
          <p:cNvSpPr txBox="1"/>
          <p:nvPr>
            <p:ph type="title" idx="4294967295"/>
          </p:nvPr>
        </p:nvSpPr>
        <p:spPr>
          <a:xfrm>
            <a:off x="685800" y="609599"/>
            <a:ext cx="7772400" cy="1143002"/>
          </a:xfrm>
          <a:prstGeom prst="rect">
            <a:avLst/>
          </a:prstGeom>
          <a:solidFill>
            <a:schemeClr val="accent1"/>
          </a:solidFill>
        </p:spPr>
        <p:txBody>
          <a:bodyPr>
            <a:normAutofit fontScale="100000" lnSpcReduction="0"/>
          </a:bodyPr>
          <a:lstStyle/>
          <a:p>
            <a:pPr/>
            <a:r>
              <a:t>To avoid Groupthink</a:t>
            </a:r>
          </a:p>
        </p:txBody>
      </p:sp>
      <p:sp>
        <p:nvSpPr>
          <p:cNvPr id="193" name="Develop contingency plans…"/>
          <p:cNvSpPr txBox="1"/>
          <p:nvPr>
            <p:ph type="body" idx="4294967295"/>
          </p:nvPr>
        </p:nvSpPr>
        <p:spPr>
          <a:xfrm>
            <a:off x="685800" y="1981200"/>
            <a:ext cx="7772400" cy="4114800"/>
          </a:xfrm>
          <a:prstGeom prst="rect">
            <a:avLst/>
          </a:prstGeom>
        </p:spPr>
        <p:txBody>
          <a:bodyPr>
            <a:normAutofit fontScale="100000" lnSpcReduction="0"/>
          </a:bodyPr>
          <a:lstStyle/>
          <a:p>
            <a:pPr marL="257175" indent="-257175">
              <a:spcBef>
                <a:spcPts val="500"/>
              </a:spcBef>
              <a:buFont typeface="Arial"/>
              <a:buChar char="•"/>
            </a:pPr>
            <a:r>
              <a:rPr sz="2400">
                <a:latin typeface="Arial"/>
                <a:ea typeface="Arial"/>
                <a:cs typeface="Arial"/>
                <a:sym typeface="Arial"/>
              </a:rPr>
              <a:t>Develop contingency plans</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 Ask: “</a:t>
            </a:r>
            <a:r>
              <a:rPr i="1" sz="2000">
                <a:latin typeface="Arial"/>
                <a:ea typeface="Arial"/>
                <a:cs typeface="Arial"/>
                <a:sym typeface="Arial"/>
              </a:rPr>
              <a:t>what might go wrong?  how will we manage ourselves if it does?”</a:t>
            </a:r>
            <a:endParaRPr i="1" sz="20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Invite a visitor to act as “devil's advocate” to review the work and suggest improvements </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Take turns to “find fault” with the team’s work</a:t>
            </a:r>
            <a:endParaRPr sz="20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Do not ignore or minimise problems</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Be realistic about listening carefully to criticisms of progress. Ask questions to seek agreement about what to do</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Build good feelings about members, but not at the expense of non-members…"/>
          <p:cNvSpPr txBox="1"/>
          <p:nvPr>
            <p:ph type="body" idx="4294967295"/>
          </p:nvPr>
        </p:nvSpPr>
        <p:spPr>
          <a:xfrm>
            <a:off x="685800" y="1981200"/>
            <a:ext cx="7772400" cy="4114800"/>
          </a:xfrm>
          <a:prstGeom prst="rect">
            <a:avLst/>
          </a:prstGeom>
        </p:spPr>
        <p:txBody>
          <a:bodyPr>
            <a:normAutofit fontScale="100000" lnSpcReduction="0"/>
          </a:bodyPr>
          <a:lstStyle/>
          <a:p>
            <a:pPr marL="257175" indent="-257175">
              <a:spcBef>
                <a:spcPts val="500"/>
              </a:spcBef>
              <a:buFont typeface="Arial"/>
              <a:buChar char="•"/>
            </a:pPr>
            <a:r>
              <a:rPr sz="2400">
                <a:latin typeface="Arial"/>
                <a:ea typeface="Arial"/>
                <a:cs typeface="Arial"/>
                <a:sym typeface="Arial"/>
              </a:rPr>
              <a:t>Build good feelings about members, but not at the expense of non-members</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Avoid use of  terms such as “us” and “them”</a:t>
            </a:r>
            <a:endParaRPr sz="20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Encourage criticism </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Speak up - do no fear saying something unpopular or being ridiculed or ignored</a:t>
            </a:r>
            <a:endParaRPr sz="20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Value, collect and consider the opinions of every member</a:t>
            </a:r>
            <a:endParaRPr sz="2400">
              <a:latin typeface="Arial"/>
              <a:ea typeface="Arial"/>
              <a:cs typeface="Arial"/>
              <a:sym typeface="Arial"/>
            </a:endParaRPr>
          </a:p>
          <a:p>
            <a:pPr lvl="1" marL="661307" indent="-204107">
              <a:spcBef>
                <a:spcPts val="400"/>
              </a:spcBef>
              <a:buFont typeface="Arial"/>
              <a:defRPr sz="2800"/>
            </a:pPr>
            <a:r>
              <a:rPr sz="2000">
                <a:latin typeface="Arial"/>
                <a:ea typeface="Arial"/>
                <a:cs typeface="Arial"/>
                <a:sym typeface="Arial"/>
              </a:rPr>
              <a:t>There are no “silent partners” -  agreement emerges from discussion and is based on input from everyone;  no-one “self-censors” their ideas</a:t>
            </a:r>
          </a:p>
        </p:txBody>
      </p:sp>
      <p:sp>
        <p:nvSpPr>
          <p:cNvPr id="196" name="To avoid Groupthink"/>
          <p:cNvSpPr txBox="1"/>
          <p:nvPr>
            <p:ph type="title" idx="4294967295"/>
          </p:nvPr>
        </p:nvSpPr>
        <p:spPr>
          <a:xfrm>
            <a:off x="685800" y="609599"/>
            <a:ext cx="7772400" cy="1143002"/>
          </a:xfrm>
          <a:prstGeom prst="rect">
            <a:avLst/>
          </a:prstGeom>
          <a:solidFill>
            <a:schemeClr val="accent1"/>
          </a:solidFill>
        </p:spPr>
        <p:txBody>
          <a:bodyPr>
            <a:normAutofit fontScale="100000" lnSpcReduction="0"/>
          </a:bodyPr>
          <a:lstStyle/>
          <a:p>
            <a:pPr/>
            <a:r>
              <a:t>To avoid Groupthink</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The Abilene Paradox"/>
          <p:cNvSpPr txBox="1"/>
          <p:nvPr>
            <p:ph type="title" idx="4294967295"/>
          </p:nvPr>
        </p:nvSpPr>
        <p:spPr>
          <a:xfrm>
            <a:off x="1524000" y="609600"/>
            <a:ext cx="6324600" cy="990600"/>
          </a:xfrm>
          <a:prstGeom prst="rect">
            <a:avLst/>
          </a:prstGeom>
          <a:gradFill>
            <a:gsLst>
              <a:gs pos="0">
                <a:srgbClr val="FFFF00"/>
              </a:gs>
              <a:gs pos="100000">
                <a:srgbClr val="CC0000"/>
              </a:gs>
            </a:gsLst>
            <a:path path="circle">
              <a:fillToRect l="37721" t="-19636" r="62278" b="119636"/>
            </a:path>
          </a:gradFill>
        </p:spPr>
        <p:txBody>
          <a:bodyPr>
            <a:normAutofit fontScale="100000" lnSpcReduction="0"/>
          </a:bodyPr>
          <a:lstStyle/>
          <a:p>
            <a:pPr/>
            <a:r>
              <a:t>The Abilene Paradox </a:t>
            </a:r>
          </a:p>
        </p:txBody>
      </p:sp>
      <p:sp>
        <p:nvSpPr>
          <p:cNvPr id="199" name="The inability to manage agreement - not the inability to manage conflict - is the essential symptom that identifies organizations caught in the web of the Abilene Paradox…"/>
          <p:cNvSpPr txBox="1"/>
          <p:nvPr>
            <p:ph type="body" idx="4294967295"/>
          </p:nvPr>
        </p:nvSpPr>
        <p:spPr>
          <a:xfrm>
            <a:off x="685800" y="1981200"/>
            <a:ext cx="7772400" cy="4114800"/>
          </a:xfrm>
          <a:prstGeom prst="rect">
            <a:avLst/>
          </a:prstGeom>
        </p:spPr>
        <p:txBody>
          <a:bodyPr>
            <a:normAutofit fontScale="100000" lnSpcReduction="0"/>
          </a:bodyPr>
          <a:lstStyle/>
          <a:p>
            <a:pPr marL="318897" indent="-318897" defTabSz="850391">
              <a:buFont typeface="Palatino"/>
              <a:buChar char="•"/>
              <a:defRPr sz="2976"/>
            </a:pPr>
            <a:r>
              <a:rPr>
                <a:latin typeface="Palatino"/>
                <a:ea typeface="Palatino"/>
                <a:cs typeface="Palatino"/>
                <a:sym typeface="Palatino"/>
              </a:rPr>
              <a:t>The inability to manage agreement - </a:t>
            </a:r>
            <a:r>
              <a:rPr b="1" i="1">
                <a:solidFill>
                  <a:srgbClr val="CC0000"/>
                </a:solidFill>
                <a:effectLst>
                  <a:outerShdw sx="100000" sy="100000" kx="0" ky="0" algn="b" rotWithShape="0" blurRad="11811" dist="23622" dir="2700000">
                    <a:srgbClr val="DDDDDD"/>
                  </a:outerShdw>
                </a:effectLst>
                <a:latin typeface="Palatino"/>
                <a:ea typeface="Palatino"/>
                <a:cs typeface="Palatino"/>
                <a:sym typeface="Palatino"/>
              </a:rPr>
              <a:t>not</a:t>
            </a:r>
            <a:r>
              <a:rPr>
                <a:latin typeface="Palatino"/>
                <a:ea typeface="Palatino"/>
                <a:cs typeface="Palatino"/>
                <a:sym typeface="Palatino"/>
              </a:rPr>
              <a:t> the inability to manage conflict - is the essential symptom that identifies organizations caught in the web of the Abilene Paradox</a:t>
            </a:r>
            <a:endParaRPr>
              <a:latin typeface="Palatino"/>
              <a:ea typeface="Palatino"/>
              <a:cs typeface="Palatino"/>
              <a:sym typeface="Palatino"/>
            </a:endParaRPr>
          </a:p>
          <a:p>
            <a:pPr marL="318897" indent="-318897" defTabSz="850391">
              <a:buFont typeface="Palatino"/>
              <a:buChar char="•"/>
              <a:defRPr sz="2976"/>
            </a:pPr>
            <a:r>
              <a:rPr>
                <a:latin typeface="Palatino"/>
                <a:ea typeface="Palatino"/>
                <a:cs typeface="Palatino"/>
                <a:sym typeface="Palatino"/>
              </a:rPr>
              <a:t>Groups that fail to effectively manage agreement, display characteristics of this paradox</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The Abilene Paradox Begins"/>
          <p:cNvSpPr txBox="1"/>
          <p:nvPr>
            <p:ph type="title" idx="4294967295"/>
          </p:nvPr>
        </p:nvSpPr>
        <p:spPr>
          <a:xfrm>
            <a:off x="1143000" y="457200"/>
            <a:ext cx="6934200" cy="1066800"/>
          </a:xfrm>
          <a:prstGeom prst="rect">
            <a:avLst/>
          </a:prstGeom>
          <a:gradFill>
            <a:gsLst>
              <a:gs pos="0">
                <a:srgbClr val="FF9900"/>
              </a:gs>
              <a:gs pos="100000">
                <a:srgbClr val="FF5050"/>
              </a:gs>
            </a:gsLst>
            <a:path path="circle">
              <a:fillToRect l="37721" t="-19636" r="62278" b="119636"/>
            </a:path>
          </a:gradFill>
        </p:spPr>
        <p:txBody>
          <a:bodyPr>
            <a:normAutofit fontScale="100000" lnSpcReduction="0"/>
          </a:bodyPr>
          <a:lstStyle/>
          <a:p>
            <a:pPr/>
            <a:r>
              <a:t>The Abilene Paradox Begins </a:t>
            </a:r>
          </a:p>
        </p:txBody>
      </p:sp>
      <p:sp>
        <p:nvSpPr>
          <p:cNvPr id="202" name="Members individually and privately…"/>
          <p:cNvSpPr txBox="1"/>
          <p:nvPr>
            <p:ph type="body" idx="4294967295"/>
          </p:nvPr>
        </p:nvSpPr>
        <p:spPr>
          <a:xfrm>
            <a:off x="685800" y="1981200"/>
            <a:ext cx="7772400" cy="4114800"/>
          </a:xfrm>
          <a:prstGeom prst="rect">
            <a:avLst/>
          </a:prstGeom>
        </p:spPr>
        <p:txBody>
          <a:bodyPr>
            <a:normAutofit fontScale="100000" lnSpcReduction="0"/>
          </a:bodyPr>
          <a:lstStyle/>
          <a:p>
            <a:pPr>
              <a:spcBef>
                <a:spcPts val="500"/>
              </a:spcBef>
              <a:buSzTx/>
              <a:buNone/>
            </a:pPr>
            <a:r>
              <a:rPr sz="2400">
                <a:latin typeface="Arial"/>
                <a:ea typeface="Arial"/>
                <a:cs typeface="Arial"/>
                <a:sym typeface="Arial"/>
              </a:rPr>
              <a:t>Members individually and privately</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 agree about the nature of the situation or problem facing them</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agree about steps required to cope with the situation </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THEN THEY</a:t>
            </a:r>
            <a:endParaRPr sz="2400">
              <a:latin typeface="Arial"/>
              <a:ea typeface="Arial"/>
              <a:cs typeface="Arial"/>
              <a:sym typeface="Arial"/>
            </a:endParaRPr>
          </a:p>
          <a:p>
            <a:pPr>
              <a:spcBef>
                <a:spcPts val="500"/>
              </a:spcBef>
              <a:buSzTx/>
              <a:buNone/>
            </a:pPr>
            <a:r>
              <a:rPr sz="2400">
                <a:latin typeface="Arial"/>
                <a:ea typeface="Arial"/>
                <a:cs typeface="Arial"/>
                <a:sym typeface="Arial"/>
              </a:rPr>
              <a:t>Collectively</a:t>
            </a:r>
            <a:endParaRPr sz="2400">
              <a:latin typeface="Arial"/>
              <a:ea typeface="Arial"/>
              <a:cs typeface="Arial"/>
              <a:sym typeface="Arial"/>
            </a:endParaRPr>
          </a:p>
          <a:p>
            <a:pPr marL="257175" indent="-257175">
              <a:spcBef>
                <a:spcPts val="500"/>
              </a:spcBef>
              <a:buFont typeface="Arial"/>
              <a:buChar char="•"/>
            </a:pPr>
            <a:r>
              <a:rPr b="1" i="1" sz="2400">
                <a:latin typeface="Arial"/>
                <a:ea typeface="Arial"/>
                <a:cs typeface="Arial"/>
                <a:sym typeface="Arial"/>
              </a:rPr>
              <a:t>fail</a:t>
            </a:r>
            <a:r>
              <a:rPr sz="2400">
                <a:latin typeface="Arial"/>
                <a:ea typeface="Arial"/>
                <a:cs typeface="Arial"/>
                <a:sym typeface="Arial"/>
              </a:rPr>
              <a:t> to accurately communicate their desires and/or beliefs to one another</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And do the opposite, leading each other into mis-perceiving the collective reality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As the Abilene Paradox proceeds"/>
          <p:cNvSpPr txBox="1"/>
          <p:nvPr>
            <p:ph type="title" idx="4294967295"/>
          </p:nvPr>
        </p:nvSpPr>
        <p:spPr>
          <a:xfrm>
            <a:off x="685800" y="609599"/>
            <a:ext cx="7772400" cy="1143002"/>
          </a:xfrm>
          <a:prstGeom prst="rect">
            <a:avLst/>
          </a:prstGeom>
          <a:gradFill>
            <a:gsLst>
              <a:gs pos="0">
                <a:srgbClr val="FF5050"/>
              </a:gs>
              <a:gs pos="100000">
                <a:srgbClr val="FF9900"/>
              </a:gs>
            </a:gsLst>
            <a:path path="circle">
              <a:fillToRect l="37721" t="-19636" r="62278" b="119636"/>
            </a:path>
          </a:gradFill>
        </p:spPr>
        <p:txBody>
          <a:bodyPr>
            <a:normAutofit fontScale="100000" lnSpcReduction="0"/>
          </a:bodyPr>
          <a:lstStyle/>
          <a:p>
            <a:pPr/>
            <a:r>
              <a:t>As the Abilene Paradox proceeds</a:t>
            </a:r>
          </a:p>
        </p:txBody>
      </p:sp>
      <p:sp>
        <p:nvSpPr>
          <p:cNvPr id="205" name="Invalid and inaccurate conditions allow members to make decisions that lead them to take (collective) actions contrary to what they (individually) want to do…"/>
          <p:cNvSpPr txBox="1"/>
          <p:nvPr>
            <p:ph type="body" sz="half" idx="4294967295"/>
          </p:nvPr>
        </p:nvSpPr>
        <p:spPr>
          <a:xfrm>
            <a:off x="685800" y="2133600"/>
            <a:ext cx="7772400" cy="3048000"/>
          </a:xfrm>
          <a:prstGeom prst="rect">
            <a:avLst/>
          </a:prstGeom>
        </p:spPr>
        <p:txBody>
          <a:bodyPr>
            <a:normAutofit fontScale="100000" lnSpcReduction="0"/>
          </a:bodyPr>
          <a:lstStyle/>
          <a:p>
            <a:pPr marL="257175" indent="-257175">
              <a:spcBef>
                <a:spcPts val="500"/>
              </a:spcBef>
              <a:buFont typeface="Arial"/>
              <a:buChar char="•"/>
            </a:pPr>
            <a:r>
              <a:rPr sz="2400">
                <a:latin typeface="Arial"/>
                <a:ea typeface="Arial"/>
                <a:cs typeface="Arial"/>
                <a:sym typeface="Arial"/>
              </a:rPr>
              <a:t>Invalid and inaccurate conditions allow members to make decisions that lead them to take (collective) actions contrary to what they (individually) want to do</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In this state they create - and / or contribute to - results that are counter to their intent and purposes</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Members experience frustration, anger, irritation, and dissatisfaction with their situation</a:t>
            </a:r>
          </a:p>
        </p:txBody>
      </p:sp>
      <p:grpSp>
        <p:nvGrpSpPr>
          <p:cNvPr id="212" name="Group"/>
          <p:cNvGrpSpPr/>
          <p:nvPr/>
        </p:nvGrpSpPr>
        <p:grpSpPr>
          <a:xfrm>
            <a:off x="1223681" y="4942461"/>
            <a:ext cx="839989" cy="1312204"/>
            <a:chOff x="0" y="0"/>
            <a:chExt cx="839987" cy="1312202"/>
          </a:xfrm>
        </p:grpSpPr>
        <p:sp>
          <p:nvSpPr>
            <p:cNvPr id="206" name="Shape"/>
            <p:cNvSpPr/>
            <p:nvPr/>
          </p:nvSpPr>
          <p:spPr>
            <a:xfrm flipH="1" rot="88198">
              <a:off x="506403" y="415025"/>
              <a:ext cx="327992" cy="440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14" y="3115"/>
                  </a:moveTo>
                  <a:lnTo>
                    <a:pt x="13714" y="1869"/>
                  </a:lnTo>
                  <a:lnTo>
                    <a:pt x="16800" y="415"/>
                  </a:lnTo>
                  <a:lnTo>
                    <a:pt x="18857" y="0"/>
                  </a:lnTo>
                  <a:lnTo>
                    <a:pt x="21600" y="0"/>
                  </a:lnTo>
                  <a:lnTo>
                    <a:pt x="21600" y="1246"/>
                  </a:lnTo>
                  <a:lnTo>
                    <a:pt x="20229" y="2285"/>
                  </a:lnTo>
                  <a:lnTo>
                    <a:pt x="17829" y="3115"/>
                  </a:lnTo>
                  <a:lnTo>
                    <a:pt x="11657" y="4777"/>
                  </a:lnTo>
                  <a:lnTo>
                    <a:pt x="5486" y="6854"/>
                  </a:lnTo>
                  <a:lnTo>
                    <a:pt x="3086" y="7477"/>
                  </a:lnTo>
                  <a:lnTo>
                    <a:pt x="2400" y="8100"/>
                  </a:lnTo>
                  <a:lnTo>
                    <a:pt x="3086" y="8931"/>
                  </a:lnTo>
                  <a:lnTo>
                    <a:pt x="8229" y="12046"/>
                  </a:lnTo>
                  <a:lnTo>
                    <a:pt x="10629" y="13085"/>
                  </a:lnTo>
                  <a:lnTo>
                    <a:pt x="14057" y="14746"/>
                  </a:lnTo>
                  <a:lnTo>
                    <a:pt x="17829" y="16408"/>
                  </a:lnTo>
                  <a:lnTo>
                    <a:pt x="17486" y="17031"/>
                  </a:lnTo>
                  <a:lnTo>
                    <a:pt x="14743" y="17446"/>
                  </a:lnTo>
                  <a:lnTo>
                    <a:pt x="10971" y="17446"/>
                  </a:lnTo>
                  <a:lnTo>
                    <a:pt x="8571" y="18277"/>
                  </a:lnTo>
                  <a:lnTo>
                    <a:pt x="7543" y="20146"/>
                  </a:lnTo>
                  <a:lnTo>
                    <a:pt x="7543" y="21392"/>
                  </a:lnTo>
                  <a:lnTo>
                    <a:pt x="6514" y="21600"/>
                  </a:lnTo>
                  <a:lnTo>
                    <a:pt x="4800" y="20562"/>
                  </a:lnTo>
                  <a:lnTo>
                    <a:pt x="5143" y="18900"/>
                  </a:lnTo>
                  <a:lnTo>
                    <a:pt x="6514" y="17654"/>
                  </a:lnTo>
                  <a:lnTo>
                    <a:pt x="9600" y="16615"/>
                  </a:lnTo>
                  <a:lnTo>
                    <a:pt x="12686" y="15992"/>
                  </a:lnTo>
                  <a:lnTo>
                    <a:pt x="13029" y="15577"/>
                  </a:lnTo>
                  <a:lnTo>
                    <a:pt x="11657" y="14538"/>
                  </a:lnTo>
                  <a:lnTo>
                    <a:pt x="4800" y="11838"/>
                  </a:lnTo>
                  <a:lnTo>
                    <a:pt x="2743" y="10800"/>
                  </a:lnTo>
                  <a:lnTo>
                    <a:pt x="686" y="9346"/>
                  </a:lnTo>
                  <a:lnTo>
                    <a:pt x="0" y="7685"/>
                  </a:lnTo>
                  <a:lnTo>
                    <a:pt x="343" y="6646"/>
                  </a:lnTo>
                  <a:lnTo>
                    <a:pt x="3771" y="6023"/>
                  </a:lnTo>
                  <a:lnTo>
                    <a:pt x="7886" y="4985"/>
                  </a:lnTo>
                  <a:lnTo>
                    <a:pt x="10629" y="3946"/>
                  </a:lnTo>
                  <a:lnTo>
                    <a:pt x="11314" y="3115"/>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07" name="Shape"/>
            <p:cNvSpPr/>
            <p:nvPr/>
          </p:nvSpPr>
          <p:spPr>
            <a:xfrm flipH="1" rot="88198">
              <a:off x="314613" y="387658"/>
              <a:ext cx="229074" cy="423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8" y="1728"/>
                  </a:moveTo>
                  <a:lnTo>
                    <a:pt x="6382" y="216"/>
                  </a:lnTo>
                  <a:lnTo>
                    <a:pt x="8836" y="0"/>
                  </a:lnTo>
                  <a:lnTo>
                    <a:pt x="11782" y="0"/>
                  </a:lnTo>
                  <a:lnTo>
                    <a:pt x="16200" y="1080"/>
                  </a:lnTo>
                  <a:lnTo>
                    <a:pt x="18655" y="3240"/>
                  </a:lnTo>
                  <a:lnTo>
                    <a:pt x="20618" y="6048"/>
                  </a:lnTo>
                  <a:lnTo>
                    <a:pt x="21600" y="9072"/>
                  </a:lnTo>
                  <a:lnTo>
                    <a:pt x="21600" y="12960"/>
                  </a:lnTo>
                  <a:lnTo>
                    <a:pt x="19145" y="17496"/>
                  </a:lnTo>
                  <a:lnTo>
                    <a:pt x="15709" y="19872"/>
                  </a:lnTo>
                  <a:lnTo>
                    <a:pt x="11291" y="21168"/>
                  </a:lnTo>
                  <a:lnTo>
                    <a:pt x="7364" y="21600"/>
                  </a:lnTo>
                  <a:lnTo>
                    <a:pt x="3927" y="20736"/>
                  </a:lnTo>
                  <a:lnTo>
                    <a:pt x="1473" y="19656"/>
                  </a:lnTo>
                  <a:lnTo>
                    <a:pt x="491" y="18144"/>
                  </a:lnTo>
                  <a:lnTo>
                    <a:pt x="0" y="14904"/>
                  </a:lnTo>
                  <a:lnTo>
                    <a:pt x="491" y="11016"/>
                  </a:lnTo>
                  <a:lnTo>
                    <a:pt x="2455" y="6912"/>
                  </a:lnTo>
                  <a:lnTo>
                    <a:pt x="3927" y="4104"/>
                  </a:lnTo>
                  <a:lnTo>
                    <a:pt x="4418" y="1728"/>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08" name="Shape"/>
            <p:cNvSpPr/>
            <p:nvPr/>
          </p:nvSpPr>
          <p:spPr>
            <a:xfrm flipH="1" rot="88198">
              <a:off x="334778" y="755415"/>
              <a:ext cx="135363"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69" y="3822"/>
                  </a:moveTo>
                  <a:lnTo>
                    <a:pt x="7477" y="2326"/>
                  </a:lnTo>
                  <a:lnTo>
                    <a:pt x="7477" y="831"/>
                  </a:lnTo>
                  <a:lnTo>
                    <a:pt x="11631" y="0"/>
                  </a:lnTo>
                  <a:lnTo>
                    <a:pt x="15785" y="332"/>
                  </a:lnTo>
                  <a:lnTo>
                    <a:pt x="19108" y="1828"/>
                  </a:lnTo>
                  <a:lnTo>
                    <a:pt x="20769" y="4486"/>
                  </a:lnTo>
                  <a:lnTo>
                    <a:pt x="21600" y="7643"/>
                  </a:lnTo>
                  <a:lnTo>
                    <a:pt x="19938" y="10468"/>
                  </a:lnTo>
                  <a:lnTo>
                    <a:pt x="18277" y="13458"/>
                  </a:lnTo>
                  <a:lnTo>
                    <a:pt x="18277" y="17114"/>
                  </a:lnTo>
                  <a:lnTo>
                    <a:pt x="20769" y="18609"/>
                  </a:lnTo>
                  <a:lnTo>
                    <a:pt x="19938" y="19274"/>
                  </a:lnTo>
                  <a:lnTo>
                    <a:pt x="14954" y="19440"/>
                  </a:lnTo>
                  <a:lnTo>
                    <a:pt x="9969" y="20437"/>
                  </a:lnTo>
                  <a:lnTo>
                    <a:pt x="7477" y="21268"/>
                  </a:lnTo>
                  <a:lnTo>
                    <a:pt x="831" y="21600"/>
                  </a:lnTo>
                  <a:lnTo>
                    <a:pt x="0" y="20769"/>
                  </a:lnTo>
                  <a:lnTo>
                    <a:pt x="2492" y="19938"/>
                  </a:lnTo>
                  <a:lnTo>
                    <a:pt x="9969" y="19274"/>
                  </a:lnTo>
                  <a:lnTo>
                    <a:pt x="14954" y="18775"/>
                  </a:lnTo>
                  <a:lnTo>
                    <a:pt x="16615" y="18277"/>
                  </a:lnTo>
                  <a:lnTo>
                    <a:pt x="14954" y="17114"/>
                  </a:lnTo>
                  <a:lnTo>
                    <a:pt x="12462" y="14622"/>
                  </a:lnTo>
                  <a:lnTo>
                    <a:pt x="12462" y="9803"/>
                  </a:lnTo>
                  <a:lnTo>
                    <a:pt x="13292" y="7311"/>
                  </a:lnTo>
                  <a:lnTo>
                    <a:pt x="12462" y="4818"/>
                  </a:lnTo>
                  <a:lnTo>
                    <a:pt x="9969" y="3822"/>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09" name="Shape"/>
            <p:cNvSpPr/>
            <p:nvPr/>
          </p:nvSpPr>
          <p:spPr>
            <a:xfrm flipH="1" rot="88198">
              <a:off x="449265" y="759288"/>
              <a:ext cx="208249"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1994"/>
                  </a:moveTo>
                  <a:lnTo>
                    <a:pt x="15660" y="665"/>
                  </a:lnTo>
                  <a:lnTo>
                    <a:pt x="18360" y="0"/>
                  </a:lnTo>
                  <a:lnTo>
                    <a:pt x="21600" y="498"/>
                  </a:lnTo>
                  <a:lnTo>
                    <a:pt x="21060" y="1662"/>
                  </a:lnTo>
                  <a:lnTo>
                    <a:pt x="18900" y="2658"/>
                  </a:lnTo>
                  <a:lnTo>
                    <a:pt x="15120" y="4985"/>
                  </a:lnTo>
                  <a:lnTo>
                    <a:pt x="11880" y="7145"/>
                  </a:lnTo>
                  <a:lnTo>
                    <a:pt x="10260" y="9471"/>
                  </a:lnTo>
                  <a:lnTo>
                    <a:pt x="10800" y="11797"/>
                  </a:lnTo>
                  <a:lnTo>
                    <a:pt x="13500" y="14788"/>
                  </a:lnTo>
                  <a:lnTo>
                    <a:pt x="15660" y="17778"/>
                  </a:lnTo>
                  <a:lnTo>
                    <a:pt x="18360" y="19108"/>
                  </a:lnTo>
                  <a:lnTo>
                    <a:pt x="18360" y="19772"/>
                  </a:lnTo>
                  <a:lnTo>
                    <a:pt x="15660" y="20105"/>
                  </a:lnTo>
                  <a:lnTo>
                    <a:pt x="9720" y="20437"/>
                  </a:lnTo>
                  <a:lnTo>
                    <a:pt x="5400" y="21102"/>
                  </a:lnTo>
                  <a:lnTo>
                    <a:pt x="3780" y="21600"/>
                  </a:lnTo>
                  <a:lnTo>
                    <a:pt x="0" y="20603"/>
                  </a:lnTo>
                  <a:lnTo>
                    <a:pt x="540" y="19938"/>
                  </a:lnTo>
                  <a:lnTo>
                    <a:pt x="4320" y="19606"/>
                  </a:lnTo>
                  <a:lnTo>
                    <a:pt x="8640" y="19274"/>
                  </a:lnTo>
                  <a:lnTo>
                    <a:pt x="12960" y="19274"/>
                  </a:lnTo>
                  <a:lnTo>
                    <a:pt x="13500" y="18942"/>
                  </a:lnTo>
                  <a:lnTo>
                    <a:pt x="12960" y="18111"/>
                  </a:lnTo>
                  <a:lnTo>
                    <a:pt x="9180" y="15452"/>
                  </a:lnTo>
                  <a:lnTo>
                    <a:pt x="7020" y="12628"/>
                  </a:lnTo>
                  <a:lnTo>
                    <a:pt x="5940" y="10634"/>
                  </a:lnTo>
                  <a:lnTo>
                    <a:pt x="5400" y="8806"/>
                  </a:lnTo>
                  <a:lnTo>
                    <a:pt x="6480" y="7145"/>
                  </a:lnTo>
                  <a:lnTo>
                    <a:pt x="8640" y="5151"/>
                  </a:lnTo>
                  <a:lnTo>
                    <a:pt x="11880" y="2825"/>
                  </a:lnTo>
                  <a:lnTo>
                    <a:pt x="13500" y="1994"/>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0" name="Shape"/>
            <p:cNvSpPr/>
            <p:nvPr/>
          </p:nvSpPr>
          <p:spPr>
            <a:xfrm flipH="1" rot="88198">
              <a:off x="371330" y="71954"/>
              <a:ext cx="265517" cy="287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24" y="18106"/>
                  </a:moveTo>
                  <a:lnTo>
                    <a:pt x="9318" y="20647"/>
                  </a:lnTo>
                  <a:lnTo>
                    <a:pt x="13129" y="21600"/>
                  </a:lnTo>
                  <a:lnTo>
                    <a:pt x="16518" y="21282"/>
                  </a:lnTo>
                  <a:lnTo>
                    <a:pt x="19482" y="19694"/>
                  </a:lnTo>
                  <a:lnTo>
                    <a:pt x="21600" y="15882"/>
                  </a:lnTo>
                  <a:lnTo>
                    <a:pt x="21600" y="11753"/>
                  </a:lnTo>
                  <a:lnTo>
                    <a:pt x="20753" y="7941"/>
                  </a:lnTo>
                  <a:lnTo>
                    <a:pt x="17788" y="3812"/>
                  </a:lnTo>
                  <a:lnTo>
                    <a:pt x="15671" y="1906"/>
                  </a:lnTo>
                  <a:lnTo>
                    <a:pt x="13129" y="953"/>
                  </a:lnTo>
                  <a:lnTo>
                    <a:pt x="11012" y="0"/>
                  </a:lnTo>
                  <a:lnTo>
                    <a:pt x="7200" y="318"/>
                  </a:lnTo>
                  <a:lnTo>
                    <a:pt x="5082" y="2859"/>
                  </a:lnTo>
                  <a:lnTo>
                    <a:pt x="4235" y="5400"/>
                  </a:lnTo>
                  <a:lnTo>
                    <a:pt x="4235" y="9529"/>
                  </a:lnTo>
                  <a:lnTo>
                    <a:pt x="5082" y="13341"/>
                  </a:lnTo>
                  <a:lnTo>
                    <a:pt x="6353" y="15565"/>
                  </a:lnTo>
                  <a:lnTo>
                    <a:pt x="0" y="18741"/>
                  </a:lnTo>
                  <a:lnTo>
                    <a:pt x="0" y="20012"/>
                  </a:lnTo>
                  <a:lnTo>
                    <a:pt x="847" y="20647"/>
                  </a:lnTo>
                  <a:lnTo>
                    <a:pt x="7200" y="17153"/>
                  </a:lnTo>
                  <a:lnTo>
                    <a:pt x="7624" y="18106"/>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1" name="Shape"/>
            <p:cNvSpPr/>
            <p:nvPr/>
          </p:nvSpPr>
          <p:spPr>
            <a:xfrm flipH="1" rot="88198">
              <a:off x="6047" y="6799"/>
              <a:ext cx="536241" cy="47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70" y="14910"/>
                  </a:moveTo>
                  <a:lnTo>
                    <a:pt x="13212" y="15865"/>
                  </a:lnTo>
                  <a:lnTo>
                    <a:pt x="11115" y="17204"/>
                  </a:lnTo>
                  <a:lnTo>
                    <a:pt x="9017" y="17968"/>
                  </a:lnTo>
                  <a:lnTo>
                    <a:pt x="7550" y="18542"/>
                  </a:lnTo>
                  <a:lnTo>
                    <a:pt x="6291" y="19688"/>
                  </a:lnTo>
                  <a:lnTo>
                    <a:pt x="6082" y="21409"/>
                  </a:lnTo>
                  <a:lnTo>
                    <a:pt x="7340" y="21600"/>
                  </a:lnTo>
                  <a:lnTo>
                    <a:pt x="10695" y="19880"/>
                  </a:lnTo>
                  <a:lnTo>
                    <a:pt x="13212" y="17777"/>
                  </a:lnTo>
                  <a:lnTo>
                    <a:pt x="16357" y="15101"/>
                  </a:lnTo>
                  <a:lnTo>
                    <a:pt x="18664" y="13189"/>
                  </a:lnTo>
                  <a:lnTo>
                    <a:pt x="20761" y="12042"/>
                  </a:lnTo>
                  <a:lnTo>
                    <a:pt x="21600" y="11278"/>
                  </a:lnTo>
                  <a:lnTo>
                    <a:pt x="21390" y="10513"/>
                  </a:lnTo>
                  <a:lnTo>
                    <a:pt x="20342" y="9366"/>
                  </a:lnTo>
                  <a:lnTo>
                    <a:pt x="13212" y="5926"/>
                  </a:lnTo>
                  <a:lnTo>
                    <a:pt x="9227" y="4205"/>
                  </a:lnTo>
                  <a:lnTo>
                    <a:pt x="7550" y="3250"/>
                  </a:lnTo>
                  <a:lnTo>
                    <a:pt x="4404" y="382"/>
                  </a:lnTo>
                  <a:lnTo>
                    <a:pt x="2936" y="0"/>
                  </a:lnTo>
                  <a:lnTo>
                    <a:pt x="0" y="1720"/>
                  </a:lnTo>
                  <a:lnTo>
                    <a:pt x="210" y="3441"/>
                  </a:lnTo>
                  <a:lnTo>
                    <a:pt x="839" y="4205"/>
                  </a:lnTo>
                  <a:lnTo>
                    <a:pt x="2307" y="3823"/>
                  </a:lnTo>
                  <a:lnTo>
                    <a:pt x="2097" y="3058"/>
                  </a:lnTo>
                  <a:lnTo>
                    <a:pt x="1468" y="2867"/>
                  </a:lnTo>
                  <a:lnTo>
                    <a:pt x="1258" y="1912"/>
                  </a:lnTo>
                  <a:lnTo>
                    <a:pt x="2726" y="956"/>
                  </a:lnTo>
                  <a:lnTo>
                    <a:pt x="4194" y="1912"/>
                  </a:lnTo>
                  <a:lnTo>
                    <a:pt x="4194" y="2867"/>
                  </a:lnTo>
                  <a:lnTo>
                    <a:pt x="3565" y="4014"/>
                  </a:lnTo>
                  <a:lnTo>
                    <a:pt x="3984" y="4779"/>
                  </a:lnTo>
                  <a:lnTo>
                    <a:pt x="6711" y="5352"/>
                  </a:lnTo>
                  <a:lnTo>
                    <a:pt x="7759" y="4396"/>
                  </a:lnTo>
                  <a:lnTo>
                    <a:pt x="11324" y="6499"/>
                  </a:lnTo>
                  <a:lnTo>
                    <a:pt x="14470" y="7646"/>
                  </a:lnTo>
                  <a:lnTo>
                    <a:pt x="15938" y="8411"/>
                  </a:lnTo>
                  <a:lnTo>
                    <a:pt x="17616" y="9175"/>
                  </a:lnTo>
                  <a:lnTo>
                    <a:pt x="18874" y="10131"/>
                  </a:lnTo>
                  <a:lnTo>
                    <a:pt x="19713" y="11087"/>
                  </a:lnTo>
                  <a:lnTo>
                    <a:pt x="18874" y="11851"/>
                  </a:lnTo>
                  <a:lnTo>
                    <a:pt x="17196" y="12807"/>
                  </a:lnTo>
                  <a:lnTo>
                    <a:pt x="15518" y="13954"/>
                  </a:lnTo>
                  <a:lnTo>
                    <a:pt x="14470" y="14910"/>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grpSp>
      <p:grpSp>
        <p:nvGrpSpPr>
          <p:cNvPr id="219" name="Group"/>
          <p:cNvGrpSpPr/>
          <p:nvPr/>
        </p:nvGrpSpPr>
        <p:grpSpPr>
          <a:xfrm>
            <a:off x="4195481" y="5323461"/>
            <a:ext cx="839989" cy="1312204"/>
            <a:chOff x="0" y="0"/>
            <a:chExt cx="839987" cy="1312202"/>
          </a:xfrm>
        </p:grpSpPr>
        <p:sp>
          <p:nvSpPr>
            <p:cNvPr id="213" name="Shape"/>
            <p:cNvSpPr/>
            <p:nvPr/>
          </p:nvSpPr>
          <p:spPr>
            <a:xfrm flipH="1" rot="88198">
              <a:off x="506403" y="415025"/>
              <a:ext cx="327992" cy="440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14" y="3115"/>
                  </a:moveTo>
                  <a:lnTo>
                    <a:pt x="13714" y="1869"/>
                  </a:lnTo>
                  <a:lnTo>
                    <a:pt x="16800" y="415"/>
                  </a:lnTo>
                  <a:lnTo>
                    <a:pt x="18857" y="0"/>
                  </a:lnTo>
                  <a:lnTo>
                    <a:pt x="21600" y="0"/>
                  </a:lnTo>
                  <a:lnTo>
                    <a:pt x="21600" y="1246"/>
                  </a:lnTo>
                  <a:lnTo>
                    <a:pt x="20229" y="2285"/>
                  </a:lnTo>
                  <a:lnTo>
                    <a:pt x="17829" y="3115"/>
                  </a:lnTo>
                  <a:lnTo>
                    <a:pt x="11657" y="4777"/>
                  </a:lnTo>
                  <a:lnTo>
                    <a:pt x="5486" y="6854"/>
                  </a:lnTo>
                  <a:lnTo>
                    <a:pt x="3086" y="7477"/>
                  </a:lnTo>
                  <a:lnTo>
                    <a:pt x="2400" y="8100"/>
                  </a:lnTo>
                  <a:lnTo>
                    <a:pt x="3086" y="8931"/>
                  </a:lnTo>
                  <a:lnTo>
                    <a:pt x="8229" y="12046"/>
                  </a:lnTo>
                  <a:lnTo>
                    <a:pt x="10629" y="13085"/>
                  </a:lnTo>
                  <a:lnTo>
                    <a:pt x="14057" y="14746"/>
                  </a:lnTo>
                  <a:lnTo>
                    <a:pt x="17829" y="16408"/>
                  </a:lnTo>
                  <a:lnTo>
                    <a:pt x="17486" y="17031"/>
                  </a:lnTo>
                  <a:lnTo>
                    <a:pt x="14743" y="17446"/>
                  </a:lnTo>
                  <a:lnTo>
                    <a:pt x="10971" y="17446"/>
                  </a:lnTo>
                  <a:lnTo>
                    <a:pt x="8571" y="18277"/>
                  </a:lnTo>
                  <a:lnTo>
                    <a:pt x="7543" y="20146"/>
                  </a:lnTo>
                  <a:lnTo>
                    <a:pt x="7543" y="21392"/>
                  </a:lnTo>
                  <a:lnTo>
                    <a:pt x="6514" y="21600"/>
                  </a:lnTo>
                  <a:lnTo>
                    <a:pt x="4800" y="20562"/>
                  </a:lnTo>
                  <a:lnTo>
                    <a:pt x="5143" y="18900"/>
                  </a:lnTo>
                  <a:lnTo>
                    <a:pt x="6514" y="17654"/>
                  </a:lnTo>
                  <a:lnTo>
                    <a:pt x="9600" y="16615"/>
                  </a:lnTo>
                  <a:lnTo>
                    <a:pt x="12686" y="15992"/>
                  </a:lnTo>
                  <a:lnTo>
                    <a:pt x="13029" y="15577"/>
                  </a:lnTo>
                  <a:lnTo>
                    <a:pt x="11657" y="14538"/>
                  </a:lnTo>
                  <a:lnTo>
                    <a:pt x="4800" y="11838"/>
                  </a:lnTo>
                  <a:lnTo>
                    <a:pt x="2743" y="10800"/>
                  </a:lnTo>
                  <a:lnTo>
                    <a:pt x="686" y="9346"/>
                  </a:lnTo>
                  <a:lnTo>
                    <a:pt x="0" y="7685"/>
                  </a:lnTo>
                  <a:lnTo>
                    <a:pt x="343" y="6646"/>
                  </a:lnTo>
                  <a:lnTo>
                    <a:pt x="3771" y="6023"/>
                  </a:lnTo>
                  <a:lnTo>
                    <a:pt x="7886" y="4985"/>
                  </a:lnTo>
                  <a:lnTo>
                    <a:pt x="10629" y="3946"/>
                  </a:lnTo>
                  <a:lnTo>
                    <a:pt x="11314" y="3115"/>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4" name="Shape"/>
            <p:cNvSpPr/>
            <p:nvPr/>
          </p:nvSpPr>
          <p:spPr>
            <a:xfrm flipH="1" rot="88198">
              <a:off x="314613" y="387658"/>
              <a:ext cx="229074" cy="423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8" y="1728"/>
                  </a:moveTo>
                  <a:lnTo>
                    <a:pt x="6382" y="216"/>
                  </a:lnTo>
                  <a:lnTo>
                    <a:pt x="8836" y="0"/>
                  </a:lnTo>
                  <a:lnTo>
                    <a:pt x="11782" y="0"/>
                  </a:lnTo>
                  <a:lnTo>
                    <a:pt x="16200" y="1080"/>
                  </a:lnTo>
                  <a:lnTo>
                    <a:pt x="18655" y="3240"/>
                  </a:lnTo>
                  <a:lnTo>
                    <a:pt x="20618" y="6048"/>
                  </a:lnTo>
                  <a:lnTo>
                    <a:pt x="21600" y="9072"/>
                  </a:lnTo>
                  <a:lnTo>
                    <a:pt x="21600" y="12960"/>
                  </a:lnTo>
                  <a:lnTo>
                    <a:pt x="19145" y="17496"/>
                  </a:lnTo>
                  <a:lnTo>
                    <a:pt x="15709" y="19872"/>
                  </a:lnTo>
                  <a:lnTo>
                    <a:pt x="11291" y="21168"/>
                  </a:lnTo>
                  <a:lnTo>
                    <a:pt x="7364" y="21600"/>
                  </a:lnTo>
                  <a:lnTo>
                    <a:pt x="3927" y="20736"/>
                  </a:lnTo>
                  <a:lnTo>
                    <a:pt x="1473" y="19656"/>
                  </a:lnTo>
                  <a:lnTo>
                    <a:pt x="491" y="18144"/>
                  </a:lnTo>
                  <a:lnTo>
                    <a:pt x="0" y="14904"/>
                  </a:lnTo>
                  <a:lnTo>
                    <a:pt x="491" y="11016"/>
                  </a:lnTo>
                  <a:lnTo>
                    <a:pt x="2455" y="6912"/>
                  </a:lnTo>
                  <a:lnTo>
                    <a:pt x="3927" y="4104"/>
                  </a:lnTo>
                  <a:lnTo>
                    <a:pt x="4418" y="1728"/>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5" name="Shape"/>
            <p:cNvSpPr/>
            <p:nvPr/>
          </p:nvSpPr>
          <p:spPr>
            <a:xfrm flipH="1" rot="88198">
              <a:off x="334778" y="755415"/>
              <a:ext cx="135363"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69" y="3822"/>
                  </a:moveTo>
                  <a:lnTo>
                    <a:pt x="7477" y="2326"/>
                  </a:lnTo>
                  <a:lnTo>
                    <a:pt x="7477" y="831"/>
                  </a:lnTo>
                  <a:lnTo>
                    <a:pt x="11631" y="0"/>
                  </a:lnTo>
                  <a:lnTo>
                    <a:pt x="15785" y="332"/>
                  </a:lnTo>
                  <a:lnTo>
                    <a:pt x="19108" y="1828"/>
                  </a:lnTo>
                  <a:lnTo>
                    <a:pt x="20769" y="4486"/>
                  </a:lnTo>
                  <a:lnTo>
                    <a:pt x="21600" y="7643"/>
                  </a:lnTo>
                  <a:lnTo>
                    <a:pt x="19938" y="10468"/>
                  </a:lnTo>
                  <a:lnTo>
                    <a:pt x="18277" y="13458"/>
                  </a:lnTo>
                  <a:lnTo>
                    <a:pt x="18277" y="17114"/>
                  </a:lnTo>
                  <a:lnTo>
                    <a:pt x="20769" y="18609"/>
                  </a:lnTo>
                  <a:lnTo>
                    <a:pt x="19938" y="19274"/>
                  </a:lnTo>
                  <a:lnTo>
                    <a:pt x="14954" y="19440"/>
                  </a:lnTo>
                  <a:lnTo>
                    <a:pt x="9969" y="20437"/>
                  </a:lnTo>
                  <a:lnTo>
                    <a:pt x="7477" y="21268"/>
                  </a:lnTo>
                  <a:lnTo>
                    <a:pt x="831" y="21600"/>
                  </a:lnTo>
                  <a:lnTo>
                    <a:pt x="0" y="20769"/>
                  </a:lnTo>
                  <a:lnTo>
                    <a:pt x="2492" y="19938"/>
                  </a:lnTo>
                  <a:lnTo>
                    <a:pt x="9969" y="19274"/>
                  </a:lnTo>
                  <a:lnTo>
                    <a:pt x="14954" y="18775"/>
                  </a:lnTo>
                  <a:lnTo>
                    <a:pt x="16615" y="18277"/>
                  </a:lnTo>
                  <a:lnTo>
                    <a:pt x="14954" y="17114"/>
                  </a:lnTo>
                  <a:lnTo>
                    <a:pt x="12462" y="14622"/>
                  </a:lnTo>
                  <a:lnTo>
                    <a:pt x="12462" y="9803"/>
                  </a:lnTo>
                  <a:lnTo>
                    <a:pt x="13292" y="7311"/>
                  </a:lnTo>
                  <a:lnTo>
                    <a:pt x="12462" y="4818"/>
                  </a:lnTo>
                  <a:lnTo>
                    <a:pt x="9969" y="3822"/>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6" name="Shape"/>
            <p:cNvSpPr/>
            <p:nvPr/>
          </p:nvSpPr>
          <p:spPr>
            <a:xfrm flipH="1" rot="88198">
              <a:off x="449265" y="759288"/>
              <a:ext cx="208249"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1994"/>
                  </a:moveTo>
                  <a:lnTo>
                    <a:pt x="15660" y="665"/>
                  </a:lnTo>
                  <a:lnTo>
                    <a:pt x="18360" y="0"/>
                  </a:lnTo>
                  <a:lnTo>
                    <a:pt x="21600" y="498"/>
                  </a:lnTo>
                  <a:lnTo>
                    <a:pt x="21060" y="1662"/>
                  </a:lnTo>
                  <a:lnTo>
                    <a:pt x="18900" y="2658"/>
                  </a:lnTo>
                  <a:lnTo>
                    <a:pt x="15120" y="4985"/>
                  </a:lnTo>
                  <a:lnTo>
                    <a:pt x="11880" y="7145"/>
                  </a:lnTo>
                  <a:lnTo>
                    <a:pt x="10260" y="9471"/>
                  </a:lnTo>
                  <a:lnTo>
                    <a:pt x="10800" y="11797"/>
                  </a:lnTo>
                  <a:lnTo>
                    <a:pt x="13500" y="14788"/>
                  </a:lnTo>
                  <a:lnTo>
                    <a:pt x="15660" y="17778"/>
                  </a:lnTo>
                  <a:lnTo>
                    <a:pt x="18360" y="19108"/>
                  </a:lnTo>
                  <a:lnTo>
                    <a:pt x="18360" y="19772"/>
                  </a:lnTo>
                  <a:lnTo>
                    <a:pt x="15660" y="20105"/>
                  </a:lnTo>
                  <a:lnTo>
                    <a:pt x="9720" y="20437"/>
                  </a:lnTo>
                  <a:lnTo>
                    <a:pt x="5400" y="21102"/>
                  </a:lnTo>
                  <a:lnTo>
                    <a:pt x="3780" y="21600"/>
                  </a:lnTo>
                  <a:lnTo>
                    <a:pt x="0" y="20603"/>
                  </a:lnTo>
                  <a:lnTo>
                    <a:pt x="540" y="19938"/>
                  </a:lnTo>
                  <a:lnTo>
                    <a:pt x="4320" y="19606"/>
                  </a:lnTo>
                  <a:lnTo>
                    <a:pt x="8640" y="19274"/>
                  </a:lnTo>
                  <a:lnTo>
                    <a:pt x="12960" y="19274"/>
                  </a:lnTo>
                  <a:lnTo>
                    <a:pt x="13500" y="18942"/>
                  </a:lnTo>
                  <a:lnTo>
                    <a:pt x="12960" y="18111"/>
                  </a:lnTo>
                  <a:lnTo>
                    <a:pt x="9180" y="15452"/>
                  </a:lnTo>
                  <a:lnTo>
                    <a:pt x="7020" y="12628"/>
                  </a:lnTo>
                  <a:lnTo>
                    <a:pt x="5940" y="10634"/>
                  </a:lnTo>
                  <a:lnTo>
                    <a:pt x="5400" y="8806"/>
                  </a:lnTo>
                  <a:lnTo>
                    <a:pt x="6480" y="7145"/>
                  </a:lnTo>
                  <a:lnTo>
                    <a:pt x="8640" y="5151"/>
                  </a:lnTo>
                  <a:lnTo>
                    <a:pt x="11880" y="2825"/>
                  </a:lnTo>
                  <a:lnTo>
                    <a:pt x="13500" y="1994"/>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7" name="Shape"/>
            <p:cNvSpPr/>
            <p:nvPr/>
          </p:nvSpPr>
          <p:spPr>
            <a:xfrm flipH="1" rot="88198">
              <a:off x="371330" y="71954"/>
              <a:ext cx="265517" cy="287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24" y="18106"/>
                  </a:moveTo>
                  <a:lnTo>
                    <a:pt x="9318" y="20647"/>
                  </a:lnTo>
                  <a:lnTo>
                    <a:pt x="13129" y="21600"/>
                  </a:lnTo>
                  <a:lnTo>
                    <a:pt x="16518" y="21282"/>
                  </a:lnTo>
                  <a:lnTo>
                    <a:pt x="19482" y="19694"/>
                  </a:lnTo>
                  <a:lnTo>
                    <a:pt x="21600" y="15882"/>
                  </a:lnTo>
                  <a:lnTo>
                    <a:pt x="21600" y="11753"/>
                  </a:lnTo>
                  <a:lnTo>
                    <a:pt x="20753" y="7941"/>
                  </a:lnTo>
                  <a:lnTo>
                    <a:pt x="17788" y="3812"/>
                  </a:lnTo>
                  <a:lnTo>
                    <a:pt x="15671" y="1906"/>
                  </a:lnTo>
                  <a:lnTo>
                    <a:pt x="13129" y="953"/>
                  </a:lnTo>
                  <a:lnTo>
                    <a:pt x="11012" y="0"/>
                  </a:lnTo>
                  <a:lnTo>
                    <a:pt x="7200" y="318"/>
                  </a:lnTo>
                  <a:lnTo>
                    <a:pt x="5082" y="2859"/>
                  </a:lnTo>
                  <a:lnTo>
                    <a:pt x="4235" y="5400"/>
                  </a:lnTo>
                  <a:lnTo>
                    <a:pt x="4235" y="9529"/>
                  </a:lnTo>
                  <a:lnTo>
                    <a:pt x="5082" y="13341"/>
                  </a:lnTo>
                  <a:lnTo>
                    <a:pt x="6353" y="15565"/>
                  </a:lnTo>
                  <a:lnTo>
                    <a:pt x="0" y="18741"/>
                  </a:lnTo>
                  <a:lnTo>
                    <a:pt x="0" y="20012"/>
                  </a:lnTo>
                  <a:lnTo>
                    <a:pt x="847" y="20647"/>
                  </a:lnTo>
                  <a:lnTo>
                    <a:pt x="7200" y="17153"/>
                  </a:lnTo>
                  <a:lnTo>
                    <a:pt x="7624" y="18106"/>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18" name="Shape"/>
            <p:cNvSpPr/>
            <p:nvPr/>
          </p:nvSpPr>
          <p:spPr>
            <a:xfrm flipH="1" rot="88198">
              <a:off x="6047" y="6799"/>
              <a:ext cx="536241" cy="47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70" y="14910"/>
                  </a:moveTo>
                  <a:lnTo>
                    <a:pt x="13212" y="15865"/>
                  </a:lnTo>
                  <a:lnTo>
                    <a:pt x="11115" y="17204"/>
                  </a:lnTo>
                  <a:lnTo>
                    <a:pt x="9017" y="17968"/>
                  </a:lnTo>
                  <a:lnTo>
                    <a:pt x="7550" y="18542"/>
                  </a:lnTo>
                  <a:lnTo>
                    <a:pt x="6291" y="19688"/>
                  </a:lnTo>
                  <a:lnTo>
                    <a:pt x="6082" y="21409"/>
                  </a:lnTo>
                  <a:lnTo>
                    <a:pt x="7340" y="21600"/>
                  </a:lnTo>
                  <a:lnTo>
                    <a:pt x="10695" y="19880"/>
                  </a:lnTo>
                  <a:lnTo>
                    <a:pt x="13212" y="17777"/>
                  </a:lnTo>
                  <a:lnTo>
                    <a:pt x="16357" y="15101"/>
                  </a:lnTo>
                  <a:lnTo>
                    <a:pt x="18664" y="13189"/>
                  </a:lnTo>
                  <a:lnTo>
                    <a:pt x="20761" y="12042"/>
                  </a:lnTo>
                  <a:lnTo>
                    <a:pt x="21600" y="11278"/>
                  </a:lnTo>
                  <a:lnTo>
                    <a:pt x="21390" y="10513"/>
                  </a:lnTo>
                  <a:lnTo>
                    <a:pt x="20342" y="9366"/>
                  </a:lnTo>
                  <a:lnTo>
                    <a:pt x="13212" y="5926"/>
                  </a:lnTo>
                  <a:lnTo>
                    <a:pt x="9227" y="4205"/>
                  </a:lnTo>
                  <a:lnTo>
                    <a:pt x="7550" y="3250"/>
                  </a:lnTo>
                  <a:lnTo>
                    <a:pt x="4404" y="382"/>
                  </a:lnTo>
                  <a:lnTo>
                    <a:pt x="2936" y="0"/>
                  </a:lnTo>
                  <a:lnTo>
                    <a:pt x="0" y="1720"/>
                  </a:lnTo>
                  <a:lnTo>
                    <a:pt x="210" y="3441"/>
                  </a:lnTo>
                  <a:lnTo>
                    <a:pt x="839" y="4205"/>
                  </a:lnTo>
                  <a:lnTo>
                    <a:pt x="2307" y="3823"/>
                  </a:lnTo>
                  <a:lnTo>
                    <a:pt x="2097" y="3058"/>
                  </a:lnTo>
                  <a:lnTo>
                    <a:pt x="1468" y="2867"/>
                  </a:lnTo>
                  <a:lnTo>
                    <a:pt x="1258" y="1912"/>
                  </a:lnTo>
                  <a:lnTo>
                    <a:pt x="2726" y="956"/>
                  </a:lnTo>
                  <a:lnTo>
                    <a:pt x="4194" y="1912"/>
                  </a:lnTo>
                  <a:lnTo>
                    <a:pt x="4194" y="2867"/>
                  </a:lnTo>
                  <a:lnTo>
                    <a:pt x="3565" y="4014"/>
                  </a:lnTo>
                  <a:lnTo>
                    <a:pt x="3984" y="4779"/>
                  </a:lnTo>
                  <a:lnTo>
                    <a:pt x="6711" y="5352"/>
                  </a:lnTo>
                  <a:lnTo>
                    <a:pt x="7759" y="4396"/>
                  </a:lnTo>
                  <a:lnTo>
                    <a:pt x="11324" y="6499"/>
                  </a:lnTo>
                  <a:lnTo>
                    <a:pt x="14470" y="7646"/>
                  </a:lnTo>
                  <a:lnTo>
                    <a:pt x="15938" y="8411"/>
                  </a:lnTo>
                  <a:lnTo>
                    <a:pt x="17616" y="9175"/>
                  </a:lnTo>
                  <a:lnTo>
                    <a:pt x="18874" y="10131"/>
                  </a:lnTo>
                  <a:lnTo>
                    <a:pt x="19713" y="11087"/>
                  </a:lnTo>
                  <a:lnTo>
                    <a:pt x="18874" y="11851"/>
                  </a:lnTo>
                  <a:lnTo>
                    <a:pt x="17196" y="12807"/>
                  </a:lnTo>
                  <a:lnTo>
                    <a:pt x="15518" y="13954"/>
                  </a:lnTo>
                  <a:lnTo>
                    <a:pt x="14470" y="14910"/>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grpSp>
      <p:grpSp>
        <p:nvGrpSpPr>
          <p:cNvPr id="226" name="Group"/>
          <p:cNvGrpSpPr/>
          <p:nvPr/>
        </p:nvGrpSpPr>
        <p:grpSpPr>
          <a:xfrm>
            <a:off x="7243481" y="4866261"/>
            <a:ext cx="839989" cy="1312204"/>
            <a:chOff x="0" y="0"/>
            <a:chExt cx="839987" cy="1312202"/>
          </a:xfrm>
        </p:grpSpPr>
        <p:sp>
          <p:nvSpPr>
            <p:cNvPr id="220" name="Shape"/>
            <p:cNvSpPr/>
            <p:nvPr/>
          </p:nvSpPr>
          <p:spPr>
            <a:xfrm flipH="1" rot="88198">
              <a:off x="506403" y="415025"/>
              <a:ext cx="327992" cy="4402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314" y="3115"/>
                  </a:moveTo>
                  <a:lnTo>
                    <a:pt x="13714" y="1869"/>
                  </a:lnTo>
                  <a:lnTo>
                    <a:pt x="16800" y="415"/>
                  </a:lnTo>
                  <a:lnTo>
                    <a:pt x="18857" y="0"/>
                  </a:lnTo>
                  <a:lnTo>
                    <a:pt x="21600" y="0"/>
                  </a:lnTo>
                  <a:lnTo>
                    <a:pt x="21600" y="1246"/>
                  </a:lnTo>
                  <a:lnTo>
                    <a:pt x="20229" y="2285"/>
                  </a:lnTo>
                  <a:lnTo>
                    <a:pt x="17829" y="3115"/>
                  </a:lnTo>
                  <a:lnTo>
                    <a:pt x="11657" y="4777"/>
                  </a:lnTo>
                  <a:lnTo>
                    <a:pt x="5486" y="6854"/>
                  </a:lnTo>
                  <a:lnTo>
                    <a:pt x="3086" y="7477"/>
                  </a:lnTo>
                  <a:lnTo>
                    <a:pt x="2400" y="8100"/>
                  </a:lnTo>
                  <a:lnTo>
                    <a:pt x="3086" y="8931"/>
                  </a:lnTo>
                  <a:lnTo>
                    <a:pt x="8229" y="12046"/>
                  </a:lnTo>
                  <a:lnTo>
                    <a:pt x="10629" y="13085"/>
                  </a:lnTo>
                  <a:lnTo>
                    <a:pt x="14057" y="14746"/>
                  </a:lnTo>
                  <a:lnTo>
                    <a:pt x="17829" y="16408"/>
                  </a:lnTo>
                  <a:lnTo>
                    <a:pt x="17486" y="17031"/>
                  </a:lnTo>
                  <a:lnTo>
                    <a:pt x="14743" y="17446"/>
                  </a:lnTo>
                  <a:lnTo>
                    <a:pt x="10971" y="17446"/>
                  </a:lnTo>
                  <a:lnTo>
                    <a:pt x="8571" y="18277"/>
                  </a:lnTo>
                  <a:lnTo>
                    <a:pt x="7543" y="20146"/>
                  </a:lnTo>
                  <a:lnTo>
                    <a:pt x="7543" y="21392"/>
                  </a:lnTo>
                  <a:lnTo>
                    <a:pt x="6514" y="21600"/>
                  </a:lnTo>
                  <a:lnTo>
                    <a:pt x="4800" y="20562"/>
                  </a:lnTo>
                  <a:lnTo>
                    <a:pt x="5143" y="18900"/>
                  </a:lnTo>
                  <a:lnTo>
                    <a:pt x="6514" y="17654"/>
                  </a:lnTo>
                  <a:lnTo>
                    <a:pt x="9600" y="16615"/>
                  </a:lnTo>
                  <a:lnTo>
                    <a:pt x="12686" y="15992"/>
                  </a:lnTo>
                  <a:lnTo>
                    <a:pt x="13029" y="15577"/>
                  </a:lnTo>
                  <a:lnTo>
                    <a:pt x="11657" y="14538"/>
                  </a:lnTo>
                  <a:lnTo>
                    <a:pt x="4800" y="11838"/>
                  </a:lnTo>
                  <a:lnTo>
                    <a:pt x="2743" y="10800"/>
                  </a:lnTo>
                  <a:lnTo>
                    <a:pt x="686" y="9346"/>
                  </a:lnTo>
                  <a:lnTo>
                    <a:pt x="0" y="7685"/>
                  </a:lnTo>
                  <a:lnTo>
                    <a:pt x="343" y="6646"/>
                  </a:lnTo>
                  <a:lnTo>
                    <a:pt x="3771" y="6023"/>
                  </a:lnTo>
                  <a:lnTo>
                    <a:pt x="7886" y="4985"/>
                  </a:lnTo>
                  <a:lnTo>
                    <a:pt x="10629" y="3946"/>
                  </a:lnTo>
                  <a:lnTo>
                    <a:pt x="11314" y="3115"/>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21" name="Shape"/>
            <p:cNvSpPr/>
            <p:nvPr/>
          </p:nvSpPr>
          <p:spPr>
            <a:xfrm flipH="1" rot="88198">
              <a:off x="314613" y="387658"/>
              <a:ext cx="229074" cy="423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418" y="1728"/>
                  </a:moveTo>
                  <a:lnTo>
                    <a:pt x="6382" y="216"/>
                  </a:lnTo>
                  <a:lnTo>
                    <a:pt x="8836" y="0"/>
                  </a:lnTo>
                  <a:lnTo>
                    <a:pt x="11782" y="0"/>
                  </a:lnTo>
                  <a:lnTo>
                    <a:pt x="16200" y="1080"/>
                  </a:lnTo>
                  <a:lnTo>
                    <a:pt x="18655" y="3240"/>
                  </a:lnTo>
                  <a:lnTo>
                    <a:pt x="20618" y="6048"/>
                  </a:lnTo>
                  <a:lnTo>
                    <a:pt x="21600" y="9072"/>
                  </a:lnTo>
                  <a:lnTo>
                    <a:pt x="21600" y="12960"/>
                  </a:lnTo>
                  <a:lnTo>
                    <a:pt x="19145" y="17496"/>
                  </a:lnTo>
                  <a:lnTo>
                    <a:pt x="15709" y="19872"/>
                  </a:lnTo>
                  <a:lnTo>
                    <a:pt x="11291" y="21168"/>
                  </a:lnTo>
                  <a:lnTo>
                    <a:pt x="7364" y="21600"/>
                  </a:lnTo>
                  <a:lnTo>
                    <a:pt x="3927" y="20736"/>
                  </a:lnTo>
                  <a:lnTo>
                    <a:pt x="1473" y="19656"/>
                  </a:lnTo>
                  <a:lnTo>
                    <a:pt x="491" y="18144"/>
                  </a:lnTo>
                  <a:lnTo>
                    <a:pt x="0" y="14904"/>
                  </a:lnTo>
                  <a:lnTo>
                    <a:pt x="491" y="11016"/>
                  </a:lnTo>
                  <a:lnTo>
                    <a:pt x="2455" y="6912"/>
                  </a:lnTo>
                  <a:lnTo>
                    <a:pt x="3927" y="4104"/>
                  </a:lnTo>
                  <a:lnTo>
                    <a:pt x="4418" y="1728"/>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22" name="Shape"/>
            <p:cNvSpPr/>
            <p:nvPr/>
          </p:nvSpPr>
          <p:spPr>
            <a:xfrm flipH="1" rot="88198">
              <a:off x="334778" y="755415"/>
              <a:ext cx="135363"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69" y="3822"/>
                  </a:moveTo>
                  <a:lnTo>
                    <a:pt x="7477" y="2326"/>
                  </a:lnTo>
                  <a:lnTo>
                    <a:pt x="7477" y="831"/>
                  </a:lnTo>
                  <a:lnTo>
                    <a:pt x="11631" y="0"/>
                  </a:lnTo>
                  <a:lnTo>
                    <a:pt x="15785" y="332"/>
                  </a:lnTo>
                  <a:lnTo>
                    <a:pt x="19108" y="1828"/>
                  </a:lnTo>
                  <a:lnTo>
                    <a:pt x="20769" y="4486"/>
                  </a:lnTo>
                  <a:lnTo>
                    <a:pt x="21600" y="7643"/>
                  </a:lnTo>
                  <a:lnTo>
                    <a:pt x="19938" y="10468"/>
                  </a:lnTo>
                  <a:lnTo>
                    <a:pt x="18277" y="13458"/>
                  </a:lnTo>
                  <a:lnTo>
                    <a:pt x="18277" y="17114"/>
                  </a:lnTo>
                  <a:lnTo>
                    <a:pt x="20769" y="18609"/>
                  </a:lnTo>
                  <a:lnTo>
                    <a:pt x="19938" y="19274"/>
                  </a:lnTo>
                  <a:lnTo>
                    <a:pt x="14954" y="19440"/>
                  </a:lnTo>
                  <a:lnTo>
                    <a:pt x="9969" y="20437"/>
                  </a:lnTo>
                  <a:lnTo>
                    <a:pt x="7477" y="21268"/>
                  </a:lnTo>
                  <a:lnTo>
                    <a:pt x="831" y="21600"/>
                  </a:lnTo>
                  <a:lnTo>
                    <a:pt x="0" y="20769"/>
                  </a:lnTo>
                  <a:lnTo>
                    <a:pt x="2492" y="19938"/>
                  </a:lnTo>
                  <a:lnTo>
                    <a:pt x="9969" y="19274"/>
                  </a:lnTo>
                  <a:lnTo>
                    <a:pt x="14954" y="18775"/>
                  </a:lnTo>
                  <a:lnTo>
                    <a:pt x="16615" y="18277"/>
                  </a:lnTo>
                  <a:lnTo>
                    <a:pt x="14954" y="17114"/>
                  </a:lnTo>
                  <a:lnTo>
                    <a:pt x="12462" y="14622"/>
                  </a:lnTo>
                  <a:lnTo>
                    <a:pt x="12462" y="9803"/>
                  </a:lnTo>
                  <a:lnTo>
                    <a:pt x="13292" y="7311"/>
                  </a:lnTo>
                  <a:lnTo>
                    <a:pt x="12462" y="4818"/>
                  </a:lnTo>
                  <a:lnTo>
                    <a:pt x="9969" y="3822"/>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23" name="Shape"/>
            <p:cNvSpPr/>
            <p:nvPr/>
          </p:nvSpPr>
          <p:spPr>
            <a:xfrm flipH="1" rot="88198">
              <a:off x="449265" y="759288"/>
              <a:ext cx="208249" cy="5503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00" y="1994"/>
                  </a:moveTo>
                  <a:lnTo>
                    <a:pt x="15660" y="665"/>
                  </a:lnTo>
                  <a:lnTo>
                    <a:pt x="18360" y="0"/>
                  </a:lnTo>
                  <a:lnTo>
                    <a:pt x="21600" y="498"/>
                  </a:lnTo>
                  <a:lnTo>
                    <a:pt x="21060" y="1662"/>
                  </a:lnTo>
                  <a:lnTo>
                    <a:pt x="18900" y="2658"/>
                  </a:lnTo>
                  <a:lnTo>
                    <a:pt x="15120" y="4985"/>
                  </a:lnTo>
                  <a:lnTo>
                    <a:pt x="11880" y="7145"/>
                  </a:lnTo>
                  <a:lnTo>
                    <a:pt x="10260" y="9471"/>
                  </a:lnTo>
                  <a:lnTo>
                    <a:pt x="10800" y="11797"/>
                  </a:lnTo>
                  <a:lnTo>
                    <a:pt x="13500" y="14788"/>
                  </a:lnTo>
                  <a:lnTo>
                    <a:pt x="15660" y="17778"/>
                  </a:lnTo>
                  <a:lnTo>
                    <a:pt x="18360" y="19108"/>
                  </a:lnTo>
                  <a:lnTo>
                    <a:pt x="18360" y="19772"/>
                  </a:lnTo>
                  <a:lnTo>
                    <a:pt x="15660" y="20105"/>
                  </a:lnTo>
                  <a:lnTo>
                    <a:pt x="9720" y="20437"/>
                  </a:lnTo>
                  <a:lnTo>
                    <a:pt x="5400" y="21102"/>
                  </a:lnTo>
                  <a:lnTo>
                    <a:pt x="3780" y="21600"/>
                  </a:lnTo>
                  <a:lnTo>
                    <a:pt x="0" y="20603"/>
                  </a:lnTo>
                  <a:lnTo>
                    <a:pt x="540" y="19938"/>
                  </a:lnTo>
                  <a:lnTo>
                    <a:pt x="4320" y="19606"/>
                  </a:lnTo>
                  <a:lnTo>
                    <a:pt x="8640" y="19274"/>
                  </a:lnTo>
                  <a:lnTo>
                    <a:pt x="12960" y="19274"/>
                  </a:lnTo>
                  <a:lnTo>
                    <a:pt x="13500" y="18942"/>
                  </a:lnTo>
                  <a:lnTo>
                    <a:pt x="12960" y="18111"/>
                  </a:lnTo>
                  <a:lnTo>
                    <a:pt x="9180" y="15452"/>
                  </a:lnTo>
                  <a:lnTo>
                    <a:pt x="7020" y="12628"/>
                  </a:lnTo>
                  <a:lnTo>
                    <a:pt x="5940" y="10634"/>
                  </a:lnTo>
                  <a:lnTo>
                    <a:pt x="5400" y="8806"/>
                  </a:lnTo>
                  <a:lnTo>
                    <a:pt x="6480" y="7145"/>
                  </a:lnTo>
                  <a:lnTo>
                    <a:pt x="8640" y="5151"/>
                  </a:lnTo>
                  <a:lnTo>
                    <a:pt x="11880" y="2825"/>
                  </a:lnTo>
                  <a:lnTo>
                    <a:pt x="13500" y="1994"/>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24" name="Shape"/>
            <p:cNvSpPr/>
            <p:nvPr/>
          </p:nvSpPr>
          <p:spPr>
            <a:xfrm flipH="1" rot="88198">
              <a:off x="371330" y="71954"/>
              <a:ext cx="265517" cy="2878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24" y="18106"/>
                  </a:moveTo>
                  <a:lnTo>
                    <a:pt x="9318" y="20647"/>
                  </a:lnTo>
                  <a:lnTo>
                    <a:pt x="13129" y="21600"/>
                  </a:lnTo>
                  <a:lnTo>
                    <a:pt x="16518" y="21282"/>
                  </a:lnTo>
                  <a:lnTo>
                    <a:pt x="19482" y="19694"/>
                  </a:lnTo>
                  <a:lnTo>
                    <a:pt x="21600" y="15882"/>
                  </a:lnTo>
                  <a:lnTo>
                    <a:pt x="21600" y="11753"/>
                  </a:lnTo>
                  <a:lnTo>
                    <a:pt x="20753" y="7941"/>
                  </a:lnTo>
                  <a:lnTo>
                    <a:pt x="17788" y="3812"/>
                  </a:lnTo>
                  <a:lnTo>
                    <a:pt x="15671" y="1906"/>
                  </a:lnTo>
                  <a:lnTo>
                    <a:pt x="13129" y="953"/>
                  </a:lnTo>
                  <a:lnTo>
                    <a:pt x="11012" y="0"/>
                  </a:lnTo>
                  <a:lnTo>
                    <a:pt x="7200" y="318"/>
                  </a:lnTo>
                  <a:lnTo>
                    <a:pt x="5082" y="2859"/>
                  </a:lnTo>
                  <a:lnTo>
                    <a:pt x="4235" y="5400"/>
                  </a:lnTo>
                  <a:lnTo>
                    <a:pt x="4235" y="9529"/>
                  </a:lnTo>
                  <a:lnTo>
                    <a:pt x="5082" y="13341"/>
                  </a:lnTo>
                  <a:lnTo>
                    <a:pt x="6353" y="15565"/>
                  </a:lnTo>
                  <a:lnTo>
                    <a:pt x="0" y="18741"/>
                  </a:lnTo>
                  <a:lnTo>
                    <a:pt x="0" y="20012"/>
                  </a:lnTo>
                  <a:lnTo>
                    <a:pt x="847" y="20647"/>
                  </a:lnTo>
                  <a:lnTo>
                    <a:pt x="7200" y="17153"/>
                  </a:lnTo>
                  <a:lnTo>
                    <a:pt x="7624" y="18106"/>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sp>
          <p:nvSpPr>
            <p:cNvPr id="225" name="Shape"/>
            <p:cNvSpPr/>
            <p:nvPr/>
          </p:nvSpPr>
          <p:spPr>
            <a:xfrm flipH="1" rot="88198">
              <a:off x="6047" y="6799"/>
              <a:ext cx="536241" cy="4783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470" y="14910"/>
                  </a:moveTo>
                  <a:lnTo>
                    <a:pt x="13212" y="15865"/>
                  </a:lnTo>
                  <a:lnTo>
                    <a:pt x="11115" y="17204"/>
                  </a:lnTo>
                  <a:lnTo>
                    <a:pt x="9017" y="17968"/>
                  </a:lnTo>
                  <a:lnTo>
                    <a:pt x="7550" y="18542"/>
                  </a:lnTo>
                  <a:lnTo>
                    <a:pt x="6291" y="19688"/>
                  </a:lnTo>
                  <a:lnTo>
                    <a:pt x="6082" y="21409"/>
                  </a:lnTo>
                  <a:lnTo>
                    <a:pt x="7340" y="21600"/>
                  </a:lnTo>
                  <a:lnTo>
                    <a:pt x="10695" y="19880"/>
                  </a:lnTo>
                  <a:lnTo>
                    <a:pt x="13212" y="17777"/>
                  </a:lnTo>
                  <a:lnTo>
                    <a:pt x="16357" y="15101"/>
                  </a:lnTo>
                  <a:lnTo>
                    <a:pt x="18664" y="13189"/>
                  </a:lnTo>
                  <a:lnTo>
                    <a:pt x="20761" y="12042"/>
                  </a:lnTo>
                  <a:lnTo>
                    <a:pt x="21600" y="11278"/>
                  </a:lnTo>
                  <a:lnTo>
                    <a:pt x="21390" y="10513"/>
                  </a:lnTo>
                  <a:lnTo>
                    <a:pt x="20342" y="9366"/>
                  </a:lnTo>
                  <a:lnTo>
                    <a:pt x="13212" y="5926"/>
                  </a:lnTo>
                  <a:lnTo>
                    <a:pt x="9227" y="4205"/>
                  </a:lnTo>
                  <a:lnTo>
                    <a:pt x="7550" y="3250"/>
                  </a:lnTo>
                  <a:lnTo>
                    <a:pt x="4404" y="382"/>
                  </a:lnTo>
                  <a:lnTo>
                    <a:pt x="2936" y="0"/>
                  </a:lnTo>
                  <a:lnTo>
                    <a:pt x="0" y="1720"/>
                  </a:lnTo>
                  <a:lnTo>
                    <a:pt x="210" y="3441"/>
                  </a:lnTo>
                  <a:lnTo>
                    <a:pt x="839" y="4205"/>
                  </a:lnTo>
                  <a:lnTo>
                    <a:pt x="2307" y="3823"/>
                  </a:lnTo>
                  <a:lnTo>
                    <a:pt x="2097" y="3058"/>
                  </a:lnTo>
                  <a:lnTo>
                    <a:pt x="1468" y="2867"/>
                  </a:lnTo>
                  <a:lnTo>
                    <a:pt x="1258" y="1912"/>
                  </a:lnTo>
                  <a:lnTo>
                    <a:pt x="2726" y="956"/>
                  </a:lnTo>
                  <a:lnTo>
                    <a:pt x="4194" y="1912"/>
                  </a:lnTo>
                  <a:lnTo>
                    <a:pt x="4194" y="2867"/>
                  </a:lnTo>
                  <a:lnTo>
                    <a:pt x="3565" y="4014"/>
                  </a:lnTo>
                  <a:lnTo>
                    <a:pt x="3984" y="4779"/>
                  </a:lnTo>
                  <a:lnTo>
                    <a:pt x="6711" y="5352"/>
                  </a:lnTo>
                  <a:lnTo>
                    <a:pt x="7759" y="4396"/>
                  </a:lnTo>
                  <a:lnTo>
                    <a:pt x="11324" y="6499"/>
                  </a:lnTo>
                  <a:lnTo>
                    <a:pt x="14470" y="7646"/>
                  </a:lnTo>
                  <a:lnTo>
                    <a:pt x="15938" y="8411"/>
                  </a:lnTo>
                  <a:lnTo>
                    <a:pt x="17616" y="9175"/>
                  </a:lnTo>
                  <a:lnTo>
                    <a:pt x="18874" y="10131"/>
                  </a:lnTo>
                  <a:lnTo>
                    <a:pt x="19713" y="11087"/>
                  </a:lnTo>
                  <a:lnTo>
                    <a:pt x="18874" y="11851"/>
                  </a:lnTo>
                  <a:lnTo>
                    <a:pt x="17196" y="12807"/>
                  </a:lnTo>
                  <a:lnTo>
                    <a:pt x="15518" y="13954"/>
                  </a:lnTo>
                  <a:lnTo>
                    <a:pt x="14470" y="14910"/>
                  </a:lnTo>
                  <a:close/>
                </a:path>
              </a:pathLst>
            </a:custGeom>
            <a:solidFill>
              <a:schemeClr val="accent4"/>
            </a:solidFill>
            <a:ln w="12700" cap="flat">
              <a:noFill/>
              <a:miter lim="400000"/>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Three Points of Focus"/>
          <p:cNvSpPr txBox="1"/>
          <p:nvPr>
            <p:ph type="title" idx="4294967295"/>
          </p:nvPr>
        </p:nvSpPr>
        <p:spPr>
          <a:xfrm>
            <a:off x="1476375" y="333374"/>
            <a:ext cx="5975350" cy="1143002"/>
          </a:xfrm>
          <a:prstGeom prst="rect">
            <a:avLst/>
          </a:prstGeom>
        </p:spPr>
        <p:txBody>
          <a:bodyPr>
            <a:normAutofit fontScale="100000" lnSpcReduction="0"/>
          </a:bodyPr>
          <a:lstStyle/>
          <a:p>
            <a:pPr/>
            <a:r>
              <a:t>Three Points of Focus</a:t>
            </a:r>
          </a:p>
        </p:txBody>
      </p:sp>
      <p:pic>
        <p:nvPicPr>
          <p:cNvPr id="34" name="Picture 6" descr="Picture 6"/>
          <p:cNvPicPr>
            <a:picLocks noChangeAspect="1"/>
          </p:cNvPicPr>
          <p:nvPr/>
        </p:nvPicPr>
        <p:blipFill>
          <a:blip r:embed="rId3">
            <a:extLst/>
          </a:blip>
          <a:stretch>
            <a:fillRect/>
          </a:stretch>
        </p:blipFill>
        <p:spPr>
          <a:xfrm>
            <a:off x="1258887" y="1484312"/>
            <a:ext cx="6238876" cy="4972051"/>
          </a:xfrm>
          <a:prstGeom prst="rect">
            <a:avLst/>
          </a:prstGeom>
          <a:ln w="57150">
            <a:solidFill>
              <a:schemeClr val="accent4"/>
            </a:solidFill>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8" name="Blue tissue paper"/>
          <p:cNvSpPr txBox="1"/>
          <p:nvPr>
            <p:ph type="title" idx="4294967295"/>
          </p:nvPr>
        </p:nvSpPr>
        <p:spPr>
          <a:xfrm>
            <a:off x="1447800" y="533400"/>
            <a:ext cx="6553200" cy="990600"/>
          </a:xfrm>
          <a:prstGeom prst="rect">
            <a:avLst/>
          </a:prstGeom>
          <a:blipFill>
            <a:blip r:embed="rId2"/>
          </a:blipFill>
        </p:spPr>
        <p:txBody>
          <a:bodyPr>
            <a:normAutofit fontScale="100000" lnSpcReduction="0"/>
          </a:bodyPr>
          <a:lstStyle/>
          <a:p>
            <a:pPr/>
            <a:r>
              <a:t>Results are familiar</a:t>
            </a:r>
          </a:p>
        </p:txBody>
      </p:sp>
      <p:sp>
        <p:nvSpPr>
          <p:cNvPr id="229" name="Members…"/>
          <p:cNvSpPr txBox="1"/>
          <p:nvPr>
            <p:ph type="body" idx="4294967295"/>
          </p:nvPr>
        </p:nvSpPr>
        <p:spPr>
          <a:xfrm>
            <a:off x="685800" y="1981200"/>
            <a:ext cx="7772400" cy="4114800"/>
          </a:xfrm>
          <a:prstGeom prst="rect">
            <a:avLst/>
          </a:prstGeom>
        </p:spPr>
        <p:txBody>
          <a:bodyPr>
            <a:normAutofit fontScale="100000" lnSpcReduction="0"/>
          </a:bodyPr>
          <a:lstStyle/>
          <a:p>
            <a:pPr marL="257175" indent="-257175">
              <a:spcBef>
                <a:spcPts val="500"/>
              </a:spcBef>
              <a:buFont typeface="Helvetica"/>
              <a:buChar char="•"/>
            </a:pPr>
            <a:r>
              <a:rPr sz="2400">
                <a:latin typeface="Textile"/>
                <a:ea typeface="Textile"/>
                <a:cs typeface="Textile"/>
                <a:sym typeface="Textile"/>
              </a:rPr>
              <a:t>Members</a:t>
            </a:r>
            <a:endParaRPr sz="2000">
              <a:latin typeface="Textile"/>
              <a:ea typeface="Textile"/>
              <a:cs typeface="Textile"/>
              <a:sym typeface="Textile"/>
            </a:endParaRPr>
          </a:p>
          <a:p>
            <a:pPr lvl="1" marL="661307" indent="-204107">
              <a:spcBef>
                <a:spcPts val="400"/>
              </a:spcBef>
              <a:buFont typeface="Helvetica"/>
              <a:defRPr sz="2800"/>
            </a:pPr>
            <a:r>
              <a:rPr sz="2000">
                <a:latin typeface="Textile"/>
                <a:ea typeface="Textile"/>
                <a:cs typeface="Textile"/>
                <a:sym typeface="Textile"/>
              </a:rPr>
              <a:t>form subgroups with trusted acquaintances </a:t>
            </a:r>
            <a:endParaRPr sz="2000">
              <a:latin typeface="Textile"/>
              <a:ea typeface="Textile"/>
              <a:cs typeface="Textile"/>
              <a:sym typeface="Textile"/>
            </a:endParaRPr>
          </a:p>
          <a:p>
            <a:pPr lvl="1" marL="661307" indent="-204107">
              <a:spcBef>
                <a:spcPts val="400"/>
              </a:spcBef>
              <a:buFont typeface="Helvetica"/>
              <a:defRPr sz="2800"/>
            </a:pPr>
            <a:r>
              <a:rPr sz="2000">
                <a:latin typeface="Textile"/>
                <a:ea typeface="Textile"/>
                <a:cs typeface="Textile"/>
                <a:sym typeface="Textile"/>
              </a:rPr>
              <a:t> blame other subgroups for their dilemma </a:t>
            </a:r>
            <a:endParaRPr sz="2000">
              <a:latin typeface="Textile"/>
              <a:ea typeface="Textile"/>
              <a:cs typeface="Textile"/>
              <a:sym typeface="Textile"/>
            </a:endParaRPr>
          </a:p>
          <a:p>
            <a:pPr lvl="1" marL="661307" indent="-204107">
              <a:spcBef>
                <a:spcPts val="400"/>
              </a:spcBef>
              <a:buFont typeface="Helvetica"/>
              <a:defRPr sz="2800"/>
            </a:pPr>
            <a:r>
              <a:rPr sz="2000">
                <a:latin typeface="Textile"/>
                <a:ea typeface="Textile"/>
                <a:cs typeface="Textile"/>
                <a:sym typeface="Textile"/>
              </a:rPr>
              <a:t>may also blame other authority figures</a:t>
            </a:r>
            <a:endParaRPr sz="2000">
              <a:latin typeface="Textile"/>
              <a:ea typeface="Textile"/>
              <a:cs typeface="Textile"/>
              <a:sym typeface="Textile"/>
            </a:endParaRPr>
          </a:p>
          <a:p>
            <a:pPr lvl="1" marL="661307" indent="-204107">
              <a:spcBef>
                <a:spcPts val="400"/>
              </a:spcBef>
              <a:buFont typeface="Helvetica"/>
              <a:defRPr sz="2800"/>
            </a:pPr>
            <a:r>
              <a:rPr sz="2000">
                <a:latin typeface="Textile"/>
                <a:ea typeface="Textile"/>
                <a:cs typeface="Textile"/>
                <a:sym typeface="Textile"/>
              </a:rPr>
              <a:t>even blame one another</a:t>
            </a:r>
            <a:endParaRPr sz="2000">
              <a:latin typeface="Textile"/>
              <a:ea typeface="Textile"/>
              <a:cs typeface="Textile"/>
              <a:sym typeface="Textile"/>
            </a:endParaRPr>
          </a:p>
          <a:p>
            <a:pPr>
              <a:spcBef>
                <a:spcPts val="500"/>
              </a:spcBef>
              <a:buSzTx/>
              <a:buNone/>
            </a:pPr>
            <a:r>
              <a:rPr sz="2400">
                <a:latin typeface="Arial"/>
                <a:ea typeface="Arial"/>
                <a:cs typeface="Arial"/>
                <a:sym typeface="Arial"/>
              </a:rPr>
              <a:t>Finally</a:t>
            </a:r>
            <a:endParaRPr sz="2400">
              <a:latin typeface="Arial"/>
              <a:ea typeface="Arial"/>
              <a:cs typeface="Arial"/>
              <a:sym typeface="Arial"/>
            </a:endParaRPr>
          </a:p>
          <a:p>
            <a:pPr marL="257175" indent="-257175">
              <a:spcBef>
                <a:spcPts val="500"/>
              </a:spcBef>
              <a:buFont typeface="Arial"/>
              <a:buChar char="•"/>
            </a:pPr>
            <a:r>
              <a:rPr sz="2400">
                <a:latin typeface="Arial"/>
                <a:ea typeface="Arial"/>
                <a:cs typeface="Arial"/>
                <a:sym typeface="Arial"/>
              </a:rPr>
              <a:t> When members do not deal with the generic issue of their inability to manage agreement - the cycle repeats itself with greater intensity</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Canvas"/>
          <p:cNvSpPr txBox="1"/>
          <p:nvPr>
            <p:ph type="title" idx="4294967295"/>
          </p:nvPr>
        </p:nvSpPr>
        <p:spPr>
          <a:xfrm>
            <a:off x="990600" y="304800"/>
            <a:ext cx="7010400" cy="1066800"/>
          </a:xfrm>
          <a:prstGeom prst="rect">
            <a:avLst/>
          </a:prstGeom>
          <a:blipFill>
            <a:blip r:embed="rId2"/>
          </a:blipFill>
        </p:spPr>
        <p:txBody>
          <a:bodyPr>
            <a:normAutofit fontScale="100000" lnSpcReduction="0"/>
          </a:bodyPr>
          <a:lstStyle/>
          <a:p>
            <a:pPr/>
            <a:r>
              <a:t>Why we </a:t>
            </a:r>
            <a:r>
              <a:t>“</a:t>
            </a:r>
            <a:r>
              <a:t>go to Abilene</a:t>
            </a:r>
            <a:r>
              <a:t>”</a:t>
            </a:r>
          </a:p>
        </p:txBody>
      </p:sp>
      <p:sp>
        <p:nvSpPr>
          <p:cNvPr id="232" name="The causes…"/>
          <p:cNvSpPr txBox="1"/>
          <p:nvPr>
            <p:ph type="body" idx="4294967295"/>
          </p:nvPr>
        </p:nvSpPr>
        <p:spPr>
          <a:xfrm>
            <a:off x="685800" y="1600200"/>
            <a:ext cx="7772400" cy="4495800"/>
          </a:xfrm>
          <a:prstGeom prst="rect">
            <a:avLst/>
          </a:prstGeom>
        </p:spPr>
        <p:txBody>
          <a:bodyPr>
            <a:normAutofit fontScale="100000" lnSpcReduction="0"/>
          </a:bodyPr>
          <a:lstStyle/>
          <a:p>
            <a:pPr marL="257175" indent="-257175">
              <a:spcBef>
                <a:spcPts val="500"/>
              </a:spcBef>
              <a:buClr>
                <a:srgbClr val="CC0000"/>
              </a:buClr>
              <a:buFont typeface="Palatino"/>
              <a:buChar char="•"/>
            </a:pPr>
            <a:r>
              <a:rPr b="1" sz="2400">
                <a:solidFill>
                  <a:srgbClr val="CC0000"/>
                </a:solidFill>
                <a:latin typeface="Palatino"/>
                <a:ea typeface="Palatino"/>
                <a:cs typeface="Palatino"/>
                <a:sym typeface="Palatino"/>
              </a:rPr>
              <a:t>The causes</a:t>
            </a:r>
            <a:endParaRPr sz="2400">
              <a:latin typeface="Palatino"/>
              <a:ea typeface="Palatino"/>
              <a:cs typeface="Palatino"/>
              <a:sym typeface="Palatino"/>
            </a:endParaRPr>
          </a:p>
          <a:p>
            <a:pPr>
              <a:spcBef>
                <a:spcPts val="500"/>
              </a:spcBef>
              <a:buSzTx/>
              <a:buNone/>
            </a:pPr>
            <a:r>
              <a:rPr b="1" i="1" sz="2400">
                <a:solidFill>
                  <a:srgbClr val="CC0000"/>
                </a:solidFill>
                <a:latin typeface="Palatino"/>
                <a:ea typeface="Palatino"/>
                <a:cs typeface="Palatino"/>
                <a:sym typeface="Palatino"/>
              </a:rPr>
              <a:t>Action anxiety</a:t>
            </a:r>
            <a:r>
              <a:rPr sz="2400">
                <a:latin typeface="Palatino"/>
                <a:ea typeface="Palatino"/>
                <a:cs typeface="Palatino"/>
                <a:sym typeface="Palatino"/>
              </a:rPr>
              <a:t>:  people take action in contradiction to their understanding of the problems before them because thinking about acting in accord with what we believe needs to be done, makes us intensely anxious</a:t>
            </a:r>
            <a:endParaRPr sz="2400">
              <a:latin typeface="Palatino"/>
              <a:ea typeface="Palatino"/>
              <a:cs typeface="Palatino"/>
              <a:sym typeface="Palatino"/>
            </a:endParaRPr>
          </a:p>
          <a:p>
            <a:pPr algn="just">
              <a:spcBef>
                <a:spcPts val="500"/>
              </a:spcBef>
              <a:buSzTx/>
              <a:buNone/>
            </a:pPr>
            <a:r>
              <a:rPr b="1" i="1" sz="2400">
                <a:solidFill>
                  <a:srgbClr val="CC0000"/>
                </a:solidFill>
                <a:latin typeface="Palatino"/>
                <a:ea typeface="Palatino"/>
                <a:cs typeface="Palatino"/>
                <a:sym typeface="Palatino"/>
              </a:rPr>
              <a:t>Negative fantasies</a:t>
            </a:r>
            <a:r>
              <a:rPr sz="2400">
                <a:latin typeface="Palatino"/>
                <a:ea typeface="Palatino"/>
                <a:cs typeface="Palatino"/>
                <a:sym typeface="Palatino"/>
              </a:rPr>
              <a:t>: we feel caught </a:t>
            </a:r>
            <a:r>
              <a:rPr i="1" sz="2400">
                <a:latin typeface="Palatino"/>
                <a:ea typeface="Palatino"/>
                <a:cs typeface="Palatino"/>
                <a:sym typeface="Palatino"/>
              </a:rPr>
              <a:t>"on the horns of a dilemma"</a:t>
            </a:r>
            <a:r>
              <a:rPr sz="2400">
                <a:latin typeface="Palatino"/>
                <a:ea typeface="Palatino"/>
                <a:cs typeface="Palatino"/>
                <a:sym typeface="Palatino"/>
              </a:rPr>
              <a:t> and see all alternatives as equally 'bad'.  </a:t>
            </a:r>
            <a:endParaRPr sz="2400">
              <a:latin typeface="Palatino"/>
              <a:ea typeface="Palatino"/>
              <a:cs typeface="Palatino"/>
              <a:sym typeface="Palatino"/>
            </a:endParaRPr>
          </a:p>
          <a:p>
            <a:pPr algn="just">
              <a:spcBef>
                <a:spcPts val="500"/>
              </a:spcBef>
              <a:buSzTx/>
              <a:buNone/>
            </a:pPr>
            <a:r>
              <a:rPr sz="2400">
                <a:latin typeface="Palatino"/>
                <a:ea typeface="Palatino"/>
                <a:cs typeface="Palatino"/>
                <a:sym typeface="Palatino"/>
              </a:rPr>
              <a:t>It seems that whatever we do will be harmful and we fail to seek out 'third options' that could help us achieve congruence with our beliefs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ources of negative fantasises"/>
          <p:cNvSpPr txBox="1"/>
          <p:nvPr>
            <p:ph type="title" idx="4294967295"/>
          </p:nvPr>
        </p:nvSpPr>
        <p:spPr>
          <a:xfrm>
            <a:off x="914400" y="304800"/>
            <a:ext cx="7239000" cy="838200"/>
          </a:xfrm>
          <a:prstGeom prst="rect">
            <a:avLst/>
          </a:prstGeom>
          <a:gradFill>
            <a:gsLst>
              <a:gs pos="0">
                <a:srgbClr val="660066"/>
              </a:gs>
              <a:gs pos="100000">
                <a:schemeClr val="accent3"/>
              </a:gs>
            </a:gsLst>
            <a:path path="circle">
              <a:fillToRect l="37721" t="-19636" r="62278" b="119636"/>
            </a:path>
          </a:gradFill>
        </p:spPr>
        <p:txBody>
          <a:bodyPr>
            <a:normAutofit fontScale="100000" lnSpcReduction="0"/>
          </a:bodyPr>
          <a:lstStyle/>
          <a:p>
            <a:pPr/>
            <a:r>
              <a:t>Sources of negative fantasises</a:t>
            </a:r>
          </a:p>
        </p:txBody>
      </p:sp>
      <p:sp>
        <p:nvSpPr>
          <p:cNvPr id="235" name="Real risk - since we cannot 'know' what lies ahead we draw on past experience and imagined consequences…"/>
          <p:cNvSpPr txBox="1"/>
          <p:nvPr>
            <p:ph type="body" idx="4294967295"/>
          </p:nvPr>
        </p:nvSpPr>
        <p:spPr>
          <a:xfrm>
            <a:off x="685800" y="1219200"/>
            <a:ext cx="7772400" cy="4876800"/>
          </a:xfrm>
          <a:prstGeom prst="rect">
            <a:avLst/>
          </a:prstGeom>
        </p:spPr>
        <p:txBody>
          <a:bodyPr>
            <a:normAutofit fontScale="100000" lnSpcReduction="0"/>
          </a:bodyPr>
          <a:lstStyle/>
          <a:p>
            <a:pPr algn="just">
              <a:spcBef>
                <a:spcPts val="500"/>
              </a:spcBef>
              <a:buSzTx/>
              <a:buNone/>
            </a:pPr>
            <a:r>
              <a:rPr i="1" sz="2400"/>
              <a:t>Real risk</a:t>
            </a:r>
            <a:r>
              <a:rPr sz="2400"/>
              <a:t> - since we cannot 'know' what lies ahead we draw on past experience and imagined consequences</a:t>
            </a:r>
            <a:endParaRPr sz="2400"/>
          </a:p>
          <a:p>
            <a:pPr algn="just">
              <a:spcBef>
                <a:spcPts val="500"/>
              </a:spcBef>
              <a:buSzTx/>
              <a:buNone/>
            </a:pPr>
            <a:r>
              <a:rPr sz="2400"/>
              <a:t>Real risk is easily confused with 'fantasised consequences’ and we fail to consider that:</a:t>
            </a:r>
            <a:endParaRPr sz="2400"/>
          </a:p>
          <a:p>
            <a:pPr lvl="3" marL="228600" indent="1143000" algn="just">
              <a:spcBef>
                <a:spcPts val="500"/>
              </a:spcBef>
              <a:buSzTx/>
              <a:buNone/>
              <a:defRPr sz="2000"/>
            </a:pPr>
            <a:r>
              <a:rPr i="1" sz="2400"/>
              <a:t> </a:t>
            </a:r>
            <a:r>
              <a:rPr i="1"/>
              <a:t>"They may be possible - but are the likely?"</a:t>
            </a:r>
            <a:endParaRPr i="1"/>
          </a:p>
          <a:p>
            <a:pPr algn="just">
              <a:spcBef>
                <a:spcPts val="500"/>
              </a:spcBef>
              <a:buSzTx/>
              <a:buNone/>
            </a:pPr>
            <a:r>
              <a:rPr i="1" sz="2400"/>
              <a:t>Fear of separation</a:t>
            </a:r>
            <a:r>
              <a:rPr sz="2400"/>
              <a:t> - we may fear the unknown </a:t>
            </a:r>
            <a:r>
              <a:rPr sz="2400" u="sng"/>
              <a:t>less</a:t>
            </a:r>
            <a:r>
              <a:rPr sz="2400"/>
              <a:t> than we fear the 'known'.   The fear of taking risks that may cause our separation from others, who are important to us, can lead us to self-destructive decisions.</a:t>
            </a:r>
            <a:endParaRPr sz="2400"/>
          </a:p>
          <a:p>
            <a:pPr>
              <a:spcBef>
                <a:spcPts val="500"/>
              </a:spcBef>
              <a:buSzTx/>
              <a:buNone/>
            </a:pPr>
            <a:r>
              <a:rPr i="1" sz="2400"/>
              <a:t>Willingness to conform with what we think others are thinking</a:t>
            </a:r>
            <a:r>
              <a:rPr sz="2400"/>
              <a:t> - and thereby not risking separation and isolation - can ensure the separation and loneliness we fear</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Distinguish between…"/>
          <p:cNvSpPr txBox="1"/>
          <p:nvPr>
            <p:ph type="body" idx="4294967295"/>
          </p:nvPr>
        </p:nvSpPr>
        <p:spPr>
          <a:xfrm>
            <a:off x="685800" y="1981200"/>
            <a:ext cx="7772400" cy="4114800"/>
          </a:xfrm>
          <a:prstGeom prst="rect">
            <a:avLst/>
          </a:prstGeom>
        </p:spPr>
        <p:txBody>
          <a:bodyPr>
            <a:normAutofit fontScale="100000" lnSpcReduction="0"/>
          </a:bodyPr>
          <a:lstStyle/>
          <a:p>
            <a:pPr marL="257175" indent="-257175">
              <a:spcBef>
                <a:spcPts val="500"/>
              </a:spcBef>
              <a:buFont typeface="Palatino"/>
              <a:buChar char="•"/>
            </a:pPr>
            <a:r>
              <a:rPr sz="2400">
                <a:latin typeface="Palatino"/>
                <a:ea typeface="Palatino"/>
                <a:cs typeface="Palatino"/>
                <a:sym typeface="Palatino"/>
              </a:rPr>
              <a:t>Distinguish between </a:t>
            </a:r>
            <a:endParaRPr sz="2400">
              <a:latin typeface="Palatino"/>
              <a:ea typeface="Palatino"/>
              <a:cs typeface="Palatino"/>
              <a:sym typeface="Palatino"/>
            </a:endParaRPr>
          </a:p>
          <a:p>
            <a:pPr marL="257175" indent="-257175">
              <a:spcBef>
                <a:spcPts val="500"/>
              </a:spcBef>
              <a:buFont typeface="Palatino"/>
              <a:buChar char="•"/>
            </a:pPr>
            <a:r>
              <a:rPr i="1" sz="2400">
                <a:effectLst>
                  <a:outerShdw sx="100000" sy="100000" kx="0" ky="0" algn="b" rotWithShape="0" blurRad="12700" dist="25400" dir="2700000">
                    <a:srgbClr val="DDDDDD"/>
                  </a:outerShdw>
                </a:effectLst>
                <a:latin typeface="Palatino"/>
                <a:ea typeface="Palatino"/>
                <a:cs typeface="Palatino"/>
                <a:sym typeface="Palatino"/>
              </a:rPr>
              <a:t>real conflict</a:t>
            </a:r>
            <a:r>
              <a:rPr sz="2400">
                <a:latin typeface="Palatino"/>
                <a:ea typeface="Palatino"/>
                <a:cs typeface="Palatino"/>
                <a:sym typeface="Palatino"/>
              </a:rPr>
              <a:t> and </a:t>
            </a:r>
            <a:r>
              <a:rPr i="1" sz="2400">
                <a:effectLst>
                  <a:outerShdw sx="100000" sy="100000" kx="0" ky="0" algn="b" rotWithShape="0" blurRad="12700" dist="25400" dir="2700000">
                    <a:srgbClr val="DDDDDD"/>
                  </a:outerShdw>
                </a:effectLst>
                <a:latin typeface="Palatino"/>
                <a:ea typeface="Palatino"/>
                <a:cs typeface="Palatino"/>
                <a:sym typeface="Palatino"/>
              </a:rPr>
              <a:t>‘phony' conflict</a:t>
            </a:r>
            <a:endParaRPr i="1" sz="2400">
              <a:effectLst>
                <a:outerShdw sx="100000" sy="100000" kx="0" ky="0" algn="b" rotWithShape="0" blurRad="12700" dist="25400" dir="2700000">
                  <a:srgbClr val="DDDDDD"/>
                </a:outerShdw>
              </a:effectLst>
              <a:latin typeface="Palatino"/>
              <a:ea typeface="Palatino"/>
              <a:cs typeface="Palatino"/>
              <a:sym typeface="Palatino"/>
            </a:endParaRPr>
          </a:p>
          <a:p>
            <a:pPr lvl="1" marL="661307" indent="-204107">
              <a:spcBef>
                <a:spcPts val="400"/>
              </a:spcBef>
              <a:buFont typeface="Palatino"/>
              <a:defRPr sz="2800"/>
            </a:pPr>
            <a:r>
              <a:rPr sz="2000">
                <a:latin typeface="Palatino"/>
                <a:ea typeface="Palatino"/>
                <a:cs typeface="Palatino"/>
                <a:sym typeface="Palatino"/>
              </a:rPr>
              <a:t>Phony conflict is when we act (or decide to act) in ways that (silently) no one was fully committed to, but no one says so</a:t>
            </a:r>
            <a:endParaRPr sz="2000">
              <a:latin typeface="Palatino"/>
              <a:ea typeface="Palatino"/>
              <a:cs typeface="Palatino"/>
              <a:sym typeface="Palatino"/>
            </a:endParaRPr>
          </a:p>
          <a:p>
            <a:pPr marL="257175" indent="-257175">
              <a:spcBef>
                <a:spcPts val="500"/>
              </a:spcBef>
              <a:buFont typeface="Palatino"/>
              <a:buChar char="•"/>
            </a:pPr>
            <a:r>
              <a:rPr i="1" sz="2400">
                <a:effectLst>
                  <a:outerShdw sx="100000" sy="100000" kx="0" ky="0" algn="b" rotWithShape="0" blurRad="12700" dist="25400" dir="2700000">
                    <a:srgbClr val="DDDDDD"/>
                  </a:outerShdw>
                </a:effectLst>
                <a:latin typeface="Palatino"/>
                <a:ea typeface="Palatino"/>
                <a:cs typeface="Palatino"/>
                <a:sym typeface="Palatino"/>
              </a:rPr>
              <a:t>group tyranny</a:t>
            </a:r>
            <a:r>
              <a:rPr sz="2400">
                <a:latin typeface="Palatino"/>
                <a:ea typeface="Palatino"/>
                <a:cs typeface="Palatino"/>
                <a:sym typeface="Palatino"/>
              </a:rPr>
              <a:t> and </a:t>
            </a:r>
            <a:r>
              <a:rPr i="1" sz="2400">
                <a:effectLst>
                  <a:outerShdw sx="100000" sy="100000" kx="0" ky="0" algn="b" rotWithShape="0" blurRad="12700" dist="25400" dir="2700000">
                    <a:srgbClr val="DDDDDD"/>
                  </a:outerShdw>
                </a:effectLst>
                <a:latin typeface="Palatino"/>
                <a:ea typeface="Palatino"/>
                <a:cs typeface="Palatino"/>
                <a:sym typeface="Palatino"/>
              </a:rPr>
              <a:t>personal choice</a:t>
            </a:r>
            <a:endParaRPr i="1" sz="2400">
              <a:effectLst>
                <a:outerShdw sx="100000" sy="100000" kx="0" ky="0" algn="b" rotWithShape="0" blurRad="12700" dist="25400" dir="2700000">
                  <a:srgbClr val="DDDDDD"/>
                </a:outerShdw>
              </a:effectLst>
              <a:latin typeface="Palatino"/>
              <a:ea typeface="Palatino"/>
              <a:cs typeface="Palatino"/>
              <a:sym typeface="Palatino"/>
            </a:endParaRPr>
          </a:p>
          <a:p>
            <a:pPr lvl="1" marL="661307" indent="-204107">
              <a:spcBef>
                <a:spcPts val="400"/>
              </a:spcBef>
              <a:buFont typeface="Palatino"/>
              <a:defRPr sz="2800"/>
            </a:pPr>
            <a:r>
              <a:rPr sz="2000">
                <a:latin typeface="Palatino"/>
                <a:ea typeface="Palatino"/>
                <a:cs typeface="Palatino"/>
                <a:sym typeface="Palatino"/>
              </a:rPr>
              <a:t>when we are in an "Abilene Paradox" we are not being pressured by the group at all - we are taking our own actions without external pressure</a:t>
            </a:r>
            <a:endParaRPr sz="2000">
              <a:latin typeface="Palatino"/>
              <a:ea typeface="Palatino"/>
              <a:cs typeface="Palatino"/>
              <a:sym typeface="Palatino"/>
            </a:endParaRPr>
          </a:p>
          <a:p>
            <a:pPr lvl="1" marL="661307" indent="-204107">
              <a:spcBef>
                <a:spcPts val="400"/>
              </a:spcBef>
              <a:buFont typeface="Palatino"/>
              <a:defRPr sz="2800"/>
            </a:pPr>
            <a:r>
              <a:rPr sz="2000">
                <a:latin typeface="Palatino"/>
                <a:ea typeface="Palatino"/>
                <a:cs typeface="Palatino"/>
                <a:sym typeface="Palatino"/>
              </a:rPr>
              <a:t>HOWEVER we are making disastrous assumptions about what we imagine is happening for the 'group'</a:t>
            </a:r>
          </a:p>
        </p:txBody>
      </p:sp>
      <p:sp>
        <p:nvSpPr>
          <p:cNvPr id="238" name="Canvas"/>
          <p:cNvSpPr txBox="1"/>
          <p:nvPr>
            <p:ph type="title" idx="4294967295"/>
          </p:nvPr>
        </p:nvSpPr>
        <p:spPr>
          <a:xfrm>
            <a:off x="990600" y="304800"/>
            <a:ext cx="7010400" cy="1066800"/>
          </a:xfrm>
          <a:prstGeom prst="rect">
            <a:avLst/>
          </a:prstGeom>
          <a:blipFill>
            <a:blip r:embed="rId2"/>
          </a:blipFill>
        </p:spPr>
        <p:txBody>
          <a:bodyPr>
            <a:normAutofit fontScale="100000" lnSpcReduction="0"/>
          </a:bodyPr>
          <a:lstStyle/>
          <a:p>
            <a:pPr/>
            <a:r>
              <a:t>To avoid </a:t>
            </a:r>
            <a:r>
              <a:t>“</a:t>
            </a:r>
            <a:r>
              <a:t>going to Abilene</a:t>
            </a:r>
            <a:r>
              <a:t>”</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Be yourself…"/>
          <p:cNvSpPr txBox="1"/>
          <p:nvPr>
            <p:ph type="body" idx="4294967295"/>
          </p:nvPr>
        </p:nvSpPr>
        <p:spPr>
          <a:xfrm>
            <a:off x="685800" y="1981200"/>
            <a:ext cx="7772400" cy="4114800"/>
          </a:xfrm>
          <a:prstGeom prst="rect">
            <a:avLst/>
          </a:prstGeom>
        </p:spPr>
        <p:txBody>
          <a:bodyPr>
            <a:normAutofit fontScale="100000" lnSpcReduction="0"/>
          </a:bodyPr>
          <a:lstStyle/>
          <a:p>
            <a:pPr marL="257175" indent="-257175">
              <a:spcBef>
                <a:spcPts val="500"/>
              </a:spcBef>
              <a:buChar char="•"/>
            </a:pPr>
            <a:r>
              <a:rPr sz="2400"/>
              <a:t>Be yourself</a:t>
            </a:r>
            <a:endParaRPr sz="2400"/>
          </a:p>
          <a:p>
            <a:pPr marL="257175" indent="-257175">
              <a:spcBef>
                <a:spcPts val="500"/>
              </a:spcBef>
              <a:buChar char="•"/>
            </a:pPr>
            <a:r>
              <a:rPr sz="2400"/>
              <a:t>Be honest with yourself</a:t>
            </a:r>
            <a:endParaRPr sz="2400"/>
          </a:p>
          <a:p>
            <a:pPr marL="257175" indent="-257175">
              <a:spcBef>
                <a:spcPts val="500"/>
              </a:spcBef>
              <a:buChar char="•"/>
            </a:pPr>
            <a:r>
              <a:rPr sz="2400"/>
              <a:t>Speak your OWN mind</a:t>
            </a:r>
            <a:endParaRPr sz="2400"/>
          </a:p>
          <a:p>
            <a:pPr marL="257175" indent="-257175">
              <a:spcBef>
                <a:spcPts val="500"/>
              </a:spcBef>
              <a:buChar char="•"/>
            </a:pPr>
            <a:r>
              <a:rPr sz="2400"/>
              <a:t>Listen to others carefully (listen especially carefully for things that are not said!)</a:t>
            </a:r>
            <a:endParaRPr sz="2400"/>
          </a:p>
          <a:p>
            <a:pPr marL="257175" indent="-257175">
              <a:spcBef>
                <a:spcPts val="500"/>
              </a:spcBef>
              <a:buChar char="•"/>
            </a:pPr>
            <a:r>
              <a:rPr sz="2400"/>
              <a:t>Check for shared meaning</a:t>
            </a:r>
            <a:endParaRPr sz="2400"/>
          </a:p>
          <a:p>
            <a:pPr marL="257175" indent="-257175">
              <a:spcBef>
                <a:spcPts val="500"/>
              </a:spcBef>
              <a:buChar char="•"/>
            </a:pPr>
            <a:r>
              <a:rPr sz="2400"/>
              <a:t>Continue to revisit decisions that are not working</a:t>
            </a:r>
            <a:endParaRPr sz="2400"/>
          </a:p>
          <a:p>
            <a:pPr marL="257175" indent="-257175">
              <a:spcBef>
                <a:spcPts val="500"/>
              </a:spcBef>
              <a:buChar char="•"/>
            </a:pPr>
            <a:r>
              <a:rPr sz="2400"/>
              <a:t>Trust your intuition - it may be the most accurate team/group assessment tool you have</a:t>
            </a:r>
          </a:p>
        </p:txBody>
      </p:sp>
      <p:sp>
        <p:nvSpPr>
          <p:cNvPr id="241" name="Canvas"/>
          <p:cNvSpPr txBox="1"/>
          <p:nvPr>
            <p:ph type="title" idx="4294967295"/>
          </p:nvPr>
        </p:nvSpPr>
        <p:spPr>
          <a:xfrm>
            <a:off x="990600" y="304800"/>
            <a:ext cx="7010400" cy="1066800"/>
          </a:xfrm>
          <a:prstGeom prst="rect">
            <a:avLst/>
          </a:prstGeom>
          <a:blipFill>
            <a:blip r:embed="rId2"/>
          </a:blipFill>
        </p:spPr>
        <p:txBody>
          <a:bodyPr>
            <a:normAutofit fontScale="100000" lnSpcReduction="0"/>
          </a:bodyPr>
          <a:lstStyle/>
          <a:p>
            <a:pPr/>
            <a:r>
              <a:t>To avoid </a:t>
            </a:r>
            <a:r>
              <a:t>“</a:t>
            </a:r>
            <a:r>
              <a:t>going to Abilene</a:t>
            </a:r>
            <a:r>
              <a:t>”</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3" name="Picture 5" descr="Picture 5"/>
          <p:cNvPicPr>
            <a:picLocks noChangeAspect="1"/>
          </p:cNvPicPr>
          <p:nvPr/>
        </p:nvPicPr>
        <p:blipFill>
          <a:blip r:embed="rId2">
            <a:extLst/>
          </a:blip>
          <a:stretch>
            <a:fillRect/>
          </a:stretch>
        </p:blipFill>
        <p:spPr>
          <a:xfrm>
            <a:off x="2590800" y="1828800"/>
            <a:ext cx="4419600" cy="3351213"/>
          </a:xfrm>
          <a:prstGeom prst="rect">
            <a:avLst/>
          </a:prstGeom>
          <a:ln w="76200">
            <a:solidFill>
              <a:schemeClr val="accent4"/>
            </a:solidFill>
          </a:ln>
        </p:spPr>
      </p:pic>
      <p:sp>
        <p:nvSpPr>
          <p:cNvPr id="244" name="PERFORMING"/>
          <p:cNvSpPr txBox="1"/>
          <p:nvPr/>
        </p:nvSpPr>
        <p:spPr>
          <a:xfrm>
            <a:off x="3810000" y="4800600"/>
            <a:ext cx="1828800" cy="350662"/>
          </a:xfrm>
          <a:prstGeom prst="rect">
            <a:avLst/>
          </a:prstGeom>
          <a:solidFill>
            <a:srgbClr val="DFD246"/>
          </a:solidFill>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820FA3"/>
                </a:solidFill>
                <a:latin typeface="Arial"/>
                <a:ea typeface="Arial"/>
                <a:cs typeface="Arial"/>
                <a:sym typeface="Arial"/>
              </a:defRPr>
            </a:lvl1pPr>
          </a:lstStyle>
          <a:p>
            <a:pPr>
              <a:defRPr>
                <a:solidFill>
                  <a:schemeClr val="accent4"/>
                </a:solidFill>
                <a:latin typeface="Times"/>
                <a:ea typeface="Times"/>
                <a:cs typeface="Times"/>
                <a:sym typeface="Times"/>
              </a:defRPr>
            </a:pPr>
            <a:r>
              <a:rPr>
                <a:solidFill>
                  <a:srgbClr val="820FA3"/>
                </a:solidFill>
                <a:latin typeface="Arial"/>
                <a:ea typeface="Arial"/>
                <a:cs typeface="Arial"/>
                <a:sym typeface="Arial"/>
              </a:rPr>
              <a:t>PERFORMING</a:t>
            </a:r>
          </a:p>
        </p:txBody>
      </p:sp>
      <p:sp>
        <p:nvSpPr>
          <p:cNvPr id="245" name="PERFORMING…"/>
          <p:cNvSpPr txBox="1"/>
          <p:nvPr/>
        </p:nvSpPr>
        <p:spPr>
          <a:xfrm>
            <a:off x="1905000" y="304800"/>
            <a:ext cx="6319838"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rPr>
                <a:latin typeface="Arial"/>
                <a:ea typeface="Arial"/>
                <a:cs typeface="Arial"/>
                <a:sym typeface="Arial"/>
              </a:rPr>
              <a:t>PERFORMING</a:t>
            </a:r>
            <a:endParaRPr>
              <a:latin typeface="Arial"/>
              <a:ea typeface="Arial"/>
              <a:cs typeface="Arial"/>
              <a:sym typeface="Arial"/>
            </a:endParaRPr>
          </a:p>
          <a:p>
            <a:pPr defTabSz="457200">
              <a:defRPr sz="1800"/>
            </a:pPr>
            <a:r>
              <a:rPr>
                <a:latin typeface="Arial"/>
                <a:ea typeface="Arial"/>
                <a:cs typeface="Arial"/>
                <a:sym typeface="Arial"/>
              </a:rPr>
              <a:t>Working together, collaboration at a high level of commitment, quality is paramount</a:t>
            </a:r>
          </a:p>
        </p:txBody>
      </p:sp>
      <p:sp>
        <p:nvSpPr>
          <p:cNvPr id="246" name="Concerns and actions - are we doing the best we all can? No blame. How can we achieve our goal together?"/>
          <p:cNvSpPr txBox="1"/>
          <p:nvPr/>
        </p:nvSpPr>
        <p:spPr>
          <a:xfrm>
            <a:off x="228600" y="5638800"/>
            <a:ext cx="8686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Concerns and actions - are we doing the best we all can? No blame. How can we achieve our goal together?</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50" name="Group"/>
          <p:cNvGrpSpPr/>
          <p:nvPr/>
        </p:nvGrpSpPr>
        <p:grpSpPr>
          <a:xfrm>
            <a:off x="2667000" y="1600200"/>
            <a:ext cx="3352800" cy="3505200"/>
            <a:chOff x="0" y="0"/>
            <a:chExt cx="3352800" cy="3505200"/>
          </a:xfrm>
        </p:grpSpPr>
        <p:pic>
          <p:nvPicPr>
            <p:cNvPr id="248" name="Picture 6" descr="Picture 6"/>
            <p:cNvPicPr>
              <a:picLocks noChangeAspect="1"/>
            </p:cNvPicPr>
            <p:nvPr/>
          </p:nvPicPr>
          <p:blipFill>
            <a:blip r:embed="rId2">
              <a:extLst/>
            </a:blip>
            <a:stretch>
              <a:fillRect/>
            </a:stretch>
          </p:blipFill>
          <p:spPr>
            <a:xfrm>
              <a:off x="0" y="0"/>
              <a:ext cx="3352800" cy="3505200"/>
            </a:xfrm>
            <a:prstGeom prst="rect">
              <a:avLst/>
            </a:prstGeom>
            <a:ln w="152400" cap="flat">
              <a:solidFill>
                <a:schemeClr val="accent4"/>
              </a:solidFill>
              <a:prstDash val="solid"/>
              <a:round/>
            </a:ln>
            <a:effectLst/>
          </p:spPr>
        </p:pic>
        <p:sp>
          <p:nvSpPr>
            <p:cNvPr id="249" name="MOURNING"/>
            <p:cNvSpPr txBox="1"/>
            <p:nvPr/>
          </p:nvSpPr>
          <p:spPr>
            <a:xfrm>
              <a:off x="0" y="2944367"/>
              <a:ext cx="1374054" cy="350663"/>
            </a:xfrm>
            <a:prstGeom prst="rect">
              <a:avLst/>
            </a:prstGeom>
            <a:solidFill>
              <a:srgbClr val="16190F"/>
            </a:solid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457200">
                <a:defRPr sz="1800">
                  <a:solidFill>
                    <a:schemeClr val="accent3"/>
                  </a:solidFill>
                  <a:latin typeface="Arial"/>
                  <a:ea typeface="Arial"/>
                  <a:cs typeface="Arial"/>
                  <a:sym typeface="Arial"/>
                </a:defRPr>
              </a:lvl1pPr>
            </a:lstStyle>
            <a:p>
              <a:pPr>
                <a:defRPr>
                  <a:solidFill>
                    <a:schemeClr val="accent4"/>
                  </a:solidFill>
                  <a:latin typeface="Times"/>
                  <a:ea typeface="Times"/>
                  <a:cs typeface="Times"/>
                  <a:sym typeface="Times"/>
                </a:defRPr>
              </a:pPr>
              <a:r>
                <a:rPr>
                  <a:solidFill>
                    <a:schemeClr val="accent3"/>
                  </a:solidFill>
                  <a:latin typeface="Arial"/>
                  <a:ea typeface="Arial"/>
                  <a:cs typeface="Arial"/>
                  <a:sym typeface="Arial"/>
                </a:rPr>
                <a:t>MOURNING</a:t>
              </a:r>
            </a:p>
          </p:txBody>
        </p:sp>
      </p:grpSp>
      <p:sp>
        <p:nvSpPr>
          <p:cNvPr id="251" name="MOURNING…"/>
          <p:cNvSpPr txBox="1"/>
          <p:nvPr/>
        </p:nvSpPr>
        <p:spPr>
          <a:xfrm>
            <a:off x="1524000" y="152400"/>
            <a:ext cx="6858000"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800"/>
            </a:pPr>
            <a:r>
              <a:rPr>
                <a:latin typeface="Arial"/>
                <a:ea typeface="Arial"/>
                <a:cs typeface="Arial"/>
                <a:sym typeface="Arial"/>
              </a:rPr>
              <a:t>MOURNING</a:t>
            </a:r>
            <a:endParaRPr>
              <a:latin typeface="Arial"/>
              <a:ea typeface="Arial"/>
              <a:cs typeface="Arial"/>
              <a:sym typeface="Arial"/>
            </a:endParaRPr>
          </a:p>
          <a:p>
            <a:pPr algn="ctr" defTabSz="457200">
              <a:defRPr sz="1800"/>
            </a:pPr>
            <a:r>
              <a:rPr>
                <a:latin typeface="Arial"/>
                <a:ea typeface="Arial"/>
                <a:cs typeface="Arial"/>
                <a:sym typeface="Arial"/>
              </a:rPr>
              <a:t>Time to end this group, leaving friends/enemies. What did we gain/learn?</a:t>
            </a:r>
          </a:p>
        </p:txBody>
      </p:sp>
      <p:sp>
        <p:nvSpPr>
          <p:cNvPr id="252" name="Concerns and actions - It’s time to part. What happens next? How did we do? I am leaving friends. I am sad. But new things lie ahead."/>
          <p:cNvSpPr txBox="1"/>
          <p:nvPr/>
        </p:nvSpPr>
        <p:spPr>
          <a:xfrm>
            <a:off x="228600" y="5638800"/>
            <a:ext cx="8686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457200">
              <a:defRPr sz="1800">
                <a:latin typeface="Arial"/>
                <a:ea typeface="Arial"/>
                <a:cs typeface="Arial"/>
                <a:sym typeface="Arial"/>
              </a:defRPr>
            </a:lvl1pPr>
          </a:lstStyle>
          <a:p>
            <a:pPr>
              <a:defRPr>
                <a:latin typeface="Times"/>
                <a:ea typeface="Times"/>
                <a:cs typeface="Times"/>
                <a:sym typeface="Times"/>
              </a:defRPr>
            </a:pPr>
            <a:r>
              <a:rPr>
                <a:latin typeface="Arial"/>
                <a:ea typeface="Arial"/>
                <a:cs typeface="Arial"/>
                <a:sym typeface="Arial"/>
              </a:rPr>
              <a:t>Concerns and actions - It’s time to part. What happens next? How did we do? I am leaving friends. I am sad. But new things lie ahead.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Plant"/>
          <p:cNvSpPr txBox="1"/>
          <p:nvPr>
            <p:ph type="title" idx="4294967295"/>
          </p:nvPr>
        </p:nvSpPr>
        <p:spPr>
          <a:xfrm>
            <a:off x="685800" y="609599"/>
            <a:ext cx="2362200" cy="1143002"/>
          </a:xfrm>
          <a:prstGeom prst="rect">
            <a:avLst/>
          </a:prstGeom>
        </p:spPr>
        <p:txBody>
          <a:bodyPr>
            <a:normAutofit fontScale="100000" lnSpcReduction="0"/>
          </a:bodyPr>
          <a:lstStyle>
            <a:lvl1pPr>
              <a:defRPr b="1"/>
            </a:lvl1pPr>
          </a:lstStyle>
          <a:p>
            <a:pPr>
              <a:defRPr b="0"/>
            </a:pPr>
            <a:r>
              <a:rPr b="1"/>
              <a:t>Plant</a:t>
            </a:r>
          </a:p>
        </p:txBody>
      </p:sp>
      <p:sp>
        <p:nvSpPr>
          <p:cNvPr id="39" name="The &quot;ideas person&quot; of the team, the prime source of ideas and innovation.  Can play a strategic role such as forward planning.  Advances new ideas and strategies, with special attention to major issues.  Looks for ways around problems confronting the team."/>
          <p:cNvSpPr txBox="1"/>
          <p:nvPr>
            <p:ph type="body" sz="half" idx="4294967295"/>
          </p:nvPr>
        </p:nvSpPr>
        <p:spPr>
          <a:xfrm>
            <a:off x="685800" y="1981200"/>
            <a:ext cx="5410200" cy="4114800"/>
          </a:xfrm>
          <a:prstGeom prst="rect">
            <a:avLst/>
          </a:prstGeom>
        </p:spPr>
        <p:txBody>
          <a:bodyPr>
            <a:normAutofit fontScale="100000" lnSpcReduction="0"/>
          </a:bodyPr>
          <a:lstStyle>
            <a:lvl1pPr>
              <a:spcBef>
                <a:spcPts val="600"/>
              </a:spcBef>
              <a:buChar char="•"/>
              <a:defRPr sz="2800"/>
            </a:lvl1pPr>
          </a:lstStyle>
          <a:p>
            <a:pPr/>
            <a:r>
              <a:t>The "ideas person" of the team, the prime source of ideas and innovation.  Can play a strategic role such as forward planning.  Advances new ideas and strategies, with special attention to major issues.  Looks for ways around problems confronting the team.</a:t>
            </a:r>
          </a:p>
        </p:txBody>
      </p:sp>
      <p:pic>
        <p:nvPicPr>
          <p:cNvPr id="40" name="Screen Shot 2015-02-11 at 7.16.07 am.png" descr="Screen Shot 2015-02-11 at 7.16.07 am.png"/>
          <p:cNvPicPr>
            <a:picLocks noChangeAspect="1"/>
          </p:cNvPicPr>
          <p:nvPr/>
        </p:nvPicPr>
        <p:blipFill>
          <a:blip r:embed="rId2">
            <a:extLst/>
          </a:blip>
          <a:stretch>
            <a:fillRect/>
          </a:stretch>
        </p:blipFill>
        <p:spPr>
          <a:xfrm>
            <a:off x="6516687" y="1989137"/>
            <a:ext cx="1852613" cy="26289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Resource Investigator"/>
          <p:cNvSpPr txBox="1"/>
          <p:nvPr>
            <p:ph type="title" idx="4294967295"/>
          </p:nvPr>
        </p:nvSpPr>
        <p:spPr>
          <a:xfrm>
            <a:off x="228600" y="380999"/>
            <a:ext cx="4495800" cy="1143002"/>
          </a:xfrm>
          <a:prstGeom prst="rect">
            <a:avLst/>
          </a:prstGeom>
        </p:spPr>
        <p:txBody>
          <a:bodyPr>
            <a:normAutofit fontScale="100000" lnSpcReduction="0"/>
          </a:bodyPr>
          <a:lstStyle>
            <a:lvl1pPr defTabSz="768095">
              <a:defRPr b="1" sz="3696"/>
            </a:lvl1pPr>
          </a:lstStyle>
          <a:p>
            <a:pPr>
              <a:defRPr b="0"/>
            </a:pPr>
            <a:r>
              <a:rPr b="1"/>
              <a:t>Resource Investigator</a:t>
            </a:r>
          </a:p>
        </p:txBody>
      </p:sp>
      <p:sp>
        <p:nvSpPr>
          <p:cNvPr id="43" name="Develops contacts with the outside world.  A source of outside information and ideas.  Explores and reports on ideas, developments and other resources from outside the group.  Creates and maintains external contacts which may be useful to the team.  Negotiates with outside contacts."/>
          <p:cNvSpPr txBox="1"/>
          <p:nvPr/>
        </p:nvSpPr>
        <p:spPr>
          <a:xfrm>
            <a:off x="4114800" y="1219200"/>
            <a:ext cx="4495800" cy="45467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spcBef>
                <a:spcPts val="1600"/>
              </a:spcBef>
              <a:defRPr sz="2800"/>
            </a:lvl1pPr>
          </a:lstStyle>
          <a:p>
            <a:pPr>
              <a:defRPr sz="1800"/>
            </a:pPr>
            <a:r>
              <a:rPr sz="2800"/>
              <a:t>Develops contacts with the outside world.  A source of outside information and ideas.  Explores and reports on ideas, developments and other resources from outside the group.  Creates and maintains external contacts which may be useful to the team.  Negotiates with outside contacts.</a:t>
            </a:r>
          </a:p>
        </p:txBody>
      </p:sp>
      <p:pic>
        <p:nvPicPr>
          <p:cNvPr id="44" name="Screen Shot 2015-02-11 at 7.16.45 am.png" descr="Screen Shot 2015-02-11 at 7.16.45 am.png"/>
          <p:cNvPicPr>
            <a:picLocks noChangeAspect="1"/>
          </p:cNvPicPr>
          <p:nvPr/>
        </p:nvPicPr>
        <p:blipFill>
          <a:blip r:embed="rId2">
            <a:extLst/>
          </a:blip>
          <a:stretch>
            <a:fillRect/>
          </a:stretch>
        </p:blipFill>
        <p:spPr>
          <a:xfrm>
            <a:off x="1187450" y="2420937"/>
            <a:ext cx="1770063" cy="2360613"/>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Co-ordinator"/>
          <p:cNvSpPr txBox="1"/>
          <p:nvPr>
            <p:ph type="title" idx="4294967295"/>
          </p:nvPr>
        </p:nvSpPr>
        <p:spPr>
          <a:xfrm>
            <a:off x="684212" y="333374"/>
            <a:ext cx="4648201" cy="1143002"/>
          </a:xfrm>
          <a:prstGeom prst="rect">
            <a:avLst/>
          </a:prstGeom>
        </p:spPr>
        <p:txBody>
          <a:bodyPr>
            <a:normAutofit fontScale="100000" lnSpcReduction="0"/>
          </a:bodyPr>
          <a:lstStyle>
            <a:lvl1pPr>
              <a:defRPr b="1"/>
            </a:lvl1pPr>
          </a:lstStyle>
          <a:p>
            <a:pPr>
              <a:defRPr b="0"/>
            </a:pPr>
            <a:r>
              <a:rPr b="1"/>
              <a:t>Co-ordinator</a:t>
            </a:r>
          </a:p>
        </p:txBody>
      </p:sp>
      <p:sp>
        <p:nvSpPr>
          <p:cNvPr id="47" name="Provides leadership by co-ordinating the efforts and contributions of team members. Encourages contributions from others, and sums up the team verdict.  Often uses a subtle form of leadership.  Controls the way in which the team moves towards group objectives.  Helps to make best use of the team's resources by recognising the team's strengths and weaknesses."/>
          <p:cNvSpPr txBox="1"/>
          <p:nvPr>
            <p:ph type="body" sz="half" idx="4294967295"/>
          </p:nvPr>
        </p:nvSpPr>
        <p:spPr>
          <a:xfrm>
            <a:off x="685800" y="1773237"/>
            <a:ext cx="5902325" cy="4103688"/>
          </a:xfrm>
          <a:prstGeom prst="rect">
            <a:avLst/>
          </a:prstGeom>
        </p:spPr>
        <p:txBody>
          <a:bodyPr>
            <a:normAutofit fontScale="100000" lnSpcReduction="0"/>
          </a:bodyPr>
          <a:lstStyle>
            <a:lvl1pPr>
              <a:lnSpc>
                <a:spcPct val="90000"/>
              </a:lnSpc>
              <a:spcBef>
                <a:spcPts val="600"/>
              </a:spcBef>
              <a:buChar char="•"/>
              <a:defRPr sz="2800"/>
            </a:lvl1pPr>
          </a:lstStyle>
          <a:p>
            <a:pPr/>
            <a:r>
              <a:t>Provides leadership by co-ordinating the efforts and contributions of team members. Encourages contributions from others, and sums up the team verdict.  Often uses a subtle form of leadership.  Controls the way in which the team moves towards group objectives.  Helps to make best use of the team's resources by recognising the team's strengths and weaknesses.</a:t>
            </a:r>
          </a:p>
        </p:txBody>
      </p:sp>
      <p:pic>
        <p:nvPicPr>
          <p:cNvPr id="48" name="Screen Shot 2015-02-11 at 7.17.30 am.png" descr="Screen Shot 2015-02-11 at 7.17.30 am.png"/>
          <p:cNvPicPr>
            <a:picLocks noChangeAspect="1"/>
          </p:cNvPicPr>
          <p:nvPr/>
        </p:nvPicPr>
        <p:blipFill>
          <a:blip r:embed="rId2">
            <a:extLst/>
          </a:blip>
          <a:stretch>
            <a:fillRect/>
          </a:stretch>
        </p:blipFill>
        <p:spPr>
          <a:xfrm>
            <a:off x="7019925" y="2492375"/>
            <a:ext cx="1503363" cy="193357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r"/>
          <p:cNvSpPr txBox="1"/>
          <p:nvPr>
            <p:ph type="title" idx="4294967295"/>
          </p:nvPr>
        </p:nvSpPr>
        <p:spPr>
          <a:xfrm>
            <a:off x="457200" y="609599"/>
            <a:ext cx="2819400" cy="1143002"/>
          </a:xfrm>
          <a:prstGeom prst="rect">
            <a:avLst/>
          </a:prstGeom>
        </p:spPr>
        <p:txBody>
          <a:bodyPr>
            <a:normAutofit fontScale="100000" lnSpcReduction="0"/>
          </a:bodyPr>
          <a:lstStyle>
            <a:lvl1pPr>
              <a:defRPr b="1"/>
            </a:lvl1pPr>
          </a:lstStyle>
          <a:p>
            <a:pPr>
              <a:defRPr b="0"/>
            </a:pPr>
            <a:r>
              <a:rPr b="1"/>
              <a:t>Shaper</a:t>
            </a:r>
          </a:p>
        </p:txBody>
      </p:sp>
      <p:sp>
        <p:nvSpPr>
          <p:cNvPr id="51" name="Provides leadership (in the conventional sense of the term) by directing and controlling the team's members.  Exerts a strong influence on the way in which the team operates and the objectives it pursues.  Directs attention to such matters as setting goals and priorities.  Imposes a predetermined shape on the team's operating style."/>
          <p:cNvSpPr txBox="1"/>
          <p:nvPr>
            <p:ph type="body" sz="half" idx="4294967295"/>
          </p:nvPr>
        </p:nvSpPr>
        <p:spPr>
          <a:xfrm>
            <a:off x="3505200" y="1196975"/>
            <a:ext cx="5170488" cy="4679950"/>
          </a:xfrm>
          <a:prstGeom prst="rect">
            <a:avLst/>
          </a:prstGeom>
        </p:spPr>
        <p:txBody>
          <a:bodyPr>
            <a:normAutofit fontScale="100000" lnSpcReduction="0"/>
          </a:bodyPr>
          <a:lstStyle>
            <a:lvl1pPr>
              <a:lnSpc>
                <a:spcPct val="90000"/>
              </a:lnSpc>
              <a:spcBef>
                <a:spcPts val="600"/>
              </a:spcBef>
              <a:buChar char="•"/>
              <a:defRPr sz="2800"/>
            </a:lvl1pPr>
          </a:lstStyle>
          <a:p>
            <a:pPr/>
            <a:r>
              <a:t>Provides leadership (in the conventional sense of the term) by directing and controlling the team's members.  Exerts a strong influence on the way in which the team operates and the objectives it pursues.  Directs attention to such matters as setting goals and priorities.  Imposes a predetermined shape on the team's operating style.</a:t>
            </a:r>
          </a:p>
        </p:txBody>
      </p:sp>
      <p:pic>
        <p:nvPicPr>
          <p:cNvPr id="52" name="Screen Shot 2015-02-11 at 7.17.23 am.png" descr="Screen Shot 2015-02-11 at 7.17.23 am.png"/>
          <p:cNvPicPr>
            <a:picLocks noChangeAspect="1"/>
          </p:cNvPicPr>
          <p:nvPr/>
        </p:nvPicPr>
        <p:blipFill>
          <a:blip r:embed="rId2">
            <a:extLst/>
          </a:blip>
          <a:stretch>
            <a:fillRect/>
          </a:stretch>
        </p:blipFill>
        <p:spPr>
          <a:xfrm>
            <a:off x="1116012" y="1908175"/>
            <a:ext cx="1511301" cy="228282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Monitor Evaluator"/>
          <p:cNvSpPr txBox="1"/>
          <p:nvPr>
            <p:ph type="title" idx="4294967295"/>
          </p:nvPr>
        </p:nvSpPr>
        <p:spPr>
          <a:xfrm>
            <a:off x="5148262" y="1125537"/>
            <a:ext cx="3733801" cy="1143001"/>
          </a:xfrm>
          <a:prstGeom prst="rect">
            <a:avLst/>
          </a:prstGeom>
        </p:spPr>
        <p:txBody>
          <a:bodyPr>
            <a:normAutofit fontScale="100000" lnSpcReduction="0"/>
          </a:bodyPr>
          <a:lstStyle>
            <a:lvl1pPr defTabSz="749808">
              <a:defRPr b="1" sz="3607"/>
            </a:lvl1pPr>
          </a:lstStyle>
          <a:p>
            <a:pPr>
              <a:defRPr b="0"/>
            </a:pPr>
            <a:r>
              <a:rPr b="1"/>
              <a:t>Monitor Evaluator</a:t>
            </a:r>
          </a:p>
        </p:txBody>
      </p:sp>
      <p:sp>
        <p:nvSpPr>
          <p:cNvPr id="55" name="The &quot;devils advocate&quot;, critiquing the ideas and suggestions offered by team members.  Evaluates new plans (which should seldom be implemented against the ME's advice).  Analyses problems.  Evaluates ideas and suggestions so that the team is better placed to take balanced decisions."/>
          <p:cNvSpPr txBox="1"/>
          <p:nvPr>
            <p:ph type="body" sz="half" idx="4294967295"/>
          </p:nvPr>
        </p:nvSpPr>
        <p:spPr>
          <a:xfrm>
            <a:off x="539749" y="1484312"/>
            <a:ext cx="4614864" cy="4667251"/>
          </a:xfrm>
          <a:prstGeom prst="rect">
            <a:avLst/>
          </a:prstGeom>
        </p:spPr>
        <p:txBody>
          <a:bodyPr>
            <a:normAutofit fontScale="100000" lnSpcReduction="0"/>
          </a:bodyPr>
          <a:lstStyle>
            <a:lvl1pPr>
              <a:lnSpc>
                <a:spcPct val="90000"/>
              </a:lnSpc>
              <a:spcBef>
                <a:spcPts val="600"/>
              </a:spcBef>
              <a:buChar char="•"/>
              <a:defRPr sz="2800"/>
            </a:lvl1pPr>
          </a:lstStyle>
          <a:p>
            <a:pPr/>
            <a:r>
              <a:t>The "devils advocate", critiquing the ideas and suggestions offered by team members.  Evaluates new plans (which should seldom be implemented against the ME's advice).  Analyses problems.  Evaluates ideas and suggestions so that the team is better placed to take balanced decisions.</a:t>
            </a:r>
          </a:p>
        </p:txBody>
      </p:sp>
      <p:pic>
        <p:nvPicPr>
          <p:cNvPr id="56" name="Screen Shot 2015-02-11 at 7.17.38 am.png" descr="Screen Shot 2015-02-11 at 7.17.38 am.png"/>
          <p:cNvPicPr>
            <a:picLocks noChangeAspect="1"/>
          </p:cNvPicPr>
          <p:nvPr/>
        </p:nvPicPr>
        <p:blipFill>
          <a:blip r:embed="rId2">
            <a:extLst/>
          </a:blip>
          <a:stretch>
            <a:fillRect/>
          </a:stretch>
        </p:blipFill>
        <p:spPr>
          <a:xfrm>
            <a:off x="6372225" y="2924175"/>
            <a:ext cx="1622425" cy="243363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CC66"/>
      </a:accent1>
      <a:accent2>
        <a:srgbClr val="0000FF"/>
      </a:accent2>
      <a:accent3>
        <a:srgbClr val="FFFFFF"/>
      </a:accent3>
      <a:accent4>
        <a:srgbClr val="000000"/>
      </a:accent4>
      <a:accent5>
        <a:srgbClr val="FFE0B8"/>
      </a:accent5>
      <a:accent6>
        <a:srgbClr val="0000E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chemeClr val="accent4">
              <a:alpha val="38000"/>
            </a:scheme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CC66"/>
      </a:accent1>
      <a:accent2>
        <a:srgbClr val="0000FF"/>
      </a:accent2>
      <a:accent3>
        <a:srgbClr val="FFFFFF"/>
      </a:accent3>
      <a:accent4>
        <a:srgbClr val="000000"/>
      </a:accent4>
      <a:accent5>
        <a:srgbClr val="FFE0B8"/>
      </a:accent5>
      <a:accent6>
        <a:srgbClr val="0000E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chemeClr val="accent4">
                <a:alpha val="38000"/>
              </a:scheme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bevel/>
        </a:ln>
        <a:effectLst>
          <a:outerShdw sx="100000" sy="100000" kx="0" ky="0" algn="b" rotWithShape="0" blurRad="38100" dist="20000" dir="5400000">
            <a:schemeClr val="accent4">
              <a:alpha val="38000"/>
            </a:scheme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chemeClr val="accent4"/>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