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ctrTitle"/>
          </p:nvPr>
        </p:nvSpPr>
        <p:spPr>
          <a:xfrm>
            <a:off x="685800" y="655051"/>
            <a:ext cx="7772400" cy="4558633"/>
          </a:xfrm>
          <a:prstGeom prst="rect">
            <a:avLst/>
          </a:prstGeom>
        </p:spPr>
        <p:txBody>
          <a:bodyPr/>
          <a:lstStyle/>
          <a:p>
            <a:pPr>
              <a:defRPr b="1" sz="6600">
                <a:solidFill>
                  <a:srgbClr val="604A7B"/>
                </a:solidFill>
              </a:defRPr>
            </a:pPr>
            <a:r>
              <a:t>LEADERSHIP</a:t>
            </a:r>
            <a:br/>
            <a:r>
              <a:t>BscBA</a:t>
            </a:r>
            <a:br/>
            <a:r>
              <a:t>Aalto University</a:t>
            </a:r>
            <a:br/>
            <a:r>
              <a:t>Mikkeli</a:t>
            </a:r>
          </a:p>
        </p:txBody>
      </p:sp>
      <p:sp>
        <p:nvSpPr>
          <p:cNvPr id="113" name="Subtitle 2"/>
          <p:cNvSpPr txBox="1"/>
          <p:nvPr>
            <p:ph type="subTitle" sz="quarter" idx="1"/>
          </p:nvPr>
        </p:nvSpPr>
        <p:spPr>
          <a:xfrm>
            <a:off x="1371600" y="5414209"/>
            <a:ext cx="6400800" cy="752644"/>
          </a:xfrm>
          <a:prstGeom prst="rect">
            <a:avLst/>
          </a:prstGeom>
        </p:spPr>
        <p:txBody>
          <a:bodyPr/>
          <a:lstStyle/>
          <a:p>
            <a:pPr defTabSz="443483">
              <a:lnSpc>
                <a:spcPct val="80000"/>
              </a:lnSpc>
              <a:spcBef>
                <a:spcPts val="500"/>
              </a:spcBef>
              <a:defRPr b="1" i="1" sz="2100">
                <a:solidFill>
                  <a:srgbClr val="77933C"/>
                </a:solidFill>
              </a:defRPr>
            </a:pPr>
            <a:r>
              <a:t>Dr Elyssebeth Leigh</a:t>
            </a:r>
          </a:p>
          <a:p>
            <a:pPr defTabSz="443483">
              <a:lnSpc>
                <a:spcPct val="80000"/>
              </a:lnSpc>
              <a:spcBef>
                <a:spcPts val="500"/>
              </a:spcBef>
              <a:defRPr b="1" i="1" sz="2100">
                <a:solidFill>
                  <a:srgbClr val="77933C"/>
                </a:solidFill>
              </a:defRPr>
            </a:pPr>
            <a:r>
              <a:t>19/02/2018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/>
          <p:nvPr>
            <p:ph type="title"/>
          </p:nvPr>
        </p:nvSpPr>
        <p:spPr>
          <a:xfrm>
            <a:off x="457200" y="374313"/>
            <a:ext cx="8229600" cy="1042739"/>
          </a:xfrm>
          <a:prstGeom prst="rect">
            <a:avLst/>
          </a:prstGeom>
        </p:spPr>
        <p:txBody>
          <a:bodyPr/>
          <a:lstStyle/>
          <a:p>
            <a:pPr defTabSz="374904">
              <a:defRPr b="1" sz="3100">
                <a:solidFill>
                  <a:srgbClr val="77933C"/>
                </a:solidFill>
              </a:defRPr>
            </a:pPr>
            <a:r>
              <a:t>The Process </a:t>
            </a:r>
            <a:br/>
            <a:r>
              <a:rPr b="0" sz="2900">
                <a:solidFill>
                  <a:srgbClr val="000000"/>
                </a:solidFill>
              </a:rPr>
              <a:t>Four rounds of questions and discussion</a:t>
            </a:r>
          </a:p>
        </p:txBody>
      </p:sp>
      <p:sp>
        <p:nvSpPr>
          <p:cNvPr id="138" name="Content Placeholder 2"/>
          <p:cNvSpPr txBox="1"/>
          <p:nvPr>
            <p:ph type="body" idx="1"/>
          </p:nvPr>
        </p:nvSpPr>
        <p:spPr>
          <a:xfrm>
            <a:off x="457200" y="1697789"/>
            <a:ext cx="8229600" cy="473242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t>First Question</a:t>
            </a:r>
          </a:p>
          <a:p>
            <a:pPr>
              <a:spcBef>
                <a:spcPts val="500"/>
              </a:spcBef>
              <a:defRPr sz="2400"/>
            </a:pPr>
            <a:r>
              <a:t>What is leadership? What is good (bad) leadership?</a:t>
            </a:r>
          </a:p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t>Second Question</a:t>
            </a:r>
          </a:p>
          <a:p>
            <a:pPr>
              <a:spcBef>
                <a:spcPts val="500"/>
              </a:spcBef>
              <a:defRPr sz="2400"/>
            </a:pPr>
            <a:r>
              <a:t>Describe your experiences of leadership (as leader/follower)</a:t>
            </a:r>
          </a:p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t>Third Question</a:t>
            </a:r>
          </a:p>
          <a:p>
            <a:pPr>
              <a:spcBef>
                <a:spcPts val="500"/>
              </a:spcBef>
              <a:defRPr sz="2400"/>
            </a:pPr>
            <a:r>
              <a:t>What do you want to know/be able to do at the end of three weeks?</a:t>
            </a:r>
            <a:endParaRPr sz="2800"/>
          </a:p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t>Fourth Question</a:t>
            </a:r>
          </a:p>
          <a:p>
            <a:pPr>
              <a:spcBef>
                <a:spcPts val="500"/>
              </a:spcBef>
              <a:defRPr sz="2400"/>
            </a:pPr>
            <a:r>
              <a:t>What will you contribute to this experience of learning about – and doing – leadership?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 defTabSz="388620">
              <a:defRPr b="1" cap="all" sz="3400"/>
            </a:pPr>
            <a:r>
              <a:t>What is leadership?</a:t>
            </a:r>
          </a:p>
          <a:p>
            <a:pPr defTabSz="388620">
              <a:defRPr b="1" cap="all" sz="3400"/>
            </a:pPr>
            <a:r>
              <a:t>What is good (bad) leadership?</a:t>
            </a:r>
          </a:p>
        </p:txBody>
      </p:sp>
      <p:sp>
        <p:nvSpPr>
          <p:cNvPr id="141" name="Content Placeholder 2"/>
          <p:cNvSpPr txBox="1"/>
          <p:nvPr>
            <p:ph type="body" idx="1"/>
          </p:nvPr>
        </p:nvSpPr>
        <p:spPr>
          <a:xfrm>
            <a:off x="350251" y="2009943"/>
            <a:ext cx="8229601" cy="3478463"/>
          </a:xfrm>
          <a:prstGeom prst="rect">
            <a:avLst/>
          </a:prstGeom>
        </p:spPr>
        <p:txBody>
          <a:bodyPr/>
          <a:lstStyle/>
          <a:p>
            <a:pPr lvl="1" marL="742950" indent="-285750">
              <a:buFont typeface="Calibri"/>
              <a:buChar char="❖"/>
            </a:pPr>
            <a:r>
              <a:t>What do you know about Leadership?</a:t>
            </a:r>
            <a:endParaRPr sz="2800"/>
          </a:p>
          <a:p>
            <a:pPr lvl="1" marL="742950" indent="-285750">
              <a:buFont typeface="Calibri"/>
              <a:buChar char="❖"/>
            </a:pPr>
            <a:r>
              <a:t>Why is it important?</a:t>
            </a:r>
            <a:endParaRPr sz="2800"/>
          </a:p>
          <a:p>
            <a:pPr lvl="1" marL="742950" indent="-285750">
              <a:buFont typeface="Calibri"/>
              <a:buChar char="❖"/>
            </a:pPr>
            <a:r>
              <a:t>What are the differences between ‘good’ and ‘bad’ leadership?</a:t>
            </a:r>
          </a:p>
          <a:p>
            <a:pPr lvl="1" marL="742950" indent="-285750">
              <a:buFont typeface="Calibri"/>
              <a:buChar char="❖"/>
            </a:pPr>
            <a:r>
              <a:t>Why is ‘Leadership’ important?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/>
          <p:nvPr>
            <p:ph type="title"/>
          </p:nvPr>
        </p:nvSpPr>
        <p:spPr>
          <a:xfrm>
            <a:off x="457200" y="477838"/>
            <a:ext cx="8229600" cy="1143002"/>
          </a:xfrm>
          <a:prstGeom prst="rect">
            <a:avLst/>
          </a:prstGeom>
        </p:spPr>
        <p:txBody>
          <a:bodyPr/>
          <a:lstStyle/>
          <a:p>
            <a:pPr defTabSz="301752">
              <a:defRPr b="1" cap="all" sz="2640"/>
            </a:pPr>
            <a:r>
              <a:t>Describe your experiences of leadership</a:t>
            </a:r>
          </a:p>
          <a:p>
            <a:pPr defTabSz="301752">
              <a:defRPr b="1" cap="all" sz="2640"/>
            </a:pPr>
            <a:r>
              <a:t>as leader/follower</a:t>
            </a:r>
            <a:endParaRPr sz="1584"/>
          </a:p>
        </p:txBody>
      </p:sp>
      <p:sp>
        <p:nvSpPr>
          <p:cNvPr id="144" name="Content Placeholder 2"/>
          <p:cNvSpPr txBox="1"/>
          <p:nvPr>
            <p:ph type="body" idx="1"/>
          </p:nvPr>
        </p:nvSpPr>
        <p:spPr>
          <a:xfrm>
            <a:off x="457200" y="2304045"/>
            <a:ext cx="8229600" cy="3453066"/>
          </a:xfrm>
          <a:prstGeom prst="rect">
            <a:avLst/>
          </a:prstGeom>
        </p:spPr>
        <p:txBody>
          <a:bodyPr/>
          <a:lstStyle/>
          <a:p>
            <a:pPr marL="305180" indent="-305180" defTabSz="406908">
              <a:spcBef>
                <a:spcPts val="600"/>
              </a:spcBef>
              <a:buFontTx/>
              <a:buChar char="◇"/>
              <a:defRPr sz="2848"/>
            </a:pPr>
            <a:r>
              <a:t>How will completing this subject help you plan/progress your career? </a:t>
            </a:r>
          </a:p>
          <a:p>
            <a:pPr marL="305180" indent="-305180" defTabSz="406908">
              <a:spcBef>
                <a:spcPts val="600"/>
              </a:spcBef>
              <a:buFontTx/>
              <a:buChar char="◇"/>
              <a:defRPr sz="2848"/>
            </a:pPr>
            <a:r>
              <a:t>How will your actions be different?</a:t>
            </a:r>
          </a:p>
          <a:p>
            <a:pPr marL="305180" indent="-305180" defTabSz="406908">
              <a:spcBef>
                <a:spcPts val="600"/>
              </a:spcBef>
              <a:buFontTx/>
              <a:buChar char="◇"/>
              <a:defRPr sz="2848"/>
            </a:pPr>
            <a:r>
              <a:t>How will this new knowledge add to your repertoire?</a:t>
            </a:r>
          </a:p>
          <a:p>
            <a:pPr marL="305180" indent="-305180" defTabSz="406908">
              <a:spcBef>
                <a:spcPts val="600"/>
              </a:spcBef>
              <a:buFontTx/>
              <a:buChar char="◇"/>
              <a:defRPr sz="2848"/>
            </a:pPr>
            <a:r>
              <a:t>What do you expect that you will you be able to do?</a:t>
            </a:r>
          </a:p>
          <a:p>
            <a:pPr marL="305180" indent="-305180" defTabSz="406908">
              <a:spcBef>
                <a:spcPts val="600"/>
              </a:spcBef>
              <a:buFontTx/>
              <a:buChar char="◇"/>
              <a:defRPr sz="2848"/>
            </a:pPr>
            <a:r>
              <a:t>What might you no longer do – because of it?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ontent Placeholder 2"/>
          <p:cNvSpPr txBox="1"/>
          <p:nvPr>
            <p:ph type="body" idx="1"/>
          </p:nvPr>
        </p:nvSpPr>
        <p:spPr>
          <a:xfrm>
            <a:off x="457200" y="2108200"/>
            <a:ext cx="8229600" cy="3707063"/>
          </a:xfrm>
          <a:prstGeom prst="rect">
            <a:avLst/>
          </a:prstGeom>
        </p:spPr>
        <p:txBody>
          <a:bodyPr/>
          <a:lstStyle/>
          <a:p>
            <a:pPr marL="320842" indent="-320842">
              <a:buSzPct val="60000"/>
              <a:buFontTx/>
              <a:buBlip>
                <a:blip r:embed="rId2"/>
              </a:buBlip>
            </a:pPr>
            <a:r>
              <a:t>Why is this knowledge important?</a:t>
            </a:r>
          </a:p>
          <a:p>
            <a:pPr marL="320842" indent="-320842">
              <a:buSzPct val="60000"/>
              <a:buFontTx/>
              <a:buBlip>
                <a:blip r:embed="rId2"/>
              </a:buBlip>
            </a:pPr>
            <a:r>
              <a:t>How might this knowledge alter your understanding of Leaders and Leadership?</a:t>
            </a:r>
          </a:p>
          <a:p>
            <a:pPr marL="320842" indent="-320842">
              <a:buSzPct val="60000"/>
              <a:buFontTx/>
              <a:buBlip>
                <a:blip r:embed="rId2"/>
              </a:buBlip>
            </a:pPr>
            <a:r>
              <a:t>How might your actions/behaviours change?</a:t>
            </a:r>
          </a:p>
          <a:p>
            <a:pPr marL="320842" indent="-320842">
              <a:buSzPct val="60000"/>
              <a:buFontTx/>
              <a:buBlip>
                <a:blip r:embed="rId2"/>
              </a:buBlip>
            </a:pPr>
            <a:r>
              <a:t>What might happen if you exercise more/new leadership skills in your life?</a:t>
            </a:r>
          </a:p>
        </p:txBody>
      </p:sp>
      <p:sp>
        <p:nvSpPr>
          <p:cNvPr id="147" name="Title 1"/>
          <p:cNvSpPr txBox="1"/>
          <p:nvPr>
            <p:ph type="title"/>
          </p:nvPr>
        </p:nvSpPr>
        <p:spPr>
          <a:xfrm>
            <a:off x="457200" y="477838"/>
            <a:ext cx="8229600" cy="1143002"/>
          </a:xfrm>
          <a:prstGeom prst="rect">
            <a:avLst/>
          </a:prstGeom>
        </p:spPr>
        <p:txBody>
          <a:bodyPr/>
          <a:lstStyle>
            <a:lvl1pPr algn="l" defTabSz="388620">
              <a:defRPr b="1" cap="all" sz="3400"/>
            </a:lvl1pPr>
          </a:lstStyle>
          <a:p>
            <a:pPr/>
            <a:r>
              <a:t>What do you want to know / be able to do at the end of three weeks?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/>
          <p:nvPr>
            <p:ph type="title"/>
          </p:nvPr>
        </p:nvSpPr>
        <p:spPr>
          <a:xfrm>
            <a:off x="457200" y="274637"/>
            <a:ext cx="8229600" cy="1931150"/>
          </a:xfrm>
          <a:prstGeom prst="rect">
            <a:avLst/>
          </a:prstGeom>
        </p:spPr>
        <p:txBody>
          <a:bodyPr/>
          <a:lstStyle/>
          <a:p>
            <a:pPr>
              <a:defRPr b="1" cap="all" sz="3800"/>
            </a:pPr>
            <a:r>
              <a:t>What will you contribute </a:t>
            </a:r>
          </a:p>
          <a:p>
            <a:pPr>
              <a:defRPr b="1" cap="all" sz="3800"/>
            </a:pPr>
            <a:r>
              <a:t>to this experience of learning about – and doing – leadership?</a:t>
            </a:r>
          </a:p>
        </p:txBody>
      </p:sp>
      <p:sp>
        <p:nvSpPr>
          <p:cNvPr id="150" name="Content Placeholder 3"/>
          <p:cNvSpPr txBox="1"/>
          <p:nvPr>
            <p:ph type="body" idx="1"/>
          </p:nvPr>
        </p:nvSpPr>
        <p:spPr>
          <a:xfrm>
            <a:off x="457200" y="2352842"/>
            <a:ext cx="8229600" cy="385010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Do not underestimate yourself</a:t>
            </a:r>
          </a:p>
          <a:p>
            <a:pPr>
              <a:lnSpc>
                <a:spcPct val="90000"/>
              </a:lnSpc>
            </a:pPr>
            <a:r>
              <a:t>Identify some challenges you would like to try</a:t>
            </a:r>
          </a:p>
          <a:p>
            <a:pPr>
              <a:lnSpc>
                <a:spcPct val="90000"/>
              </a:lnSpc>
            </a:pPr>
            <a:r>
              <a:t>What kind of leader are you now? </a:t>
            </a:r>
          </a:p>
          <a:p>
            <a:pPr>
              <a:lnSpc>
                <a:spcPct val="90000"/>
              </a:lnSpc>
            </a:pPr>
            <a:r>
              <a:t>What would you like to be?</a:t>
            </a:r>
          </a:p>
          <a:p>
            <a:pPr>
              <a:lnSpc>
                <a:spcPct val="90000"/>
              </a:lnSpc>
            </a:pPr>
            <a:r>
              <a:t>What are you willing to attempt? </a:t>
            </a:r>
          </a:p>
          <a:p>
            <a:pPr>
              <a:lnSpc>
                <a:spcPct val="90000"/>
              </a:lnSpc>
            </a:pPr>
            <a:r>
              <a:t>What risks might you take to improve your leadership capabilities?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genda for Day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  <a:r>
              <a:t>Agenda for Day 1</a:t>
            </a:r>
          </a:p>
        </p:txBody>
      </p:sp>
      <p:sp>
        <p:nvSpPr>
          <p:cNvPr id="116" name="Syllabus document…"/>
          <p:cNvSpPr txBox="1"/>
          <p:nvPr>
            <p:ph type="body" idx="1"/>
          </p:nvPr>
        </p:nvSpPr>
        <p:spPr>
          <a:xfrm>
            <a:off x="558800" y="1270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01625" indent="-201625" defTabSz="268833">
              <a:spcBef>
                <a:spcPts val="400"/>
              </a:spcBef>
              <a:defRPr sz="1860"/>
            </a:pPr>
            <a:r>
              <a:t>Syllabus -what it does and does not say</a:t>
            </a:r>
          </a:p>
          <a:p>
            <a:pPr marL="201625" indent="-201625" defTabSz="268833">
              <a:spcBef>
                <a:spcPts val="400"/>
              </a:spcBef>
              <a:defRPr sz="1860"/>
            </a:pPr>
            <a:r>
              <a:t>A</a:t>
            </a:r>
            <a:r>
              <a:t>ssessment tasks and  processes</a:t>
            </a:r>
          </a:p>
          <a:p>
            <a:pPr lvl="1" marL="475945" indent="-201625" defTabSz="268833">
              <a:spcBef>
                <a:spcPts val="400"/>
              </a:spcBef>
              <a:buChar char="•"/>
              <a:defRPr sz="1860"/>
            </a:pPr>
            <a:r>
              <a:t>Beginning to work</a:t>
            </a:r>
          </a:p>
          <a:p>
            <a:pPr marL="201625" indent="-201625" defTabSz="268833">
              <a:spcBef>
                <a:spcPts val="400"/>
              </a:spcBef>
              <a:defRPr sz="1860"/>
            </a:pPr>
            <a:r>
              <a:t>“We are all leaders at some time”</a:t>
            </a:r>
          </a:p>
          <a:p>
            <a:pPr lvl="2" marL="750265" indent="-201625" defTabSz="268833">
              <a:spcBef>
                <a:spcPts val="400"/>
              </a:spcBef>
              <a:defRPr sz="1860"/>
            </a:pPr>
            <a:r>
              <a:t>What does this mean for this Course?</a:t>
            </a:r>
          </a:p>
          <a:p>
            <a:pPr marL="201625" indent="-201625" defTabSz="268833">
              <a:spcBef>
                <a:spcPts val="400"/>
              </a:spcBef>
              <a:defRPr sz="1860"/>
            </a:pPr>
            <a:r>
              <a:t>Force Field Analysis </a:t>
            </a:r>
          </a:p>
          <a:p>
            <a:pPr lvl="1" marL="475945" indent="-201625" defTabSz="268833">
              <a:spcBef>
                <a:spcPts val="400"/>
              </a:spcBef>
              <a:buChar char="•"/>
              <a:defRPr sz="1860"/>
            </a:pPr>
            <a:r>
              <a:t>What </a:t>
            </a:r>
            <a:r>
              <a:rPr i="1"/>
              <a:t>forces</a:t>
            </a:r>
            <a:r>
              <a:t> present in this room help and hinder knowledge acquisition?</a:t>
            </a:r>
          </a:p>
          <a:p>
            <a:pPr marL="201625" indent="-201625" defTabSz="268833">
              <a:spcBef>
                <a:spcPts val="400"/>
              </a:spcBef>
              <a:defRPr sz="1860"/>
            </a:pPr>
            <a:r>
              <a:t>Leadership and Knowledge</a:t>
            </a:r>
          </a:p>
          <a:p>
            <a:pPr lvl="1" marL="475945" indent="-201625" defTabSz="268833">
              <a:spcBef>
                <a:spcPts val="400"/>
              </a:spcBef>
              <a:buChar char="•"/>
              <a:defRPr sz="1860"/>
            </a:pPr>
            <a:r>
              <a:t>What does a leader need to know about knowledge?</a:t>
            </a:r>
          </a:p>
          <a:p>
            <a:pPr lvl="1" marL="475945" indent="-201625" defTabSz="268833">
              <a:spcBef>
                <a:spcPts val="400"/>
              </a:spcBef>
              <a:buChar char="•"/>
              <a:defRPr sz="1860"/>
            </a:pPr>
            <a:r>
              <a:t>How is knowledge acquired - learning about learning</a:t>
            </a:r>
          </a:p>
          <a:p>
            <a:pPr marL="201625" indent="-201625" defTabSz="268833">
              <a:spcBef>
                <a:spcPts val="400"/>
              </a:spcBef>
              <a:defRPr sz="1860"/>
            </a:pPr>
            <a:r>
              <a:t>Building Trust</a:t>
            </a:r>
          </a:p>
          <a:p>
            <a:pPr lvl="1" marL="475945" indent="-201625" defTabSz="268833">
              <a:spcBef>
                <a:spcPts val="400"/>
              </a:spcBef>
              <a:buChar char="•"/>
              <a:defRPr sz="1860"/>
            </a:pPr>
            <a:r>
              <a:t>Activity and conversation</a:t>
            </a:r>
          </a:p>
          <a:p>
            <a:pPr marL="201625" indent="-201625" defTabSz="268833">
              <a:spcBef>
                <a:spcPts val="400"/>
              </a:spcBef>
              <a:defRPr sz="1860"/>
            </a:pPr>
            <a:r>
              <a:t>Planning for Day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2"/>
          <p:cNvSpPr txBox="1"/>
          <p:nvPr>
            <p:ph type="title"/>
          </p:nvPr>
        </p:nvSpPr>
        <p:spPr>
          <a:xfrm>
            <a:off x="685800" y="935789"/>
            <a:ext cx="7772400" cy="4653799"/>
          </a:xfrm>
          <a:prstGeom prst="rect">
            <a:avLst/>
          </a:prstGeom>
        </p:spPr>
        <p:txBody>
          <a:bodyPr/>
          <a:lstStyle>
            <a:lvl1pPr defTabSz="393191">
              <a:defRPr sz="5600">
                <a:solidFill>
                  <a:srgbClr val="971B3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Welcome to a conversation with  a purpose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2"/>
          <p:cNvSpPr txBox="1"/>
          <p:nvPr>
            <p:ph type="title"/>
          </p:nvPr>
        </p:nvSpPr>
        <p:spPr>
          <a:xfrm>
            <a:off x="685800" y="842209"/>
            <a:ext cx="7772400" cy="5307265"/>
          </a:xfrm>
          <a:prstGeom prst="rect">
            <a:avLst/>
          </a:prstGeom>
        </p:spPr>
        <p:txBody>
          <a:bodyPr/>
          <a:lstStyle>
            <a:lvl1pPr>
              <a:defRPr b="1" sz="6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What will help us to be better leaders?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/>
          <p:nvPr>
            <p:ph type="title"/>
          </p:nvPr>
        </p:nvSpPr>
        <p:spPr>
          <a:xfrm>
            <a:off x="457200" y="274638"/>
            <a:ext cx="8229600" cy="711797"/>
          </a:xfrm>
          <a:prstGeom prst="rect">
            <a:avLst/>
          </a:prstGeom>
        </p:spPr>
        <p:txBody>
          <a:bodyPr/>
          <a:lstStyle>
            <a:lvl1pPr defTabSz="416052">
              <a:defRPr sz="4004"/>
            </a:lvl1pPr>
          </a:lstStyle>
          <a:p>
            <a:pPr/>
            <a:r>
              <a:t>Thinking about Leadership </a:t>
            </a:r>
          </a:p>
        </p:txBody>
      </p:sp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622300" y="1164387"/>
            <a:ext cx="8229600" cy="5003803"/>
          </a:xfrm>
          <a:prstGeom prst="rect">
            <a:avLst/>
          </a:prstGeom>
        </p:spPr>
        <p:txBody>
          <a:bodyPr/>
          <a:lstStyle/>
          <a:p>
            <a:pPr marL="0" indent="0" defTabSz="342900">
              <a:lnSpc>
                <a:spcPct val="90000"/>
              </a:lnSpc>
              <a:spcBef>
                <a:spcPts val="500"/>
              </a:spcBef>
              <a:buSzTx/>
              <a:buNone/>
              <a:defRPr sz="2100"/>
            </a:pPr>
            <a:r>
              <a:t>Put a code word / image once in each box on the page</a:t>
            </a:r>
          </a:p>
          <a:p>
            <a:pPr marL="0" indent="0" defTabSz="342900">
              <a:lnSpc>
                <a:spcPct val="90000"/>
              </a:lnSpc>
              <a:spcBef>
                <a:spcPts val="500"/>
              </a:spcBef>
              <a:buSzTx/>
              <a:buNone/>
              <a:defRPr sz="2100"/>
            </a:pPr>
            <a:r>
              <a:t>Top left segment –</a:t>
            </a:r>
          </a:p>
          <a:p>
            <a:pPr lvl="1" marL="0" indent="557212" defTabSz="34290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Questions that you have about Leadership </a:t>
            </a:r>
          </a:p>
          <a:p>
            <a:pPr marL="0" indent="0" defTabSz="342900">
              <a:lnSpc>
                <a:spcPct val="90000"/>
              </a:lnSpc>
              <a:spcBef>
                <a:spcPts val="500"/>
              </a:spcBef>
              <a:buSzTx/>
              <a:buNone/>
              <a:defRPr sz="2100"/>
            </a:pPr>
            <a:r>
              <a:t>Top middle segment write –</a:t>
            </a:r>
          </a:p>
          <a:p>
            <a:pPr lvl="1" marL="0" indent="557212" defTabSz="34290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Three factors that you think make a good leader</a:t>
            </a:r>
          </a:p>
          <a:p>
            <a:pPr marL="0" indent="0" defTabSz="34290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t>T</a:t>
            </a:r>
            <a:r>
              <a:rPr sz="2100"/>
              <a:t>op right segment segment write</a:t>
            </a:r>
            <a:r>
              <a:t> – </a:t>
            </a:r>
          </a:p>
          <a:p>
            <a:pPr lvl="1" marL="0" indent="526596" defTabSz="342900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t>Three skills (capabilities)  you have observed in someone you consider to be a ‘good leader’</a:t>
            </a:r>
          </a:p>
          <a:p>
            <a:pPr marL="0" indent="0" defTabSz="34290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sz="1800"/>
              <a:t>B</a:t>
            </a:r>
            <a:r>
              <a:rPr sz="2100"/>
              <a:t>ottom left segment write –</a:t>
            </a:r>
            <a:endParaRPr sz="2100"/>
          </a:p>
          <a:p>
            <a:pPr lvl="1" marL="0" indent="526596" defTabSz="342900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t>Three areas of knowledge that a leader needs</a:t>
            </a:r>
          </a:p>
          <a:p>
            <a:pPr marL="0" indent="0" defTabSz="342900">
              <a:lnSpc>
                <a:spcPct val="90000"/>
              </a:lnSpc>
              <a:spcBef>
                <a:spcPts val="300"/>
              </a:spcBef>
              <a:buSzTx/>
              <a:buNone/>
              <a:defRPr sz="2100"/>
            </a:pPr>
            <a:r>
              <a:t>Bottom middle segment write </a:t>
            </a:r>
          </a:p>
          <a:p>
            <a:pPr lvl="1" marL="0" indent="557212" defTabSz="342900">
              <a:lnSpc>
                <a:spcPct val="90000"/>
              </a:lnSpc>
              <a:spcBef>
                <a:spcPts val="300"/>
              </a:spcBef>
              <a:buSzTx/>
              <a:buNone/>
              <a:defRPr sz="2100"/>
            </a:pPr>
            <a:r>
              <a:t>T</a:t>
            </a:r>
            <a:r>
              <a:rPr sz="1800"/>
              <a:t>hree skills a Leader needs</a:t>
            </a:r>
            <a:endParaRPr sz="1800"/>
          </a:p>
          <a:p>
            <a:pPr marL="0" indent="0" defTabSz="342900">
              <a:lnSpc>
                <a:spcPct val="90000"/>
              </a:lnSpc>
              <a:spcBef>
                <a:spcPts val="300"/>
              </a:spcBef>
              <a:buSzTx/>
              <a:buNone/>
              <a:defRPr sz="2100"/>
            </a:pPr>
            <a:r>
              <a:rPr sz="1800"/>
              <a:t>B</a:t>
            </a:r>
            <a:r>
              <a:t>ottom right segment</a:t>
            </a:r>
          </a:p>
          <a:p>
            <a:pPr lvl="1" marL="0" indent="526596" defTabSz="342900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t>Three skills/sets of knowledge that you want to exercise confidently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orce Field Analysi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79475">
              <a:defRPr sz="3652"/>
            </a:pPr>
            <a:r>
              <a:t>Force Field Analysis</a:t>
            </a:r>
          </a:p>
          <a:p>
            <a:pPr defTabSz="379475">
              <a:defRPr sz="3154"/>
            </a:pPr>
            <a:r>
              <a:t>A tool for setting directions</a:t>
            </a:r>
          </a:p>
        </p:txBody>
      </p:sp>
      <p:sp>
        <p:nvSpPr>
          <p:cNvPr id="126" name="A reasonable statement of our goal and purpose for being in this room at this time…"/>
          <p:cNvSpPr txBox="1"/>
          <p:nvPr>
            <p:ph type="body" idx="1"/>
          </p:nvPr>
        </p:nvSpPr>
        <p:spPr>
          <a:xfrm>
            <a:off x="723900" y="1943100"/>
            <a:ext cx="8229600" cy="4525963"/>
          </a:xfrm>
          <a:prstGeom prst="rect">
            <a:avLst/>
          </a:prstGeom>
        </p:spPr>
        <p:txBody>
          <a:bodyPr/>
          <a:lstStyle/>
          <a:p>
            <a:pPr marL="427789" indent="-427789">
              <a:buFontTx/>
              <a:buAutoNum type="arabicPeriod" startAt="1"/>
            </a:pPr>
            <a:r>
              <a:t>A reasonable statement of our goal and purpose for being in this room at this time </a:t>
            </a:r>
          </a:p>
          <a:p>
            <a:pPr marL="427789" indent="-427789">
              <a:buFontTx/>
              <a:buAutoNum type="arabicPeriod" startAt="1"/>
            </a:pPr>
            <a:r>
              <a:t>A reasonable statement to describe the situation right now</a:t>
            </a:r>
          </a:p>
          <a:p>
            <a:pPr marL="427789" indent="-427789">
              <a:buFontTx/>
              <a:buAutoNum type="arabicPeriod" startAt="1"/>
            </a:pPr>
            <a:r>
              <a:t>Forces </a:t>
            </a:r>
            <a:r>
              <a:rPr b="1" i="1"/>
              <a:t>Driving</a:t>
            </a:r>
            <a:r>
              <a:t> us towards the goal/purpose</a:t>
            </a:r>
          </a:p>
          <a:p>
            <a:pPr marL="427789" indent="-427789">
              <a:buFontTx/>
              <a:buAutoNum type="arabicPeriod" startAt="1"/>
            </a:pPr>
            <a:r>
              <a:t>Forces </a:t>
            </a:r>
            <a:r>
              <a:rPr b="1" i="1"/>
              <a:t>Restraining</a:t>
            </a:r>
            <a:r>
              <a:t> achievement of the goal / purpose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e Proc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Process</a:t>
            </a:r>
          </a:p>
        </p:txBody>
      </p:sp>
      <p:sp>
        <p:nvSpPr>
          <p:cNvPr id="129" name="Using one card per item write down as many Driving and Restraining forces as you can think o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4736" indent="-534736">
              <a:buFontTx/>
              <a:buAutoNum type="alphaUcPeriod" startAt="1"/>
            </a:pPr>
            <a:r>
              <a:t>Using one card per item write down as many Driving and Restraining forces as you can think of</a:t>
            </a:r>
          </a:p>
          <a:p>
            <a:pPr marL="534736" indent="-534736">
              <a:buFontTx/>
              <a:buAutoNum type="alphaUcPeriod" startAt="1"/>
            </a:pPr>
            <a:r>
              <a:t>Post them to the board</a:t>
            </a:r>
          </a:p>
          <a:p>
            <a:pPr marL="534736" indent="-534736">
              <a:buFontTx/>
              <a:buAutoNum type="alphaUcPeriod" startAt="1"/>
            </a:pPr>
            <a:r>
              <a:t>Read everything and think how you might cluster them into ‘like’ items</a:t>
            </a:r>
          </a:p>
          <a:p>
            <a:pPr marL="534736" indent="-534736">
              <a:buFontTx/>
              <a:buAutoNum type="alphaUcPeriod" startAt="1"/>
            </a:pPr>
            <a:r>
              <a:t>Clustering - everyone works</a:t>
            </a:r>
          </a:p>
          <a:p>
            <a:pPr marL="534736" indent="-534736">
              <a:buFontTx/>
              <a:buAutoNum type="alphaUcPeriod" startAt="1"/>
            </a:pPr>
            <a:r>
              <a:t>Naming and describing - small group work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1"/>
          <p:cNvSpPr txBox="1"/>
          <p:nvPr>
            <p:ph type="title"/>
          </p:nvPr>
        </p:nvSpPr>
        <p:spPr>
          <a:xfrm>
            <a:off x="1336842" y="530059"/>
            <a:ext cx="6443581" cy="111425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Guidelines for contributing</a:t>
            </a:r>
          </a:p>
        </p:txBody>
      </p:sp>
      <p:sp>
        <p:nvSpPr>
          <p:cNvPr id="132" name="Rectangle 3"/>
          <p:cNvSpPr/>
          <p:nvPr/>
        </p:nvSpPr>
        <p:spPr>
          <a:xfrm>
            <a:off x="917332" y="1415716"/>
            <a:ext cx="7282599" cy="45364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Listen to understand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Contribute your thinking</a:t>
            </a:r>
            <a:br/>
            <a:r>
              <a:t>Trust yourself to speak wisely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Speak your mind and your heart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Look for the links and help connect ideas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Listen together for insights and deeper questions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Writing  is encouraged</a:t>
            </a:r>
          </a:p>
          <a:p>
            <a:pPr algn="ctr"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Play! </a:t>
            </a:r>
            <a:br/>
            <a:r>
              <a:t>Doodle! Draw!</a:t>
            </a:r>
          </a:p>
          <a:p>
            <a:pPr algn="ctr"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Have fun!!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3"/>
          <p:cNvSpPr txBox="1"/>
          <p:nvPr>
            <p:ph type="body" idx="1"/>
          </p:nvPr>
        </p:nvSpPr>
        <p:spPr>
          <a:xfrm>
            <a:off x="685800" y="1600200"/>
            <a:ext cx="7772400" cy="4724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100"/>
              </a:spcBef>
              <a:buSzTx/>
              <a:buNone/>
              <a:defRPr sz="4800">
                <a:solidFill>
                  <a:schemeClr val="accent2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Table host</a:t>
            </a:r>
          </a:p>
          <a:p>
            <a:pPr lvl="1" marL="742950" indent="-285750">
              <a:spcBef>
                <a:spcPts val="1200"/>
              </a:spcBef>
              <a:defRPr sz="5400">
                <a:solidFill>
                  <a:srgbClr val="790041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 </a:t>
            </a:r>
            <a:r>
              <a:rPr sz="4000"/>
              <a:t>Stays at the table to welcome newcomers</a:t>
            </a:r>
            <a:endParaRPr sz="4000"/>
          </a:p>
          <a:p>
            <a:pPr>
              <a:spcBef>
                <a:spcPts val="1100"/>
              </a:spcBef>
              <a:buSzTx/>
              <a:buNone/>
              <a:defRPr sz="4800">
                <a:solidFill>
                  <a:schemeClr val="accent2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Creators </a:t>
            </a:r>
          </a:p>
          <a:p>
            <a:pPr lvl="1" marL="742950" indent="-285750">
              <a:spcBef>
                <a:spcPts val="1200"/>
              </a:spcBef>
              <a:defRPr sz="5000">
                <a:solidFill>
                  <a:srgbClr val="790041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t> </a:t>
            </a:r>
            <a:r>
              <a:rPr sz="4000"/>
              <a:t>Everyone</a:t>
            </a:r>
          </a:p>
        </p:txBody>
      </p:sp>
      <p:sp>
        <p:nvSpPr>
          <p:cNvPr id="135" name="Title 1"/>
          <p:cNvSpPr txBox="1"/>
          <p:nvPr>
            <p:ph type="title"/>
          </p:nvPr>
        </p:nvSpPr>
        <p:spPr>
          <a:xfrm>
            <a:off x="922421" y="458536"/>
            <a:ext cx="7379366" cy="1185781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Abadi MT Condensed Extra Bold"/>
                <a:ea typeface="Abadi MT Condensed Extra Bold"/>
                <a:cs typeface="Abadi MT Condensed Extra Bold"/>
                <a:sym typeface="Abadi MT Condensed Extra Bold"/>
              </a:defRPr>
            </a:lvl1pPr>
          </a:lstStyle>
          <a:p>
            <a:pPr/>
            <a:r>
              <a:t>Roles for Contributing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